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2F65E5-AD9A-3E5A-90F8-66157733CE4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49F0019-4D45-A6C8-244F-59244EDC03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F0AA413-5558-4C0C-55D2-EE67557309C9}"/>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EC48D32F-9FF9-2B89-D277-99F2A14406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2154509-1172-88AF-E540-557B4AF50985}"/>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3838861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32A70B-BBAD-4BF7-F611-F09F9B6BD5D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B64F211-7381-2149-6FCA-6CCE048EF1E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930E137-61F5-3F31-96F3-D30CDBD7D7BE}"/>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7A9B4E19-D270-A0CE-7C54-F4932831FFF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462B55-A6F4-7EA3-6493-885E5A96AF88}"/>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3486812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3070841-9F8B-053D-1EF4-26005422A54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6948665-2818-389B-38CF-34C0B25D93C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53962A2-801F-5DF5-5885-EE811D7E65A1}"/>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0638003C-DAE8-3D38-DD17-3E5357309B4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6634E89-9C5A-4D6E-7AE7-7C7948999C0B}"/>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330279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151B28-6AA1-3C8C-9318-F94A88B8E52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3AEDC2D-6F57-57EC-DB16-23E7A47E6D8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FFCAC5-4936-2B74-17B7-A7261149EEE1}"/>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81C17BCC-29E0-3C3C-D952-1FAF47FB670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CFE19D4-D61A-F627-1D8B-A1AE07BAA724}"/>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4240540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1A7A56-A11C-4493-C934-8A1B492043B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CAC857-A3A1-3681-AFB0-0CDC5B6E2C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8C3E4CE-B7FF-C534-6FE5-5E5BEB662382}"/>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25F3FB4B-C60B-EBBB-CC15-3D3E18C433B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B690FC4-6AE0-AAFE-A62D-A3879942715A}"/>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2239809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59D6A3-098A-CBD6-6B1D-88A6A7C2BF1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3630F73-6841-58F4-CE12-2424CDAEE04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6A75C14-E688-7E5E-6AA9-246496678C7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8641440-CB33-B07E-B7C5-16615FAFDE37}"/>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84A04209-B55A-5F09-90B2-5B6F8D17394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027167-6B76-48B4-1912-B26D9500B8AB}"/>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824906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3DA778-A92F-8F9F-124F-DF923F92591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90D8D79-8018-C365-8441-25C92D23F6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010DF46-0F6D-0D92-ECD9-DDAFFF02687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4690236-1D5B-BEFD-A712-6402A91B4B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E19701D-0507-7EA0-A3D4-773953468A4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E980C89-25C7-0718-389A-D7473171DC6D}"/>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8" name="Espace réservé du pied de page 7">
            <a:extLst>
              <a:ext uri="{FF2B5EF4-FFF2-40B4-BE49-F238E27FC236}">
                <a16:creationId xmlns:a16="http://schemas.microsoft.com/office/drawing/2014/main" id="{34A90814-FE15-8632-9B61-08582678788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F94E5E2-48B6-E30A-F36B-BC5AA34AAB9B}"/>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189018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F64ADA-7407-8568-FE97-202126D4C34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2891742-A3D8-824A-E5A9-E840CE2DABEB}"/>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4" name="Espace réservé du pied de page 3">
            <a:extLst>
              <a:ext uri="{FF2B5EF4-FFF2-40B4-BE49-F238E27FC236}">
                <a16:creationId xmlns:a16="http://schemas.microsoft.com/office/drawing/2014/main" id="{C5F64E05-6F24-378C-CD08-304D9498BD1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BD9AADA-0D97-58F9-FA5E-0E8BB379D0D2}"/>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1180610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7DABB11-79C3-EB5A-6A18-869056F4B2A1}"/>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3" name="Espace réservé du pied de page 2">
            <a:extLst>
              <a:ext uri="{FF2B5EF4-FFF2-40B4-BE49-F238E27FC236}">
                <a16:creationId xmlns:a16="http://schemas.microsoft.com/office/drawing/2014/main" id="{79D3CE04-0769-3C3C-9C11-D27AD02087B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42417CD-5F6E-0B3F-A779-560C30AC5247}"/>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163358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E7929B-9D1E-2753-0A39-69D97537411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1442010-838C-58FC-1826-8C14B2401C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C52C034-4CD2-2378-3641-7291EA7BE1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D2BB847-D82C-D708-1765-CE6FA12D9C33}"/>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9B13CEDF-9FD7-C3BE-C033-9DBF0A8EF8A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0A66070-7917-CA97-A6A1-A64E6B541D09}"/>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989505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FD743-AC3C-69A4-C012-CD3BEFFFA18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FFBB92B-82E5-DDDC-1734-CBB389DDB3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D2E2471-D18B-A789-473A-3406F672C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99D3E2C-C97E-6F50-DBE7-273885B397E3}"/>
              </a:ext>
            </a:extLst>
          </p:cNvPr>
          <p:cNvSpPr>
            <a:spLocks noGrp="1"/>
          </p:cNvSpPr>
          <p:nvPr>
            <p:ph type="dt" sz="half" idx="10"/>
          </p:nvPr>
        </p:nvSpPr>
        <p:spPr/>
        <p:txBody>
          <a:bodyPr/>
          <a:lstStyle/>
          <a:p>
            <a:fld id="{8ADFCF61-6789-450D-9992-E987D8616EF6}"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129D6F23-0961-96E7-1255-00E5232A050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2A5E03E-A047-1D84-889C-7805417FAF86}"/>
              </a:ext>
            </a:extLst>
          </p:cNvPr>
          <p:cNvSpPr>
            <a:spLocks noGrp="1"/>
          </p:cNvSpPr>
          <p:nvPr>
            <p:ph type="sldNum" sz="quarter" idx="12"/>
          </p:nvPr>
        </p:nvSpPr>
        <p:spPr/>
        <p:txBody>
          <a:bodyPr/>
          <a:lstStyle/>
          <a:p>
            <a:fld id="{38C09F4E-0AF7-4F70-87C8-8CB7A68C0E82}" type="slidenum">
              <a:rPr lang="fr-FR" smtClean="0"/>
              <a:t>‹N°›</a:t>
            </a:fld>
            <a:endParaRPr lang="fr-FR"/>
          </a:p>
        </p:txBody>
      </p:sp>
    </p:spTree>
    <p:extLst>
      <p:ext uri="{BB962C8B-B14F-4D97-AF65-F5344CB8AC3E}">
        <p14:creationId xmlns:p14="http://schemas.microsoft.com/office/powerpoint/2010/main" val="649275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AAEA5E5-ABBF-933A-6A57-AA111F7300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9388341-5F18-40FE-2270-2802293C2E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F016C91-9A14-A3D0-D2C0-59592A366F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DFCF61-6789-450D-9992-E987D8616EF6}"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BC9FF010-2785-460B-9E58-8305DDEA71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EBE8783-C2D1-9EF6-507F-45897B7E11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C09F4E-0AF7-4F70-87C8-8CB7A68C0E82}" type="slidenum">
              <a:rPr lang="fr-FR" smtClean="0"/>
              <a:t>‹N°›</a:t>
            </a:fld>
            <a:endParaRPr lang="fr-FR"/>
          </a:p>
        </p:txBody>
      </p:sp>
    </p:spTree>
    <p:extLst>
      <p:ext uri="{BB962C8B-B14F-4D97-AF65-F5344CB8AC3E}">
        <p14:creationId xmlns:p14="http://schemas.microsoft.com/office/powerpoint/2010/main" val="2532348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32AD2C-FD1C-B888-B827-0A62F89E01F7}"/>
              </a:ext>
            </a:extLst>
          </p:cNvPr>
          <p:cNvSpPr>
            <a:spLocks noGrp="1"/>
          </p:cNvSpPr>
          <p:nvPr>
            <p:ph type="ctrTitle"/>
          </p:nvPr>
        </p:nvSpPr>
        <p:spPr>
          <a:xfrm>
            <a:off x="1524000" y="1798821"/>
            <a:ext cx="9144000" cy="2968052"/>
          </a:xfrm>
        </p:spPr>
        <p:txBody>
          <a:bodyPr>
            <a:normAutofit/>
          </a:bodyPr>
          <a:lstStyle/>
          <a:p>
            <a:pPr>
              <a:lnSpc>
                <a:spcPct val="107000"/>
              </a:lnSpc>
              <a:spcAft>
                <a:spcPts val="800"/>
              </a:spcAft>
            </a:pPr>
            <a:r>
              <a:rPr lang="ar-DZ" sz="1800" kern="100" dirty="0">
                <a:effectLst/>
                <a:latin typeface="Aptos" panose="020B0004020202020204" pitchFamily="34" charset="0"/>
                <a:ea typeface="Aptos" panose="020B0004020202020204" pitchFamily="34" charset="0"/>
                <a:cs typeface="Arial" panose="020B0604020202020204" pitchFamily="34" charset="0"/>
              </a:rPr>
              <a:t>جريمة </a:t>
            </a:r>
            <a:r>
              <a:rPr lang="ar-DZ" sz="1800" kern="100" dirty="0" err="1">
                <a:effectLst/>
                <a:latin typeface="Aptos" panose="020B0004020202020204" pitchFamily="34" charset="0"/>
                <a:ea typeface="Aptos" panose="020B0004020202020204" pitchFamily="34" charset="0"/>
                <a:cs typeface="Arial" panose="020B0604020202020204" pitchFamily="34" charset="0"/>
              </a:rPr>
              <a:t>الرشوة:لمواجهة</a:t>
            </a:r>
            <a:r>
              <a:rPr lang="ar-DZ" sz="1800" kern="100" dirty="0">
                <a:effectLst/>
                <a:latin typeface="Aptos" panose="020B0004020202020204" pitchFamily="34" charset="0"/>
                <a:ea typeface="Aptos" panose="020B0004020202020204" pitchFamily="34" charset="0"/>
                <a:cs typeface="Arial" panose="020B0604020202020204" pitchFamily="34" charset="0"/>
              </a:rPr>
              <a:t> جريمة الرشوة وقعت اتفاقية الأمم المتحدة لمكافحة الفساد المعتمدة من طرف المعية العامة للأمم المتحدة بتاريخ31/أكتوبر2003وصادقت </a:t>
            </a:r>
            <a:r>
              <a:rPr lang="ar-DZ" sz="1800" kern="100" dirty="0" err="1">
                <a:effectLst/>
                <a:latin typeface="Aptos" panose="020B0004020202020204" pitchFamily="34" charset="0"/>
                <a:ea typeface="Aptos" panose="020B0004020202020204" pitchFamily="34" charset="0"/>
                <a:cs typeface="Arial" panose="020B0604020202020204" pitchFamily="34" charset="0"/>
              </a:rPr>
              <a:t>ىعليها</a:t>
            </a:r>
            <a:r>
              <a:rPr lang="ar-DZ" sz="1800" kern="100" dirty="0">
                <a:effectLst/>
                <a:latin typeface="Aptos" panose="020B0004020202020204" pitchFamily="34" charset="0"/>
                <a:ea typeface="Aptos" panose="020B0004020202020204" pitchFamily="34" charset="0"/>
                <a:cs typeface="Arial" panose="020B0604020202020204" pitchFamily="34" charset="0"/>
              </a:rPr>
              <a:t> الزائر في 10أفريل 2006.</a:t>
            </a:r>
            <a:br>
              <a:rPr lang="fr-FR" sz="1800" kern="100" dirty="0">
                <a:effectLst/>
                <a:latin typeface="Aptos" panose="020B0004020202020204" pitchFamily="34" charset="0"/>
                <a:ea typeface="Aptos" panose="020B0004020202020204" pitchFamily="34" charset="0"/>
                <a:cs typeface="Arial" panose="020B0604020202020204" pitchFamily="34" charset="0"/>
              </a:rPr>
            </a:br>
            <a:r>
              <a:rPr lang="ar-DZ" sz="1800" kern="100" dirty="0">
                <a:effectLst/>
                <a:latin typeface="Aptos" panose="020B0004020202020204" pitchFamily="34" charset="0"/>
                <a:ea typeface="Aptos" panose="020B0004020202020204" pitchFamily="34" charset="0"/>
                <a:cs typeface="Arial" panose="020B0604020202020204" pitchFamily="34" charset="0"/>
              </a:rPr>
              <a:t>وكدا اتفاقية الاتحاد الافريقي لمنع الفساد ومكافحته بتاريخ 11جويلية 2003صادقت عليها الجزائر في 19أفريل 2004.</a:t>
            </a:r>
            <a:br>
              <a:rPr lang="fr-FR" sz="1800" kern="100" dirty="0">
                <a:effectLst/>
                <a:latin typeface="Aptos" panose="020B0004020202020204" pitchFamily="34" charset="0"/>
                <a:ea typeface="Aptos" panose="020B0004020202020204" pitchFamily="34" charset="0"/>
                <a:cs typeface="Arial" panose="020B0604020202020204" pitchFamily="34" charset="0"/>
              </a:rPr>
            </a:br>
            <a:r>
              <a:rPr lang="ar-DZ" sz="1800" kern="100" dirty="0">
                <a:effectLst/>
                <a:latin typeface="Aptos" panose="020B0004020202020204" pitchFamily="34" charset="0"/>
                <a:ea typeface="Aptos" panose="020B0004020202020204" pitchFamily="34" charset="0"/>
                <a:cs typeface="Arial" panose="020B0604020202020204" pitchFamily="34" charset="0"/>
              </a:rPr>
              <a:t>الفرع الأول مفهوم الرشوة.</a:t>
            </a:r>
            <a:br>
              <a:rPr lang="fr-FR" sz="1800" kern="100" dirty="0">
                <a:effectLst/>
                <a:latin typeface="Aptos" panose="020B0004020202020204" pitchFamily="34" charset="0"/>
                <a:ea typeface="Aptos" panose="020B0004020202020204" pitchFamily="34" charset="0"/>
                <a:cs typeface="Arial" panose="020B0604020202020204" pitchFamily="34" charset="0"/>
              </a:rPr>
            </a:br>
            <a:r>
              <a:rPr lang="ar-DZ" sz="1800" kern="100" dirty="0">
                <a:effectLst/>
                <a:latin typeface="Aptos" panose="020B0004020202020204" pitchFamily="34" charset="0"/>
                <a:ea typeface="Aptos" panose="020B0004020202020204" pitchFamily="34" charset="0"/>
                <a:cs typeface="Arial" panose="020B0604020202020204" pitchFamily="34" charset="0"/>
              </a:rPr>
              <a:t> </a:t>
            </a:r>
            <a:r>
              <a:rPr lang="ar-DZ" sz="1800" kern="100" dirty="0" err="1">
                <a:effectLst/>
                <a:latin typeface="Aptos" panose="020B0004020202020204" pitchFamily="34" charset="0"/>
                <a:ea typeface="Aptos" panose="020B0004020202020204" pitchFamily="34" charset="0"/>
                <a:cs typeface="Arial" panose="020B0604020202020204" pitchFamily="34" charset="0"/>
              </a:rPr>
              <a:t>أولا:تعر</a:t>
            </a:r>
            <a:r>
              <a:rPr lang="ar-DZ" sz="1800" kern="100" dirty="0">
                <a:effectLst/>
                <a:latin typeface="Aptos" panose="020B0004020202020204" pitchFamily="34" charset="0"/>
                <a:ea typeface="Aptos" panose="020B0004020202020204" pitchFamily="34" charset="0"/>
                <a:cs typeface="Arial" panose="020B0604020202020204" pitchFamily="34" charset="0"/>
              </a:rPr>
              <a:t> </a:t>
            </a:r>
            <a:r>
              <a:rPr lang="ar-DZ" sz="1800" kern="100" dirty="0" err="1">
                <a:effectLst/>
                <a:latin typeface="Aptos" panose="020B0004020202020204" pitchFamily="34" charset="0"/>
                <a:ea typeface="Aptos" panose="020B0004020202020204" pitchFamily="34" charset="0"/>
                <a:cs typeface="Arial" panose="020B0604020202020204" pitchFamily="34" charset="0"/>
              </a:rPr>
              <a:t>يف</a:t>
            </a:r>
            <a:r>
              <a:rPr lang="ar-DZ" sz="1800" kern="100" dirty="0">
                <a:effectLst/>
                <a:latin typeface="Aptos" panose="020B0004020202020204" pitchFamily="34" charset="0"/>
                <a:ea typeface="Aptos" panose="020B0004020202020204" pitchFamily="34" charset="0"/>
                <a:cs typeface="Arial" panose="020B0604020202020204" pitchFamily="34" charset="0"/>
              </a:rPr>
              <a:t> </a:t>
            </a:r>
            <a:br>
              <a:rPr lang="fr-FR" sz="1800" kern="100" dirty="0">
                <a:effectLst/>
                <a:latin typeface="Aptos" panose="020B0004020202020204" pitchFamily="34" charset="0"/>
                <a:ea typeface="Aptos" panose="020B0004020202020204" pitchFamily="34" charset="0"/>
                <a:cs typeface="Arial" panose="020B0604020202020204" pitchFamily="34" charset="0"/>
              </a:rPr>
            </a:br>
            <a:r>
              <a:rPr lang="ar-DZ" sz="1800" kern="100" dirty="0">
                <a:effectLst/>
                <a:latin typeface="Aptos" panose="020B0004020202020204" pitchFamily="34" charset="0"/>
                <a:ea typeface="Aptos" panose="020B0004020202020204" pitchFamily="34" charset="0"/>
                <a:cs typeface="Arial" panose="020B0604020202020204" pitchFamily="34" charset="0"/>
              </a:rPr>
              <a:t>لغة :المحاباة.</a:t>
            </a:r>
            <a:br>
              <a:rPr lang="fr-FR" sz="1800" kern="100" dirty="0">
                <a:effectLst/>
                <a:latin typeface="Aptos" panose="020B0004020202020204" pitchFamily="34" charset="0"/>
                <a:ea typeface="Aptos" panose="020B0004020202020204" pitchFamily="34" charset="0"/>
                <a:cs typeface="Arial" panose="020B0604020202020204" pitchFamily="34" charset="0"/>
              </a:rPr>
            </a:br>
            <a:r>
              <a:rPr lang="ar-DZ" sz="1800" kern="100" dirty="0" err="1">
                <a:effectLst/>
                <a:latin typeface="Aptos" panose="020B0004020202020204" pitchFamily="34" charset="0"/>
                <a:ea typeface="Aptos" panose="020B0004020202020204" pitchFamily="34" charset="0"/>
                <a:cs typeface="Arial" panose="020B0604020202020204" pitchFamily="34" charset="0"/>
              </a:rPr>
              <a:t>شرعا:هي</a:t>
            </a:r>
            <a:r>
              <a:rPr lang="ar-DZ" sz="1800" kern="100" dirty="0">
                <a:effectLst/>
                <a:latin typeface="Aptos" panose="020B0004020202020204" pitchFamily="34" charset="0"/>
                <a:ea typeface="Aptos" panose="020B0004020202020204" pitchFamily="34" charset="0"/>
                <a:cs typeface="Arial" panose="020B0604020202020204" pitchFamily="34" charset="0"/>
              </a:rPr>
              <a:t> سوء استخدام المنصب العام لغايات شخصية واستعمال المال لتحقيق المصالح الخاصة.</a:t>
            </a:r>
            <a:br>
              <a:rPr lang="fr-FR" sz="1800" kern="100" dirty="0">
                <a:effectLst/>
                <a:latin typeface="Aptos" panose="020B0004020202020204" pitchFamily="34" charset="0"/>
                <a:ea typeface="Aptos" panose="020B0004020202020204" pitchFamily="34" charset="0"/>
                <a:cs typeface="Arial" panose="020B0604020202020204" pitchFamily="34" charset="0"/>
              </a:rPr>
            </a:br>
            <a:r>
              <a:rPr lang="ar-DZ" sz="1800" kern="100" dirty="0">
                <a:effectLst/>
                <a:latin typeface="Aptos" panose="020B0004020202020204" pitchFamily="34" charset="0"/>
                <a:ea typeface="Aptos" panose="020B0004020202020204" pitchFamily="34" charset="0"/>
                <a:cs typeface="Arial" panose="020B0604020202020204" pitchFamily="34" charset="0"/>
              </a:rPr>
              <a:t>قانونا: هي اتجار الموظف العام بأعمال الوظيفة التي يعهد اليها بها للصالح العام وذلك </a:t>
            </a:r>
            <a:r>
              <a:rPr lang="ar-DZ" sz="1800" kern="100" dirty="0" err="1">
                <a:effectLst/>
                <a:latin typeface="Aptos" panose="020B0004020202020204" pitchFamily="34" charset="0"/>
                <a:ea typeface="Aptos" panose="020B0004020202020204" pitchFamily="34" charset="0"/>
                <a:cs typeface="Arial" panose="020B0604020202020204" pitchFamily="34" charset="0"/>
              </a:rPr>
              <a:t>منأجل</a:t>
            </a:r>
            <a:r>
              <a:rPr lang="ar-DZ" sz="1800" kern="100" dirty="0">
                <a:effectLst/>
                <a:latin typeface="Aptos" panose="020B0004020202020204" pitchFamily="34" charset="0"/>
                <a:ea typeface="Aptos" panose="020B0004020202020204" pitchFamily="34" charset="0"/>
                <a:cs typeface="Arial" panose="020B0604020202020204" pitchFamily="34" charset="0"/>
              </a:rPr>
              <a:t> تحقيق مصلحة خاصة لها.</a:t>
            </a:r>
            <a:br>
              <a:rPr lang="fr-FR" sz="1800" kern="100" dirty="0">
                <a:effectLst/>
                <a:latin typeface="Aptos" panose="020B0004020202020204" pitchFamily="34" charset="0"/>
                <a:ea typeface="Aptos" panose="020B0004020202020204" pitchFamily="34" charset="0"/>
                <a:cs typeface="Arial" panose="020B0604020202020204" pitchFamily="34" charset="0"/>
              </a:rPr>
            </a:br>
            <a:r>
              <a:rPr lang="ar-DZ" sz="1800" kern="100" dirty="0">
                <a:effectLst/>
                <a:latin typeface="Aptos" panose="020B0004020202020204" pitchFamily="34" charset="0"/>
                <a:ea typeface="Aptos" panose="020B0004020202020204" pitchFamily="34" charset="0"/>
                <a:cs typeface="Arial" panose="020B0604020202020204" pitchFamily="34" charset="0"/>
              </a:rPr>
              <a:t> </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871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914454-FC43-95FC-98D3-D03B77F12C07}"/>
              </a:ext>
            </a:extLst>
          </p:cNvPr>
          <p:cNvSpPr>
            <a:spLocks noGrp="1"/>
          </p:cNvSpPr>
          <p:nvPr>
            <p:ph type="title"/>
          </p:nvPr>
        </p:nvSpPr>
        <p:spPr>
          <a:xfrm>
            <a:off x="838200" y="365125"/>
            <a:ext cx="10515600" cy="6185577"/>
          </a:xfrm>
        </p:spPr>
        <p:txBody>
          <a:bodyPr>
            <a:normAutofit fontScale="90000"/>
          </a:bodyPr>
          <a:lstStyle/>
          <a:p>
            <a:pPr algn="ctr"/>
            <a:br>
              <a:rPr lang="fr-FR" sz="2400" kern="100" dirty="0">
                <a:effectLst/>
                <a:latin typeface="Aptos" panose="020B0004020202020204" pitchFamily="34" charset="0"/>
                <a:ea typeface="Aptos" panose="020B0004020202020204" pitchFamily="34" charset="0"/>
                <a:cs typeface="Arial" panose="020B0604020202020204" pitchFamily="34" charset="0"/>
              </a:rPr>
            </a:br>
            <a:r>
              <a:rPr lang="ar-DZ" sz="2400" kern="100" dirty="0">
                <a:effectLst/>
                <a:latin typeface="Aptos" panose="020B0004020202020204" pitchFamily="34" charset="0"/>
                <a:ea typeface="Aptos" panose="020B0004020202020204" pitchFamily="34" charset="0"/>
                <a:cs typeface="Arial" panose="020B0604020202020204" pitchFamily="34" charset="0"/>
              </a:rPr>
              <a:t> </a:t>
            </a:r>
            <a:r>
              <a:rPr lang="ar-DZ" sz="2700" kern="100" dirty="0" err="1">
                <a:effectLst/>
                <a:latin typeface="Arial" panose="020B0604020202020204" pitchFamily="34" charset="0"/>
                <a:ea typeface="Aptos" panose="020B0004020202020204" pitchFamily="34" charset="0"/>
                <a:cs typeface="Arial" panose="020B0604020202020204" pitchFamily="34" charset="0"/>
              </a:rPr>
              <a:t>ثانيا:تمييزها</a:t>
            </a:r>
            <a:r>
              <a:rPr lang="ar-DZ" sz="2700" kern="100" dirty="0">
                <a:effectLst/>
                <a:latin typeface="Arial" panose="020B0604020202020204" pitchFamily="34" charset="0"/>
                <a:ea typeface="Aptos" panose="020B0004020202020204" pitchFamily="34" charset="0"/>
                <a:cs typeface="Arial" panose="020B0604020202020204" pitchFamily="34" charset="0"/>
              </a:rPr>
              <a:t> عن غيرها:</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1 – مع جريمة استغلال </a:t>
            </a:r>
            <a:r>
              <a:rPr lang="ar-DZ" sz="2700" kern="100" dirty="0" err="1">
                <a:effectLst/>
                <a:latin typeface="Arial" panose="020B0604020202020204" pitchFamily="34" charset="0"/>
                <a:ea typeface="Aptos" panose="020B0004020202020204" pitchFamily="34" charset="0"/>
                <a:cs typeface="Arial" panose="020B0604020202020204" pitchFamily="34" charset="0"/>
              </a:rPr>
              <a:t>النفوذ:في</a:t>
            </a:r>
            <a:r>
              <a:rPr lang="ar-DZ" sz="2700" kern="100" dirty="0">
                <a:effectLst/>
                <a:latin typeface="Arial" panose="020B0604020202020204" pitchFamily="34" charset="0"/>
                <a:ea typeface="Aptos" panose="020B0004020202020204" pitchFamily="34" charset="0"/>
                <a:cs typeface="Arial" panose="020B0604020202020204" pitchFamily="34" charset="0"/>
              </a:rPr>
              <a:t> الرشوة يكون الجاني موظف </a:t>
            </a:r>
            <a:r>
              <a:rPr lang="ar-DZ" sz="2700" kern="100" dirty="0" err="1">
                <a:effectLst/>
                <a:latin typeface="Arial" panose="020B0604020202020204" pitchFamily="34" charset="0"/>
                <a:ea typeface="Aptos" panose="020B0004020202020204" pitchFamily="34" charset="0"/>
                <a:cs typeface="Arial" panose="020B0604020202020204" pitchFamily="34" charset="0"/>
              </a:rPr>
              <a:t>عموميأما</a:t>
            </a:r>
            <a:r>
              <a:rPr lang="ar-DZ" sz="2700" kern="100" dirty="0">
                <a:effectLst/>
                <a:latin typeface="Arial" panose="020B0604020202020204" pitchFamily="34" charset="0"/>
                <a:ea typeface="Aptos" panose="020B0004020202020204" pitchFamily="34" charset="0"/>
                <a:cs typeface="Arial" panose="020B0604020202020204" pitchFamily="34" charset="0"/>
              </a:rPr>
              <a:t> في استغلال النفوذ فلا حاجة لهذا الشرط كما أن الرشوة هي اتجار بالعمل الوظيفي أما استغلال النفوذ فهو استغلال سلطة حقيقية أو مفترضة للجاني على المختص بالعمل الوظيفي.</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كما أن استغلال النفوذ ينبغي أن يكون الهدف منه غير مشروع.</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مادة 32/فقرة02 من القانون 06/01"كل موظف عمومي أو أي شخص آخر يقوم بشكل مباشر أو غير مباشر بطلب أو قبول أي مزية غير مستحقة لصالحه أو لصالح شخص آخر كي يستغل ذلك الموظف العمومي أو الشخص نفوذه الفعلي أو المفترض بهدف الحصول من إدارة أو سلطة عمومية على منافع غير مستحقة."</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 2-إساءة استغلال الوظيفة العمومية: مادة 33من القانون 06/01:" يعاقب بالحبس من سنتين الى عشر سنوات كل موظف عمومي أساء استغلال وظائفه أو منصبه عمدا من أجل أداء عمل أو الامتناع عن أداء عمل في إطار ممارسة وظائفه على نحو يخرق القوانين والتنظيمات وذلك بغرض الحصول على منافع غير مستحقة أو لشخص أو كيان آخر .</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3- جريمة الإثراء غير المشروع :مادة 37من القانون 06/01:"يعاقب بالحبس من سنتين الى 10سنوات...كل موظف عمومي لا يمكنه تقديم تبرير معقول للزيادة المعتبرة التي طرأت في ذمته المالية مقارنة بمداخيله المشروعة".</a:t>
            </a:r>
            <a:br>
              <a:rPr lang="fr-FR" sz="2700" kern="100" dirty="0">
                <a:effectLst/>
                <a:latin typeface="Arial" panose="020B0604020202020204" pitchFamily="34" charset="0"/>
                <a:ea typeface="Aptos" panose="020B0004020202020204" pitchFamily="34" charset="0"/>
                <a:cs typeface="Arial" panose="020B0604020202020204" pitchFamily="34" charset="0"/>
              </a:rPr>
            </a:b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1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EC926B-08A5-330D-A4CA-24E191E52B13}"/>
              </a:ext>
            </a:extLst>
          </p:cNvPr>
          <p:cNvSpPr>
            <a:spLocks noGrp="1"/>
          </p:cNvSpPr>
          <p:nvPr>
            <p:ph type="title"/>
          </p:nvPr>
        </p:nvSpPr>
        <p:spPr>
          <a:xfrm>
            <a:off x="838200" y="365125"/>
            <a:ext cx="10515600" cy="5975714"/>
          </a:xfrm>
        </p:spPr>
        <p:txBody>
          <a:bodyPr>
            <a:normAutofit/>
          </a:bodyPr>
          <a:lstStyle/>
          <a:p>
            <a:pPr algn="ctr"/>
            <a:r>
              <a:rPr lang="ar-DZ" sz="2400" kern="100" dirty="0">
                <a:effectLst/>
                <a:latin typeface="Aptos" panose="020B0004020202020204" pitchFamily="34" charset="0"/>
                <a:ea typeface="Aptos" panose="020B0004020202020204" pitchFamily="34" charset="0"/>
                <a:cs typeface="Arial" panose="020B0604020202020204" pitchFamily="34" charset="0"/>
              </a:rPr>
              <a:t>4-</a:t>
            </a:r>
            <a:r>
              <a:rPr lang="ar-DZ" sz="4400" kern="100" dirty="0">
                <a:effectLst/>
                <a:latin typeface="Aptos" panose="020B0004020202020204" pitchFamily="34" charset="0"/>
                <a:ea typeface="Aptos" panose="020B0004020202020204" pitchFamily="34" charset="0"/>
                <a:cs typeface="Arial" panose="020B0604020202020204" pitchFamily="34" charset="0"/>
              </a:rPr>
              <a:t> </a:t>
            </a:r>
            <a:r>
              <a:rPr lang="ar-DZ" sz="2700" kern="100" dirty="0">
                <a:effectLst/>
                <a:latin typeface="Arial" panose="020B0604020202020204" pitchFamily="34" charset="0"/>
                <a:ea typeface="Aptos" panose="020B0004020202020204" pitchFamily="34" charset="0"/>
                <a:cs typeface="Arial" panose="020B0604020202020204" pitchFamily="34" charset="0"/>
              </a:rPr>
              <a:t>جريمة </a:t>
            </a:r>
            <a:r>
              <a:rPr lang="ar-DZ" sz="2700" kern="100" dirty="0" err="1">
                <a:effectLst/>
                <a:latin typeface="Arial" panose="020B0604020202020204" pitchFamily="34" charset="0"/>
                <a:ea typeface="Aptos" panose="020B0004020202020204" pitchFamily="34" charset="0"/>
                <a:cs typeface="Arial" panose="020B0604020202020204" pitchFamily="34" charset="0"/>
              </a:rPr>
              <a:t>الغدر:مادة</a:t>
            </a:r>
            <a:r>
              <a:rPr lang="ar-DZ" sz="2700" kern="100" dirty="0">
                <a:effectLst/>
                <a:latin typeface="Arial" panose="020B0604020202020204" pitchFamily="34" charset="0"/>
                <a:ea typeface="Aptos" panose="020B0004020202020204" pitchFamily="34" charset="0"/>
                <a:cs typeface="Arial" panose="020B0604020202020204" pitchFamily="34" charset="0"/>
              </a:rPr>
              <a:t> 30من القانون 06/01:"يعاقب بالحبس من سنتين الى 10سنوات كل موظف عمومي يطالب أو يتلقى أو يشترط أو يأمر بتحصيل مبالغ مالية يعلم أنها غير مستحقة سواء لنفسه أ و لصالح الأطراف الذي يقوم بالتحصيل لحسابهم."</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كلاهما عدوان على ثقة الموظفين بالوظيفة العامة وينتجان عن الاستغلال السيء </a:t>
            </a:r>
            <a:r>
              <a:rPr lang="ar-DZ" sz="2700" kern="100" dirty="0" err="1">
                <a:effectLst/>
                <a:latin typeface="Arial" panose="020B0604020202020204" pitchFamily="34" charset="0"/>
                <a:ea typeface="Aptos" panose="020B0004020202020204" pitchFamily="34" charset="0"/>
                <a:cs typeface="Arial" panose="020B0604020202020204" pitchFamily="34" charset="0"/>
              </a:rPr>
              <a:t>لها.فإذا</a:t>
            </a:r>
            <a:r>
              <a:rPr lang="ar-DZ" sz="2700" kern="100" dirty="0">
                <a:effectLst/>
                <a:latin typeface="Arial" panose="020B0604020202020204" pitchFamily="34" charset="0"/>
                <a:ea typeface="Aptos" panose="020B0004020202020204" pitchFamily="34" charset="0"/>
                <a:cs typeface="Arial" panose="020B0604020202020204" pitchFamily="34" charset="0"/>
              </a:rPr>
              <a:t> كان طلب المال </a:t>
            </a:r>
            <a:r>
              <a:rPr lang="ar-DZ" sz="2700" kern="100" dirty="0" err="1">
                <a:effectLst/>
                <a:latin typeface="Arial" panose="020B0604020202020204" pitchFamily="34" charset="0"/>
                <a:ea typeface="Aptos" panose="020B0004020202020204" pitchFamily="34" charset="0"/>
                <a:cs typeface="Arial" panose="020B0604020202020204" pitchFamily="34" charset="0"/>
              </a:rPr>
              <a:t>بناءا</a:t>
            </a:r>
            <a:r>
              <a:rPr lang="ar-DZ" sz="2700" kern="100" dirty="0">
                <a:effectLst/>
                <a:latin typeface="Arial" panose="020B0604020202020204" pitchFamily="34" charset="0"/>
                <a:ea typeface="Aptos" panose="020B0004020202020204" pitchFamily="34" charset="0"/>
                <a:cs typeface="Arial" panose="020B0604020202020204" pitchFamily="34" charset="0"/>
              </a:rPr>
              <a:t> على كذب  فهي ريمة غدر</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أما إذا كان طلب المال </a:t>
            </a:r>
            <a:r>
              <a:rPr lang="ar-DZ" sz="2700" kern="100" dirty="0" err="1">
                <a:effectLst/>
                <a:latin typeface="Arial" panose="020B0604020202020204" pitchFamily="34" charset="0"/>
                <a:ea typeface="Aptos" panose="020B0004020202020204" pitchFamily="34" charset="0"/>
                <a:cs typeface="Arial" panose="020B0604020202020204" pitchFamily="34" charset="0"/>
              </a:rPr>
              <a:t>بناءا</a:t>
            </a:r>
            <a:r>
              <a:rPr lang="ar-DZ" sz="2700" kern="100" dirty="0">
                <a:effectLst/>
                <a:latin typeface="Arial" panose="020B0604020202020204" pitchFamily="34" charset="0"/>
                <a:ea typeface="Aptos" panose="020B0004020202020204" pitchFamily="34" charset="0"/>
                <a:cs typeface="Arial" panose="020B0604020202020204" pitchFamily="34" charset="0"/>
              </a:rPr>
              <a:t> على هدية فهي ريمة رشوة.</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5- جنحة أخذ فوائد بصفة غير قانونية:مادة35 من قانون 06/01:يعاقب بالحبس من سنتين الى 10سنوات كل موظف عمومي يأخذ أو يتلقى إما مباشرة من العقود أو المزايدات أو المناقصات أو المقاولات أو المؤسسات التي يكون وقت ارتكاب الفعل مديرا لها أو مشرفا عليها بصفة كلية أو جزئية وكذلك من يكون مكلفا بأن </a:t>
            </a:r>
            <a:r>
              <a:rPr lang="ar-DZ" sz="2700" kern="100" dirty="0" err="1">
                <a:effectLst/>
                <a:latin typeface="Arial" panose="020B0604020202020204" pitchFamily="34" charset="0"/>
                <a:ea typeface="Aptos" panose="020B0004020202020204" pitchFamily="34" charset="0"/>
                <a:cs typeface="Arial" panose="020B0604020202020204" pitchFamily="34" charset="0"/>
              </a:rPr>
              <a:t>ةىيصدر</a:t>
            </a:r>
            <a:r>
              <a:rPr lang="ar-DZ" sz="2700" kern="100" dirty="0">
                <a:effectLst/>
                <a:latin typeface="Arial" panose="020B0604020202020204" pitchFamily="34" charset="0"/>
                <a:ea typeface="Aptos" panose="020B0004020202020204" pitchFamily="34" charset="0"/>
                <a:cs typeface="Arial" panose="020B0604020202020204" pitchFamily="34" charset="0"/>
              </a:rPr>
              <a:t> إذنا </a:t>
            </a:r>
            <a:r>
              <a:rPr lang="ar-DZ" sz="2700" kern="100" dirty="0" err="1">
                <a:effectLst/>
                <a:latin typeface="Arial" panose="020B0604020202020204" pitchFamily="34" charset="0"/>
                <a:ea typeface="Aptos" panose="020B0004020202020204" pitchFamily="34" charset="0"/>
                <a:cs typeface="Arial" panose="020B0604020202020204" pitchFamily="34" charset="0"/>
              </a:rPr>
              <a:t>بالدفعفي</a:t>
            </a:r>
            <a:r>
              <a:rPr lang="ar-DZ" sz="2700" kern="100" dirty="0">
                <a:effectLst/>
                <a:latin typeface="Arial" panose="020B0604020202020204" pitchFamily="34" charset="0"/>
                <a:ea typeface="Aptos" panose="020B0004020202020204" pitchFamily="34" charset="0"/>
                <a:cs typeface="Arial" panose="020B0604020202020204" pitchFamily="34" charset="0"/>
              </a:rPr>
              <a:t> عملية ما أو مكلفا بتصفية أمر ما ويأخذ منه فوائد أيا كانت :فهي تمس بأمانة السعي الى تحقيق المصلحة العامة وهي أحد الجرائم المتعلقة بالصفقات العمومية.</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DZ" sz="2700" kern="100" dirty="0">
                <a:effectLst/>
                <a:latin typeface="Arial" panose="020B0604020202020204" pitchFamily="34" charset="0"/>
                <a:ea typeface="Aptos" panose="020B0004020202020204" pitchFamily="34" charset="0"/>
                <a:cs typeface="Arial" panose="020B0604020202020204" pitchFamily="34" charset="0"/>
              </a:rPr>
              <a:t>6- جريمة الرشوة في الصفقات </a:t>
            </a:r>
            <a:r>
              <a:rPr lang="ar-DZ" sz="2700" kern="100" dirty="0" err="1">
                <a:effectLst/>
                <a:latin typeface="Arial" panose="020B0604020202020204" pitchFamily="34" charset="0"/>
                <a:ea typeface="Aptos" panose="020B0004020202020204" pitchFamily="34" charset="0"/>
                <a:cs typeface="Arial" panose="020B0604020202020204" pitchFamily="34" charset="0"/>
              </a:rPr>
              <a:t>العمومية:مادة</a:t>
            </a:r>
            <a:r>
              <a:rPr lang="ar-DZ" sz="2700" kern="100" dirty="0">
                <a:effectLst/>
                <a:latin typeface="Arial" panose="020B0604020202020204" pitchFamily="34" charset="0"/>
                <a:ea typeface="Aptos" panose="020B0004020202020204" pitchFamily="34" charset="0"/>
                <a:cs typeface="Arial" panose="020B0604020202020204" pitchFamily="34" charset="0"/>
              </a:rPr>
              <a:t> 27 من قانون 06/01:"يعاقب بالحبس من 10 سنوات الى20سنة وبغرامة من1 مليون الى2مليون دج".</a:t>
            </a:r>
            <a:br>
              <a:rPr lang="fr-FR" sz="2700" kern="100" dirty="0">
                <a:effectLst/>
                <a:latin typeface="Arial" panose="020B0604020202020204" pitchFamily="34" charset="0"/>
                <a:ea typeface="Aptos" panose="020B0004020202020204" pitchFamily="34" charset="0"/>
                <a:cs typeface="Arial" panose="020B0604020202020204" pitchFamily="34" charset="0"/>
              </a:rPr>
            </a:br>
            <a:endParaRPr lang="fr-FR" sz="2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3726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DF0963-AB2E-3BC9-FAAB-38F3CF470B94}"/>
              </a:ext>
            </a:extLst>
          </p:cNvPr>
          <p:cNvSpPr>
            <a:spLocks noGrp="1"/>
          </p:cNvSpPr>
          <p:nvPr>
            <p:ph type="title"/>
          </p:nvPr>
        </p:nvSpPr>
        <p:spPr>
          <a:xfrm>
            <a:off x="838200" y="365125"/>
            <a:ext cx="10515600" cy="6035675"/>
          </a:xfrm>
        </p:spPr>
        <p:txBody>
          <a:bodyPr>
            <a:normAutofit fontScale="90000"/>
          </a:bodyPr>
          <a:lstStyle/>
          <a:p>
            <a:pPr algn="ctr"/>
            <a:r>
              <a:rPr lang="ar-DZ" sz="2700" kern="100" dirty="0">
                <a:effectLst/>
                <a:latin typeface="Arial" panose="020B0604020202020204" pitchFamily="34" charset="0"/>
                <a:ea typeface="Aptos" panose="020B0004020202020204" pitchFamily="34" charset="0"/>
                <a:cs typeface="Arial" panose="020B0604020202020204" pitchFamily="34" charset="0"/>
              </a:rPr>
              <a:t>7- جنحة الاستفادة من الامتيازات غير مبررة في الصفقات </a:t>
            </a:r>
            <a:r>
              <a:rPr lang="ar-DZ" sz="2700" kern="100" dirty="0" err="1">
                <a:effectLst/>
                <a:latin typeface="Arial" panose="020B0604020202020204" pitchFamily="34" charset="0"/>
                <a:ea typeface="Aptos" panose="020B0004020202020204" pitchFamily="34" charset="0"/>
                <a:cs typeface="Arial" panose="020B0604020202020204" pitchFamily="34" charset="0"/>
              </a:rPr>
              <a:t>العمومية:تنص</a:t>
            </a:r>
            <a:r>
              <a:rPr lang="ar-DZ" sz="2700" kern="100" dirty="0">
                <a:effectLst/>
                <a:latin typeface="Arial" panose="020B0604020202020204" pitchFamily="34" charset="0"/>
                <a:ea typeface="Aptos" panose="020B0004020202020204" pitchFamily="34" charset="0"/>
                <a:cs typeface="Arial" panose="020B0604020202020204" pitchFamily="34" charset="0"/>
              </a:rPr>
              <a:t> المادة26 من قانون الوقاية من الفساد </a:t>
            </a:r>
            <a:r>
              <a:rPr lang="ar-DZ" sz="2700" kern="100" dirty="0" err="1">
                <a:effectLst/>
                <a:latin typeface="Arial" panose="020B0604020202020204" pitchFamily="34" charset="0"/>
                <a:ea typeface="Aptos" panose="020B0004020202020204" pitchFamily="34" charset="0"/>
                <a:cs typeface="Arial" panose="020B0604020202020204" pitchFamily="34" charset="0"/>
              </a:rPr>
              <a:t>ومكافحتهعلى</a:t>
            </a:r>
            <a:r>
              <a:rPr lang="ar-DZ" sz="2700" kern="100" dirty="0">
                <a:effectLst/>
                <a:latin typeface="Arial" panose="020B0604020202020204" pitchFamily="34" charset="0"/>
                <a:ea typeface="Aptos" panose="020B0004020202020204" pitchFamily="34" charset="0"/>
                <a:cs typeface="Arial" panose="020B0604020202020204" pitchFamily="34" charset="0"/>
              </a:rPr>
              <a:t> </a:t>
            </a:r>
            <a:r>
              <a:rPr lang="ar-DZ" sz="2700" kern="100" dirty="0" err="1">
                <a:effectLst/>
                <a:latin typeface="Arial" panose="020B0604020202020204" pitchFamily="34" charset="0"/>
                <a:ea typeface="Aptos" panose="020B0004020202020204" pitchFamily="34" charset="0"/>
                <a:cs typeface="Arial" panose="020B0604020202020204" pitchFamily="34" charset="0"/>
              </a:rPr>
              <a:t>مايلي</a:t>
            </a:r>
            <a:r>
              <a:rPr lang="ar-DZ" sz="2700" kern="100" dirty="0">
                <a:effectLst/>
                <a:latin typeface="Arial" panose="020B0604020202020204" pitchFamily="34" charset="0"/>
                <a:ea typeface="Aptos" panose="020B0004020202020204" pitchFamily="34" charset="0"/>
                <a:cs typeface="Arial" panose="020B0604020202020204" pitchFamily="34" charset="0"/>
              </a:rPr>
              <a:t>:"</a:t>
            </a:r>
            <a:r>
              <a:rPr lang="ar-SA" sz="2700"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يعاقب بالحبس من سنتين (2) إلى عشر (10) سنوات وبغرامة من 200.000 دج إلى 1.000.000 دج</a:t>
            </a:r>
            <a:br>
              <a:rPr lang="fr-FR" sz="2700" kern="100" dirty="0">
                <a:effectLst/>
                <a:latin typeface="Arial" panose="020B0604020202020204" pitchFamily="34" charset="0"/>
                <a:ea typeface="Aptos" panose="020B0004020202020204" pitchFamily="34" charset="0"/>
                <a:cs typeface="Arial" panose="020B0604020202020204" pitchFamily="34" charset="0"/>
              </a:rPr>
            </a:br>
            <a:r>
              <a:rPr lang="ar-SA" sz="2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 كل موظف عمومي يقوم بإبرام عقد أو يؤشر أو يراجع عقدا أو اتفاقية أو صفقة أو ملحقا مخالفا بذلك الأحكام التشريعية والتنظيمية الجاري بها العمل بغرض إعطاء امتيازات غير مبررة للغير،</a:t>
            </a:r>
            <a:br>
              <a:rPr lang="fr-FR" sz="2700" dirty="0">
                <a:effectLst/>
                <a:latin typeface="Arial" panose="020B0604020202020204" pitchFamily="34" charset="0"/>
                <a:ea typeface="Times New Roman" panose="02020603050405020304" pitchFamily="18" charset="0"/>
                <a:cs typeface="Arial" panose="020B0604020202020204" pitchFamily="34" charset="0"/>
              </a:rPr>
            </a:br>
            <a:r>
              <a:rPr lang="ar-SA" sz="2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 كل تاجر أو صناعي أو حرفي أو مقاول من القطاع الخاص، أو بصفة عامة كل شخص طبيعي أو معنوي يقوم، ولو بصفة عرضية ، بإبرام عقد أو صفقة مع الدولة أو الجماعات المحلية أو المؤسسات أو الهيئات العمومية الخاضعة للقانون العام أو المؤسسات العمومية الاقتصادية والمؤسسات العمومية ذات الطابع الصناعي والتجاري، ويستفيد من سلطة أو تأثير أعوان الهيئات المذكورة من أجل الزيادة في الأسعار التي يطبقونها عادة أو من أجل التعديل لصالحهم في نوعية المواد أو الخدمات أو آجال التسليم أو التموين".</a:t>
            </a:r>
            <a:br>
              <a:rPr lang="fr-FR" sz="2700" dirty="0">
                <a:effectLst/>
                <a:latin typeface="Arial" panose="020B0604020202020204" pitchFamily="34" charset="0"/>
                <a:ea typeface="Times New Roman" panose="02020603050405020304" pitchFamily="18" charset="0"/>
                <a:cs typeface="Arial" panose="020B0604020202020204" pitchFamily="34" charset="0"/>
              </a:rPr>
            </a:br>
            <a:r>
              <a:rPr lang="ar-SA" sz="2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الفرع الثاني :أركان جريمة الرشوة</a:t>
            </a:r>
            <a:br>
              <a:rPr lang="fr-FR" sz="2700" dirty="0">
                <a:effectLst/>
                <a:latin typeface="Arial" panose="020B0604020202020204" pitchFamily="34" charset="0"/>
                <a:ea typeface="Times New Roman" panose="02020603050405020304" pitchFamily="18" charset="0"/>
                <a:cs typeface="Arial" panose="020B0604020202020204" pitchFamily="34" charset="0"/>
              </a:rPr>
            </a:br>
            <a:r>
              <a:rPr lang="ar-SA" sz="2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أولا:الركن</a:t>
            </a:r>
            <a:r>
              <a:rPr lang="ar-SA" sz="2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ar-SA" sz="2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الشرعي:نصت</a:t>
            </a:r>
            <a:r>
              <a:rPr lang="ar-SA" sz="2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المادة25 من قانون الوقاية من الفساد ومكافحته على ما </a:t>
            </a:r>
            <a:r>
              <a:rPr lang="ar-SA" sz="2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يلي:"</a:t>
            </a:r>
            <a:r>
              <a:rPr lang="ar-SA" sz="2700" dirty="0" err="1">
                <a:solidFill>
                  <a:srgbClr val="212529"/>
                </a:solidFill>
                <a:effectLst/>
                <a:latin typeface="Arial" panose="020B0604020202020204" pitchFamily="34" charset="0"/>
                <a:ea typeface="Times New Roman" panose="02020603050405020304" pitchFamily="18" charset="0"/>
                <a:cs typeface="Arial" panose="020B0604020202020204" pitchFamily="34" charset="0"/>
              </a:rPr>
              <a:t>يعاقب</a:t>
            </a:r>
            <a:r>
              <a:rPr lang="ar-SA" sz="27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 بالحبس من سنتين (2) إلى عشر (10) سنوات وبغرامة من 200.000 دج إلى 1.000.000 دج:</a:t>
            </a:r>
            <a:br>
              <a:rPr lang="fr-FR" sz="2700" dirty="0">
                <a:effectLst/>
                <a:latin typeface="Arial" panose="020B0604020202020204" pitchFamily="34" charset="0"/>
                <a:ea typeface="Times New Roman" panose="02020603050405020304" pitchFamily="18" charset="0"/>
                <a:cs typeface="Arial" panose="020B0604020202020204" pitchFamily="34" charset="0"/>
              </a:rPr>
            </a:br>
            <a:r>
              <a:rPr lang="ar-SA" sz="27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1- كل من وعد موظفا عموميا بمزية غير مستحقة أو عرضها عليه أو منحه إياها، بشكل مباشر أو غير مباشر، سواء كان ذلك لصالح الموظف نفسه أو لصالح شخص أو كيان آخر لكي يقوم بأداء عمل أو الامتناع عن أداء عمل من واجباته،</a:t>
            </a:r>
            <a:br>
              <a:rPr lang="fr-FR" sz="2700" dirty="0">
                <a:effectLst/>
                <a:latin typeface="Arial" panose="020B0604020202020204" pitchFamily="34" charset="0"/>
                <a:ea typeface="Times New Roman" panose="02020603050405020304" pitchFamily="18" charset="0"/>
                <a:cs typeface="Arial" panose="020B0604020202020204" pitchFamily="34" charset="0"/>
              </a:rPr>
            </a:br>
            <a:r>
              <a:rPr lang="ar-SA" sz="27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2- كل موظف عمومي طلب أو قبل، بشكل مباشر أو غير مباشر، مزية غير مستحقة، سواء لنفسه أو لصالح شخص آخر أو كيان آخر، لأداء عمل أو الامتناع عن أداء عمل من واجباته".</a:t>
            </a:r>
            <a:endParaRPr lang="fr-FR" sz="2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0273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2538AE-2670-A7A3-CE28-368465740337}"/>
              </a:ext>
            </a:extLst>
          </p:cNvPr>
          <p:cNvSpPr>
            <a:spLocks noGrp="1"/>
          </p:cNvSpPr>
          <p:nvPr>
            <p:ph type="title"/>
          </p:nvPr>
        </p:nvSpPr>
        <p:spPr>
          <a:xfrm>
            <a:off x="838200" y="365125"/>
            <a:ext cx="10515600" cy="5795832"/>
          </a:xfrm>
        </p:spPr>
        <p:txBody>
          <a:bodyPr>
            <a:normAutofit/>
          </a:bodyPr>
          <a:lstStyle/>
          <a:p>
            <a:pPr algn="ctr"/>
            <a:r>
              <a:rPr lang="ar-DZ" sz="2400" dirty="0">
                <a:latin typeface="Arial" panose="020B0604020202020204" pitchFamily="34" charset="0"/>
                <a:cs typeface="Arial" panose="020B0604020202020204" pitchFamily="34" charset="0"/>
              </a:rPr>
              <a:t>ثانيا: الركن المادي</a:t>
            </a:r>
            <a:br>
              <a:rPr lang="ar-DZ" sz="2400" dirty="0">
                <a:latin typeface="Arial" panose="020B0604020202020204" pitchFamily="34" charset="0"/>
                <a:cs typeface="Arial" panose="020B0604020202020204" pitchFamily="34" charset="0"/>
              </a:rPr>
            </a:br>
            <a:r>
              <a:rPr lang="ar-DZ" sz="2400" dirty="0" err="1">
                <a:latin typeface="Arial" panose="020B0604020202020204" pitchFamily="34" charset="0"/>
                <a:cs typeface="Arial" panose="020B0604020202020204" pitchFamily="34" charset="0"/>
              </a:rPr>
              <a:t>ثالثا:الركن</a:t>
            </a:r>
            <a:r>
              <a:rPr lang="ar-DZ" sz="2400" dirty="0">
                <a:latin typeface="Arial" panose="020B0604020202020204" pitchFamily="34" charset="0"/>
                <a:cs typeface="Arial" panose="020B0604020202020204" pitchFamily="34" charset="0"/>
              </a:rPr>
              <a:t> المعنوي</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017470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TotalTime>
  <Words>822</Words>
  <Application>Microsoft Office PowerPoint</Application>
  <PresentationFormat>Grand écran</PresentationFormat>
  <Paragraphs>5</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Aptos</vt:lpstr>
      <vt:lpstr>Aptos Display</vt:lpstr>
      <vt:lpstr>Arial</vt:lpstr>
      <vt:lpstr>Thème Office</vt:lpstr>
      <vt:lpstr>جريمة الرشوة:لمواجهة جريمة الرشوة وقعت اتفاقية الأمم المتحدة لمكافحة الفساد المعتمدة من طرف المعية العامة للأمم المتحدة بتاريخ31/أكتوبر2003وصادقت ىعليها الزائر في 10أفريل 2006. وكدا اتفاقية الاتحاد الافريقي لمنع الفساد ومكافحته بتاريخ 11جويلية 2003صادقت عليها الجزائر في 19أفريل 2004. الفرع الأول مفهوم الرشوة.  أولا:تعر يف  لغة :المحاباة. شرعا:هي سوء استخدام المنصب العام لغايات شخصية واستعمال المال لتحقيق المصالح الخاصة. قانونا: هي اتجار الموظف العام بأعمال الوظيفة التي يعهد اليها بها للصالح العام وذلك منأجل تحقيق مصلحة خاصة لها.  </vt:lpstr>
      <vt:lpstr>  ثانيا:تمييزها عن غيرها: 1 – مع جريمة استغلال النفوذ:في الرشوة يكون الجاني موظف عموميأما في استغلال النفوذ فلا حاجة لهذا الشرط كما أن الرشوة هي اتجار بالعمل الوظيفي أما استغلال النفوذ فهو استغلال سلطة حقيقية أو مفترضة للجاني على المختص بالعمل الوظيفي. كما أن استغلال النفوذ ينبغي أن يكون الهدف منه غير مشروع. مادة 32/فقرة02 من القانون 06/01"كل موظف عمومي أو أي شخص آخر يقوم بشكل مباشر أو غير مباشر بطلب أو قبول أي مزية غير مستحقة لصالحه أو لصالح شخص آخر كي يستغل ذلك الموظف العمومي أو الشخص نفوذه الفعلي أو المفترض بهدف الحصول من إدارة أو سلطة عمومية على منافع غير مستحقة."  2-إساءة استغلال الوظيفة العمومية: مادة 33من القانون 06/01:" يعاقب بالحبس من سنتين الى عشر سنوات كل موظف عمومي أساء استغلال وظائفه أو منصبه عمدا من أجل أداء عمل أو الامتناع عن أداء عمل في إطار ممارسة وظائفه على نحو يخرق القوانين والتنظيمات وذلك بغرض الحصول على منافع غير مستحقة أو لشخص أو كيان آخر . 3- جريمة الإثراء غير المشروع :مادة 37من القانون 06/01:"يعاقب بالحبس من سنتين الى 10سنوات...كل موظف عمومي لا يمكنه تقديم تبرير معقول للزيادة المعتبرة التي طرأت في ذمته المالية مقارنة بمداخيله المشروعة". </vt:lpstr>
      <vt:lpstr>4- جريمة الغدر:مادة 30من القانون 06/01:"يعاقب بالحبس من سنتين الى 10سنوات كل موظف عمومي يطالب أو يتلقى أو يشترط أو يأمر بتحصيل مبالغ مالية يعلم أنها غير مستحقة سواء لنفسه أ و لصالح الأطراف الذي يقوم بالتحصيل لحسابهم." كلاهما عدوان على ثقة الموظفين بالوظيفة العامة وينتجان عن الاستغلال السيء لها.فإذا كان طلب المال بناءا على كذب  فهي ريمة غدر أما إذا كان طلب المال بناءا على هدية فهي ريمة رشوة. 5- جنحة أخذ فوائد بصفة غير قانونية:مادة35 من قانون 06/01:يعاقب بالحبس من سنتين الى 10سنوات كل موظف عمومي يأخذ أو يتلقى إما مباشرة من العقود أو المزايدات أو المناقصات أو المقاولات أو المؤسسات التي يكون وقت ارتكاب الفعل مديرا لها أو مشرفا عليها بصفة كلية أو جزئية وكذلك من يكون مكلفا بأن ةىيصدر إذنا بالدفعفي عملية ما أو مكلفا بتصفية أمر ما ويأخذ منه فوائد أيا كانت :فهي تمس بأمانة السعي الى تحقيق المصلحة العامة وهي أحد الجرائم المتعلقة بالصفقات العمومية. 6- جريمة الرشوة في الصفقات العمومية:مادة 27 من قانون 06/01:"يعاقب بالحبس من 10 سنوات الى20سنة وبغرامة من1 مليون الى2مليون دج". </vt:lpstr>
      <vt:lpstr>7- جنحة الاستفادة من الامتيازات غير مبررة في الصفقات العمومية:تنص المادة26 من قانون الوقاية من الفساد ومكافحتهعلى مايلي:"يعاقب بالحبس من سنتين (2) إلى عشر (10) سنوات وبغرامة من 200.000 دج إلى 1.000.000 دج 1 – كل موظف عمومي يقوم بإبرام عقد أو يؤشر أو يراجع عقدا أو اتفاقية أو صفقة أو ملحقا مخالفا بذلك الأحكام التشريعية والتنظيمية الجاري بها العمل بغرض إعطاء امتيازات غير مبررة للغير، 2 – كل تاجر أو صناعي أو حرفي أو مقاول من القطاع الخاص، أو بصفة عامة كل شخص طبيعي أو معنوي يقوم، ولو بصفة عرضية ، بإبرام عقد أو صفقة مع الدولة أو الجماعات المحلية أو المؤسسات أو الهيئات العمومية الخاضعة للقانون العام أو المؤسسات العمومية الاقتصادية والمؤسسات العمومية ذات الطابع الصناعي والتجاري، ويستفيد من سلطة أو تأثير أعوان الهيئات المذكورة من أجل الزيادة في الأسعار التي يطبقونها عادة أو من أجل التعديل لصالحهم في نوعية المواد أو الخدمات أو آجال التسليم أو التموين". الفرع الثاني :أركان جريمة الرشوة أولا:الركن الشرعي:نصت المادة25 من قانون الوقاية من الفساد ومكافحته على ما يلي:"يعاقب بالحبس من سنتين (2) إلى عشر (10) سنوات وبغرامة من 200.000 دج إلى 1.000.000 دج: 1- كل من وعد موظفا عموميا بمزية غير مستحقة أو عرضها عليه أو منحه إياها، بشكل مباشر أو غير مباشر، سواء كان ذلك لصالح الموظف نفسه أو لصالح شخص أو كيان آخر لكي يقوم بأداء عمل أو الامتناع عن أداء عمل من واجباته، 2- كل موظف عمومي طلب أو قبل، بشكل مباشر أو غير مباشر، مزية غير مستحقة، سواء لنفسه أو لصالح شخص آخر أو كيان آخر، لأداء عمل أو الامتناع عن أداء عمل من واجباته".</vt:lpstr>
      <vt:lpstr>ثانيا: الركن المادي ثالثا:الركن المعنوي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4</cp:revision>
  <dcterms:created xsi:type="dcterms:W3CDTF">2024-12-19T02:50:50Z</dcterms:created>
  <dcterms:modified xsi:type="dcterms:W3CDTF">2024-12-19T03:08:46Z</dcterms:modified>
</cp:coreProperties>
</file>