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9" r:id="rId2"/>
    <p:sldMasterId id="2147483697" r:id="rId3"/>
    <p:sldMasterId id="2147483685" r:id="rId4"/>
    <p:sldMasterId id="2147483673" r:id="rId5"/>
  </p:sldMasterIdLst>
  <p:notesMasterIdLst>
    <p:notesMasterId r:id="rId83"/>
  </p:notesMasterIdLst>
  <p:handoutMasterIdLst>
    <p:handoutMasterId r:id="rId84"/>
  </p:handoutMasterIdLst>
  <p:sldIdLst>
    <p:sldId id="256" r:id="rId6"/>
    <p:sldId id="257" r:id="rId7"/>
    <p:sldId id="258" r:id="rId8"/>
    <p:sldId id="259" r:id="rId9"/>
    <p:sldId id="420" r:id="rId10"/>
    <p:sldId id="428" r:id="rId11"/>
    <p:sldId id="431" r:id="rId12"/>
    <p:sldId id="432" r:id="rId13"/>
    <p:sldId id="424" r:id="rId14"/>
    <p:sldId id="426" r:id="rId15"/>
    <p:sldId id="433" r:id="rId16"/>
    <p:sldId id="427" r:id="rId17"/>
    <p:sldId id="434" r:id="rId18"/>
    <p:sldId id="435" r:id="rId19"/>
    <p:sldId id="436" r:id="rId20"/>
    <p:sldId id="261" r:id="rId21"/>
    <p:sldId id="437" r:id="rId22"/>
    <p:sldId id="441" r:id="rId23"/>
    <p:sldId id="446" r:id="rId24"/>
    <p:sldId id="447" r:id="rId25"/>
    <p:sldId id="448" r:id="rId26"/>
    <p:sldId id="449" r:id="rId27"/>
    <p:sldId id="442" r:id="rId28"/>
    <p:sldId id="450" r:id="rId29"/>
    <p:sldId id="451" r:id="rId30"/>
    <p:sldId id="452" r:id="rId31"/>
    <p:sldId id="453" r:id="rId32"/>
    <p:sldId id="454" r:id="rId33"/>
    <p:sldId id="443" r:id="rId34"/>
    <p:sldId id="456" r:id="rId35"/>
    <p:sldId id="455" r:id="rId36"/>
    <p:sldId id="550" r:id="rId37"/>
    <p:sldId id="458" r:id="rId38"/>
    <p:sldId id="459" r:id="rId39"/>
    <p:sldId id="460" r:id="rId40"/>
    <p:sldId id="529" r:id="rId41"/>
    <p:sldId id="530" r:id="rId42"/>
    <p:sldId id="531" r:id="rId43"/>
    <p:sldId id="532" r:id="rId44"/>
    <p:sldId id="533" r:id="rId45"/>
    <p:sldId id="551" r:id="rId46"/>
    <p:sldId id="552" r:id="rId47"/>
    <p:sldId id="554" r:id="rId48"/>
    <p:sldId id="555" r:id="rId49"/>
    <p:sldId id="556" r:id="rId50"/>
    <p:sldId id="461" r:id="rId51"/>
    <p:sldId id="462" r:id="rId52"/>
    <p:sldId id="534" r:id="rId53"/>
    <p:sldId id="542" r:id="rId54"/>
    <p:sldId id="541" r:id="rId55"/>
    <p:sldId id="535" r:id="rId56"/>
    <p:sldId id="543" r:id="rId57"/>
    <p:sldId id="544" r:id="rId58"/>
    <p:sldId id="561" r:id="rId59"/>
    <p:sldId id="546" r:id="rId60"/>
    <p:sldId id="536" r:id="rId61"/>
    <p:sldId id="547" r:id="rId62"/>
    <p:sldId id="548" r:id="rId63"/>
    <p:sldId id="549" r:id="rId64"/>
    <p:sldId id="557" r:id="rId65"/>
    <p:sldId id="558" r:id="rId66"/>
    <p:sldId id="537" r:id="rId67"/>
    <p:sldId id="559" r:id="rId68"/>
    <p:sldId id="560" r:id="rId69"/>
    <p:sldId id="463" r:id="rId70"/>
    <p:sldId id="464" r:id="rId71"/>
    <p:sldId id="538" r:id="rId72"/>
    <p:sldId id="539" r:id="rId73"/>
    <p:sldId id="562" r:id="rId74"/>
    <p:sldId id="563" r:id="rId75"/>
    <p:sldId id="540" r:id="rId76"/>
    <p:sldId id="565" r:id="rId77"/>
    <p:sldId id="566" r:id="rId78"/>
    <p:sldId id="567" r:id="rId79"/>
    <p:sldId id="568" r:id="rId80"/>
    <p:sldId id="569" r:id="rId81"/>
    <p:sldId id="570" r:id="rId82"/>
  </p:sldIdLst>
  <p:sldSz cx="9144000" cy="6858000" type="screen4x3"/>
  <p:notesSz cx="6735763" cy="9869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ECF1F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24" autoAdjust="0"/>
  </p:normalViewPr>
  <p:slideViewPr>
    <p:cSldViewPr>
      <p:cViewPr>
        <p:scale>
          <a:sx n="64" d="100"/>
          <a:sy n="64" d="100"/>
        </p:scale>
        <p:origin x="128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976" y="-10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handoutMaster" Target="handoutMasters/handout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theme" Target="theme/theme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ouar Salah" userId="af26b2ee140540ed" providerId="LiveId" clId="{C0FD8737-9BFA-4A82-9B91-A2F4C4DB1355}"/>
    <pc:docChg chg="custSel modSld">
      <pc:chgData name="Laouar Salah" userId="af26b2ee140540ed" providerId="LiveId" clId="{C0FD8737-9BFA-4A82-9B91-A2F4C4DB1355}" dt="2024-12-09T20:25:17.462" v="2" actId="20577"/>
      <pc:docMkLst>
        <pc:docMk/>
      </pc:docMkLst>
      <pc:sldChg chg="delSp mod delAnim">
        <pc:chgData name="Laouar Salah" userId="af26b2ee140540ed" providerId="LiveId" clId="{C0FD8737-9BFA-4A82-9B91-A2F4C4DB1355}" dt="2024-09-30T19:56:52.048" v="0" actId="478"/>
        <pc:sldMkLst>
          <pc:docMk/>
          <pc:sldMk cId="997080359" sldId="424"/>
        </pc:sldMkLst>
        <pc:cxnChg chg="del">
          <ac:chgData name="Laouar Salah" userId="af26b2ee140540ed" providerId="LiveId" clId="{C0FD8737-9BFA-4A82-9B91-A2F4C4DB1355}" dt="2024-09-30T19:56:52.048" v="0" actId="478"/>
          <ac:cxnSpMkLst>
            <pc:docMk/>
            <pc:sldMk cId="997080359" sldId="424"/>
            <ac:cxnSpMk id="7" creationId="{00000000-0000-0000-0000-000000000000}"/>
          </ac:cxnSpMkLst>
        </pc:cxnChg>
      </pc:sldChg>
      <pc:sldChg chg="modSp mod">
        <pc:chgData name="Laouar Salah" userId="af26b2ee140540ed" providerId="LiveId" clId="{C0FD8737-9BFA-4A82-9B91-A2F4C4DB1355}" dt="2024-12-09T20:25:17.462" v="2" actId="20577"/>
        <pc:sldMkLst>
          <pc:docMk/>
          <pc:sldMk cId="3952996886" sldId="549"/>
        </pc:sldMkLst>
        <pc:spChg chg="mod">
          <ac:chgData name="Laouar Salah" userId="af26b2ee140540ed" providerId="LiveId" clId="{C0FD8737-9BFA-4A82-9B91-A2F4C4DB1355}" dt="2024-12-09T20:25:17.462" v="2" actId="20577"/>
          <ac:spMkLst>
            <pc:docMk/>
            <pc:sldMk cId="3952996886" sldId="549"/>
            <ac:spMk id="41" creationId="{00000000-0000-0000-0000-000000000000}"/>
          </ac:spMkLst>
        </pc:spChg>
      </pc:sldChg>
      <pc:sldChg chg="modSp mod">
        <pc:chgData name="Laouar Salah" userId="af26b2ee140540ed" providerId="LiveId" clId="{C0FD8737-9BFA-4A82-9B91-A2F4C4DB1355}" dt="2024-11-12T14:05:20.785" v="1" actId="20577"/>
        <pc:sldMkLst>
          <pc:docMk/>
          <pc:sldMk cId="2511673756" sldId="550"/>
        </pc:sldMkLst>
        <pc:spChg chg="mod">
          <ac:chgData name="Laouar Salah" userId="af26b2ee140540ed" providerId="LiveId" clId="{C0FD8737-9BFA-4A82-9B91-A2F4C4DB1355}" dt="2024-11-12T14:05:20.785" v="1" actId="20577"/>
          <ac:spMkLst>
            <pc:docMk/>
            <pc:sldMk cId="2511673756" sldId="550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3476"/>
          </a:xfrm>
          <a:prstGeom prst="rect">
            <a:avLst/>
          </a:prstGeom>
        </p:spPr>
        <p:txBody>
          <a:bodyPr vert="horz" lIns="94878" tIns="47439" rIns="94878" bIns="4743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476"/>
          </a:xfrm>
          <a:prstGeom prst="rect">
            <a:avLst/>
          </a:prstGeom>
        </p:spPr>
        <p:txBody>
          <a:bodyPr vert="horz" lIns="94878" tIns="47439" rIns="94878" bIns="47439" rtlCol="0"/>
          <a:lstStyle>
            <a:lvl1pPr algn="r">
              <a:defRPr sz="1200"/>
            </a:lvl1pPr>
          </a:lstStyle>
          <a:p>
            <a:fld id="{E90B7CB0-26D3-4FAE-BB92-52B49C61D54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74302"/>
            <a:ext cx="2918830" cy="493476"/>
          </a:xfrm>
          <a:prstGeom prst="rect">
            <a:avLst/>
          </a:prstGeom>
        </p:spPr>
        <p:txBody>
          <a:bodyPr vert="horz" lIns="94878" tIns="47439" rIns="94878" bIns="4743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5" y="9374302"/>
            <a:ext cx="2918830" cy="493476"/>
          </a:xfrm>
          <a:prstGeom prst="rect">
            <a:avLst/>
          </a:prstGeom>
        </p:spPr>
        <p:txBody>
          <a:bodyPr vert="horz" lIns="94878" tIns="47439" rIns="94878" bIns="47439" rtlCol="0" anchor="b"/>
          <a:lstStyle>
            <a:lvl1pPr algn="r">
              <a:defRPr sz="1200"/>
            </a:lvl1pPr>
          </a:lstStyle>
          <a:p>
            <a:fld id="{591832DC-F92B-4474-AADC-353AD8F688A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88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3476"/>
          </a:xfrm>
          <a:prstGeom prst="rect">
            <a:avLst/>
          </a:prstGeom>
        </p:spPr>
        <p:txBody>
          <a:bodyPr vert="horz" lIns="94878" tIns="47439" rIns="94878" bIns="4743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476"/>
          </a:xfrm>
          <a:prstGeom prst="rect">
            <a:avLst/>
          </a:prstGeom>
        </p:spPr>
        <p:txBody>
          <a:bodyPr vert="horz" lIns="94878" tIns="47439" rIns="94878" bIns="47439" rtlCol="0"/>
          <a:lstStyle>
            <a:lvl1pPr algn="r">
              <a:defRPr sz="1200"/>
            </a:lvl1pPr>
          </a:lstStyle>
          <a:p>
            <a:fld id="{6B1E7374-3505-4E5F-A1B6-8BC7C7515480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8" tIns="47439" rIns="94878" bIns="4743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8006"/>
            <a:ext cx="5388610" cy="4441271"/>
          </a:xfrm>
          <a:prstGeom prst="rect">
            <a:avLst/>
          </a:prstGeom>
        </p:spPr>
        <p:txBody>
          <a:bodyPr vert="horz" lIns="94878" tIns="47439" rIns="94878" bIns="4743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4302"/>
            <a:ext cx="2918830" cy="493476"/>
          </a:xfrm>
          <a:prstGeom prst="rect">
            <a:avLst/>
          </a:prstGeom>
        </p:spPr>
        <p:txBody>
          <a:bodyPr vert="horz" lIns="94878" tIns="47439" rIns="94878" bIns="4743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6"/>
          </a:xfrm>
          <a:prstGeom prst="rect">
            <a:avLst/>
          </a:prstGeom>
        </p:spPr>
        <p:txBody>
          <a:bodyPr vert="horz" lIns="94878" tIns="47439" rIns="94878" bIns="47439" rtlCol="0" anchor="b"/>
          <a:lstStyle>
            <a:lvl1pPr algn="r">
              <a:defRPr sz="1200"/>
            </a:lvl1pPr>
          </a:lstStyle>
          <a:p>
            <a:fld id="{1651190B-B509-4440-A829-4FDB3E54DCE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56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30E4-7BB2-4A3F-8F0F-27E0A179BD5D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29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30</a:t>
            </a:fld>
            <a:endParaRPr lang="fr-F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31</a:t>
            </a:fld>
            <a:endParaRPr lang="fr-F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32</a:t>
            </a:fld>
            <a:endParaRPr lang="fr-F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33</a:t>
            </a:fld>
            <a:endParaRPr lang="fr-F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34</a:t>
            </a:fld>
            <a:endParaRPr lang="fr-F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35</a:t>
            </a:fld>
            <a:endParaRPr lang="fr-F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36</a:t>
            </a:fld>
            <a:endParaRPr lang="fr-F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37</a:t>
            </a:fld>
            <a:endParaRPr lang="fr-F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38</a:t>
            </a:fld>
            <a:endParaRPr lang="fr-F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39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40</a:t>
            </a:fld>
            <a:endParaRPr lang="fr-F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41</a:t>
            </a:fld>
            <a:endParaRPr lang="fr-F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42</a:t>
            </a:fld>
            <a:endParaRPr lang="fr-F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43</a:t>
            </a:fld>
            <a:endParaRPr lang="fr-F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44</a:t>
            </a:fld>
            <a:endParaRPr lang="fr-F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45</a:t>
            </a:fld>
            <a:endParaRPr lang="fr-F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46</a:t>
            </a:fld>
            <a:endParaRPr lang="fr-F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47</a:t>
            </a:fld>
            <a:endParaRPr lang="fr-F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48</a:t>
            </a:fld>
            <a:endParaRPr lang="fr-F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49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50</a:t>
            </a:fld>
            <a:endParaRPr lang="fr-F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51</a:t>
            </a:fld>
            <a:endParaRPr lang="fr-FR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52</a:t>
            </a:fld>
            <a:endParaRPr lang="fr-F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53</a:t>
            </a:fld>
            <a:endParaRPr lang="fr-F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978" indent="-284607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428" indent="-227686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3799" indent="-227686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9170" indent="-227686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4542" indent="-227686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913" indent="-227686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5284" indent="-227686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0655" indent="-227686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3F2CE932-B65F-4222-A4C6-66113937A369}" type="slidenum">
              <a:rPr lang="fr-FR" sz="1200"/>
              <a:pPr>
                <a:spcBef>
                  <a:spcPct val="0"/>
                </a:spcBef>
                <a:defRPr/>
              </a:pPr>
              <a:t>54</a:t>
            </a:fld>
            <a:endParaRPr lang="fr-FR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7888"/>
            <a:ext cx="4938713" cy="4440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55</a:t>
            </a:fld>
            <a:endParaRPr lang="fr-FR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56</a:t>
            </a:fld>
            <a:endParaRPr lang="fr-FR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57</a:t>
            </a:fld>
            <a:endParaRPr lang="fr-FR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58</a:t>
            </a:fld>
            <a:endParaRPr lang="fr-FR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59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60</a:t>
            </a:fld>
            <a:endParaRPr lang="fr-FR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61</a:t>
            </a:fld>
            <a:endParaRPr lang="fr-FR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62</a:t>
            </a:fld>
            <a:endParaRPr lang="fr-FR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63</a:t>
            </a:fld>
            <a:endParaRPr lang="fr-FR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64</a:t>
            </a:fld>
            <a:endParaRPr lang="fr-FR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65</a:t>
            </a:fld>
            <a:endParaRPr lang="fr-FR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66</a:t>
            </a:fld>
            <a:endParaRPr lang="fr-FR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67</a:t>
            </a:fld>
            <a:endParaRPr lang="fr-FR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68</a:t>
            </a:fld>
            <a:endParaRPr lang="fr-FR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69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70</a:t>
            </a:fld>
            <a:endParaRPr lang="fr-FR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71</a:t>
            </a:fld>
            <a:endParaRPr lang="fr-FR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72</a:t>
            </a:fld>
            <a:endParaRPr lang="fr-FR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73</a:t>
            </a:fld>
            <a:endParaRPr lang="fr-FR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74</a:t>
            </a:fld>
            <a:endParaRPr lang="fr-FR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75</a:t>
            </a:fld>
            <a:endParaRPr lang="fr-FR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76</a:t>
            </a:fld>
            <a:endParaRPr lang="fr-FR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77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190B-B509-4440-A829-4FDB3E54DCE6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92A3-A34A-4EF7-ACA6-75BDABB41C7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92A3-A34A-4EF7-ACA6-75BDABB41C7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92A3-A34A-4EF7-ACA6-75BDABB41C7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2403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Machines Thermiques  GM : ALT 1 2013 - 2014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 dirty="0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51520" y="6237312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169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1806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978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5747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0649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3410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2320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17599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Machines Thermiques GM ALT 1 – 2013 - 2014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1644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5843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5449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812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305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9112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2212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0897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3106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455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57837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900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27564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8020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42067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8375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64221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0885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66644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0301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92A3-A34A-4EF7-ACA6-75BDABB41C7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13845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6009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13803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58827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53849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6901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42813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14918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8516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4489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92A3-A34A-4EF7-ACA6-75BDABB41C7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55001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3084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11345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56072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87627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14972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632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92A3-A34A-4EF7-ACA6-75BDABB41C7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92A3-A34A-4EF7-ACA6-75BDABB41C7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92A3-A34A-4EF7-ACA6-75BDABB41C7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92A3-A34A-4EF7-ACA6-75BDABB41C7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92A3-A34A-4EF7-ACA6-75BDABB41C76}" type="datetimeFigureOut">
              <a:rPr lang="fr-FR" smtClean="0"/>
              <a:pPr/>
              <a:t>09/12/2024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3905-32F7-4B7D-AF53-6A582B0A5C8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68125-390F-4838-96DA-3B1EC7A2C22C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A426B-A97C-411C-938E-50DA8A9C6F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55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CFD6-C4F6-433E-B161-C4C1FEE759F3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8F61-5638-4498-9E16-3572023549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7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EDCF-5251-452E-893B-BA750C4C22C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B52B8-5055-49CC-A286-07A6C7FD899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5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02A2-7470-4575-9779-9C78CE34F741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A7F6-48AF-4E7D-A03D-3A840F2726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3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lbert.gastebois.pagesperso-orange.fr/java/thermique/moteur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.bin"/><Relationship Id="rId4" Type="http://schemas.openxmlformats.org/officeDocument/2006/relationships/image" Target="file:///C:\Documents%20and%20Settings\Tomas%20Junquera\Mes%20documents\supraconductivit&#233;\introduction_coursLaussanne_fichiers\1.gif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78.wmf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wmf"/><Relationship Id="rId11" Type="http://schemas.openxmlformats.org/officeDocument/2006/relationships/image" Target="../media/image77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93.png"/><Relationship Id="rId9" Type="http://schemas.openxmlformats.org/officeDocument/2006/relationships/oleObject" Target="../embeddings/oleObject1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82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20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1.wmf"/><Relationship Id="rId5" Type="http://schemas.openxmlformats.org/officeDocument/2006/relationships/image" Target="../media/image103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02.png"/><Relationship Id="rId9" Type="http://schemas.openxmlformats.org/officeDocument/2006/relationships/image" Target="../media/image8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24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85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09.png"/><Relationship Id="rId10" Type="http://schemas.openxmlformats.org/officeDocument/2006/relationships/image" Target="../media/image84.wmf"/><Relationship Id="rId4" Type="http://schemas.openxmlformats.org/officeDocument/2006/relationships/image" Target="../media/image108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86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30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25.bin"/><Relationship Id="rId21" Type="http://schemas.openxmlformats.org/officeDocument/2006/relationships/image" Target="../media/image96.wm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91.wmf"/><Relationship Id="rId17" Type="http://schemas.openxmlformats.org/officeDocument/2006/relationships/image" Target="../media/image94.wmf"/><Relationship Id="rId2" Type="http://schemas.openxmlformats.org/officeDocument/2006/relationships/notesSlide" Target="../notesSlides/notesSlide63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93.wmf"/><Relationship Id="rId10" Type="http://schemas.openxmlformats.org/officeDocument/2006/relationships/image" Target="../media/image90.wmf"/><Relationship Id="rId19" Type="http://schemas.openxmlformats.org/officeDocument/2006/relationships/image" Target="../media/image95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9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11" Type="http://schemas.openxmlformats.org/officeDocument/2006/relationships/image" Target="../media/image101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3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37.png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100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13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14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4.png"/><Relationship Id="rId5" Type="http://schemas.openxmlformats.org/officeDocument/2006/relationships/image" Target="../media/image142.png"/><Relationship Id="rId10" Type="http://schemas.openxmlformats.org/officeDocument/2006/relationships/image" Target="../media/image107.wmf"/><Relationship Id="rId4" Type="http://schemas.openxmlformats.org/officeDocument/2006/relationships/image" Target="../media/image141.png"/><Relationship Id="rId9" Type="http://schemas.openxmlformats.org/officeDocument/2006/relationships/oleObject" Target="../embeddings/oleObject4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153.png"/><Relationship Id="rId7" Type="http://schemas.openxmlformats.org/officeDocument/2006/relationships/image" Target="../media/image151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09.wmf"/><Relationship Id="rId5" Type="http://schemas.openxmlformats.org/officeDocument/2006/relationships/image" Target="../media/image149.png"/><Relationship Id="rId15" Type="http://schemas.openxmlformats.org/officeDocument/2006/relationships/image" Target="../media/image155.png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148.png"/><Relationship Id="rId9" Type="http://schemas.openxmlformats.org/officeDocument/2006/relationships/image" Target="../media/image108.wmf"/><Relationship Id="rId14" Type="http://schemas.openxmlformats.org/officeDocument/2006/relationships/image" Target="../media/image15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7.bin"/><Relationship Id="rId7" Type="http://schemas.openxmlformats.org/officeDocument/2006/relationships/image" Target="../media/image110.wmf"/><Relationship Id="rId12" Type="http://schemas.openxmlformats.org/officeDocument/2006/relationships/image" Target="../media/image113.wmf"/><Relationship Id="rId2" Type="http://schemas.openxmlformats.org/officeDocument/2006/relationships/notesSlide" Target="../notesSlides/notesSlide71.xml"/><Relationship Id="rId16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112.wmf"/><Relationship Id="rId5" Type="http://schemas.openxmlformats.org/officeDocument/2006/relationships/image" Target="../media/image93.wmf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92.wmf"/><Relationship Id="rId9" Type="http://schemas.openxmlformats.org/officeDocument/2006/relationships/image" Target="../media/image111.wmf"/><Relationship Id="rId14" Type="http://schemas.openxmlformats.org/officeDocument/2006/relationships/image" Target="../media/image114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7" Type="http://schemas.openxmlformats.org/officeDocument/2006/relationships/oleObject" Target="../embeddings/oleObject54.bin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93.wmf"/><Relationship Id="rId4" Type="http://schemas.openxmlformats.org/officeDocument/2006/relationships/image" Target="../media/image163.png"/><Relationship Id="rId9" Type="http://schemas.openxmlformats.org/officeDocument/2006/relationships/oleObject" Target="../embeddings/oleObject55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171.pn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118.wmf"/><Relationship Id="rId17" Type="http://schemas.openxmlformats.org/officeDocument/2006/relationships/image" Target="../media/image170.png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120.wmf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117.wmf"/><Relationship Id="rId19" Type="http://schemas.openxmlformats.org/officeDocument/2006/relationships/image" Target="../media/image172.png"/><Relationship Id="rId4" Type="http://schemas.openxmlformats.org/officeDocument/2006/relationships/image" Target="../media/image169.pn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119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image" Target="../media/image181.pn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wmf"/><Relationship Id="rId11" Type="http://schemas.openxmlformats.org/officeDocument/2006/relationships/image" Target="../media/image179.png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178.png"/><Relationship Id="rId4" Type="http://schemas.openxmlformats.org/officeDocument/2006/relationships/image" Target="../media/image176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71.bin"/><Relationship Id="rId3" Type="http://schemas.openxmlformats.org/officeDocument/2006/relationships/oleObject" Target="../embeddings/oleObject64.bin"/><Relationship Id="rId21" Type="http://schemas.openxmlformats.org/officeDocument/2006/relationships/image" Target="../media/image128.wmf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123.wmf"/><Relationship Id="rId17" Type="http://schemas.openxmlformats.org/officeDocument/2006/relationships/image" Target="../media/image126.wmf"/><Relationship Id="rId25" Type="http://schemas.openxmlformats.org/officeDocument/2006/relationships/image" Target="../media/image130.wmf"/><Relationship Id="rId2" Type="http://schemas.openxmlformats.org/officeDocument/2006/relationships/notesSlide" Target="../notesSlides/notesSlide75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68.bin"/><Relationship Id="rId24" Type="http://schemas.openxmlformats.org/officeDocument/2006/relationships/oleObject" Target="../embeddings/oleObject74.bin"/><Relationship Id="rId5" Type="http://schemas.openxmlformats.org/officeDocument/2006/relationships/oleObject" Target="../embeddings/oleObject65.bin"/><Relationship Id="rId15" Type="http://schemas.openxmlformats.org/officeDocument/2006/relationships/image" Target="../media/image125.wmf"/><Relationship Id="rId23" Type="http://schemas.openxmlformats.org/officeDocument/2006/relationships/image" Target="../media/image129.wmf"/><Relationship Id="rId10" Type="http://schemas.openxmlformats.org/officeDocument/2006/relationships/image" Target="../media/image91.wmf"/><Relationship Id="rId19" Type="http://schemas.openxmlformats.org/officeDocument/2006/relationships/image" Target="../media/image127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138.wmf"/><Relationship Id="rId26" Type="http://schemas.openxmlformats.org/officeDocument/2006/relationships/image" Target="../media/image142.wmf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135.wmf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2" Type="http://schemas.openxmlformats.org/officeDocument/2006/relationships/notesSlide" Target="../notesSlides/notesSlide76.xml"/><Relationship Id="rId16" Type="http://schemas.openxmlformats.org/officeDocument/2006/relationships/image" Target="../media/image137.wmf"/><Relationship Id="rId20" Type="http://schemas.openxmlformats.org/officeDocument/2006/relationships/image" Target="../media/image1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141.wmf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5.bin"/><Relationship Id="rId28" Type="http://schemas.openxmlformats.org/officeDocument/2006/relationships/image" Target="../media/image143.wmf"/><Relationship Id="rId10" Type="http://schemas.openxmlformats.org/officeDocument/2006/relationships/image" Target="../media/image134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36.wmf"/><Relationship Id="rId22" Type="http://schemas.openxmlformats.org/officeDocument/2006/relationships/image" Target="../media/image140.wmf"/><Relationship Id="rId27" Type="http://schemas.openxmlformats.org/officeDocument/2006/relationships/oleObject" Target="../embeddings/oleObject87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48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9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395536" y="2492896"/>
            <a:ext cx="8496944" cy="2079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/>
              <a:t>MACHINES THERMIQUES CRYOGENIE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138465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A.3. Le diagramme T-S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pic>
        <p:nvPicPr>
          <p:cNvPr id="17" name="Picture 2" descr="diagramme T-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r="2549"/>
          <a:stretch/>
        </p:blipFill>
        <p:spPr bwMode="auto">
          <a:xfrm>
            <a:off x="1691680" y="818866"/>
            <a:ext cx="4988971" cy="49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680651" y="1325086"/>
            <a:ext cx="24633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dirty="0">
                <a:latin typeface="+mn-lt"/>
              </a:rPr>
              <a:t>Les fonctions d ’état 	U, S, H… peuvent être exprimées à l ’aide de deux variables thermodynamiques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dirty="0">
                <a:latin typeface="+mn-lt"/>
              </a:rPr>
              <a:t>U=f(P,V) ,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dirty="0">
                <a:latin typeface="+mn-lt"/>
              </a:rPr>
              <a:t>S= g(P,V)…..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55776" y="5750005"/>
            <a:ext cx="6480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j-lt"/>
              </a:rPr>
              <a:t>On peut donc représenter un diagramme d’état en utilisant les fonctions d’état tel que le diagramme T-S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1835696" y="5877272"/>
            <a:ext cx="648072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496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A.3. Le diagramme T-S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1725216" y="413048"/>
            <a:ext cx="0" cy="586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496616" y="6128048"/>
            <a:ext cx="678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73616" y="612804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400"/>
              <a:t>s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63316" y="71149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400" dirty="0"/>
              <a:t>T</a:t>
            </a: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858566" y="3964286"/>
            <a:ext cx="3581400" cy="2173287"/>
          </a:xfrm>
          <a:custGeom>
            <a:avLst/>
            <a:gdLst>
              <a:gd name="T0" fmla="*/ 0 w 2256"/>
              <a:gd name="T1" fmla="*/ 2147483647 h 1369"/>
              <a:gd name="T2" fmla="*/ 2147483647 w 2256"/>
              <a:gd name="T3" fmla="*/ 2147483647 h 1369"/>
              <a:gd name="T4" fmla="*/ 2147483647 w 2256"/>
              <a:gd name="T5" fmla="*/ 2147483647 h 1369"/>
              <a:gd name="T6" fmla="*/ 2147483647 w 2256"/>
              <a:gd name="T7" fmla="*/ 2147483647 h 1369"/>
              <a:gd name="T8" fmla="*/ 2147483647 w 2256"/>
              <a:gd name="T9" fmla="*/ 2147483647 h 1369"/>
              <a:gd name="T10" fmla="*/ 2147483647 w 2256"/>
              <a:gd name="T11" fmla="*/ 2147483647 h 1369"/>
              <a:gd name="T12" fmla="*/ 2147483647 w 2256"/>
              <a:gd name="T13" fmla="*/ 2147483647 h 1369"/>
              <a:gd name="T14" fmla="*/ 2147483647 w 2256"/>
              <a:gd name="T15" fmla="*/ 2147483647 h 1369"/>
              <a:gd name="T16" fmla="*/ 2147483647 w 2256"/>
              <a:gd name="T17" fmla="*/ 2147483647 h 1369"/>
              <a:gd name="T18" fmla="*/ 2147483647 w 2256"/>
              <a:gd name="T19" fmla="*/ 2147483647 h 1369"/>
              <a:gd name="T20" fmla="*/ 2147483647 w 2256"/>
              <a:gd name="T21" fmla="*/ 2147483647 h 1369"/>
              <a:gd name="T22" fmla="*/ 2147483647 w 2256"/>
              <a:gd name="T23" fmla="*/ 2147483647 h 1369"/>
              <a:gd name="T24" fmla="*/ 2147483647 w 2256"/>
              <a:gd name="T25" fmla="*/ 2147483647 h 13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56"/>
              <a:gd name="T40" fmla="*/ 0 h 1369"/>
              <a:gd name="T41" fmla="*/ 2256 w 2256"/>
              <a:gd name="T42" fmla="*/ 1369 h 13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56" h="1369">
                <a:moveTo>
                  <a:pt x="0" y="1357"/>
                </a:moveTo>
                <a:cubicBezTo>
                  <a:pt x="41" y="1322"/>
                  <a:pt x="165" y="1239"/>
                  <a:pt x="245" y="1139"/>
                </a:cubicBezTo>
                <a:cubicBezTo>
                  <a:pt x="325" y="1039"/>
                  <a:pt x="415" y="859"/>
                  <a:pt x="479" y="755"/>
                </a:cubicBezTo>
                <a:cubicBezTo>
                  <a:pt x="543" y="651"/>
                  <a:pt x="581" y="578"/>
                  <a:pt x="626" y="513"/>
                </a:cubicBezTo>
                <a:cubicBezTo>
                  <a:pt x="671" y="448"/>
                  <a:pt x="695" y="422"/>
                  <a:pt x="747" y="366"/>
                </a:cubicBezTo>
                <a:cubicBezTo>
                  <a:pt x="799" y="310"/>
                  <a:pt x="879" y="225"/>
                  <a:pt x="937" y="176"/>
                </a:cubicBezTo>
                <a:cubicBezTo>
                  <a:pt x="995" y="127"/>
                  <a:pt x="1029" y="97"/>
                  <a:pt x="1095" y="71"/>
                </a:cubicBezTo>
                <a:cubicBezTo>
                  <a:pt x="1161" y="45"/>
                  <a:pt x="1253" y="0"/>
                  <a:pt x="1332" y="18"/>
                </a:cubicBezTo>
                <a:cubicBezTo>
                  <a:pt x="1411" y="36"/>
                  <a:pt x="1503" y="104"/>
                  <a:pt x="1568" y="179"/>
                </a:cubicBezTo>
                <a:cubicBezTo>
                  <a:pt x="1633" y="254"/>
                  <a:pt x="1672" y="363"/>
                  <a:pt x="1723" y="467"/>
                </a:cubicBezTo>
                <a:cubicBezTo>
                  <a:pt x="1775" y="571"/>
                  <a:pt x="1821" y="694"/>
                  <a:pt x="1879" y="803"/>
                </a:cubicBezTo>
                <a:cubicBezTo>
                  <a:pt x="1937" y="912"/>
                  <a:pt x="2007" y="1029"/>
                  <a:pt x="2070" y="1123"/>
                </a:cubicBezTo>
                <a:cubicBezTo>
                  <a:pt x="2133" y="1217"/>
                  <a:pt x="2217" y="1318"/>
                  <a:pt x="2256" y="1369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7236296" y="2699048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grpSp>
        <p:nvGrpSpPr>
          <p:cNvPr id="455682" name="Groupe 455681"/>
          <p:cNvGrpSpPr/>
          <p:nvPr/>
        </p:nvGrpSpPr>
        <p:grpSpPr>
          <a:xfrm>
            <a:off x="1725216" y="1327448"/>
            <a:ext cx="7455296" cy="1828800"/>
            <a:chOff x="1725216" y="1327448"/>
            <a:chExt cx="7455296" cy="1828800"/>
          </a:xfrm>
        </p:grpSpPr>
        <p:grpSp>
          <p:nvGrpSpPr>
            <p:cNvPr id="22" name="Group 53"/>
            <p:cNvGrpSpPr>
              <a:grpSpLocks/>
            </p:cNvGrpSpPr>
            <p:nvPr/>
          </p:nvGrpSpPr>
          <p:grpSpPr bwMode="auto">
            <a:xfrm>
              <a:off x="1725216" y="1327448"/>
              <a:ext cx="6248401" cy="1066800"/>
              <a:chOff x="816" y="816"/>
              <a:chExt cx="3936" cy="672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816" y="816"/>
                <a:ext cx="3936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816" y="1056"/>
                <a:ext cx="3936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816" y="1248"/>
                <a:ext cx="3936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>
                <a:off x="816" y="1488"/>
                <a:ext cx="3936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7020272" y="2699048"/>
              <a:ext cx="2160240" cy="457200"/>
              <a:chOff x="7020272" y="2699048"/>
              <a:chExt cx="2160240" cy="457200"/>
            </a:xfrm>
          </p:grpSpPr>
          <p:sp>
            <p:nvSpPr>
              <p:cNvPr id="24" name="Line 79"/>
              <p:cNvSpPr>
                <a:spLocks noChangeShapeType="1"/>
              </p:cNvSpPr>
              <p:nvPr/>
            </p:nvSpPr>
            <p:spPr bwMode="auto">
              <a:xfrm>
                <a:off x="7020272" y="2927648"/>
                <a:ext cx="457200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Text Box 80"/>
              <p:cNvSpPr txBox="1">
                <a:spLocks noChangeArrowheads="1"/>
              </p:cNvSpPr>
              <p:nvPr/>
            </p:nvSpPr>
            <p:spPr bwMode="auto">
              <a:xfrm>
                <a:off x="7123112" y="2699048"/>
                <a:ext cx="2057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fr-FR" altLang="fr-FR" sz="2400" dirty="0"/>
                  <a:t>Isotherme</a:t>
                </a:r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4544616" y="711498"/>
            <a:ext cx="4995863" cy="5416550"/>
            <a:chOff x="4544616" y="711498"/>
            <a:chExt cx="4995863" cy="5416550"/>
          </a:xfrm>
        </p:grpSpPr>
        <p:grpSp>
          <p:nvGrpSpPr>
            <p:cNvPr id="31" name="Group 54"/>
            <p:cNvGrpSpPr>
              <a:grpSpLocks/>
            </p:cNvGrpSpPr>
            <p:nvPr/>
          </p:nvGrpSpPr>
          <p:grpSpPr bwMode="auto">
            <a:xfrm>
              <a:off x="4544616" y="711498"/>
              <a:ext cx="1447800" cy="5416550"/>
              <a:chOff x="2592" y="144"/>
              <a:chExt cx="912" cy="3696"/>
            </a:xfrm>
          </p:grpSpPr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3504" y="144"/>
                <a:ext cx="0" cy="3696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>
                <a:off x="2880" y="144"/>
                <a:ext cx="0" cy="3696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>
                <a:off x="3216" y="144"/>
                <a:ext cx="0" cy="3696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>
                <a:off x="2592" y="144"/>
                <a:ext cx="0" cy="3696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2" name="Group 87"/>
            <p:cNvGrpSpPr>
              <a:grpSpLocks/>
            </p:cNvGrpSpPr>
            <p:nvPr/>
          </p:nvGrpSpPr>
          <p:grpSpPr bwMode="auto">
            <a:xfrm>
              <a:off x="7071916" y="3191378"/>
              <a:ext cx="2468563" cy="422069"/>
              <a:chOff x="3800" y="2064"/>
              <a:chExt cx="1555" cy="288"/>
            </a:xfrm>
          </p:grpSpPr>
          <p:sp>
            <p:nvSpPr>
              <p:cNvPr id="33" name="Text Box 82"/>
              <p:cNvSpPr txBox="1">
                <a:spLocks noChangeArrowheads="1"/>
              </p:cNvSpPr>
              <p:nvPr/>
            </p:nvSpPr>
            <p:spPr bwMode="auto">
              <a:xfrm>
                <a:off x="3819" y="2064"/>
                <a:ext cx="15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fr-FR" altLang="fr-FR" sz="2400" dirty="0"/>
                  <a:t>Isentropique</a:t>
                </a:r>
              </a:p>
            </p:txBody>
          </p:sp>
          <p:sp>
            <p:nvSpPr>
              <p:cNvPr id="34" name="Line 83"/>
              <p:cNvSpPr>
                <a:spLocks noChangeShapeType="1"/>
              </p:cNvSpPr>
              <p:nvPr/>
            </p:nvSpPr>
            <p:spPr bwMode="auto">
              <a:xfrm>
                <a:off x="3800" y="220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55684" name="Groupe 455683"/>
          <p:cNvGrpSpPr/>
          <p:nvPr/>
        </p:nvGrpSpPr>
        <p:grpSpPr>
          <a:xfrm>
            <a:off x="1725216" y="641648"/>
            <a:ext cx="7383288" cy="5464175"/>
            <a:chOff x="1725216" y="641648"/>
            <a:chExt cx="7383288" cy="5464175"/>
          </a:xfrm>
        </p:grpSpPr>
        <p:grpSp>
          <p:nvGrpSpPr>
            <p:cNvPr id="7" name="Groupe 6"/>
            <p:cNvGrpSpPr/>
            <p:nvPr/>
          </p:nvGrpSpPr>
          <p:grpSpPr>
            <a:xfrm>
              <a:off x="1725216" y="641648"/>
              <a:ext cx="5021991" cy="5464175"/>
              <a:chOff x="1725216" y="641648"/>
              <a:chExt cx="5021991" cy="5464175"/>
            </a:xfrm>
          </p:grpSpPr>
          <p:grpSp>
            <p:nvGrpSpPr>
              <p:cNvPr id="44" name="Group 63"/>
              <p:cNvGrpSpPr>
                <a:grpSpLocks/>
              </p:cNvGrpSpPr>
              <p:nvPr/>
            </p:nvGrpSpPr>
            <p:grpSpPr bwMode="auto">
              <a:xfrm>
                <a:off x="1750616" y="822138"/>
                <a:ext cx="4777052" cy="5226535"/>
                <a:chOff x="832" y="252"/>
                <a:chExt cx="3140" cy="3538"/>
              </a:xfrm>
            </p:grpSpPr>
            <p:sp>
              <p:nvSpPr>
                <p:cNvPr id="55" name="Freeform 16"/>
                <p:cNvSpPr>
                  <a:spLocks/>
                </p:cNvSpPr>
                <p:nvPr/>
              </p:nvSpPr>
              <p:spPr bwMode="auto">
                <a:xfrm>
                  <a:off x="2736" y="252"/>
                  <a:ext cx="1236" cy="2964"/>
                </a:xfrm>
                <a:custGeom>
                  <a:avLst/>
                  <a:gdLst>
                    <a:gd name="T0" fmla="*/ 1236 w 1236"/>
                    <a:gd name="T1" fmla="*/ 0 h 2964"/>
                    <a:gd name="T2" fmla="*/ 1134 w 1236"/>
                    <a:gd name="T3" fmla="*/ 420 h 2964"/>
                    <a:gd name="T4" fmla="*/ 960 w 1236"/>
                    <a:gd name="T5" fmla="*/ 1140 h 2964"/>
                    <a:gd name="T6" fmla="*/ 690 w 1236"/>
                    <a:gd name="T7" fmla="*/ 1872 h 2964"/>
                    <a:gd name="T8" fmla="*/ 444 w 1236"/>
                    <a:gd name="T9" fmla="*/ 2358 h 2964"/>
                    <a:gd name="T10" fmla="*/ 144 w 1236"/>
                    <a:gd name="T11" fmla="*/ 2820 h 2964"/>
                    <a:gd name="T12" fmla="*/ 0 w 1236"/>
                    <a:gd name="T13" fmla="*/ 2964 h 29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6"/>
                    <a:gd name="T22" fmla="*/ 0 h 2964"/>
                    <a:gd name="T23" fmla="*/ 1236 w 1236"/>
                    <a:gd name="T24" fmla="*/ 2964 h 29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6" h="2964">
                      <a:moveTo>
                        <a:pt x="1236" y="0"/>
                      </a:moveTo>
                      <a:cubicBezTo>
                        <a:pt x="1220" y="70"/>
                        <a:pt x="1180" y="230"/>
                        <a:pt x="1134" y="420"/>
                      </a:cubicBezTo>
                      <a:cubicBezTo>
                        <a:pt x="1088" y="610"/>
                        <a:pt x="1034" y="898"/>
                        <a:pt x="960" y="1140"/>
                      </a:cubicBezTo>
                      <a:cubicBezTo>
                        <a:pt x="886" y="1382"/>
                        <a:pt x="776" y="1669"/>
                        <a:pt x="690" y="1872"/>
                      </a:cubicBezTo>
                      <a:cubicBezTo>
                        <a:pt x="604" y="2075"/>
                        <a:pt x="535" y="2200"/>
                        <a:pt x="444" y="2358"/>
                      </a:cubicBezTo>
                      <a:cubicBezTo>
                        <a:pt x="353" y="2516"/>
                        <a:pt x="218" y="2719"/>
                        <a:pt x="144" y="2820"/>
                      </a:cubicBezTo>
                      <a:cubicBezTo>
                        <a:pt x="70" y="2921"/>
                        <a:pt x="40" y="2944"/>
                        <a:pt x="0" y="2964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392" y="3225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7" name="Freeform 19"/>
                <p:cNvSpPr>
                  <a:spLocks/>
                </p:cNvSpPr>
                <p:nvPr/>
              </p:nvSpPr>
              <p:spPr bwMode="auto">
                <a:xfrm>
                  <a:off x="832" y="3225"/>
                  <a:ext cx="560" cy="565"/>
                </a:xfrm>
                <a:custGeom>
                  <a:avLst/>
                  <a:gdLst>
                    <a:gd name="T0" fmla="*/ 560 w 560"/>
                    <a:gd name="T1" fmla="*/ 0 h 565"/>
                    <a:gd name="T2" fmla="*/ 440 w 560"/>
                    <a:gd name="T3" fmla="*/ 141 h 565"/>
                    <a:gd name="T4" fmla="*/ 358 w 560"/>
                    <a:gd name="T5" fmla="*/ 239 h 565"/>
                    <a:gd name="T6" fmla="*/ 231 w 560"/>
                    <a:gd name="T7" fmla="*/ 365 h 565"/>
                    <a:gd name="T8" fmla="*/ 105 w 560"/>
                    <a:gd name="T9" fmla="*/ 460 h 565"/>
                    <a:gd name="T10" fmla="*/ 0 w 560"/>
                    <a:gd name="T11" fmla="*/ 565 h 5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0"/>
                    <a:gd name="T19" fmla="*/ 0 h 565"/>
                    <a:gd name="T20" fmla="*/ 560 w 560"/>
                    <a:gd name="T21" fmla="*/ 565 h 5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0" h="565">
                      <a:moveTo>
                        <a:pt x="560" y="0"/>
                      </a:moveTo>
                      <a:cubicBezTo>
                        <a:pt x="540" y="23"/>
                        <a:pt x="474" y="101"/>
                        <a:pt x="440" y="141"/>
                      </a:cubicBezTo>
                      <a:cubicBezTo>
                        <a:pt x="406" y="181"/>
                        <a:pt x="393" y="202"/>
                        <a:pt x="358" y="239"/>
                      </a:cubicBezTo>
                      <a:cubicBezTo>
                        <a:pt x="323" y="276"/>
                        <a:pt x="273" y="328"/>
                        <a:pt x="231" y="365"/>
                      </a:cubicBezTo>
                      <a:cubicBezTo>
                        <a:pt x="189" y="402"/>
                        <a:pt x="143" y="427"/>
                        <a:pt x="105" y="460"/>
                      </a:cubicBezTo>
                      <a:cubicBezTo>
                        <a:pt x="67" y="493"/>
                        <a:pt x="22" y="543"/>
                        <a:pt x="0" y="565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5" name="Group 62"/>
              <p:cNvGrpSpPr>
                <a:grpSpLocks/>
              </p:cNvGrpSpPr>
              <p:nvPr/>
            </p:nvGrpSpPr>
            <p:grpSpPr bwMode="auto">
              <a:xfrm>
                <a:off x="1750616" y="718796"/>
                <a:ext cx="4631002" cy="5245740"/>
                <a:chOff x="832" y="186"/>
                <a:chExt cx="3044" cy="3551"/>
              </a:xfrm>
            </p:grpSpPr>
            <p:sp>
              <p:nvSpPr>
                <p:cNvPr id="52" name="Freeform 22"/>
                <p:cNvSpPr>
                  <a:spLocks/>
                </p:cNvSpPr>
                <p:nvPr/>
              </p:nvSpPr>
              <p:spPr bwMode="auto">
                <a:xfrm>
                  <a:off x="2640" y="186"/>
                  <a:ext cx="1236" cy="2793"/>
                </a:xfrm>
                <a:custGeom>
                  <a:avLst/>
                  <a:gdLst>
                    <a:gd name="T0" fmla="*/ 1236 w 1236"/>
                    <a:gd name="T1" fmla="*/ 0 h 2793"/>
                    <a:gd name="T2" fmla="*/ 1158 w 1236"/>
                    <a:gd name="T3" fmla="*/ 336 h 2793"/>
                    <a:gd name="T4" fmla="*/ 1008 w 1236"/>
                    <a:gd name="T5" fmla="*/ 870 h 2793"/>
                    <a:gd name="T6" fmla="*/ 768 w 1236"/>
                    <a:gd name="T7" fmla="*/ 1590 h 2793"/>
                    <a:gd name="T8" fmla="*/ 528 w 1236"/>
                    <a:gd name="T9" fmla="*/ 2070 h 2793"/>
                    <a:gd name="T10" fmla="*/ 246 w 1236"/>
                    <a:gd name="T11" fmla="*/ 2526 h 2793"/>
                    <a:gd name="T12" fmla="*/ 0 w 1236"/>
                    <a:gd name="T13" fmla="*/ 2793 h 27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6"/>
                    <a:gd name="T22" fmla="*/ 0 h 2793"/>
                    <a:gd name="T23" fmla="*/ 1236 w 1236"/>
                    <a:gd name="T24" fmla="*/ 2793 h 279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6" h="2793">
                      <a:moveTo>
                        <a:pt x="1236" y="0"/>
                      </a:moveTo>
                      <a:cubicBezTo>
                        <a:pt x="1223" y="56"/>
                        <a:pt x="1196" y="191"/>
                        <a:pt x="1158" y="336"/>
                      </a:cubicBezTo>
                      <a:cubicBezTo>
                        <a:pt x="1120" y="481"/>
                        <a:pt x="1073" y="661"/>
                        <a:pt x="1008" y="870"/>
                      </a:cubicBezTo>
                      <a:cubicBezTo>
                        <a:pt x="943" y="1079"/>
                        <a:pt x="848" y="1390"/>
                        <a:pt x="768" y="1590"/>
                      </a:cubicBezTo>
                      <a:cubicBezTo>
                        <a:pt x="688" y="1790"/>
                        <a:pt x="615" y="1914"/>
                        <a:pt x="528" y="2070"/>
                      </a:cubicBezTo>
                      <a:cubicBezTo>
                        <a:pt x="441" y="2226"/>
                        <a:pt x="334" y="2406"/>
                        <a:pt x="246" y="2526"/>
                      </a:cubicBezTo>
                      <a:cubicBezTo>
                        <a:pt x="158" y="2646"/>
                        <a:pt x="51" y="2737"/>
                        <a:pt x="0" y="2793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3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536" y="297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4" name="Freeform 24"/>
                <p:cNvSpPr>
                  <a:spLocks/>
                </p:cNvSpPr>
                <p:nvPr/>
              </p:nvSpPr>
              <p:spPr bwMode="auto">
                <a:xfrm>
                  <a:off x="832" y="2976"/>
                  <a:ext cx="704" cy="761"/>
                </a:xfrm>
                <a:custGeom>
                  <a:avLst/>
                  <a:gdLst>
                    <a:gd name="T0" fmla="*/ 704 w 704"/>
                    <a:gd name="T1" fmla="*/ 0 h 761"/>
                    <a:gd name="T2" fmla="*/ 610 w 704"/>
                    <a:gd name="T3" fmla="*/ 140 h 761"/>
                    <a:gd name="T4" fmla="*/ 463 w 704"/>
                    <a:gd name="T5" fmla="*/ 319 h 761"/>
                    <a:gd name="T6" fmla="*/ 358 w 704"/>
                    <a:gd name="T7" fmla="*/ 446 h 761"/>
                    <a:gd name="T8" fmla="*/ 189 w 704"/>
                    <a:gd name="T9" fmla="*/ 582 h 761"/>
                    <a:gd name="T10" fmla="*/ 0 w 704"/>
                    <a:gd name="T11" fmla="*/ 761 h 7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04"/>
                    <a:gd name="T19" fmla="*/ 0 h 761"/>
                    <a:gd name="T20" fmla="*/ 704 w 704"/>
                    <a:gd name="T21" fmla="*/ 761 h 7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04" h="761">
                      <a:moveTo>
                        <a:pt x="704" y="0"/>
                      </a:moveTo>
                      <a:cubicBezTo>
                        <a:pt x="688" y="23"/>
                        <a:pt x="650" y="87"/>
                        <a:pt x="610" y="140"/>
                      </a:cubicBezTo>
                      <a:cubicBezTo>
                        <a:pt x="570" y="193"/>
                        <a:pt x="505" y="268"/>
                        <a:pt x="463" y="319"/>
                      </a:cubicBezTo>
                      <a:cubicBezTo>
                        <a:pt x="421" y="370"/>
                        <a:pt x="404" y="402"/>
                        <a:pt x="358" y="446"/>
                      </a:cubicBezTo>
                      <a:cubicBezTo>
                        <a:pt x="312" y="490"/>
                        <a:pt x="249" y="530"/>
                        <a:pt x="189" y="582"/>
                      </a:cubicBezTo>
                      <a:cubicBezTo>
                        <a:pt x="129" y="634"/>
                        <a:pt x="39" y="724"/>
                        <a:pt x="0" y="761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6" name="Group 61"/>
              <p:cNvGrpSpPr>
                <a:grpSpLocks/>
              </p:cNvGrpSpPr>
              <p:nvPr/>
            </p:nvGrpSpPr>
            <p:grpSpPr bwMode="auto">
              <a:xfrm>
                <a:off x="1725216" y="950196"/>
                <a:ext cx="5021991" cy="5155627"/>
                <a:chOff x="821" y="318"/>
                <a:chExt cx="3301" cy="3490"/>
              </a:xfrm>
            </p:grpSpPr>
            <p:sp>
              <p:nvSpPr>
                <p:cNvPr id="49" name="Freeform 26"/>
                <p:cNvSpPr>
                  <a:spLocks/>
                </p:cNvSpPr>
                <p:nvPr/>
              </p:nvSpPr>
              <p:spPr bwMode="auto">
                <a:xfrm>
                  <a:off x="2832" y="318"/>
                  <a:ext cx="1290" cy="3138"/>
                </a:xfrm>
                <a:custGeom>
                  <a:avLst/>
                  <a:gdLst>
                    <a:gd name="T0" fmla="*/ 1290 w 1290"/>
                    <a:gd name="T1" fmla="*/ 0 h 3138"/>
                    <a:gd name="T2" fmla="*/ 1152 w 1290"/>
                    <a:gd name="T3" fmla="*/ 600 h 3138"/>
                    <a:gd name="T4" fmla="*/ 948 w 1290"/>
                    <a:gd name="T5" fmla="*/ 1308 h 3138"/>
                    <a:gd name="T6" fmla="*/ 678 w 1290"/>
                    <a:gd name="T7" fmla="*/ 2040 h 3138"/>
                    <a:gd name="T8" fmla="*/ 450 w 1290"/>
                    <a:gd name="T9" fmla="*/ 2532 h 3138"/>
                    <a:gd name="T10" fmla="*/ 144 w 1290"/>
                    <a:gd name="T11" fmla="*/ 2994 h 3138"/>
                    <a:gd name="T12" fmla="*/ 0 w 1290"/>
                    <a:gd name="T13" fmla="*/ 3138 h 3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90"/>
                    <a:gd name="T22" fmla="*/ 0 h 3138"/>
                    <a:gd name="T23" fmla="*/ 1290 w 1290"/>
                    <a:gd name="T24" fmla="*/ 3138 h 3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90" h="3138">
                      <a:moveTo>
                        <a:pt x="1290" y="0"/>
                      </a:moveTo>
                      <a:cubicBezTo>
                        <a:pt x="1267" y="99"/>
                        <a:pt x="1209" y="382"/>
                        <a:pt x="1152" y="600"/>
                      </a:cubicBezTo>
                      <a:cubicBezTo>
                        <a:pt x="1095" y="818"/>
                        <a:pt x="1027" y="1068"/>
                        <a:pt x="948" y="1308"/>
                      </a:cubicBezTo>
                      <a:cubicBezTo>
                        <a:pt x="869" y="1548"/>
                        <a:pt x="761" y="1836"/>
                        <a:pt x="678" y="2040"/>
                      </a:cubicBezTo>
                      <a:cubicBezTo>
                        <a:pt x="595" y="2244"/>
                        <a:pt x="539" y="2373"/>
                        <a:pt x="450" y="2532"/>
                      </a:cubicBezTo>
                      <a:cubicBezTo>
                        <a:pt x="361" y="2691"/>
                        <a:pt x="219" y="2893"/>
                        <a:pt x="144" y="2994"/>
                      </a:cubicBezTo>
                      <a:cubicBezTo>
                        <a:pt x="69" y="3095"/>
                        <a:pt x="40" y="3118"/>
                        <a:pt x="0" y="3138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248" y="3456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" name="Freeform 28"/>
                <p:cNvSpPr>
                  <a:spLocks/>
                </p:cNvSpPr>
                <p:nvPr/>
              </p:nvSpPr>
              <p:spPr bwMode="auto">
                <a:xfrm>
                  <a:off x="821" y="3456"/>
                  <a:ext cx="427" cy="352"/>
                </a:xfrm>
                <a:custGeom>
                  <a:avLst/>
                  <a:gdLst>
                    <a:gd name="T0" fmla="*/ 427 w 427"/>
                    <a:gd name="T1" fmla="*/ 0 h 352"/>
                    <a:gd name="T2" fmla="*/ 325 w 427"/>
                    <a:gd name="T3" fmla="*/ 105 h 352"/>
                    <a:gd name="T4" fmla="*/ 190 w 427"/>
                    <a:gd name="T5" fmla="*/ 209 h 352"/>
                    <a:gd name="T6" fmla="*/ 84 w 427"/>
                    <a:gd name="T7" fmla="*/ 303 h 352"/>
                    <a:gd name="T8" fmla="*/ 32 w 427"/>
                    <a:gd name="T9" fmla="*/ 345 h 352"/>
                    <a:gd name="T10" fmla="*/ 0 w 427"/>
                    <a:gd name="T11" fmla="*/ 345 h 3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7"/>
                    <a:gd name="T19" fmla="*/ 0 h 352"/>
                    <a:gd name="T20" fmla="*/ 427 w 427"/>
                    <a:gd name="T21" fmla="*/ 352 h 3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7" h="352">
                      <a:moveTo>
                        <a:pt x="427" y="0"/>
                      </a:moveTo>
                      <a:cubicBezTo>
                        <a:pt x="396" y="35"/>
                        <a:pt x="365" y="70"/>
                        <a:pt x="325" y="105"/>
                      </a:cubicBezTo>
                      <a:cubicBezTo>
                        <a:pt x="286" y="140"/>
                        <a:pt x="230" y="176"/>
                        <a:pt x="190" y="209"/>
                      </a:cubicBezTo>
                      <a:cubicBezTo>
                        <a:pt x="150" y="242"/>
                        <a:pt x="110" y="280"/>
                        <a:pt x="84" y="303"/>
                      </a:cubicBezTo>
                      <a:cubicBezTo>
                        <a:pt x="58" y="326"/>
                        <a:pt x="46" y="338"/>
                        <a:pt x="32" y="345"/>
                      </a:cubicBezTo>
                      <a:cubicBezTo>
                        <a:pt x="18" y="352"/>
                        <a:pt x="7" y="345"/>
                        <a:pt x="0" y="345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7" name="Freeform 38"/>
              <p:cNvSpPr>
                <a:spLocks/>
              </p:cNvSpPr>
              <p:nvPr/>
            </p:nvSpPr>
            <p:spPr bwMode="auto">
              <a:xfrm>
                <a:off x="1766492" y="763930"/>
                <a:ext cx="4013332" cy="5084718"/>
              </a:xfrm>
              <a:custGeom>
                <a:avLst/>
                <a:gdLst>
                  <a:gd name="T0" fmla="*/ 0 w 2638"/>
                  <a:gd name="T1" fmla="*/ 3442 h 3442"/>
                  <a:gd name="T2" fmla="*/ 316 w 2638"/>
                  <a:gd name="T3" fmla="*/ 3168 h 3442"/>
                  <a:gd name="T4" fmla="*/ 695 w 2638"/>
                  <a:gd name="T5" fmla="*/ 2705 h 3442"/>
                  <a:gd name="T6" fmla="*/ 927 w 2638"/>
                  <a:gd name="T7" fmla="*/ 2494 h 3442"/>
                  <a:gd name="T8" fmla="*/ 1084 w 2638"/>
                  <a:gd name="T9" fmla="*/ 2357 h 3442"/>
                  <a:gd name="T10" fmla="*/ 1270 w 2638"/>
                  <a:gd name="T11" fmla="*/ 2280 h 3442"/>
                  <a:gd name="T12" fmla="*/ 1444 w 2638"/>
                  <a:gd name="T13" fmla="*/ 2226 h 3442"/>
                  <a:gd name="T14" fmla="*/ 1606 w 2638"/>
                  <a:gd name="T15" fmla="*/ 2130 h 3442"/>
                  <a:gd name="T16" fmla="*/ 1942 w 2638"/>
                  <a:gd name="T17" fmla="*/ 1746 h 3442"/>
                  <a:gd name="T18" fmla="*/ 2182 w 2638"/>
                  <a:gd name="T19" fmla="*/ 1362 h 3442"/>
                  <a:gd name="T20" fmla="*/ 2494 w 2638"/>
                  <a:gd name="T21" fmla="*/ 564 h 3442"/>
                  <a:gd name="T22" fmla="*/ 2638 w 2638"/>
                  <a:gd name="T23" fmla="*/ 0 h 34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38"/>
                  <a:gd name="T37" fmla="*/ 0 h 3442"/>
                  <a:gd name="T38" fmla="*/ 2638 w 2638"/>
                  <a:gd name="T39" fmla="*/ 3442 h 34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38" h="3442">
                    <a:moveTo>
                      <a:pt x="0" y="3442"/>
                    </a:moveTo>
                    <a:cubicBezTo>
                      <a:pt x="53" y="3398"/>
                      <a:pt x="200" y="3291"/>
                      <a:pt x="316" y="3168"/>
                    </a:cubicBezTo>
                    <a:cubicBezTo>
                      <a:pt x="432" y="3045"/>
                      <a:pt x="593" y="2817"/>
                      <a:pt x="695" y="2705"/>
                    </a:cubicBezTo>
                    <a:cubicBezTo>
                      <a:pt x="797" y="2593"/>
                      <a:pt x="862" y="2552"/>
                      <a:pt x="927" y="2494"/>
                    </a:cubicBezTo>
                    <a:cubicBezTo>
                      <a:pt x="992" y="2436"/>
                      <a:pt x="1027" y="2393"/>
                      <a:pt x="1084" y="2357"/>
                    </a:cubicBezTo>
                    <a:cubicBezTo>
                      <a:pt x="1141" y="2321"/>
                      <a:pt x="1210" y="2302"/>
                      <a:pt x="1270" y="2280"/>
                    </a:cubicBezTo>
                    <a:cubicBezTo>
                      <a:pt x="1330" y="2258"/>
                      <a:pt x="1388" y="2251"/>
                      <a:pt x="1444" y="2226"/>
                    </a:cubicBezTo>
                    <a:cubicBezTo>
                      <a:pt x="1500" y="2201"/>
                      <a:pt x="1523" y="2210"/>
                      <a:pt x="1606" y="2130"/>
                    </a:cubicBezTo>
                    <a:cubicBezTo>
                      <a:pt x="1689" y="2050"/>
                      <a:pt x="1846" y="1874"/>
                      <a:pt x="1942" y="1746"/>
                    </a:cubicBezTo>
                    <a:cubicBezTo>
                      <a:pt x="2038" y="1618"/>
                      <a:pt x="2090" y="1559"/>
                      <a:pt x="2182" y="1362"/>
                    </a:cubicBezTo>
                    <a:cubicBezTo>
                      <a:pt x="2274" y="1165"/>
                      <a:pt x="2418" y="791"/>
                      <a:pt x="2494" y="564"/>
                    </a:cubicBezTo>
                    <a:cubicBezTo>
                      <a:pt x="2570" y="337"/>
                      <a:pt x="2608" y="118"/>
                      <a:pt x="2638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Freeform 60"/>
              <p:cNvSpPr>
                <a:spLocks/>
              </p:cNvSpPr>
              <p:nvPr/>
            </p:nvSpPr>
            <p:spPr bwMode="auto">
              <a:xfrm>
                <a:off x="1725216" y="641648"/>
                <a:ext cx="3505200" cy="5105400"/>
              </a:xfrm>
              <a:custGeom>
                <a:avLst/>
                <a:gdLst>
                  <a:gd name="T0" fmla="*/ 0 w 2304"/>
                  <a:gd name="T1" fmla="*/ 3456 h 3456"/>
                  <a:gd name="T2" fmla="*/ 240 w 2304"/>
                  <a:gd name="T3" fmla="*/ 3264 h 3456"/>
                  <a:gd name="T4" fmla="*/ 480 w 2304"/>
                  <a:gd name="T5" fmla="*/ 3024 h 3456"/>
                  <a:gd name="T6" fmla="*/ 826 w 2304"/>
                  <a:gd name="T7" fmla="*/ 2614 h 3456"/>
                  <a:gd name="T8" fmla="*/ 1342 w 2304"/>
                  <a:gd name="T9" fmla="*/ 2004 h 3456"/>
                  <a:gd name="T10" fmla="*/ 1668 w 2304"/>
                  <a:gd name="T11" fmla="*/ 1435 h 3456"/>
                  <a:gd name="T12" fmla="*/ 1879 w 2304"/>
                  <a:gd name="T13" fmla="*/ 1056 h 3456"/>
                  <a:gd name="T14" fmla="*/ 2058 w 2304"/>
                  <a:gd name="T15" fmla="*/ 688 h 3456"/>
                  <a:gd name="T16" fmla="*/ 2208 w 2304"/>
                  <a:gd name="T17" fmla="*/ 288 h 3456"/>
                  <a:gd name="T18" fmla="*/ 2304 w 2304"/>
                  <a:gd name="T19" fmla="*/ 0 h 34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04"/>
                  <a:gd name="T31" fmla="*/ 0 h 3456"/>
                  <a:gd name="T32" fmla="*/ 2304 w 2304"/>
                  <a:gd name="T33" fmla="*/ 3456 h 34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04" h="3456">
                    <a:moveTo>
                      <a:pt x="0" y="3456"/>
                    </a:moveTo>
                    <a:cubicBezTo>
                      <a:pt x="80" y="3396"/>
                      <a:pt x="160" y="3336"/>
                      <a:pt x="240" y="3264"/>
                    </a:cubicBezTo>
                    <a:cubicBezTo>
                      <a:pt x="320" y="3192"/>
                      <a:pt x="382" y="3132"/>
                      <a:pt x="480" y="3024"/>
                    </a:cubicBezTo>
                    <a:cubicBezTo>
                      <a:pt x="578" y="2916"/>
                      <a:pt x="682" y="2784"/>
                      <a:pt x="826" y="2614"/>
                    </a:cubicBezTo>
                    <a:cubicBezTo>
                      <a:pt x="970" y="2444"/>
                      <a:pt x="1202" y="2201"/>
                      <a:pt x="1342" y="2004"/>
                    </a:cubicBezTo>
                    <a:cubicBezTo>
                      <a:pt x="1482" y="1807"/>
                      <a:pt x="1579" y="1593"/>
                      <a:pt x="1668" y="1435"/>
                    </a:cubicBezTo>
                    <a:cubicBezTo>
                      <a:pt x="1757" y="1277"/>
                      <a:pt x="1814" y="1180"/>
                      <a:pt x="1879" y="1056"/>
                    </a:cubicBezTo>
                    <a:cubicBezTo>
                      <a:pt x="1944" y="932"/>
                      <a:pt x="2003" y="816"/>
                      <a:pt x="2058" y="688"/>
                    </a:cubicBezTo>
                    <a:cubicBezTo>
                      <a:pt x="2113" y="560"/>
                      <a:pt x="2167" y="403"/>
                      <a:pt x="2208" y="288"/>
                    </a:cubicBezTo>
                    <a:cubicBezTo>
                      <a:pt x="2249" y="173"/>
                      <a:pt x="2288" y="48"/>
                      <a:pt x="230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" name="Groupe 1"/>
            <p:cNvGrpSpPr/>
            <p:nvPr/>
          </p:nvGrpSpPr>
          <p:grpSpPr>
            <a:xfrm>
              <a:off x="6898704" y="3645024"/>
              <a:ext cx="2209800" cy="457200"/>
              <a:chOff x="6898704" y="3645024"/>
              <a:chExt cx="2209800" cy="457200"/>
            </a:xfrm>
          </p:grpSpPr>
          <p:sp>
            <p:nvSpPr>
              <p:cNvPr id="42" name="Line 84"/>
              <p:cNvSpPr>
                <a:spLocks noChangeShapeType="1"/>
              </p:cNvSpPr>
              <p:nvPr/>
            </p:nvSpPr>
            <p:spPr bwMode="auto">
              <a:xfrm>
                <a:off x="7020272" y="3873624"/>
                <a:ext cx="3810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Text Box 85"/>
              <p:cNvSpPr txBox="1">
                <a:spLocks noChangeArrowheads="1"/>
              </p:cNvSpPr>
              <p:nvPr/>
            </p:nvSpPr>
            <p:spPr bwMode="auto">
              <a:xfrm>
                <a:off x="6898704" y="3645024"/>
                <a:ext cx="2209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fr-FR" altLang="fr-FR" sz="2400" dirty="0"/>
                  <a:t>Isobare</a:t>
                </a:r>
              </a:p>
            </p:txBody>
          </p:sp>
        </p:grpSp>
      </p:grpSp>
      <p:grpSp>
        <p:nvGrpSpPr>
          <p:cNvPr id="455685" name="Groupe 455684"/>
          <p:cNvGrpSpPr/>
          <p:nvPr/>
        </p:nvGrpSpPr>
        <p:grpSpPr>
          <a:xfrm>
            <a:off x="1877616" y="641647"/>
            <a:ext cx="7199313" cy="5510214"/>
            <a:chOff x="1877616" y="641647"/>
            <a:chExt cx="7199313" cy="5510214"/>
          </a:xfrm>
        </p:grpSpPr>
        <p:grpSp>
          <p:nvGrpSpPr>
            <p:cNvPr id="455681" name="Groupe 455680"/>
            <p:cNvGrpSpPr/>
            <p:nvPr/>
          </p:nvGrpSpPr>
          <p:grpSpPr>
            <a:xfrm>
              <a:off x="1877616" y="641647"/>
              <a:ext cx="5021088" cy="5510214"/>
              <a:chOff x="1877616" y="641647"/>
              <a:chExt cx="5021088" cy="5510214"/>
            </a:xfrm>
          </p:grpSpPr>
          <p:grpSp>
            <p:nvGrpSpPr>
              <p:cNvPr id="455680" name="Groupe 455679"/>
              <p:cNvGrpSpPr/>
              <p:nvPr/>
            </p:nvGrpSpPr>
            <p:grpSpPr>
              <a:xfrm>
                <a:off x="2030016" y="641647"/>
                <a:ext cx="4868688" cy="5510214"/>
                <a:chOff x="2030016" y="641647"/>
                <a:chExt cx="4868688" cy="5510214"/>
              </a:xfrm>
            </p:grpSpPr>
            <p:sp>
              <p:nvSpPr>
                <p:cNvPr id="70" name="Freeform 42"/>
                <p:cNvSpPr>
                  <a:spLocks/>
                </p:cNvSpPr>
                <p:nvPr/>
              </p:nvSpPr>
              <p:spPr bwMode="auto">
                <a:xfrm>
                  <a:off x="5154216" y="641647"/>
                  <a:ext cx="1744488" cy="5129213"/>
                </a:xfrm>
                <a:custGeom>
                  <a:avLst/>
                  <a:gdLst>
                    <a:gd name="T0" fmla="*/ 1104 w 1104"/>
                    <a:gd name="T1" fmla="*/ 0 h 3408"/>
                    <a:gd name="T2" fmla="*/ 1056 w 1104"/>
                    <a:gd name="T3" fmla="*/ 336 h 3408"/>
                    <a:gd name="T4" fmla="*/ 960 w 1104"/>
                    <a:gd name="T5" fmla="*/ 768 h 3408"/>
                    <a:gd name="T6" fmla="*/ 816 w 1104"/>
                    <a:gd name="T7" fmla="*/ 1344 h 3408"/>
                    <a:gd name="T8" fmla="*/ 672 w 1104"/>
                    <a:gd name="T9" fmla="*/ 1776 h 3408"/>
                    <a:gd name="T10" fmla="*/ 528 w 1104"/>
                    <a:gd name="T11" fmla="*/ 2304 h 3408"/>
                    <a:gd name="T12" fmla="*/ 321 w 1104"/>
                    <a:gd name="T13" fmla="*/ 2823 h 3408"/>
                    <a:gd name="T14" fmla="*/ 144 w 1104"/>
                    <a:gd name="T15" fmla="*/ 3171 h 3408"/>
                    <a:gd name="T16" fmla="*/ 66 w 1104"/>
                    <a:gd name="T17" fmla="*/ 3315 h 3408"/>
                    <a:gd name="T18" fmla="*/ 0 w 1104"/>
                    <a:gd name="T19" fmla="*/ 3408 h 34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04"/>
                    <a:gd name="T31" fmla="*/ 0 h 3408"/>
                    <a:gd name="T32" fmla="*/ 1104 w 1104"/>
                    <a:gd name="T33" fmla="*/ 3408 h 34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04" h="3408">
                      <a:moveTo>
                        <a:pt x="1104" y="0"/>
                      </a:moveTo>
                      <a:cubicBezTo>
                        <a:pt x="1092" y="104"/>
                        <a:pt x="1080" y="208"/>
                        <a:pt x="1056" y="336"/>
                      </a:cubicBezTo>
                      <a:cubicBezTo>
                        <a:pt x="1032" y="464"/>
                        <a:pt x="1000" y="600"/>
                        <a:pt x="960" y="768"/>
                      </a:cubicBezTo>
                      <a:cubicBezTo>
                        <a:pt x="920" y="936"/>
                        <a:pt x="864" y="1176"/>
                        <a:pt x="816" y="1344"/>
                      </a:cubicBezTo>
                      <a:cubicBezTo>
                        <a:pt x="768" y="1512"/>
                        <a:pt x="720" y="1616"/>
                        <a:pt x="672" y="1776"/>
                      </a:cubicBezTo>
                      <a:cubicBezTo>
                        <a:pt x="624" y="1936"/>
                        <a:pt x="586" y="2130"/>
                        <a:pt x="528" y="2304"/>
                      </a:cubicBezTo>
                      <a:cubicBezTo>
                        <a:pt x="470" y="2478"/>
                        <a:pt x="385" y="2679"/>
                        <a:pt x="321" y="2823"/>
                      </a:cubicBezTo>
                      <a:cubicBezTo>
                        <a:pt x="257" y="2967"/>
                        <a:pt x="186" y="3089"/>
                        <a:pt x="144" y="3171"/>
                      </a:cubicBezTo>
                      <a:cubicBezTo>
                        <a:pt x="102" y="3253"/>
                        <a:pt x="90" y="3276"/>
                        <a:pt x="66" y="3315"/>
                      </a:cubicBezTo>
                      <a:cubicBezTo>
                        <a:pt x="42" y="3354"/>
                        <a:pt x="14" y="3389"/>
                        <a:pt x="0" y="3408"/>
                      </a:cubicBez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030016" y="5790649"/>
                  <a:ext cx="3109739" cy="3612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4" name="Group 51"/>
              <p:cNvGrpSpPr>
                <a:grpSpLocks/>
              </p:cNvGrpSpPr>
              <p:nvPr/>
            </p:nvGrpSpPr>
            <p:grpSpPr bwMode="auto">
              <a:xfrm>
                <a:off x="1953816" y="711497"/>
                <a:ext cx="4597109" cy="5440363"/>
                <a:chOff x="960" y="129"/>
                <a:chExt cx="2904" cy="3711"/>
              </a:xfrm>
            </p:grpSpPr>
            <p:sp>
              <p:nvSpPr>
                <p:cNvPr id="68" name="Freeform 46"/>
                <p:cNvSpPr>
                  <a:spLocks/>
                </p:cNvSpPr>
                <p:nvPr/>
              </p:nvSpPr>
              <p:spPr bwMode="auto">
                <a:xfrm>
                  <a:off x="2817" y="129"/>
                  <a:ext cx="1047" cy="3231"/>
                </a:xfrm>
                <a:custGeom>
                  <a:avLst/>
                  <a:gdLst>
                    <a:gd name="T0" fmla="*/ 1047 w 1047"/>
                    <a:gd name="T1" fmla="*/ 0 h 3231"/>
                    <a:gd name="T2" fmla="*/ 993 w 1047"/>
                    <a:gd name="T3" fmla="*/ 414 h 3231"/>
                    <a:gd name="T4" fmla="*/ 927 w 1047"/>
                    <a:gd name="T5" fmla="*/ 762 h 3231"/>
                    <a:gd name="T6" fmla="*/ 819 w 1047"/>
                    <a:gd name="T7" fmla="*/ 1215 h 3231"/>
                    <a:gd name="T8" fmla="*/ 678 w 1047"/>
                    <a:gd name="T9" fmla="*/ 1653 h 3231"/>
                    <a:gd name="T10" fmla="*/ 495 w 1047"/>
                    <a:gd name="T11" fmla="*/ 2175 h 3231"/>
                    <a:gd name="T12" fmla="*/ 288 w 1047"/>
                    <a:gd name="T13" fmla="*/ 2703 h 3231"/>
                    <a:gd name="T14" fmla="*/ 90 w 1047"/>
                    <a:gd name="T15" fmla="*/ 3081 h 3231"/>
                    <a:gd name="T16" fmla="*/ 33 w 1047"/>
                    <a:gd name="T17" fmla="*/ 3180 h 3231"/>
                    <a:gd name="T18" fmla="*/ 0 w 1047"/>
                    <a:gd name="T19" fmla="*/ 3231 h 323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7"/>
                    <a:gd name="T31" fmla="*/ 0 h 3231"/>
                    <a:gd name="T32" fmla="*/ 1047 w 1047"/>
                    <a:gd name="T33" fmla="*/ 3231 h 323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7" h="3231">
                      <a:moveTo>
                        <a:pt x="1047" y="0"/>
                      </a:moveTo>
                      <a:cubicBezTo>
                        <a:pt x="1038" y="69"/>
                        <a:pt x="1013" y="287"/>
                        <a:pt x="993" y="414"/>
                      </a:cubicBezTo>
                      <a:cubicBezTo>
                        <a:pt x="973" y="541"/>
                        <a:pt x="956" y="629"/>
                        <a:pt x="927" y="762"/>
                      </a:cubicBezTo>
                      <a:cubicBezTo>
                        <a:pt x="898" y="895"/>
                        <a:pt x="860" y="1067"/>
                        <a:pt x="819" y="1215"/>
                      </a:cubicBezTo>
                      <a:cubicBezTo>
                        <a:pt x="778" y="1363"/>
                        <a:pt x="732" y="1493"/>
                        <a:pt x="678" y="1653"/>
                      </a:cubicBezTo>
                      <a:cubicBezTo>
                        <a:pt x="624" y="1813"/>
                        <a:pt x="560" y="2000"/>
                        <a:pt x="495" y="2175"/>
                      </a:cubicBezTo>
                      <a:cubicBezTo>
                        <a:pt x="430" y="2350"/>
                        <a:pt x="356" y="2552"/>
                        <a:pt x="288" y="2703"/>
                      </a:cubicBezTo>
                      <a:cubicBezTo>
                        <a:pt x="220" y="2854"/>
                        <a:pt x="133" y="3001"/>
                        <a:pt x="90" y="3081"/>
                      </a:cubicBezTo>
                      <a:cubicBezTo>
                        <a:pt x="47" y="3161"/>
                        <a:pt x="48" y="3155"/>
                        <a:pt x="33" y="3180"/>
                      </a:cubicBezTo>
                      <a:cubicBezTo>
                        <a:pt x="18" y="3205"/>
                        <a:pt x="7" y="3221"/>
                        <a:pt x="0" y="3231"/>
                      </a:cubicBez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9" name="Freeform 47"/>
                <p:cNvSpPr>
                  <a:spLocks/>
                </p:cNvSpPr>
                <p:nvPr/>
              </p:nvSpPr>
              <p:spPr bwMode="auto">
                <a:xfrm>
                  <a:off x="960" y="3357"/>
                  <a:ext cx="1863" cy="483"/>
                </a:xfrm>
                <a:custGeom>
                  <a:avLst/>
                  <a:gdLst>
                    <a:gd name="T0" fmla="*/ 1863 w 1863"/>
                    <a:gd name="T1" fmla="*/ 0 h 483"/>
                    <a:gd name="T2" fmla="*/ 0 w 1863"/>
                    <a:gd name="T3" fmla="*/ 483 h 483"/>
                    <a:gd name="T4" fmla="*/ 0 60000 65536"/>
                    <a:gd name="T5" fmla="*/ 0 60000 65536"/>
                    <a:gd name="T6" fmla="*/ 0 w 1863"/>
                    <a:gd name="T7" fmla="*/ 0 h 483"/>
                    <a:gd name="T8" fmla="*/ 1863 w 1863"/>
                    <a:gd name="T9" fmla="*/ 483 h 48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63" h="483">
                      <a:moveTo>
                        <a:pt x="1863" y="0"/>
                      </a:moveTo>
                      <a:lnTo>
                        <a:pt x="0" y="483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5" name="Group 50"/>
              <p:cNvGrpSpPr>
                <a:grpSpLocks/>
              </p:cNvGrpSpPr>
              <p:nvPr/>
            </p:nvGrpSpPr>
            <p:grpSpPr bwMode="auto">
              <a:xfrm>
                <a:off x="1877616" y="711497"/>
                <a:ext cx="4504002" cy="5440364"/>
                <a:chOff x="912" y="189"/>
                <a:chExt cx="2829" cy="3651"/>
              </a:xfrm>
            </p:grpSpPr>
            <p:sp>
              <p:nvSpPr>
                <p:cNvPr id="6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912" y="3120"/>
                  <a:ext cx="1776" cy="72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Freeform 49"/>
                <p:cNvSpPr>
                  <a:spLocks/>
                </p:cNvSpPr>
                <p:nvPr/>
              </p:nvSpPr>
              <p:spPr bwMode="auto">
                <a:xfrm>
                  <a:off x="2706" y="189"/>
                  <a:ext cx="1035" cy="2925"/>
                </a:xfrm>
                <a:custGeom>
                  <a:avLst/>
                  <a:gdLst>
                    <a:gd name="T0" fmla="*/ 0 w 1035"/>
                    <a:gd name="T1" fmla="*/ 2925 h 2925"/>
                    <a:gd name="T2" fmla="*/ 51 w 1035"/>
                    <a:gd name="T3" fmla="*/ 2880 h 2925"/>
                    <a:gd name="T4" fmla="*/ 123 w 1035"/>
                    <a:gd name="T5" fmla="*/ 2775 h 2925"/>
                    <a:gd name="T6" fmla="*/ 324 w 1035"/>
                    <a:gd name="T7" fmla="*/ 2400 h 2925"/>
                    <a:gd name="T8" fmla="*/ 558 w 1035"/>
                    <a:gd name="T9" fmla="*/ 1914 h 2925"/>
                    <a:gd name="T10" fmla="*/ 666 w 1035"/>
                    <a:gd name="T11" fmla="*/ 1623 h 2925"/>
                    <a:gd name="T12" fmla="*/ 921 w 1035"/>
                    <a:gd name="T13" fmla="*/ 717 h 2925"/>
                    <a:gd name="T14" fmla="*/ 1035 w 1035"/>
                    <a:gd name="T15" fmla="*/ 0 h 29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5"/>
                    <a:gd name="T25" fmla="*/ 0 h 2925"/>
                    <a:gd name="T26" fmla="*/ 1035 w 1035"/>
                    <a:gd name="T27" fmla="*/ 2925 h 29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5" h="2925">
                      <a:moveTo>
                        <a:pt x="0" y="2925"/>
                      </a:moveTo>
                      <a:cubicBezTo>
                        <a:pt x="8" y="2918"/>
                        <a:pt x="30" y="2905"/>
                        <a:pt x="51" y="2880"/>
                      </a:cubicBezTo>
                      <a:cubicBezTo>
                        <a:pt x="72" y="2855"/>
                        <a:pt x="77" y="2855"/>
                        <a:pt x="123" y="2775"/>
                      </a:cubicBezTo>
                      <a:cubicBezTo>
                        <a:pt x="169" y="2695"/>
                        <a:pt x="252" y="2543"/>
                        <a:pt x="324" y="2400"/>
                      </a:cubicBezTo>
                      <a:cubicBezTo>
                        <a:pt x="396" y="2257"/>
                        <a:pt x="501" y="2043"/>
                        <a:pt x="558" y="1914"/>
                      </a:cubicBezTo>
                      <a:cubicBezTo>
                        <a:pt x="615" y="1785"/>
                        <a:pt x="606" y="1822"/>
                        <a:pt x="666" y="1623"/>
                      </a:cubicBezTo>
                      <a:cubicBezTo>
                        <a:pt x="726" y="1424"/>
                        <a:pt x="860" y="987"/>
                        <a:pt x="921" y="717"/>
                      </a:cubicBezTo>
                      <a:cubicBezTo>
                        <a:pt x="982" y="447"/>
                        <a:pt x="1011" y="149"/>
                        <a:pt x="1035" y="0"/>
                      </a:cubicBez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60" name="Group 90"/>
            <p:cNvGrpSpPr>
              <a:grpSpLocks/>
            </p:cNvGrpSpPr>
            <p:nvPr/>
          </p:nvGrpSpPr>
          <p:grpSpPr bwMode="auto">
            <a:xfrm>
              <a:off x="7019529" y="4223048"/>
              <a:ext cx="2057400" cy="457200"/>
              <a:chOff x="3671" y="2688"/>
              <a:chExt cx="1296" cy="288"/>
            </a:xfrm>
          </p:grpSpPr>
          <p:sp>
            <p:nvSpPr>
              <p:cNvPr id="61" name="Text Box 88"/>
              <p:cNvSpPr txBox="1">
                <a:spLocks noChangeArrowheads="1"/>
              </p:cNvSpPr>
              <p:nvPr/>
            </p:nvSpPr>
            <p:spPr bwMode="auto">
              <a:xfrm>
                <a:off x="3671" y="2688"/>
                <a:ext cx="12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fr-FR" altLang="fr-FR" sz="2400" dirty="0"/>
                  <a:t>Isochore</a:t>
                </a:r>
              </a:p>
            </p:txBody>
          </p:sp>
          <p:sp>
            <p:nvSpPr>
              <p:cNvPr id="62" name="Line 89"/>
              <p:cNvSpPr>
                <a:spLocks noChangeShapeType="1"/>
              </p:cNvSpPr>
              <p:nvPr/>
            </p:nvSpPr>
            <p:spPr bwMode="auto">
              <a:xfrm>
                <a:off x="3671" y="283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72" name="Group 100"/>
          <p:cNvGrpSpPr>
            <a:grpSpLocks/>
          </p:cNvGrpSpPr>
          <p:nvPr/>
        </p:nvGrpSpPr>
        <p:grpSpPr bwMode="auto">
          <a:xfrm>
            <a:off x="3554016" y="641648"/>
            <a:ext cx="6057901" cy="5537200"/>
            <a:chOff x="1584" y="384"/>
            <a:chExt cx="3816" cy="3488"/>
          </a:xfrm>
        </p:grpSpPr>
        <p:grpSp>
          <p:nvGrpSpPr>
            <p:cNvPr id="73" name="Group 67"/>
            <p:cNvGrpSpPr>
              <a:grpSpLocks/>
            </p:cNvGrpSpPr>
            <p:nvPr/>
          </p:nvGrpSpPr>
          <p:grpSpPr bwMode="auto">
            <a:xfrm>
              <a:off x="1584" y="384"/>
              <a:ext cx="2190" cy="3488"/>
              <a:chOff x="1968" y="384"/>
              <a:chExt cx="2190" cy="3488"/>
            </a:xfrm>
          </p:grpSpPr>
          <p:sp>
            <p:nvSpPr>
              <p:cNvPr id="77" name="Freeform 56"/>
              <p:cNvSpPr>
                <a:spLocks/>
              </p:cNvSpPr>
              <p:nvPr/>
            </p:nvSpPr>
            <p:spPr bwMode="auto">
              <a:xfrm>
                <a:off x="3024" y="384"/>
                <a:ext cx="1134" cy="332"/>
              </a:xfrm>
              <a:custGeom>
                <a:avLst/>
                <a:gdLst>
                  <a:gd name="T0" fmla="*/ 0 w 1566"/>
                  <a:gd name="T1" fmla="*/ 0 h 428"/>
                  <a:gd name="T2" fmla="*/ 1 w 1566"/>
                  <a:gd name="T3" fmla="*/ 2 h 428"/>
                  <a:gd name="T4" fmla="*/ 1 w 1566"/>
                  <a:gd name="T5" fmla="*/ 2 h 428"/>
                  <a:gd name="T6" fmla="*/ 1 w 1566"/>
                  <a:gd name="T7" fmla="*/ 2 h 428"/>
                  <a:gd name="T8" fmla="*/ 1 w 1566"/>
                  <a:gd name="T9" fmla="*/ 2 h 428"/>
                  <a:gd name="T10" fmla="*/ 1 w 1566"/>
                  <a:gd name="T11" fmla="*/ 2 h 428"/>
                  <a:gd name="T12" fmla="*/ 1 w 1566"/>
                  <a:gd name="T13" fmla="*/ 2 h 4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6"/>
                  <a:gd name="T22" fmla="*/ 0 h 428"/>
                  <a:gd name="T23" fmla="*/ 1566 w 1566"/>
                  <a:gd name="T24" fmla="*/ 428 h 4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6" h="428">
                    <a:moveTo>
                      <a:pt x="0" y="0"/>
                    </a:moveTo>
                    <a:cubicBezTo>
                      <a:pt x="56" y="48"/>
                      <a:pt x="112" y="96"/>
                      <a:pt x="192" y="144"/>
                    </a:cubicBezTo>
                    <a:cubicBezTo>
                      <a:pt x="272" y="192"/>
                      <a:pt x="376" y="248"/>
                      <a:pt x="480" y="288"/>
                    </a:cubicBezTo>
                    <a:cubicBezTo>
                      <a:pt x="584" y="328"/>
                      <a:pt x="721" y="364"/>
                      <a:pt x="816" y="384"/>
                    </a:cubicBezTo>
                    <a:cubicBezTo>
                      <a:pt x="911" y="404"/>
                      <a:pt x="979" y="402"/>
                      <a:pt x="1050" y="407"/>
                    </a:cubicBezTo>
                    <a:cubicBezTo>
                      <a:pt x="1121" y="412"/>
                      <a:pt x="1154" y="414"/>
                      <a:pt x="1240" y="417"/>
                    </a:cubicBezTo>
                    <a:cubicBezTo>
                      <a:pt x="1326" y="420"/>
                      <a:pt x="1498" y="426"/>
                      <a:pt x="1566" y="428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Freeform 57"/>
              <p:cNvSpPr>
                <a:spLocks/>
              </p:cNvSpPr>
              <p:nvPr/>
            </p:nvSpPr>
            <p:spPr bwMode="auto">
              <a:xfrm>
                <a:off x="2928" y="672"/>
                <a:ext cx="1200" cy="392"/>
              </a:xfrm>
              <a:custGeom>
                <a:avLst/>
                <a:gdLst>
                  <a:gd name="T0" fmla="*/ 0 w 1707"/>
                  <a:gd name="T1" fmla="*/ 0 h 769"/>
                  <a:gd name="T2" fmla="*/ 1 w 1707"/>
                  <a:gd name="T3" fmla="*/ 1 h 769"/>
                  <a:gd name="T4" fmla="*/ 1 w 1707"/>
                  <a:gd name="T5" fmla="*/ 1 h 769"/>
                  <a:gd name="T6" fmla="*/ 1 w 1707"/>
                  <a:gd name="T7" fmla="*/ 1 h 769"/>
                  <a:gd name="T8" fmla="*/ 1 w 1707"/>
                  <a:gd name="T9" fmla="*/ 1 h 769"/>
                  <a:gd name="T10" fmla="*/ 1 w 1707"/>
                  <a:gd name="T11" fmla="*/ 1 h 769"/>
                  <a:gd name="T12" fmla="*/ 1 w 1707"/>
                  <a:gd name="T13" fmla="*/ 1 h 769"/>
                  <a:gd name="T14" fmla="*/ 1 w 1707"/>
                  <a:gd name="T15" fmla="*/ 1 h 769"/>
                  <a:gd name="T16" fmla="*/ 1 w 1707"/>
                  <a:gd name="T17" fmla="*/ 1 h 7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7"/>
                  <a:gd name="T28" fmla="*/ 0 h 769"/>
                  <a:gd name="T29" fmla="*/ 1707 w 1707"/>
                  <a:gd name="T30" fmla="*/ 769 h 7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7" h="769">
                    <a:moveTo>
                      <a:pt x="0" y="0"/>
                    </a:moveTo>
                    <a:cubicBezTo>
                      <a:pt x="28" y="39"/>
                      <a:pt x="81" y="149"/>
                      <a:pt x="169" y="231"/>
                    </a:cubicBezTo>
                    <a:cubicBezTo>
                      <a:pt x="257" y="313"/>
                      <a:pt x="447" y="439"/>
                      <a:pt x="527" y="495"/>
                    </a:cubicBezTo>
                    <a:cubicBezTo>
                      <a:pt x="607" y="551"/>
                      <a:pt x="590" y="541"/>
                      <a:pt x="651" y="569"/>
                    </a:cubicBezTo>
                    <a:cubicBezTo>
                      <a:pt x="712" y="597"/>
                      <a:pt x="803" y="641"/>
                      <a:pt x="891" y="665"/>
                    </a:cubicBezTo>
                    <a:cubicBezTo>
                      <a:pt x="979" y="689"/>
                      <a:pt x="1091" y="697"/>
                      <a:pt x="1179" y="713"/>
                    </a:cubicBezTo>
                    <a:cubicBezTo>
                      <a:pt x="1267" y="729"/>
                      <a:pt x="1355" y="753"/>
                      <a:pt x="1419" y="761"/>
                    </a:cubicBezTo>
                    <a:cubicBezTo>
                      <a:pt x="1483" y="769"/>
                      <a:pt x="1515" y="761"/>
                      <a:pt x="1563" y="761"/>
                    </a:cubicBezTo>
                    <a:cubicBezTo>
                      <a:pt x="1611" y="761"/>
                      <a:pt x="1659" y="761"/>
                      <a:pt x="1707" y="761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Freeform 58"/>
              <p:cNvSpPr>
                <a:spLocks/>
              </p:cNvSpPr>
              <p:nvPr/>
            </p:nvSpPr>
            <p:spPr bwMode="auto">
              <a:xfrm>
                <a:off x="2784" y="1008"/>
                <a:ext cx="1322" cy="929"/>
              </a:xfrm>
              <a:custGeom>
                <a:avLst/>
                <a:gdLst>
                  <a:gd name="T0" fmla="*/ 0 w 1322"/>
                  <a:gd name="T1" fmla="*/ 0 h 929"/>
                  <a:gd name="T2" fmla="*/ 79 w 1322"/>
                  <a:gd name="T3" fmla="*/ 182 h 929"/>
                  <a:gd name="T4" fmla="*/ 252 w 1322"/>
                  <a:gd name="T5" fmla="*/ 414 h 929"/>
                  <a:gd name="T6" fmla="*/ 612 w 1322"/>
                  <a:gd name="T7" fmla="*/ 782 h 929"/>
                  <a:gd name="T8" fmla="*/ 890 w 1322"/>
                  <a:gd name="T9" fmla="*/ 887 h 929"/>
                  <a:gd name="T10" fmla="*/ 1069 w 1322"/>
                  <a:gd name="T11" fmla="*/ 919 h 929"/>
                  <a:gd name="T12" fmla="*/ 1322 w 1322"/>
                  <a:gd name="T13" fmla="*/ 929 h 9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2"/>
                  <a:gd name="T22" fmla="*/ 0 h 929"/>
                  <a:gd name="T23" fmla="*/ 1322 w 1322"/>
                  <a:gd name="T24" fmla="*/ 929 h 9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2" h="929">
                    <a:moveTo>
                      <a:pt x="0" y="0"/>
                    </a:moveTo>
                    <a:cubicBezTo>
                      <a:pt x="13" y="30"/>
                      <a:pt x="37" y="113"/>
                      <a:pt x="79" y="182"/>
                    </a:cubicBezTo>
                    <a:cubicBezTo>
                      <a:pt x="121" y="251"/>
                      <a:pt x="163" y="314"/>
                      <a:pt x="252" y="414"/>
                    </a:cubicBezTo>
                    <a:cubicBezTo>
                      <a:pt x="341" y="514"/>
                      <a:pt x="506" y="703"/>
                      <a:pt x="612" y="782"/>
                    </a:cubicBezTo>
                    <a:cubicBezTo>
                      <a:pt x="718" y="861"/>
                      <a:pt x="814" y="864"/>
                      <a:pt x="890" y="887"/>
                    </a:cubicBezTo>
                    <a:cubicBezTo>
                      <a:pt x="966" y="910"/>
                      <a:pt x="997" y="912"/>
                      <a:pt x="1069" y="919"/>
                    </a:cubicBezTo>
                    <a:cubicBezTo>
                      <a:pt x="1141" y="926"/>
                      <a:pt x="1269" y="927"/>
                      <a:pt x="1322" y="929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Freeform 64"/>
              <p:cNvSpPr>
                <a:spLocks/>
              </p:cNvSpPr>
              <p:nvPr/>
            </p:nvSpPr>
            <p:spPr bwMode="auto">
              <a:xfrm>
                <a:off x="2526" y="1433"/>
                <a:ext cx="1137" cy="1725"/>
              </a:xfrm>
              <a:custGeom>
                <a:avLst/>
                <a:gdLst>
                  <a:gd name="T0" fmla="*/ 0 w 1137"/>
                  <a:gd name="T1" fmla="*/ 62 h 1725"/>
                  <a:gd name="T2" fmla="*/ 53 w 1137"/>
                  <a:gd name="T3" fmla="*/ 9 h 1725"/>
                  <a:gd name="T4" fmla="*/ 127 w 1137"/>
                  <a:gd name="T5" fmla="*/ 115 h 1725"/>
                  <a:gd name="T6" fmla="*/ 190 w 1137"/>
                  <a:gd name="T7" fmla="*/ 504 h 1725"/>
                  <a:gd name="T8" fmla="*/ 264 w 1137"/>
                  <a:gd name="T9" fmla="*/ 904 h 1725"/>
                  <a:gd name="T10" fmla="*/ 390 w 1137"/>
                  <a:gd name="T11" fmla="*/ 1273 h 1725"/>
                  <a:gd name="T12" fmla="*/ 716 w 1137"/>
                  <a:gd name="T13" fmla="*/ 1641 h 1725"/>
                  <a:gd name="T14" fmla="*/ 927 w 1137"/>
                  <a:gd name="T15" fmla="*/ 1704 h 1725"/>
                  <a:gd name="T16" fmla="*/ 1137 w 1137"/>
                  <a:gd name="T17" fmla="*/ 1725 h 17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37"/>
                  <a:gd name="T28" fmla="*/ 0 h 1725"/>
                  <a:gd name="T29" fmla="*/ 1137 w 1137"/>
                  <a:gd name="T30" fmla="*/ 1725 h 17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37" h="1725">
                    <a:moveTo>
                      <a:pt x="0" y="62"/>
                    </a:moveTo>
                    <a:cubicBezTo>
                      <a:pt x="9" y="55"/>
                      <a:pt x="32" y="0"/>
                      <a:pt x="53" y="9"/>
                    </a:cubicBezTo>
                    <a:cubicBezTo>
                      <a:pt x="74" y="18"/>
                      <a:pt x="104" y="33"/>
                      <a:pt x="127" y="115"/>
                    </a:cubicBezTo>
                    <a:cubicBezTo>
                      <a:pt x="150" y="197"/>
                      <a:pt x="167" y="373"/>
                      <a:pt x="190" y="504"/>
                    </a:cubicBezTo>
                    <a:cubicBezTo>
                      <a:pt x="213" y="635"/>
                      <a:pt x="231" y="776"/>
                      <a:pt x="264" y="904"/>
                    </a:cubicBezTo>
                    <a:cubicBezTo>
                      <a:pt x="297" y="1032"/>
                      <a:pt x="315" y="1150"/>
                      <a:pt x="390" y="1273"/>
                    </a:cubicBezTo>
                    <a:cubicBezTo>
                      <a:pt x="465" y="1396"/>
                      <a:pt x="627" y="1569"/>
                      <a:pt x="716" y="1641"/>
                    </a:cubicBezTo>
                    <a:cubicBezTo>
                      <a:pt x="805" y="1713"/>
                      <a:pt x="857" y="1690"/>
                      <a:pt x="927" y="1704"/>
                    </a:cubicBezTo>
                    <a:cubicBezTo>
                      <a:pt x="997" y="1718"/>
                      <a:pt x="1093" y="1721"/>
                      <a:pt x="1137" y="1725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Freeform 65"/>
              <p:cNvSpPr>
                <a:spLocks/>
              </p:cNvSpPr>
              <p:nvPr/>
            </p:nvSpPr>
            <p:spPr bwMode="auto">
              <a:xfrm>
                <a:off x="2295" y="1906"/>
                <a:ext cx="1209" cy="1774"/>
              </a:xfrm>
              <a:custGeom>
                <a:avLst/>
                <a:gdLst>
                  <a:gd name="T0" fmla="*/ 1209 w 1209"/>
                  <a:gd name="T1" fmla="*/ 1742 h 1774"/>
                  <a:gd name="T2" fmla="*/ 873 w 1209"/>
                  <a:gd name="T3" fmla="*/ 1742 h 1774"/>
                  <a:gd name="T4" fmla="*/ 633 w 1209"/>
                  <a:gd name="T5" fmla="*/ 1550 h 1774"/>
                  <a:gd name="T6" fmla="*/ 393 w 1209"/>
                  <a:gd name="T7" fmla="*/ 1166 h 1774"/>
                  <a:gd name="T8" fmla="*/ 201 w 1209"/>
                  <a:gd name="T9" fmla="*/ 446 h 1774"/>
                  <a:gd name="T10" fmla="*/ 126 w 1209"/>
                  <a:gd name="T11" fmla="*/ 73 h 1774"/>
                  <a:gd name="T12" fmla="*/ 63 w 1209"/>
                  <a:gd name="T13" fmla="*/ 10 h 1774"/>
                  <a:gd name="T14" fmla="*/ 0 w 1209"/>
                  <a:gd name="T15" fmla="*/ 31 h 17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9"/>
                  <a:gd name="T25" fmla="*/ 0 h 1774"/>
                  <a:gd name="T26" fmla="*/ 1209 w 1209"/>
                  <a:gd name="T27" fmla="*/ 1774 h 17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9" h="1774">
                    <a:moveTo>
                      <a:pt x="1209" y="1742"/>
                    </a:moveTo>
                    <a:cubicBezTo>
                      <a:pt x="1089" y="1758"/>
                      <a:pt x="969" y="1774"/>
                      <a:pt x="873" y="1742"/>
                    </a:cubicBezTo>
                    <a:cubicBezTo>
                      <a:pt x="777" y="1710"/>
                      <a:pt x="713" y="1646"/>
                      <a:pt x="633" y="1550"/>
                    </a:cubicBezTo>
                    <a:cubicBezTo>
                      <a:pt x="553" y="1454"/>
                      <a:pt x="465" y="1350"/>
                      <a:pt x="393" y="1166"/>
                    </a:cubicBezTo>
                    <a:cubicBezTo>
                      <a:pt x="321" y="982"/>
                      <a:pt x="245" y="628"/>
                      <a:pt x="201" y="446"/>
                    </a:cubicBezTo>
                    <a:cubicBezTo>
                      <a:pt x="157" y="264"/>
                      <a:pt x="149" y="146"/>
                      <a:pt x="126" y="73"/>
                    </a:cubicBezTo>
                    <a:cubicBezTo>
                      <a:pt x="103" y="0"/>
                      <a:pt x="84" y="17"/>
                      <a:pt x="63" y="10"/>
                    </a:cubicBezTo>
                    <a:cubicBezTo>
                      <a:pt x="42" y="3"/>
                      <a:pt x="13" y="27"/>
                      <a:pt x="0" y="31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Freeform 66"/>
              <p:cNvSpPr>
                <a:spLocks/>
              </p:cNvSpPr>
              <p:nvPr/>
            </p:nvSpPr>
            <p:spPr bwMode="auto">
              <a:xfrm>
                <a:off x="1968" y="2328"/>
                <a:ext cx="528" cy="1544"/>
              </a:xfrm>
              <a:custGeom>
                <a:avLst/>
                <a:gdLst>
                  <a:gd name="T0" fmla="*/ 0 w 528"/>
                  <a:gd name="T1" fmla="*/ 72 h 1544"/>
                  <a:gd name="T2" fmla="*/ 48 w 528"/>
                  <a:gd name="T3" fmla="*/ 24 h 1544"/>
                  <a:gd name="T4" fmla="*/ 144 w 528"/>
                  <a:gd name="T5" fmla="*/ 24 h 1544"/>
                  <a:gd name="T6" fmla="*/ 192 w 528"/>
                  <a:gd name="T7" fmla="*/ 168 h 1544"/>
                  <a:gd name="T8" fmla="*/ 240 w 528"/>
                  <a:gd name="T9" fmla="*/ 504 h 1544"/>
                  <a:gd name="T10" fmla="*/ 336 w 528"/>
                  <a:gd name="T11" fmla="*/ 1032 h 1544"/>
                  <a:gd name="T12" fmla="*/ 480 w 528"/>
                  <a:gd name="T13" fmla="*/ 1464 h 1544"/>
                  <a:gd name="T14" fmla="*/ 528 w 528"/>
                  <a:gd name="T15" fmla="*/ 1512 h 15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8"/>
                  <a:gd name="T25" fmla="*/ 0 h 1544"/>
                  <a:gd name="T26" fmla="*/ 528 w 528"/>
                  <a:gd name="T27" fmla="*/ 1544 h 15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8" h="1544">
                    <a:moveTo>
                      <a:pt x="0" y="72"/>
                    </a:moveTo>
                    <a:cubicBezTo>
                      <a:pt x="12" y="52"/>
                      <a:pt x="24" y="32"/>
                      <a:pt x="48" y="24"/>
                    </a:cubicBezTo>
                    <a:cubicBezTo>
                      <a:pt x="72" y="16"/>
                      <a:pt x="120" y="0"/>
                      <a:pt x="144" y="24"/>
                    </a:cubicBezTo>
                    <a:cubicBezTo>
                      <a:pt x="168" y="48"/>
                      <a:pt x="176" y="88"/>
                      <a:pt x="192" y="168"/>
                    </a:cubicBezTo>
                    <a:cubicBezTo>
                      <a:pt x="208" y="248"/>
                      <a:pt x="216" y="360"/>
                      <a:pt x="240" y="504"/>
                    </a:cubicBezTo>
                    <a:cubicBezTo>
                      <a:pt x="264" y="648"/>
                      <a:pt x="296" y="872"/>
                      <a:pt x="336" y="1032"/>
                    </a:cubicBezTo>
                    <a:cubicBezTo>
                      <a:pt x="376" y="1192"/>
                      <a:pt x="448" y="1384"/>
                      <a:pt x="480" y="1464"/>
                    </a:cubicBezTo>
                    <a:cubicBezTo>
                      <a:pt x="512" y="1544"/>
                      <a:pt x="520" y="1528"/>
                      <a:pt x="528" y="151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4" name="Group 93"/>
            <p:cNvGrpSpPr>
              <a:grpSpLocks/>
            </p:cNvGrpSpPr>
            <p:nvPr/>
          </p:nvGrpSpPr>
          <p:grpSpPr bwMode="auto">
            <a:xfrm>
              <a:off x="3752" y="2928"/>
              <a:ext cx="1648" cy="288"/>
              <a:chOff x="3608" y="3216"/>
              <a:chExt cx="1648" cy="288"/>
            </a:xfrm>
          </p:grpSpPr>
          <p:sp>
            <p:nvSpPr>
              <p:cNvPr id="75" name="Text Box 91"/>
              <p:cNvSpPr txBox="1">
                <a:spLocks noChangeArrowheads="1"/>
              </p:cNvSpPr>
              <p:nvPr/>
            </p:nvSpPr>
            <p:spPr bwMode="auto">
              <a:xfrm>
                <a:off x="3672" y="3216"/>
                <a:ext cx="15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fr-FR" altLang="fr-FR" sz="2400" dirty="0"/>
                  <a:t>Isenthalpique</a:t>
                </a:r>
              </a:p>
            </p:txBody>
          </p:sp>
          <p:sp>
            <p:nvSpPr>
              <p:cNvPr id="76" name="Line 92"/>
              <p:cNvSpPr>
                <a:spLocks noChangeShapeType="1"/>
              </p:cNvSpPr>
              <p:nvPr/>
            </p:nvSpPr>
            <p:spPr bwMode="auto">
              <a:xfrm>
                <a:off x="3608" y="336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83" name="Group 98"/>
          <p:cNvGrpSpPr>
            <a:grpSpLocks/>
          </p:cNvGrpSpPr>
          <p:nvPr/>
        </p:nvGrpSpPr>
        <p:grpSpPr bwMode="auto">
          <a:xfrm>
            <a:off x="2242741" y="4045248"/>
            <a:ext cx="7215188" cy="2087563"/>
            <a:chOff x="758" y="2528"/>
            <a:chExt cx="4545" cy="1315"/>
          </a:xfrm>
        </p:grpSpPr>
        <p:grpSp>
          <p:nvGrpSpPr>
            <p:cNvPr id="84" name="Group 97"/>
            <p:cNvGrpSpPr>
              <a:grpSpLocks/>
            </p:cNvGrpSpPr>
            <p:nvPr/>
          </p:nvGrpSpPr>
          <p:grpSpPr bwMode="auto">
            <a:xfrm>
              <a:off x="758" y="2528"/>
              <a:ext cx="1546" cy="1315"/>
              <a:chOff x="758" y="2528"/>
              <a:chExt cx="1546" cy="1315"/>
            </a:xfrm>
          </p:grpSpPr>
          <p:sp>
            <p:nvSpPr>
              <p:cNvPr id="88" name="Freeform 72"/>
              <p:cNvSpPr>
                <a:spLocks/>
              </p:cNvSpPr>
              <p:nvPr/>
            </p:nvSpPr>
            <p:spPr bwMode="auto">
              <a:xfrm>
                <a:off x="1008" y="2528"/>
                <a:ext cx="720" cy="1312"/>
              </a:xfrm>
              <a:custGeom>
                <a:avLst/>
                <a:gdLst>
                  <a:gd name="T0" fmla="*/ 720 w 720"/>
                  <a:gd name="T1" fmla="*/ 64 h 1312"/>
                  <a:gd name="T2" fmla="*/ 672 w 720"/>
                  <a:gd name="T3" fmla="*/ 112 h 1312"/>
                  <a:gd name="T4" fmla="*/ 432 w 720"/>
                  <a:gd name="T5" fmla="*/ 736 h 1312"/>
                  <a:gd name="T6" fmla="*/ 144 w 720"/>
                  <a:gd name="T7" fmla="*/ 1216 h 1312"/>
                  <a:gd name="T8" fmla="*/ 0 w 720"/>
                  <a:gd name="T9" fmla="*/ 1312 h 1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1312"/>
                  <a:gd name="T17" fmla="*/ 720 w 720"/>
                  <a:gd name="T18" fmla="*/ 1312 h 1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1312">
                    <a:moveTo>
                      <a:pt x="720" y="64"/>
                    </a:moveTo>
                    <a:cubicBezTo>
                      <a:pt x="720" y="32"/>
                      <a:pt x="720" y="0"/>
                      <a:pt x="672" y="112"/>
                    </a:cubicBezTo>
                    <a:cubicBezTo>
                      <a:pt x="624" y="224"/>
                      <a:pt x="520" y="552"/>
                      <a:pt x="432" y="736"/>
                    </a:cubicBezTo>
                    <a:cubicBezTo>
                      <a:pt x="344" y="920"/>
                      <a:pt x="216" y="1120"/>
                      <a:pt x="144" y="1216"/>
                    </a:cubicBezTo>
                    <a:cubicBezTo>
                      <a:pt x="72" y="1312"/>
                      <a:pt x="24" y="1296"/>
                      <a:pt x="0" y="1312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  <a:prstDash val="lg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Freeform 73"/>
              <p:cNvSpPr>
                <a:spLocks/>
              </p:cNvSpPr>
              <p:nvPr/>
            </p:nvSpPr>
            <p:spPr bwMode="auto">
              <a:xfrm>
                <a:off x="864" y="2592"/>
                <a:ext cx="768" cy="1248"/>
              </a:xfrm>
              <a:custGeom>
                <a:avLst/>
                <a:gdLst>
                  <a:gd name="T0" fmla="*/ 768 w 768"/>
                  <a:gd name="T1" fmla="*/ 0 h 1248"/>
                  <a:gd name="T2" fmla="*/ 672 w 768"/>
                  <a:gd name="T3" fmla="*/ 240 h 1248"/>
                  <a:gd name="T4" fmla="*/ 480 w 768"/>
                  <a:gd name="T5" fmla="*/ 624 h 1248"/>
                  <a:gd name="T6" fmla="*/ 288 w 768"/>
                  <a:gd name="T7" fmla="*/ 960 h 1248"/>
                  <a:gd name="T8" fmla="*/ 96 w 768"/>
                  <a:gd name="T9" fmla="*/ 1152 h 1248"/>
                  <a:gd name="T10" fmla="*/ 0 w 768"/>
                  <a:gd name="T11" fmla="*/ 1248 h 1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8"/>
                  <a:gd name="T19" fmla="*/ 0 h 1248"/>
                  <a:gd name="T20" fmla="*/ 768 w 768"/>
                  <a:gd name="T21" fmla="*/ 1248 h 12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8" h="1248">
                    <a:moveTo>
                      <a:pt x="768" y="0"/>
                    </a:moveTo>
                    <a:cubicBezTo>
                      <a:pt x="744" y="68"/>
                      <a:pt x="720" y="136"/>
                      <a:pt x="672" y="240"/>
                    </a:cubicBezTo>
                    <a:cubicBezTo>
                      <a:pt x="624" y="344"/>
                      <a:pt x="544" y="504"/>
                      <a:pt x="480" y="624"/>
                    </a:cubicBezTo>
                    <a:cubicBezTo>
                      <a:pt x="416" y="744"/>
                      <a:pt x="352" y="872"/>
                      <a:pt x="288" y="960"/>
                    </a:cubicBezTo>
                    <a:cubicBezTo>
                      <a:pt x="224" y="1048"/>
                      <a:pt x="144" y="1104"/>
                      <a:pt x="96" y="1152"/>
                    </a:cubicBezTo>
                    <a:cubicBezTo>
                      <a:pt x="48" y="1200"/>
                      <a:pt x="24" y="1224"/>
                      <a:pt x="0" y="1248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  <a:prstDash val="lg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" name="Freeform 74"/>
              <p:cNvSpPr>
                <a:spLocks/>
              </p:cNvSpPr>
              <p:nvPr/>
            </p:nvSpPr>
            <p:spPr bwMode="auto">
              <a:xfrm>
                <a:off x="758" y="2640"/>
                <a:ext cx="778" cy="1203"/>
              </a:xfrm>
              <a:custGeom>
                <a:avLst/>
                <a:gdLst>
                  <a:gd name="T0" fmla="*/ 778 w 778"/>
                  <a:gd name="T1" fmla="*/ 0 h 1203"/>
                  <a:gd name="T2" fmla="*/ 621 w 778"/>
                  <a:gd name="T3" fmla="*/ 339 h 1203"/>
                  <a:gd name="T4" fmla="*/ 442 w 778"/>
                  <a:gd name="T5" fmla="*/ 655 h 1203"/>
                  <a:gd name="T6" fmla="*/ 126 w 778"/>
                  <a:gd name="T7" fmla="*/ 1087 h 1203"/>
                  <a:gd name="T8" fmla="*/ 0 w 778"/>
                  <a:gd name="T9" fmla="*/ 1203 h 1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8"/>
                  <a:gd name="T16" fmla="*/ 0 h 1203"/>
                  <a:gd name="T17" fmla="*/ 778 w 778"/>
                  <a:gd name="T18" fmla="*/ 1203 h 1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8" h="1203">
                    <a:moveTo>
                      <a:pt x="778" y="0"/>
                    </a:moveTo>
                    <a:cubicBezTo>
                      <a:pt x="752" y="56"/>
                      <a:pt x="677" y="230"/>
                      <a:pt x="621" y="339"/>
                    </a:cubicBezTo>
                    <a:cubicBezTo>
                      <a:pt x="565" y="448"/>
                      <a:pt x="524" y="530"/>
                      <a:pt x="442" y="655"/>
                    </a:cubicBezTo>
                    <a:cubicBezTo>
                      <a:pt x="360" y="780"/>
                      <a:pt x="200" y="996"/>
                      <a:pt x="126" y="1087"/>
                    </a:cubicBezTo>
                    <a:cubicBezTo>
                      <a:pt x="52" y="1178"/>
                      <a:pt x="26" y="1179"/>
                      <a:pt x="0" y="1203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  <a:prstDash val="lg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Freeform 75"/>
              <p:cNvSpPr>
                <a:spLocks/>
              </p:cNvSpPr>
              <p:nvPr/>
            </p:nvSpPr>
            <p:spPr bwMode="auto">
              <a:xfrm>
                <a:off x="1440" y="2592"/>
                <a:ext cx="336" cy="1248"/>
              </a:xfrm>
              <a:custGeom>
                <a:avLst/>
                <a:gdLst>
                  <a:gd name="T0" fmla="*/ 336 w 336"/>
                  <a:gd name="T1" fmla="*/ 0 h 1248"/>
                  <a:gd name="T2" fmla="*/ 288 w 336"/>
                  <a:gd name="T3" fmla="*/ 240 h 1248"/>
                  <a:gd name="T4" fmla="*/ 192 w 336"/>
                  <a:gd name="T5" fmla="*/ 720 h 1248"/>
                  <a:gd name="T6" fmla="*/ 48 w 336"/>
                  <a:gd name="T7" fmla="*/ 1104 h 1248"/>
                  <a:gd name="T8" fmla="*/ 0 w 336"/>
                  <a:gd name="T9" fmla="*/ 1248 h 1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248"/>
                  <a:gd name="T17" fmla="*/ 336 w 336"/>
                  <a:gd name="T18" fmla="*/ 1248 h 12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248">
                    <a:moveTo>
                      <a:pt x="336" y="0"/>
                    </a:moveTo>
                    <a:cubicBezTo>
                      <a:pt x="324" y="60"/>
                      <a:pt x="312" y="120"/>
                      <a:pt x="288" y="240"/>
                    </a:cubicBezTo>
                    <a:cubicBezTo>
                      <a:pt x="264" y="360"/>
                      <a:pt x="232" y="576"/>
                      <a:pt x="192" y="720"/>
                    </a:cubicBezTo>
                    <a:cubicBezTo>
                      <a:pt x="152" y="864"/>
                      <a:pt x="80" y="1016"/>
                      <a:pt x="48" y="1104"/>
                    </a:cubicBezTo>
                    <a:cubicBezTo>
                      <a:pt x="16" y="1192"/>
                      <a:pt x="8" y="1224"/>
                      <a:pt x="0" y="1248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  <a:prstDash val="lg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" name="Freeform 76"/>
              <p:cNvSpPr>
                <a:spLocks/>
              </p:cNvSpPr>
              <p:nvPr/>
            </p:nvSpPr>
            <p:spPr bwMode="auto">
              <a:xfrm>
                <a:off x="1816" y="2592"/>
                <a:ext cx="104" cy="1248"/>
              </a:xfrm>
              <a:custGeom>
                <a:avLst/>
                <a:gdLst>
                  <a:gd name="T0" fmla="*/ 8 w 104"/>
                  <a:gd name="T1" fmla="*/ 0 h 1248"/>
                  <a:gd name="T2" fmla="*/ 8 w 104"/>
                  <a:gd name="T3" fmla="*/ 576 h 1248"/>
                  <a:gd name="T4" fmla="*/ 56 w 104"/>
                  <a:gd name="T5" fmla="*/ 1104 h 1248"/>
                  <a:gd name="T6" fmla="*/ 104 w 104"/>
                  <a:gd name="T7" fmla="*/ 1248 h 1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248"/>
                  <a:gd name="T14" fmla="*/ 104 w 104"/>
                  <a:gd name="T15" fmla="*/ 1248 h 1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248">
                    <a:moveTo>
                      <a:pt x="8" y="0"/>
                    </a:moveTo>
                    <a:cubicBezTo>
                      <a:pt x="4" y="196"/>
                      <a:pt x="0" y="392"/>
                      <a:pt x="8" y="576"/>
                    </a:cubicBezTo>
                    <a:cubicBezTo>
                      <a:pt x="16" y="760"/>
                      <a:pt x="40" y="992"/>
                      <a:pt x="56" y="1104"/>
                    </a:cubicBezTo>
                    <a:cubicBezTo>
                      <a:pt x="72" y="1216"/>
                      <a:pt x="96" y="1224"/>
                      <a:pt x="104" y="1248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  <a:prstDash val="lg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" name="Freeform 77"/>
              <p:cNvSpPr>
                <a:spLocks/>
              </p:cNvSpPr>
              <p:nvPr/>
            </p:nvSpPr>
            <p:spPr bwMode="auto">
              <a:xfrm>
                <a:off x="1872" y="2544"/>
                <a:ext cx="432" cy="1296"/>
              </a:xfrm>
              <a:custGeom>
                <a:avLst/>
                <a:gdLst>
                  <a:gd name="T0" fmla="*/ 0 w 432"/>
                  <a:gd name="T1" fmla="*/ 0 h 1296"/>
                  <a:gd name="T2" fmla="*/ 48 w 432"/>
                  <a:gd name="T3" fmla="*/ 336 h 1296"/>
                  <a:gd name="T4" fmla="*/ 144 w 432"/>
                  <a:gd name="T5" fmla="*/ 720 h 1296"/>
                  <a:gd name="T6" fmla="*/ 288 w 432"/>
                  <a:gd name="T7" fmla="*/ 1056 h 1296"/>
                  <a:gd name="T8" fmla="*/ 384 w 432"/>
                  <a:gd name="T9" fmla="*/ 1248 h 1296"/>
                  <a:gd name="T10" fmla="*/ 432 w 432"/>
                  <a:gd name="T11" fmla="*/ 1296 h 12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2"/>
                  <a:gd name="T19" fmla="*/ 0 h 1296"/>
                  <a:gd name="T20" fmla="*/ 432 w 432"/>
                  <a:gd name="T21" fmla="*/ 1296 h 12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2" h="1296">
                    <a:moveTo>
                      <a:pt x="0" y="0"/>
                    </a:moveTo>
                    <a:cubicBezTo>
                      <a:pt x="12" y="108"/>
                      <a:pt x="24" y="216"/>
                      <a:pt x="48" y="336"/>
                    </a:cubicBezTo>
                    <a:cubicBezTo>
                      <a:pt x="72" y="456"/>
                      <a:pt x="104" y="600"/>
                      <a:pt x="144" y="720"/>
                    </a:cubicBezTo>
                    <a:cubicBezTo>
                      <a:pt x="184" y="840"/>
                      <a:pt x="248" y="968"/>
                      <a:pt x="288" y="1056"/>
                    </a:cubicBezTo>
                    <a:cubicBezTo>
                      <a:pt x="328" y="1144"/>
                      <a:pt x="360" y="1208"/>
                      <a:pt x="384" y="1248"/>
                    </a:cubicBezTo>
                    <a:cubicBezTo>
                      <a:pt x="408" y="1288"/>
                      <a:pt x="420" y="1292"/>
                      <a:pt x="432" y="1296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  <a:prstDash val="lg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5" name="Group 96"/>
            <p:cNvGrpSpPr>
              <a:grpSpLocks/>
            </p:cNvGrpSpPr>
            <p:nvPr/>
          </p:nvGrpSpPr>
          <p:grpSpPr bwMode="auto">
            <a:xfrm>
              <a:off x="3767" y="3264"/>
              <a:ext cx="1536" cy="288"/>
              <a:chOff x="3623" y="3312"/>
              <a:chExt cx="1536" cy="288"/>
            </a:xfrm>
          </p:grpSpPr>
          <p:sp>
            <p:nvSpPr>
              <p:cNvPr id="86" name="Text Box 94"/>
              <p:cNvSpPr txBox="1">
                <a:spLocks noChangeArrowheads="1"/>
              </p:cNvSpPr>
              <p:nvPr/>
            </p:nvSpPr>
            <p:spPr bwMode="auto">
              <a:xfrm>
                <a:off x="3623" y="3312"/>
                <a:ext cx="15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fr-FR" altLang="fr-FR" sz="2400" dirty="0"/>
                  <a:t>Taux de gaz</a:t>
                </a:r>
              </a:p>
            </p:txBody>
          </p:sp>
          <p:sp>
            <p:nvSpPr>
              <p:cNvPr id="87" name="Line 95"/>
              <p:cNvSpPr>
                <a:spLocks noChangeShapeType="1"/>
              </p:cNvSpPr>
              <p:nvPr/>
            </p:nvSpPr>
            <p:spPr bwMode="auto">
              <a:xfrm>
                <a:off x="3623" y="3456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99"/>
                </a:solidFill>
                <a:prstDash val="lg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94" name="Group 107"/>
          <p:cNvGrpSpPr>
            <a:grpSpLocks/>
          </p:cNvGrpSpPr>
          <p:nvPr/>
        </p:nvGrpSpPr>
        <p:grpSpPr bwMode="auto">
          <a:xfrm>
            <a:off x="1953816" y="1937048"/>
            <a:ext cx="1981200" cy="2133600"/>
            <a:chOff x="576" y="1200"/>
            <a:chExt cx="1248" cy="1344"/>
          </a:xfrm>
        </p:grpSpPr>
        <p:sp>
          <p:nvSpPr>
            <p:cNvPr id="95" name="Oval 104"/>
            <p:cNvSpPr>
              <a:spLocks noChangeArrowheads="1"/>
            </p:cNvSpPr>
            <p:nvPr/>
          </p:nvSpPr>
          <p:spPr bwMode="auto">
            <a:xfrm>
              <a:off x="1728" y="2448"/>
              <a:ext cx="96" cy="96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96" name="AutoShape 105"/>
            <p:cNvSpPr>
              <a:spLocks noChangeArrowheads="1"/>
            </p:cNvSpPr>
            <p:nvPr/>
          </p:nvSpPr>
          <p:spPr bwMode="auto">
            <a:xfrm>
              <a:off x="576" y="1200"/>
              <a:ext cx="1152" cy="912"/>
            </a:xfrm>
            <a:prstGeom prst="wedgeEllipseCallout">
              <a:avLst>
                <a:gd name="adj1" fmla="val 51736"/>
                <a:gd name="adj2" fmla="val 91009"/>
              </a:avLst>
            </a:prstGeom>
            <a:solidFill>
              <a:srgbClr val="99CC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2400" dirty="0"/>
                <a:t>Point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2400" dirty="0"/>
                <a:t>critique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938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A.5. Chaleur sensible et chaleur latente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63688" y="3691532"/>
            <a:ext cx="41910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763688" y="1253132"/>
            <a:ext cx="4191000" cy="4876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144688" y="5063132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/>
              <a:t>Liquide à température d’ébullition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363888" y="1329332"/>
            <a:ext cx="1066800" cy="1447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363888" y="1862732"/>
            <a:ext cx="1066800" cy="1447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363888" y="2243732"/>
            <a:ext cx="1447800" cy="2198688"/>
            <a:chOff x="2496" y="1248"/>
            <a:chExt cx="912" cy="1385"/>
          </a:xfrm>
        </p:grpSpPr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2832" y="1968"/>
              <a:ext cx="0" cy="62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2688" y="2400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solidFill>
                    <a:srgbClr val="0000FF"/>
                  </a:solidFill>
                </a:rPr>
                <a:t>Q</a:t>
              </a:r>
              <a:r>
                <a:rPr lang="fr-FR" altLang="fr-FR" sz="1800" baseline="-25000" dirty="0">
                  <a:solidFill>
                    <a:srgbClr val="0000FF"/>
                  </a:solidFill>
                </a:rPr>
                <a:t>1</a:t>
              </a:r>
              <a:endParaRPr lang="fr-FR" altLang="fr-FR" sz="1800" dirty="0">
                <a:solidFill>
                  <a:srgbClr val="0000FF"/>
                </a:solidFill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496" y="1248"/>
              <a:ext cx="672" cy="91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2625701" y="2234207"/>
            <a:ext cx="2695575" cy="1466850"/>
            <a:chOff x="2031" y="1242"/>
            <a:chExt cx="1698" cy="924"/>
          </a:xfrm>
        </p:grpSpPr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2031" y="1242"/>
              <a:ext cx="324" cy="918"/>
            </a:xfrm>
            <a:custGeom>
              <a:avLst/>
              <a:gdLst>
                <a:gd name="T0" fmla="*/ 224 w 324"/>
                <a:gd name="T1" fmla="*/ 918 h 918"/>
                <a:gd name="T2" fmla="*/ 80 w 324"/>
                <a:gd name="T3" fmla="*/ 870 h 918"/>
                <a:gd name="T4" fmla="*/ 32 w 324"/>
                <a:gd name="T5" fmla="*/ 822 h 918"/>
                <a:gd name="T6" fmla="*/ 272 w 324"/>
                <a:gd name="T7" fmla="*/ 774 h 918"/>
                <a:gd name="T8" fmla="*/ 32 w 324"/>
                <a:gd name="T9" fmla="*/ 630 h 918"/>
                <a:gd name="T10" fmla="*/ 273 w 324"/>
                <a:gd name="T11" fmla="*/ 590 h 918"/>
                <a:gd name="T12" fmla="*/ 284 w 324"/>
                <a:gd name="T13" fmla="*/ 506 h 918"/>
                <a:gd name="T14" fmla="*/ 31 w 324"/>
                <a:gd name="T15" fmla="*/ 432 h 918"/>
                <a:gd name="T16" fmla="*/ 179 w 324"/>
                <a:gd name="T17" fmla="*/ 358 h 918"/>
                <a:gd name="T18" fmla="*/ 294 w 324"/>
                <a:gd name="T19" fmla="*/ 285 h 918"/>
                <a:gd name="T20" fmla="*/ 126 w 324"/>
                <a:gd name="T21" fmla="*/ 179 h 918"/>
                <a:gd name="T22" fmla="*/ 115 w 324"/>
                <a:gd name="T23" fmla="*/ 0 h 9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4"/>
                <a:gd name="T37" fmla="*/ 0 h 918"/>
                <a:gd name="T38" fmla="*/ 324 w 324"/>
                <a:gd name="T39" fmla="*/ 918 h 9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4" h="918">
                  <a:moveTo>
                    <a:pt x="224" y="918"/>
                  </a:moveTo>
                  <a:cubicBezTo>
                    <a:pt x="168" y="902"/>
                    <a:pt x="112" y="886"/>
                    <a:pt x="80" y="870"/>
                  </a:cubicBezTo>
                  <a:cubicBezTo>
                    <a:pt x="48" y="854"/>
                    <a:pt x="0" y="838"/>
                    <a:pt x="32" y="822"/>
                  </a:cubicBezTo>
                  <a:cubicBezTo>
                    <a:pt x="64" y="806"/>
                    <a:pt x="272" y="806"/>
                    <a:pt x="272" y="774"/>
                  </a:cubicBezTo>
                  <a:cubicBezTo>
                    <a:pt x="272" y="742"/>
                    <a:pt x="32" y="661"/>
                    <a:pt x="32" y="630"/>
                  </a:cubicBezTo>
                  <a:cubicBezTo>
                    <a:pt x="32" y="599"/>
                    <a:pt x="231" y="611"/>
                    <a:pt x="273" y="590"/>
                  </a:cubicBezTo>
                  <a:cubicBezTo>
                    <a:pt x="315" y="569"/>
                    <a:pt x="324" y="532"/>
                    <a:pt x="284" y="506"/>
                  </a:cubicBezTo>
                  <a:cubicBezTo>
                    <a:pt x="244" y="480"/>
                    <a:pt x="48" y="457"/>
                    <a:pt x="31" y="432"/>
                  </a:cubicBezTo>
                  <a:cubicBezTo>
                    <a:pt x="14" y="407"/>
                    <a:pt x="135" y="382"/>
                    <a:pt x="179" y="358"/>
                  </a:cubicBezTo>
                  <a:cubicBezTo>
                    <a:pt x="223" y="334"/>
                    <a:pt x="303" y="315"/>
                    <a:pt x="294" y="285"/>
                  </a:cubicBezTo>
                  <a:cubicBezTo>
                    <a:pt x="285" y="255"/>
                    <a:pt x="156" y="226"/>
                    <a:pt x="126" y="179"/>
                  </a:cubicBezTo>
                  <a:cubicBezTo>
                    <a:pt x="96" y="132"/>
                    <a:pt x="117" y="37"/>
                    <a:pt x="115" y="0"/>
                  </a:cubicBezTo>
                </a:path>
              </a:pathLst>
            </a:custGeom>
            <a:noFill/>
            <a:ln w="57150">
              <a:solidFill>
                <a:srgbClr val="CCFF3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3360" y="1248"/>
              <a:ext cx="369" cy="918"/>
            </a:xfrm>
            <a:custGeom>
              <a:avLst/>
              <a:gdLst>
                <a:gd name="T0" fmla="*/ 5771 w 324"/>
                <a:gd name="T1" fmla="*/ 918 h 918"/>
                <a:gd name="T2" fmla="*/ 2057 w 324"/>
                <a:gd name="T3" fmla="*/ 870 h 918"/>
                <a:gd name="T4" fmla="*/ 815 w 324"/>
                <a:gd name="T5" fmla="*/ 822 h 918"/>
                <a:gd name="T6" fmla="*/ 7036 w 324"/>
                <a:gd name="T7" fmla="*/ 774 h 918"/>
                <a:gd name="T8" fmla="*/ 815 w 324"/>
                <a:gd name="T9" fmla="*/ 630 h 918"/>
                <a:gd name="T10" fmla="*/ 7038 w 324"/>
                <a:gd name="T11" fmla="*/ 590 h 918"/>
                <a:gd name="T12" fmla="*/ 7313 w 324"/>
                <a:gd name="T13" fmla="*/ 506 h 918"/>
                <a:gd name="T14" fmla="*/ 790 w 324"/>
                <a:gd name="T15" fmla="*/ 432 h 918"/>
                <a:gd name="T16" fmla="*/ 4619 w 324"/>
                <a:gd name="T17" fmla="*/ 358 h 918"/>
                <a:gd name="T18" fmla="*/ 7606 w 324"/>
                <a:gd name="T19" fmla="*/ 285 h 918"/>
                <a:gd name="T20" fmla="*/ 3233 w 324"/>
                <a:gd name="T21" fmla="*/ 179 h 918"/>
                <a:gd name="T22" fmla="*/ 2980 w 324"/>
                <a:gd name="T23" fmla="*/ 0 h 9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4"/>
                <a:gd name="T37" fmla="*/ 0 h 918"/>
                <a:gd name="T38" fmla="*/ 324 w 324"/>
                <a:gd name="T39" fmla="*/ 918 h 9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4" h="918">
                  <a:moveTo>
                    <a:pt x="224" y="918"/>
                  </a:moveTo>
                  <a:cubicBezTo>
                    <a:pt x="168" y="902"/>
                    <a:pt x="112" y="886"/>
                    <a:pt x="80" y="870"/>
                  </a:cubicBezTo>
                  <a:cubicBezTo>
                    <a:pt x="48" y="854"/>
                    <a:pt x="0" y="838"/>
                    <a:pt x="32" y="822"/>
                  </a:cubicBezTo>
                  <a:cubicBezTo>
                    <a:pt x="64" y="806"/>
                    <a:pt x="272" y="806"/>
                    <a:pt x="272" y="774"/>
                  </a:cubicBezTo>
                  <a:cubicBezTo>
                    <a:pt x="272" y="742"/>
                    <a:pt x="32" y="661"/>
                    <a:pt x="32" y="630"/>
                  </a:cubicBezTo>
                  <a:cubicBezTo>
                    <a:pt x="32" y="599"/>
                    <a:pt x="231" y="611"/>
                    <a:pt x="273" y="590"/>
                  </a:cubicBezTo>
                  <a:cubicBezTo>
                    <a:pt x="315" y="569"/>
                    <a:pt x="324" y="532"/>
                    <a:pt x="284" y="506"/>
                  </a:cubicBezTo>
                  <a:cubicBezTo>
                    <a:pt x="244" y="480"/>
                    <a:pt x="48" y="457"/>
                    <a:pt x="31" y="432"/>
                  </a:cubicBezTo>
                  <a:cubicBezTo>
                    <a:pt x="14" y="407"/>
                    <a:pt x="135" y="382"/>
                    <a:pt x="179" y="358"/>
                  </a:cubicBezTo>
                  <a:cubicBezTo>
                    <a:pt x="223" y="334"/>
                    <a:pt x="303" y="315"/>
                    <a:pt x="294" y="285"/>
                  </a:cubicBezTo>
                  <a:cubicBezTo>
                    <a:pt x="285" y="255"/>
                    <a:pt x="156" y="226"/>
                    <a:pt x="126" y="179"/>
                  </a:cubicBezTo>
                  <a:cubicBezTo>
                    <a:pt x="96" y="132"/>
                    <a:pt x="117" y="37"/>
                    <a:pt x="115" y="0"/>
                  </a:cubicBezTo>
                </a:path>
              </a:pathLst>
            </a:custGeom>
            <a:noFill/>
            <a:ln w="57150">
              <a:solidFill>
                <a:srgbClr val="CCFF3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992288" y="2700935"/>
            <a:ext cx="3733800" cy="446088"/>
            <a:chOff x="1632" y="1536"/>
            <a:chExt cx="2352" cy="281"/>
          </a:xfrm>
        </p:grpSpPr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H="1">
              <a:off x="2160" y="1632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3168" y="1632"/>
              <a:ext cx="3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1632" y="1584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</a:rPr>
                <a:t>Q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2</a:t>
              </a:r>
              <a:endParaRPr lang="fr-FR" altLang="fr-FR" sz="1800"/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3600" y="1536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</a:rPr>
                <a:t>Q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2</a:t>
              </a:r>
              <a:endParaRPr lang="fr-FR" altLang="fr-FR" sz="1800"/>
            </a:p>
          </p:txBody>
        </p:sp>
      </p:grp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1763688" y="1253132"/>
            <a:ext cx="419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1"/>
              <p:cNvSpPr txBox="1">
                <a:spLocks noChangeArrowheads="1"/>
              </p:cNvSpPr>
              <p:nvPr/>
            </p:nvSpPr>
            <p:spPr bwMode="auto">
              <a:xfrm>
                <a:off x="6052120" y="1481732"/>
                <a:ext cx="3200400" cy="1615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altLang="fr-FR" sz="1800" dirty="0"/>
                  <a:t> : Chaleur provoquant l’évaporation du liquide (sans élévation de température du liquide)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FF"/>
                    </a:solidFill>
                  </a:rPr>
                  <a:t>Chaleur Latente</a:t>
                </a:r>
                <a:endParaRPr lang="fr-FR" altLang="fr-FR" sz="1800" dirty="0"/>
              </a:p>
            </p:txBody>
          </p:sp>
        </mc:Choice>
        <mc:Fallback xmlns="">
          <p:sp>
            <p:nvSpPr>
              <p:cNvPr id="3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2120" y="1481732"/>
                <a:ext cx="3200400" cy="1615827"/>
              </a:xfrm>
              <a:prstGeom prst="rect">
                <a:avLst/>
              </a:prstGeom>
              <a:blipFill rotWithShape="1">
                <a:blip r:embed="rId3"/>
                <a:stretch>
                  <a:fillRect l="-1714" t="-1887" b="-528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2"/>
              <p:cNvSpPr txBox="1">
                <a:spLocks noChangeArrowheads="1"/>
              </p:cNvSpPr>
              <p:nvPr/>
            </p:nvSpPr>
            <p:spPr bwMode="auto">
              <a:xfrm>
                <a:off x="6026968" y="3717032"/>
                <a:ext cx="3009528" cy="1892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altLang="fr-FR" sz="1800" dirty="0"/>
                  <a:t>: Chaleur reçue par le gaz issue de l’évaporation du liquide (provoquant une élévation de température du gaz)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FF0000"/>
                    </a:solidFill>
                  </a:rPr>
                  <a:t>Chaleur sensible</a:t>
                </a:r>
                <a:endParaRPr lang="fr-FR" altLang="fr-FR" sz="1800" dirty="0"/>
              </a:p>
            </p:txBody>
          </p:sp>
        </mc:Choice>
        <mc:Fallback xmlns="">
          <p:sp>
            <p:nvSpPr>
              <p:cNvPr id="3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6968" y="3717032"/>
                <a:ext cx="3009528" cy="1892826"/>
              </a:xfrm>
              <a:prstGeom prst="rect">
                <a:avLst/>
              </a:prstGeom>
              <a:blipFill rotWithShape="1">
                <a:blip r:embed="rId4"/>
                <a:stretch>
                  <a:fillRect l="-1826" t="-1613" b="-45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A.5.2. Notions de sensible et latente</a:t>
            </a:r>
          </a:p>
        </p:txBody>
      </p:sp>
    </p:spTree>
    <p:extLst>
      <p:ext uri="{BB962C8B-B14F-4D97-AF65-F5344CB8AC3E}">
        <p14:creationId xmlns:p14="http://schemas.microsoft.com/office/powerpoint/2010/main" val="100550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7" grpId="0" animBg="1" autoUpdateAnimBg="0"/>
      <p:bldP spid="3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5"/>
          <p:cNvSpPr>
            <a:spLocks noChangeShapeType="1"/>
          </p:cNvSpPr>
          <p:nvPr/>
        </p:nvSpPr>
        <p:spPr bwMode="auto">
          <a:xfrm flipV="1">
            <a:off x="2124898" y="1732165"/>
            <a:ext cx="0" cy="437345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A.5. Chaleur sensible et chaleur latente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1763688" y="1253132"/>
            <a:ext cx="419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A.5.2. Calcul de la chaleur latente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30"/>
              <p:cNvSpPr txBox="1">
                <a:spLocks noChangeArrowheads="1"/>
              </p:cNvSpPr>
              <p:nvPr/>
            </p:nvSpPr>
            <p:spPr bwMode="auto">
              <a:xfrm>
                <a:off x="3491880" y="1700808"/>
                <a:ext cx="3962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altLang="fr-FR" sz="1800" i="1" dirty="0" smtClean="0">
                          <a:latin typeface="Cambria Math"/>
                        </a:rPr>
                        <m:t>𝑄</m:t>
                      </m:r>
                      <m:r>
                        <a:rPr lang="fr-FR" altLang="fr-FR" sz="1800" i="1" baseline="-25000" dirty="0">
                          <a:latin typeface="Cambria Math"/>
                        </a:rPr>
                        <m:t>1 </m:t>
                      </m:r>
                      <m:r>
                        <a:rPr lang="fr-FR" altLang="fr-FR" sz="1800" i="1" dirty="0">
                          <a:latin typeface="Cambria Math"/>
                        </a:rPr>
                        <m:t>= </m:t>
                      </m:r>
                      <m:r>
                        <a:rPr lang="fr-FR" altLang="fr-FR" sz="180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altLang="fr-FR" sz="1800" i="1" dirty="0">
                          <a:latin typeface="Cambria Math"/>
                        </a:rPr>
                        <m:t>𝐻</m:t>
                      </m:r>
                      <m:r>
                        <a:rPr lang="fr-FR" altLang="fr-FR" sz="1800" i="1" dirty="0">
                          <a:latin typeface="Cambria Math"/>
                        </a:rPr>
                        <m:t> = </m:t>
                      </m:r>
                      <m:r>
                        <a:rPr lang="fr-FR" altLang="fr-FR" sz="1800" i="1" dirty="0">
                          <a:latin typeface="Cambria Math"/>
                        </a:rPr>
                        <m:t>𝑚</m:t>
                      </m:r>
                      <m:r>
                        <a:rPr lang="fr-FR" altLang="fr-FR" sz="1800" i="1" dirty="0">
                          <a:latin typeface="Cambria Math"/>
                        </a:rPr>
                        <m:t> ∆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h</m:t>
                      </m:r>
                      <m:r>
                        <a:rPr lang="fr-FR" altLang="fr-FR" sz="1800" i="1" dirty="0">
                          <a:latin typeface="Cambria Math"/>
                        </a:rPr>
                        <m:t> = </m:t>
                      </m:r>
                      <m:r>
                        <a:rPr lang="fr-FR" altLang="fr-FR" sz="1800" i="1" dirty="0">
                          <a:latin typeface="Cambria Math"/>
                        </a:rPr>
                        <m:t>𝑚</m:t>
                      </m:r>
                      <m:r>
                        <a:rPr lang="fr-FR" altLang="fr-FR" sz="1800" i="1" dirty="0">
                          <a:latin typeface="Cambria Math"/>
                        </a:rPr>
                        <m:t>(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h</m:t>
                      </m:r>
                      <m:r>
                        <a:rPr lang="fr-FR" altLang="fr-FR" sz="1800" i="1" baseline="-25000" dirty="0" err="1">
                          <a:latin typeface="Cambria Math"/>
                        </a:rPr>
                        <m:t>𝑣𝑎𝑝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−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h𝑙𝑖𝑞</m:t>
                      </m:r>
                      <m:r>
                        <a:rPr lang="fr-FR" altLang="fr-FR" sz="1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altLang="fr-FR" sz="1800" dirty="0"/>
              </a:p>
            </p:txBody>
          </p:sp>
        </mc:Choice>
        <mc:Fallback xmlns="">
          <p:sp>
            <p:nvSpPr>
              <p:cNvPr id="61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1700808"/>
                <a:ext cx="39624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08" b="-1311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1"/>
              <p:cNvSpPr txBox="1">
                <a:spLocks noChangeArrowheads="1"/>
              </p:cNvSpPr>
              <p:nvPr/>
            </p:nvSpPr>
            <p:spPr bwMode="auto">
              <a:xfrm>
                <a:off x="3491880" y="1332160"/>
                <a:ext cx="1828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altLang="fr-FR" sz="1800" i="1" dirty="0" smtClean="0">
                          <a:latin typeface="Cambria Math"/>
                        </a:rPr>
                        <m:t>𝑄</m:t>
                      </m:r>
                      <m:r>
                        <a:rPr lang="fr-FR" altLang="fr-FR" sz="1800" i="1" baseline="-25000" dirty="0">
                          <a:latin typeface="Cambria Math"/>
                        </a:rPr>
                        <m:t>1</m:t>
                      </m:r>
                      <m:r>
                        <a:rPr lang="fr-FR" altLang="fr-FR" sz="1800" i="1" dirty="0">
                          <a:latin typeface="Cambria Math"/>
                        </a:rPr>
                        <m:t> = 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𝑄</m:t>
                      </m:r>
                      <m:r>
                        <a:rPr lang="fr-FR" altLang="fr-FR" sz="1800" i="1" baseline="-25000" dirty="0" err="1">
                          <a:latin typeface="Cambria Math"/>
                        </a:rPr>
                        <m:t>𝑝</m:t>
                      </m:r>
                      <m:r>
                        <a:rPr lang="fr-FR" altLang="fr-FR" sz="1800" i="1" dirty="0">
                          <a:latin typeface="Cambria Math"/>
                        </a:rPr>
                        <m:t>=</m:t>
                      </m:r>
                      <m:r>
                        <a:rPr lang="fr-FR" altLang="fr-FR" sz="180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altLang="fr-FR" sz="1800" i="1" dirty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fr-FR" altLang="fr-FR" sz="1800" dirty="0"/>
              </a:p>
            </p:txBody>
          </p:sp>
        </mc:Choice>
        <mc:Fallback xmlns="">
          <p:sp>
            <p:nvSpPr>
              <p:cNvPr id="62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1332160"/>
                <a:ext cx="1828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67" b="-1166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32"/>
              <p:cNvSpPr txBox="1">
                <a:spLocks noChangeArrowheads="1"/>
              </p:cNvSpPr>
              <p:nvPr/>
            </p:nvSpPr>
            <p:spPr bwMode="auto">
              <a:xfrm>
                <a:off x="3491880" y="1916832"/>
                <a:ext cx="6313632" cy="818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altLang="fr-FR" sz="1800" i="1" dirty="0" smtClean="0">
                          <a:latin typeface="Cambria Math"/>
                        </a:rPr>
                        <m:t>𝑄</m:t>
                      </m:r>
                      <m:r>
                        <a:rPr lang="fr-FR" altLang="fr-FR" sz="1800" i="1" baseline="-25000" dirty="0">
                          <a:latin typeface="Cambria Math"/>
                        </a:rPr>
                        <m:t>1</m:t>
                      </m:r>
                      <m:r>
                        <a:rPr lang="fr-FR" altLang="fr-FR" sz="1800" b="0" i="1" baseline="-25000" dirty="0" smtClean="0">
                          <a:latin typeface="Cambria Math"/>
                        </a:rPr>
                        <m:t> </m:t>
                      </m:r>
                      <m:r>
                        <a:rPr lang="fr-FR" altLang="fr-FR" sz="1800" i="1" dirty="0"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altLang="fr-FR" sz="1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altLang="fr-FR" sz="1800" b="0" i="1" dirty="0" smtClean="0">
                              <a:latin typeface="Cambria Math"/>
                            </a:rPr>
                            <m:t>𝑇𝑑𝑆</m:t>
                          </m:r>
                        </m:e>
                      </m:nary>
                      <m:r>
                        <a:rPr lang="fr-FR" altLang="fr-FR" sz="1800" i="1" dirty="0">
                          <a:latin typeface="Cambria Math"/>
                          <a:sym typeface="Symbol" pitchFamily="18" charset="2"/>
                        </a:rPr>
                        <m:t> = 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𝑇</m:t>
                      </m:r>
                      <m:r>
                        <a:rPr lang="fr-FR" altLang="fr-FR" sz="1800" i="1" baseline="-25000" dirty="0" err="1">
                          <a:latin typeface="Cambria Math"/>
                        </a:rPr>
                        <m:t>𝑒𝑏</m:t>
                      </m:r>
                      <m:r>
                        <a:rPr lang="fr-FR" altLang="fr-FR" sz="1800" i="1" dirty="0">
                          <a:latin typeface="Cambria Math"/>
                        </a:rPr>
                        <m:t> </m:t>
                      </m:r>
                      <m:r>
                        <a:rPr lang="fr-FR" altLang="fr-FR" sz="180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altLang="fr-FR" sz="1800" i="1" dirty="0">
                          <a:latin typeface="Cambria Math"/>
                        </a:rPr>
                        <m:t>𝑆</m:t>
                      </m:r>
                      <m:r>
                        <a:rPr lang="fr-FR" altLang="fr-FR" sz="1800" i="1" dirty="0">
                          <a:latin typeface="Cambria Math"/>
                        </a:rPr>
                        <m:t> = 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𝑇</m:t>
                      </m:r>
                      <m:r>
                        <a:rPr lang="fr-FR" altLang="fr-FR" sz="1800" i="1" baseline="-25000" dirty="0" err="1">
                          <a:latin typeface="Cambria Math"/>
                        </a:rPr>
                        <m:t>𝑒𝑏</m:t>
                      </m:r>
                      <m:r>
                        <a:rPr lang="fr-FR" altLang="fr-FR" sz="1800" i="1" dirty="0">
                          <a:latin typeface="Cambria Math"/>
                        </a:rPr>
                        <m:t> </m:t>
                      </m:r>
                      <m:r>
                        <a:rPr lang="fr-FR" altLang="fr-FR" sz="1800" i="1" dirty="0">
                          <a:latin typeface="Cambria Math"/>
                        </a:rPr>
                        <m:t>𝑚</m:t>
                      </m:r>
                      <m:r>
                        <a:rPr lang="fr-FR" altLang="fr-FR" sz="1800" i="1" dirty="0">
                          <a:latin typeface="Cambria Math"/>
                        </a:rPr>
                        <m:t> ∆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𝑠</m:t>
                      </m:r>
                      <m:r>
                        <a:rPr lang="fr-FR" altLang="fr-FR" sz="1800" b="0" i="1" dirty="0" smtClean="0">
                          <a:latin typeface="Cambria Math"/>
                        </a:rPr>
                        <m:t>=</m:t>
                      </m:r>
                      <m:r>
                        <a:rPr lang="fr-FR" altLang="fr-FR" sz="1800" i="1" dirty="0" smtClean="0">
                          <a:latin typeface="Cambria Math"/>
                        </a:rPr>
                        <m:t> 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𝑇</m:t>
                      </m:r>
                      <m:r>
                        <a:rPr lang="fr-FR" altLang="fr-FR" sz="1800" i="1" baseline="-25000" dirty="0" err="1">
                          <a:latin typeface="Cambria Math"/>
                        </a:rPr>
                        <m:t>𝑒𝑏</m:t>
                      </m:r>
                      <m:r>
                        <a:rPr lang="fr-FR" altLang="fr-FR" sz="1800" i="1" dirty="0">
                          <a:latin typeface="Cambria Math"/>
                        </a:rPr>
                        <m:t> </m:t>
                      </m:r>
                      <m:r>
                        <a:rPr lang="fr-FR" altLang="fr-FR" sz="1800" i="1" dirty="0">
                          <a:latin typeface="Cambria Math"/>
                        </a:rPr>
                        <m:t>𝑚</m:t>
                      </m:r>
                      <m:r>
                        <a:rPr lang="fr-FR" altLang="fr-FR" sz="1800" i="1" dirty="0">
                          <a:latin typeface="Cambria Math"/>
                        </a:rPr>
                        <m:t> (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𝑠</m:t>
                      </m:r>
                      <m:r>
                        <a:rPr lang="fr-FR" altLang="fr-FR" sz="1800" i="1" baseline="-25000" dirty="0" err="1">
                          <a:latin typeface="Cambria Math"/>
                        </a:rPr>
                        <m:t>𝑣𝑎𝑝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−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𝑠𝑙𝑖𝑞</m:t>
                      </m:r>
                      <m:r>
                        <a:rPr lang="fr-FR" altLang="fr-FR" sz="1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altLang="fr-FR" sz="1800" dirty="0"/>
              </a:p>
            </p:txBody>
          </p:sp>
        </mc:Choice>
        <mc:Fallback xmlns="">
          <p:sp>
            <p:nvSpPr>
              <p:cNvPr id="6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1916832"/>
                <a:ext cx="6313632" cy="8188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33"/>
              <p:cNvSpPr txBox="1">
                <a:spLocks noChangeArrowheads="1"/>
              </p:cNvSpPr>
              <p:nvPr/>
            </p:nvSpPr>
            <p:spPr bwMode="auto">
              <a:xfrm>
                <a:off x="3491880" y="2566645"/>
                <a:ext cx="5544616" cy="3693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altLang="fr-FR" sz="18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𝑄</m:t>
                      </m:r>
                      <m:r>
                        <a:rPr lang="fr-FR" altLang="fr-FR" sz="1800" i="1" baseline="-25000" dirty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</a:rPr>
                        <m:t> = 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h</m:t>
                      </m:r>
                      <m:r>
                        <a:rPr lang="fr-FR" altLang="fr-FR" sz="1800" i="1" baseline="-25000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𝑣𝑎𝑝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h𝑙𝑖𝑞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</a:rPr>
                        <m:t>) </m:t>
                      </m:r>
                      <m:r>
                        <a:rPr lang="fr-FR" altLang="fr-FR" sz="18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𝑇</m:t>
                      </m:r>
                      <m:r>
                        <a:rPr lang="fr-FR" altLang="fr-FR" sz="1800" i="1" baseline="-25000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𝑒𝑏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</a:rPr>
                        <m:t> (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fr-FR" altLang="fr-FR" sz="1800" i="1" baseline="-25000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𝑣𝑎𝑝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𝑠𝑙𝑖𝑞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</a:rPr>
                        <m:t>) </m:t>
                      </m:r>
                      <m:r>
                        <a:rPr lang="fr-FR" altLang="fr-FR" sz="18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r>
                        <a:rPr lang="fr-FR" altLang="fr-FR" sz="18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fr-FR" altLang="fr-FR" sz="18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𝐿</m:t>
                      </m:r>
                      <m:r>
                        <a:rPr lang="fr-FR" altLang="fr-FR" sz="1800" i="1" baseline="-25000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𝑣𝑎𝑝</m:t>
                      </m:r>
                    </m:oMath>
                  </m:oMathPara>
                </a14:m>
                <a:endParaRPr lang="fr-FR" altLang="fr-FR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2566645"/>
                <a:ext cx="554461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20" b="-1311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2"/>
          <p:cNvGrpSpPr>
            <a:grpSpLocks/>
          </p:cNvGrpSpPr>
          <p:nvPr/>
        </p:nvGrpSpPr>
        <p:grpSpPr bwMode="auto">
          <a:xfrm>
            <a:off x="2231260" y="3808513"/>
            <a:ext cx="2743200" cy="2095535"/>
            <a:chOff x="576" y="2352"/>
            <a:chExt cx="2340" cy="1374"/>
          </a:xfrm>
        </p:grpSpPr>
        <p:sp>
          <p:nvSpPr>
            <p:cNvPr id="74" name="Freeform 3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76" y="2352"/>
              <a:ext cx="2340" cy="1374"/>
            </a:xfrm>
            <a:custGeom>
              <a:avLst/>
              <a:gdLst>
                <a:gd name="T0" fmla="*/ 0 w 2340"/>
                <a:gd name="T1" fmla="*/ 1374 h 1374"/>
                <a:gd name="T2" fmla="*/ 245 w 2340"/>
                <a:gd name="T3" fmla="*/ 1156 h 1374"/>
                <a:gd name="T4" fmla="*/ 479 w 2340"/>
                <a:gd name="T5" fmla="*/ 772 h 1374"/>
                <a:gd name="T6" fmla="*/ 626 w 2340"/>
                <a:gd name="T7" fmla="*/ 530 h 1374"/>
                <a:gd name="T8" fmla="*/ 708 w 2340"/>
                <a:gd name="T9" fmla="*/ 371 h 1374"/>
                <a:gd name="T10" fmla="*/ 887 w 2340"/>
                <a:gd name="T11" fmla="*/ 202 h 1374"/>
                <a:gd name="T12" fmla="*/ 1056 w 2340"/>
                <a:gd name="T13" fmla="*/ 76 h 1374"/>
                <a:gd name="T14" fmla="*/ 1256 w 2340"/>
                <a:gd name="T15" fmla="*/ 2 h 1374"/>
                <a:gd name="T16" fmla="*/ 1477 w 2340"/>
                <a:gd name="T17" fmla="*/ 86 h 1374"/>
                <a:gd name="T18" fmla="*/ 1614 w 2340"/>
                <a:gd name="T19" fmla="*/ 265 h 1374"/>
                <a:gd name="T20" fmla="*/ 1723 w 2340"/>
                <a:gd name="T21" fmla="*/ 484 h 1374"/>
                <a:gd name="T22" fmla="*/ 1879 w 2340"/>
                <a:gd name="T23" fmla="*/ 820 h 1374"/>
                <a:gd name="T24" fmla="*/ 2070 w 2340"/>
                <a:gd name="T25" fmla="*/ 1140 h 1374"/>
                <a:gd name="T26" fmla="*/ 2340 w 2340"/>
                <a:gd name="T27" fmla="*/ 1360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40"/>
                <a:gd name="T43" fmla="*/ 0 h 1374"/>
                <a:gd name="T44" fmla="*/ 2340 w 2340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40" h="1374">
                  <a:moveTo>
                    <a:pt x="0" y="1374"/>
                  </a:moveTo>
                  <a:cubicBezTo>
                    <a:pt x="41" y="1339"/>
                    <a:pt x="165" y="1256"/>
                    <a:pt x="245" y="1156"/>
                  </a:cubicBezTo>
                  <a:cubicBezTo>
                    <a:pt x="325" y="1056"/>
                    <a:pt x="415" y="876"/>
                    <a:pt x="479" y="772"/>
                  </a:cubicBezTo>
                  <a:cubicBezTo>
                    <a:pt x="543" y="668"/>
                    <a:pt x="588" y="597"/>
                    <a:pt x="626" y="530"/>
                  </a:cubicBezTo>
                  <a:cubicBezTo>
                    <a:pt x="664" y="463"/>
                    <a:pt x="664" y="426"/>
                    <a:pt x="708" y="371"/>
                  </a:cubicBezTo>
                  <a:cubicBezTo>
                    <a:pt x="752" y="316"/>
                    <a:pt x="829" y="251"/>
                    <a:pt x="887" y="202"/>
                  </a:cubicBezTo>
                  <a:cubicBezTo>
                    <a:pt x="945" y="153"/>
                    <a:pt x="995" y="109"/>
                    <a:pt x="1056" y="76"/>
                  </a:cubicBezTo>
                  <a:cubicBezTo>
                    <a:pt x="1117" y="43"/>
                    <a:pt x="1186" y="0"/>
                    <a:pt x="1256" y="2"/>
                  </a:cubicBezTo>
                  <a:cubicBezTo>
                    <a:pt x="1326" y="4"/>
                    <a:pt x="1417" y="42"/>
                    <a:pt x="1477" y="86"/>
                  </a:cubicBezTo>
                  <a:cubicBezTo>
                    <a:pt x="1537" y="130"/>
                    <a:pt x="1573" y="199"/>
                    <a:pt x="1614" y="265"/>
                  </a:cubicBezTo>
                  <a:cubicBezTo>
                    <a:pt x="1655" y="331"/>
                    <a:pt x="1679" y="392"/>
                    <a:pt x="1723" y="484"/>
                  </a:cubicBezTo>
                  <a:cubicBezTo>
                    <a:pt x="1767" y="576"/>
                    <a:pt x="1821" y="711"/>
                    <a:pt x="1879" y="820"/>
                  </a:cubicBezTo>
                  <a:cubicBezTo>
                    <a:pt x="1937" y="929"/>
                    <a:pt x="1993" y="1050"/>
                    <a:pt x="2070" y="1140"/>
                  </a:cubicBezTo>
                  <a:cubicBezTo>
                    <a:pt x="2147" y="1230"/>
                    <a:pt x="2284" y="1314"/>
                    <a:pt x="2340" y="136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1200" y="2495"/>
              <a:ext cx="1200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Liquide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b="1" dirty="0">
                  <a:solidFill>
                    <a:srgbClr val="0000FF"/>
                  </a:solidFill>
                </a:rPr>
                <a:t>+</a:t>
              </a:r>
              <a:endParaRPr lang="fr-FR" altLang="fr-FR" sz="1800" dirty="0"/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vapeur saturante</a:t>
              </a:r>
            </a:p>
          </p:txBody>
        </p:sp>
      </p:grpSp>
      <p:grpSp>
        <p:nvGrpSpPr>
          <p:cNvPr id="77" name="Group 7"/>
          <p:cNvGrpSpPr>
            <a:grpSpLocks/>
          </p:cNvGrpSpPr>
          <p:nvPr/>
        </p:nvGrpSpPr>
        <p:grpSpPr bwMode="auto">
          <a:xfrm>
            <a:off x="2612260" y="5015014"/>
            <a:ext cx="685800" cy="1296988"/>
            <a:chOff x="624" y="3160"/>
            <a:chExt cx="432" cy="817"/>
          </a:xfrm>
        </p:grpSpPr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737" y="3160"/>
              <a:ext cx="0" cy="591"/>
            </a:xfrm>
            <a:custGeom>
              <a:avLst/>
              <a:gdLst>
                <a:gd name="T0" fmla="*/ 0 w 1"/>
                <a:gd name="T1" fmla="*/ 0 h 615"/>
                <a:gd name="T2" fmla="*/ 0 w 1"/>
                <a:gd name="T3" fmla="*/ 228 h 615"/>
                <a:gd name="T4" fmla="*/ 0 60000 65536"/>
                <a:gd name="T5" fmla="*/ 0 60000 65536"/>
                <a:gd name="T6" fmla="*/ 0 w 1"/>
                <a:gd name="T7" fmla="*/ 0 h 615"/>
                <a:gd name="T8" fmla="*/ 0 w 1"/>
                <a:gd name="T9" fmla="*/ 615 h 6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15">
                  <a:moveTo>
                    <a:pt x="0" y="0"/>
                  </a:moveTo>
                  <a:lnTo>
                    <a:pt x="0" y="615"/>
                  </a:lnTo>
                </a:path>
              </a:pathLst>
            </a:custGeom>
            <a:noFill/>
            <a:ln w="222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Text Box 9"/>
            <p:cNvSpPr txBox="1">
              <a:spLocks noChangeArrowheads="1"/>
            </p:cNvSpPr>
            <p:nvPr/>
          </p:nvSpPr>
          <p:spPr bwMode="auto">
            <a:xfrm>
              <a:off x="624" y="3744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 err="1">
                  <a:solidFill>
                    <a:srgbClr val="FF0000"/>
                  </a:solidFill>
                </a:rPr>
                <a:t>s</a:t>
              </a:r>
              <a:r>
                <a:rPr lang="fr-FR" altLang="fr-FR" sz="1800" baseline="-25000" dirty="0" err="1">
                  <a:solidFill>
                    <a:srgbClr val="FF0000"/>
                  </a:solidFill>
                </a:rPr>
                <a:t>liq</a:t>
              </a:r>
              <a:endParaRPr lang="fr-FR" altLang="fr-FR" sz="1800" dirty="0"/>
            </a:p>
          </p:txBody>
        </p:sp>
      </p:grp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1621660" y="4722912"/>
            <a:ext cx="61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/>
              <a:t>T</a:t>
            </a:r>
            <a:r>
              <a:rPr lang="fr-FR" altLang="fr-FR" sz="1800" baseline="-25000"/>
              <a:t>eb</a:t>
            </a:r>
            <a:endParaRPr lang="fr-FR" altLang="fr-FR" sz="1800"/>
          </a:p>
        </p:txBody>
      </p:sp>
      <p:grpSp>
        <p:nvGrpSpPr>
          <p:cNvPr id="84" name="Group 18"/>
          <p:cNvGrpSpPr>
            <a:grpSpLocks/>
          </p:cNvGrpSpPr>
          <p:nvPr/>
        </p:nvGrpSpPr>
        <p:grpSpPr bwMode="auto">
          <a:xfrm>
            <a:off x="4288660" y="4799112"/>
            <a:ext cx="4267200" cy="1533525"/>
            <a:chOff x="1680" y="3024"/>
            <a:chExt cx="2688" cy="966"/>
          </a:xfrm>
        </p:grpSpPr>
        <p:sp>
          <p:nvSpPr>
            <p:cNvPr id="85" name="AutoShape 19"/>
            <p:cNvSpPr>
              <a:spLocks noChangeArrowheads="1"/>
            </p:cNvSpPr>
            <p:nvPr/>
          </p:nvSpPr>
          <p:spPr bwMode="auto">
            <a:xfrm>
              <a:off x="2856" y="3024"/>
              <a:ext cx="1512" cy="966"/>
            </a:xfrm>
            <a:prstGeom prst="wedgeEllipseCallout">
              <a:avLst>
                <a:gd name="adj1" fmla="val -120699"/>
                <a:gd name="adj2" fmla="val -39958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100 % 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vapeur saturante</a:t>
              </a:r>
            </a:p>
          </p:txBody>
        </p:sp>
        <p:sp>
          <p:nvSpPr>
            <p:cNvPr id="86" name="Oval 20"/>
            <p:cNvSpPr>
              <a:spLocks noChangeArrowheads="1"/>
            </p:cNvSpPr>
            <p:nvPr/>
          </p:nvSpPr>
          <p:spPr bwMode="auto">
            <a:xfrm>
              <a:off x="1680" y="3072"/>
              <a:ext cx="97" cy="101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87" name="Group 21"/>
          <p:cNvGrpSpPr>
            <a:grpSpLocks/>
          </p:cNvGrpSpPr>
          <p:nvPr/>
        </p:nvGrpSpPr>
        <p:grpSpPr bwMode="auto">
          <a:xfrm>
            <a:off x="3075810" y="2916337"/>
            <a:ext cx="2384425" cy="2892425"/>
            <a:chOff x="766" y="1796"/>
            <a:chExt cx="1502" cy="1822"/>
          </a:xfrm>
        </p:grpSpPr>
        <p:sp>
          <p:nvSpPr>
            <p:cNvPr id="88" name="Freeform 22"/>
            <p:cNvSpPr>
              <a:spLocks/>
            </p:cNvSpPr>
            <p:nvPr/>
          </p:nvSpPr>
          <p:spPr bwMode="auto">
            <a:xfrm>
              <a:off x="856" y="1796"/>
              <a:ext cx="1412" cy="1822"/>
            </a:xfrm>
            <a:custGeom>
              <a:avLst/>
              <a:gdLst>
                <a:gd name="T0" fmla="*/ 1 w 2136"/>
                <a:gd name="T1" fmla="*/ 692 h 1897"/>
                <a:gd name="T2" fmla="*/ 1 w 2136"/>
                <a:gd name="T3" fmla="*/ 661 h 1897"/>
                <a:gd name="T4" fmla="*/ 1 w 2136"/>
                <a:gd name="T5" fmla="*/ 521 h 1897"/>
                <a:gd name="T6" fmla="*/ 1 w 2136"/>
                <a:gd name="T7" fmla="*/ 205 h 1897"/>
                <a:gd name="T8" fmla="*/ 1 w 2136"/>
                <a:gd name="T9" fmla="*/ 61 h 1897"/>
                <a:gd name="T10" fmla="*/ 1 w 2136"/>
                <a:gd name="T11" fmla="*/ 12 h 1897"/>
                <a:gd name="T12" fmla="*/ 1 w 2136"/>
                <a:gd name="T13" fmla="*/ 12 h 1897"/>
                <a:gd name="T14" fmla="*/ 0 w 2136"/>
                <a:gd name="T15" fmla="*/ 28 h 18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6"/>
                <a:gd name="T25" fmla="*/ 0 h 1897"/>
                <a:gd name="T26" fmla="*/ 2136 w 2136"/>
                <a:gd name="T27" fmla="*/ 1897 h 18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6" h="1897">
                  <a:moveTo>
                    <a:pt x="2136" y="1897"/>
                  </a:moveTo>
                  <a:cubicBezTo>
                    <a:pt x="2057" y="1883"/>
                    <a:pt x="1825" y="1891"/>
                    <a:pt x="1662" y="1812"/>
                  </a:cubicBezTo>
                  <a:cubicBezTo>
                    <a:pt x="1499" y="1733"/>
                    <a:pt x="1296" y="1632"/>
                    <a:pt x="1157" y="1423"/>
                  </a:cubicBezTo>
                  <a:cubicBezTo>
                    <a:pt x="1018" y="1214"/>
                    <a:pt x="935" y="769"/>
                    <a:pt x="830" y="560"/>
                  </a:cubicBezTo>
                  <a:cubicBezTo>
                    <a:pt x="725" y="351"/>
                    <a:pt x="634" y="257"/>
                    <a:pt x="528" y="168"/>
                  </a:cubicBezTo>
                  <a:cubicBezTo>
                    <a:pt x="422" y="79"/>
                    <a:pt x="264" y="48"/>
                    <a:pt x="192" y="24"/>
                  </a:cubicBezTo>
                  <a:cubicBezTo>
                    <a:pt x="120" y="0"/>
                    <a:pt x="128" y="16"/>
                    <a:pt x="96" y="24"/>
                  </a:cubicBezTo>
                  <a:cubicBezTo>
                    <a:pt x="64" y="32"/>
                    <a:pt x="32" y="52"/>
                    <a:pt x="0" y="7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766" y="1841"/>
              <a:ext cx="5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 err="1">
                  <a:solidFill>
                    <a:srgbClr val="0000FF"/>
                  </a:solidFill>
                </a:rPr>
                <a:t>h</a:t>
              </a:r>
              <a:r>
                <a:rPr lang="fr-FR" altLang="fr-FR" sz="1800" baseline="-25000" dirty="0" err="1">
                  <a:solidFill>
                    <a:srgbClr val="0000FF"/>
                  </a:solidFill>
                </a:rPr>
                <a:t>vap</a:t>
              </a:r>
              <a:endParaRPr lang="fr-FR" altLang="fr-FR" sz="1800" dirty="0"/>
            </a:p>
          </p:txBody>
        </p:sp>
      </p:grp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1850260" y="4341912"/>
            <a:ext cx="1130300" cy="1435100"/>
            <a:chOff x="144" y="2736"/>
            <a:chExt cx="712" cy="904"/>
          </a:xfrm>
        </p:grpSpPr>
        <p:sp>
          <p:nvSpPr>
            <p:cNvPr id="91" name="Freeform 25"/>
            <p:cNvSpPr>
              <a:spLocks/>
            </p:cNvSpPr>
            <p:nvPr/>
          </p:nvSpPr>
          <p:spPr bwMode="auto">
            <a:xfrm>
              <a:off x="476" y="2787"/>
              <a:ext cx="380" cy="853"/>
            </a:xfrm>
            <a:custGeom>
              <a:avLst/>
              <a:gdLst>
                <a:gd name="T0" fmla="*/ 0 w 576"/>
                <a:gd name="T1" fmla="*/ 44 h 888"/>
                <a:gd name="T2" fmla="*/ 1 w 576"/>
                <a:gd name="T3" fmla="*/ 28 h 888"/>
                <a:gd name="T4" fmla="*/ 1 w 576"/>
                <a:gd name="T5" fmla="*/ 12 h 888"/>
                <a:gd name="T6" fmla="*/ 1 w 576"/>
                <a:gd name="T7" fmla="*/ 79 h 888"/>
                <a:gd name="T8" fmla="*/ 1 w 576"/>
                <a:gd name="T9" fmla="*/ 326 h 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888"/>
                <a:gd name="T17" fmla="*/ 576 w 576"/>
                <a:gd name="T18" fmla="*/ 888 h 8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888">
                  <a:moveTo>
                    <a:pt x="0" y="120"/>
                  </a:moveTo>
                  <a:cubicBezTo>
                    <a:pt x="12" y="104"/>
                    <a:pt x="24" y="88"/>
                    <a:pt x="48" y="72"/>
                  </a:cubicBezTo>
                  <a:cubicBezTo>
                    <a:pt x="72" y="56"/>
                    <a:pt x="96" y="0"/>
                    <a:pt x="144" y="24"/>
                  </a:cubicBezTo>
                  <a:cubicBezTo>
                    <a:pt x="192" y="48"/>
                    <a:pt x="264" y="72"/>
                    <a:pt x="336" y="216"/>
                  </a:cubicBezTo>
                  <a:cubicBezTo>
                    <a:pt x="408" y="360"/>
                    <a:pt x="492" y="624"/>
                    <a:pt x="576" y="8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Text Box 26"/>
            <p:cNvSpPr txBox="1">
              <a:spLocks noChangeArrowheads="1"/>
            </p:cNvSpPr>
            <p:nvPr/>
          </p:nvSpPr>
          <p:spPr bwMode="auto">
            <a:xfrm>
              <a:off x="144" y="2736"/>
              <a:ext cx="5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</a:rPr>
                <a:t>h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liq</a:t>
              </a:r>
              <a:endParaRPr lang="fr-FR" altLang="fr-FR" sz="1800"/>
            </a:p>
          </p:txBody>
        </p:sp>
      </p:grpSp>
      <p:sp>
        <p:nvSpPr>
          <p:cNvPr id="93" name="Text Box 28"/>
          <p:cNvSpPr txBox="1">
            <a:spLocks noChangeArrowheads="1"/>
          </p:cNvSpPr>
          <p:nvPr/>
        </p:nvSpPr>
        <p:spPr bwMode="auto">
          <a:xfrm>
            <a:off x="1751041" y="1732166"/>
            <a:ext cx="352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T</a:t>
            </a:r>
          </a:p>
        </p:txBody>
      </p:sp>
      <p:sp>
        <p:nvSpPr>
          <p:cNvPr id="94" name="Text Box 29"/>
          <p:cNvSpPr txBox="1">
            <a:spLocks noChangeArrowheads="1"/>
          </p:cNvSpPr>
          <p:nvPr/>
        </p:nvSpPr>
        <p:spPr bwMode="auto">
          <a:xfrm>
            <a:off x="5812660" y="5865912"/>
            <a:ext cx="301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s</a:t>
            </a:r>
          </a:p>
        </p:txBody>
      </p:sp>
      <p:grpSp>
        <p:nvGrpSpPr>
          <p:cNvPr id="81" name="Group 15"/>
          <p:cNvGrpSpPr>
            <a:grpSpLocks/>
          </p:cNvGrpSpPr>
          <p:nvPr/>
        </p:nvGrpSpPr>
        <p:grpSpPr bwMode="auto">
          <a:xfrm>
            <a:off x="1652219" y="2740125"/>
            <a:ext cx="1371600" cy="2268537"/>
            <a:chOff x="0" y="1727"/>
            <a:chExt cx="864" cy="1429"/>
          </a:xfrm>
        </p:grpSpPr>
        <p:sp>
          <p:nvSpPr>
            <p:cNvPr id="82" name="AutoShape 16"/>
            <p:cNvSpPr>
              <a:spLocks noChangeArrowheads="1"/>
            </p:cNvSpPr>
            <p:nvPr/>
          </p:nvSpPr>
          <p:spPr bwMode="auto">
            <a:xfrm>
              <a:off x="0" y="1727"/>
              <a:ext cx="864" cy="599"/>
            </a:xfrm>
            <a:prstGeom prst="wedgeEllipseCallout">
              <a:avLst>
                <a:gd name="adj1" fmla="val 32986"/>
                <a:gd name="adj2" fmla="val 177380"/>
              </a:avLst>
            </a:prstGeom>
            <a:solidFill>
              <a:srgbClr val="FFFFFF"/>
            </a:solidFill>
            <a:ln w="222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dirty="0"/>
                <a:t>100 % 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dirty="0"/>
                <a:t>liquide</a:t>
              </a:r>
            </a:p>
          </p:txBody>
        </p:sp>
        <p:sp>
          <p:nvSpPr>
            <p:cNvPr id="83" name="Oval 17"/>
            <p:cNvSpPr>
              <a:spLocks noChangeArrowheads="1"/>
            </p:cNvSpPr>
            <p:nvPr/>
          </p:nvSpPr>
          <p:spPr bwMode="auto">
            <a:xfrm>
              <a:off x="698" y="3064"/>
              <a:ext cx="78" cy="92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95" name="Line 24"/>
          <p:cNvSpPr>
            <a:spLocks noChangeShapeType="1"/>
          </p:cNvSpPr>
          <p:nvPr/>
        </p:nvSpPr>
        <p:spPr bwMode="auto">
          <a:xfrm flipV="1">
            <a:off x="1927254" y="5931859"/>
            <a:ext cx="4141787" cy="17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6" name="Group 10"/>
          <p:cNvGrpSpPr>
            <a:grpSpLocks/>
          </p:cNvGrpSpPr>
          <p:nvPr/>
        </p:nvGrpSpPr>
        <p:grpSpPr bwMode="auto">
          <a:xfrm>
            <a:off x="4021832" y="5016648"/>
            <a:ext cx="838200" cy="1230313"/>
            <a:chOff x="1488" y="3072"/>
            <a:chExt cx="528" cy="775"/>
          </a:xfrm>
        </p:grpSpPr>
        <p:sp>
          <p:nvSpPr>
            <p:cNvPr id="97" name="Freeform 11"/>
            <p:cNvSpPr>
              <a:spLocks/>
            </p:cNvSpPr>
            <p:nvPr/>
          </p:nvSpPr>
          <p:spPr bwMode="auto">
            <a:xfrm>
              <a:off x="1710" y="3072"/>
              <a:ext cx="1" cy="591"/>
            </a:xfrm>
            <a:custGeom>
              <a:avLst/>
              <a:gdLst>
                <a:gd name="T0" fmla="*/ 0 w 1"/>
                <a:gd name="T1" fmla="*/ 0 h 615"/>
                <a:gd name="T2" fmla="*/ 0 w 1"/>
                <a:gd name="T3" fmla="*/ 228 h 615"/>
                <a:gd name="T4" fmla="*/ 0 60000 65536"/>
                <a:gd name="T5" fmla="*/ 0 60000 65536"/>
                <a:gd name="T6" fmla="*/ 0 w 1"/>
                <a:gd name="T7" fmla="*/ 0 h 615"/>
                <a:gd name="T8" fmla="*/ 1 w 1"/>
                <a:gd name="T9" fmla="*/ 615 h 6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15">
                  <a:moveTo>
                    <a:pt x="0" y="0"/>
                  </a:moveTo>
                  <a:lnTo>
                    <a:pt x="0" y="615"/>
                  </a:lnTo>
                </a:path>
              </a:pathLst>
            </a:custGeom>
            <a:noFill/>
            <a:ln w="222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98" name="Text Box 12"/>
            <p:cNvSpPr txBox="1">
              <a:spLocks noChangeArrowheads="1"/>
            </p:cNvSpPr>
            <p:nvPr/>
          </p:nvSpPr>
          <p:spPr bwMode="auto">
            <a:xfrm>
              <a:off x="1488" y="3614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 err="1">
                  <a:solidFill>
                    <a:srgbClr val="0000FF"/>
                  </a:solidFill>
                </a:rPr>
                <a:t>s</a:t>
              </a:r>
              <a:r>
                <a:rPr lang="fr-FR" altLang="fr-FR" sz="1800" baseline="-25000" dirty="0" err="1">
                  <a:solidFill>
                    <a:srgbClr val="0000FF"/>
                  </a:solidFill>
                </a:rPr>
                <a:t>gaz</a:t>
              </a:r>
              <a:endParaRPr lang="fr-FR" alt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067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utoUpdateAnimBg="0"/>
      <p:bldP spid="62" grpId="0" animBg="1" autoUpdateAnimBg="0"/>
      <p:bldP spid="63" grpId="0" animBg="1" autoUpdateAnimBg="0"/>
      <p:bldP spid="6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A.5. Chaleur sensible et chaleur latente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1763688" y="1253132"/>
            <a:ext cx="419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A.5.2. Calcul de la chaleur sensible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2157264" y="4001220"/>
            <a:ext cx="2743200" cy="2095535"/>
            <a:chOff x="576" y="2352"/>
            <a:chExt cx="2340" cy="1374"/>
          </a:xfrm>
        </p:grpSpPr>
        <p:sp>
          <p:nvSpPr>
            <p:cNvPr id="12" name="Freeform 3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76" y="2352"/>
              <a:ext cx="2340" cy="1374"/>
            </a:xfrm>
            <a:custGeom>
              <a:avLst/>
              <a:gdLst>
                <a:gd name="T0" fmla="*/ 0 w 2340"/>
                <a:gd name="T1" fmla="*/ 1374 h 1374"/>
                <a:gd name="T2" fmla="*/ 245 w 2340"/>
                <a:gd name="T3" fmla="*/ 1156 h 1374"/>
                <a:gd name="T4" fmla="*/ 479 w 2340"/>
                <a:gd name="T5" fmla="*/ 772 h 1374"/>
                <a:gd name="T6" fmla="*/ 626 w 2340"/>
                <a:gd name="T7" fmla="*/ 530 h 1374"/>
                <a:gd name="T8" fmla="*/ 708 w 2340"/>
                <a:gd name="T9" fmla="*/ 371 h 1374"/>
                <a:gd name="T10" fmla="*/ 887 w 2340"/>
                <a:gd name="T11" fmla="*/ 202 h 1374"/>
                <a:gd name="T12" fmla="*/ 1056 w 2340"/>
                <a:gd name="T13" fmla="*/ 76 h 1374"/>
                <a:gd name="T14" fmla="*/ 1256 w 2340"/>
                <a:gd name="T15" fmla="*/ 2 h 1374"/>
                <a:gd name="T16" fmla="*/ 1477 w 2340"/>
                <a:gd name="T17" fmla="*/ 86 h 1374"/>
                <a:gd name="T18" fmla="*/ 1614 w 2340"/>
                <a:gd name="T19" fmla="*/ 265 h 1374"/>
                <a:gd name="T20" fmla="*/ 1723 w 2340"/>
                <a:gd name="T21" fmla="*/ 484 h 1374"/>
                <a:gd name="T22" fmla="*/ 1879 w 2340"/>
                <a:gd name="T23" fmla="*/ 820 h 1374"/>
                <a:gd name="T24" fmla="*/ 2070 w 2340"/>
                <a:gd name="T25" fmla="*/ 1140 h 1374"/>
                <a:gd name="T26" fmla="*/ 2340 w 2340"/>
                <a:gd name="T27" fmla="*/ 1360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40"/>
                <a:gd name="T43" fmla="*/ 0 h 1374"/>
                <a:gd name="T44" fmla="*/ 2340 w 2340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40" h="1374">
                  <a:moveTo>
                    <a:pt x="0" y="1374"/>
                  </a:moveTo>
                  <a:cubicBezTo>
                    <a:pt x="41" y="1339"/>
                    <a:pt x="165" y="1256"/>
                    <a:pt x="245" y="1156"/>
                  </a:cubicBezTo>
                  <a:cubicBezTo>
                    <a:pt x="325" y="1056"/>
                    <a:pt x="415" y="876"/>
                    <a:pt x="479" y="772"/>
                  </a:cubicBezTo>
                  <a:cubicBezTo>
                    <a:pt x="543" y="668"/>
                    <a:pt x="588" y="597"/>
                    <a:pt x="626" y="530"/>
                  </a:cubicBezTo>
                  <a:cubicBezTo>
                    <a:pt x="664" y="463"/>
                    <a:pt x="664" y="426"/>
                    <a:pt x="708" y="371"/>
                  </a:cubicBezTo>
                  <a:cubicBezTo>
                    <a:pt x="752" y="316"/>
                    <a:pt x="829" y="251"/>
                    <a:pt x="887" y="202"/>
                  </a:cubicBezTo>
                  <a:cubicBezTo>
                    <a:pt x="945" y="153"/>
                    <a:pt x="995" y="109"/>
                    <a:pt x="1056" y="76"/>
                  </a:cubicBezTo>
                  <a:cubicBezTo>
                    <a:pt x="1117" y="43"/>
                    <a:pt x="1186" y="0"/>
                    <a:pt x="1256" y="2"/>
                  </a:cubicBezTo>
                  <a:cubicBezTo>
                    <a:pt x="1326" y="4"/>
                    <a:pt x="1417" y="42"/>
                    <a:pt x="1477" y="86"/>
                  </a:cubicBezTo>
                  <a:cubicBezTo>
                    <a:pt x="1537" y="130"/>
                    <a:pt x="1573" y="199"/>
                    <a:pt x="1614" y="265"/>
                  </a:cubicBezTo>
                  <a:cubicBezTo>
                    <a:pt x="1655" y="331"/>
                    <a:pt x="1679" y="392"/>
                    <a:pt x="1723" y="484"/>
                  </a:cubicBezTo>
                  <a:cubicBezTo>
                    <a:pt x="1767" y="576"/>
                    <a:pt x="1821" y="711"/>
                    <a:pt x="1879" y="820"/>
                  </a:cubicBezTo>
                  <a:cubicBezTo>
                    <a:pt x="1937" y="929"/>
                    <a:pt x="1993" y="1050"/>
                    <a:pt x="2070" y="1140"/>
                  </a:cubicBezTo>
                  <a:cubicBezTo>
                    <a:pt x="2147" y="1230"/>
                    <a:pt x="2284" y="1314"/>
                    <a:pt x="2340" y="136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200" y="2495"/>
              <a:ext cx="1200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Liquide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b="1" dirty="0">
                  <a:solidFill>
                    <a:srgbClr val="0000FF"/>
                  </a:solidFill>
                </a:rPr>
                <a:t>+</a:t>
              </a:r>
              <a:endParaRPr lang="fr-FR" altLang="fr-FR" sz="1800" dirty="0"/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vapeur saturante</a:t>
              </a:r>
            </a:p>
          </p:txBody>
        </p:sp>
      </p:grp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2050902" y="1248494"/>
            <a:ext cx="0" cy="50498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 flipV="1">
            <a:off x="2081064" y="5144219"/>
            <a:ext cx="22098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47664" y="4915619"/>
            <a:ext cx="61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/>
              <a:t>T</a:t>
            </a:r>
            <a:r>
              <a:rPr lang="fr-FR" altLang="fr-FR" sz="1800" baseline="-25000"/>
              <a:t>eb</a:t>
            </a:r>
            <a:endParaRPr lang="fr-FR" altLang="fr-FR" sz="1800"/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1684189" y="2901082"/>
            <a:ext cx="1371600" cy="2300287"/>
            <a:chOff x="86" y="1707"/>
            <a:chExt cx="864" cy="1449"/>
          </a:xfrm>
        </p:grpSpPr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86" y="1707"/>
              <a:ext cx="864" cy="599"/>
            </a:xfrm>
            <a:prstGeom prst="wedgeEllipseCallout">
              <a:avLst>
                <a:gd name="adj1" fmla="val 25026"/>
                <a:gd name="adj2" fmla="val 180251"/>
              </a:avLst>
            </a:prstGeom>
            <a:solidFill>
              <a:srgbClr val="FFFFFF"/>
            </a:solidFill>
            <a:ln w="222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dirty="0"/>
                <a:t>100 % 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dirty="0"/>
                <a:t>liquide</a:t>
              </a: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698" y="3064"/>
              <a:ext cx="78" cy="92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4214664" y="4764807"/>
            <a:ext cx="4116388" cy="1533525"/>
            <a:chOff x="1680" y="2881"/>
            <a:chExt cx="2593" cy="966"/>
          </a:xfrm>
        </p:grpSpPr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>
              <a:off x="2761" y="2881"/>
              <a:ext cx="1512" cy="966"/>
            </a:xfrm>
            <a:prstGeom prst="wedgeEllipseCallout">
              <a:avLst>
                <a:gd name="adj1" fmla="val -111602"/>
                <a:gd name="adj2" fmla="val -22159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100 % 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vapeur saturante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1680" y="3072"/>
              <a:ext cx="97" cy="101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24" name="Line 14"/>
          <p:cNvSpPr>
            <a:spLocks noChangeShapeType="1"/>
          </p:cNvSpPr>
          <p:nvPr/>
        </p:nvSpPr>
        <p:spPr bwMode="auto">
          <a:xfrm flipH="1">
            <a:off x="2050902" y="2274019"/>
            <a:ext cx="327342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" name="Group 15"/>
          <p:cNvGrpSpPr>
            <a:grpSpLocks/>
          </p:cNvGrpSpPr>
          <p:nvPr/>
        </p:nvGrpSpPr>
        <p:grpSpPr bwMode="auto">
          <a:xfrm>
            <a:off x="2843064" y="2705819"/>
            <a:ext cx="2543175" cy="3295650"/>
            <a:chOff x="666" y="1542"/>
            <a:chExt cx="1602" cy="2076"/>
          </a:xfrm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856" y="1796"/>
              <a:ext cx="1412" cy="1822"/>
            </a:xfrm>
            <a:custGeom>
              <a:avLst/>
              <a:gdLst>
                <a:gd name="T0" fmla="*/ 1 w 2136"/>
                <a:gd name="T1" fmla="*/ 692 h 1897"/>
                <a:gd name="T2" fmla="*/ 1 w 2136"/>
                <a:gd name="T3" fmla="*/ 661 h 1897"/>
                <a:gd name="T4" fmla="*/ 1 w 2136"/>
                <a:gd name="T5" fmla="*/ 521 h 1897"/>
                <a:gd name="T6" fmla="*/ 1 w 2136"/>
                <a:gd name="T7" fmla="*/ 205 h 1897"/>
                <a:gd name="T8" fmla="*/ 1 w 2136"/>
                <a:gd name="T9" fmla="*/ 61 h 1897"/>
                <a:gd name="T10" fmla="*/ 1 w 2136"/>
                <a:gd name="T11" fmla="*/ 12 h 1897"/>
                <a:gd name="T12" fmla="*/ 1 w 2136"/>
                <a:gd name="T13" fmla="*/ 12 h 1897"/>
                <a:gd name="T14" fmla="*/ 0 w 2136"/>
                <a:gd name="T15" fmla="*/ 28 h 18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6"/>
                <a:gd name="T25" fmla="*/ 0 h 1897"/>
                <a:gd name="T26" fmla="*/ 2136 w 2136"/>
                <a:gd name="T27" fmla="*/ 1897 h 18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6" h="1897">
                  <a:moveTo>
                    <a:pt x="2136" y="1897"/>
                  </a:moveTo>
                  <a:cubicBezTo>
                    <a:pt x="2057" y="1883"/>
                    <a:pt x="1825" y="1891"/>
                    <a:pt x="1662" y="1812"/>
                  </a:cubicBezTo>
                  <a:cubicBezTo>
                    <a:pt x="1499" y="1733"/>
                    <a:pt x="1296" y="1632"/>
                    <a:pt x="1157" y="1423"/>
                  </a:cubicBezTo>
                  <a:cubicBezTo>
                    <a:pt x="1018" y="1214"/>
                    <a:pt x="935" y="769"/>
                    <a:pt x="830" y="560"/>
                  </a:cubicBezTo>
                  <a:cubicBezTo>
                    <a:pt x="725" y="351"/>
                    <a:pt x="634" y="257"/>
                    <a:pt x="528" y="168"/>
                  </a:cubicBezTo>
                  <a:cubicBezTo>
                    <a:pt x="422" y="79"/>
                    <a:pt x="264" y="48"/>
                    <a:pt x="192" y="24"/>
                  </a:cubicBezTo>
                  <a:cubicBezTo>
                    <a:pt x="120" y="0"/>
                    <a:pt x="128" y="16"/>
                    <a:pt x="96" y="24"/>
                  </a:cubicBezTo>
                  <a:cubicBezTo>
                    <a:pt x="64" y="32"/>
                    <a:pt x="32" y="52"/>
                    <a:pt x="0" y="7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666" y="1542"/>
              <a:ext cx="5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0000FF"/>
                  </a:solidFill>
                </a:rPr>
                <a:t>h</a:t>
              </a:r>
              <a:r>
                <a:rPr lang="fr-FR" altLang="fr-FR" sz="1800" baseline="-25000">
                  <a:solidFill>
                    <a:srgbClr val="0000FF"/>
                  </a:solidFill>
                </a:rPr>
                <a:t>vap</a:t>
              </a:r>
              <a:endParaRPr lang="fr-FR" altLang="fr-FR" sz="1800"/>
            </a:p>
          </p:txBody>
        </p:sp>
      </p:grp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3528864" y="1105619"/>
            <a:ext cx="2747963" cy="1182688"/>
            <a:chOff x="1248" y="576"/>
            <a:chExt cx="1731" cy="745"/>
          </a:xfrm>
        </p:grpSpPr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1248" y="576"/>
              <a:ext cx="1584" cy="745"/>
            </a:xfrm>
            <a:custGeom>
              <a:avLst/>
              <a:gdLst>
                <a:gd name="T0" fmla="*/ 0 w 1920"/>
                <a:gd name="T1" fmla="*/ 0 h 776"/>
                <a:gd name="T2" fmla="*/ 2 w 1920"/>
                <a:gd name="T3" fmla="*/ 86 h 776"/>
                <a:gd name="T4" fmla="*/ 6 w 1920"/>
                <a:gd name="T5" fmla="*/ 207 h 776"/>
                <a:gd name="T6" fmla="*/ 10 w 1920"/>
                <a:gd name="T7" fmla="*/ 260 h 776"/>
                <a:gd name="T8" fmla="*/ 14 w 1920"/>
                <a:gd name="T9" fmla="*/ 277 h 776"/>
                <a:gd name="T10" fmla="*/ 16 w 1920"/>
                <a:gd name="T11" fmla="*/ 277 h 7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0"/>
                <a:gd name="T19" fmla="*/ 0 h 776"/>
                <a:gd name="T20" fmla="*/ 1920 w 1920"/>
                <a:gd name="T21" fmla="*/ 776 h 7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0" h="776">
                  <a:moveTo>
                    <a:pt x="0" y="0"/>
                  </a:moveTo>
                  <a:cubicBezTo>
                    <a:pt x="64" y="72"/>
                    <a:pt x="128" y="144"/>
                    <a:pt x="240" y="240"/>
                  </a:cubicBezTo>
                  <a:cubicBezTo>
                    <a:pt x="352" y="336"/>
                    <a:pt x="528" y="496"/>
                    <a:pt x="672" y="576"/>
                  </a:cubicBezTo>
                  <a:cubicBezTo>
                    <a:pt x="816" y="656"/>
                    <a:pt x="936" y="688"/>
                    <a:pt x="1104" y="720"/>
                  </a:cubicBezTo>
                  <a:cubicBezTo>
                    <a:pt x="1272" y="752"/>
                    <a:pt x="1544" y="760"/>
                    <a:pt x="1680" y="768"/>
                  </a:cubicBezTo>
                  <a:cubicBezTo>
                    <a:pt x="1816" y="776"/>
                    <a:pt x="1868" y="772"/>
                    <a:pt x="1920" y="768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2492" y="1070"/>
              <a:ext cx="4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 err="1">
                  <a:solidFill>
                    <a:srgbClr val="008000"/>
                  </a:solidFill>
                </a:rPr>
                <a:t>h</a:t>
              </a:r>
              <a:r>
                <a:rPr lang="fr-FR" altLang="fr-FR" sz="1800" baseline="-25000" dirty="0" err="1">
                  <a:solidFill>
                    <a:srgbClr val="008000"/>
                  </a:solidFill>
                </a:rPr>
                <a:t>gaz</a:t>
              </a:r>
              <a:endParaRPr lang="fr-FR" altLang="fr-FR" sz="1800" dirty="0"/>
            </a:p>
          </p:txBody>
        </p:sp>
      </p:grp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4290864" y="1258019"/>
            <a:ext cx="1347788" cy="3892550"/>
            <a:chOff x="1728" y="672"/>
            <a:chExt cx="849" cy="2452"/>
          </a:xfrm>
        </p:grpSpPr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1728" y="672"/>
              <a:ext cx="849" cy="2452"/>
            </a:xfrm>
            <a:custGeom>
              <a:avLst/>
              <a:gdLst>
                <a:gd name="T0" fmla="*/ 0 w 1284"/>
                <a:gd name="T1" fmla="*/ 932 h 2553"/>
                <a:gd name="T2" fmla="*/ 1 w 1284"/>
                <a:gd name="T3" fmla="*/ 861 h 2553"/>
                <a:gd name="T4" fmla="*/ 1 w 1284"/>
                <a:gd name="T5" fmla="*/ 706 h 2553"/>
                <a:gd name="T6" fmla="*/ 1 w 1284"/>
                <a:gd name="T7" fmla="*/ 533 h 2553"/>
                <a:gd name="T8" fmla="*/ 1 w 1284"/>
                <a:gd name="T9" fmla="*/ 380 h 2553"/>
                <a:gd name="T10" fmla="*/ 1 w 1284"/>
                <a:gd name="T11" fmla="*/ 242 h 2553"/>
                <a:gd name="T12" fmla="*/ 1 w 1284"/>
                <a:gd name="T13" fmla="*/ 0 h 2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4"/>
                <a:gd name="T22" fmla="*/ 0 h 2553"/>
                <a:gd name="T23" fmla="*/ 1284 w 1284"/>
                <a:gd name="T24" fmla="*/ 2553 h 25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4" h="2553">
                  <a:moveTo>
                    <a:pt x="0" y="2553"/>
                  </a:moveTo>
                  <a:cubicBezTo>
                    <a:pt x="47" y="2520"/>
                    <a:pt x="172" y="2461"/>
                    <a:pt x="274" y="2358"/>
                  </a:cubicBezTo>
                  <a:cubicBezTo>
                    <a:pt x="376" y="2255"/>
                    <a:pt x="513" y="2086"/>
                    <a:pt x="611" y="1937"/>
                  </a:cubicBezTo>
                  <a:cubicBezTo>
                    <a:pt x="709" y="1788"/>
                    <a:pt x="789" y="1612"/>
                    <a:pt x="863" y="1463"/>
                  </a:cubicBezTo>
                  <a:cubicBezTo>
                    <a:pt x="937" y="1314"/>
                    <a:pt x="1002" y="1175"/>
                    <a:pt x="1053" y="1042"/>
                  </a:cubicBezTo>
                  <a:cubicBezTo>
                    <a:pt x="1104" y="909"/>
                    <a:pt x="1131" y="837"/>
                    <a:pt x="1169" y="663"/>
                  </a:cubicBezTo>
                  <a:cubicBezTo>
                    <a:pt x="1207" y="489"/>
                    <a:pt x="1260" y="138"/>
                    <a:pt x="1284" y="0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 rot="17138135">
              <a:off x="1687" y="1949"/>
              <a:ext cx="11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P=cst</a:t>
              </a:r>
            </a:p>
          </p:txBody>
        </p:sp>
      </p:grpSp>
      <p:sp>
        <p:nvSpPr>
          <p:cNvPr id="34" name="Line 24"/>
          <p:cNvSpPr>
            <a:spLocks noChangeShapeType="1"/>
          </p:cNvSpPr>
          <p:nvPr/>
        </p:nvSpPr>
        <p:spPr bwMode="auto">
          <a:xfrm flipV="1">
            <a:off x="1749277" y="6134819"/>
            <a:ext cx="4141787" cy="17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1698477" y="1029419"/>
            <a:ext cx="352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T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814864" y="6058619"/>
            <a:ext cx="334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7"/>
              <p:cNvSpPr txBox="1">
                <a:spLocks noChangeArrowheads="1"/>
              </p:cNvSpPr>
              <p:nvPr/>
            </p:nvSpPr>
            <p:spPr bwMode="auto">
              <a:xfrm>
                <a:off x="6156176" y="1128232"/>
                <a:ext cx="1828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altLang="fr-FR" sz="1800" i="1" dirty="0" smtClean="0">
                          <a:latin typeface="Cambria Math"/>
                        </a:rPr>
                        <m:t>𝑄</m:t>
                      </m:r>
                      <m:r>
                        <a:rPr lang="fr-FR" altLang="fr-FR" sz="1800" i="1" baseline="-25000" dirty="0">
                          <a:latin typeface="Cambria Math"/>
                        </a:rPr>
                        <m:t>2</m:t>
                      </m:r>
                      <m:r>
                        <a:rPr lang="fr-FR" altLang="fr-FR" sz="1800" i="1" dirty="0">
                          <a:latin typeface="Cambria Math"/>
                        </a:rPr>
                        <m:t> = </m:t>
                      </m:r>
                      <m:r>
                        <a:rPr lang="fr-FR" altLang="fr-FR" sz="1800" i="1" dirty="0" err="1">
                          <a:latin typeface="Cambria Math"/>
                        </a:rPr>
                        <m:t>𝑄</m:t>
                      </m:r>
                      <m:r>
                        <a:rPr lang="fr-FR" altLang="fr-FR" sz="1800" i="1" baseline="-25000" dirty="0" err="1">
                          <a:latin typeface="Cambria Math"/>
                        </a:rPr>
                        <m:t>𝑝</m:t>
                      </m:r>
                      <m:r>
                        <a:rPr lang="fr-FR" altLang="fr-FR" sz="1800" i="1" dirty="0">
                          <a:latin typeface="Cambria Math"/>
                        </a:rPr>
                        <m:t>= </m:t>
                      </m:r>
                      <m:r>
                        <a:rPr lang="fr-FR" altLang="fr-FR" sz="180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altLang="fr-FR" sz="1800" i="1" dirty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fr-FR" altLang="fr-FR" sz="1800" dirty="0"/>
              </a:p>
            </p:txBody>
          </p:sp>
        </mc:Choice>
        <mc:Fallback xmlns="">
          <p:sp>
            <p:nvSpPr>
              <p:cNvPr id="3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1128232"/>
                <a:ext cx="1828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983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6228184" y="1562819"/>
            <a:ext cx="2795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dirty="0"/>
              <a:t>L’échange se faisant à pression constante (et sans changement de phase) :</a:t>
            </a:r>
            <a:r>
              <a:rPr lang="fr-FR" altLang="fr-FR" sz="1600" dirty="0">
                <a:sym typeface="Symbol" pitchFamily="18" charset="2"/>
              </a:rPr>
              <a:t>     </a:t>
            </a:r>
            <a:endParaRPr lang="fr-FR" altLang="fr-FR" sz="1600" dirty="0"/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475656" y="2020019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 err="1"/>
              <a:t>T</a:t>
            </a:r>
            <a:r>
              <a:rPr lang="fr-FR" altLang="fr-FR" sz="1800" baseline="-25000" dirty="0" err="1"/>
              <a:t>gaz</a:t>
            </a:r>
            <a:endParaRPr lang="fr-FR" altLang="fr-F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6228184" y="2420888"/>
                <a:ext cx="3657600" cy="689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altLang="fr-FR" sz="1800" i="1" dirty="0" smtClean="0">
                          <a:latin typeface="Cambria Math"/>
                        </a:rPr>
                        <m:t>𝑄</m:t>
                      </m:r>
                      <m:r>
                        <a:rPr lang="fr-FR" altLang="fr-FR" sz="1800" i="1" baseline="-25000" dirty="0">
                          <a:latin typeface="Cambria Math"/>
                        </a:rPr>
                        <m:t>2</m:t>
                      </m:r>
                      <m:r>
                        <a:rPr lang="fr-FR" altLang="fr-FR" sz="1800" i="1" dirty="0">
                          <a:latin typeface="Cambria Math"/>
                        </a:rPr>
                        <m:t> 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altLang="fr-FR" sz="1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altLang="fr-FR" sz="1800" i="1" dirty="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fr-FR" altLang="fr-FR" sz="1800" b="0" i="1" dirty="0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nary>
                      <m:r>
                        <a:rPr lang="fr-FR" altLang="fr-FR" sz="1800" i="1" dirty="0">
                          <a:latin typeface="Cambria Math"/>
                          <a:sym typeface="Symbol" pitchFamily="18" charset="2"/>
                        </a:rPr>
                        <m:t> 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altLang="fr-FR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altLang="fr-FR" sz="1800" i="1" dirty="0">
                              <a:latin typeface="Cambria Math"/>
                              <a:sym typeface="Symbol" pitchFamily="18" charset="2"/>
                            </a:rPr>
                            <m:t>𝑚𝑐𝑝</m:t>
                          </m:r>
                          <m:r>
                            <a:rPr lang="fr-FR" altLang="fr-FR" sz="1800" i="1" dirty="0">
                              <a:latin typeface="Cambria Math"/>
                              <a:sym typeface="Symbol" pitchFamily="18" charset="2"/>
                            </a:rPr>
                            <m:t>(</m:t>
                          </m:r>
                          <m:r>
                            <a:rPr lang="fr-FR" altLang="fr-FR" sz="1800" i="1" dirty="0">
                              <a:latin typeface="Cambria Math"/>
                              <a:sym typeface="Symbol" pitchFamily="18" charset="2"/>
                            </a:rPr>
                            <m:t>𝑇</m:t>
                          </m:r>
                          <m:r>
                            <a:rPr lang="fr-FR" altLang="fr-FR" sz="1800" i="1" dirty="0">
                              <a:latin typeface="Cambria Math"/>
                              <a:sym typeface="Symbol" pitchFamily="18" charset="2"/>
                            </a:rPr>
                            <m:t>).</m:t>
                          </m:r>
                          <m:r>
                            <a:rPr lang="fr-FR" altLang="fr-FR" sz="1800" i="1" dirty="0" err="1">
                              <a:latin typeface="Cambria Math"/>
                              <a:sym typeface="Symbol" pitchFamily="18" charset="2"/>
                            </a:rPr>
                            <m:t>𝑑𝑇</m:t>
                          </m:r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2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184" y="2420888"/>
                <a:ext cx="3657600" cy="689163"/>
              </a:xfrm>
              <a:prstGeom prst="rect">
                <a:avLst/>
              </a:prstGeom>
              <a:blipFill rotWithShape="1">
                <a:blip r:embed="rId5"/>
                <a:stretch>
                  <a:fillRect l="-333" t="-79646" b="-7522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5148064" y="4067780"/>
                <a:ext cx="3995936" cy="369332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altLang="fr-FR" sz="1800" i="1" dirty="0" smtClean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𝑄</m:t>
                      </m:r>
                      <m:r>
                        <a:rPr lang="fr-FR" altLang="fr-FR" sz="1800" i="1" baseline="-25000" dirty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2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 = </m:t>
                      </m:r>
                      <m:r>
                        <a:rPr lang="fr-FR" altLang="fr-FR" sz="1800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∆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𝐻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  = 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𝑚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 ∆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fr-FR" altLang="fr-FR" sz="1800" b="0" i="1" dirty="0" smtClean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fr-FR" altLang="fr-FR" sz="1800" i="1" dirty="0" smtClean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fr-FR" altLang="fr-FR" sz="1800" i="1" dirty="0" smtClean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𝑚</m:t>
                      </m:r>
                      <m:r>
                        <a:rPr lang="fr-FR" altLang="fr-FR" sz="1800" i="1" dirty="0" smtClean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fr-FR" altLang="fr-FR" sz="1800" i="1" baseline="-25000" dirty="0" err="1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𝑔𝑎𝑧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 − </m:t>
                      </m:r>
                      <m:r>
                        <a:rPr lang="fr-FR" altLang="fr-FR" sz="1800" i="1" dirty="0" err="1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fr-FR" altLang="fr-FR" sz="1800" i="1" baseline="-25000" dirty="0" err="1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𝑣𝑎𝑝</m:t>
                      </m:r>
                      <m:r>
                        <a:rPr lang="fr-FR" altLang="fr-FR" sz="1800" i="1" dirty="0">
                          <a:solidFill>
                            <a:schemeClr val="bg1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fr-FR" altLang="fr-FR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4067780"/>
                <a:ext cx="399593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52" b="-13115"/>
                </a:stretch>
              </a:blipFill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159864"/>
              </p:ext>
            </p:extLst>
          </p:nvPr>
        </p:nvGraphicFramePr>
        <p:xfrm>
          <a:off x="6660232" y="2901082"/>
          <a:ext cx="2171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7" imgW="2171700" imgH="444500" progId="Equation.3">
                  <p:embed/>
                </p:oleObj>
              </mc:Choice>
              <mc:Fallback>
                <p:oleObj name="Équation" r:id="rId7" imgW="2171700" imgH="444500" progId="Equation.3">
                  <p:embed/>
                  <p:pic>
                    <p:nvPicPr>
                      <p:cNvPr id="4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901082"/>
                        <a:ext cx="2171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34"/>
          <p:cNvGrpSpPr>
            <a:grpSpLocks/>
          </p:cNvGrpSpPr>
          <p:nvPr/>
        </p:nvGrpSpPr>
        <p:grpSpPr bwMode="auto">
          <a:xfrm>
            <a:off x="2042964" y="1481857"/>
            <a:ext cx="3543300" cy="1076325"/>
            <a:chOff x="312" y="813"/>
            <a:chExt cx="2232" cy="678"/>
          </a:xfrm>
          <a:solidFill>
            <a:schemeClr val="bg1"/>
          </a:solidFill>
        </p:grpSpPr>
        <p:sp>
          <p:nvSpPr>
            <p:cNvPr id="46" name="Oval 35"/>
            <p:cNvSpPr>
              <a:spLocks noChangeArrowheads="1"/>
            </p:cNvSpPr>
            <p:nvPr/>
          </p:nvSpPr>
          <p:spPr bwMode="auto">
            <a:xfrm>
              <a:off x="2448" y="1248"/>
              <a:ext cx="96" cy="92"/>
            </a:xfrm>
            <a:prstGeom prst="ellipse">
              <a:avLst/>
            </a:prstGeom>
            <a:grpFill/>
            <a:ln w="222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47" name="AutoShape 36"/>
            <p:cNvSpPr>
              <a:spLocks noChangeArrowheads="1"/>
            </p:cNvSpPr>
            <p:nvPr/>
          </p:nvSpPr>
          <p:spPr bwMode="auto">
            <a:xfrm>
              <a:off x="312" y="813"/>
              <a:ext cx="1368" cy="678"/>
            </a:xfrm>
            <a:prstGeom prst="wedgeEllipseCallout">
              <a:avLst>
                <a:gd name="adj1" fmla="val 106753"/>
                <a:gd name="adj2" fmla="val 19968"/>
              </a:avLst>
            </a:prstGeom>
            <a:grp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dirty="0"/>
                <a:t>100 % 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dirty="0"/>
                <a:t>vapeur sèche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527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 autoUpdateAnimBg="0"/>
      <p:bldP spid="39" grpId="0" autoUpdateAnimBg="0"/>
      <p:bldP spid="42" grpId="0" animBg="1" autoUpdateAnimBg="0"/>
      <p:bldP spid="4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A.5. Chaleur sensible et chaleur latente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A.5.3. Calcul de la chaleur totale</a:t>
            </a:r>
          </a:p>
        </p:txBody>
      </p:sp>
      <p:grpSp>
        <p:nvGrpSpPr>
          <p:cNvPr id="48" name="Group 2"/>
          <p:cNvGrpSpPr>
            <a:grpSpLocks/>
          </p:cNvGrpSpPr>
          <p:nvPr/>
        </p:nvGrpSpPr>
        <p:grpSpPr bwMode="auto">
          <a:xfrm>
            <a:off x="2475655" y="4286865"/>
            <a:ext cx="3742635" cy="1711256"/>
            <a:chOff x="576" y="2352"/>
            <a:chExt cx="2340" cy="1374"/>
          </a:xfrm>
        </p:grpSpPr>
        <p:sp>
          <p:nvSpPr>
            <p:cNvPr id="49" name="Freeform 3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76" y="2352"/>
              <a:ext cx="2340" cy="1374"/>
            </a:xfrm>
            <a:custGeom>
              <a:avLst/>
              <a:gdLst>
                <a:gd name="T0" fmla="*/ 0 w 2340"/>
                <a:gd name="T1" fmla="*/ 1374 h 1374"/>
                <a:gd name="T2" fmla="*/ 245 w 2340"/>
                <a:gd name="T3" fmla="*/ 1156 h 1374"/>
                <a:gd name="T4" fmla="*/ 479 w 2340"/>
                <a:gd name="T5" fmla="*/ 772 h 1374"/>
                <a:gd name="T6" fmla="*/ 626 w 2340"/>
                <a:gd name="T7" fmla="*/ 530 h 1374"/>
                <a:gd name="T8" fmla="*/ 708 w 2340"/>
                <a:gd name="T9" fmla="*/ 371 h 1374"/>
                <a:gd name="T10" fmla="*/ 887 w 2340"/>
                <a:gd name="T11" fmla="*/ 202 h 1374"/>
                <a:gd name="T12" fmla="*/ 1056 w 2340"/>
                <a:gd name="T13" fmla="*/ 76 h 1374"/>
                <a:gd name="T14" fmla="*/ 1256 w 2340"/>
                <a:gd name="T15" fmla="*/ 2 h 1374"/>
                <a:gd name="T16" fmla="*/ 1477 w 2340"/>
                <a:gd name="T17" fmla="*/ 86 h 1374"/>
                <a:gd name="T18" fmla="*/ 1614 w 2340"/>
                <a:gd name="T19" fmla="*/ 265 h 1374"/>
                <a:gd name="T20" fmla="*/ 1723 w 2340"/>
                <a:gd name="T21" fmla="*/ 484 h 1374"/>
                <a:gd name="T22" fmla="*/ 1879 w 2340"/>
                <a:gd name="T23" fmla="*/ 820 h 1374"/>
                <a:gd name="T24" fmla="*/ 2070 w 2340"/>
                <a:gd name="T25" fmla="*/ 1140 h 1374"/>
                <a:gd name="T26" fmla="*/ 2340 w 2340"/>
                <a:gd name="T27" fmla="*/ 1360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40"/>
                <a:gd name="T43" fmla="*/ 0 h 1374"/>
                <a:gd name="T44" fmla="*/ 2340 w 2340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40" h="1374">
                  <a:moveTo>
                    <a:pt x="0" y="1374"/>
                  </a:moveTo>
                  <a:cubicBezTo>
                    <a:pt x="41" y="1339"/>
                    <a:pt x="165" y="1256"/>
                    <a:pt x="245" y="1156"/>
                  </a:cubicBezTo>
                  <a:cubicBezTo>
                    <a:pt x="325" y="1056"/>
                    <a:pt x="415" y="876"/>
                    <a:pt x="479" y="772"/>
                  </a:cubicBezTo>
                  <a:cubicBezTo>
                    <a:pt x="543" y="668"/>
                    <a:pt x="588" y="597"/>
                    <a:pt x="626" y="530"/>
                  </a:cubicBezTo>
                  <a:cubicBezTo>
                    <a:pt x="664" y="463"/>
                    <a:pt x="664" y="426"/>
                    <a:pt x="708" y="371"/>
                  </a:cubicBezTo>
                  <a:cubicBezTo>
                    <a:pt x="752" y="316"/>
                    <a:pt x="829" y="251"/>
                    <a:pt x="887" y="202"/>
                  </a:cubicBezTo>
                  <a:cubicBezTo>
                    <a:pt x="945" y="153"/>
                    <a:pt x="995" y="109"/>
                    <a:pt x="1056" y="76"/>
                  </a:cubicBezTo>
                  <a:cubicBezTo>
                    <a:pt x="1117" y="43"/>
                    <a:pt x="1186" y="0"/>
                    <a:pt x="1256" y="2"/>
                  </a:cubicBezTo>
                  <a:cubicBezTo>
                    <a:pt x="1326" y="4"/>
                    <a:pt x="1417" y="42"/>
                    <a:pt x="1477" y="86"/>
                  </a:cubicBezTo>
                  <a:cubicBezTo>
                    <a:pt x="1537" y="130"/>
                    <a:pt x="1573" y="199"/>
                    <a:pt x="1614" y="265"/>
                  </a:cubicBezTo>
                  <a:cubicBezTo>
                    <a:pt x="1655" y="331"/>
                    <a:pt x="1679" y="392"/>
                    <a:pt x="1723" y="484"/>
                  </a:cubicBezTo>
                  <a:cubicBezTo>
                    <a:pt x="1767" y="576"/>
                    <a:pt x="1821" y="711"/>
                    <a:pt x="1879" y="820"/>
                  </a:cubicBezTo>
                  <a:cubicBezTo>
                    <a:pt x="1937" y="929"/>
                    <a:pt x="1993" y="1050"/>
                    <a:pt x="2070" y="1140"/>
                  </a:cubicBezTo>
                  <a:cubicBezTo>
                    <a:pt x="2147" y="1230"/>
                    <a:pt x="2284" y="1314"/>
                    <a:pt x="2340" y="136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1200" y="2496"/>
              <a:ext cx="120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Liquide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b="1" dirty="0">
                  <a:solidFill>
                    <a:srgbClr val="0000FF"/>
                  </a:solidFill>
                </a:rPr>
                <a:t>+</a:t>
              </a:r>
              <a:endParaRPr lang="fr-FR" altLang="fr-FR" sz="1800" dirty="0"/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vapeur saturante</a:t>
              </a:r>
            </a:p>
          </p:txBody>
        </p:sp>
      </p:grpSp>
      <p:sp>
        <p:nvSpPr>
          <p:cNvPr id="51" name="Line 5"/>
          <p:cNvSpPr>
            <a:spLocks noChangeShapeType="1"/>
          </p:cNvSpPr>
          <p:nvPr/>
        </p:nvSpPr>
        <p:spPr bwMode="auto">
          <a:xfrm flipV="1">
            <a:off x="2323256" y="2054146"/>
            <a:ext cx="0" cy="41249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Freeform 6"/>
          <p:cNvSpPr>
            <a:spLocks/>
          </p:cNvSpPr>
          <p:nvPr/>
        </p:nvSpPr>
        <p:spPr bwMode="auto">
          <a:xfrm>
            <a:off x="3270993" y="5183481"/>
            <a:ext cx="2130423" cy="45719"/>
          </a:xfrm>
          <a:custGeom>
            <a:avLst/>
            <a:gdLst>
              <a:gd name="T0" fmla="*/ 0 w 1332"/>
              <a:gd name="T1" fmla="*/ 0 h 1"/>
              <a:gd name="T2" fmla="*/ 2147483647 w 1332"/>
              <a:gd name="T3" fmla="*/ 0 h 1"/>
              <a:gd name="T4" fmla="*/ 0 60000 65536"/>
              <a:gd name="T5" fmla="*/ 0 60000 65536"/>
              <a:gd name="T6" fmla="*/ 0 w 1332"/>
              <a:gd name="T7" fmla="*/ 0 h 1"/>
              <a:gd name="T8" fmla="*/ 1332 w 13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32" h="1">
                <a:moveTo>
                  <a:pt x="0" y="0"/>
                </a:moveTo>
                <a:lnTo>
                  <a:pt x="1332" y="0"/>
                </a:lnTo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3" name="Group 7"/>
          <p:cNvGrpSpPr>
            <a:grpSpLocks/>
          </p:cNvGrpSpPr>
          <p:nvPr/>
        </p:nvGrpSpPr>
        <p:grpSpPr bwMode="auto">
          <a:xfrm>
            <a:off x="3009056" y="5273185"/>
            <a:ext cx="690948" cy="1123401"/>
            <a:chOff x="912" y="3075"/>
            <a:chExt cx="432" cy="902"/>
          </a:xfrm>
        </p:grpSpPr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083" y="3075"/>
              <a:ext cx="1" cy="615"/>
            </a:xfrm>
            <a:custGeom>
              <a:avLst/>
              <a:gdLst>
                <a:gd name="T0" fmla="*/ 0 w 1"/>
                <a:gd name="T1" fmla="*/ 0 h 615"/>
                <a:gd name="T2" fmla="*/ 0 w 1"/>
                <a:gd name="T3" fmla="*/ 615 h 615"/>
                <a:gd name="T4" fmla="*/ 0 60000 65536"/>
                <a:gd name="T5" fmla="*/ 0 60000 65536"/>
                <a:gd name="T6" fmla="*/ 0 w 1"/>
                <a:gd name="T7" fmla="*/ 0 h 615"/>
                <a:gd name="T8" fmla="*/ 1 w 1"/>
                <a:gd name="T9" fmla="*/ 615 h 6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15">
                  <a:moveTo>
                    <a:pt x="0" y="0"/>
                  </a:moveTo>
                  <a:lnTo>
                    <a:pt x="0" y="615"/>
                  </a:lnTo>
                </a:path>
              </a:pathLst>
            </a:custGeom>
            <a:noFill/>
            <a:ln w="222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912" y="3744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</a:rPr>
                <a:t>s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liq</a:t>
              </a:r>
              <a:endParaRPr lang="fr-FR" altLang="fr-FR" sz="1800"/>
            </a:p>
          </p:txBody>
        </p:sp>
      </p:grpSp>
      <p:sp>
        <p:nvSpPr>
          <p:cNvPr id="56" name="Freeform 10"/>
          <p:cNvSpPr>
            <a:spLocks/>
          </p:cNvSpPr>
          <p:nvPr/>
        </p:nvSpPr>
        <p:spPr bwMode="auto">
          <a:xfrm>
            <a:off x="5390377" y="5255332"/>
            <a:ext cx="45719" cy="765956"/>
          </a:xfrm>
          <a:custGeom>
            <a:avLst/>
            <a:gdLst>
              <a:gd name="T0" fmla="*/ 0 w 1"/>
              <a:gd name="T1" fmla="*/ 0 h 615"/>
              <a:gd name="T2" fmla="*/ 0 w 1"/>
              <a:gd name="T3" fmla="*/ 2147483647 h 615"/>
              <a:gd name="T4" fmla="*/ 0 60000 65536"/>
              <a:gd name="T5" fmla="*/ 0 60000 65536"/>
              <a:gd name="T6" fmla="*/ 0 w 1"/>
              <a:gd name="T7" fmla="*/ 0 h 615"/>
              <a:gd name="T8" fmla="*/ 1 w 1"/>
              <a:gd name="T9" fmla="*/ 615 h 6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15">
                <a:moveTo>
                  <a:pt x="0" y="0"/>
                </a:moveTo>
                <a:lnTo>
                  <a:pt x="0" y="615"/>
                </a:lnTo>
              </a:path>
            </a:pathLst>
          </a:custGeom>
          <a:noFill/>
          <a:ln w="22225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4837856" y="6030072"/>
            <a:ext cx="1074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0000FF"/>
                </a:solidFill>
              </a:rPr>
              <a:t>s</a:t>
            </a:r>
            <a:r>
              <a:rPr lang="fr-FR" altLang="fr-FR" sz="1800" baseline="-25000">
                <a:solidFill>
                  <a:srgbClr val="0000FF"/>
                </a:solidFill>
              </a:rPr>
              <a:t>gaz</a:t>
            </a:r>
            <a:endParaRPr lang="fr-FR" altLang="fr-FR" sz="1800"/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H="1">
            <a:off x="2323256" y="5157192"/>
            <a:ext cx="921264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1789856" y="5003884"/>
            <a:ext cx="614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/>
              <a:t>T</a:t>
            </a:r>
            <a:r>
              <a:rPr lang="fr-FR" altLang="fr-FR" sz="1800" baseline="-25000"/>
              <a:t>eb</a:t>
            </a:r>
            <a:endParaRPr lang="fr-FR" altLang="fr-FR" sz="1800"/>
          </a:p>
        </p:txBody>
      </p:sp>
      <p:grpSp>
        <p:nvGrpSpPr>
          <p:cNvPr id="60" name="Group 14"/>
          <p:cNvGrpSpPr>
            <a:grpSpLocks/>
          </p:cNvGrpSpPr>
          <p:nvPr/>
        </p:nvGrpSpPr>
        <p:grpSpPr bwMode="auto">
          <a:xfrm>
            <a:off x="1674814" y="3339844"/>
            <a:ext cx="1728969" cy="1889356"/>
            <a:chOff x="71" y="1603"/>
            <a:chExt cx="1081" cy="1517"/>
          </a:xfrm>
        </p:grpSpPr>
        <p:sp>
          <p:nvSpPr>
            <p:cNvPr id="61" name="AutoShape 15"/>
            <p:cNvSpPr>
              <a:spLocks noChangeArrowheads="1"/>
            </p:cNvSpPr>
            <p:nvPr/>
          </p:nvSpPr>
          <p:spPr bwMode="auto">
            <a:xfrm>
              <a:off x="71" y="1603"/>
              <a:ext cx="1056" cy="624"/>
            </a:xfrm>
            <a:prstGeom prst="wedgeEllipseCallout">
              <a:avLst>
                <a:gd name="adj1" fmla="val 45473"/>
                <a:gd name="adj2" fmla="val 180915"/>
              </a:avLst>
            </a:prstGeom>
            <a:solidFill>
              <a:srgbClr val="FFFFFF"/>
            </a:solidFill>
            <a:ln w="222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dirty="0"/>
                <a:t>100 % 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dirty="0"/>
                <a:t>liquide</a:t>
              </a:r>
            </a:p>
          </p:txBody>
        </p:sp>
        <p:sp>
          <p:nvSpPr>
            <p:cNvPr id="62" name="Oval 16"/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63" name="Group 17"/>
          <p:cNvGrpSpPr>
            <a:grpSpLocks/>
          </p:cNvGrpSpPr>
          <p:nvPr/>
        </p:nvGrpSpPr>
        <p:grpSpPr bwMode="auto">
          <a:xfrm>
            <a:off x="5354235" y="5119440"/>
            <a:ext cx="3496419" cy="1135856"/>
            <a:chOff x="2389" y="2976"/>
            <a:chExt cx="3131" cy="912"/>
          </a:xfrm>
        </p:grpSpPr>
        <p:sp>
          <p:nvSpPr>
            <p:cNvPr id="64" name="AutoShape 18"/>
            <p:cNvSpPr>
              <a:spLocks noChangeArrowheads="1"/>
            </p:cNvSpPr>
            <p:nvPr/>
          </p:nvSpPr>
          <p:spPr bwMode="auto">
            <a:xfrm>
              <a:off x="4032" y="2976"/>
              <a:ext cx="1488" cy="912"/>
            </a:xfrm>
            <a:prstGeom prst="wedgeEllipseCallout">
              <a:avLst>
                <a:gd name="adj1" fmla="val -148815"/>
                <a:gd name="adj2" fmla="val -41329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100 % 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vapeur saturante</a:t>
              </a:r>
            </a:p>
          </p:txBody>
        </p:sp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2389" y="3006"/>
              <a:ext cx="96" cy="96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67" name="Line 21"/>
          <p:cNvSpPr>
            <a:spLocks noChangeShapeType="1"/>
          </p:cNvSpPr>
          <p:nvPr/>
        </p:nvSpPr>
        <p:spPr bwMode="auto">
          <a:xfrm flipH="1">
            <a:off x="2363420" y="2492896"/>
            <a:ext cx="499018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8" name="Group 22"/>
          <p:cNvGrpSpPr>
            <a:grpSpLocks/>
          </p:cNvGrpSpPr>
          <p:nvPr/>
        </p:nvGrpSpPr>
        <p:grpSpPr bwMode="auto">
          <a:xfrm>
            <a:off x="3215294" y="3185842"/>
            <a:ext cx="3876986" cy="2691430"/>
            <a:chOff x="1008" y="1440"/>
            <a:chExt cx="2424" cy="2161"/>
          </a:xfrm>
        </p:grpSpPr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1296" y="1704"/>
              <a:ext cx="2136" cy="1897"/>
            </a:xfrm>
            <a:custGeom>
              <a:avLst/>
              <a:gdLst>
                <a:gd name="T0" fmla="*/ 2136 w 2136"/>
                <a:gd name="T1" fmla="*/ 1897 h 1897"/>
                <a:gd name="T2" fmla="*/ 1662 w 2136"/>
                <a:gd name="T3" fmla="*/ 1812 h 1897"/>
                <a:gd name="T4" fmla="*/ 1157 w 2136"/>
                <a:gd name="T5" fmla="*/ 1423 h 1897"/>
                <a:gd name="T6" fmla="*/ 830 w 2136"/>
                <a:gd name="T7" fmla="*/ 560 h 1897"/>
                <a:gd name="T8" fmla="*/ 528 w 2136"/>
                <a:gd name="T9" fmla="*/ 168 h 1897"/>
                <a:gd name="T10" fmla="*/ 192 w 2136"/>
                <a:gd name="T11" fmla="*/ 24 h 1897"/>
                <a:gd name="T12" fmla="*/ 96 w 2136"/>
                <a:gd name="T13" fmla="*/ 24 h 1897"/>
                <a:gd name="T14" fmla="*/ 0 w 2136"/>
                <a:gd name="T15" fmla="*/ 72 h 18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6"/>
                <a:gd name="T25" fmla="*/ 0 h 1897"/>
                <a:gd name="T26" fmla="*/ 2136 w 2136"/>
                <a:gd name="T27" fmla="*/ 1897 h 18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6" h="1897">
                  <a:moveTo>
                    <a:pt x="2136" y="1897"/>
                  </a:moveTo>
                  <a:cubicBezTo>
                    <a:pt x="2057" y="1883"/>
                    <a:pt x="1825" y="1891"/>
                    <a:pt x="1662" y="1812"/>
                  </a:cubicBezTo>
                  <a:cubicBezTo>
                    <a:pt x="1499" y="1733"/>
                    <a:pt x="1296" y="1632"/>
                    <a:pt x="1157" y="1423"/>
                  </a:cubicBezTo>
                  <a:cubicBezTo>
                    <a:pt x="1018" y="1214"/>
                    <a:pt x="935" y="769"/>
                    <a:pt x="830" y="560"/>
                  </a:cubicBezTo>
                  <a:cubicBezTo>
                    <a:pt x="725" y="351"/>
                    <a:pt x="634" y="257"/>
                    <a:pt x="528" y="168"/>
                  </a:cubicBezTo>
                  <a:cubicBezTo>
                    <a:pt x="422" y="79"/>
                    <a:pt x="264" y="48"/>
                    <a:pt x="192" y="24"/>
                  </a:cubicBezTo>
                  <a:cubicBezTo>
                    <a:pt x="120" y="0"/>
                    <a:pt x="128" y="16"/>
                    <a:pt x="96" y="24"/>
                  </a:cubicBezTo>
                  <a:cubicBezTo>
                    <a:pt x="64" y="32"/>
                    <a:pt x="32" y="52"/>
                    <a:pt x="0" y="7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1008" y="1440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0000FF"/>
                  </a:solidFill>
                </a:rPr>
                <a:t>h</a:t>
              </a:r>
              <a:r>
                <a:rPr lang="fr-FR" altLang="fr-FR" sz="1800" baseline="-25000">
                  <a:solidFill>
                    <a:srgbClr val="0000FF"/>
                  </a:solidFill>
                </a:rPr>
                <a:t>vap</a:t>
              </a:r>
              <a:endParaRPr lang="fr-FR" altLang="fr-FR" sz="1800"/>
            </a:p>
          </p:txBody>
        </p:sp>
      </p:grpSp>
      <p:grpSp>
        <p:nvGrpSpPr>
          <p:cNvPr id="71" name="Group 25"/>
          <p:cNvGrpSpPr>
            <a:grpSpLocks/>
          </p:cNvGrpSpPr>
          <p:nvPr/>
        </p:nvGrpSpPr>
        <p:grpSpPr bwMode="auto">
          <a:xfrm>
            <a:off x="2170856" y="4711525"/>
            <a:ext cx="1458668" cy="1165747"/>
            <a:chOff x="384" y="2688"/>
            <a:chExt cx="912" cy="936"/>
          </a:xfrm>
        </p:grpSpPr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720" y="2736"/>
              <a:ext cx="576" cy="888"/>
            </a:xfrm>
            <a:custGeom>
              <a:avLst/>
              <a:gdLst>
                <a:gd name="T0" fmla="*/ 0 w 576"/>
                <a:gd name="T1" fmla="*/ 120 h 888"/>
                <a:gd name="T2" fmla="*/ 48 w 576"/>
                <a:gd name="T3" fmla="*/ 72 h 888"/>
                <a:gd name="T4" fmla="*/ 144 w 576"/>
                <a:gd name="T5" fmla="*/ 24 h 888"/>
                <a:gd name="T6" fmla="*/ 336 w 576"/>
                <a:gd name="T7" fmla="*/ 216 h 888"/>
                <a:gd name="T8" fmla="*/ 576 w 576"/>
                <a:gd name="T9" fmla="*/ 888 h 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888"/>
                <a:gd name="T17" fmla="*/ 576 w 576"/>
                <a:gd name="T18" fmla="*/ 888 h 8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888">
                  <a:moveTo>
                    <a:pt x="0" y="120"/>
                  </a:moveTo>
                  <a:cubicBezTo>
                    <a:pt x="12" y="104"/>
                    <a:pt x="24" y="88"/>
                    <a:pt x="48" y="72"/>
                  </a:cubicBezTo>
                  <a:cubicBezTo>
                    <a:pt x="72" y="56"/>
                    <a:pt x="96" y="0"/>
                    <a:pt x="144" y="24"/>
                  </a:cubicBezTo>
                  <a:cubicBezTo>
                    <a:pt x="192" y="48"/>
                    <a:pt x="264" y="72"/>
                    <a:pt x="336" y="216"/>
                  </a:cubicBezTo>
                  <a:cubicBezTo>
                    <a:pt x="408" y="360"/>
                    <a:pt x="492" y="624"/>
                    <a:pt x="576" y="8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Text Box 27"/>
            <p:cNvSpPr txBox="1">
              <a:spLocks noChangeArrowheads="1"/>
            </p:cNvSpPr>
            <p:nvPr/>
          </p:nvSpPr>
          <p:spPr bwMode="auto">
            <a:xfrm>
              <a:off x="384" y="2688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</a:rPr>
                <a:t>h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liq</a:t>
              </a:r>
              <a:endParaRPr lang="fr-FR" altLang="fr-FR" sz="1800"/>
            </a:p>
          </p:txBody>
        </p:sp>
      </p:grpSp>
      <p:grpSp>
        <p:nvGrpSpPr>
          <p:cNvPr id="74" name="Group 28"/>
          <p:cNvGrpSpPr>
            <a:grpSpLocks/>
          </p:cNvGrpSpPr>
          <p:nvPr/>
        </p:nvGrpSpPr>
        <p:grpSpPr bwMode="auto">
          <a:xfrm>
            <a:off x="4858510" y="1545265"/>
            <a:ext cx="3838600" cy="1067356"/>
            <a:chOff x="2064" y="432"/>
            <a:chExt cx="2400" cy="857"/>
          </a:xfrm>
        </p:grpSpPr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2064" y="432"/>
              <a:ext cx="1920" cy="776"/>
            </a:xfrm>
            <a:custGeom>
              <a:avLst/>
              <a:gdLst>
                <a:gd name="T0" fmla="*/ 0 w 1920"/>
                <a:gd name="T1" fmla="*/ 0 h 776"/>
                <a:gd name="T2" fmla="*/ 240 w 1920"/>
                <a:gd name="T3" fmla="*/ 240 h 776"/>
                <a:gd name="T4" fmla="*/ 672 w 1920"/>
                <a:gd name="T5" fmla="*/ 576 h 776"/>
                <a:gd name="T6" fmla="*/ 1104 w 1920"/>
                <a:gd name="T7" fmla="*/ 720 h 776"/>
                <a:gd name="T8" fmla="*/ 1680 w 1920"/>
                <a:gd name="T9" fmla="*/ 768 h 776"/>
                <a:gd name="T10" fmla="*/ 1920 w 1920"/>
                <a:gd name="T11" fmla="*/ 768 h 7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0"/>
                <a:gd name="T19" fmla="*/ 0 h 776"/>
                <a:gd name="T20" fmla="*/ 1920 w 1920"/>
                <a:gd name="T21" fmla="*/ 776 h 7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0" h="776">
                  <a:moveTo>
                    <a:pt x="0" y="0"/>
                  </a:moveTo>
                  <a:cubicBezTo>
                    <a:pt x="64" y="72"/>
                    <a:pt x="128" y="144"/>
                    <a:pt x="240" y="240"/>
                  </a:cubicBezTo>
                  <a:cubicBezTo>
                    <a:pt x="352" y="336"/>
                    <a:pt x="528" y="496"/>
                    <a:pt x="672" y="576"/>
                  </a:cubicBezTo>
                  <a:cubicBezTo>
                    <a:pt x="816" y="656"/>
                    <a:pt x="936" y="688"/>
                    <a:pt x="1104" y="720"/>
                  </a:cubicBezTo>
                  <a:cubicBezTo>
                    <a:pt x="1272" y="752"/>
                    <a:pt x="1544" y="760"/>
                    <a:pt x="1680" y="768"/>
                  </a:cubicBezTo>
                  <a:cubicBezTo>
                    <a:pt x="1816" y="776"/>
                    <a:pt x="1868" y="772"/>
                    <a:pt x="1920" y="768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Text Box 30"/>
            <p:cNvSpPr txBox="1">
              <a:spLocks noChangeArrowheads="1"/>
            </p:cNvSpPr>
            <p:nvPr/>
          </p:nvSpPr>
          <p:spPr bwMode="auto">
            <a:xfrm>
              <a:off x="3984" y="1056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008000"/>
                  </a:solidFill>
                </a:rPr>
                <a:t>h</a:t>
              </a:r>
              <a:r>
                <a:rPr lang="fr-FR" altLang="fr-FR" sz="1800" baseline="-25000">
                  <a:solidFill>
                    <a:srgbClr val="008000"/>
                  </a:solidFill>
                </a:rPr>
                <a:t>gaz</a:t>
              </a:r>
              <a:endParaRPr lang="fr-FR" altLang="fr-FR" sz="1800"/>
            </a:p>
          </p:txBody>
        </p:sp>
      </p:grpSp>
      <p:grpSp>
        <p:nvGrpSpPr>
          <p:cNvPr id="77" name="Group 31"/>
          <p:cNvGrpSpPr>
            <a:grpSpLocks/>
          </p:cNvGrpSpPr>
          <p:nvPr/>
        </p:nvGrpSpPr>
        <p:grpSpPr bwMode="auto">
          <a:xfrm>
            <a:off x="5404593" y="1775484"/>
            <a:ext cx="2053651" cy="3407567"/>
            <a:chOff x="2421" y="516"/>
            <a:chExt cx="1284" cy="2736"/>
          </a:xfrm>
        </p:grpSpPr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2421" y="516"/>
              <a:ext cx="1284" cy="2736"/>
            </a:xfrm>
            <a:custGeom>
              <a:avLst/>
              <a:gdLst>
                <a:gd name="T0" fmla="*/ 0 w 1284"/>
                <a:gd name="T1" fmla="*/ 2553 h 2553"/>
                <a:gd name="T2" fmla="*/ 274 w 1284"/>
                <a:gd name="T3" fmla="*/ 2358 h 2553"/>
                <a:gd name="T4" fmla="*/ 611 w 1284"/>
                <a:gd name="T5" fmla="*/ 1937 h 2553"/>
                <a:gd name="T6" fmla="*/ 863 w 1284"/>
                <a:gd name="T7" fmla="*/ 1463 h 2553"/>
                <a:gd name="T8" fmla="*/ 1053 w 1284"/>
                <a:gd name="T9" fmla="*/ 1042 h 2553"/>
                <a:gd name="T10" fmla="*/ 1169 w 1284"/>
                <a:gd name="T11" fmla="*/ 663 h 2553"/>
                <a:gd name="T12" fmla="*/ 1284 w 1284"/>
                <a:gd name="T13" fmla="*/ 0 h 2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4"/>
                <a:gd name="T22" fmla="*/ 0 h 2553"/>
                <a:gd name="T23" fmla="*/ 1284 w 1284"/>
                <a:gd name="T24" fmla="*/ 2553 h 25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4" h="2553">
                  <a:moveTo>
                    <a:pt x="0" y="2553"/>
                  </a:moveTo>
                  <a:cubicBezTo>
                    <a:pt x="47" y="2520"/>
                    <a:pt x="172" y="2461"/>
                    <a:pt x="274" y="2358"/>
                  </a:cubicBezTo>
                  <a:cubicBezTo>
                    <a:pt x="376" y="2255"/>
                    <a:pt x="513" y="2086"/>
                    <a:pt x="611" y="1937"/>
                  </a:cubicBezTo>
                  <a:cubicBezTo>
                    <a:pt x="709" y="1788"/>
                    <a:pt x="789" y="1612"/>
                    <a:pt x="863" y="1463"/>
                  </a:cubicBezTo>
                  <a:cubicBezTo>
                    <a:pt x="937" y="1314"/>
                    <a:pt x="1002" y="1175"/>
                    <a:pt x="1053" y="1042"/>
                  </a:cubicBezTo>
                  <a:cubicBezTo>
                    <a:pt x="1104" y="909"/>
                    <a:pt x="1131" y="837"/>
                    <a:pt x="1169" y="663"/>
                  </a:cubicBezTo>
                  <a:cubicBezTo>
                    <a:pt x="1207" y="489"/>
                    <a:pt x="1260" y="138"/>
                    <a:pt x="1284" y="0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Text Box 33"/>
            <p:cNvSpPr txBox="1">
              <a:spLocks noChangeArrowheads="1"/>
            </p:cNvSpPr>
            <p:nvPr/>
          </p:nvSpPr>
          <p:spPr bwMode="auto">
            <a:xfrm rot="17893791">
              <a:off x="2568" y="1827"/>
              <a:ext cx="12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P=cst</a:t>
              </a:r>
            </a:p>
          </p:txBody>
        </p:sp>
      </p:grpSp>
      <p:sp>
        <p:nvSpPr>
          <p:cNvPr id="80" name="Line 34"/>
          <p:cNvSpPr>
            <a:spLocks noChangeShapeType="1"/>
          </p:cNvSpPr>
          <p:nvPr/>
        </p:nvSpPr>
        <p:spPr bwMode="auto">
          <a:xfrm>
            <a:off x="1866056" y="6026696"/>
            <a:ext cx="483663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Text Box 35"/>
          <p:cNvSpPr txBox="1">
            <a:spLocks noChangeArrowheads="1"/>
          </p:cNvSpPr>
          <p:nvPr/>
        </p:nvSpPr>
        <p:spPr bwMode="auto">
          <a:xfrm>
            <a:off x="1789856" y="1612066"/>
            <a:ext cx="537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T</a:t>
            </a:r>
          </a:p>
        </p:txBody>
      </p:sp>
      <p:sp>
        <p:nvSpPr>
          <p:cNvPr id="82" name="Text Box 36"/>
          <p:cNvSpPr txBox="1">
            <a:spLocks noChangeArrowheads="1"/>
          </p:cNvSpPr>
          <p:nvPr/>
        </p:nvSpPr>
        <p:spPr bwMode="auto">
          <a:xfrm>
            <a:off x="6819056" y="6030072"/>
            <a:ext cx="460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37"/>
              <p:cNvSpPr txBox="1">
                <a:spLocks noChangeArrowheads="1"/>
              </p:cNvSpPr>
              <p:nvPr/>
            </p:nvSpPr>
            <p:spPr bwMode="auto">
              <a:xfrm>
                <a:off x="3146474" y="1123955"/>
                <a:ext cx="4782916" cy="442674"/>
              </a:xfrm>
              <a:prstGeom prst="round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altLang="fr-FR" sz="20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𝑸</m:t>
                      </m:r>
                      <m:r>
                        <a:rPr lang="fr-FR" altLang="fr-FR" sz="2000" b="1" i="1" baseline="-25000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𝒕𝒐𝒕𝒂𝒍</m:t>
                      </m:r>
                      <m:r>
                        <a:rPr lang="fr-FR" altLang="fr-FR" sz="20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r>
                        <a:rPr lang="fr-FR" altLang="fr-FR" sz="20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𝑸</m:t>
                      </m:r>
                      <m:r>
                        <a:rPr lang="fr-FR" altLang="fr-FR" sz="2000" b="1" i="1" baseline="-25000" dirty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fr-FR" altLang="fr-FR" sz="20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+ </m:t>
                      </m:r>
                      <m:r>
                        <a:rPr lang="fr-FR" altLang="fr-FR" sz="20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𝑸</m:t>
                      </m:r>
                      <m:r>
                        <a:rPr lang="fr-FR" altLang="fr-FR" sz="2000" b="1" i="1" baseline="-25000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fr-FR" altLang="fr-FR" sz="20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 = </m:t>
                      </m:r>
                      <m:r>
                        <a:rPr lang="fr-FR" altLang="fr-FR" sz="2000" b="1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𝑻</m:t>
                      </m:r>
                      <m:r>
                        <a:rPr lang="fr-FR" altLang="fr-FR" sz="2000" b="1" i="1" baseline="-25000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𝒆𝒃</m:t>
                      </m:r>
                      <m:r>
                        <a:rPr lang="fr-FR" altLang="fr-FR" sz="2000" b="1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fr-FR" altLang="fr-FR" sz="2000" b="1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r>
                        <a:rPr lang="fr-FR" altLang="fr-FR" sz="2000" b="1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.∆</m:t>
                      </m:r>
                      <m:r>
                        <a:rPr lang="fr-FR" altLang="fr-FR" sz="2000" b="1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𝒔</m:t>
                      </m:r>
                      <m:r>
                        <a:rPr lang="fr-FR" altLang="fr-FR" sz="20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 + </m:t>
                      </m:r>
                      <m:r>
                        <a:rPr lang="fr-FR" altLang="fr-FR" sz="2000" b="1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r>
                        <a:rPr lang="fr-FR" altLang="fr-FR" sz="2000" b="1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.∆</m:t>
                      </m:r>
                      <m:r>
                        <a:rPr lang="fr-FR" altLang="fr-FR" sz="2000" b="1" i="1" dirty="0" err="1">
                          <a:solidFill>
                            <a:schemeClr val="bg1"/>
                          </a:solidFill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fr-FR" altLang="fr-F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6474" y="1123955"/>
                <a:ext cx="4782916" cy="442674"/>
              </a:xfrm>
              <a:prstGeom prst="roundRect">
                <a:avLst/>
              </a:prstGeom>
              <a:blipFill rotWithShape="1">
                <a:blip r:embed="rId3"/>
                <a:stretch>
                  <a:fillRect b="-3896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20"/>
          <p:cNvSpPr>
            <a:spLocks noChangeArrowheads="1"/>
          </p:cNvSpPr>
          <p:nvPr/>
        </p:nvSpPr>
        <p:spPr bwMode="auto">
          <a:xfrm>
            <a:off x="7226768" y="2445340"/>
            <a:ext cx="153544" cy="119564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22574246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pPr marL="857250" indent="-857250" algn="l" defTabSz="804863">
              <a:buFont typeface="+mj-lt"/>
              <a:buAutoNum type="alphaUcPeriod" startAt="2"/>
            </a:pPr>
            <a:r>
              <a:rPr lang="fr-FR" dirty="0"/>
              <a:t>Machines thermiques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8" name="Titre 7"/>
          <p:cNvSpPr txBox="1">
            <a:spLocks/>
          </p:cNvSpPr>
          <p:nvPr/>
        </p:nvSpPr>
        <p:spPr>
          <a:xfrm>
            <a:off x="683568" y="2132856"/>
            <a:ext cx="7848872" cy="28803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B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.1. </a:t>
            </a:r>
            <a:r>
              <a:rPr lang="fr-FR" sz="2400" dirty="0">
                <a:latin typeface="+mj-lt"/>
                <a:ea typeface="+mj-ea"/>
                <a:cs typeface="+mj-cs"/>
              </a:rPr>
              <a:t>Définition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B.2. Les moteurs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B.3. Les réfrigérateurs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B.4. Les pompes à chaleur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B.1. Définitions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820839" y="4439072"/>
            <a:ext cx="74132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Les réfrigérateurs et les pompes à chaleur qui transforment l’énergie mécanique (W) en énergie thermique (Q).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746227" y="5108991"/>
            <a:ext cx="72902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Comme les transformations doivent être continues (pour marcher tout le temps, et non pendant quelques secondes uniquement) , il ne peut s'agir que de transformations cycliques où l'état final et initial sont identiques : c'est ce qui est réalisé en pratique. </a:t>
            </a:r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1763688" y="764704"/>
            <a:ext cx="72728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Les machines thermiques sont des systèmes thermodynamiques qui permettent de </a:t>
            </a:r>
            <a:r>
              <a:rPr lang="fr-FR" altLang="fr-FR" sz="1800" b="1" u="sng" dirty="0">
                <a:solidFill>
                  <a:srgbClr val="000000"/>
                </a:solidFill>
              </a:rPr>
              <a:t>transformer l’énergie thermique en énergie mécanique</a:t>
            </a:r>
            <a:r>
              <a:rPr lang="fr-FR" altLang="fr-FR" sz="1800" dirty="0">
                <a:solidFill>
                  <a:srgbClr val="000000"/>
                </a:solidFill>
              </a:rPr>
              <a:t> et vice versa. </a:t>
            </a: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1747530" y="2089150"/>
            <a:ext cx="38880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Les moteurs qui transforment l’énergie thermique (Q) en énergie mécanique (W).</a:t>
            </a:r>
          </a:p>
        </p:txBody>
      </p: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1746227" y="3070919"/>
            <a:ext cx="74132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600" u="sng" dirty="0">
                <a:solidFill>
                  <a:srgbClr val="000000"/>
                </a:solidFill>
                <a:latin typeface="Calibri" pitchFamily="34" charset="0"/>
              </a:rPr>
              <a:t>Exemple :</a:t>
            </a:r>
            <a:r>
              <a:rPr lang="fr-FR" altLang="fr-FR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hangingPunct="1"/>
            <a:r>
              <a:rPr lang="fr-FR" altLang="fr-FR" sz="1600" dirty="0">
                <a:solidFill>
                  <a:srgbClr val="000000"/>
                </a:solidFill>
                <a:latin typeface="Calibri" pitchFamily="34" charset="0"/>
              </a:rPr>
              <a:t>Le moteur à explosion .	 </a:t>
            </a:r>
          </a:p>
          <a:p>
            <a:pPr eaLnBrk="1" hangingPunct="1"/>
            <a:endParaRPr lang="fr-FR" altLang="fr-FR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FR" altLang="fr-FR" sz="1600" dirty="0">
                <a:solidFill>
                  <a:srgbClr val="000000"/>
                </a:solidFill>
                <a:latin typeface="Calibri" pitchFamily="34" charset="0"/>
              </a:rPr>
              <a:t>La machine à vapeur d’eau :</a:t>
            </a:r>
          </a:p>
        </p:txBody>
      </p:sp>
      <p:sp>
        <p:nvSpPr>
          <p:cNvPr id="87" name="ZoneTexte 86"/>
          <p:cNvSpPr txBox="1">
            <a:spLocks noChangeArrowheads="1"/>
          </p:cNvSpPr>
          <p:nvPr/>
        </p:nvSpPr>
        <p:spPr bwMode="auto">
          <a:xfrm>
            <a:off x="1746226" y="1618952"/>
            <a:ext cx="728810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On classe les machines thermiques en deux catégories: </a:t>
            </a:r>
          </a:p>
        </p:txBody>
      </p:sp>
      <p:pic>
        <p:nvPicPr>
          <p:cNvPr id="88" name="Picture 2" descr="G:\photos\Reacteur_eau_pressuris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65796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4"/>
          </p:cNvPr>
          <p:cNvSpPr/>
          <p:nvPr/>
        </p:nvSpPr>
        <p:spPr>
          <a:xfrm>
            <a:off x="4139952" y="3356992"/>
            <a:ext cx="288032" cy="2420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716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4" grpId="0"/>
      <p:bldP spid="85" grpId="0"/>
      <p:bldP spid="86" grpId="0" uiExpand="1" build="p"/>
      <p:bldP spid="87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B.2. Les moteurs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763688" y="1129735"/>
            <a:ext cx="7272808" cy="71508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u="sng" dirty="0">
                <a:solidFill>
                  <a:schemeClr val="bg1"/>
                </a:solidFill>
              </a:rPr>
              <a:t>Définition :</a:t>
            </a:r>
            <a:r>
              <a:rPr lang="fr-FR" altLang="fr-FR" sz="1800" b="1" dirty="0">
                <a:solidFill>
                  <a:schemeClr val="bg1"/>
                </a:solidFill>
              </a:rPr>
              <a:t> C’est une machine thermique destinée à convertir de la chaleur prélevée à une source chaude pour la convertir en travail.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4330081" y="277242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fr-FR" altLang="fr-FR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4739656" y="3458220"/>
            <a:ext cx="110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Times New Roman" pitchFamily="18" charset="0"/>
              </a:rPr>
              <a:t>Moteur</a:t>
            </a:r>
          </a:p>
        </p:txBody>
      </p:sp>
      <p:grpSp>
        <p:nvGrpSpPr>
          <p:cNvPr id="85" name="Group 7"/>
          <p:cNvGrpSpPr>
            <a:grpSpLocks/>
          </p:cNvGrpSpPr>
          <p:nvPr/>
        </p:nvGrpSpPr>
        <p:grpSpPr bwMode="auto">
          <a:xfrm>
            <a:off x="6311279" y="3077220"/>
            <a:ext cx="781383" cy="914400"/>
            <a:chOff x="3264" y="2304"/>
            <a:chExt cx="668" cy="576"/>
          </a:xfrm>
        </p:grpSpPr>
        <p:sp>
          <p:nvSpPr>
            <p:cNvPr id="86" name="AutoShape 8"/>
            <p:cNvSpPr>
              <a:spLocks noChangeArrowheads="1"/>
            </p:cNvSpPr>
            <p:nvPr/>
          </p:nvSpPr>
          <p:spPr bwMode="auto">
            <a:xfrm rot="10800000">
              <a:off x="3264" y="2544"/>
              <a:ext cx="668" cy="336"/>
            </a:xfrm>
            <a:prstGeom prst="leftArrow">
              <a:avLst>
                <a:gd name="adj1" fmla="val 50000"/>
                <a:gd name="adj2" fmla="val 6785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7" name="Text Box 9"/>
            <p:cNvSpPr txBox="1">
              <a:spLocks noChangeArrowheads="1"/>
            </p:cNvSpPr>
            <p:nvPr/>
          </p:nvSpPr>
          <p:spPr bwMode="auto">
            <a:xfrm>
              <a:off x="3316" y="2304"/>
              <a:ext cx="6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000000"/>
                  </a:solidFill>
                  <a:latin typeface="Times New Roman" pitchFamily="18" charset="0"/>
                </a:rPr>
                <a:t>W&lt;0</a:t>
              </a:r>
            </a:p>
          </p:txBody>
        </p:sp>
      </p:grpSp>
      <p:grpSp>
        <p:nvGrpSpPr>
          <p:cNvPr id="88" name="Group 10"/>
          <p:cNvGrpSpPr>
            <a:grpSpLocks/>
          </p:cNvGrpSpPr>
          <p:nvPr/>
        </p:nvGrpSpPr>
        <p:grpSpPr bwMode="auto">
          <a:xfrm>
            <a:off x="3491880" y="4525489"/>
            <a:ext cx="3886200" cy="990600"/>
            <a:chOff x="1488" y="3360"/>
            <a:chExt cx="2448" cy="624"/>
          </a:xfrm>
        </p:grpSpPr>
        <p:sp>
          <p:nvSpPr>
            <p:cNvPr id="89" name="Text Box 11"/>
            <p:cNvSpPr txBox="1">
              <a:spLocks noChangeArrowheads="1"/>
            </p:cNvSpPr>
            <p:nvPr/>
          </p:nvSpPr>
          <p:spPr bwMode="auto">
            <a:xfrm>
              <a:off x="2832" y="3360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C0504D"/>
                  </a:solidFill>
                  <a:latin typeface="Times New Roman" pitchFamily="18" charset="0"/>
                </a:rPr>
                <a:t>Q</a:t>
              </a:r>
              <a:r>
                <a:rPr lang="fr-FR" altLang="fr-FR" sz="1800" baseline="-25000">
                  <a:solidFill>
                    <a:srgbClr val="C0504D"/>
                  </a:solidFill>
                  <a:latin typeface="Times New Roman" pitchFamily="18" charset="0"/>
                </a:rPr>
                <a:t>f</a:t>
              </a:r>
              <a:r>
                <a:rPr lang="fr-FR" altLang="fr-FR" sz="1800">
                  <a:solidFill>
                    <a:srgbClr val="C0504D"/>
                  </a:solidFill>
                  <a:latin typeface="Times New Roman" pitchFamily="18" charset="0"/>
                </a:rPr>
                <a:t>&lt;0</a:t>
              </a:r>
            </a:p>
          </p:txBody>
        </p:sp>
        <p:grpSp>
          <p:nvGrpSpPr>
            <p:cNvPr id="90" name="Group 12"/>
            <p:cNvGrpSpPr>
              <a:grpSpLocks/>
            </p:cNvGrpSpPr>
            <p:nvPr/>
          </p:nvGrpSpPr>
          <p:grpSpPr bwMode="auto">
            <a:xfrm>
              <a:off x="1488" y="3360"/>
              <a:ext cx="2448" cy="624"/>
              <a:chOff x="1488" y="3360"/>
              <a:chExt cx="2448" cy="624"/>
            </a:xfrm>
          </p:grpSpPr>
          <p:sp>
            <p:nvSpPr>
              <p:cNvPr id="91" name="AutoShape 13"/>
              <p:cNvSpPr>
                <a:spLocks noChangeArrowheads="1"/>
              </p:cNvSpPr>
              <p:nvPr/>
            </p:nvSpPr>
            <p:spPr bwMode="auto">
              <a:xfrm rot="10800000">
                <a:off x="2448" y="3360"/>
                <a:ext cx="384" cy="336"/>
              </a:xfrm>
              <a:prstGeom prst="upArrow">
                <a:avLst>
                  <a:gd name="adj1" fmla="val 33852"/>
                  <a:gd name="adj2" fmla="val 4687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 sz="18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92" name="Group 14"/>
              <p:cNvGrpSpPr>
                <a:grpSpLocks/>
              </p:cNvGrpSpPr>
              <p:nvPr/>
            </p:nvGrpSpPr>
            <p:grpSpPr bwMode="auto">
              <a:xfrm>
                <a:off x="1488" y="3696"/>
                <a:ext cx="2448" cy="288"/>
                <a:chOff x="1488" y="3696"/>
                <a:chExt cx="2448" cy="288"/>
              </a:xfrm>
            </p:grpSpPr>
            <p:sp>
              <p:nvSpPr>
                <p:cNvPr id="93" name="Rectangle 15" descr="Diagonales larges vers le haut"/>
                <p:cNvSpPr>
                  <a:spLocks noChangeArrowheads="1"/>
                </p:cNvSpPr>
                <p:nvPr/>
              </p:nvSpPr>
              <p:spPr bwMode="auto">
                <a:xfrm>
                  <a:off x="1488" y="3696"/>
                  <a:ext cx="2448" cy="288"/>
                </a:xfrm>
                <a:prstGeom prst="rect">
                  <a:avLst/>
                </a:prstGeom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fr-FR" altLang="fr-FR" sz="18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488" y="3696"/>
                  <a:ext cx="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711" y="3696"/>
                  <a:ext cx="2225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b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Source Froide (Thermostat T</a:t>
                  </a:r>
                  <a:r>
                    <a:rPr lang="fr-FR" altLang="fr-FR" sz="1800" b="1" baseline="-25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f</a:t>
                  </a:r>
                  <a:r>
                    <a:rPr lang="fr-FR" altLang="fr-FR" sz="1800" b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)</a:t>
                  </a:r>
                </a:p>
              </p:txBody>
            </p:sp>
          </p:grpSp>
        </p:grpSp>
      </p:grpSp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3491880" y="1853952"/>
            <a:ext cx="3886200" cy="1143000"/>
            <a:chOff x="1488" y="1392"/>
            <a:chExt cx="2448" cy="720"/>
          </a:xfrm>
        </p:grpSpPr>
        <p:sp>
          <p:nvSpPr>
            <p:cNvPr id="97" name="AutoShape 19"/>
            <p:cNvSpPr>
              <a:spLocks noChangeArrowheads="1"/>
            </p:cNvSpPr>
            <p:nvPr/>
          </p:nvSpPr>
          <p:spPr bwMode="auto">
            <a:xfrm rot="10800000">
              <a:off x="2496" y="1680"/>
              <a:ext cx="336" cy="432"/>
            </a:xfrm>
            <a:prstGeom prst="upArrow">
              <a:avLst>
                <a:gd name="adj1" fmla="val 44787"/>
                <a:gd name="adj2" fmla="val 6007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8" name="Text Box 20"/>
            <p:cNvSpPr txBox="1">
              <a:spLocks noChangeArrowheads="1"/>
            </p:cNvSpPr>
            <p:nvPr/>
          </p:nvSpPr>
          <p:spPr bwMode="auto">
            <a:xfrm>
              <a:off x="2832" y="1776"/>
              <a:ext cx="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  <a:latin typeface="Times New Roman" pitchFamily="18" charset="0"/>
                </a:rPr>
                <a:t>Q</a:t>
              </a:r>
              <a:r>
                <a:rPr lang="fr-FR" altLang="fr-FR" sz="1800" baseline="-2500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r>
                <a:rPr lang="fr-FR" altLang="fr-FR" sz="1800">
                  <a:solidFill>
                    <a:srgbClr val="FF0000"/>
                  </a:solidFill>
                  <a:latin typeface="Times New Roman" pitchFamily="18" charset="0"/>
                </a:rPr>
                <a:t>&gt;0</a:t>
              </a:r>
            </a:p>
          </p:txBody>
        </p:sp>
        <p:grpSp>
          <p:nvGrpSpPr>
            <p:cNvPr id="99" name="Group 21"/>
            <p:cNvGrpSpPr>
              <a:grpSpLocks/>
            </p:cNvGrpSpPr>
            <p:nvPr/>
          </p:nvGrpSpPr>
          <p:grpSpPr bwMode="auto">
            <a:xfrm>
              <a:off x="1488" y="1392"/>
              <a:ext cx="2448" cy="288"/>
              <a:chOff x="1488" y="1392"/>
              <a:chExt cx="2448" cy="288"/>
            </a:xfrm>
          </p:grpSpPr>
          <p:sp>
            <p:nvSpPr>
              <p:cNvPr id="100" name="Rectangle 22" descr="Diagonales larges vers le bas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2448" cy="288"/>
              </a:xfrm>
              <a:prstGeom prst="rect">
                <a:avLst/>
              </a:prstGeom>
              <a:pattFill prst="pct5">
                <a:fgClr>
                  <a:srgbClr val="FF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 sz="18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1" name="Line 23"/>
              <p:cNvSpPr>
                <a:spLocks noChangeShapeType="1"/>
              </p:cNvSpPr>
              <p:nvPr/>
            </p:nvSpPr>
            <p:spPr bwMode="auto">
              <a:xfrm>
                <a:off x="1488" y="1680"/>
                <a:ext cx="24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1711" y="1425"/>
                <a:ext cx="216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 dirty="0">
                    <a:solidFill>
                      <a:srgbClr val="000000"/>
                    </a:solidFill>
                    <a:latin typeface="Times New Roman" pitchFamily="18" charset="0"/>
                  </a:rPr>
                  <a:t>Source Chaude (Thermostat T</a:t>
                </a:r>
                <a:r>
                  <a:rPr lang="fr-FR" altLang="fr-FR" sz="1800" b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r>
                  <a:rPr lang="fr-FR" altLang="fr-FR" sz="1800" b="1" dirty="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</a:p>
            </p:txBody>
          </p:sp>
        </p:grpSp>
      </p:grpSp>
      <p:sp>
        <p:nvSpPr>
          <p:cNvPr id="103" name="Freeform 25"/>
          <p:cNvSpPr>
            <a:spLocks/>
          </p:cNvSpPr>
          <p:nvPr/>
        </p:nvSpPr>
        <p:spPr bwMode="auto">
          <a:xfrm>
            <a:off x="4496768" y="2851795"/>
            <a:ext cx="1590675" cy="768350"/>
          </a:xfrm>
          <a:custGeom>
            <a:avLst/>
            <a:gdLst>
              <a:gd name="T0" fmla="*/ 0 w 1002"/>
              <a:gd name="T1" fmla="*/ 2147483647 h 484"/>
              <a:gd name="T2" fmla="*/ 2147483647 w 1002"/>
              <a:gd name="T3" fmla="*/ 2147483647 h 484"/>
              <a:gd name="T4" fmla="*/ 2147483647 w 1002"/>
              <a:gd name="T5" fmla="*/ 2147483647 h 484"/>
              <a:gd name="T6" fmla="*/ 2147483647 w 1002"/>
              <a:gd name="T7" fmla="*/ 2147483647 h 484"/>
              <a:gd name="T8" fmla="*/ 2147483647 w 1002"/>
              <a:gd name="T9" fmla="*/ 2147483647 h 484"/>
              <a:gd name="T10" fmla="*/ 2147483647 w 1002"/>
              <a:gd name="T11" fmla="*/ 2147483647 h 484"/>
              <a:gd name="T12" fmla="*/ 2147483647 w 1002"/>
              <a:gd name="T13" fmla="*/ 2147483647 h 484"/>
              <a:gd name="T14" fmla="*/ 2147483647 w 1002"/>
              <a:gd name="T15" fmla="*/ 2147483647 h 484"/>
              <a:gd name="T16" fmla="*/ 2147483647 w 1002"/>
              <a:gd name="T17" fmla="*/ 2147483647 h 484"/>
              <a:gd name="T18" fmla="*/ 2147483647 w 1002"/>
              <a:gd name="T19" fmla="*/ 2147483647 h 484"/>
              <a:gd name="T20" fmla="*/ 2147483647 w 1002"/>
              <a:gd name="T21" fmla="*/ 2147483647 h 484"/>
              <a:gd name="T22" fmla="*/ 2147483647 w 1002"/>
              <a:gd name="T23" fmla="*/ 2147483647 h 4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2"/>
              <a:gd name="T37" fmla="*/ 0 h 484"/>
              <a:gd name="T38" fmla="*/ 1002 w 1002"/>
              <a:gd name="T39" fmla="*/ 484 h 4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2" h="484">
                <a:moveTo>
                  <a:pt x="0" y="475"/>
                </a:moveTo>
                <a:cubicBezTo>
                  <a:pt x="1" y="469"/>
                  <a:pt x="3" y="457"/>
                  <a:pt x="9" y="433"/>
                </a:cubicBezTo>
                <a:cubicBezTo>
                  <a:pt x="15" y="409"/>
                  <a:pt x="24" y="364"/>
                  <a:pt x="36" y="331"/>
                </a:cubicBezTo>
                <a:cubicBezTo>
                  <a:pt x="48" y="298"/>
                  <a:pt x="63" y="266"/>
                  <a:pt x="84" y="235"/>
                </a:cubicBezTo>
                <a:cubicBezTo>
                  <a:pt x="105" y="204"/>
                  <a:pt x="127" y="176"/>
                  <a:pt x="162" y="145"/>
                </a:cubicBezTo>
                <a:cubicBezTo>
                  <a:pt x="197" y="114"/>
                  <a:pt x="241" y="76"/>
                  <a:pt x="294" y="52"/>
                </a:cubicBezTo>
                <a:cubicBezTo>
                  <a:pt x="347" y="28"/>
                  <a:pt x="420" y="8"/>
                  <a:pt x="483" y="4"/>
                </a:cubicBezTo>
                <a:cubicBezTo>
                  <a:pt x="546" y="0"/>
                  <a:pt x="620" y="8"/>
                  <a:pt x="675" y="25"/>
                </a:cubicBezTo>
                <a:cubicBezTo>
                  <a:pt x="730" y="42"/>
                  <a:pt x="770" y="78"/>
                  <a:pt x="810" y="109"/>
                </a:cubicBezTo>
                <a:cubicBezTo>
                  <a:pt x="850" y="140"/>
                  <a:pt x="885" y="174"/>
                  <a:pt x="915" y="214"/>
                </a:cubicBezTo>
                <a:cubicBezTo>
                  <a:pt x="945" y="254"/>
                  <a:pt x="972" y="301"/>
                  <a:pt x="987" y="346"/>
                </a:cubicBezTo>
                <a:cubicBezTo>
                  <a:pt x="1002" y="391"/>
                  <a:pt x="999" y="455"/>
                  <a:pt x="1002" y="48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26"/>
          <p:cNvSpPr>
            <a:spLocks/>
          </p:cNvSpPr>
          <p:nvPr/>
        </p:nvSpPr>
        <p:spPr bwMode="auto">
          <a:xfrm>
            <a:off x="4553918" y="3848745"/>
            <a:ext cx="1541463" cy="728663"/>
          </a:xfrm>
          <a:custGeom>
            <a:avLst/>
            <a:gdLst>
              <a:gd name="T0" fmla="*/ 2147483647 w 971"/>
              <a:gd name="T1" fmla="*/ 2147483647 h 459"/>
              <a:gd name="T2" fmla="*/ 2147483647 w 971"/>
              <a:gd name="T3" fmla="*/ 2147483647 h 459"/>
              <a:gd name="T4" fmla="*/ 2147483647 w 971"/>
              <a:gd name="T5" fmla="*/ 2147483647 h 459"/>
              <a:gd name="T6" fmla="*/ 2147483647 w 971"/>
              <a:gd name="T7" fmla="*/ 2147483647 h 459"/>
              <a:gd name="T8" fmla="*/ 2147483647 w 971"/>
              <a:gd name="T9" fmla="*/ 2147483647 h 459"/>
              <a:gd name="T10" fmla="*/ 2147483647 w 971"/>
              <a:gd name="T11" fmla="*/ 2147483647 h 459"/>
              <a:gd name="T12" fmla="*/ 2147483647 w 971"/>
              <a:gd name="T13" fmla="*/ 2147483647 h 459"/>
              <a:gd name="T14" fmla="*/ 2147483647 w 971"/>
              <a:gd name="T15" fmla="*/ 2147483647 h 459"/>
              <a:gd name="T16" fmla="*/ 2147483647 w 971"/>
              <a:gd name="T17" fmla="*/ 2147483647 h 459"/>
              <a:gd name="T18" fmla="*/ 2147483647 w 971"/>
              <a:gd name="T19" fmla="*/ 2147483647 h 459"/>
              <a:gd name="T20" fmla="*/ 2147483647 w 971"/>
              <a:gd name="T21" fmla="*/ 2147483647 h 459"/>
              <a:gd name="T22" fmla="*/ 0 w 971"/>
              <a:gd name="T23" fmla="*/ 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1"/>
              <a:gd name="T37" fmla="*/ 0 h 459"/>
              <a:gd name="T38" fmla="*/ 971 w 971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1" h="459">
                <a:moveTo>
                  <a:pt x="969" y="3"/>
                </a:moveTo>
                <a:cubicBezTo>
                  <a:pt x="969" y="10"/>
                  <a:pt x="971" y="21"/>
                  <a:pt x="966" y="45"/>
                </a:cubicBezTo>
                <a:cubicBezTo>
                  <a:pt x="961" y="69"/>
                  <a:pt x="953" y="118"/>
                  <a:pt x="942" y="147"/>
                </a:cubicBezTo>
                <a:cubicBezTo>
                  <a:pt x="931" y="176"/>
                  <a:pt x="920" y="194"/>
                  <a:pt x="900" y="222"/>
                </a:cubicBezTo>
                <a:cubicBezTo>
                  <a:pt x="880" y="250"/>
                  <a:pt x="858" y="285"/>
                  <a:pt x="825" y="315"/>
                </a:cubicBezTo>
                <a:cubicBezTo>
                  <a:pt x="792" y="345"/>
                  <a:pt x="753" y="382"/>
                  <a:pt x="699" y="405"/>
                </a:cubicBezTo>
                <a:cubicBezTo>
                  <a:pt x="645" y="428"/>
                  <a:pt x="566" y="447"/>
                  <a:pt x="502" y="453"/>
                </a:cubicBezTo>
                <a:cubicBezTo>
                  <a:pt x="438" y="459"/>
                  <a:pt x="366" y="455"/>
                  <a:pt x="313" y="441"/>
                </a:cubicBezTo>
                <a:cubicBezTo>
                  <a:pt x="260" y="427"/>
                  <a:pt x="221" y="398"/>
                  <a:pt x="184" y="369"/>
                </a:cubicBezTo>
                <a:cubicBezTo>
                  <a:pt x="147" y="340"/>
                  <a:pt x="115" y="306"/>
                  <a:pt x="88" y="267"/>
                </a:cubicBezTo>
                <a:cubicBezTo>
                  <a:pt x="61" y="228"/>
                  <a:pt x="37" y="177"/>
                  <a:pt x="22" y="132"/>
                </a:cubicBezTo>
                <a:cubicBezTo>
                  <a:pt x="7" y="87"/>
                  <a:pt x="5" y="27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Text Box 27"/>
          <p:cNvSpPr txBox="1">
            <a:spLocks noChangeArrowheads="1"/>
          </p:cNvSpPr>
          <p:nvPr/>
        </p:nvSpPr>
        <p:spPr bwMode="auto">
          <a:xfrm>
            <a:off x="1688976" y="2708920"/>
            <a:ext cx="2667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/>
              <a:t>Système : </a:t>
            </a:r>
            <a:r>
              <a:rPr lang="fr-FR" altLang="fr-FR" sz="1800" dirty="0">
                <a:solidFill>
                  <a:srgbClr val="000000"/>
                </a:solidFill>
              </a:rPr>
              <a:t>Fluide subissant une succession de transformations thermodynamiques permettant de faire varier ses variables d’état dont la température.</a:t>
            </a:r>
          </a:p>
        </p:txBody>
      </p:sp>
      <p:sp>
        <p:nvSpPr>
          <p:cNvPr id="106" name="Text Box 28"/>
          <p:cNvSpPr txBox="1">
            <a:spLocks noChangeArrowheads="1"/>
          </p:cNvSpPr>
          <p:nvPr/>
        </p:nvSpPr>
        <p:spPr bwMode="auto">
          <a:xfrm>
            <a:off x="7020272" y="2962761"/>
            <a:ext cx="22717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Le fluide subit des cycles donc la variation des fonctions d’état est nulle (</a:t>
            </a:r>
            <a:r>
              <a:rPr lang="fr-FR" altLang="fr-FR" sz="1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fr-FR" altLang="fr-FR" sz="1800" dirty="0">
                <a:solidFill>
                  <a:srgbClr val="000000"/>
                </a:solidFill>
              </a:rPr>
              <a:t>U=0 et </a:t>
            </a:r>
            <a:r>
              <a:rPr lang="fr-FR" altLang="fr-FR" sz="1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fr-FR" altLang="fr-FR" sz="1800" dirty="0">
                <a:solidFill>
                  <a:srgbClr val="000000"/>
                </a:solidFill>
              </a:rPr>
              <a:t>S=0)</a:t>
            </a:r>
            <a:r>
              <a:rPr lang="fr-FR" altLang="fr-FR" sz="1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7" name="ZoneTexte 106"/>
          <p:cNvSpPr txBox="1">
            <a:spLocks noChangeArrowheads="1"/>
          </p:cNvSpPr>
          <p:nvPr/>
        </p:nvSpPr>
        <p:spPr bwMode="auto">
          <a:xfrm>
            <a:off x="1619672" y="5517232"/>
            <a:ext cx="741682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Remarque : Nous avons vu qu’une telle machine ne peut intégralement convertir la chaleur prélevée à la source chaude en travail. Elle restituera donc ce qui n’a pas pu être converti en travail à une source froide.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B.2.1. Définition</a:t>
            </a:r>
          </a:p>
        </p:txBody>
      </p:sp>
    </p:spTree>
    <p:extLst>
      <p:ext uri="{BB962C8B-B14F-4D97-AF65-F5344CB8AC3E}">
        <p14:creationId xmlns:p14="http://schemas.microsoft.com/office/powerpoint/2010/main" val="289493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 autoUpdateAnimBg="0"/>
      <p:bldP spid="47" grpId="0" animBg="1"/>
      <p:bldP spid="84" grpId="0" autoUpdateAnimBg="0"/>
      <p:bldP spid="103" grpId="0" animBg="1"/>
      <p:bldP spid="104" grpId="0" animBg="1"/>
      <p:bldP spid="105" grpId="0" autoUpdateAnimBg="0"/>
      <p:bldP spid="106" grpId="0" autoUpdateAnimBg="0"/>
      <p:bldP spid="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763688" y="5517232"/>
                <a:ext cx="3888432" cy="7276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𝑟𝑒𝑛𝑑𝑒𝑚𝑒𝑛𝑡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𝑚𝑜𝑡𝑒𝑢𝑟</m:t>
                      </m:r>
                      <m:r>
                        <a:rPr lang="fr-FR" b="0" i="1" smtClean="0">
                          <a:latin typeface="Cambria Math"/>
                        </a:rPr>
                        <m:t> :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17232"/>
                <a:ext cx="3888432" cy="727647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B.2. Les moteurs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B.2.2. Le rendement d’un moteur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655365" y="1093167"/>
            <a:ext cx="741759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Dans un moteur, l’intégralité de la chaleur produite à la source chaude ne peut donc être convertie en travail. Ce qui amène la notion de rendement.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691680" y="3140968"/>
            <a:ext cx="738127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Le rendement est une quantité positive  comprise entre 0 et 1 car on ne peut produire plus que ce qu’on dépense.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>
                <a:spLocks noChangeArrowheads="1"/>
              </p:cNvSpPr>
              <p:nvPr/>
            </p:nvSpPr>
            <p:spPr bwMode="auto">
              <a:xfrm>
                <a:off x="1727373" y="3789040"/>
                <a:ext cx="7525147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altLang="fr-FR" sz="1800" u="sng" dirty="0">
                    <a:solidFill>
                      <a:srgbClr val="000000"/>
                    </a:solidFill>
                    <a:latin typeface="Calibri" pitchFamily="34" charset="0"/>
                  </a:rPr>
                  <a:t>Dans le cas d’un moteur :</a:t>
                </a:r>
              </a:p>
              <a:p>
                <a:pPr eaLnBrk="1" hangingPunct="1"/>
                <a:endParaRPr lang="fr-FR" altLang="fr-FR" sz="6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sz="1800" dirty="0">
                    <a:latin typeface="Calibri" pitchFamily="34" charset="0"/>
                  </a:rPr>
                  <a:t>Ce qui est </a:t>
                </a:r>
                <a:r>
                  <a:rPr lang="fr-FR" altLang="fr-FR" sz="1800" b="1" dirty="0">
                    <a:latin typeface="Calibri" pitchFamily="34" charset="0"/>
                  </a:rPr>
                  <a:t>utile </a:t>
                </a:r>
                <a:r>
                  <a:rPr lang="fr-FR" altLang="fr-FR" sz="1800" dirty="0">
                    <a:latin typeface="Calibri" pitchFamily="34" charset="0"/>
                  </a:rPr>
                  <a:t>:  Le </a:t>
                </a:r>
                <a:r>
                  <a:rPr lang="fr-FR" altLang="fr-FR" sz="1800" b="1" dirty="0">
                    <a:latin typeface="Calibri" pitchFamily="34" charset="0"/>
                  </a:rPr>
                  <a:t>travail récupéré W</a:t>
                </a:r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.</a:t>
                </a:r>
              </a:p>
              <a:p>
                <a:pPr eaLnBrk="1" hangingPunct="1"/>
                <a:r>
                  <a:rPr lang="fr-FR" altLang="fr-FR" sz="180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altLang="fr-FR" sz="1800" i="1" dirty="0" smtClean="0">
                        <a:solidFill>
                          <a:srgbClr val="1F497D"/>
                        </a:solidFill>
                        <a:latin typeface="Cambria Math"/>
                      </a:rPr>
                      <m:t>𝑊</m:t>
                    </m:r>
                    <m:r>
                      <a:rPr lang="fr-FR" altLang="fr-FR" sz="1800" i="1" dirty="0" smtClean="0">
                        <a:solidFill>
                          <a:srgbClr val="1F497D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fr-FR" altLang="fr-FR" sz="1800" dirty="0">
                    <a:solidFill>
                      <a:srgbClr val="1F497D"/>
                    </a:solidFill>
                    <a:latin typeface="Calibri" pitchFamily="34" charset="0"/>
                  </a:rPr>
                  <a:t>car cédé par le système au milieu extérieur)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sz="1800" dirty="0">
                    <a:latin typeface="Calibri" pitchFamily="34" charset="0"/>
                  </a:rPr>
                  <a:t>Ce qui est </a:t>
                </a:r>
                <a:r>
                  <a:rPr lang="fr-FR" altLang="fr-FR" sz="1800" b="1" dirty="0">
                    <a:latin typeface="Calibri" pitchFamily="34" charset="0"/>
                  </a:rPr>
                  <a:t>dépensé</a:t>
                </a:r>
                <a:r>
                  <a:rPr lang="fr-FR" altLang="fr-FR" sz="1800" dirty="0">
                    <a:latin typeface="Calibri" pitchFamily="34" charset="0"/>
                  </a:rPr>
                  <a:t>: La </a:t>
                </a:r>
                <a:r>
                  <a:rPr lang="fr-FR" altLang="fr-FR" sz="1800" b="1" dirty="0">
                    <a:latin typeface="Calibri" pitchFamily="34" charset="0"/>
                  </a:rPr>
                  <a:t>chaleur produite par la source chaude </a:t>
                </a:r>
                <a:r>
                  <a:rPr lang="fr-FR" altLang="fr-FR" sz="1800" b="1" dirty="0" err="1">
                    <a:latin typeface="Calibri" pitchFamily="34" charset="0"/>
                  </a:rPr>
                  <a:t>Q</a:t>
                </a:r>
                <a:r>
                  <a:rPr lang="fr-FR" altLang="fr-FR" sz="1800" b="1" baseline="-25000" dirty="0" err="1">
                    <a:latin typeface="Calibri" pitchFamily="34" charset="0"/>
                  </a:rPr>
                  <a:t>c</a:t>
                </a:r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.</a:t>
                </a:r>
              </a:p>
              <a:p>
                <a:pPr eaLnBrk="1" hangingPunct="1"/>
                <a:r>
                  <a:rPr lang="fr-FR" altLang="fr-FR" sz="180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altLang="fr-FR" sz="1800" i="1" dirty="0" smtClean="0">
                        <a:solidFill>
                          <a:srgbClr val="1F497D"/>
                        </a:solidFill>
                        <a:latin typeface="Cambria Math"/>
                      </a:rPr>
                      <m:t>𝑄</m:t>
                    </m:r>
                    <m:r>
                      <a:rPr lang="fr-FR" altLang="fr-FR" sz="1800" i="1" baseline="-25000" dirty="0" err="1" smtClean="0">
                        <a:solidFill>
                          <a:srgbClr val="1F497D"/>
                        </a:solidFill>
                        <a:latin typeface="Cambria Math"/>
                      </a:rPr>
                      <m:t>𝑐</m:t>
                    </m:r>
                    <m:r>
                      <a:rPr lang="fr-FR" altLang="fr-FR" sz="1800" i="1" dirty="0" smtClean="0">
                        <a:solidFill>
                          <a:srgbClr val="1F497D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fr-FR" altLang="fr-FR" sz="1800" dirty="0">
                    <a:solidFill>
                      <a:srgbClr val="1F497D"/>
                    </a:solidFill>
                    <a:latin typeface="Calibri" pitchFamily="34" charset="0"/>
                  </a:rPr>
                  <a:t>car reçu par le système du milieu extérieur (la source chaude))</a:t>
                </a:r>
                <a:endParaRPr lang="fr-FR" altLang="fr-FR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7373" y="3789040"/>
                <a:ext cx="7525147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648" t="-1946" r="-243" b="-54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1691680" y="1777807"/>
                <a:ext cx="7272808" cy="1348810"/>
              </a:xfrm>
              <a:prstGeom prst="round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 u="sng" dirty="0">
                    <a:solidFill>
                      <a:schemeClr val="bg1"/>
                    </a:solidFill>
                  </a:rPr>
                  <a:t>Définition :</a:t>
                </a:r>
                <a:r>
                  <a:rPr lang="fr-FR" altLang="fr-FR" sz="1800" b="1" dirty="0">
                    <a:solidFill>
                      <a:schemeClr val="bg1"/>
                    </a:solidFill>
                  </a:rPr>
                  <a:t> Le rendement est défini comme le rapport de ce qui est utile sur ce qui est dépensé.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altLang="fr-FR" sz="1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fr-FR" altLang="fr-FR" sz="1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altLang="fr-FR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altLang="fr-FR" sz="1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𝒖𝒕𝒊𝒍𝒆</m:t>
                          </m:r>
                        </m:num>
                        <m:den>
                          <m:r>
                            <a:rPr lang="fr-FR" altLang="fr-FR" sz="1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fr-FR" altLang="fr-FR" sz="1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é</m:t>
                          </m:r>
                          <m:r>
                            <a:rPr lang="fr-FR" altLang="fr-FR" sz="1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𝒑𝒆𝒏𝒔</m:t>
                          </m:r>
                          <m:r>
                            <a:rPr lang="fr-FR" altLang="fr-FR" sz="1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é</m:t>
                          </m:r>
                        </m:den>
                      </m:f>
                    </m:oMath>
                  </m:oMathPara>
                </a14:m>
                <a:endParaRPr lang="fr-FR" altLang="fr-FR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777807"/>
                <a:ext cx="7272808" cy="134881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6300191" y="5445224"/>
            <a:ext cx="277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prstClr val="black"/>
                </a:solidFill>
              </a:rPr>
              <a:t>Note:</a:t>
            </a:r>
          </a:p>
          <a:p>
            <a:r>
              <a:rPr lang="fr-FR" sz="1600" dirty="0">
                <a:solidFill>
                  <a:prstClr val="black"/>
                </a:solidFill>
              </a:rPr>
              <a:t>Le rendement est positif et W&lt;0 donc nécessité du signe -</a:t>
            </a:r>
          </a:p>
        </p:txBody>
      </p:sp>
    </p:spTree>
    <p:extLst>
      <p:ext uri="{BB962C8B-B14F-4D97-AF65-F5344CB8AC3E}">
        <p14:creationId xmlns:p14="http://schemas.microsoft.com/office/powerpoint/2010/main" val="3420039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8" grpId="0"/>
      <p:bldP spid="39" grpId="0" build="p"/>
      <p:bldP spid="48" grpId="0" animBg="1" autoUpdateAnimBg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matière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142976" y="1571612"/>
            <a:ext cx="717779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fr-FR" dirty="0">
                <a:solidFill>
                  <a:srgbClr val="0070C0"/>
                </a:solidFill>
              </a:rPr>
              <a:t>Cours et TD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Changement d’états;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Cycles avec ou sans changement de phases;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Machines thermiques : motrices et réceptrices;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Échangeurs;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Les diagrammes;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Machines à vapeur;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Machines frigorifiques et pompes à chaleur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Cryogénie : liquéfacteurs et </a:t>
            </a:r>
            <a:r>
              <a:rPr lang="fr-FR" dirty="0" err="1"/>
              <a:t>cryogénérateurs</a:t>
            </a:r>
            <a:r>
              <a:rPr lang="fr-FR" dirty="0"/>
              <a:t>. Technologie cryogénique.</a:t>
            </a:r>
          </a:p>
          <a:p>
            <a:pPr marL="342900" indent="-342900"/>
            <a:r>
              <a:rPr lang="fr-FR" dirty="0">
                <a:solidFill>
                  <a:srgbClr val="0070C0"/>
                </a:solidFill>
              </a:rPr>
              <a:t>TP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/>
              <a:t>Le moteur thermique;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/>
              <a:t>La machine frigorifique;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/>
              <a:t>Détermination de la chaleur latente de vaporisation;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err="1"/>
              <a:t>Cryogénérateur</a:t>
            </a:r>
            <a:r>
              <a:rPr lang="fr-FR" dirty="0"/>
              <a:t> : bilan énergétique, COP, cycles de réfrigération;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/>
              <a:t>Liquéfacteur : rendement, facteur de mérite.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B.2. Les moteurs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B.2.2. Le rendement de Carnot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7"/>
              <p:cNvSpPr txBox="1">
                <a:spLocks noChangeArrowheads="1"/>
              </p:cNvSpPr>
              <p:nvPr/>
            </p:nvSpPr>
            <p:spPr bwMode="auto">
              <a:xfrm>
                <a:off x="1655365" y="980728"/>
                <a:ext cx="7417594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</a:rPr>
                  <a:t>D’après le premier principe pour un système fermé (cas du moteur) :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fr-FR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fr-FR" altLang="fr-FR" sz="1800" dirty="0">
                    <a:solidFill>
                      <a:srgbClr val="000000"/>
                    </a:solidFill>
                  </a:rPr>
                  <a:t> car U est une fonction d’état, sa variation est donc nulle au cours d’un cycle. On a donc 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fr-FR" altLang="fr-FR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fr-FR" altLang="fr-FR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altLang="fr-F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fr-FR" altLang="fr-FR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fr-FR" altLang="fr-FR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=−</m:t>
                      </m:r>
                      <m:r>
                        <a:rPr lang="fr-FR" altLang="fr-FR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fr-FR" altLang="fr-FR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5365" y="980728"/>
                <a:ext cx="7417594" cy="1244828"/>
              </a:xfrm>
              <a:prstGeom prst="rect">
                <a:avLst/>
              </a:prstGeom>
              <a:blipFill rotWithShape="1">
                <a:blip r:embed="rId3"/>
                <a:stretch>
                  <a:fillRect l="-740" t="-2451" b="-196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818456" y="2169072"/>
                <a:ext cx="7624916" cy="1458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D’après le second principe (inégalité de Clausius)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∮"/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𝑒𝑥𝑡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𝑐𝑦𝑐𝑙𝑒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0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𝑒𝑥𝑡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𝑠𝑜𝑢𝑟𝑐𝑒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𝑐h𝑎𝑢𝑑𝑒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𝑒𝑥𝑡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𝑠𝑜𝑢𝑟𝑐𝑒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𝑓𝑟𝑜𝑖𝑑𝑒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  <a:p>
                <a:pPr marL="233362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𝑠𝑜𝑢𝑟𝑐𝑒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𝑐h𝑎𝑢𝑑𝑒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𝑠𝑜𝑢𝑟𝑐𝑒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𝑓𝑟𝑜𝑖𝑑𝑒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0 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56" y="2169072"/>
                <a:ext cx="7624916" cy="1458156"/>
              </a:xfrm>
              <a:prstGeom prst="rect">
                <a:avLst/>
              </a:prstGeom>
              <a:blipFill rotWithShape="1">
                <a:blip r:embed="rId4"/>
                <a:stretch>
                  <a:fillRect l="-3837" t="-14226" b="-62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655365" y="3717032"/>
                <a:ext cx="7309123" cy="14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dirty="0"/>
                  <a:t> sont constantes (les deux sources sont des thermostats à températures constantes).</a:t>
                </a:r>
              </a:p>
              <a:p>
                <a:r>
                  <a:rPr lang="fr-FR" dirty="0"/>
                  <a:t>Donc :</a:t>
                </a: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365" y="3717032"/>
                <a:ext cx="7309123" cy="1499578"/>
              </a:xfrm>
              <a:prstGeom prst="rect">
                <a:avLst/>
              </a:prstGeom>
              <a:blipFill rotWithShape="1">
                <a:blip r:embed="rId5"/>
                <a:stretch>
                  <a:fillRect l="-751" t="-16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361759" y="4259381"/>
                <a:ext cx="5090561" cy="825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𝑠𝑜𝑢𝑟𝑐𝑒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𝑐h𝑎𝑢𝑑𝑒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𝑠𝑜𝑢𝑟𝑐𝑒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𝑓𝑟𝑜𝑖𝑑𝑒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59" y="4259381"/>
                <a:ext cx="5090561" cy="825803"/>
              </a:xfrm>
              <a:prstGeom prst="rect">
                <a:avLst/>
              </a:prstGeom>
              <a:blipFill rotWithShape="1">
                <a:blip r:embed="rId6"/>
                <a:stretch>
                  <a:fillRect l="-2156" t="-60000" b="-5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 droite 6"/>
          <p:cNvSpPr/>
          <p:nvPr/>
        </p:nvSpPr>
        <p:spPr>
          <a:xfrm>
            <a:off x="3707904" y="2636912"/>
            <a:ext cx="432048" cy="114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3707904" y="3170292"/>
            <a:ext cx="432048" cy="114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2627784" y="4763437"/>
            <a:ext cx="2323591" cy="825803"/>
            <a:chOff x="2627784" y="4763437"/>
            <a:chExt cx="2323591" cy="825803"/>
          </a:xfrm>
        </p:grpSpPr>
        <p:sp>
          <p:nvSpPr>
            <p:cNvPr id="10" name="Flèche à angle droit 9"/>
            <p:cNvSpPr/>
            <p:nvPr/>
          </p:nvSpPr>
          <p:spPr>
            <a:xfrm rot="5400000">
              <a:off x="2699792" y="4725144"/>
              <a:ext cx="288032" cy="432048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3059832" y="4763437"/>
                  <a:ext cx="1891543" cy="8258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  <a:ea typeface="Cambria Math"/>
                          </a:rPr>
                          <m:t>≤0</m:t>
                        </m:r>
                      </m:oMath>
                    </m:oMathPara>
                  </a14:m>
                  <a:endParaRPr lang="fr-FR" dirty="0"/>
                </a:p>
                <a:p>
                  <a:endParaRPr lang="fr-FR" dirty="0"/>
                </a:p>
              </p:txBody>
            </p:sp>
          </mc:Choice>
          <mc:Fallback xmlns="">
            <p:sp>
              <p:nvSpPr>
                <p:cNvPr id="24" name="ZoneText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4763437"/>
                  <a:ext cx="1891543" cy="82580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e 19"/>
          <p:cNvGrpSpPr/>
          <p:nvPr/>
        </p:nvGrpSpPr>
        <p:grpSpPr>
          <a:xfrm>
            <a:off x="2627784" y="5338318"/>
            <a:ext cx="1705104" cy="846642"/>
            <a:chOff x="2627784" y="5338318"/>
            <a:chExt cx="1705104" cy="846642"/>
          </a:xfrm>
        </p:grpSpPr>
        <p:sp>
          <p:nvSpPr>
            <p:cNvPr id="25" name="Flèche à angle droit 24"/>
            <p:cNvSpPr/>
            <p:nvPr/>
          </p:nvSpPr>
          <p:spPr>
            <a:xfrm rot="5400000">
              <a:off x="2699792" y="5301208"/>
              <a:ext cx="288032" cy="432048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ZoneTexte 25"/>
                <p:cNvSpPr txBox="1"/>
                <p:nvPr/>
              </p:nvSpPr>
              <p:spPr>
                <a:xfrm>
                  <a:off x="3180649" y="5338318"/>
                  <a:ext cx="1152239" cy="8466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  <m:r>
                          <a:rPr lang="fr-FR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dirty="0"/>
                </a:p>
                <a:p>
                  <a:endParaRPr lang="fr-FR" dirty="0"/>
                </a:p>
              </p:txBody>
            </p:sp>
          </mc:Choice>
          <mc:Fallback xmlns=""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0649" y="5338318"/>
                  <a:ext cx="1152239" cy="84664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4644008" y="5282858"/>
            <a:ext cx="2277824" cy="742686"/>
            <a:chOff x="4644008" y="5282858"/>
            <a:chExt cx="2277824" cy="742686"/>
          </a:xfrm>
        </p:grpSpPr>
        <p:sp>
          <p:nvSpPr>
            <p:cNvPr id="11" name="Flèche droite 10"/>
            <p:cNvSpPr/>
            <p:nvPr/>
          </p:nvSpPr>
          <p:spPr>
            <a:xfrm>
              <a:off x="4644008" y="5517232"/>
              <a:ext cx="665918" cy="2444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5588980" y="5282858"/>
                  <a:ext cx="1332852" cy="742686"/>
                </a:xfrm>
                <a:prstGeom prst="round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</a:rPr>
                                  <m:t>𝒄</m:t>
                                </m:r>
                              </m:sub>
                            </m:sSub>
                          </m:den>
                        </m:f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≤−</m:t>
                        </m:r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  <a:ea typeface="Cambria Math"/>
                                  </a:rPr>
                                  <m:t>𝒄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980" y="5282858"/>
                  <a:ext cx="1332852" cy="742686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ZoneTexte 27"/>
          <p:cNvSpPr txBox="1"/>
          <p:nvPr/>
        </p:nvSpPr>
        <p:spPr>
          <a:xfrm>
            <a:off x="6300192" y="18355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020272" y="55079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08499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4" grpId="0" animBg="1"/>
      <p:bldP spid="7" grpId="0" animBg="1"/>
      <p:bldP spid="22" grpId="0" animBg="1"/>
      <p:bldP spid="28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B.2. Les moteurs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818456" y="62068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u="sng" dirty="0"/>
              <a:t>B.2.2. Le rendement de Carnot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619672" y="908720"/>
                <a:ext cx="7416824" cy="796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Le rendement est donné par 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. On remplace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fr-FR" dirty="0"/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dirty="0"/>
                  <a:t> (premier principe </a:t>
                </a:r>
                <a:r>
                  <a:rPr lang="fr-FR" b="1" dirty="0">
                    <a:solidFill>
                      <a:srgbClr val="FF0000"/>
                    </a:solidFill>
                  </a:rPr>
                  <a:t>(1)</a:t>
                </a:r>
                <a:r>
                  <a:rPr lang="fr-FR" dirty="0"/>
                  <a:t>), ce qui donne :  </a:t>
                </a: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908720"/>
                <a:ext cx="7416824" cy="796885"/>
              </a:xfrm>
              <a:prstGeom prst="rect">
                <a:avLst/>
              </a:prstGeom>
              <a:blipFill rotWithShape="1">
                <a:blip r:embed="rId3"/>
                <a:stretch>
                  <a:fillRect l="-740" b="-114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389389" y="1393421"/>
                <a:ext cx="2422971" cy="66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=1+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389" y="1393421"/>
                <a:ext cx="2422971" cy="667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619672" y="2092211"/>
                <a:ext cx="7056784" cy="544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Or l’inégalité </a:t>
                </a:r>
                <a:r>
                  <a:rPr lang="fr-FR" b="1" dirty="0">
                    <a:solidFill>
                      <a:srgbClr val="FF0000"/>
                    </a:solidFill>
                  </a:rPr>
                  <a:t>(2) </a:t>
                </a:r>
                <a:r>
                  <a:rPr lang="fr-FR" dirty="0"/>
                  <a:t>donne 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/>
                        <a:ea typeface="Cambria Math"/>
                      </a:rPr>
                      <m:t>≤−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    donc :     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/>
                        <a:ea typeface="Cambria Math"/>
                      </a:rPr>
                      <m:t>≤1−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092211"/>
                <a:ext cx="7056784" cy="544701"/>
              </a:xfrm>
              <a:prstGeom prst="rect">
                <a:avLst/>
              </a:prstGeom>
              <a:blipFill rotWithShape="1">
                <a:blip r:embed="rId5"/>
                <a:stretch>
                  <a:fillRect l="-778" b="-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1619672" y="2618023"/>
            <a:ext cx="763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partir de l’inégalité de Clausius (2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ppe</a:t>
            </a:r>
            <a:r>
              <a:rPr lang="fr-FR" dirty="0"/>
              <a:t>), on montre donc que le rendement d’un moteur ne pourra jamais être égal à 1 et qu’il sera toujours inférieur ou égal à une valeur maximale appelée rendement de Carnot et égale à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707904" y="3552468"/>
                <a:ext cx="2787750" cy="7406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𝒎𝒂𝒙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𝑪𝒂𝒓𝒏𝒐𝒕</m:t>
                          </m:r>
                        </m:sub>
                      </m:sSub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52468"/>
                <a:ext cx="2787750" cy="740628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667554" y="4213299"/>
                <a:ext cx="7443670" cy="2240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u="sng" dirty="0"/>
                  <a:t>Remarques:</a:t>
                </a:r>
              </a:p>
              <a:p>
                <a:pPr marL="355600" indent="-355600">
                  <a:buAutoNum type="arabicPeriod"/>
                </a:pPr>
                <a:r>
                  <a:rPr lang="fr-FR" sz="1600" dirty="0"/>
                  <a:t>Le rendement d’un moteur sera égal au rendement de Carnot si les transformations au cours du cycle moteur sont toutes réversibles.</a:t>
                </a:r>
              </a:p>
              <a:p>
                <a:pPr marL="355600" indent="-355600">
                  <a:buAutoNum type="arabicPeriod"/>
                </a:pPr>
                <a:r>
                  <a:rPr lang="fr-FR" sz="1600" dirty="0"/>
                  <a:t>La forme du rendement maximal montre bien la nécessité de deux sources.</a:t>
                </a:r>
              </a:p>
              <a:p>
                <a:pPr marL="355600" indent="-355600">
                  <a:buAutoNum type="arabicPeriod"/>
                </a:pPr>
                <a:r>
                  <a:rPr lang="fr-FR" sz="1600" dirty="0"/>
                  <a:t>L’inégalité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fr-FR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fr-FR" sz="1600" b="0" i="1" smtClean="0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fr-FR" sz="1600" b="0" i="1" smtClean="0">
                        <a:latin typeface="Cambria Math"/>
                        <a:ea typeface="Cambria Math"/>
                      </a:rPr>
                      <m:t>≤1−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600" dirty="0"/>
                  <a:t> est une autre manière d’énoncer le second principe de la thermodynamique.</a:t>
                </a:r>
              </a:p>
              <a:p>
                <a:pPr marL="355600" indent="-355600">
                  <a:buAutoNum type="arabicPeriod"/>
                </a:pPr>
                <a:r>
                  <a:rPr lang="fr-FR" sz="1600" dirty="0"/>
                  <a:t>L’inégalité précédente confirme bien l’énoncé de Kelvin du 2</a:t>
                </a:r>
                <a:r>
                  <a:rPr lang="fr-FR" sz="1600" baseline="30000" dirty="0"/>
                  <a:t>nd</a:t>
                </a:r>
                <a:r>
                  <a:rPr lang="fr-FR" sz="1600" dirty="0" err="1"/>
                  <a:t>ppe</a:t>
                </a:r>
                <a:r>
                  <a:rPr lang="fr-FR" sz="1600" dirty="0"/>
                  <a:t> puisqu’il montre bien qu’il est impossible de convertir intégralement de la chaleur en travail.</a:t>
                </a: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54" y="4213299"/>
                <a:ext cx="7443670" cy="2240037"/>
              </a:xfrm>
              <a:prstGeom prst="rect">
                <a:avLst/>
              </a:prstGeom>
              <a:blipFill rotWithShape="1">
                <a:blip r:embed="rId7"/>
                <a:stretch>
                  <a:fillRect l="-491" t="-815" r="-737" b="-24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598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B.2. Les moteurs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B.2.3. Le cycle de Carnot</a:t>
            </a:r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1619672" y="1093788"/>
            <a:ext cx="752432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Pour atteindre le rendement maximal, Sadi CARNOT (1824) a montré que la machine thermique idéale devait fonctionner selon un cycle particulier appelé cycle de CARNOT.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5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Le cycle est composé de 4 processus, </a:t>
            </a:r>
            <a:r>
              <a:rPr lang="fr-FR" altLang="fr-FR" sz="1800" b="1" u="sng" dirty="0">
                <a:solidFill>
                  <a:srgbClr val="000000"/>
                </a:solidFill>
              </a:rPr>
              <a:t>2 isothermes reliées par 2 adiabatiques réversibles.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400871" y="3845818"/>
            <a:ext cx="2243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1-2: Isotherme T</a:t>
            </a:r>
            <a:r>
              <a:rPr lang="fr-FR" altLang="fr-FR" sz="1800" baseline="-250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2411760" y="4379218"/>
            <a:ext cx="292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2- 3: adiabatique réversible</a:t>
            </a: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2411536" y="4860230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3-4: Isotherme T</a:t>
            </a:r>
            <a:r>
              <a:rPr lang="fr-FR" altLang="fr-FR" sz="1800" baseline="-25000" dirty="0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grpSp>
        <p:nvGrpSpPr>
          <p:cNvPr id="20" name="Group 87"/>
          <p:cNvGrpSpPr>
            <a:grpSpLocks/>
          </p:cNvGrpSpPr>
          <p:nvPr/>
        </p:nvGrpSpPr>
        <p:grpSpPr bwMode="auto">
          <a:xfrm>
            <a:off x="4964162" y="3140968"/>
            <a:ext cx="4467225" cy="3284538"/>
            <a:chOff x="2823" y="1793"/>
            <a:chExt cx="2814" cy="2069"/>
          </a:xfrm>
        </p:grpSpPr>
        <p:grpSp>
          <p:nvGrpSpPr>
            <p:cNvPr id="22" name="Group 57"/>
            <p:cNvGrpSpPr>
              <a:grpSpLocks/>
            </p:cNvGrpSpPr>
            <p:nvPr/>
          </p:nvGrpSpPr>
          <p:grpSpPr bwMode="auto">
            <a:xfrm>
              <a:off x="2824" y="1793"/>
              <a:ext cx="292" cy="2069"/>
              <a:chOff x="2824" y="1793"/>
              <a:chExt cx="292" cy="2069"/>
            </a:xfrm>
          </p:grpSpPr>
          <p:sp>
            <p:nvSpPr>
              <p:cNvPr id="30" name="Line 55"/>
              <p:cNvSpPr>
                <a:spLocks noChangeShapeType="1"/>
              </p:cNvSpPr>
              <p:nvPr/>
            </p:nvSpPr>
            <p:spPr bwMode="auto">
              <a:xfrm flipV="1">
                <a:off x="2937" y="2002"/>
                <a:ext cx="0" cy="186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" name="Text Box 56"/>
              <p:cNvSpPr txBox="1">
                <a:spLocks noChangeArrowheads="1"/>
              </p:cNvSpPr>
              <p:nvPr/>
            </p:nvSpPr>
            <p:spPr bwMode="auto">
              <a:xfrm>
                <a:off x="2824" y="1793"/>
                <a:ext cx="2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</a:p>
            </p:txBody>
          </p:sp>
        </p:grpSp>
        <p:grpSp>
          <p:nvGrpSpPr>
            <p:cNvPr id="24" name="Group 60"/>
            <p:cNvGrpSpPr>
              <a:grpSpLocks/>
            </p:cNvGrpSpPr>
            <p:nvPr/>
          </p:nvGrpSpPr>
          <p:grpSpPr bwMode="auto">
            <a:xfrm>
              <a:off x="2823" y="3579"/>
              <a:ext cx="2814" cy="233"/>
              <a:chOff x="2823" y="3579"/>
              <a:chExt cx="2814" cy="233"/>
            </a:xfrm>
          </p:grpSpPr>
          <p:sp>
            <p:nvSpPr>
              <p:cNvPr id="25" name="Line 58"/>
              <p:cNvSpPr>
                <a:spLocks noChangeShapeType="1"/>
              </p:cNvSpPr>
              <p:nvPr/>
            </p:nvSpPr>
            <p:spPr bwMode="auto">
              <a:xfrm>
                <a:off x="2823" y="3758"/>
                <a:ext cx="2493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6" name="Text Box 59"/>
              <p:cNvSpPr txBox="1">
                <a:spLocks noChangeArrowheads="1"/>
              </p:cNvSpPr>
              <p:nvPr/>
            </p:nvSpPr>
            <p:spPr bwMode="auto">
              <a:xfrm>
                <a:off x="5269" y="3579"/>
                <a:ext cx="36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</a:p>
            </p:txBody>
          </p:sp>
        </p:grpSp>
      </p:grpSp>
      <p:sp>
        <p:nvSpPr>
          <p:cNvPr id="32" name="Text Box 61"/>
          <p:cNvSpPr txBox="1">
            <a:spLocks noChangeArrowheads="1"/>
          </p:cNvSpPr>
          <p:nvPr/>
        </p:nvSpPr>
        <p:spPr bwMode="auto">
          <a:xfrm>
            <a:off x="2411760" y="5328543"/>
            <a:ext cx="290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4-1: adiabatique réversible</a:t>
            </a:r>
          </a:p>
        </p:txBody>
      </p:sp>
      <p:sp>
        <p:nvSpPr>
          <p:cNvPr id="34" name="AutoShape 88"/>
          <p:cNvSpPr>
            <a:spLocks/>
          </p:cNvSpPr>
          <p:nvPr/>
        </p:nvSpPr>
        <p:spPr bwMode="auto">
          <a:xfrm>
            <a:off x="2267744" y="3791037"/>
            <a:ext cx="249111" cy="2113768"/>
          </a:xfrm>
          <a:prstGeom prst="leftBrace">
            <a:avLst>
              <a:gd name="adj1" fmla="val 125877"/>
              <a:gd name="adj2" fmla="val 50000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fr-FR" altLang="fr-FR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 rot="16200000">
            <a:off x="1225096" y="4612920"/>
            <a:ext cx="1715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1"/>
                </a:solidFill>
                <a:latin typeface="+mn-lt"/>
              </a:rPr>
              <a:t>REVERSIBLES</a:t>
            </a:r>
          </a:p>
        </p:txBody>
      </p:sp>
      <p:grpSp>
        <p:nvGrpSpPr>
          <p:cNvPr id="36" name="Groupe 35"/>
          <p:cNvGrpSpPr>
            <a:grpSpLocks/>
          </p:cNvGrpSpPr>
          <p:nvPr/>
        </p:nvGrpSpPr>
        <p:grpSpPr bwMode="auto">
          <a:xfrm>
            <a:off x="5283249" y="4733230"/>
            <a:ext cx="3162300" cy="1276350"/>
            <a:chOff x="4800600" y="4438650"/>
            <a:chExt cx="3162300" cy="1277008"/>
          </a:xfrm>
        </p:grpSpPr>
        <p:grpSp>
          <p:nvGrpSpPr>
            <p:cNvPr id="37" name="Groupe 22"/>
            <p:cNvGrpSpPr>
              <a:grpSpLocks/>
            </p:cNvGrpSpPr>
            <p:nvPr/>
          </p:nvGrpSpPr>
          <p:grpSpPr bwMode="auto">
            <a:xfrm>
              <a:off x="7062787" y="5346326"/>
              <a:ext cx="329679" cy="369332"/>
              <a:chOff x="7062787" y="5346326"/>
              <a:chExt cx="329679" cy="369332"/>
            </a:xfrm>
          </p:grpSpPr>
          <p:sp>
            <p:nvSpPr>
              <p:cNvPr id="46" name="Ellipse 45"/>
              <p:cNvSpPr/>
              <p:nvPr/>
            </p:nvSpPr>
            <p:spPr>
              <a:xfrm>
                <a:off x="7248525" y="5345581"/>
                <a:ext cx="144463" cy="1143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ZoneTexte 32"/>
              <p:cNvSpPr txBox="1">
                <a:spLocks noChangeArrowheads="1"/>
              </p:cNvSpPr>
              <p:nvPr/>
            </p:nvSpPr>
            <p:spPr bwMode="auto">
              <a:xfrm>
                <a:off x="7062787" y="5346326"/>
                <a:ext cx="3296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altLang="fr-FR" sz="1800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  <p:grpSp>
          <p:nvGrpSpPr>
            <p:cNvPr id="38" name="Groupe 23"/>
            <p:cNvGrpSpPr>
              <a:grpSpLocks/>
            </p:cNvGrpSpPr>
            <p:nvPr/>
          </p:nvGrpSpPr>
          <p:grpSpPr bwMode="auto">
            <a:xfrm>
              <a:off x="4800600" y="4438650"/>
              <a:ext cx="3162300" cy="1038759"/>
              <a:chOff x="4800600" y="4438650"/>
              <a:chExt cx="3162300" cy="1038759"/>
            </a:xfrm>
          </p:grpSpPr>
          <p:grpSp>
            <p:nvGrpSpPr>
              <p:cNvPr id="39" name="Groupe 24"/>
              <p:cNvGrpSpPr>
                <a:grpSpLocks/>
              </p:cNvGrpSpPr>
              <p:nvPr/>
            </p:nvGrpSpPr>
            <p:grpSpPr bwMode="auto">
              <a:xfrm>
                <a:off x="5137524" y="4729477"/>
                <a:ext cx="329679" cy="369332"/>
                <a:chOff x="5137524" y="4729477"/>
                <a:chExt cx="329679" cy="369332"/>
              </a:xfrm>
            </p:grpSpPr>
            <p:sp>
              <p:nvSpPr>
                <p:cNvPr id="44" name="Ellipse 43"/>
                <p:cNvSpPr/>
                <p:nvPr/>
              </p:nvSpPr>
              <p:spPr>
                <a:xfrm>
                  <a:off x="5322888" y="4749961"/>
                  <a:ext cx="144462" cy="1143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ZoneTexte 30"/>
                <p:cNvSpPr txBox="1">
                  <a:spLocks noChangeArrowheads="1"/>
                </p:cNvSpPr>
                <p:nvPr/>
              </p:nvSpPr>
              <p:spPr bwMode="auto">
                <a:xfrm>
                  <a:off x="5137524" y="4729477"/>
                  <a:ext cx="3296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fr-FR" altLang="fr-FR" sz="1800">
                      <a:solidFill>
                        <a:srgbClr val="000000"/>
                      </a:solidFill>
                      <a:latin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40" name="Groupe 25"/>
              <p:cNvGrpSpPr>
                <a:grpSpLocks/>
              </p:cNvGrpSpPr>
              <p:nvPr/>
            </p:nvGrpSpPr>
            <p:grpSpPr bwMode="auto">
              <a:xfrm>
                <a:off x="4800600" y="4438650"/>
                <a:ext cx="3162300" cy="1038759"/>
                <a:chOff x="4800600" y="4438650"/>
                <a:chExt cx="3162300" cy="1038759"/>
              </a:xfrm>
            </p:grpSpPr>
            <p:sp>
              <p:nvSpPr>
                <p:cNvPr id="41" name="Forme libre 40"/>
                <p:cNvSpPr/>
                <p:nvPr/>
              </p:nvSpPr>
              <p:spPr>
                <a:xfrm>
                  <a:off x="4800600" y="4438650"/>
                  <a:ext cx="3162300" cy="1029230"/>
                </a:xfrm>
                <a:custGeom>
                  <a:avLst/>
                  <a:gdLst>
                    <a:gd name="connsiteX0" fmla="*/ 0 w 3162300"/>
                    <a:gd name="connsiteY0" fmla="*/ 0 h 1029555"/>
                    <a:gd name="connsiteX1" fmla="*/ 381000 w 3162300"/>
                    <a:gd name="connsiteY1" fmla="*/ 247650 h 1029555"/>
                    <a:gd name="connsiteX2" fmla="*/ 1171575 w 3162300"/>
                    <a:gd name="connsiteY2" fmla="*/ 600075 h 1029555"/>
                    <a:gd name="connsiteX3" fmla="*/ 2533650 w 3162300"/>
                    <a:gd name="connsiteY3" fmla="*/ 962025 h 1029555"/>
                    <a:gd name="connsiteX4" fmla="*/ 3162300 w 3162300"/>
                    <a:gd name="connsiteY4" fmla="*/ 1028700 h 1029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2300" h="1029555">
                      <a:moveTo>
                        <a:pt x="0" y="0"/>
                      </a:moveTo>
                      <a:cubicBezTo>
                        <a:pt x="92869" y="73819"/>
                        <a:pt x="185738" y="147638"/>
                        <a:pt x="381000" y="247650"/>
                      </a:cubicBezTo>
                      <a:cubicBezTo>
                        <a:pt x="576262" y="347662"/>
                        <a:pt x="812800" y="481013"/>
                        <a:pt x="1171575" y="600075"/>
                      </a:cubicBezTo>
                      <a:cubicBezTo>
                        <a:pt x="1530350" y="719137"/>
                        <a:pt x="2201863" y="890588"/>
                        <a:pt x="2533650" y="962025"/>
                      </a:cubicBezTo>
                      <a:cubicBezTo>
                        <a:pt x="2865437" y="1033462"/>
                        <a:pt x="3013868" y="1031081"/>
                        <a:pt x="3162300" y="10287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ZoneTexte 27"/>
                <p:cNvSpPr txBox="1">
                  <a:spLocks noChangeArrowheads="1"/>
                </p:cNvSpPr>
                <p:nvPr/>
              </p:nvSpPr>
              <p:spPr bwMode="auto">
                <a:xfrm rot="1024543">
                  <a:off x="5779293" y="5108077"/>
                  <a:ext cx="137636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fr-FR" altLang="fr-FR" sz="1800">
                      <a:solidFill>
                        <a:srgbClr val="000000"/>
                      </a:solidFill>
                      <a:latin typeface="Calibri" pitchFamily="34" charset="0"/>
                    </a:rPr>
                    <a:t>Isotherme T</a:t>
                  </a:r>
                  <a:r>
                    <a:rPr lang="fr-FR" altLang="fr-FR" sz="1800" baseline="-25000">
                      <a:solidFill>
                        <a:srgbClr val="000000"/>
                      </a:solidFill>
                      <a:latin typeface="Calibri" pitchFamily="34" charset="0"/>
                    </a:rPr>
                    <a:t>f</a:t>
                  </a:r>
                </a:p>
              </p:txBody>
            </p:sp>
            <p:cxnSp>
              <p:nvCxnSpPr>
                <p:cNvPr id="43" name="Connecteur droit avec flèche 42"/>
                <p:cNvCxnSpPr/>
                <p:nvPr/>
              </p:nvCxnSpPr>
              <p:spPr>
                <a:xfrm flipH="1" flipV="1">
                  <a:off x="5695950" y="4929441"/>
                  <a:ext cx="215900" cy="104829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8" name="Groupe 47"/>
          <p:cNvGrpSpPr>
            <a:grpSpLocks/>
          </p:cNvGrpSpPr>
          <p:nvPr/>
        </p:nvGrpSpPr>
        <p:grpSpPr bwMode="auto">
          <a:xfrm>
            <a:off x="5416599" y="3723580"/>
            <a:ext cx="2943225" cy="1477963"/>
            <a:chOff x="4933950" y="3429000"/>
            <a:chExt cx="2942662" cy="1478491"/>
          </a:xfrm>
        </p:grpSpPr>
        <p:sp>
          <p:nvSpPr>
            <p:cNvPr id="49" name="Ellipse 48"/>
            <p:cNvSpPr/>
            <p:nvPr/>
          </p:nvSpPr>
          <p:spPr>
            <a:xfrm>
              <a:off x="6587809" y="4583525"/>
              <a:ext cx="144435" cy="11434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0" name="ZoneTexte 35"/>
            <p:cNvSpPr txBox="1">
              <a:spLocks noChangeArrowheads="1"/>
            </p:cNvSpPr>
            <p:nvPr/>
          </p:nvSpPr>
          <p:spPr bwMode="auto">
            <a:xfrm>
              <a:off x="6660232" y="4336364"/>
              <a:ext cx="3296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1800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  <p:grpSp>
          <p:nvGrpSpPr>
            <p:cNvPr id="51" name="Groupe 36"/>
            <p:cNvGrpSpPr>
              <a:grpSpLocks/>
            </p:cNvGrpSpPr>
            <p:nvPr/>
          </p:nvGrpSpPr>
          <p:grpSpPr bwMode="auto">
            <a:xfrm>
              <a:off x="4933950" y="3429000"/>
              <a:ext cx="2942662" cy="1478491"/>
              <a:chOff x="4933950" y="3429000"/>
              <a:chExt cx="2942662" cy="1478491"/>
            </a:xfrm>
          </p:grpSpPr>
          <p:sp>
            <p:nvSpPr>
              <p:cNvPr id="52" name="Forme libre 51"/>
              <p:cNvSpPr/>
              <p:nvPr/>
            </p:nvSpPr>
            <p:spPr>
              <a:xfrm>
                <a:off x="4933950" y="3429000"/>
                <a:ext cx="2942662" cy="1478491"/>
              </a:xfrm>
              <a:custGeom>
                <a:avLst/>
                <a:gdLst>
                  <a:gd name="connsiteX0" fmla="*/ 0 w 2942662"/>
                  <a:gd name="connsiteY0" fmla="*/ 0 h 1478491"/>
                  <a:gd name="connsiteX1" fmla="*/ 495300 w 2942662"/>
                  <a:gd name="connsiteY1" fmla="*/ 485775 h 1478491"/>
                  <a:gd name="connsiteX2" fmla="*/ 1238250 w 2942662"/>
                  <a:gd name="connsiteY2" fmla="*/ 1000125 h 1478491"/>
                  <a:gd name="connsiteX3" fmla="*/ 2114550 w 2942662"/>
                  <a:gd name="connsiteY3" fmla="*/ 1323975 h 1478491"/>
                  <a:gd name="connsiteX4" fmla="*/ 2857500 w 2942662"/>
                  <a:gd name="connsiteY4" fmla="*/ 1457325 h 1478491"/>
                  <a:gd name="connsiteX5" fmla="*/ 2895600 w 2942662"/>
                  <a:gd name="connsiteY5" fmla="*/ 1476375 h 14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2662" h="1478491">
                    <a:moveTo>
                      <a:pt x="0" y="0"/>
                    </a:moveTo>
                    <a:cubicBezTo>
                      <a:pt x="144462" y="159543"/>
                      <a:pt x="288925" y="319087"/>
                      <a:pt x="495300" y="485775"/>
                    </a:cubicBezTo>
                    <a:cubicBezTo>
                      <a:pt x="701675" y="652463"/>
                      <a:pt x="968375" y="860425"/>
                      <a:pt x="1238250" y="1000125"/>
                    </a:cubicBezTo>
                    <a:cubicBezTo>
                      <a:pt x="1508125" y="1139825"/>
                      <a:pt x="1844675" y="1247775"/>
                      <a:pt x="2114550" y="1323975"/>
                    </a:cubicBezTo>
                    <a:cubicBezTo>
                      <a:pt x="2384425" y="1400175"/>
                      <a:pt x="2727325" y="1431925"/>
                      <a:pt x="2857500" y="1457325"/>
                    </a:cubicBezTo>
                    <a:cubicBezTo>
                      <a:pt x="2987675" y="1482725"/>
                      <a:pt x="2941637" y="1479550"/>
                      <a:pt x="2895600" y="147637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ZoneTexte 38"/>
              <p:cNvSpPr txBox="1">
                <a:spLocks noChangeArrowheads="1"/>
              </p:cNvSpPr>
              <p:nvPr/>
            </p:nvSpPr>
            <p:spPr bwMode="auto">
              <a:xfrm rot="2081443">
                <a:off x="5179218" y="3855544"/>
                <a:ext cx="13763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altLang="fr-FR" sz="1800">
                    <a:solidFill>
                      <a:srgbClr val="000000"/>
                    </a:solidFill>
                    <a:latin typeface="Calibri" pitchFamily="34" charset="0"/>
                  </a:rPr>
                  <a:t>Isotherme T</a:t>
                </a:r>
                <a:r>
                  <a:rPr lang="fr-FR" altLang="fr-FR" sz="1800" baseline="-25000">
                    <a:solidFill>
                      <a:srgbClr val="000000"/>
                    </a:solidFill>
                    <a:latin typeface="Calibri" pitchFamily="34" charset="0"/>
                  </a:rPr>
                  <a:t>c</a:t>
                </a:r>
              </a:p>
            </p:txBody>
          </p:sp>
          <p:cxnSp>
            <p:nvCxnSpPr>
              <p:cNvPr id="54" name="Connecteur droit avec flèche 53"/>
              <p:cNvCxnSpPr>
                <a:endCxn id="53" idx="2"/>
              </p:cNvCxnSpPr>
              <p:nvPr/>
            </p:nvCxnSpPr>
            <p:spPr>
              <a:xfrm>
                <a:off x="5548195" y="4011821"/>
                <a:ext cx="214271" cy="17945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e 54"/>
          <p:cNvGrpSpPr>
            <a:grpSpLocks/>
          </p:cNvGrpSpPr>
          <p:nvPr/>
        </p:nvGrpSpPr>
        <p:grpSpPr bwMode="auto">
          <a:xfrm>
            <a:off x="6710412" y="3939480"/>
            <a:ext cx="1430337" cy="1965325"/>
            <a:chOff x="6228185" y="3645024"/>
            <a:chExt cx="1429916" cy="1965201"/>
          </a:xfrm>
        </p:grpSpPr>
        <p:sp>
          <p:nvSpPr>
            <p:cNvPr id="56" name="Forme libre 55"/>
            <p:cNvSpPr/>
            <p:nvPr/>
          </p:nvSpPr>
          <p:spPr>
            <a:xfrm>
              <a:off x="6228185" y="3645024"/>
              <a:ext cx="1429916" cy="1965201"/>
            </a:xfrm>
            <a:custGeom>
              <a:avLst/>
              <a:gdLst>
                <a:gd name="connsiteX0" fmla="*/ 1190625 w 1190625"/>
                <a:gd name="connsiteY0" fmla="*/ 1419225 h 1419225"/>
                <a:gd name="connsiteX1" fmla="*/ 781050 w 1190625"/>
                <a:gd name="connsiteY1" fmla="*/ 1162050 h 1419225"/>
                <a:gd name="connsiteX2" fmla="*/ 552450 w 1190625"/>
                <a:gd name="connsiteY2" fmla="*/ 942975 h 1419225"/>
                <a:gd name="connsiteX3" fmla="*/ 352425 w 1190625"/>
                <a:gd name="connsiteY3" fmla="*/ 685800 h 1419225"/>
                <a:gd name="connsiteX4" fmla="*/ 161925 w 1190625"/>
                <a:gd name="connsiteY4" fmla="*/ 371475 h 1419225"/>
                <a:gd name="connsiteX5" fmla="*/ 0 w 1190625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625" h="1419225">
                  <a:moveTo>
                    <a:pt x="1190625" y="1419225"/>
                  </a:moveTo>
                  <a:cubicBezTo>
                    <a:pt x="1039018" y="1330325"/>
                    <a:pt x="887412" y="1241425"/>
                    <a:pt x="781050" y="1162050"/>
                  </a:cubicBezTo>
                  <a:cubicBezTo>
                    <a:pt x="674687" y="1082675"/>
                    <a:pt x="623887" y="1022350"/>
                    <a:pt x="552450" y="942975"/>
                  </a:cubicBezTo>
                  <a:cubicBezTo>
                    <a:pt x="481013" y="863600"/>
                    <a:pt x="417512" y="781050"/>
                    <a:pt x="352425" y="685800"/>
                  </a:cubicBezTo>
                  <a:cubicBezTo>
                    <a:pt x="287337" y="590550"/>
                    <a:pt x="220662" y="485775"/>
                    <a:pt x="161925" y="371475"/>
                  </a:cubicBezTo>
                  <a:cubicBezTo>
                    <a:pt x="103188" y="257175"/>
                    <a:pt x="51594" y="128587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57" name="Connecteur droit avec flèche 56"/>
            <p:cNvCxnSpPr/>
            <p:nvPr/>
          </p:nvCxnSpPr>
          <p:spPr>
            <a:xfrm>
              <a:off x="6785233" y="4833987"/>
              <a:ext cx="158703" cy="20159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>
            <a:grpSpLocks/>
          </p:cNvGrpSpPr>
          <p:nvPr/>
        </p:nvGrpSpPr>
        <p:grpSpPr bwMode="auto">
          <a:xfrm>
            <a:off x="5334049" y="3453705"/>
            <a:ext cx="1616075" cy="2522538"/>
            <a:chOff x="4850982" y="3158609"/>
            <a:chExt cx="1616492" cy="2523054"/>
          </a:xfrm>
        </p:grpSpPr>
        <p:sp>
          <p:nvSpPr>
            <p:cNvPr id="59" name="Ellipse 58"/>
            <p:cNvSpPr/>
            <p:nvPr/>
          </p:nvSpPr>
          <p:spPr>
            <a:xfrm>
              <a:off x="4850982" y="3371378"/>
              <a:ext cx="144500" cy="11432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0" name="ZoneTexte 45"/>
            <p:cNvSpPr txBox="1">
              <a:spLocks noChangeArrowheads="1"/>
            </p:cNvSpPr>
            <p:nvPr/>
          </p:nvSpPr>
          <p:spPr bwMode="auto">
            <a:xfrm>
              <a:off x="4922990" y="3158609"/>
              <a:ext cx="3296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18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grpSp>
          <p:nvGrpSpPr>
            <p:cNvPr id="61" name="Groupe 46"/>
            <p:cNvGrpSpPr>
              <a:grpSpLocks/>
            </p:cNvGrpSpPr>
            <p:nvPr/>
          </p:nvGrpSpPr>
          <p:grpSpPr bwMode="auto">
            <a:xfrm>
              <a:off x="4922989" y="3295650"/>
              <a:ext cx="1544485" cy="2386013"/>
              <a:chOff x="4922989" y="3295650"/>
              <a:chExt cx="1544485" cy="2386013"/>
            </a:xfrm>
          </p:grpSpPr>
          <p:sp>
            <p:nvSpPr>
              <p:cNvPr id="62" name="Forme libre 61"/>
              <p:cNvSpPr/>
              <p:nvPr/>
            </p:nvSpPr>
            <p:spPr>
              <a:xfrm>
                <a:off x="4922439" y="3295162"/>
                <a:ext cx="1545035" cy="2386501"/>
              </a:xfrm>
              <a:custGeom>
                <a:avLst/>
                <a:gdLst>
                  <a:gd name="connsiteX0" fmla="*/ 944410 w 944410"/>
                  <a:gd name="connsiteY0" fmla="*/ 1914525 h 1914525"/>
                  <a:gd name="connsiteX1" fmla="*/ 572935 w 944410"/>
                  <a:gd name="connsiteY1" fmla="*/ 1600200 h 1914525"/>
                  <a:gd name="connsiteX2" fmla="*/ 315760 w 944410"/>
                  <a:gd name="connsiteY2" fmla="*/ 1247775 h 1914525"/>
                  <a:gd name="connsiteX3" fmla="*/ 144310 w 944410"/>
                  <a:gd name="connsiteY3" fmla="*/ 866775 h 1914525"/>
                  <a:gd name="connsiteX4" fmla="*/ 20485 w 944410"/>
                  <a:gd name="connsiteY4" fmla="*/ 228600 h 1914525"/>
                  <a:gd name="connsiteX5" fmla="*/ 1435 w 944410"/>
                  <a:gd name="connsiteY5" fmla="*/ 0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410" h="1914525">
                    <a:moveTo>
                      <a:pt x="944410" y="1914525"/>
                    </a:moveTo>
                    <a:cubicBezTo>
                      <a:pt x="811060" y="1812925"/>
                      <a:pt x="677710" y="1711325"/>
                      <a:pt x="572935" y="1600200"/>
                    </a:cubicBezTo>
                    <a:cubicBezTo>
                      <a:pt x="468160" y="1489075"/>
                      <a:pt x="387197" y="1370012"/>
                      <a:pt x="315760" y="1247775"/>
                    </a:cubicBezTo>
                    <a:cubicBezTo>
                      <a:pt x="244323" y="1125538"/>
                      <a:pt x="193522" y="1036637"/>
                      <a:pt x="144310" y="866775"/>
                    </a:cubicBezTo>
                    <a:cubicBezTo>
                      <a:pt x="95098" y="696913"/>
                      <a:pt x="44297" y="373062"/>
                      <a:pt x="20485" y="228600"/>
                    </a:cubicBezTo>
                    <a:cubicBezTo>
                      <a:pt x="-3327" y="84138"/>
                      <a:pt x="-946" y="42069"/>
                      <a:pt x="1435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 flipH="1" flipV="1">
                <a:off x="5041532" y="4039852"/>
                <a:ext cx="95275" cy="22864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ZoneTexte 63"/>
          <p:cNvSpPr txBox="1"/>
          <p:nvPr/>
        </p:nvSpPr>
        <p:spPr>
          <a:xfrm>
            <a:off x="1674440" y="2771636"/>
            <a:ext cx="721804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B.2.3.1 ) Représentation dans le diagramme P-V</a:t>
            </a:r>
          </a:p>
        </p:txBody>
      </p:sp>
    </p:spTree>
    <p:extLst>
      <p:ext uri="{BB962C8B-B14F-4D97-AF65-F5344CB8AC3E}">
        <p14:creationId xmlns:p14="http://schemas.microsoft.com/office/powerpoint/2010/main" val="3660336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2" grpId="0"/>
      <p:bldP spid="34" grpId="0" animBg="1"/>
      <p:bldP spid="35" grpId="0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B.2. Les moteurs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18456" y="62068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u="sng" dirty="0"/>
              <a:t>B.2.3. Le cycle de Carnot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674440" y="980728"/>
            <a:ext cx="721804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B.2.3.2 ) Représentation dans le diagramme T-S</a:t>
            </a:r>
          </a:p>
        </p:txBody>
      </p: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5146228" y="1628801"/>
            <a:ext cx="4178300" cy="3249614"/>
            <a:chOff x="2823" y="1937"/>
            <a:chExt cx="2632" cy="2047"/>
          </a:xfrm>
        </p:grpSpPr>
        <p:grpSp>
          <p:nvGrpSpPr>
            <p:cNvPr id="22" name="Group 57"/>
            <p:cNvGrpSpPr>
              <a:grpSpLocks/>
            </p:cNvGrpSpPr>
            <p:nvPr/>
          </p:nvGrpSpPr>
          <p:grpSpPr bwMode="auto">
            <a:xfrm>
              <a:off x="2937" y="1937"/>
              <a:ext cx="301" cy="1925"/>
              <a:chOff x="2937" y="1937"/>
              <a:chExt cx="301" cy="1925"/>
            </a:xfrm>
          </p:grpSpPr>
          <p:sp>
            <p:nvSpPr>
              <p:cNvPr id="26" name="Line 55"/>
              <p:cNvSpPr>
                <a:spLocks noChangeShapeType="1"/>
              </p:cNvSpPr>
              <p:nvPr/>
            </p:nvSpPr>
            <p:spPr bwMode="auto">
              <a:xfrm flipV="1">
                <a:off x="2937" y="2002"/>
                <a:ext cx="0" cy="186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7" name="Text Box 56"/>
              <p:cNvSpPr txBox="1">
                <a:spLocks noChangeArrowheads="1"/>
              </p:cNvSpPr>
              <p:nvPr/>
            </p:nvSpPr>
            <p:spPr bwMode="auto">
              <a:xfrm>
                <a:off x="2946" y="1937"/>
                <a:ext cx="2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</p:grpSp>
        <p:grpSp>
          <p:nvGrpSpPr>
            <p:cNvPr id="23" name="Group 60"/>
            <p:cNvGrpSpPr>
              <a:grpSpLocks/>
            </p:cNvGrpSpPr>
            <p:nvPr/>
          </p:nvGrpSpPr>
          <p:grpSpPr bwMode="auto">
            <a:xfrm>
              <a:off x="2823" y="3751"/>
              <a:ext cx="2632" cy="233"/>
              <a:chOff x="2823" y="3751"/>
              <a:chExt cx="2632" cy="233"/>
            </a:xfrm>
          </p:grpSpPr>
          <p:sp>
            <p:nvSpPr>
              <p:cNvPr id="24" name="Line 58"/>
              <p:cNvSpPr>
                <a:spLocks noChangeShapeType="1"/>
              </p:cNvSpPr>
              <p:nvPr/>
            </p:nvSpPr>
            <p:spPr bwMode="auto">
              <a:xfrm>
                <a:off x="2823" y="3758"/>
                <a:ext cx="2493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5" name="Text Box 59"/>
              <p:cNvSpPr txBox="1">
                <a:spLocks noChangeArrowheads="1"/>
              </p:cNvSpPr>
              <p:nvPr/>
            </p:nvSpPr>
            <p:spPr bwMode="auto">
              <a:xfrm>
                <a:off x="5087" y="3751"/>
                <a:ext cx="36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</a:p>
            </p:txBody>
          </p:sp>
        </p:grpSp>
      </p:grpSp>
      <p:grpSp>
        <p:nvGrpSpPr>
          <p:cNvPr id="28" name="Group 64"/>
          <p:cNvGrpSpPr>
            <a:grpSpLocks/>
          </p:cNvGrpSpPr>
          <p:nvPr/>
        </p:nvGrpSpPr>
        <p:grpSpPr bwMode="auto">
          <a:xfrm>
            <a:off x="4822379" y="2209830"/>
            <a:ext cx="4027488" cy="369888"/>
            <a:chOff x="2619" y="2303"/>
            <a:chExt cx="2537" cy="233"/>
          </a:xfrm>
        </p:grpSpPr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2619" y="2303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  <a:r>
                <a:rPr lang="fr-FR" altLang="fr-FR" sz="1800" baseline="-25000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>
              <a:off x="2852" y="2427"/>
              <a:ext cx="230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822379" y="3565557"/>
            <a:ext cx="4116388" cy="369888"/>
            <a:chOff x="2619" y="3157"/>
            <a:chExt cx="2593" cy="233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619" y="3157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0000FF"/>
                  </a:solidFill>
                  <a:latin typeface="Times New Roman" pitchFamily="18" charset="0"/>
                </a:rPr>
                <a:t>T</a:t>
              </a:r>
              <a:r>
                <a:rPr lang="fr-FR" altLang="fr-FR" sz="1800" baseline="-25000" dirty="0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endParaRPr lang="fr-FR" altLang="fr-FR" sz="18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3" name="Line 63"/>
            <p:cNvSpPr>
              <a:spLocks noChangeShapeType="1"/>
            </p:cNvSpPr>
            <p:nvPr/>
          </p:nvSpPr>
          <p:spPr bwMode="auto">
            <a:xfrm>
              <a:off x="2833" y="3324"/>
              <a:ext cx="2379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34" name="Line 81"/>
          <p:cNvSpPr>
            <a:spLocks noChangeShapeType="1"/>
          </p:cNvSpPr>
          <p:nvPr/>
        </p:nvSpPr>
        <p:spPr bwMode="auto">
          <a:xfrm>
            <a:off x="8414890" y="2406675"/>
            <a:ext cx="0" cy="1423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35" name="Groupe 34"/>
          <p:cNvGrpSpPr>
            <a:grpSpLocks/>
          </p:cNvGrpSpPr>
          <p:nvPr/>
        </p:nvGrpSpPr>
        <p:grpSpPr bwMode="auto">
          <a:xfrm>
            <a:off x="5776465" y="1981225"/>
            <a:ext cx="2997200" cy="522288"/>
            <a:chOff x="5118100" y="3788317"/>
            <a:chExt cx="2997203" cy="522290"/>
          </a:xfrm>
        </p:grpSpPr>
        <p:sp>
          <p:nvSpPr>
            <p:cNvPr id="36" name="Oval 67"/>
            <p:cNvSpPr>
              <a:spLocks noChangeArrowheads="1"/>
            </p:cNvSpPr>
            <p:nvPr/>
          </p:nvSpPr>
          <p:spPr bwMode="auto">
            <a:xfrm>
              <a:off x="7672388" y="4129632"/>
              <a:ext cx="163513" cy="18097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Line 80"/>
            <p:cNvSpPr>
              <a:spLocks noChangeShapeType="1"/>
            </p:cNvSpPr>
            <p:nvPr/>
          </p:nvSpPr>
          <p:spPr bwMode="auto">
            <a:xfrm>
              <a:off x="5118100" y="4228057"/>
              <a:ext cx="2638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8" name="Text Box 76"/>
            <p:cNvSpPr txBox="1">
              <a:spLocks noChangeArrowheads="1"/>
            </p:cNvSpPr>
            <p:nvPr/>
          </p:nvSpPr>
          <p:spPr bwMode="auto">
            <a:xfrm>
              <a:off x="7650165" y="3788317"/>
              <a:ext cx="465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9" name="Groupe 38"/>
          <p:cNvGrpSpPr>
            <a:grpSpLocks/>
          </p:cNvGrpSpPr>
          <p:nvPr/>
        </p:nvGrpSpPr>
        <p:grpSpPr bwMode="auto">
          <a:xfrm>
            <a:off x="5490715" y="3717950"/>
            <a:ext cx="3051175" cy="533400"/>
            <a:chOff x="4832350" y="5525046"/>
            <a:chExt cx="3051176" cy="533400"/>
          </a:xfrm>
        </p:grpSpPr>
        <p:sp>
          <p:nvSpPr>
            <p:cNvPr id="40" name="Text Box 70"/>
            <p:cNvSpPr txBox="1">
              <a:spLocks noChangeArrowheads="1"/>
            </p:cNvSpPr>
            <p:nvPr/>
          </p:nvSpPr>
          <p:spPr bwMode="auto">
            <a:xfrm>
              <a:off x="7462838" y="5525046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" name="Text Box 72"/>
            <p:cNvSpPr txBox="1">
              <a:spLocks noChangeArrowheads="1"/>
            </p:cNvSpPr>
            <p:nvPr/>
          </p:nvSpPr>
          <p:spPr bwMode="auto">
            <a:xfrm>
              <a:off x="4832350" y="5601246"/>
              <a:ext cx="374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3" name="Oval 68"/>
            <p:cNvSpPr>
              <a:spLocks noChangeArrowheads="1"/>
            </p:cNvSpPr>
            <p:nvPr/>
          </p:nvSpPr>
          <p:spPr bwMode="auto">
            <a:xfrm>
              <a:off x="7672389" y="5537742"/>
              <a:ext cx="163512" cy="18097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" name="Oval 69"/>
            <p:cNvSpPr>
              <a:spLocks noChangeArrowheads="1"/>
            </p:cNvSpPr>
            <p:nvPr/>
          </p:nvSpPr>
          <p:spPr bwMode="auto">
            <a:xfrm>
              <a:off x="5019677" y="5552030"/>
              <a:ext cx="163513" cy="18097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" name="Line 82"/>
            <p:cNvSpPr>
              <a:spLocks noChangeShapeType="1"/>
            </p:cNvSpPr>
            <p:nvPr/>
          </p:nvSpPr>
          <p:spPr bwMode="auto">
            <a:xfrm flipH="1">
              <a:off x="5118102" y="5637755"/>
              <a:ext cx="26527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grpSp>
        <p:nvGrpSpPr>
          <p:cNvPr id="46" name="Groupe 45"/>
          <p:cNvGrpSpPr>
            <a:grpSpLocks/>
          </p:cNvGrpSpPr>
          <p:nvPr/>
        </p:nvGrpSpPr>
        <p:grpSpPr bwMode="auto">
          <a:xfrm>
            <a:off x="5678040" y="2046313"/>
            <a:ext cx="671513" cy="1784350"/>
            <a:chOff x="5019675" y="3853404"/>
            <a:chExt cx="671515" cy="1784349"/>
          </a:xfrm>
        </p:grpSpPr>
        <p:sp>
          <p:nvSpPr>
            <p:cNvPr id="47" name="Oval 66"/>
            <p:cNvSpPr>
              <a:spLocks noChangeArrowheads="1"/>
            </p:cNvSpPr>
            <p:nvPr/>
          </p:nvSpPr>
          <p:spPr bwMode="auto">
            <a:xfrm>
              <a:off x="5019675" y="4137570"/>
              <a:ext cx="163513" cy="18097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" name="Text Box 74"/>
            <p:cNvSpPr txBox="1">
              <a:spLocks noChangeArrowheads="1"/>
            </p:cNvSpPr>
            <p:nvPr/>
          </p:nvSpPr>
          <p:spPr bwMode="auto">
            <a:xfrm>
              <a:off x="5091115" y="3853404"/>
              <a:ext cx="600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9" name="Line 83"/>
            <p:cNvSpPr>
              <a:spLocks noChangeShapeType="1"/>
            </p:cNvSpPr>
            <p:nvPr/>
          </p:nvSpPr>
          <p:spPr bwMode="auto">
            <a:xfrm flipV="1">
              <a:off x="5118100" y="4228053"/>
              <a:ext cx="0" cy="1409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2222301" y="2462238"/>
            <a:ext cx="2243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1-2: Isotherme T</a:t>
            </a:r>
            <a:r>
              <a:rPr lang="fr-FR" altLang="fr-FR" sz="1800" baseline="-25000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2222301" y="2995638"/>
            <a:ext cx="292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2- 3: adiabatique réversible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2217539" y="3475063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3-4: Isotherme T</a:t>
            </a:r>
            <a:r>
              <a:rPr lang="fr-FR" altLang="fr-FR" sz="1800" baseline="-25000" dirty="0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2244526" y="3944963"/>
            <a:ext cx="290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000000"/>
                </a:solidFill>
                <a:latin typeface="Calibri" pitchFamily="34" charset="0"/>
              </a:rPr>
              <a:t>4-1: adiabatique réversible</a:t>
            </a:r>
          </a:p>
        </p:txBody>
      </p:sp>
      <p:grpSp>
        <p:nvGrpSpPr>
          <p:cNvPr id="54" name="Group 90"/>
          <p:cNvGrpSpPr>
            <a:grpSpLocks/>
          </p:cNvGrpSpPr>
          <p:nvPr/>
        </p:nvGrpSpPr>
        <p:grpSpPr bwMode="auto">
          <a:xfrm>
            <a:off x="1662534" y="2244750"/>
            <a:ext cx="650875" cy="2338387"/>
            <a:chOff x="308" y="2100"/>
            <a:chExt cx="410" cy="1473"/>
          </a:xfrm>
        </p:grpSpPr>
        <p:sp>
          <p:nvSpPr>
            <p:cNvPr id="55" name="AutoShape 88"/>
            <p:cNvSpPr>
              <a:spLocks/>
            </p:cNvSpPr>
            <p:nvPr/>
          </p:nvSpPr>
          <p:spPr bwMode="auto">
            <a:xfrm>
              <a:off x="623" y="2106"/>
              <a:ext cx="95" cy="1435"/>
            </a:xfrm>
            <a:prstGeom prst="leftBrace">
              <a:avLst>
                <a:gd name="adj1" fmla="val 125877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6" name="Text Box 89"/>
            <p:cNvSpPr txBox="1">
              <a:spLocks noChangeArrowheads="1"/>
            </p:cNvSpPr>
            <p:nvPr/>
          </p:nvSpPr>
          <p:spPr bwMode="auto">
            <a:xfrm rot="16200000">
              <a:off x="-312" y="2720"/>
              <a:ext cx="14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schemeClr val="accent1"/>
                  </a:solidFill>
                  <a:latin typeface="+mn-lt"/>
                </a:rPr>
                <a:t>REVERSIBLES</a:t>
              </a:r>
            </a:p>
          </p:txBody>
        </p:sp>
      </p:grpSp>
      <p:grpSp>
        <p:nvGrpSpPr>
          <p:cNvPr id="57" name="Groupe 56"/>
          <p:cNvGrpSpPr>
            <a:grpSpLocks/>
          </p:cNvGrpSpPr>
          <p:nvPr/>
        </p:nvGrpSpPr>
        <p:grpSpPr bwMode="auto">
          <a:xfrm>
            <a:off x="6814690" y="1857400"/>
            <a:ext cx="1008063" cy="974725"/>
            <a:chOff x="6156176" y="3664491"/>
            <a:chExt cx="1008112" cy="973615"/>
          </a:xfrm>
        </p:grpSpPr>
        <p:sp>
          <p:nvSpPr>
            <p:cNvPr id="58" name="Flèche vers le bas 57"/>
            <p:cNvSpPr/>
            <p:nvPr/>
          </p:nvSpPr>
          <p:spPr>
            <a:xfrm>
              <a:off x="6156176" y="3788175"/>
              <a:ext cx="431821" cy="849931"/>
            </a:xfrm>
            <a:prstGeom prst="downArrow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dirty="0">
                <a:solidFill>
                  <a:prstClr val="black"/>
                </a:solidFill>
              </a:endParaRPr>
            </a:p>
          </p:txBody>
        </p:sp>
        <p:sp>
          <p:nvSpPr>
            <p:cNvPr id="59" name="ZoneTexte 63"/>
            <p:cNvSpPr txBox="1">
              <a:spLocks noChangeArrowheads="1"/>
            </p:cNvSpPr>
            <p:nvPr/>
          </p:nvSpPr>
          <p:spPr bwMode="auto">
            <a:xfrm>
              <a:off x="6588224" y="3664491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180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r>
                <a:rPr lang="fr-FR" altLang="fr-FR" sz="1800" baseline="-2500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0" name="Groupe 59"/>
          <p:cNvGrpSpPr>
            <a:grpSpLocks/>
          </p:cNvGrpSpPr>
          <p:nvPr/>
        </p:nvGrpSpPr>
        <p:grpSpPr bwMode="auto">
          <a:xfrm>
            <a:off x="6886128" y="3419500"/>
            <a:ext cx="971550" cy="896938"/>
            <a:chOff x="6228434" y="5226830"/>
            <a:chExt cx="971500" cy="896148"/>
          </a:xfrm>
        </p:grpSpPr>
        <p:sp>
          <p:nvSpPr>
            <p:cNvPr id="61" name="Flèche vers le bas 60"/>
            <p:cNvSpPr/>
            <p:nvPr/>
          </p:nvSpPr>
          <p:spPr>
            <a:xfrm>
              <a:off x="6228434" y="5226830"/>
              <a:ext cx="431778" cy="850151"/>
            </a:xfrm>
            <a:prstGeom prst="downArrow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dirty="0">
                <a:solidFill>
                  <a:prstClr val="black"/>
                </a:solidFill>
              </a:endParaRPr>
            </a:p>
          </p:txBody>
        </p:sp>
        <p:sp>
          <p:nvSpPr>
            <p:cNvPr id="62" name="ZoneTexte 64"/>
            <p:cNvSpPr txBox="1">
              <a:spLocks noChangeArrowheads="1"/>
            </p:cNvSpPr>
            <p:nvPr/>
          </p:nvSpPr>
          <p:spPr bwMode="auto">
            <a:xfrm>
              <a:off x="6623870" y="5753646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180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r>
                <a:rPr lang="fr-FR" altLang="fr-FR" sz="1800" baseline="-25000">
                  <a:solidFill>
                    <a:srgbClr val="000000"/>
                  </a:solidFill>
                  <a:latin typeface="Calibri" pitchFamily="34" charset="0"/>
                </a:rPr>
                <a:t>f</a:t>
              </a:r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619672" y="4798893"/>
            <a:ext cx="70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redémontrera en TD l’expression du rendement de Carnot à l’aide du cycle.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/>
              <p:cNvSpPr txBox="1"/>
              <p:nvPr/>
            </p:nvSpPr>
            <p:spPr>
              <a:xfrm>
                <a:off x="1979712" y="5517232"/>
                <a:ext cx="1982912" cy="7406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𝑪𝒂𝒓𝒏𝒐𝒕</m:t>
                          </m:r>
                        </m:sub>
                      </m:sSub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6" name="ZoneText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517232"/>
                <a:ext cx="1982912" cy="74062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822379" y="5373215"/>
            <a:ext cx="4272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Tout moteur (produisant du travail) aura un rendement inférieur ou égal au rendement de Carnot.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788024" y="5373216"/>
            <a:ext cx="0" cy="8309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044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0" grpId="0"/>
      <p:bldP spid="51" grpId="0"/>
      <p:bldP spid="52" grpId="0"/>
      <p:bldP spid="53" grpId="0"/>
      <p:bldP spid="2" grpId="0"/>
      <p:bldP spid="76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B.3. Les réfrigérateurs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63688" y="1052736"/>
            <a:ext cx="7272808" cy="138931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fr-FR" altLang="fr-FR" sz="1800" u="sng" dirty="0">
                <a:solidFill>
                  <a:schemeClr val="bg1"/>
                </a:solidFill>
              </a:rPr>
              <a:t>Définition :</a:t>
            </a:r>
            <a:r>
              <a:rPr lang="fr-FR" altLang="fr-FR" sz="1800" dirty="0">
                <a:solidFill>
                  <a:schemeClr val="bg1"/>
                </a:solidFill>
              </a:rPr>
              <a:t>  C’est une machine thermique destinée à extraire de la chaleur d’une source froide pour la rejeter à une source chaude afin de maintenir la température de la source froide à T</a:t>
            </a:r>
            <a:r>
              <a:rPr lang="fr-FR" altLang="fr-FR" sz="1800" baseline="-25000" dirty="0">
                <a:solidFill>
                  <a:schemeClr val="bg1"/>
                </a:solidFill>
              </a:rPr>
              <a:t>f</a:t>
            </a:r>
            <a:r>
              <a:rPr lang="fr-FR" altLang="fr-FR" sz="18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fr-FR" altLang="fr-FR" sz="1800" dirty="0">
                <a:solidFill>
                  <a:schemeClr val="bg1"/>
                </a:solidFill>
              </a:rPr>
              <a:t>L’objectif de cette machine est d’extraire de la chaleur à la source froide.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B.3.1. Définition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4346599" y="3336169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fr-FR" altLang="fr-FR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87416" y="4077072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Times New Roman" pitchFamily="18" charset="0"/>
              </a:rPr>
              <a:t>Réfrigérateur</a:t>
            </a: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6156294" y="3707644"/>
            <a:ext cx="923906" cy="847725"/>
            <a:chOff x="3109" y="2346"/>
            <a:chExt cx="835" cy="534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3109" y="2544"/>
              <a:ext cx="784" cy="336"/>
            </a:xfrm>
            <a:prstGeom prst="leftArrow">
              <a:avLst>
                <a:gd name="adj1" fmla="val 50000"/>
                <a:gd name="adj2" fmla="val 6785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239" y="2346"/>
              <a:ext cx="7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000000"/>
                  </a:solidFill>
                  <a:latin typeface="Times New Roman" pitchFamily="18" charset="0"/>
                </a:rPr>
                <a:t>W&gt;0</a:t>
              </a:r>
            </a:p>
          </p:txBody>
        </p:sp>
      </p:grp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3508399" y="5241167"/>
            <a:ext cx="3886200" cy="979488"/>
            <a:chOff x="1488" y="3312"/>
            <a:chExt cx="2448" cy="672"/>
          </a:xfrm>
        </p:grpSpPr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2832" y="3360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C0504D"/>
                  </a:solidFill>
                  <a:latin typeface="Times New Roman" pitchFamily="18" charset="0"/>
                </a:rPr>
                <a:t>Q</a:t>
              </a:r>
              <a:r>
                <a:rPr lang="fr-FR" altLang="fr-FR" sz="1800" baseline="-25000">
                  <a:solidFill>
                    <a:srgbClr val="C0504D"/>
                  </a:solidFill>
                  <a:latin typeface="Times New Roman" pitchFamily="18" charset="0"/>
                </a:rPr>
                <a:t>f</a:t>
              </a:r>
              <a:r>
                <a:rPr lang="fr-FR" altLang="fr-FR" sz="1800">
                  <a:solidFill>
                    <a:srgbClr val="C0504D"/>
                  </a:solidFill>
                  <a:latin typeface="Times New Roman" pitchFamily="18" charset="0"/>
                </a:rPr>
                <a:t>&gt;0</a:t>
              </a: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1488" y="3312"/>
              <a:ext cx="2448" cy="672"/>
              <a:chOff x="1488" y="3312"/>
              <a:chExt cx="2448" cy="672"/>
            </a:xfrm>
          </p:grpSpPr>
          <p:sp>
            <p:nvSpPr>
              <p:cNvPr id="23" name="AutoShape 13"/>
              <p:cNvSpPr>
                <a:spLocks noChangeArrowheads="1"/>
              </p:cNvSpPr>
              <p:nvPr/>
            </p:nvSpPr>
            <p:spPr bwMode="auto">
              <a:xfrm>
                <a:off x="2448" y="3312"/>
                <a:ext cx="384" cy="384"/>
              </a:xfrm>
              <a:prstGeom prst="upArrow">
                <a:avLst>
                  <a:gd name="adj1" fmla="val 33852"/>
                  <a:gd name="adj2" fmla="val 4687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 sz="18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24" name="Group 14"/>
              <p:cNvGrpSpPr>
                <a:grpSpLocks/>
              </p:cNvGrpSpPr>
              <p:nvPr/>
            </p:nvGrpSpPr>
            <p:grpSpPr bwMode="auto">
              <a:xfrm>
                <a:off x="1488" y="3696"/>
                <a:ext cx="2448" cy="288"/>
                <a:chOff x="1488" y="3696"/>
                <a:chExt cx="2448" cy="288"/>
              </a:xfrm>
            </p:grpSpPr>
            <p:sp>
              <p:nvSpPr>
                <p:cNvPr id="25" name="Rectangle 15" descr="Diagonales larges vers le haut"/>
                <p:cNvSpPr>
                  <a:spLocks noChangeArrowheads="1"/>
                </p:cNvSpPr>
                <p:nvPr/>
              </p:nvSpPr>
              <p:spPr bwMode="auto">
                <a:xfrm>
                  <a:off x="1488" y="3696"/>
                  <a:ext cx="2448" cy="288"/>
                </a:xfrm>
                <a:prstGeom prst="rect">
                  <a:avLst/>
                </a:prstGeom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fr-FR" altLang="fr-FR" sz="18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6" name="Line 16"/>
                <p:cNvSpPr>
                  <a:spLocks noChangeShapeType="1"/>
                </p:cNvSpPr>
                <p:nvPr/>
              </p:nvSpPr>
              <p:spPr bwMode="auto">
                <a:xfrm>
                  <a:off x="1488" y="3696"/>
                  <a:ext cx="244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88" y="3696"/>
                  <a:ext cx="244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b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Source froide  (Thermostat T</a:t>
                  </a:r>
                  <a:r>
                    <a:rPr lang="fr-FR" altLang="fr-FR" sz="1800" b="1" baseline="-25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f</a:t>
                  </a:r>
                  <a:r>
                    <a:rPr lang="fr-FR" altLang="fr-FR" sz="1800" b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)</a:t>
                  </a:r>
                </a:p>
              </p:txBody>
            </p:sp>
          </p:grpSp>
        </p:grpSp>
      </p:grp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3450704" y="2492896"/>
            <a:ext cx="3886200" cy="981956"/>
            <a:chOff x="1488" y="1392"/>
            <a:chExt cx="2448" cy="720"/>
          </a:xfrm>
        </p:grpSpPr>
        <p:sp>
          <p:nvSpPr>
            <p:cNvPr id="29" name="AutoShape 19"/>
            <p:cNvSpPr>
              <a:spLocks noChangeArrowheads="1"/>
            </p:cNvSpPr>
            <p:nvPr/>
          </p:nvSpPr>
          <p:spPr bwMode="auto">
            <a:xfrm>
              <a:off x="2496" y="1680"/>
              <a:ext cx="336" cy="432"/>
            </a:xfrm>
            <a:prstGeom prst="upArrow">
              <a:avLst>
                <a:gd name="adj1" fmla="val 44787"/>
                <a:gd name="adj2" fmla="val 6007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2832" y="1776"/>
              <a:ext cx="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>
                  <a:solidFill>
                    <a:srgbClr val="FF0000"/>
                  </a:solidFill>
                  <a:latin typeface="Times New Roman" pitchFamily="18" charset="0"/>
                </a:rPr>
                <a:t>Q</a:t>
              </a:r>
              <a:r>
                <a:rPr lang="fr-FR" altLang="fr-FR" sz="1800" baseline="-25000" dirty="0" err="1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r>
                <a:rPr lang="fr-FR" altLang="fr-FR" sz="1800" dirty="0">
                  <a:solidFill>
                    <a:srgbClr val="FF0000"/>
                  </a:solidFill>
                  <a:latin typeface="Times New Roman" pitchFamily="18" charset="0"/>
                </a:rPr>
                <a:t>&lt;0</a:t>
              </a:r>
            </a:p>
          </p:txBody>
        </p:sp>
        <p:grpSp>
          <p:nvGrpSpPr>
            <p:cNvPr id="31" name="Group 21"/>
            <p:cNvGrpSpPr>
              <a:grpSpLocks/>
            </p:cNvGrpSpPr>
            <p:nvPr/>
          </p:nvGrpSpPr>
          <p:grpSpPr bwMode="auto">
            <a:xfrm>
              <a:off x="1488" y="1392"/>
              <a:ext cx="2448" cy="288"/>
              <a:chOff x="1488" y="1392"/>
              <a:chExt cx="2448" cy="288"/>
            </a:xfrm>
          </p:grpSpPr>
          <p:sp>
            <p:nvSpPr>
              <p:cNvPr id="32" name="Rectangle 22" descr="Diagonales larges vers le bas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2448" cy="288"/>
              </a:xfrm>
              <a:prstGeom prst="rect">
                <a:avLst/>
              </a:prstGeom>
              <a:pattFill prst="pct5">
                <a:fgClr>
                  <a:srgbClr val="FF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 sz="18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1488" y="1680"/>
                <a:ext cx="244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Text Box 24"/>
              <p:cNvSpPr txBox="1">
                <a:spLocks noChangeArrowheads="1"/>
              </p:cNvSpPr>
              <p:nvPr/>
            </p:nvSpPr>
            <p:spPr bwMode="auto">
              <a:xfrm>
                <a:off x="1488" y="1422"/>
                <a:ext cx="24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800" b="1" dirty="0">
                    <a:solidFill>
                      <a:srgbClr val="000000"/>
                    </a:solidFill>
                    <a:latin typeface="Times New Roman" pitchFamily="18" charset="0"/>
                  </a:rPr>
                  <a:t>Source Chaude (Thermostat T</a:t>
                </a:r>
                <a:r>
                  <a:rPr lang="fr-FR" altLang="fr-FR" sz="1800" b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r>
                  <a:rPr lang="fr-FR" altLang="fr-FR" sz="1800" b="1" dirty="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</a:p>
            </p:txBody>
          </p:sp>
        </p:grpSp>
      </p:grpSp>
      <p:sp>
        <p:nvSpPr>
          <p:cNvPr id="35" name="Freeform 25"/>
          <p:cNvSpPr>
            <a:spLocks/>
          </p:cNvSpPr>
          <p:nvPr/>
        </p:nvSpPr>
        <p:spPr bwMode="auto">
          <a:xfrm>
            <a:off x="4513287" y="3415544"/>
            <a:ext cx="1590675" cy="768350"/>
          </a:xfrm>
          <a:custGeom>
            <a:avLst/>
            <a:gdLst>
              <a:gd name="T0" fmla="*/ 0 w 1002"/>
              <a:gd name="T1" fmla="*/ 2147483647 h 484"/>
              <a:gd name="T2" fmla="*/ 2147483647 w 1002"/>
              <a:gd name="T3" fmla="*/ 2147483647 h 484"/>
              <a:gd name="T4" fmla="*/ 2147483647 w 1002"/>
              <a:gd name="T5" fmla="*/ 2147483647 h 484"/>
              <a:gd name="T6" fmla="*/ 2147483647 w 1002"/>
              <a:gd name="T7" fmla="*/ 2147483647 h 484"/>
              <a:gd name="T8" fmla="*/ 2147483647 w 1002"/>
              <a:gd name="T9" fmla="*/ 2147483647 h 484"/>
              <a:gd name="T10" fmla="*/ 2147483647 w 1002"/>
              <a:gd name="T11" fmla="*/ 2147483647 h 484"/>
              <a:gd name="T12" fmla="*/ 2147483647 w 1002"/>
              <a:gd name="T13" fmla="*/ 2147483647 h 484"/>
              <a:gd name="T14" fmla="*/ 2147483647 w 1002"/>
              <a:gd name="T15" fmla="*/ 2147483647 h 484"/>
              <a:gd name="T16" fmla="*/ 2147483647 w 1002"/>
              <a:gd name="T17" fmla="*/ 2147483647 h 484"/>
              <a:gd name="T18" fmla="*/ 2147483647 w 1002"/>
              <a:gd name="T19" fmla="*/ 2147483647 h 484"/>
              <a:gd name="T20" fmla="*/ 2147483647 w 1002"/>
              <a:gd name="T21" fmla="*/ 2147483647 h 484"/>
              <a:gd name="T22" fmla="*/ 2147483647 w 1002"/>
              <a:gd name="T23" fmla="*/ 2147483647 h 4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2"/>
              <a:gd name="T37" fmla="*/ 0 h 484"/>
              <a:gd name="T38" fmla="*/ 1002 w 1002"/>
              <a:gd name="T39" fmla="*/ 484 h 4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2" h="484">
                <a:moveTo>
                  <a:pt x="0" y="475"/>
                </a:moveTo>
                <a:cubicBezTo>
                  <a:pt x="1" y="469"/>
                  <a:pt x="3" y="457"/>
                  <a:pt x="9" y="433"/>
                </a:cubicBezTo>
                <a:cubicBezTo>
                  <a:pt x="15" y="409"/>
                  <a:pt x="24" y="364"/>
                  <a:pt x="36" y="331"/>
                </a:cubicBezTo>
                <a:cubicBezTo>
                  <a:pt x="48" y="298"/>
                  <a:pt x="63" y="266"/>
                  <a:pt x="84" y="235"/>
                </a:cubicBezTo>
                <a:cubicBezTo>
                  <a:pt x="105" y="204"/>
                  <a:pt x="127" y="176"/>
                  <a:pt x="162" y="145"/>
                </a:cubicBezTo>
                <a:cubicBezTo>
                  <a:pt x="197" y="114"/>
                  <a:pt x="241" y="76"/>
                  <a:pt x="294" y="52"/>
                </a:cubicBezTo>
                <a:cubicBezTo>
                  <a:pt x="347" y="28"/>
                  <a:pt x="420" y="8"/>
                  <a:pt x="483" y="4"/>
                </a:cubicBezTo>
                <a:cubicBezTo>
                  <a:pt x="546" y="0"/>
                  <a:pt x="620" y="8"/>
                  <a:pt x="675" y="25"/>
                </a:cubicBezTo>
                <a:cubicBezTo>
                  <a:pt x="730" y="42"/>
                  <a:pt x="770" y="78"/>
                  <a:pt x="810" y="109"/>
                </a:cubicBezTo>
                <a:cubicBezTo>
                  <a:pt x="850" y="140"/>
                  <a:pt x="885" y="174"/>
                  <a:pt x="915" y="214"/>
                </a:cubicBezTo>
                <a:cubicBezTo>
                  <a:pt x="945" y="254"/>
                  <a:pt x="972" y="301"/>
                  <a:pt x="987" y="346"/>
                </a:cubicBezTo>
                <a:cubicBezTo>
                  <a:pt x="1002" y="391"/>
                  <a:pt x="999" y="455"/>
                  <a:pt x="1002" y="48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26"/>
          <p:cNvSpPr>
            <a:spLocks/>
          </p:cNvSpPr>
          <p:nvPr/>
        </p:nvSpPr>
        <p:spPr bwMode="auto">
          <a:xfrm>
            <a:off x="4570437" y="4412494"/>
            <a:ext cx="1541462" cy="728663"/>
          </a:xfrm>
          <a:custGeom>
            <a:avLst/>
            <a:gdLst>
              <a:gd name="T0" fmla="*/ 2147483647 w 971"/>
              <a:gd name="T1" fmla="*/ 2147483647 h 459"/>
              <a:gd name="T2" fmla="*/ 2147483647 w 971"/>
              <a:gd name="T3" fmla="*/ 2147483647 h 459"/>
              <a:gd name="T4" fmla="*/ 2147483647 w 971"/>
              <a:gd name="T5" fmla="*/ 2147483647 h 459"/>
              <a:gd name="T6" fmla="*/ 2147483647 w 971"/>
              <a:gd name="T7" fmla="*/ 2147483647 h 459"/>
              <a:gd name="T8" fmla="*/ 2147483647 w 971"/>
              <a:gd name="T9" fmla="*/ 2147483647 h 459"/>
              <a:gd name="T10" fmla="*/ 2147483647 w 971"/>
              <a:gd name="T11" fmla="*/ 2147483647 h 459"/>
              <a:gd name="T12" fmla="*/ 2147483647 w 971"/>
              <a:gd name="T13" fmla="*/ 2147483647 h 459"/>
              <a:gd name="T14" fmla="*/ 2147483647 w 971"/>
              <a:gd name="T15" fmla="*/ 2147483647 h 459"/>
              <a:gd name="T16" fmla="*/ 2147483647 w 971"/>
              <a:gd name="T17" fmla="*/ 2147483647 h 459"/>
              <a:gd name="T18" fmla="*/ 2147483647 w 971"/>
              <a:gd name="T19" fmla="*/ 2147483647 h 459"/>
              <a:gd name="T20" fmla="*/ 2147483647 w 971"/>
              <a:gd name="T21" fmla="*/ 2147483647 h 459"/>
              <a:gd name="T22" fmla="*/ 0 w 971"/>
              <a:gd name="T23" fmla="*/ 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1"/>
              <a:gd name="T37" fmla="*/ 0 h 459"/>
              <a:gd name="T38" fmla="*/ 971 w 971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1" h="459">
                <a:moveTo>
                  <a:pt x="969" y="3"/>
                </a:moveTo>
                <a:cubicBezTo>
                  <a:pt x="969" y="10"/>
                  <a:pt x="971" y="21"/>
                  <a:pt x="966" y="45"/>
                </a:cubicBezTo>
                <a:cubicBezTo>
                  <a:pt x="961" y="69"/>
                  <a:pt x="953" y="118"/>
                  <a:pt x="942" y="147"/>
                </a:cubicBezTo>
                <a:cubicBezTo>
                  <a:pt x="931" y="176"/>
                  <a:pt x="920" y="194"/>
                  <a:pt x="900" y="222"/>
                </a:cubicBezTo>
                <a:cubicBezTo>
                  <a:pt x="880" y="250"/>
                  <a:pt x="858" y="285"/>
                  <a:pt x="825" y="315"/>
                </a:cubicBezTo>
                <a:cubicBezTo>
                  <a:pt x="792" y="345"/>
                  <a:pt x="753" y="382"/>
                  <a:pt x="699" y="405"/>
                </a:cubicBezTo>
                <a:cubicBezTo>
                  <a:pt x="645" y="428"/>
                  <a:pt x="566" y="447"/>
                  <a:pt x="502" y="453"/>
                </a:cubicBezTo>
                <a:cubicBezTo>
                  <a:pt x="438" y="459"/>
                  <a:pt x="366" y="455"/>
                  <a:pt x="313" y="441"/>
                </a:cubicBezTo>
                <a:cubicBezTo>
                  <a:pt x="260" y="427"/>
                  <a:pt x="221" y="398"/>
                  <a:pt x="184" y="369"/>
                </a:cubicBezTo>
                <a:cubicBezTo>
                  <a:pt x="147" y="340"/>
                  <a:pt x="115" y="306"/>
                  <a:pt x="88" y="267"/>
                </a:cubicBezTo>
                <a:cubicBezTo>
                  <a:pt x="61" y="228"/>
                  <a:pt x="37" y="177"/>
                  <a:pt x="22" y="132"/>
                </a:cubicBezTo>
                <a:cubicBezTo>
                  <a:pt x="7" y="87"/>
                  <a:pt x="5" y="27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1629049" y="3197875"/>
            <a:ext cx="265491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Système :</a:t>
            </a:r>
            <a:r>
              <a:rPr lang="fr-FR" altLang="fr-FR" sz="1800" dirty="0">
                <a:solidFill>
                  <a:srgbClr val="000000"/>
                </a:solidFill>
              </a:rPr>
              <a:t> Fluide subissant une succession de transformations thermodynamiques permettant de faire varier ses variables d’état dont la température.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8"/>
              <p:cNvSpPr txBox="1">
                <a:spLocks noChangeArrowheads="1"/>
              </p:cNvSpPr>
              <p:nvPr/>
            </p:nvSpPr>
            <p:spPr bwMode="auto">
              <a:xfrm>
                <a:off x="7164288" y="3448718"/>
                <a:ext cx="2232248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</a:rPr>
                  <a:t>Le fluide subit des cycles donc la variation des fonctions d’état est nulle </a:t>
                </a:r>
                <a:r>
                  <a:rPr lang="fr-FR" altLang="fr-FR" sz="1800" dirty="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𝑈</m:t>
                    </m:r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fr-FR" altLang="fr-FR" sz="1800" dirty="0">
                    <a:solidFill>
                      <a:srgbClr val="000000"/>
                    </a:solidFill>
                    <a:latin typeface="Times New Roman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fr-FR" altLang="fr-FR" sz="1800" dirty="0">
                    <a:solidFill>
                      <a:srgbClr val="000000"/>
                    </a:solidFill>
                    <a:latin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3448718"/>
                <a:ext cx="223224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2186" t="-1736" b="-451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421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 animBg="1"/>
      <p:bldP spid="13" grpId="0" autoUpdateAnimBg="0"/>
      <p:bldP spid="35" grpId="0" animBg="1"/>
      <p:bldP spid="36" grpId="0" animBg="1"/>
      <p:bldP spid="37" grpId="0" autoUpdateAnimBg="0"/>
      <p:bldP spid="3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B.3. Les réfrigérateurs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B.3.2. Schéma de principe et fonctionnement</a:t>
            </a:r>
          </a:p>
        </p:txBody>
      </p:sp>
      <p:pic>
        <p:nvPicPr>
          <p:cNvPr id="41" name="Picture 2" descr="http://tpe-physique-cuisine.pagesperso-orange.fr/images-utilisees/refrigerateur-ray-poiza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3991256" cy="439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066" name="Picture 2" descr="http://idata.over-blog.com/450x338/5/03/40/39/archives/0/Composants-dun-refrigerateu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70" y="2119312"/>
            <a:ext cx="42862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6548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B.3. Les réfrigérateurs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B.3.3. Le coefficient de performance COP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07369" y="1700808"/>
            <a:ext cx="7536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Le coefficient de performance est un nombre positif assimilable au rendement du réfrigérateur.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616893" y="1094308"/>
            <a:ext cx="752710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Dans le cas d’un réfrigérateur on ne parle pas de rendement mais de coefficient de performance (COP).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>
                <a:spLocks noChangeArrowheads="1"/>
              </p:cNvSpPr>
              <p:nvPr/>
            </p:nvSpPr>
            <p:spPr bwMode="auto">
              <a:xfrm>
                <a:off x="1619672" y="2276872"/>
                <a:ext cx="7525147" cy="1618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altLang="fr-FR" sz="1800" u="sng" dirty="0">
                    <a:solidFill>
                      <a:srgbClr val="000000"/>
                    </a:solidFill>
                    <a:latin typeface="Calibri" pitchFamily="34" charset="0"/>
                  </a:rPr>
                  <a:t>Dans le cas d’un réfrigérateur :</a:t>
                </a:r>
              </a:p>
              <a:p>
                <a:pPr eaLnBrk="1" hangingPunct="1"/>
                <a:endParaRPr lang="fr-FR" altLang="fr-FR" sz="6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sz="1800" dirty="0">
                    <a:latin typeface="Calibri" pitchFamily="34" charset="0"/>
                  </a:rPr>
                  <a:t>Ce qui est </a:t>
                </a:r>
                <a:r>
                  <a:rPr lang="fr-FR" altLang="fr-FR" sz="1800" b="1" dirty="0">
                    <a:latin typeface="Calibri" pitchFamily="34" charset="0"/>
                  </a:rPr>
                  <a:t>utile </a:t>
                </a:r>
                <a:r>
                  <a:rPr lang="fr-FR" altLang="fr-FR" sz="1800" dirty="0">
                    <a:latin typeface="Calibri" pitchFamily="34" charset="0"/>
                  </a:rPr>
                  <a:t>:  La </a:t>
                </a:r>
                <a:r>
                  <a:rPr lang="fr-FR" altLang="fr-FR" sz="1800" b="1" dirty="0">
                    <a:latin typeface="Calibri" pitchFamily="34" charset="0"/>
                  </a:rPr>
                  <a:t>chaleur absorbée à la source froide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fr-FR" altLang="fr-FR" sz="18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.</a:t>
                </a:r>
              </a:p>
              <a:p>
                <a:pPr eaLnBrk="1" hangingPunct="1"/>
                <a:r>
                  <a:rPr lang="fr-FR" altLang="fr-FR" sz="180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r-FR" altLang="fr-FR" sz="1800" i="1" dirty="0" smtClean="0">
                        <a:solidFill>
                          <a:srgbClr val="1F497D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fr-FR" altLang="fr-FR" sz="1800" dirty="0">
                    <a:solidFill>
                      <a:srgbClr val="1F497D"/>
                    </a:solidFill>
                    <a:latin typeface="Calibri" pitchFamily="34" charset="0"/>
                  </a:rPr>
                  <a:t>car reçue par le système du milieu extérieur)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sz="1800" dirty="0">
                    <a:latin typeface="Calibri" pitchFamily="34" charset="0"/>
                  </a:rPr>
                  <a:t>Ce qui est </a:t>
                </a:r>
                <a:r>
                  <a:rPr lang="fr-FR" altLang="fr-FR" sz="1800" b="1" dirty="0">
                    <a:latin typeface="Calibri" pitchFamily="34" charset="0"/>
                  </a:rPr>
                  <a:t>dépensé</a:t>
                </a:r>
                <a:r>
                  <a:rPr lang="fr-FR" altLang="fr-FR" sz="1800" dirty="0">
                    <a:latin typeface="Calibri" pitchFamily="34" charset="0"/>
                  </a:rPr>
                  <a:t> : Le</a:t>
                </a:r>
                <a:r>
                  <a:rPr lang="fr-FR" altLang="fr-FR" sz="1800" b="1" dirty="0">
                    <a:latin typeface="Calibri" pitchFamily="34" charset="0"/>
                  </a:rPr>
                  <a:t>travail absorbé par le compresseur W.</a:t>
                </a:r>
                <a:endParaRPr lang="fr-FR" altLang="fr-FR" sz="18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/>
                <a:r>
                  <a:rPr lang="fr-FR" altLang="fr-FR" sz="180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altLang="fr-FR" sz="1800" b="0" i="1" dirty="0" smtClean="0">
                        <a:solidFill>
                          <a:srgbClr val="1F497D"/>
                        </a:solidFill>
                        <a:latin typeface="Cambria Math"/>
                      </a:rPr>
                      <m:t>𝑊</m:t>
                    </m:r>
                    <m:r>
                      <a:rPr lang="fr-FR" altLang="fr-FR" sz="1800" b="0" i="1" dirty="0" smtClean="0">
                        <a:solidFill>
                          <a:srgbClr val="1F497D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fr-FR" altLang="fr-FR" sz="1800" dirty="0">
                    <a:solidFill>
                      <a:srgbClr val="1F497D"/>
                    </a:solidFill>
                    <a:latin typeface="Calibri" pitchFamily="34" charset="0"/>
                  </a:rPr>
                  <a:t>car reçu par le système du milieu extérieur)</a:t>
                </a:r>
                <a:endParaRPr lang="fr-FR" altLang="fr-FR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276872"/>
                <a:ext cx="7525147" cy="1618135"/>
              </a:xfrm>
              <a:prstGeom prst="rect">
                <a:avLst/>
              </a:prstGeom>
              <a:blipFill rotWithShape="1">
                <a:blip r:embed="rId3"/>
                <a:stretch>
                  <a:fillRect l="-729" t="-1887" b="-528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320122" y="3909460"/>
                <a:ext cx="4234205" cy="8156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𝑪𝑶𝑷</m:t>
                      </m:r>
                      <m:r>
                        <a:rPr lang="fr-FR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𝒏𝒆𝒓𝒈𝒊𝒆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𝒖𝒕𝒊𝒍𝒆</m:t>
                          </m:r>
                        </m:num>
                        <m:den>
                          <m:r>
                            <a:rPr lang="fr-FR" b="1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𝒏𝒆𝒓𝒈𝒊𝒆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𝒑𝒆𝒏𝒔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r>
                            <a:rPr lang="fr-FR" b="1" i="1" smtClean="0">
                              <a:latin typeface="Cambria Math"/>
                            </a:rPr>
                            <m:t>𝑾</m:t>
                          </m:r>
                        </m:den>
                      </m:f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/>
                                    </a:rPr>
                                    <m:t>𝒇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𝑾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22" y="3909460"/>
                <a:ext cx="4234205" cy="81568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1654112" y="4869160"/>
            <a:ext cx="74898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u="sng" dirty="0">
                <a:latin typeface="+mn-lt"/>
              </a:rPr>
              <a:t>Remarque :</a:t>
            </a:r>
            <a:r>
              <a:rPr lang="fr-FR" altLang="fr-FR" sz="1800" dirty="0">
                <a:latin typeface="+mn-lt"/>
              </a:rPr>
              <a:t> Contrairement au rendement, le </a:t>
            </a:r>
            <a:r>
              <a:rPr lang="fr-FR" altLang="fr-FR" sz="1800" b="1" u="sng" dirty="0">
                <a:latin typeface="+mn-lt"/>
              </a:rPr>
              <a:t>COP peut être supérieur à 1</a:t>
            </a:r>
            <a:r>
              <a:rPr lang="fr-FR" altLang="fr-FR" sz="1800" dirty="0">
                <a:latin typeface="+mn-lt"/>
              </a:rPr>
              <a:t>. En effet, même si le bilan de puissance global est nul, ce qui est rejeté à la source chaude est considéré « gratuit ».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En d’autres termes, pour une énergie électrique absorbée au compresseur, on pourra obtenir jusqu’à 10 fois plus d’énergie thermique dans le réfrigérateur.</a:t>
            </a:r>
          </a:p>
        </p:txBody>
      </p:sp>
    </p:spTree>
    <p:extLst>
      <p:ext uri="{BB962C8B-B14F-4D97-AF65-F5344CB8AC3E}">
        <p14:creationId xmlns:p14="http://schemas.microsoft.com/office/powerpoint/2010/main" val="1627090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/>
      <p:bldP spid="15" grpId="0" uiExpand="1" build="p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B.3. Les réfrigérateurs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B.3.4. Le réfrigérateur idéal (de Carnot)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616893" y="1094308"/>
            <a:ext cx="7527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Comme dans le cas des moteurs, Sadi Carnot a défini un réfrigérateur idéal. Le cycle est le même mais le sens des transformation est inversé.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74440" y="1772816"/>
            <a:ext cx="721804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B.3.4.1 ) Représentation dans le diagramme T-S</a:t>
            </a: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4893132" y="4167589"/>
            <a:ext cx="3958448" cy="413539"/>
            <a:chOff x="247" y="3264"/>
            <a:chExt cx="2487" cy="233"/>
          </a:xfrm>
        </p:grpSpPr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>
              <a:off x="480" y="3408"/>
              <a:ext cx="22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47" y="3264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fr-FR" altLang="fr-FR" sz="1800" baseline="-25000" dirty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fr-FR" altLang="fr-FR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5425752" y="2462611"/>
            <a:ext cx="914400" cy="2870200"/>
            <a:chOff x="576" y="2169"/>
            <a:chExt cx="576" cy="1808"/>
          </a:xfrm>
        </p:grpSpPr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864" y="2169"/>
              <a:ext cx="0" cy="1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576" y="3744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fr-FR" altLang="fr-FR" sz="18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=S</a:t>
              </a:r>
              <a:r>
                <a:rPr lang="fr-FR" altLang="fr-FR" sz="1800" baseline="-25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5065390" y="2276872"/>
            <a:ext cx="4287837" cy="2838450"/>
            <a:chOff x="349" y="2052"/>
            <a:chExt cx="2701" cy="1788"/>
          </a:xfrm>
        </p:grpSpPr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V="1">
              <a:off x="480" y="225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384" y="3792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349" y="2052"/>
              <a:ext cx="25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2714" y="3580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</a:p>
          </p:txBody>
        </p:sp>
      </p:grp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4893940" y="2829327"/>
            <a:ext cx="3956051" cy="369888"/>
            <a:chOff x="241" y="2400"/>
            <a:chExt cx="2492" cy="233"/>
          </a:xfrm>
        </p:grpSpPr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H="1">
              <a:off x="480" y="2544"/>
              <a:ext cx="2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241" y="2400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fr-FR" altLang="fr-FR" sz="1800" baseline="-25000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8092752" y="2359423"/>
            <a:ext cx="914400" cy="2973388"/>
            <a:chOff x="2256" y="2104"/>
            <a:chExt cx="576" cy="1873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2496" y="2104"/>
              <a:ext cx="0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2256" y="3744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fr-FR" altLang="fr-FR" sz="18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=S</a:t>
              </a:r>
              <a:r>
                <a:rPr lang="fr-FR" altLang="fr-FR" sz="1800" baseline="-25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fr-FR" altLang="fr-FR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7073577" y="4129488"/>
            <a:ext cx="1095375" cy="746125"/>
            <a:chOff x="1614" y="3219"/>
            <a:chExt cx="690" cy="470"/>
          </a:xfrm>
        </p:grpSpPr>
        <p:sp>
          <p:nvSpPr>
            <p:cNvPr id="36" name="AutoShape 24"/>
            <p:cNvSpPr>
              <a:spLocks noChangeArrowheads="1"/>
            </p:cNvSpPr>
            <p:nvPr/>
          </p:nvSpPr>
          <p:spPr bwMode="auto">
            <a:xfrm>
              <a:off x="1614" y="3219"/>
              <a:ext cx="192" cy="432"/>
            </a:xfrm>
            <a:prstGeom prst="up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1728" y="345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C0504D"/>
                  </a:solidFill>
                  <a:latin typeface="Times New Roman" pitchFamily="18" charset="0"/>
                </a:rPr>
                <a:t>Q</a:t>
              </a:r>
              <a:r>
                <a:rPr lang="fr-FR" altLang="fr-FR" sz="1800" baseline="-25000">
                  <a:solidFill>
                    <a:srgbClr val="C0504D"/>
                  </a:solidFill>
                  <a:latin typeface="Times New Roman" pitchFamily="18" charset="0"/>
                </a:rPr>
                <a:t>f</a:t>
              </a:r>
              <a:r>
                <a:rPr lang="fr-FR" altLang="fr-FR" sz="1800">
                  <a:solidFill>
                    <a:srgbClr val="C0504D"/>
                  </a:solidFill>
                  <a:latin typeface="Times New Roman" pitchFamily="18" charset="0"/>
                </a:rPr>
                <a:t>&gt;0</a:t>
              </a:r>
            </a:p>
          </p:txBody>
        </p:sp>
      </p:grpSp>
      <p:grpSp>
        <p:nvGrpSpPr>
          <p:cNvPr id="38" name="Group 26"/>
          <p:cNvGrpSpPr>
            <a:grpSpLocks/>
          </p:cNvGrpSpPr>
          <p:nvPr/>
        </p:nvGrpSpPr>
        <p:grpSpPr bwMode="auto">
          <a:xfrm>
            <a:off x="6981502" y="2524522"/>
            <a:ext cx="1263650" cy="989013"/>
            <a:chOff x="1556" y="2208"/>
            <a:chExt cx="796" cy="623"/>
          </a:xfrm>
        </p:grpSpPr>
        <p:sp>
          <p:nvSpPr>
            <p:cNvPr id="39" name="AutoShape 27"/>
            <p:cNvSpPr>
              <a:spLocks noChangeArrowheads="1"/>
            </p:cNvSpPr>
            <p:nvPr/>
          </p:nvSpPr>
          <p:spPr bwMode="auto">
            <a:xfrm>
              <a:off x="1556" y="2351"/>
              <a:ext cx="192" cy="480"/>
            </a:xfrm>
            <a:prstGeom prst="up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1680" y="2208"/>
              <a:ext cx="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  <a:latin typeface="Times New Roman" pitchFamily="18" charset="0"/>
                </a:rPr>
                <a:t>Q</a:t>
              </a:r>
              <a:r>
                <a:rPr lang="fr-FR" altLang="fr-FR" sz="1800" baseline="-2500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r>
                <a:rPr lang="fr-FR" altLang="fr-FR" sz="1800">
                  <a:solidFill>
                    <a:srgbClr val="FF0000"/>
                  </a:solidFill>
                  <a:latin typeface="Times New Roman" pitchFamily="18" charset="0"/>
                </a:rPr>
                <a:t>&lt;0</a:t>
              </a:r>
            </a:p>
          </p:txBody>
        </p:sp>
      </p:grpSp>
      <p:grpSp>
        <p:nvGrpSpPr>
          <p:cNvPr id="41" name="Group 29"/>
          <p:cNvGrpSpPr>
            <a:grpSpLocks/>
          </p:cNvGrpSpPr>
          <p:nvPr/>
        </p:nvGrpSpPr>
        <p:grpSpPr bwMode="auto">
          <a:xfrm>
            <a:off x="2628579" y="2600720"/>
            <a:ext cx="6226176" cy="644525"/>
            <a:chOff x="1406" y="2214"/>
            <a:chExt cx="3922" cy="406"/>
          </a:xfrm>
        </p:grpSpPr>
        <p:sp>
          <p:nvSpPr>
            <p:cNvPr id="42" name="Oval 30"/>
            <p:cNvSpPr>
              <a:spLocks noChangeArrowheads="1"/>
            </p:cNvSpPr>
            <p:nvPr/>
          </p:nvSpPr>
          <p:spPr bwMode="auto">
            <a:xfrm>
              <a:off x="5040" y="245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3" name="Group 31"/>
            <p:cNvGrpSpPr>
              <a:grpSpLocks/>
            </p:cNvGrpSpPr>
            <p:nvPr/>
          </p:nvGrpSpPr>
          <p:grpSpPr bwMode="auto">
            <a:xfrm>
              <a:off x="1406" y="2214"/>
              <a:ext cx="3922" cy="406"/>
              <a:chOff x="1406" y="2214"/>
              <a:chExt cx="3922" cy="406"/>
            </a:xfrm>
          </p:grpSpPr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1406" y="2387"/>
                <a:ext cx="127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  <a:latin typeface="Times New Roman" pitchFamily="18" charset="0"/>
                  </a:rPr>
                  <a:t>1 - 2: Isotherme</a:t>
                </a:r>
              </a:p>
            </p:txBody>
          </p:sp>
          <p:grpSp>
            <p:nvGrpSpPr>
              <p:cNvPr id="45" name="Group 33"/>
              <p:cNvGrpSpPr>
                <a:grpSpLocks/>
              </p:cNvGrpSpPr>
              <p:nvPr/>
            </p:nvGrpSpPr>
            <p:grpSpPr bwMode="auto">
              <a:xfrm>
                <a:off x="3216" y="2214"/>
                <a:ext cx="2112" cy="336"/>
                <a:chOff x="624" y="2256"/>
                <a:chExt cx="2112" cy="336"/>
              </a:xfrm>
            </p:grpSpPr>
            <p:sp>
              <p:nvSpPr>
                <p:cNvPr id="46" name="Oval 34"/>
                <p:cNvSpPr>
                  <a:spLocks noChangeArrowheads="1"/>
                </p:cNvSpPr>
                <p:nvPr/>
              </p:nvSpPr>
              <p:spPr bwMode="auto">
                <a:xfrm>
                  <a:off x="816" y="24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fr-FR" altLang="fr-FR" sz="18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632" y="254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496" y="2256"/>
                  <a:ext cx="24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4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24" y="2256"/>
                  <a:ext cx="24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864" y="2541"/>
                  <a:ext cx="1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2628578" y="3408761"/>
            <a:ext cx="232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Times New Roman" pitchFamily="18" charset="0"/>
              </a:rPr>
              <a:t>2 - 3: Isentropique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501954" y="3053161"/>
            <a:ext cx="457200" cy="1746251"/>
            <a:chOff x="5501954" y="3053161"/>
            <a:chExt cx="457200" cy="1746251"/>
          </a:xfrm>
        </p:grpSpPr>
        <p:sp>
          <p:nvSpPr>
            <p:cNvPr id="54" name="Oval 42"/>
            <p:cNvSpPr>
              <a:spLocks noChangeArrowheads="1"/>
            </p:cNvSpPr>
            <p:nvPr/>
          </p:nvSpPr>
          <p:spPr bwMode="auto">
            <a:xfrm>
              <a:off x="5806754" y="435332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5882954" y="3057924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auto">
            <a:xfrm>
              <a:off x="5501954" y="4429524"/>
              <a:ext cx="381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5882954" y="3053161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2626991" y="3865962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Times New Roman" pitchFamily="18" charset="0"/>
              </a:rPr>
              <a:t>3 - 4: Isotherme</a:t>
            </a:r>
          </a:p>
        </p:txBody>
      </p:sp>
      <p:grpSp>
        <p:nvGrpSpPr>
          <p:cNvPr id="60" name="Group 48"/>
          <p:cNvGrpSpPr>
            <a:grpSpLocks/>
          </p:cNvGrpSpPr>
          <p:nvPr/>
        </p:nvGrpSpPr>
        <p:grpSpPr bwMode="auto">
          <a:xfrm>
            <a:off x="5882954" y="4353325"/>
            <a:ext cx="2971800" cy="446088"/>
            <a:chOff x="864" y="3360"/>
            <a:chExt cx="1872" cy="281"/>
          </a:xfrm>
        </p:grpSpPr>
        <p:grpSp>
          <p:nvGrpSpPr>
            <p:cNvPr id="61" name="Group 49"/>
            <p:cNvGrpSpPr>
              <a:grpSpLocks/>
            </p:cNvGrpSpPr>
            <p:nvPr/>
          </p:nvGrpSpPr>
          <p:grpSpPr bwMode="auto">
            <a:xfrm>
              <a:off x="864" y="3360"/>
              <a:ext cx="1872" cy="281"/>
              <a:chOff x="864" y="3360"/>
              <a:chExt cx="1872" cy="281"/>
            </a:xfrm>
          </p:grpSpPr>
          <p:sp>
            <p:nvSpPr>
              <p:cNvPr id="63" name="Oval 50"/>
              <p:cNvSpPr>
                <a:spLocks noChangeArrowheads="1"/>
              </p:cNvSpPr>
              <p:nvPr/>
            </p:nvSpPr>
            <p:spPr bwMode="auto">
              <a:xfrm>
                <a:off x="2448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 sz="18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" name="Line 51"/>
              <p:cNvSpPr>
                <a:spLocks noChangeShapeType="1"/>
              </p:cNvSpPr>
              <p:nvPr/>
            </p:nvSpPr>
            <p:spPr bwMode="auto">
              <a:xfrm>
                <a:off x="864" y="340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Text Box 52"/>
              <p:cNvSpPr txBox="1">
                <a:spLocks noChangeArrowheads="1"/>
              </p:cNvSpPr>
              <p:nvPr/>
            </p:nvSpPr>
            <p:spPr bwMode="auto">
              <a:xfrm>
                <a:off x="2496" y="3408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62" name="Line 53"/>
            <p:cNvSpPr>
              <a:spLocks noChangeShapeType="1"/>
            </p:cNvSpPr>
            <p:nvPr/>
          </p:nvSpPr>
          <p:spPr bwMode="auto">
            <a:xfrm>
              <a:off x="864" y="3405"/>
              <a:ext cx="1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626991" y="3053161"/>
            <a:ext cx="5851526" cy="1716088"/>
            <a:chOff x="2626991" y="3053161"/>
            <a:chExt cx="5851526" cy="1716088"/>
          </a:xfrm>
        </p:grpSpPr>
        <p:sp>
          <p:nvSpPr>
            <p:cNvPr id="67" name="Line 55"/>
            <p:cNvSpPr>
              <a:spLocks noChangeShapeType="1"/>
            </p:cNvSpPr>
            <p:nvPr/>
          </p:nvSpPr>
          <p:spPr bwMode="auto">
            <a:xfrm flipV="1">
              <a:off x="8473754" y="3667524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8" name="Group 56"/>
            <p:cNvGrpSpPr>
              <a:grpSpLocks/>
            </p:cNvGrpSpPr>
            <p:nvPr/>
          </p:nvGrpSpPr>
          <p:grpSpPr bwMode="auto">
            <a:xfrm>
              <a:off x="2626991" y="3053161"/>
              <a:ext cx="5851526" cy="1716088"/>
              <a:chOff x="1405" y="2499"/>
              <a:chExt cx="3686" cy="1081"/>
            </a:xfrm>
          </p:grpSpPr>
          <p:sp>
            <p:nvSpPr>
              <p:cNvPr id="69" name="Text Box 57"/>
              <p:cNvSpPr txBox="1">
                <a:spLocks noChangeArrowheads="1"/>
              </p:cNvSpPr>
              <p:nvPr/>
            </p:nvSpPr>
            <p:spPr bwMode="auto">
              <a:xfrm>
                <a:off x="1405" y="3347"/>
                <a:ext cx="132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  <a:latin typeface="Times New Roman" pitchFamily="18" charset="0"/>
                  </a:rPr>
                  <a:t>4 - 1: Isentropique</a:t>
                </a:r>
              </a:p>
            </p:txBody>
          </p:sp>
          <p:sp>
            <p:nvSpPr>
              <p:cNvPr id="70" name="Line 58"/>
              <p:cNvSpPr>
                <a:spLocks noChangeShapeType="1"/>
              </p:cNvSpPr>
              <p:nvPr/>
            </p:nvSpPr>
            <p:spPr bwMode="auto">
              <a:xfrm flipV="1">
                <a:off x="5091" y="2499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1" name="Group 59"/>
          <p:cNvGrpSpPr>
            <a:grpSpLocks/>
          </p:cNvGrpSpPr>
          <p:nvPr/>
        </p:nvGrpSpPr>
        <p:grpSpPr bwMode="auto">
          <a:xfrm>
            <a:off x="2050507" y="2967435"/>
            <a:ext cx="649289" cy="1784350"/>
            <a:chOff x="753" y="2445"/>
            <a:chExt cx="409" cy="1124"/>
          </a:xfrm>
        </p:grpSpPr>
        <p:sp>
          <p:nvSpPr>
            <p:cNvPr id="72" name="Text Box 60"/>
            <p:cNvSpPr txBox="1">
              <a:spLocks noChangeArrowheads="1"/>
            </p:cNvSpPr>
            <p:nvPr/>
          </p:nvSpPr>
          <p:spPr bwMode="auto">
            <a:xfrm rot="16200000">
              <a:off x="318" y="2880"/>
              <a:ext cx="11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schemeClr val="accent1"/>
                  </a:solidFill>
                  <a:latin typeface="+mn-lt"/>
                </a:rPr>
                <a:t>RÉVERSIBLES</a:t>
              </a:r>
            </a:p>
          </p:txBody>
        </p:sp>
        <p:sp>
          <p:nvSpPr>
            <p:cNvPr id="73" name="AutoShape 61"/>
            <p:cNvSpPr>
              <a:spLocks/>
            </p:cNvSpPr>
            <p:nvPr/>
          </p:nvSpPr>
          <p:spPr bwMode="auto">
            <a:xfrm>
              <a:off x="1028" y="2489"/>
              <a:ext cx="134" cy="1080"/>
            </a:xfrm>
            <a:prstGeom prst="leftBrace">
              <a:avLst>
                <a:gd name="adj1" fmla="val 67164"/>
                <a:gd name="adj2" fmla="val 50000"/>
              </a:avLst>
            </a:prstGeom>
            <a:ln w="28575"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46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52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B.3. Les réfrigérateurs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8456" y="62068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u="sng" dirty="0"/>
              <a:t>B.3.4. Le réfrigérateur idéal (de Carnot)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74440" y="990020"/>
            <a:ext cx="721804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B.3.4.2 ) Expression du COP de Carnot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"/>
              <p:cNvSpPr txBox="1">
                <a:spLocks noChangeArrowheads="1"/>
              </p:cNvSpPr>
              <p:nvPr/>
            </p:nvSpPr>
            <p:spPr bwMode="auto">
              <a:xfrm>
                <a:off x="1627112" y="1484784"/>
                <a:ext cx="7553400" cy="39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</a:rPr>
                  <a:t>Le premier principe permet d’écrire :   </a:t>
                </a:r>
                <a14:m>
                  <m:oMath xmlns:m="http://schemas.openxmlformats.org/officeDocument/2006/math">
                    <m:r>
                      <a:rPr lang="fr-FR" altLang="fr-FR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fr-FR" altLang="fr-FR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7112" y="1484784"/>
                <a:ext cx="7553400" cy="391582"/>
              </a:xfrm>
              <a:prstGeom prst="rect">
                <a:avLst/>
              </a:prstGeom>
              <a:blipFill rotWithShape="1">
                <a:blip r:embed="rId3"/>
                <a:stretch>
                  <a:fillRect l="-726" t="-6250" b="-203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2111424" y="1885611"/>
                <a:ext cx="8077200" cy="3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</a:rPr>
                  <a:t>Or le fluide subit une succession de cycle donc on a : </a:t>
                </a:r>
                <a14:m>
                  <m:oMath xmlns:m="http://schemas.openxmlformats.org/officeDocument/2006/math">
                    <m:r>
                      <a:rPr lang="fr-FR" altLang="fr-FR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𝑐𝑦𝑐𝑙𝑒</m:t>
                        </m:r>
                      </m:sub>
                    </m:sSub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fr-FR" altLang="fr-FR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1424" y="1885611"/>
                <a:ext cx="8077200" cy="391261"/>
              </a:xfrm>
              <a:prstGeom prst="rect">
                <a:avLst/>
              </a:prstGeom>
              <a:blipFill rotWithShape="1">
                <a:blip r:embed="rId4"/>
                <a:stretch>
                  <a:fillRect l="-604" t="-6154" b="-1846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1619672" y="2780928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Le second principe énonce, puisque les transformations sont réversibles :</a:t>
            </a: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2254498" y="3789040"/>
            <a:ext cx="2832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Pour la </a:t>
            </a:r>
            <a:r>
              <a:rPr lang="fr-FR" altLang="fr-FR" sz="1800" u="sng" dirty="0">
                <a:solidFill>
                  <a:srgbClr val="000000"/>
                </a:solidFill>
              </a:rPr>
              <a:t>transformation 1-2</a:t>
            </a:r>
            <a:r>
              <a:rPr lang="fr-FR" altLang="fr-FR" sz="1800" dirty="0">
                <a:solidFill>
                  <a:srgbClr val="00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2267744" y="4365104"/>
            <a:ext cx="277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Pour la </a:t>
            </a:r>
            <a:r>
              <a:rPr lang="fr-FR" altLang="fr-FR" sz="1800" u="sng" dirty="0">
                <a:solidFill>
                  <a:srgbClr val="000000"/>
                </a:solidFill>
              </a:rPr>
              <a:t>transformation 3-4</a:t>
            </a:r>
            <a:r>
              <a:rPr lang="fr-FR" altLang="fr-FR" sz="1800" dirty="0">
                <a:solidFill>
                  <a:srgbClr val="000000"/>
                </a:solidFill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4"/>
              <p:cNvSpPr txBox="1">
                <a:spLocks noChangeArrowheads="1"/>
              </p:cNvSpPr>
              <p:nvPr/>
            </p:nvSpPr>
            <p:spPr bwMode="auto">
              <a:xfrm>
                <a:off x="2123728" y="2276872"/>
                <a:ext cx="8077200" cy="39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</a:rPr>
                  <a:t>D’où : </a:t>
                </a:r>
                <a14:m>
                  <m:oMath xmlns:m="http://schemas.openxmlformats.org/officeDocument/2006/math"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𝑊</m:t>
                    </m:r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r-FR" altLang="fr-FR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  <m:r>
                      <a:rPr lang="fr-FR" altLang="fr-FR" sz="1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− </m:t>
                    </m:r>
                    <m:r>
                      <a:rPr lang="fr-FR" altLang="fr-FR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𝑊</m:t>
                    </m:r>
                    <m:r>
                      <a:rPr lang="fr-FR" altLang="fr-FR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altLang="fr-FR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r-FR" altLang="fr-FR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altLang="fr-FR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altLang="fr-FR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fr-FR" altLang="fr-FR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2276872"/>
                <a:ext cx="8077200" cy="391582"/>
              </a:xfrm>
              <a:prstGeom prst="rect">
                <a:avLst/>
              </a:prstGeom>
              <a:blipFill rotWithShape="1">
                <a:blip r:embed="rId5"/>
                <a:stretch>
                  <a:fillRect l="-604" t="-6250" b="-203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èche droite 1"/>
          <p:cNvSpPr/>
          <p:nvPr/>
        </p:nvSpPr>
        <p:spPr>
          <a:xfrm>
            <a:off x="4923581" y="2420888"/>
            <a:ext cx="656531" cy="195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002729" y="3099940"/>
                <a:ext cx="1083951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𝑑𝑆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729" y="3099940"/>
                <a:ext cx="1083951" cy="6170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Flèche droite 86"/>
          <p:cNvSpPr/>
          <p:nvPr/>
        </p:nvSpPr>
        <p:spPr>
          <a:xfrm>
            <a:off x="5220072" y="3358961"/>
            <a:ext cx="656531" cy="195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/>
              <p:cNvSpPr txBox="1"/>
              <p:nvPr/>
            </p:nvSpPr>
            <p:spPr>
              <a:xfrm>
                <a:off x="5886316" y="3286953"/>
                <a:ext cx="1313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.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𝑑𝑆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8" name="ZoneTexte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16" y="3286953"/>
                <a:ext cx="131343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977281" y="3645024"/>
                <a:ext cx="3503395" cy="67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fr-FR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nary>
                      <m:r>
                        <a:rPr lang="fr-FR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fr-FR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fr-FR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.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𝑑𝑆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281" y="3645024"/>
                <a:ext cx="3503395" cy="6764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ZoneTexte 88"/>
              <p:cNvSpPr txBox="1"/>
              <p:nvPr/>
            </p:nvSpPr>
            <p:spPr>
              <a:xfrm>
                <a:off x="4932040" y="4221088"/>
                <a:ext cx="3529171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fr-FR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6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nary>
                      <m:r>
                        <a:rPr lang="fr-FR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fr-FR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sup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.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𝑑𝑆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21088"/>
                <a:ext cx="3529171" cy="6775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ZoneTexte 1"/>
          <p:cNvSpPr txBox="1">
            <a:spLocks noChangeArrowheads="1"/>
          </p:cNvSpPr>
          <p:nvPr/>
        </p:nvSpPr>
        <p:spPr bwMode="auto">
          <a:xfrm>
            <a:off x="1584777" y="57410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Or S</a:t>
            </a:r>
            <a:r>
              <a:rPr lang="fr-FR" altLang="fr-FR" sz="18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= S</a:t>
            </a:r>
            <a:r>
              <a:rPr lang="fr-FR" altLang="fr-FR" sz="1800" baseline="-25000" dirty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 et S</a:t>
            </a:r>
            <a:r>
              <a:rPr lang="fr-FR" altLang="fr-FR" sz="18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=S</a:t>
            </a:r>
            <a:r>
              <a:rPr lang="fr-FR" altLang="fr-FR" sz="1800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 donc :</a:t>
            </a:r>
            <a:r>
              <a:rPr lang="fr-FR" altLang="fr-FR" sz="1800" baseline="-250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39752" y="4869160"/>
                <a:ext cx="6630094" cy="646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𝐶𝑂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𝐶𝑎𝑟𝑛𝑜𝑡</m:t>
                          </m:r>
                        </m:sub>
                      </m:sSub>
                      <m:r>
                        <a:rPr lang="fr-FR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den>
                      </m:f>
                      <m:r>
                        <a:rPr lang="fr-FR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fr-FR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6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fr-FR" sz="1600" b="0" i="0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1600" b="0" i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/>
                                </a:rPr>
                                <m:t>c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6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fr-FR" sz="16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1600" b="0" i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6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fr-FR" sz="1600" b="0" i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sz="1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869160"/>
                <a:ext cx="6630094" cy="6465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211960" y="5538329"/>
                <a:ext cx="2604708" cy="7709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𝐶𝑂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𝐶𝑎𝑟𝑛𝑜𝑡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538329"/>
                <a:ext cx="2604708" cy="770991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lèche droite 50"/>
          <p:cNvSpPr/>
          <p:nvPr/>
        </p:nvSpPr>
        <p:spPr>
          <a:xfrm>
            <a:off x="2034480" y="5085184"/>
            <a:ext cx="8093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7374954" y="5652537"/>
            <a:ext cx="158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Note :</a:t>
            </a:r>
            <a:r>
              <a:rPr lang="fr-FR" sz="1600" dirty="0"/>
              <a:t> C’est le COP maximum</a:t>
            </a:r>
          </a:p>
        </p:txBody>
      </p:sp>
      <p:cxnSp>
        <p:nvCxnSpPr>
          <p:cNvPr id="455680" name="Connecteur droit 455679"/>
          <p:cNvCxnSpPr/>
          <p:nvPr/>
        </p:nvCxnSpPr>
        <p:spPr>
          <a:xfrm>
            <a:off x="7308304" y="5652537"/>
            <a:ext cx="0" cy="5847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97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5" grpId="0" animBg="1" autoUpdateAnimBg="0"/>
      <p:bldP spid="77" grpId="0" autoUpdateAnimBg="0"/>
      <p:bldP spid="79" grpId="0" autoUpdateAnimBg="0"/>
      <p:bldP spid="81" grpId="0" autoUpdateAnimBg="0"/>
      <p:bldP spid="86" grpId="0" animBg="1"/>
      <p:bldP spid="2" grpId="0" animBg="1"/>
      <p:bldP spid="3" grpId="0" animBg="1"/>
      <p:bldP spid="87" grpId="0" animBg="1"/>
      <p:bldP spid="88" grpId="0" animBg="1"/>
      <p:bldP spid="10" grpId="0" animBg="1"/>
      <p:bldP spid="89" grpId="0" animBg="1"/>
      <p:bldP spid="94" grpId="0"/>
      <p:bldP spid="15" grpId="0" animBg="1"/>
      <p:bldP spid="18" grpId="0" animBg="1"/>
      <p:bldP spid="51" grpId="0" animBg="1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B.4. Les pompes à chaleur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63688" y="1205136"/>
            <a:ext cx="7272808" cy="169578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fr-FR" altLang="fr-FR" sz="1800" b="1" u="sng" dirty="0">
                <a:solidFill>
                  <a:schemeClr val="bg1"/>
                </a:solidFill>
              </a:rPr>
              <a:t>Définition :</a:t>
            </a:r>
            <a:r>
              <a:rPr lang="fr-FR" altLang="fr-FR" sz="1800" b="1" dirty="0">
                <a:solidFill>
                  <a:schemeClr val="bg1"/>
                </a:solidFill>
              </a:rPr>
              <a:t> C’est une machine thermique destinée à extraire de la chaleur d’une source froide pour la rejeter à une source chaude afin de maintenir la température de la source chaude à T</a:t>
            </a:r>
            <a:r>
              <a:rPr lang="fr-FR" altLang="fr-FR" sz="1800" b="1" baseline="-25000" dirty="0">
                <a:solidFill>
                  <a:schemeClr val="bg1"/>
                </a:solidFill>
              </a:rPr>
              <a:t>c</a:t>
            </a:r>
            <a:r>
              <a:rPr lang="fr-FR" altLang="fr-FR" sz="1800" b="1" dirty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fr-FR" altLang="fr-FR" sz="1800" b="1" dirty="0">
                <a:solidFill>
                  <a:schemeClr val="bg1"/>
                </a:solidFill>
              </a:rPr>
              <a:t>L’objectif de cette machine est de fournir de la chaleur à la source chaude.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8456" y="692696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B.4.1. 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>
                <a:spLocks noChangeArrowheads="1"/>
              </p:cNvSpPr>
              <p:nvPr/>
            </p:nvSpPr>
            <p:spPr bwMode="auto">
              <a:xfrm>
                <a:off x="1619672" y="2996952"/>
                <a:ext cx="7416824" cy="2008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Le principe de fonctionnement est exactement identique à celui du réfrigérateur. La seule différence entre les deux est la finalité.</a:t>
                </a:r>
              </a:p>
              <a:p>
                <a:pPr eaLnBrk="1" hangingPunct="1"/>
                <a:endParaRPr lang="fr-FR" altLang="fr-FR" sz="105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marL="6413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Dans le cas du réfrigérateur ce qui est important c’est </a:t>
                </a:r>
                <a14:m>
                  <m:oMath xmlns:m="http://schemas.openxmlformats.org/officeDocument/2006/math"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𝑄</m:t>
                    </m:r>
                    <m:r>
                      <a:rPr lang="fr-FR" altLang="fr-FR" sz="1800" i="1" baseline="-25000" dirty="0" err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fr-FR" altLang="fr-FR" sz="1800" b="0" i="1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: ce qu’on retire de la source froide.</a:t>
                </a:r>
              </a:p>
              <a:p>
                <a:pPr marL="355600" eaLnBrk="1" hangingPunct="1"/>
                <a:endParaRPr lang="fr-FR" altLang="fr-FR" sz="3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marL="6413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Dans le </a:t>
                </a:r>
                <a:r>
                  <a:rPr lang="fr-FR" altLang="fr-FR" sz="1800" b="1" u="sng" dirty="0">
                    <a:solidFill>
                      <a:srgbClr val="000000"/>
                    </a:solidFill>
                    <a:latin typeface="Calibri" pitchFamily="34" charset="0"/>
                  </a:rPr>
                  <a:t>cas d’une pompe à chaleur ce qui importe c’est </a:t>
                </a:r>
                <a:r>
                  <a:rPr lang="fr-FR" altLang="fr-FR" sz="1800" b="1" u="sng" dirty="0" err="1">
                    <a:solidFill>
                      <a:srgbClr val="000000"/>
                    </a:solidFill>
                    <a:latin typeface="Calibri" pitchFamily="34" charset="0"/>
                  </a:rPr>
                  <a:t>Qc</a:t>
                </a:r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: ce que l’on donne à la source chaude.</a:t>
                </a: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996952"/>
                <a:ext cx="7416824" cy="2008242"/>
              </a:xfrm>
              <a:prstGeom prst="rect">
                <a:avLst/>
              </a:prstGeom>
              <a:blipFill rotWithShape="1">
                <a:blip r:embed="rId3"/>
                <a:stretch>
                  <a:fillRect l="-740" t="-1520" b="-182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1577071" y="5013176"/>
            <a:ext cx="716717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Donc le coefficient de performance est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23728" y="5445224"/>
                <a:ext cx="6624736" cy="80256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𝑪𝑶𝑷</m:t>
                      </m:r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𝒏𝒆𝒓𝒈𝒊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𝒖𝒕𝒊𝒍𝒆</m:t>
                              </m:r>
                            </m:sub>
                          </m:sSub>
                        </m:num>
                        <m:den>
                          <m:r>
                            <a:rPr lang="fr-FR" b="1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1" i="1">
                              <a:latin typeface="Cambria Math"/>
                            </a:rPr>
                            <m:t>𝒏𝒆𝒓𝒈𝒊</m:t>
                          </m:r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/>
                                </a:rPr>
                                <m:t>𝒄𝒐𝒏𝒔𝒐𝒎𝒎</m:t>
                              </m:r>
                              <m:r>
                                <a:rPr lang="fr-FR" b="1" i="1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1" i="1"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r>
                        <a:rPr lang="fr-FR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latin typeface="Cambria Math"/>
                                </a:rPr>
                                <m:t>𝐐</m:t>
                              </m:r>
                            </m:e>
                            <m:sub>
                              <m:r>
                                <a:rPr lang="fr-FR" b="1" i="0" smtClean="0">
                                  <a:latin typeface="Cambria Math"/>
                                </a:rPr>
                                <m:t>𝐜</m:t>
                              </m:r>
                            </m:sub>
                          </m:sSub>
                        </m:num>
                        <m:den>
                          <m:r>
                            <a:rPr lang="fr-FR" b="1" i="0" smtClean="0">
                              <a:latin typeface="Cambria Math"/>
                            </a:rPr>
                            <m:t>𝐖</m:t>
                          </m:r>
                        </m:den>
                      </m:f>
                      <m:r>
                        <a:rPr lang="fr-FR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𝑾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445224"/>
                <a:ext cx="6624736" cy="80256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927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5" grpId="0" animBg="1"/>
      <p:bldP spid="1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 aux</a:t>
            </a:r>
            <a:br>
              <a:rPr lang="fr-FR" dirty="0"/>
            </a:br>
            <a:r>
              <a:rPr lang="fr-FR" dirty="0"/>
              <a:t> machines thermiques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781128"/>
          </a:xfrm>
        </p:spPr>
        <p:txBody>
          <a:bodyPr>
            <a:normAutofit/>
          </a:bodyPr>
          <a:lstStyle/>
          <a:p>
            <a:pPr algn="just"/>
            <a:r>
              <a:rPr lang="fr-FR" sz="1800" dirty="0"/>
              <a:t>Différentiation entre Machines thermique et Cryogénie</a:t>
            </a:r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</p:txBody>
      </p:sp>
      <p:sp>
        <p:nvSpPr>
          <p:cNvPr id="3" name="Légende encadrée avec une bordure 1 2"/>
          <p:cNvSpPr/>
          <p:nvPr/>
        </p:nvSpPr>
        <p:spPr>
          <a:xfrm rot="5400000">
            <a:off x="1520503" y="2024844"/>
            <a:ext cx="720080" cy="1224136"/>
          </a:xfrm>
          <a:prstGeom prst="accentBorderCallout1">
            <a:avLst>
              <a:gd name="adj1" fmla="val 18750"/>
              <a:gd name="adj2" fmla="val -8333"/>
              <a:gd name="adj3" fmla="val -107876"/>
              <a:gd name="adj4" fmla="val -55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Cycles classiques</a:t>
            </a:r>
          </a:p>
        </p:txBody>
      </p:sp>
      <p:sp>
        <p:nvSpPr>
          <p:cNvPr id="8" name="Légende encadrée avec une bordure 1 7"/>
          <p:cNvSpPr/>
          <p:nvPr/>
        </p:nvSpPr>
        <p:spPr>
          <a:xfrm rot="5400000">
            <a:off x="6636825" y="1608556"/>
            <a:ext cx="720080" cy="2171682"/>
          </a:xfrm>
          <a:prstGeom prst="accentBorderCallout1">
            <a:avLst>
              <a:gd name="adj1" fmla="val 79080"/>
              <a:gd name="adj2" fmla="val -6438"/>
              <a:gd name="adj3" fmla="val 116458"/>
              <a:gd name="adj4" fmla="val -57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Utilisation de très basses températures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4716016" y="1916832"/>
            <a:ext cx="0" cy="2808312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5496" y="2996952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Comprendre le monde qui nous entoure :</a:t>
            </a:r>
          </a:p>
          <a:p>
            <a:r>
              <a:rPr lang="fr-FR" dirty="0"/>
              <a:t>Moteurs, réfrigérateurs, Pompe à chaleur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 sensibiliser à l’économe d’énergie par l’intermédiaire de machines performantes.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Utiliser concrètement les principes de bases de thermodynamiques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60032" y="2996952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Connaître les applications cryogénique: Qu’est-ce que la cryogénie? La supraconductivité? La cryogénie est une perspectives importante de la recherche mondiale.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Quels sont les principes de base de la cryogénie?</a:t>
            </a:r>
          </a:p>
          <a:p>
            <a:endParaRPr lang="fr-FR" dirty="0"/>
          </a:p>
        </p:txBody>
      </p:sp>
      <p:pic>
        <p:nvPicPr>
          <p:cNvPr id="471044" name="Picture 4" descr="http://upload.wikimedia.org/wikipedia/commons/2/27/Liquid_nitrogen_t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51" y="3501008"/>
            <a:ext cx="1144129" cy="21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46" name="Picture 6" descr="http://www.kelkoo.fr/wp-content/uploads/fr/2012/01/frigo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B.4. Les pompes à chaleur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B.4.2. Schéma de principe et fonctionnement</a:t>
            </a:r>
          </a:p>
        </p:txBody>
      </p:sp>
      <p:pic>
        <p:nvPicPr>
          <p:cNvPr id="473090" name="Picture 2" descr="http://une-pompe-a-chaleur.fr/img/fonctionement-pompe-a-chal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39" y="1484427"/>
            <a:ext cx="6955034" cy="30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550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B.4. Les pompes à chaleur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3696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8456" y="692696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B.4.3. La pompe à chaleur idéale</a:t>
            </a:r>
          </a:p>
        </p:txBody>
      </p:sp>
      <p:grpSp>
        <p:nvGrpSpPr>
          <p:cNvPr id="73" name="Group 6"/>
          <p:cNvGrpSpPr>
            <a:grpSpLocks/>
          </p:cNvGrpSpPr>
          <p:nvPr/>
        </p:nvGrpSpPr>
        <p:grpSpPr bwMode="auto">
          <a:xfrm>
            <a:off x="4822627" y="3120809"/>
            <a:ext cx="3992563" cy="369888"/>
            <a:chOff x="219" y="3264"/>
            <a:chExt cx="2515" cy="233"/>
          </a:xfrm>
        </p:grpSpPr>
        <p:sp>
          <p:nvSpPr>
            <p:cNvPr id="74" name="Line 7"/>
            <p:cNvSpPr>
              <a:spLocks noChangeShapeType="1"/>
            </p:cNvSpPr>
            <p:nvPr/>
          </p:nvSpPr>
          <p:spPr bwMode="auto">
            <a:xfrm flipH="1">
              <a:off x="480" y="3408"/>
              <a:ext cx="22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Text Box 8"/>
            <p:cNvSpPr txBox="1">
              <a:spLocks noChangeArrowheads="1"/>
            </p:cNvSpPr>
            <p:nvPr/>
          </p:nvSpPr>
          <p:spPr bwMode="auto">
            <a:xfrm>
              <a:off x="219" y="3264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fr-FR" altLang="fr-FR" sz="1800" baseline="-250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fr-FR" altLang="fr-FR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6" name="Group 9"/>
          <p:cNvGrpSpPr>
            <a:grpSpLocks/>
          </p:cNvGrpSpPr>
          <p:nvPr/>
        </p:nvGrpSpPr>
        <p:grpSpPr bwMode="auto">
          <a:xfrm>
            <a:off x="5389364" y="1382491"/>
            <a:ext cx="914400" cy="2870200"/>
            <a:chOff x="576" y="2169"/>
            <a:chExt cx="576" cy="1808"/>
          </a:xfrm>
        </p:grpSpPr>
        <p:sp>
          <p:nvSpPr>
            <p:cNvPr id="77" name="Line 10"/>
            <p:cNvSpPr>
              <a:spLocks noChangeShapeType="1"/>
            </p:cNvSpPr>
            <p:nvPr/>
          </p:nvSpPr>
          <p:spPr bwMode="auto">
            <a:xfrm>
              <a:off x="864" y="2169"/>
              <a:ext cx="0" cy="1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Text Box 11"/>
            <p:cNvSpPr txBox="1">
              <a:spLocks noChangeArrowheads="1"/>
            </p:cNvSpPr>
            <p:nvPr/>
          </p:nvSpPr>
          <p:spPr bwMode="auto">
            <a:xfrm>
              <a:off x="576" y="3744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fr-FR" altLang="fr-FR" sz="18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=S</a:t>
              </a:r>
              <a:r>
                <a:rPr lang="fr-FR" altLang="fr-FR" sz="1800" baseline="-25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fr-FR" altLang="fr-FR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9" name="Group 12"/>
          <p:cNvGrpSpPr>
            <a:grpSpLocks/>
          </p:cNvGrpSpPr>
          <p:nvPr/>
        </p:nvGrpSpPr>
        <p:grpSpPr bwMode="auto">
          <a:xfrm>
            <a:off x="5029002" y="1196752"/>
            <a:ext cx="4252913" cy="2838450"/>
            <a:chOff x="349" y="2052"/>
            <a:chExt cx="2679" cy="1788"/>
          </a:xfrm>
        </p:grpSpPr>
        <p:sp>
          <p:nvSpPr>
            <p:cNvPr id="80" name="Line 13"/>
            <p:cNvSpPr>
              <a:spLocks noChangeShapeType="1"/>
            </p:cNvSpPr>
            <p:nvPr/>
          </p:nvSpPr>
          <p:spPr bwMode="auto">
            <a:xfrm flipV="1">
              <a:off x="480" y="225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14"/>
            <p:cNvSpPr>
              <a:spLocks noChangeShapeType="1"/>
            </p:cNvSpPr>
            <p:nvPr/>
          </p:nvSpPr>
          <p:spPr bwMode="auto">
            <a:xfrm>
              <a:off x="384" y="3792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349" y="2052"/>
              <a:ext cx="25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2692" y="3503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</a:p>
          </p:txBody>
        </p:sp>
      </p:grpSp>
      <p:grpSp>
        <p:nvGrpSpPr>
          <p:cNvPr id="84" name="Group 17"/>
          <p:cNvGrpSpPr>
            <a:grpSpLocks/>
          </p:cNvGrpSpPr>
          <p:nvPr/>
        </p:nvGrpSpPr>
        <p:grpSpPr bwMode="auto">
          <a:xfrm>
            <a:off x="4822627" y="1763495"/>
            <a:ext cx="3990975" cy="369888"/>
            <a:chOff x="219" y="2409"/>
            <a:chExt cx="2514" cy="233"/>
          </a:xfrm>
        </p:grpSpPr>
        <p:sp>
          <p:nvSpPr>
            <p:cNvPr id="85" name="Line 18"/>
            <p:cNvSpPr>
              <a:spLocks noChangeShapeType="1"/>
            </p:cNvSpPr>
            <p:nvPr/>
          </p:nvSpPr>
          <p:spPr bwMode="auto">
            <a:xfrm flipH="1">
              <a:off x="480" y="2544"/>
              <a:ext cx="2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Text Box 19"/>
            <p:cNvSpPr txBox="1">
              <a:spLocks noChangeArrowheads="1"/>
            </p:cNvSpPr>
            <p:nvPr/>
          </p:nvSpPr>
          <p:spPr bwMode="auto">
            <a:xfrm>
              <a:off x="219" y="2409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fr-FR" altLang="fr-FR" sz="1800" baseline="-25000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grpSp>
        <p:nvGrpSpPr>
          <p:cNvPr id="87" name="Group 20"/>
          <p:cNvGrpSpPr>
            <a:grpSpLocks/>
          </p:cNvGrpSpPr>
          <p:nvPr/>
        </p:nvGrpSpPr>
        <p:grpSpPr bwMode="auto">
          <a:xfrm>
            <a:off x="8056364" y="1279303"/>
            <a:ext cx="914400" cy="2973388"/>
            <a:chOff x="2256" y="2104"/>
            <a:chExt cx="576" cy="1873"/>
          </a:xfrm>
        </p:grpSpPr>
        <p:sp>
          <p:nvSpPr>
            <p:cNvPr id="88" name="Line 21"/>
            <p:cNvSpPr>
              <a:spLocks noChangeShapeType="1"/>
            </p:cNvSpPr>
            <p:nvPr/>
          </p:nvSpPr>
          <p:spPr bwMode="auto">
            <a:xfrm>
              <a:off x="2496" y="2104"/>
              <a:ext cx="0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2256" y="3744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fr-FR" altLang="fr-FR" sz="18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fr-FR" altLang="fr-FR" sz="1800">
                  <a:solidFill>
                    <a:srgbClr val="000000"/>
                  </a:solidFill>
                  <a:latin typeface="Times New Roman" pitchFamily="18" charset="0"/>
                </a:rPr>
                <a:t>=S</a:t>
              </a:r>
              <a:r>
                <a:rPr lang="fr-FR" altLang="fr-FR" sz="1800" baseline="-25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fr-FR" altLang="fr-FR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0" name="Group 23"/>
          <p:cNvGrpSpPr>
            <a:grpSpLocks/>
          </p:cNvGrpSpPr>
          <p:nvPr/>
        </p:nvGrpSpPr>
        <p:grpSpPr bwMode="auto">
          <a:xfrm>
            <a:off x="7037189" y="3049368"/>
            <a:ext cx="1095375" cy="746125"/>
            <a:chOff x="1614" y="3219"/>
            <a:chExt cx="690" cy="470"/>
          </a:xfrm>
        </p:grpSpPr>
        <p:sp>
          <p:nvSpPr>
            <p:cNvPr id="91" name="AutoShape 24"/>
            <p:cNvSpPr>
              <a:spLocks noChangeArrowheads="1"/>
            </p:cNvSpPr>
            <p:nvPr/>
          </p:nvSpPr>
          <p:spPr bwMode="auto">
            <a:xfrm>
              <a:off x="1614" y="3219"/>
              <a:ext cx="192" cy="432"/>
            </a:xfrm>
            <a:prstGeom prst="up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" name="Text Box 25"/>
            <p:cNvSpPr txBox="1">
              <a:spLocks noChangeArrowheads="1"/>
            </p:cNvSpPr>
            <p:nvPr/>
          </p:nvSpPr>
          <p:spPr bwMode="auto">
            <a:xfrm>
              <a:off x="1728" y="345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C0504D"/>
                  </a:solidFill>
                  <a:latin typeface="Times New Roman" pitchFamily="18" charset="0"/>
                </a:rPr>
                <a:t>Q</a:t>
              </a:r>
              <a:r>
                <a:rPr lang="fr-FR" altLang="fr-FR" sz="1800" baseline="-25000">
                  <a:solidFill>
                    <a:srgbClr val="C0504D"/>
                  </a:solidFill>
                  <a:latin typeface="Times New Roman" pitchFamily="18" charset="0"/>
                </a:rPr>
                <a:t>f</a:t>
              </a:r>
              <a:r>
                <a:rPr lang="fr-FR" altLang="fr-FR" sz="1800">
                  <a:solidFill>
                    <a:srgbClr val="C0504D"/>
                  </a:solidFill>
                  <a:latin typeface="Times New Roman" pitchFamily="18" charset="0"/>
                </a:rPr>
                <a:t>&gt;0</a:t>
              </a:r>
            </a:p>
          </p:txBody>
        </p:sp>
      </p:grpSp>
      <p:grpSp>
        <p:nvGrpSpPr>
          <p:cNvPr id="93" name="Group 26"/>
          <p:cNvGrpSpPr>
            <a:grpSpLocks/>
          </p:cNvGrpSpPr>
          <p:nvPr/>
        </p:nvGrpSpPr>
        <p:grpSpPr bwMode="auto">
          <a:xfrm>
            <a:off x="6945114" y="1444402"/>
            <a:ext cx="1263650" cy="989013"/>
            <a:chOff x="1556" y="2208"/>
            <a:chExt cx="796" cy="623"/>
          </a:xfrm>
        </p:grpSpPr>
        <p:sp>
          <p:nvSpPr>
            <p:cNvPr id="94" name="AutoShape 27"/>
            <p:cNvSpPr>
              <a:spLocks noChangeArrowheads="1"/>
            </p:cNvSpPr>
            <p:nvPr/>
          </p:nvSpPr>
          <p:spPr bwMode="auto">
            <a:xfrm>
              <a:off x="1556" y="2351"/>
              <a:ext cx="192" cy="480"/>
            </a:xfrm>
            <a:prstGeom prst="up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5" name="Text Box 28"/>
            <p:cNvSpPr txBox="1">
              <a:spLocks noChangeArrowheads="1"/>
            </p:cNvSpPr>
            <p:nvPr/>
          </p:nvSpPr>
          <p:spPr bwMode="auto">
            <a:xfrm>
              <a:off x="1680" y="2208"/>
              <a:ext cx="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  <a:latin typeface="Times New Roman" pitchFamily="18" charset="0"/>
                </a:rPr>
                <a:t>Q</a:t>
              </a:r>
              <a:r>
                <a:rPr lang="fr-FR" altLang="fr-FR" sz="1800" baseline="-2500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r>
                <a:rPr lang="fr-FR" altLang="fr-FR" sz="1800">
                  <a:solidFill>
                    <a:srgbClr val="FF0000"/>
                  </a:solidFill>
                  <a:latin typeface="Times New Roman" pitchFamily="18" charset="0"/>
                </a:rPr>
                <a:t>&lt;0</a:t>
              </a:r>
            </a:p>
          </p:txBody>
        </p:sp>
      </p:grpSp>
      <p:grpSp>
        <p:nvGrpSpPr>
          <p:cNvPr id="96" name="Group 29"/>
          <p:cNvGrpSpPr>
            <a:grpSpLocks/>
          </p:cNvGrpSpPr>
          <p:nvPr/>
        </p:nvGrpSpPr>
        <p:grpSpPr bwMode="auto">
          <a:xfrm>
            <a:off x="2598540" y="1520600"/>
            <a:ext cx="6219825" cy="644525"/>
            <a:chOff x="1410" y="2214"/>
            <a:chExt cx="3918" cy="406"/>
          </a:xfrm>
        </p:grpSpPr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5040" y="245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98" name="Group 31"/>
            <p:cNvGrpSpPr>
              <a:grpSpLocks/>
            </p:cNvGrpSpPr>
            <p:nvPr/>
          </p:nvGrpSpPr>
          <p:grpSpPr bwMode="auto">
            <a:xfrm>
              <a:off x="1410" y="2214"/>
              <a:ext cx="3918" cy="406"/>
              <a:chOff x="1410" y="2214"/>
              <a:chExt cx="3918" cy="406"/>
            </a:xfrm>
          </p:grpSpPr>
          <p:sp>
            <p:nvSpPr>
              <p:cNvPr id="99" name="Text Box 32"/>
              <p:cNvSpPr txBox="1">
                <a:spLocks noChangeArrowheads="1"/>
              </p:cNvSpPr>
              <p:nvPr/>
            </p:nvSpPr>
            <p:spPr bwMode="auto">
              <a:xfrm>
                <a:off x="1410" y="2387"/>
                <a:ext cx="13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  <a:latin typeface="Times New Roman" pitchFamily="18" charset="0"/>
                  </a:rPr>
                  <a:t>1- 2: Isotherme</a:t>
                </a:r>
              </a:p>
            </p:txBody>
          </p:sp>
          <p:grpSp>
            <p:nvGrpSpPr>
              <p:cNvPr id="100" name="Group 33"/>
              <p:cNvGrpSpPr>
                <a:grpSpLocks/>
              </p:cNvGrpSpPr>
              <p:nvPr/>
            </p:nvGrpSpPr>
            <p:grpSpPr bwMode="auto">
              <a:xfrm>
                <a:off x="3216" y="2214"/>
                <a:ext cx="2112" cy="336"/>
                <a:chOff x="624" y="2256"/>
                <a:chExt cx="2112" cy="336"/>
              </a:xfrm>
            </p:grpSpPr>
            <p:sp>
              <p:nvSpPr>
                <p:cNvPr id="101" name="Oval 34"/>
                <p:cNvSpPr>
                  <a:spLocks noChangeArrowheads="1"/>
                </p:cNvSpPr>
                <p:nvPr/>
              </p:nvSpPr>
              <p:spPr bwMode="auto">
                <a:xfrm>
                  <a:off x="816" y="24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fr-FR" altLang="fr-FR" sz="18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632" y="254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496" y="2256"/>
                  <a:ext cx="24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0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24" y="2256"/>
                  <a:ext cx="24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105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864" y="2541"/>
                  <a:ext cx="1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6" name="Group 39"/>
          <p:cNvGrpSpPr>
            <a:grpSpLocks/>
          </p:cNvGrpSpPr>
          <p:nvPr/>
        </p:nvGrpSpPr>
        <p:grpSpPr bwMode="auto">
          <a:xfrm>
            <a:off x="2612829" y="1973041"/>
            <a:ext cx="4191000" cy="1746250"/>
            <a:chOff x="1419" y="2499"/>
            <a:chExt cx="2640" cy="1100"/>
          </a:xfrm>
        </p:grpSpPr>
        <p:sp>
          <p:nvSpPr>
            <p:cNvPr id="107" name="Text Box 40"/>
            <p:cNvSpPr txBox="1">
              <a:spLocks noChangeArrowheads="1"/>
            </p:cNvSpPr>
            <p:nvPr/>
          </p:nvSpPr>
          <p:spPr bwMode="auto">
            <a:xfrm>
              <a:off x="1419" y="2723"/>
              <a:ext cx="26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000000"/>
                  </a:solidFill>
                  <a:latin typeface="Times New Roman" pitchFamily="18" charset="0"/>
                </a:rPr>
                <a:t>2 - 3: Isentropique</a:t>
              </a:r>
            </a:p>
          </p:txBody>
        </p:sp>
        <p:grpSp>
          <p:nvGrpSpPr>
            <p:cNvPr id="108" name="Group 41"/>
            <p:cNvGrpSpPr>
              <a:grpSpLocks/>
            </p:cNvGrpSpPr>
            <p:nvPr/>
          </p:nvGrpSpPr>
          <p:grpSpPr bwMode="auto">
            <a:xfrm>
              <a:off x="3216" y="2499"/>
              <a:ext cx="288" cy="1100"/>
              <a:chOff x="624" y="2541"/>
              <a:chExt cx="288" cy="1100"/>
            </a:xfrm>
          </p:grpSpPr>
          <p:sp>
            <p:nvSpPr>
              <p:cNvPr id="109" name="Oval 42"/>
              <p:cNvSpPr>
                <a:spLocks noChangeArrowheads="1"/>
              </p:cNvSpPr>
              <p:nvPr/>
            </p:nvSpPr>
            <p:spPr bwMode="auto">
              <a:xfrm>
                <a:off x="816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 sz="18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Line 43"/>
              <p:cNvSpPr>
                <a:spLocks noChangeShapeType="1"/>
              </p:cNvSpPr>
              <p:nvPr/>
            </p:nvSpPr>
            <p:spPr bwMode="auto">
              <a:xfrm>
                <a:off x="864" y="254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Text Box 44"/>
              <p:cNvSpPr txBox="1">
                <a:spLocks noChangeArrowheads="1"/>
              </p:cNvSpPr>
              <p:nvPr/>
            </p:nvSpPr>
            <p:spPr bwMode="auto">
              <a:xfrm>
                <a:off x="624" y="3408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>
                <a:off x="864" y="2541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13" name="Group 46"/>
          <p:cNvGrpSpPr>
            <a:grpSpLocks/>
          </p:cNvGrpSpPr>
          <p:nvPr/>
        </p:nvGrpSpPr>
        <p:grpSpPr bwMode="auto">
          <a:xfrm>
            <a:off x="2627116" y="2785842"/>
            <a:ext cx="6191251" cy="933450"/>
            <a:chOff x="1428" y="3011"/>
            <a:chExt cx="3900" cy="588"/>
          </a:xfrm>
        </p:grpSpPr>
        <p:sp>
          <p:nvSpPr>
            <p:cNvPr id="114" name="Text Box 47"/>
            <p:cNvSpPr txBox="1">
              <a:spLocks noChangeArrowheads="1"/>
            </p:cNvSpPr>
            <p:nvPr/>
          </p:nvSpPr>
          <p:spPr bwMode="auto">
            <a:xfrm>
              <a:off x="1428" y="3011"/>
              <a:ext cx="26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solidFill>
                    <a:srgbClr val="000000"/>
                  </a:solidFill>
                  <a:latin typeface="Times New Roman" pitchFamily="18" charset="0"/>
                </a:rPr>
                <a:t>3 - 4: Isotherme</a:t>
              </a:r>
            </a:p>
          </p:txBody>
        </p:sp>
        <p:grpSp>
          <p:nvGrpSpPr>
            <p:cNvPr id="115" name="Group 48"/>
            <p:cNvGrpSpPr>
              <a:grpSpLocks/>
            </p:cNvGrpSpPr>
            <p:nvPr/>
          </p:nvGrpSpPr>
          <p:grpSpPr bwMode="auto">
            <a:xfrm>
              <a:off x="3456" y="3318"/>
              <a:ext cx="1872" cy="281"/>
              <a:chOff x="864" y="3360"/>
              <a:chExt cx="1872" cy="281"/>
            </a:xfrm>
          </p:grpSpPr>
          <p:grpSp>
            <p:nvGrpSpPr>
              <p:cNvPr id="116" name="Group 49"/>
              <p:cNvGrpSpPr>
                <a:grpSpLocks/>
              </p:cNvGrpSpPr>
              <p:nvPr/>
            </p:nvGrpSpPr>
            <p:grpSpPr bwMode="auto">
              <a:xfrm>
                <a:off x="864" y="3360"/>
                <a:ext cx="1872" cy="281"/>
                <a:chOff x="864" y="3360"/>
                <a:chExt cx="1872" cy="281"/>
              </a:xfrm>
            </p:grpSpPr>
            <p:sp>
              <p:nvSpPr>
                <p:cNvPr id="118" name="Oval 50"/>
                <p:cNvSpPr>
                  <a:spLocks noChangeArrowheads="1"/>
                </p:cNvSpPr>
                <p:nvPr/>
              </p:nvSpPr>
              <p:spPr bwMode="auto">
                <a:xfrm>
                  <a:off x="2448" y="336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fr-FR" altLang="fr-FR" sz="18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9" name="Line 51"/>
                <p:cNvSpPr>
                  <a:spLocks noChangeShapeType="1"/>
                </p:cNvSpPr>
                <p:nvPr/>
              </p:nvSpPr>
              <p:spPr bwMode="auto">
                <a:xfrm>
                  <a:off x="864" y="3408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496" y="3408"/>
                  <a:ext cx="24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rgbClr val="000000"/>
                      </a:solidFill>
                      <a:latin typeface="Times New Roman" pitchFamily="18" charset="0"/>
                    </a:rPr>
                    <a:t>4</a:t>
                  </a:r>
                </a:p>
              </p:txBody>
            </p:sp>
          </p:grpSp>
          <p:sp>
            <p:nvSpPr>
              <p:cNvPr id="117" name="Line 53"/>
              <p:cNvSpPr>
                <a:spLocks noChangeShapeType="1"/>
              </p:cNvSpPr>
              <p:nvPr/>
            </p:nvSpPr>
            <p:spPr bwMode="auto">
              <a:xfrm>
                <a:off x="864" y="3405"/>
                <a:ext cx="1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21" name="Group 54"/>
          <p:cNvGrpSpPr>
            <a:grpSpLocks/>
          </p:cNvGrpSpPr>
          <p:nvPr/>
        </p:nvGrpSpPr>
        <p:grpSpPr bwMode="auto">
          <a:xfrm>
            <a:off x="2627115" y="1973041"/>
            <a:ext cx="5815013" cy="1681163"/>
            <a:chOff x="1428" y="2499"/>
            <a:chExt cx="3663" cy="1059"/>
          </a:xfrm>
        </p:grpSpPr>
        <p:sp>
          <p:nvSpPr>
            <p:cNvPr id="122" name="Line 55"/>
            <p:cNvSpPr>
              <a:spLocks noChangeShapeType="1"/>
            </p:cNvSpPr>
            <p:nvPr/>
          </p:nvSpPr>
          <p:spPr bwMode="auto">
            <a:xfrm flipV="1">
              <a:off x="5088" y="288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" name="Group 56"/>
            <p:cNvGrpSpPr>
              <a:grpSpLocks/>
            </p:cNvGrpSpPr>
            <p:nvPr/>
          </p:nvGrpSpPr>
          <p:grpSpPr bwMode="auto">
            <a:xfrm>
              <a:off x="1428" y="2499"/>
              <a:ext cx="3663" cy="1059"/>
              <a:chOff x="1428" y="2499"/>
              <a:chExt cx="3663" cy="1059"/>
            </a:xfrm>
          </p:grpSpPr>
          <p:sp>
            <p:nvSpPr>
              <p:cNvPr id="124" name="Text Box 57"/>
              <p:cNvSpPr txBox="1">
                <a:spLocks noChangeArrowheads="1"/>
              </p:cNvSpPr>
              <p:nvPr/>
            </p:nvSpPr>
            <p:spPr bwMode="auto">
              <a:xfrm>
                <a:off x="1428" y="3325"/>
                <a:ext cx="26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rgbClr val="000000"/>
                    </a:solidFill>
                    <a:latin typeface="Times New Roman" pitchFamily="18" charset="0"/>
                  </a:rPr>
                  <a:t>4 - 1: Isentropique</a:t>
                </a:r>
              </a:p>
            </p:txBody>
          </p:sp>
          <p:sp>
            <p:nvSpPr>
              <p:cNvPr id="125" name="Line 58"/>
              <p:cNvSpPr>
                <a:spLocks noChangeShapeType="1"/>
              </p:cNvSpPr>
              <p:nvPr/>
            </p:nvSpPr>
            <p:spPr bwMode="auto">
              <a:xfrm flipV="1">
                <a:off x="5091" y="2499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26" name="Group 59"/>
          <p:cNvGrpSpPr>
            <a:grpSpLocks/>
          </p:cNvGrpSpPr>
          <p:nvPr/>
        </p:nvGrpSpPr>
        <p:grpSpPr bwMode="auto">
          <a:xfrm>
            <a:off x="1969541" y="1931765"/>
            <a:ext cx="730250" cy="1752600"/>
            <a:chOff x="702" y="2473"/>
            <a:chExt cx="460" cy="1104"/>
          </a:xfrm>
        </p:grpSpPr>
        <p:sp>
          <p:nvSpPr>
            <p:cNvPr id="127" name="Text Box 60"/>
            <p:cNvSpPr txBox="1">
              <a:spLocks noChangeArrowheads="1"/>
            </p:cNvSpPr>
            <p:nvPr/>
          </p:nvSpPr>
          <p:spPr bwMode="auto">
            <a:xfrm rot="16200000">
              <a:off x="267" y="2908"/>
              <a:ext cx="11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schemeClr val="accent1"/>
                  </a:solidFill>
                  <a:latin typeface="+mn-lt"/>
                </a:rPr>
                <a:t>RÉVERSIBLES</a:t>
              </a:r>
            </a:p>
          </p:txBody>
        </p:sp>
        <p:sp>
          <p:nvSpPr>
            <p:cNvPr id="128" name="AutoShape 61"/>
            <p:cNvSpPr>
              <a:spLocks/>
            </p:cNvSpPr>
            <p:nvPr/>
          </p:nvSpPr>
          <p:spPr bwMode="auto">
            <a:xfrm>
              <a:off x="1028" y="2489"/>
              <a:ext cx="134" cy="1080"/>
            </a:xfrm>
            <a:prstGeom prst="leftBrace">
              <a:avLst>
                <a:gd name="adj1" fmla="val 67164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129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74901"/>
              </p:ext>
            </p:extLst>
          </p:nvPr>
        </p:nvGraphicFramePr>
        <p:xfrm>
          <a:off x="1763688" y="4365104"/>
          <a:ext cx="4203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3" imgW="4203700" imgH="647700" progId="Equation.3">
                  <p:embed/>
                </p:oleObj>
              </mc:Choice>
              <mc:Fallback>
                <p:oleObj name="Équation" r:id="rId3" imgW="4203700" imgH="647700" progId="Equation.3">
                  <p:embed/>
                  <p:pic>
                    <p:nvPicPr>
                      <p:cNvPr id="129" name="Obje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365104"/>
                        <a:ext cx="4203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48947"/>
              </p:ext>
            </p:extLst>
          </p:nvPr>
        </p:nvGraphicFramePr>
        <p:xfrm>
          <a:off x="5796136" y="4365104"/>
          <a:ext cx="2819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2819400" imgH="647700" progId="Equation.3">
                  <p:embed/>
                </p:oleObj>
              </mc:Choice>
              <mc:Fallback>
                <p:oleObj name="Équation" r:id="rId5" imgW="2819400" imgH="647700" progId="Equation.3">
                  <p:embed/>
                  <p:pic>
                    <p:nvPicPr>
                      <p:cNvPr id="132" name="Obje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365104"/>
                        <a:ext cx="2819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ZoneTexte 65"/>
              <p:cNvSpPr txBox="1">
                <a:spLocks noChangeArrowheads="1"/>
              </p:cNvSpPr>
              <p:nvPr/>
            </p:nvSpPr>
            <p:spPr bwMode="auto">
              <a:xfrm>
                <a:off x="1691133" y="5656430"/>
                <a:ext cx="30965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  <m:r>
                      <a:rPr lang="fr-FR" altLang="fr-FR" sz="1800" i="1" baseline="-25000" dirty="0">
                        <a:solidFill>
                          <a:srgbClr val="000000"/>
                        </a:solidFill>
                        <a:latin typeface="Cambria Math"/>
                      </a:rPr>
                      <m:t>4</m:t>
                    </m:r>
                    <m:r>
                      <a:rPr lang="fr-FR" altLang="fr-FR" sz="1800" i="1" dirty="0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  <m:r>
                      <a:rPr lang="fr-FR" altLang="fr-FR" sz="1800" i="1" dirty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  <m:r>
                      <a:rPr lang="fr-FR" altLang="fr-FR" sz="1800" i="1" baseline="-25000" dirty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  <m:r>
                      <a:rPr lang="fr-FR" altLang="fr-FR" sz="1800" i="1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fr-FR" altLang="fr-FR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  <m:r>
                      <a:rPr lang="fr-FR" altLang="fr-FR" sz="1800" i="1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fr-FR" altLang="fr-FR" sz="1800" b="0" i="0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altLang="fr-FR" sz="1800" dirty="0">
                    <a:solidFill>
                      <a:srgbClr val="000000"/>
                    </a:solidFill>
                    <a:latin typeface="Calibri" pitchFamily="34" charset="0"/>
                  </a:rPr>
                  <a:t>, donc : </a:t>
                </a:r>
                <a:endParaRPr lang="fr-FR" altLang="fr-FR" sz="1800" baseline="-250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33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133" y="5656430"/>
                <a:ext cx="3096569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575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5135644" y="5445224"/>
                <a:ext cx="2604708" cy="79071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𝐶𝑂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𝐶𝑎𝑟𝑛𝑜𝑡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44" y="5445224"/>
                <a:ext cx="2604708" cy="790713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135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pPr marL="857250" indent="-857250" algn="l" defTabSz="804863">
              <a:buFont typeface="+mj-lt"/>
              <a:buAutoNum type="alphaUcPeriod" startAt="3"/>
            </a:pPr>
            <a:r>
              <a:rPr lang="fr-FR" dirty="0"/>
              <a:t>La cryogénie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 dirty="0"/>
          </a:p>
        </p:txBody>
      </p:sp>
      <p:sp>
        <p:nvSpPr>
          <p:cNvPr id="8" name="Titre 7"/>
          <p:cNvSpPr txBox="1">
            <a:spLocks/>
          </p:cNvSpPr>
          <p:nvPr/>
        </p:nvSpPr>
        <p:spPr>
          <a:xfrm>
            <a:off x="683568" y="1340768"/>
            <a:ext cx="7848872" cy="4923928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.1. Introduction</a:t>
            </a:r>
            <a:endParaRPr lang="fr-FR" sz="24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C.2. Historique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C.3. Techniques de liquéfaction des gaz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C.4. Domaines d’existence des </a:t>
            </a:r>
            <a:r>
              <a:rPr lang="fr-FR" sz="2400" dirty="0" err="1">
                <a:latin typeface="+mj-lt"/>
                <a:ea typeface="+mj-ea"/>
                <a:cs typeface="+mj-cs"/>
              </a:rPr>
              <a:t>cryofluides</a:t>
            </a:r>
            <a:endParaRPr lang="fr-FR" sz="24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C.5. Applications cryogéniques</a:t>
            </a:r>
          </a:p>
          <a:p>
            <a:pPr>
              <a:spcBef>
                <a:spcPct val="0"/>
              </a:spcBef>
              <a:defRPr/>
            </a:pPr>
            <a:endParaRPr lang="fr-FR" sz="2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C.6. Quelques expériences</a:t>
            </a:r>
          </a:p>
          <a:p>
            <a:pPr>
              <a:spcBef>
                <a:spcPct val="0"/>
              </a:spcBef>
              <a:defRPr/>
            </a:pPr>
            <a:endParaRPr lang="fr-FR" sz="2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C.7. Le transfert de fluide cryogénique</a:t>
            </a:r>
          </a:p>
        </p:txBody>
      </p:sp>
    </p:spTree>
    <p:extLst>
      <p:ext uri="{BB962C8B-B14F-4D97-AF65-F5344CB8AC3E}">
        <p14:creationId xmlns:p14="http://schemas.microsoft.com/office/powerpoint/2010/main" val="251167375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C.1. Introduction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C.1.1. Définition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4268321" y="1598245"/>
            <a:ext cx="1958267" cy="5334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fr-FR" dirty="0">
                <a:cs typeface="+mn-cs"/>
              </a:rPr>
              <a:t>CRYOGENIE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051720" y="2713062"/>
            <a:ext cx="1755688" cy="990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fr-FR">
                <a:cs typeface="+mn-cs"/>
              </a:rPr>
              <a:t>KRUOS :</a:t>
            </a:r>
          </a:p>
          <a:p>
            <a:pPr algn="ctr">
              <a:spcBef>
                <a:spcPct val="0"/>
              </a:spcBef>
              <a:defRPr/>
            </a:pPr>
            <a:r>
              <a:rPr lang="fr-FR">
                <a:cs typeface="+mn-cs"/>
              </a:rPr>
              <a:t>Froid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6135438" y="2698775"/>
            <a:ext cx="2633531" cy="990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fr-FR" dirty="0">
                <a:cs typeface="+mn-cs"/>
              </a:rPr>
              <a:t>GENNAÔ :</a:t>
            </a:r>
          </a:p>
          <a:p>
            <a:pPr algn="ctr">
              <a:spcBef>
                <a:spcPct val="0"/>
              </a:spcBef>
              <a:defRPr/>
            </a:pPr>
            <a:r>
              <a:rPr lang="fr-FR" dirty="0">
                <a:cs typeface="+mn-cs"/>
              </a:rPr>
              <a:t> engendrer / produire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63688" y="4207644"/>
            <a:ext cx="7272808" cy="102155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  <a:defRPr/>
            </a:pPr>
            <a:r>
              <a:rPr lang="fr-FR" altLang="fr-FR" sz="1800" b="1" u="sng" dirty="0">
                <a:solidFill>
                  <a:schemeClr val="bg1"/>
                </a:solidFill>
              </a:rPr>
              <a:t>Définition :</a:t>
            </a:r>
            <a:r>
              <a:rPr lang="fr-FR" altLang="fr-FR" sz="1800" b="1" dirty="0">
                <a:solidFill>
                  <a:schemeClr val="bg1"/>
                </a:solidFill>
              </a:rPr>
              <a:t>  </a:t>
            </a:r>
            <a:r>
              <a:rPr lang="fr-FR" sz="1800" b="1" dirty="0">
                <a:solidFill>
                  <a:schemeClr val="bg1"/>
                </a:solidFill>
              </a:rPr>
              <a:t>La cryogénie est la science qui s’intéresse au développement de systèmes qui produisent, entretiennent ou utilisent les basses températures (cryotempératures).</a:t>
            </a:r>
          </a:p>
        </p:txBody>
      </p:sp>
      <p:cxnSp>
        <p:nvCxnSpPr>
          <p:cNvPr id="3" name="Connecteur droit avec flèche 2"/>
          <p:cNvCxnSpPr>
            <a:stCxn id="11" idx="2"/>
            <a:endCxn id="13" idx="0"/>
          </p:cNvCxnSpPr>
          <p:nvPr/>
        </p:nvCxnSpPr>
        <p:spPr>
          <a:xfrm flipH="1">
            <a:off x="2929564" y="2131645"/>
            <a:ext cx="2317891" cy="581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11" idx="2"/>
            <a:endCxn id="17" idx="0"/>
          </p:cNvCxnSpPr>
          <p:nvPr/>
        </p:nvCxnSpPr>
        <p:spPr>
          <a:xfrm>
            <a:off x="5247455" y="2131645"/>
            <a:ext cx="2204749" cy="567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54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C.1. Introduction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C.1.2. Domaines de température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63688" y="1265942"/>
            <a:ext cx="7272808" cy="57888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fr-FR" sz="2800" dirty="0">
                <a:solidFill>
                  <a:schemeClr val="bg1"/>
                </a:solidFill>
              </a:rPr>
              <a:t>0 K &lt; Températures cryogéniques </a:t>
            </a:r>
            <a:r>
              <a:rPr lang="fr-FR" sz="2800" dirty="0">
                <a:solidFill>
                  <a:schemeClr val="bg1"/>
                </a:solidFill>
                <a:sym typeface="Symbol" charset="0"/>
              </a:rPr>
              <a:t></a:t>
            </a:r>
            <a:r>
              <a:rPr lang="fr-FR" sz="2800" dirty="0">
                <a:solidFill>
                  <a:schemeClr val="bg1"/>
                </a:solidFill>
              </a:rPr>
              <a:t> 123 K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19672" y="2127047"/>
            <a:ext cx="741682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La limite supérieure est fixée à 123 K car ce n’est qu’en dessous de cette température que les gaz dit </a:t>
            </a:r>
            <a:r>
              <a:rPr lang="fr-FR" b="1" u="sng" dirty="0"/>
              <a:t>« permanents »</a:t>
            </a:r>
            <a:r>
              <a:rPr lang="fr-FR" dirty="0"/>
              <a:t> passent en phase liquide.</a:t>
            </a:r>
          </a:p>
          <a:p>
            <a:pPr>
              <a:defRPr/>
            </a:pPr>
            <a:endParaRPr lang="fr-FR" sz="1100" dirty="0"/>
          </a:p>
          <a:p>
            <a:pPr>
              <a:defRPr/>
            </a:pPr>
            <a:r>
              <a:rPr lang="fr-FR" dirty="0"/>
              <a:t>La qualification de gaz permanents a été donnée par M. Faraday aux gaz tels que O</a:t>
            </a:r>
            <a:r>
              <a:rPr lang="fr-FR" baseline="-25000" dirty="0"/>
              <a:t>2</a:t>
            </a:r>
            <a:r>
              <a:rPr lang="fr-FR" dirty="0"/>
              <a:t>, N</a:t>
            </a:r>
            <a:r>
              <a:rPr lang="fr-FR" baseline="-25000" dirty="0"/>
              <a:t>2</a:t>
            </a:r>
            <a:r>
              <a:rPr lang="fr-FR" dirty="0"/>
              <a:t>, et H</a:t>
            </a:r>
            <a:r>
              <a:rPr lang="fr-FR" baseline="-25000" dirty="0"/>
              <a:t>2 </a:t>
            </a:r>
            <a:r>
              <a:rPr lang="fr-FR" dirty="0"/>
              <a:t>car il n’a pas réussi à les liquéfier avec les moyens technologiques de son époque.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19672" y="3789040"/>
            <a:ext cx="74168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dirty="0">
                <a:cs typeface="+mn-cs"/>
              </a:rPr>
              <a:t>Certains auteurs fixent cette limite au-dessous des températures que l'on obtient couramment avec des cycles frigorifiques classiques, c'est-à-dire au-dessous de - 50°C.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1684823" y="5174704"/>
            <a:ext cx="7403232" cy="39624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2123728" y="5228808"/>
            <a:ext cx="4032" cy="2884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347864" y="5229200"/>
            <a:ext cx="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867703" y="4890646"/>
            <a:ext cx="66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20°C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059832" y="4890646"/>
            <a:ext cx="865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-20°C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4499992" y="5229232"/>
            <a:ext cx="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211960" y="4890646"/>
            <a:ext cx="65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-50°C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6156176" y="5229232"/>
            <a:ext cx="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770041" y="4890646"/>
            <a:ext cx="818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-150°C</a:t>
            </a:r>
          </a:p>
        </p:txBody>
      </p:sp>
      <p:sp>
        <p:nvSpPr>
          <p:cNvPr id="25" name="Accolade fermante 24"/>
          <p:cNvSpPr/>
          <p:nvPr/>
        </p:nvSpPr>
        <p:spPr>
          <a:xfrm rot="5400000">
            <a:off x="2587508" y="5260932"/>
            <a:ext cx="228600" cy="11480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ccolade fermante 25"/>
          <p:cNvSpPr/>
          <p:nvPr/>
        </p:nvSpPr>
        <p:spPr>
          <a:xfrm rot="5400000">
            <a:off x="3807612" y="5260932"/>
            <a:ext cx="228600" cy="11480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ccolade fermante 26"/>
          <p:cNvSpPr/>
          <p:nvPr/>
        </p:nvSpPr>
        <p:spPr>
          <a:xfrm rot="5400000">
            <a:off x="6588380" y="3669628"/>
            <a:ext cx="335280" cy="436803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547664" y="6011996"/>
            <a:ext cx="1876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Froid domestique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347864" y="6021288"/>
            <a:ext cx="1711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Froid industriel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012757" y="6011996"/>
            <a:ext cx="158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Cryogénie</a:t>
            </a:r>
          </a:p>
        </p:txBody>
      </p:sp>
      <p:sp>
        <p:nvSpPr>
          <p:cNvPr id="31" name="Légende encadrée avec une bordure 2 30"/>
          <p:cNvSpPr/>
          <p:nvPr/>
        </p:nvSpPr>
        <p:spPr>
          <a:xfrm>
            <a:off x="7164288" y="4429864"/>
            <a:ext cx="1953081" cy="65532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013"/>
              <a:gd name="adj6" fmla="val -51558"/>
            </a:avLst>
          </a:prstGeom>
          <a:noFill/>
          <a:ln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Liquéfaction des gaz dits « permanents »</a:t>
            </a:r>
          </a:p>
        </p:txBody>
      </p:sp>
    </p:spTree>
    <p:extLst>
      <p:ext uri="{BB962C8B-B14F-4D97-AF65-F5344CB8AC3E}">
        <p14:creationId xmlns:p14="http://schemas.microsoft.com/office/powerpoint/2010/main" val="3677782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utoUpdateAnimBg="0"/>
      <p:bldP spid="13" grpId="0" autoUpdateAnimBg="0"/>
      <p:bldP spid="15" grpId="0" animBg="1"/>
      <p:bldP spid="19" grpId="0"/>
      <p:bldP spid="20" grpId="0"/>
      <p:bldP spid="22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C.2. Historique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10952" y="764704"/>
            <a:ext cx="73255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</a:rPr>
              <a:t>18</a:t>
            </a:r>
            <a:r>
              <a:rPr lang="fr-FR" sz="1600" b="1" baseline="30000" dirty="0">
                <a:solidFill>
                  <a:schemeClr val="accent1"/>
                </a:solidFill>
              </a:rPr>
              <a:t>eme</a:t>
            </a:r>
            <a:r>
              <a:rPr lang="fr-FR" sz="1600" b="1" dirty="0">
                <a:solidFill>
                  <a:schemeClr val="accent1"/>
                </a:solidFill>
              </a:rPr>
              <a:t> siècle</a:t>
            </a:r>
            <a:r>
              <a:rPr lang="fr-FR" sz="1600" dirty="0">
                <a:solidFill>
                  <a:schemeClr val="accent1"/>
                </a:solidFill>
              </a:rPr>
              <a:t>: </a:t>
            </a:r>
            <a:r>
              <a:rPr lang="fr-FR" sz="1600" dirty="0"/>
              <a:t>Liquéfaction de l’</a:t>
            </a:r>
            <a:r>
              <a:rPr lang="fr-FR" sz="1600" b="1" u="sng" dirty="0"/>
              <a:t>ammoniac</a:t>
            </a:r>
            <a:r>
              <a:rPr lang="fr-FR" sz="1600" dirty="0"/>
              <a:t> par simple compression (7 atm) par VAN MARUM (physicien néerlandais). Ammoniac liquide : à P=1 atm, T= - 33,35°C.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91680" y="1412776"/>
            <a:ext cx="74330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</a:rPr>
              <a:t>1823</a:t>
            </a:r>
            <a:r>
              <a:rPr lang="fr-FR" sz="1600" dirty="0">
                <a:solidFill>
                  <a:schemeClr val="accent1"/>
                </a:solidFill>
              </a:rPr>
              <a:t> : </a:t>
            </a:r>
            <a:r>
              <a:rPr lang="fr-FR" sz="1600" dirty="0"/>
              <a:t>Liquéfaction du </a:t>
            </a:r>
            <a:r>
              <a:rPr lang="fr-FR" sz="1600" b="1" u="sng" dirty="0"/>
              <a:t>chlore </a:t>
            </a:r>
            <a:r>
              <a:rPr lang="fr-FR" sz="1600" dirty="0"/>
              <a:t>par Michael FARADAY. Chlore  liquide : à P=1 atm,       T= - 34,04 °C.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10952" y="2052137"/>
            <a:ext cx="73255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</a:rPr>
              <a:t>1845 </a:t>
            </a:r>
            <a:r>
              <a:rPr lang="fr-FR" sz="1600" dirty="0">
                <a:solidFill>
                  <a:schemeClr val="accent1"/>
                </a:solidFill>
              </a:rPr>
              <a:t>: </a:t>
            </a:r>
            <a:r>
              <a:rPr lang="fr-FR" sz="1600" dirty="0"/>
              <a:t>M. FARADAY n’arrivant pas à liquéfier O</a:t>
            </a:r>
            <a:r>
              <a:rPr lang="fr-FR" sz="1600" baseline="-25000" dirty="0"/>
              <a:t>2</a:t>
            </a:r>
            <a:r>
              <a:rPr lang="fr-FR" sz="1600" dirty="0"/>
              <a:t>, N</a:t>
            </a:r>
            <a:r>
              <a:rPr lang="fr-FR" sz="1600" baseline="-25000" dirty="0"/>
              <a:t>2</a:t>
            </a:r>
            <a:r>
              <a:rPr lang="fr-FR" sz="1600" dirty="0"/>
              <a:t> et H</a:t>
            </a:r>
            <a:r>
              <a:rPr lang="fr-FR" sz="1600" baseline="-25000" dirty="0"/>
              <a:t>2</a:t>
            </a:r>
            <a:r>
              <a:rPr lang="fr-FR" sz="1600" dirty="0"/>
              <a:t> les nomme « </a:t>
            </a:r>
            <a:r>
              <a:rPr lang="fr-FR" sz="1600" b="1" dirty="0"/>
              <a:t>gaz permanents</a:t>
            </a:r>
            <a:r>
              <a:rPr lang="fr-FR" sz="1600" dirty="0"/>
              <a:t> ».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691680" y="2670011"/>
            <a:ext cx="7325544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</a:rPr>
              <a:t>1852</a:t>
            </a:r>
            <a:r>
              <a:rPr lang="fr-FR" sz="1600" dirty="0">
                <a:solidFill>
                  <a:schemeClr val="accent1"/>
                </a:solidFill>
              </a:rPr>
              <a:t> : </a:t>
            </a:r>
            <a:r>
              <a:rPr lang="fr-FR" sz="1600" dirty="0"/>
              <a:t>Joule et Thomson (Lord Kelvin) montrent que la </a:t>
            </a:r>
            <a:r>
              <a:rPr lang="fr-FR" sz="1600" b="1" u="sng" dirty="0"/>
              <a:t>détente</a:t>
            </a:r>
            <a:r>
              <a:rPr lang="fr-FR" sz="1600" dirty="0"/>
              <a:t> d’un gaz à travers une vanne provoque un </a:t>
            </a:r>
            <a:r>
              <a:rPr lang="fr-FR" sz="1600" b="1" u="sng" dirty="0"/>
              <a:t>refroidissement</a:t>
            </a:r>
            <a:r>
              <a:rPr lang="fr-FR" sz="1600" dirty="0"/>
              <a:t> brusque (détente isenthalpique dite détente Joule-Thomson).</a:t>
            </a:r>
            <a:endParaRPr lang="fr-FR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710951" y="3573016"/>
            <a:ext cx="73255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</a:rPr>
              <a:t>1863 </a:t>
            </a:r>
            <a:r>
              <a:rPr lang="fr-FR" sz="1600" dirty="0">
                <a:solidFill>
                  <a:schemeClr val="accent1"/>
                </a:solidFill>
              </a:rPr>
              <a:t>: </a:t>
            </a:r>
            <a:r>
              <a:rPr lang="fr-FR" sz="1600" dirty="0"/>
              <a:t>Thomas ANDREWS montre qu’il existe une </a:t>
            </a:r>
            <a:r>
              <a:rPr lang="fr-FR" sz="1600" b="1" u="sng" dirty="0"/>
              <a:t>température dite critique </a:t>
            </a:r>
            <a:r>
              <a:rPr lang="fr-FR" sz="1600" dirty="0"/>
              <a:t>au dessus de laquelle il est impossible de liquéfier un gaz même en augmentant la pression de façon infinie.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91680" y="5751547"/>
            <a:ext cx="75445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</a:rPr>
              <a:t>1877 :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/>
              <a:t>L. P. Cailletet produit un brouillard d’O</a:t>
            </a:r>
            <a:r>
              <a:rPr lang="fr-FR" sz="1600" baseline="-25000" dirty="0"/>
              <a:t>2</a:t>
            </a:r>
            <a:r>
              <a:rPr lang="fr-FR" sz="1600" dirty="0"/>
              <a:t>. Dioxygène liquide : à P=1atm,              T= - 183 °C. </a:t>
            </a:r>
            <a:r>
              <a:rPr lang="fr-FR" sz="1600" b="1" u="sng" dirty="0"/>
              <a:t>Naissance de la Cryogénie avec la liquéfaction de l’Oxygène</a:t>
            </a:r>
            <a:endParaRPr lang="fr-FR" b="1" u="sng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947963" y="4509120"/>
            <a:ext cx="7160541" cy="1200329"/>
            <a:chOff x="117987" y="4598251"/>
            <a:chExt cx="8934693" cy="1200329"/>
          </a:xfrm>
        </p:grpSpPr>
        <p:sp>
          <p:nvSpPr>
            <p:cNvPr id="18" name="Rectangle 17"/>
            <p:cNvSpPr/>
            <p:nvPr/>
          </p:nvSpPr>
          <p:spPr>
            <a:xfrm>
              <a:off x="117987" y="4598251"/>
              <a:ext cx="89346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defRPr/>
              </a:pPr>
              <a:r>
                <a:rPr lang="fr-FR" dirty="0"/>
                <a:t>A partir des travaux précédents en particulier ceux d’Andrews, de Joule et Thomson, on arrive à la conclusion qu’il est nécessaire de </a:t>
              </a:r>
              <a:r>
                <a:rPr lang="fr-FR" b="1" u="sng" dirty="0"/>
                <a:t>combiner la détente d’un gaz et un refroidissement</a:t>
              </a:r>
              <a:r>
                <a:rPr lang="fr-FR" dirty="0"/>
                <a:t> préalable de ce gaz (en dessous de sa température critique) pour le liquéfier.</a:t>
              </a: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117987" y="4598251"/>
              <a:ext cx="0" cy="92333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997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nimBg="1" autoUpdateAnimBg="0"/>
      <p:bldP spid="15" grpId="0" autoUpdateAnimBg="0"/>
      <p:bldP spid="1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C.2. Historique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691680" y="4602614"/>
            <a:ext cx="79128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  <a:cs typeface="+mn-cs"/>
              </a:rPr>
              <a:t>1908 </a:t>
            </a:r>
            <a:r>
              <a:rPr lang="fr-FR" sz="1600" dirty="0">
                <a:solidFill>
                  <a:schemeClr val="accent1"/>
                </a:solidFill>
                <a:cs typeface="+mn-cs"/>
              </a:rPr>
              <a:t>: </a:t>
            </a:r>
            <a:r>
              <a:rPr lang="fr-FR" sz="1600" dirty="0">
                <a:cs typeface="+mn-cs"/>
              </a:rPr>
              <a:t>KAMERLINGH ONNES </a:t>
            </a:r>
            <a:r>
              <a:rPr lang="fr-FR" sz="1600" b="1" u="sng" dirty="0">
                <a:cs typeface="+mn-cs"/>
              </a:rPr>
              <a:t>liquéfie He</a:t>
            </a:r>
            <a:r>
              <a:rPr lang="fr-FR" sz="1600" dirty="0">
                <a:cs typeface="+mn-cs"/>
              </a:rPr>
              <a:t>. Hélium liquide : à P= 1 atm, T = - 268,93 °C. 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728192" y="5106670"/>
            <a:ext cx="74523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  <a:cs typeface="+mn-cs"/>
              </a:rPr>
              <a:t>1912 :</a:t>
            </a:r>
            <a:r>
              <a:rPr lang="fr-FR" sz="1600" dirty="0">
                <a:solidFill>
                  <a:schemeClr val="accent1"/>
                </a:solidFill>
                <a:cs typeface="+mn-cs"/>
              </a:rPr>
              <a:t> </a:t>
            </a:r>
            <a:r>
              <a:rPr lang="fr-FR" sz="1600" dirty="0">
                <a:cs typeface="+mn-cs"/>
              </a:rPr>
              <a:t>KAMERLINGH ONNES  découvre la supraconductivité.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729226" y="5661248"/>
            <a:ext cx="75232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</a:rPr>
              <a:t>1944 :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/>
              <a:t>utilisation d’O</a:t>
            </a:r>
            <a:r>
              <a:rPr lang="fr-FR" sz="1600" baseline="-25000" dirty="0"/>
              <a:t>2</a:t>
            </a:r>
            <a:r>
              <a:rPr lang="fr-FR" sz="1600" dirty="0"/>
              <a:t> pour la propulsion des fusées V2.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691680" y="786190"/>
            <a:ext cx="74523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</a:rPr>
              <a:t>1877 :</a:t>
            </a:r>
            <a:r>
              <a:rPr lang="fr-FR" sz="1600" dirty="0"/>
              <a:t> R. P. Pictet produit un </a:t>
            </a:r>
            <a:r>
              <a:rPr lang="fr-FR" sz="1600" b="1" u="sng" dirty="0"/>
              <a:t>jet d’oxygène liquide.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691680" y="1196752"/>
            <a:ext cx="71684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</a:rPr>
              <a:t>1883 :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/>
              <a:t>OLSZEWSKI et WROBLEWSKI </a:t>
            </a:r>
            <a:r>
              <a:rPr lang="fr-FR" sz="1600" b="1" u="sng" dirty="0"/>
              <a:t>liquéfient O</a:t>
            </a:r>
            <a:r>
              <a:rPr lang="fr-FR" sz="1600" b="1" u="sng" baseline="-25000" dirty="0"/>
              <a:t>2</a:t>
            </a:r>
            <a:r>
              <a:rPr lang="fr-FR" sz="1600" dirty="0"/>
              <a:t> et arrivent à le conserver dans une éprouvette permettant ainsi d’étudier ses propriétés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691680" y="1844824"/>
            <a:ext cx="73813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  <a:cs typeface="+mn-cs"/>
              </a:rPr>
              <a:t>1892 :</a:t>
            </a:r>
            <a:r>
              <a:rPr lang="fr-FR" sz="1600" dirty="0">
                <a:solidFill>
                  <a:schemeClr val="accent1"/>
                </a:solidFill>
                <a:cs typeface="+mn-cs"/>
              </a:rPr>
              <a:t> </a:t>
            </a:r>
            <a:r>
              <a:rPr lang="fr-FR" sz="1600" dirty="0">
                <a:cs typeface="+mn-cs"/>
              </a:rPr>
              <a:t>J. DEWAR met au point un récipient permettant de conserver un fluide cryogénique (</a:t>
            </a:r>
            <a:r>
              <a:rPr lang="fr-FR" sz="1600" b="1" u="sng" dirty="0">
                <a:cs typeface="+mn-cs"/>
              </a:rPr>
              <a:t>vase Dewar</a:t>
            </a:r>
            <a:r>
              <a:rPr lang="fr-FR" sz="1600" dirty="0">
                <a:cs typeface="+mn-cs"/>
              </a:rPr>
              <a:t>).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691680" y="4149080"/>
            <a:ext cx="77362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chemeClr val="accent1"/>
                </a:solidFill>
                <a:cs typeface="+mn-cs"/>
              </a:rPr>
              <a:t>1898 :</a:t>
            </a:r>
            <a:r>
              <a:rPr lang="fr-FR" sz="1600" dirty="0">
                <a:cs typeface="+mn-cs"/>
              </a:rPr>
              <a:t> J. DEWAR </a:t>
            </a:r>
            <a:r>
              <a:rPr lang="fr-FR" sz="1600" b="1" u="sng" dirty="0">
                <a:cs typeface="+mn-cs"/>
              </a:rPr>
              <a:t>liquéfie H</a:t>
            </a:r>
            <a:r>
              <a:rPr lang="fr-FR" sz="1600" b="1" u="sng" baseline="-25000" dirty="0">
                <a:cs typeface="+mn-cs"/>
              </a:rPr>
              <a:t>2</a:t>
            </a:r>
            <a:r>
              <a:rPr lang="fr-FR" sz="1600" baseline="-25000" dirty="0">
                <a:cs typeface="+mn-cs"/>
              </a:rPr>
              <a:t>.</a:t>
            </a:r>
            <a:r>
              <a:rPr lang="fr-FR" sz="1600" dirty="0">
                <a:cs typeface="+mn-cs"/>
              </a:rPr>
              <a:t>  Dihydrogène liquide : à P = 1 atm, T = - 252,76 °C. 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3327714" cy="18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207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C.3. Technologie de liquéfaction des gaz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C.3.1. Liquéfaction avant Cailletet (avant 1877)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062015" y="148478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gaz est comprimé (1) puis refroidi à l’aide d’un échangeur de chaleur (2).</a:t>
            </a:r>
          </a:p>
          <a:p>
            <a:r>
              <a:rPr lang="fr-FR" dirty="0"/>
              <a:t>C’est une technique intuitive!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691680" y="4098524"/>
                <a:ext cx="734481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Des pressions très élevées sont ainsi nécessaires pour liquéfier certains gaz comme l’acétylène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/>
                  <a:t>.</a:t>
                </a:r>
              </a:p>
              <a:p>
                <a:endParaRPr lang="fr-FR" dirty="0"/>
              </a:p>
              <a:p>
                <a:r>
                  <a:rPr lang="fr-FR" dirty="0"/>
                  <a:t>Il est également impossible de liquéfier des gaz comme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 </m:t>
                    </m:r>
                    <m:r>
                      <a:rPr lang="fr-FR" b="0" i="1" smtClean="0">
                        <a:latin typeface="Cambria Math"/>
                      </a:rPr>
                      <m:t>𝐻𝑒</m:t>
                    </m:r>
                    <m:r>
                      <a:rPr lang="fr-FR" b="0" i="1" smtClean="0">
                        <a:latin typeface="Cambria Math"/>
                      </a:rPr>
                      <m:t>, </m:t>
                    </m:r>
                    <m:r>
                      <a:rPr lang="fr-FR" b="0" i="1" smtClean="0">
                        <a:latin typeface="Cambria Math"/>
                      </a:rPr>
                      <m:t>𝐴𝑟</m:t>
                    </m:r>
                    <m:r>
                      <a:rPr lang="fr-FR" b="0" i="1" smtClean="0">
                        <a:latin typeface="Cambria Math"/>
                      </a:rPr>
                      <m:t>, </m:t>
                    </m:r>
                    <m:r>
                      <a:rPr lang="fr-FR" b="0" i="1" smtClean="0">
                        <a:latin typeface="Cambria Math"/>
                      </a:rPr>
                      <m:t>𝐾𝑟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b="0" i="0" dirty="0">
                    <a:latin typeface="+mj-lt"/>
                  </a:rPr>
                  <a:t>à l′aide de cette technique</a:t>
                </a:r>
              </a:p>
              <a:p>
                <a:endParaRPr lang="fr-FR" dirty="0">
                  <a:latin typeface="+mj-lt"/>
                </a:endParaRPr>
              </a:p>
              <a:p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i="1">
                        <a:latin typeface="Cambria Math"/>
                      </a:rPr>
                      <m:t>𝐻𝑒</m:t>
                    </m:r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i="1">
                        <a:latin typeface="Cambria Math"/>
                      </a:rPr>
                      <m:t>𝐴𝑟</m:t>
                    </m:r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i="1">
                        <a:latin typeface="Cambria Math"/>
                      </a:rPr>
                      <m:t>𝐾𝑟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 : famille de gaz dits permanents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098524"/>
                <a:ext cx="7344816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748" t="-1497" b="-3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59" y="1340768"/>
            <a:ext cx="3183608" cy="26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68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C.3. Technologie de liquéfaction des gaz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C.3.2. Liquéfaction de Cailletet (après 1877)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63688" y="141277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gaz est comprimé (1), refroidi dans un échangeur (2), puis le gaz subit une détente (3).</a:t>
            </a:r>
          </a:p>
          <a:p>
            <a:r>
              <a:rPr lang="fr-FR" dirty="0"/>
              <a:t>La </a:t>
            </a:r>
            <a:r>
              <a:rPr lang="fr-FR" b="1" u="sng" dirty="0"/>
              <a:t>détente</a:t>
            </a:r>
            <a:r>
              <a:rPr lang="fr-FR" dirty="0"/>
              <a:t> du gaz est l’</a:t>
            </a:r>
            <a:r>
              <a:rPr lang="fr-FR" b="1" u="sng" dirty="0"/>
              <a:t>étape clé</a:t>
            </a:r>
            <a:r>
              <a:rPr lang="fr-FR" dirty="0"/>
              <a:t> dans le processus de liquéfaction (contre toute attente!)</a:t>
            </a:r>
          </a:p>
        </p:txBody>
      </p:sp>
      <p:pic>
        <p:nvPicPr>
          <p:cNvPr id="12" name="Image 11" descr="Capture d’écran 2013-10-20 à 19.43.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30159" r="18474" b="19601"/>
          <a:stretch/>
        </p:blipFill>
        <p:spPr>
          <a:xfrm>
            <a:off x="2213103" y="2657008"/>
            <a:ext cx="6373506" cy="293223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691680" y="57332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détente provoque une diminution de la pression et donc une diminution importante de la température, produisant ainsi du liquide.</a:t>
            </a:r>
          </a:p>
        </p:txBody>
      </p:sp>
    </p:spTree>
    <p:extLst>
      <p:ext uri="{BB962C8B-B14F-4D97-AF65-F5344CB8AC3E}">
        <p14:creationId xmlns:p14="http://schemas.microsoft.com/office/powerpoint/2010/main" val="97734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C.4. Domaines d’existence des </a:t>
            </a:r>
            <a:r>
              <a:rPr lang="fr-FR" sz="2400" dirty="0" err="1"/>
              <a:t>cryofluides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/>
          <a:stretch/>
        </p:blipFill>
        <p:spPr bwMode="auto">
          <a:xfrm>
            <a:off x="1547664" y="946392"/>
            <a:ext cx="7776864" cy="536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6100825" y="1127721"/>
            <a:ext cx="1095829" cy="155302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959002" y="1189799"/>
            <a:ext cx="99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Tcritique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663866" y="2053396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Tpoint</a:t>
            </a:r>
            <a:r>
              <a:rPr lang="fr-FR" dirty="0"/>
              <a:t> triple</a:t>
            </a:r>
          </a:p>
        </p:txBody>
      </p:sp>
      <p:cxnSp>
        <p:nvCxnSpPr>
          <p:cNvPr id="21" name="Connecteur droit avec flèche 20"/>
          <p:cNvCxnSpPr>
            <a:stCxn id="19" idx="3"/>
          </p:cNvCxnSpPr>
          <p:nvPr/>
        </p:nvCxnSpPr>
        <p:spPr>
          <a:xfrm>
            <a:off x="5955685" y="1374465"/>
            <a:ext cx="246743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20" idx="3"/>
          </p:cNvCxnSpPr>
          <p:nvPr/>
        </p:nvCxnSpPr>
        <p:spPr>
          <a:xfrm>
            <a:off x="5992691" y="2238062"/>
            <a:ext cx="1810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244408" y="2912977"/>
            <a:ext cx="905169" cy="408623"/>
          </a:xfrm>
          <a:prstGeom prst="roundRect">
            <a:avLst/>
          </a:prstGeom>
          <a:solidFill>
            <a:srgbClr val="ECF1F8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Danger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211168" y="2496083"/>
            <a:ext cx="659074" cy="408623"/>
          </a:xfrm>
          <a:prstGeom prst="roundRect">
            <a:avLst/>
          </a:prstGeom>
          <a:solidFill>
            <a:srgbClr val="ECF1F8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Rare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556902" y="3443190"/>
            <a:ext cx="659074" cy="408623"/>
          </a:xfrm>
          <a:prstGeom prst="roundRect">
            <a:avLst/>
          </a:prstGeom>
          <a:solidFill>
            <a:srgbClr val="ECF1F8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Rare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465640" y="3627856"/>
            <a:ext cx="905169" cy="408623"/>
          </a:xfrm>
          <a:prstGeom prst="roundRect">
            <a:avLst/>
          </a:prstGeom>
          <a:solidFill>
            <a:srgbClr val="ECF1F8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Danger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228618" y="4855986"/>
            <a:ext cx="1798194" cy="408623"/>
          </a:xfrm>
          <a:prstGeom prst="roundRect">
            <a:avLst/>
          </a:prstGeom>
          <a:solidFill>
            <a:srgbClr val="ECF1F8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fr-FR" b="1" dirty="0"/>
              <a:t>Beaucoup utilisé</a:t>
            </a:r>
          </a:p>
        </p:txBody>
      </p:sp>
      <p:sp>
        <p:nvSpPr>
          <p:cNvPr id="2" name="ZoneTexte 1"/>
          <p:cNvSpPr txBox="1"/>
          <p:nvPr/>
        </p:nvSpPr>
        <p:spPr>
          <a:xfrm rot="16200000">
            <a:off x="634112" y="3133807"/>
            <a:ext cx="320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TEMPÉRATURE</a:t>
            </a:r>
            <a:endParaRPr lang="fr-FR" b="1" dirty="0">
              <a:solidFill>
                <a:schemeClr val="accent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483768" y="2636912"/>
            <a:ext cx="0" cy="13557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946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alphaUcPeriod"/>
            </a:pPr>
            <a:r>
              <a:rPr lang="fr-FR" dirty="0"/>
              <a:t>Rappels de thermodynamique</a:t>
            </a:r>
          </a:p>
          <a:p>
            <a:pPr marL="571500" indent="-571500">
              <a:buFont typeface="+mj-lt"/>
              <a:buAutoNum type="alphaUcPeriod"/>
            </a:pPr>
            <a:r>
              <a:rPr lang="fr-FR" dirty="0"/>
              <a:t>Les machines thermiques</a:t>
            </a:r>
          </a:p>
          <a:p>
            <a:pPr marL="571500" indent="-571500">
              <a:buFont typeface="+mj-lt"/>
              <a:buAutoNum type="alphaUcPeriod"/>
            </a:pPr>
            <a:r>
              <a:rPr lang="fr-FR" dirty="0"/>
              <a:t>La cryogénie</a:t>
            </a:r>
          </a:p>
          <a:p>
            <a:pPr marL="571500" indent="-571500">
              <a:buFont typeface="+mj-lt"/>
              <a:buAutoNum type="alphaUcPeriod"/>
            </a:pPr>
            <a:r>
              <a:rPr lang="fr-FR" dirty="0"/>
              <a:t>Les cryogénérateurs</a:t>
            </a:r>
          </a:p>
          <a:p>
            <a:pPr marL="571500" indent="-571500">
              <a:buFont typeface="+mj-lt"/>
              <a:buAutoNum type="alphaUcPeriod"/>
            </a:pPr>
            <a:r>
              <a:rPr lang="fr-FR" dirty="0"/>
              <a:t>Les liquéfacteurs</a:t>
            </a:r>
          </a:p>
          <a:p>
            <a:pPr marL="571500" indent="-571500">
              <a:buFont typeface="+mj-lt"/>
              <a:buAutoNum type="alphaUcPeriod"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C.5. Applications cryogéniques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669658" y="76470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- Industrie alimentaire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83768" y="1118675"/>
            <a:ext cx="6770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La conservation des aliments avec la surgélation.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87020" y="1475492"/>
            <a:ext cx="1709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 Milieu médical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83768" y="1772816"/>
            <a:ext cx="6574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 transport des vaccins par exemple, ou l'imagerie médicale.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83768" y="2802414"/>
            <a:ext cx="6538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Traitement des pièces mécaniques, afin d'améliorer leurs performances.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87020" y="2433082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 Matériaux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27297" y="3140968"/>
            <a:ext cx="18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 Domaine spatial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83768" y="3510300"/>
            <a:ext cx="6760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Les instruments de détection à bord ne peuvent fournir la sensibilité désirée pour les observations que lorsqu’ils sont refroidis à des températures cryogéniques.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34935" y="4328335"/>
            <a:ext cx="2405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 Stockage et transport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83768" y="4653136"/>
            <a:ext cx="6760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La phase liquide prend beaucoup moins de place que la phase gazeuse.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69201" y="5229200"/>
            <a:ext cx="2033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-Supraconductivité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483768" y="5661248"/>
            <a:ext cx="6574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La résistance de certains matériaux est presque nulle à des températures cryogéniques </a:t>
            </a:r>
          </a:p>
        </p:txBody>
      </p:sp>
    </p:spTree>
    <p:extLst>
      <p:ext uri="{BB962C8B-B14F-4D97-AF65-F5344CB8AC3E}">
        <p14:creationId xmlns:p14="http://schemas.microsoft.com/office/powerpoint/2010/main" val="2465304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C.6. Quelques expériences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2799029" y="2214554"/>
            <a:ext cx="915715" cy="4277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63688" y="1152508"/>
            <a:ext cx="2166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800" u="sng" dirty="0">
                <a:solidFill>
                  <a:schemeClr val="dk1"/>
                </a:solidFill>
                <a:latin typeface="+mn-lt"/>
              </a:rPr>
              <a:t>Intérêt de liquéfier :</a:t>
            </a:r>
            <a:r>
              <a:rPr lang="fr-FR" sz="1800" dirty="0">
                <a:solidFill>
                  <a:schemeClr val="dk1"/>
                </a:solidFill>
                <a:latin typeface="+mn-lt"/>
              </a:rPr>
              <a:t>  </a:t>
            </a: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351996"/>
              </p:ext>
            </p:extLst>
          </p:nvPr>
        </p:nvGraphicFramePr>
        <p:xfrm>
          <a:off x="4167277" y="1857364"/>
          <a:ext cx="1041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0948" imgH="317362" progId="">
                  <p:embed/>
                </p:oleObj>
              </mc:Choice>
              <mc:Fallback>
                <p:oleObj name="Equation" r:id="rId3" imgW="1040948" imgH="317362" progId="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277" y="1857364"/>
                        <a:ext cx="1041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911370"/>
              </p:ext>
            </p:extLst>
          </p:nvPr>
        </p:nvGraphicFramePr>
        <p:xfrm>
          <a:off x="4152206" y="2670172"/>
          <a:ext cx="1054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5" imgW="1054100" imgH="330200" progId="Equation.3">
                  <p:embed/>
                </p:oleObj>
              </mc:Choice>
              <mc:Fallback>
                <p:oleObj name="…quation" r:id="rId5" imgW="1054100" imgH="330200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206" y="2670172"/>
                        <a:ext cx="1054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748610" y="786190"/>
            <a:ext cx="2259208" cy="33855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a. Volume de gaz liquéfié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763688" y="3736254"/>
            <a:ext cx="3797578" cy="33855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b. Résistance électrique  d’un métal refroidi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612527" y="4221088"/>
            <a:ext cx="3556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u="sng" dirty="0">
                <a:solidFill>
                  <a:schemeClr val="dk1"/>
                </a:solidFill>
                <a:latin typeface="+mn-lt"/>
              </a:rPr>
              <a:t>Intérêt de refroidir la bobine de cuivre :</a:t>
            </a:r>
            <a:r>
              <a:rPr lang="fr-FR" dirty="0">
                <a:solidFill>
                  <a:schemeClr val="dk1"/>
                </a:solidFill>
                <a:latin typeface="+mn-lt"/>
              </a:rPr>
              <a:t> 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004048" y="4242574"/>
            <a:ext cx="474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résistance de la bobine diminue fortement</a:t>
            </a:r>
          </a:p>
        </p:txBody>
      </p:sp>
    </p:spTree>
    <p:extLst>
      <p:ext uri="{BB962C8B-B14F-4D97-AF65-F5344CB8AC3E}">
        <p14:creationId xmlns:p14="http://schemas.microsoft.com/office/powerpoint/2010/main" val="2508634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6" grpId="0" animBg="1"/>
      <p:bldP spid="23" grpId="0" animBg="1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C.6. Quelques expériences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48610" y="836712"/>
            <a:ext cx="2087303" cy="33855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c. La supraconductivité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763688" y="1268760"/>
            <a:ext cx="4679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Découverte en 1911 (K. </a:t>
            </a:r>
            <a:r>
              <a:rPr lang="fr-FR" dirty="0" err="1"/>
              <a:t>Onnes</a:t>
            </a:r>
            <a:r>
              <a:rPr lang="fr-FR" dirty="0"/>
              <a:t>, prix </a:t>
            </a:r>
            <a:r>
              <a:rPr lang="fr-FR" dirty="0" err="1"/>
              <a:t>nobel</a:t>
            </a:r>
            <a:r>
              <a:rPr lang="fr-FR" dirty="0"/>
              <a:t> 1913)</a:t>
            </a:r>
          </a:p>
        </p:txBody>
      </p: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1592117" y="1628800"/>
            <a:ext cx="6249125" cy="3674005"/>
            <a:chOff x="601" y="1253"/>
            <a:chExt cx="3829" cy="1799"/>
          </a:xfrm>
        </p:grpSpPr>
        <p:pic>
          <p:nvPicPr>
            <p:cNvPr id="28" name="Picture 6" descr="C:\Documents and Settings\Tomas Junquera\Mes documents\supraconductivité\introduction_coursLaussanne_fichiers\1.gif"/>
            <p:cNvPicPr>
              <a:picLocks noChangeAspect="1" noChangeArrowheads="1"/>
            </p:cNvPicPr>
            <p:nvPr/>
          </p:nvPicPr>
          <p:blipFill>
            <a:blip r:embed="rId3" r:link="rId4">
              <a:lum bright="-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253"/>
              <a:ext cx="167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ZoneTexte 7"/>
            <p:cNvSpPr txBox="1">
              <a:spLocks noChangeArrowheads="1"/>
            </p:cNvSpPr>
            <p:nvPr/>
          </p:nvSpPr>
          <p:spPr bwMode="auto">
            <a:xfrm>
              <a:off x="1020" y="2886"/>
              <a:ext cx="147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dirty="0"/>
                <a:t>Température (K) - Mercure</a:t>
              </a:r>
            </a:p>
          </p:txBody>
        </p:sp>
        <p:sp>
          <p:nvSpPr>
            <p:cNvPr id="30" name="ZoneTexte 8"/>
            <p:cNvSpPr txBox="1">
              <a:spLocks noChangeArrowheads="1"/>
            </p:cNvSpPr>
            <p:nvPr/>
          </p:nvSpPr>
          <p:spPr bwMode="auto">
            <a:xfrm rot="16200000">
              <a:off x="339" y="1941"/>
              <a:ext cx="7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dirty="0"/>
                <a:t>Résistance (</a:t>
              </a:r>
              <a:r>
                <a:rPr lang="el-GR" dirty="0"/>
                <a:t>Ὠ</a:t>
              </a:r>
              <a:r>
                <a:rPr lang="fr-FR" dirty="0"/>
                <a:t>)</a:t>
              </a:r>
            </a:p>
          </p:txBody>
        </p:sp>
        <p:graphicFrame>
          <p:nvGraphicFramePr>
            <p:cNvPr id="3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3349943"/>
                </p:ext>
              </p:extLst>
            </p:nvPr>
          </p:nvGraphicFramePr>
          <p:xfrm>
            <a:off x="3265" y="1711"/>
            <a:ext cx="923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5" imgW="965160" imgH="571320" progId="Equation.3">
                    <p:embed/>
                  </p:oleObj>
                </mc:Choice>
                <mc:Fallback>
                  <p:oleObj name="Équation" r:id="rId5" imgW="965160" imgH="571320" progId="Equation.3">
                    <p:embed/>
                    <p:pic>
                      <p:nvPicPr>
                        <p:cNvPr id="3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5" y="1711"/>
                          <a:ext cx="923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2692" y="2099"/>
              <a:ext cx="173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dirty="0"/>
                <a:t>(phénomène spectaculaire) !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4966997" y="4090432"/>
            <a:ext cx="4177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Times New Roman" panose="02020603050405020304" pitchFamily="18" charset="0"/>
              </a:rPr>
              <a:t>Température critique proche de la température d’ébullition de l’Hélium (découverte de la supraconductivité liée à la course aux basses températures)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932039" y="1652607"/>
            <a:ext cx="4143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Times New Roman" panose="02020603050405020304" pitchFamily="18" charset="0"/>
              </a:rPr>
              <a:t>Il existe une température de transition de l’état normal à l’état supraconducteur:</a:t>
            </a:r>
          </a:p>
          <a:p>
            <a:r>
              <a:rPr lang="fr-FR" dirty="0">
                <a:cs typeface="Times New Roman" panose="02020603050405020304" pitchFamily="18" charset="0"/>
              </a:rPr>
              <a:t>C’est la température critique notée T</a:t>
            </a:r>
            <a:r>
              <a:rPr lang="fr-FR" baseline="-25000" dirty="0"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718214" y="5405401"/>
            <a:ext cx="742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en déduit que dans un supraconducteur à une certaine température  la résistivité </a:t>
            </a:r>
            <a:r>
              <a:rPr lang="el-GR" dirty="0">
                <a:cs typeface="Arial"/>
              </a:rPr>
              <a:t>ρ</a:t>
            </a:r>
            <a:r>
              <a:rPr lang="fr-FR" dirty="0">
                <a:cs typeface="Arial"/>
              </a:rPr>
              <a:t> est presque nulle</a:t>
            </a:r>
            <a:r>
              <a:rPr lang="fr-FR" dirty="0"/>
              <a:t>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5030604" y="5836288"/>
                <a:ext cx="993947" cy="476726"/>
              </a:xfrm>
              <a:prstGeom prst="round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 smtClean="0">
                          <a:latin typeface="Cambria Math"/>
                        </a:rPr>
                        <m:t>𝝆</m:t>
                      </m:r>
                      <m:r>
                        <a:rPr lang="fr-FR" sz="2200" b="1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fr-FR" sz="22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604" y="5836288"/>
                <a:ext cx="993947" cy="476726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739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34" grpId="0"/>
      <p:bldP spid="35" grpId="0"/>
      <p:bldP spid="36" grpId="0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C.7. Le transfert de fluide cryogénique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48610" y="764704"/>
            <a:ext cx="1416926" cy="33855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a. Introduction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9672" y="1148551"/>
            <a:ext cx="814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transfert est l’opération consistant à ravitailler des récipients cryogéniques à </a:t>
            </a:r>
          </a:p>
          <a:p>
            <a:r>
              <a:rPr lang="fr-FR" dirty="0"/>
              <a:t>partir d’un réservoir ou de récipients de grandes capacités.</a:t>
            </a:r>
          </a:p>
          <a:p>
            <a:endParaRPr lang="fr-FR" dirty="0"/>
          </a:p>
          <a:p>
            <a:r>
              <a:rPr lang="fr-FR" dirty="0"/>
              <a:t>Lors de ce transfert, l’enjeu est de limiter les pertes et d’assurer la sécurité.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873792" y="2276872"/>
            <a:ext cx="6802664" cy="2117494"/>
            <a:chOff x="1873792" y="2276872"/>
            <a:chExt cx="6802664" cy="2117494"/>
          </a:xfrm>
        </p:grpSpPr>
        <p:grpSp>
          <p:nvGrpSpPr>
            <p:cNvPr id="27" name="Group 24"/>
            <p:cNvGrpSpPr>
              <a:grpSpLocks/>
            </p:cNvGrpSpPr>
            <p:nvPr/>
          </p:nvGrpSpPr>
          <p:grpSpPr bwMode="auto">
            <a:xfrm>
              <a:off x="3313655" y="3025941"/>
              <a:ext cx="792162" cy="1368425"/>
              <a:chOff x="1655" y="1888"/>
              <a:chExt cx="499" cy="862"/>
            </a:xfrm>
          </p:grpSpPr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1655" y="2341"/>
                <a:ext cx="499" cy="409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H="1">
                <a:off x="1655" y="1888"/>
                <a:ext cx="182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2018" y="1888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1655" y="211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2154" y="211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1837" y="1888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674017" y="2449679"/>
              <a:ext cx="2663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3745455" y="2521116"/>
              <a:ext cx="2520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" name="Group 53"/>
            <p:cNvGrpSpPr>
              <a:grpSpLocks/>
            </p:cNvGrpSpPr>
            <p:nvPr/>
          </p:nvGrpSpPr>
          <p:grpSpPr bwMode="auto">
            <a:xfrm>
              <a:off x="3674017" y="2449679"/>
              <a:ext cx="71438" cy="1368425"/>
              <a:chOff x="1882" y="1525"/>
              <a:chExt cx="45" cy="862"/>
            </a:xfrm>
          </p:grpSpPr>
          <p:sp>
            <p:nvSpPr>
              <p:cNvPr id="44" name="Line 36"/>
              <p:cNvSpPr>
                <a:spLocks noChangeShapeType="1"/>
              </p:cNvSpPr>
              <p:nvPr/>
            </p:nvSpPr>
            <p:spPr bwMode="auto">
              <a:xfrm flipV="1">
                <a:off x="1882" y="1525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37"/>
              <p:cNvSpPr>
                <a:spLocks noChangeShapeType="1"/>
              </p:cNvSpPr>
              <p:nvPr/>
            </p:nvSpPr>
            <p:spPr bwMode="auto">
              <a:xfrm flipV="1">
                <a:off x="1927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Rectangle 47"/>
              <p:cNvSpPr>
                <a:spLocks noChangeArrowheads="1"/>
              </p:cNvSpPr>
              <p:nvPr/>
            </p:nvSpPr>
            <p:spPr bwMode="auto">
              <a:xfrm>
                <a:off x="1882" y="1842"/>
                <a:ext cx="45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Line 48"/>
              <p:cNvSpPr>
                <a:spLocks noChangeShapeType="1"/>
              </p:cNvSpPr>
              <p:nvPr/>
            </p:nvSpPr>
            <p:spPr bwMode="auto">
              <a:xfrm>
                <a:off x="1882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Line 49"/>
              <p:cNvSpPr>
                <a:spLocks noChangeShapeType="1"/>
              </p:cNvSpPr>
              <p:nvPr/>
            </p:nvSpPr>
            <p:spPr bwMode="auto">
              <a:xfrm>
                <a:off x="1927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9" name="Group 54"/>
            <p:cNvGrpSpPr>
              <a:grpSpLocks/>
            </p:cNvGrpSpPr>
            <p:nvPr/>
          </p:nvGrpSpPr>
          <p:grpSpPr bwMode="auto">
            <a:xfrm>
              <a:off x="5906042" y="2449679"/>
              <a:ext cx="792163" cy="1944687"/>
              <a:chOff x="3288" y="1525"/>
              <a:chExt cx="499" cy="1225"/>
            </a:xfrm>
          </p:grpSpPr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3288" y="2704"/>
                <a:ext cx="499" cy="46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Line 27"/>
              <p:cNvSpPr>
                <a:spLocks noChangeShapeType="1"/>
              </p:cNvSpPr>
              <p:nvPr/>
            </p:nvSpPr>
            <p:spPr bwMode="auto">
              <a:xfrm flipH="1">
                <a:off x="3288" y="1888"/>
                <a:ext cx="182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Line 28"/>
              <p:cNvSpPr>
                <a:spLocks noChangeShapeType="1"/>
              </p:cNvSpPr>
              <p:nvPr/>
            </p:nvSpPr>
            <p:spPr bwMode="auto">
              <a:xfrm>
                <a:off x="3651" y="1888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>
                <a:off x="3288" y="211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30"/>
              <p:cNvSpPr>
                <a:spLocks noChangeShapeType="1"/>
              </p:cNvSpPr>
              <p:nvPr/>
            </p:nvSpPr>
            <p:spPr bwMode="auto">
              <a:xfrm>
                <a:off x="3787" y="211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Line 31"/>
              <p:cNvSpPr>
                <a:spLocks noChangeShapeType="1"/>
              </p:cNvSpPr>
              <p:nvPr/>
            </p:nvSpPr>
            <p:spPr bwMode="auto">
              <a:xfrm>
                <a:off x="3470" y="1888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32"/>
              <p:cNvSpPr>
                <a:spLocks noChangeShapeType="1"/>
              </p:cNvSpPr>
              <p:nvPr/>
            </p:nvSpPr>
            <p:spPr bwMode="auto">
              <a:xfrm flipV="1">
                <a:off x="3288" y="2387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Line 33"/>
              <p:cNvSpPr>
                <a:spLocks noChangeShapeType="1"/>
              </p:cNvSpPr>
              <p:nvPr/>
            </p:nvSpPr>
            <p:spPr bwMode="auto">
              <a:xfrm flipV="1">
                <a:off x="3787" y="234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8" name="Group 39"/>
              <p:cNvGrpSpPr>
                <a:grpSpLocks/>
              </p:cNvGrpSpPr>
              <p:nvPr/>
            </p:nvGrpSpPr>
            <p:grpSpPr bwMode="auto">
              <a:xfrm>
                <a:off x="3515" y="1706"/>
                <a:ext cx="45" cy="862"/>
                <a:chOff x="1882" y="1525"/>
                <a:chExt cx="45" cy="862"/>
              </a:xfrm>
            </p:grpSpPr>
            <p:sp>
              <p:nvSpPr>
                <p:cNvPr id="6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882" y="1525"/>
                  <a:ext cx="0" cy="8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927" y="1525"/>
                  <a:ext cx="0" cy="8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>
                <a:off x="3515" y="15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45"/>
              <p:cNvSpPr>
                <a:spLocks noChangeShapeType="1"/>
              </p:cNvSpPr>
              <p:nvPr/>
            </p:nvSpPr>
            <p:spPr bwMode="auto">
              <a:xfrm>
                <a:off x="3560" y="152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Rectangle 50"/>
              <p:cNvSpPr>
                <a:spLocks noChangeArrowheads="1"/>
              </p:cNvSpPr>
              <p:nvPr/>
            </p:nvSpPr>
            <p:spPr bwMode="auto">
              <a:xfrm>
                <a:off x="3515" y="1842"/>
                <a:ext cx="45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Line 51"/>
              <p:cNvSpPr>
                <a:spLocks noChangeShapeType="1"/>
              </p:cNvSpPr>
              <p:nvPr/>
            </p:nvSpPr>
            <p:spPr bwMode="auto">
              <a:xfrm>
                <a:off x="3515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52"/>
              <p:cNvSpPr>
                <a:spLocks noChangeShapeType="1"/>
              </p:cNvSpPr>
              <p:nvPr/>
            </p:nvSpPr>
            <p:spPr bwMode="auto">
              <a:xfrm>
                <a:off x="3560" y="1797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6" name="Line 55"/>
            <p:cNvSpPr>
              <a:spLocks noChangeShapeType="1"/>
            </p:cNvSpPr>
            <p:nvPr/>
          </p:nvSpPr>
          <p:spPr bwMode="auto">
            <a:xfrm>
              <a:off x="3962942" y="3529179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56"/>
            <p:cNvSpPr>
              <a:spLocks noChangeShapeType="1"/>
            </p:cNvSpPr>
            <p:nvPr/>
          </p:nvSpPr>
          <p:spPr bwMode="auto">
            <a:xfrm>
              <a:off x="3386680" y="3529179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3529555" y="3529179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>
              <a:off x="4034380" y="3529179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Text Box 62"/>
            <p:cNvSpPr txBox="1">
              <a:spLocks noChangeArrowheads="1"/>
            </p:cNvSpPr>
            <p:nvPr/>
          </p:nvSpPr>
          <p:spPr bwMode="auto">
            <a:xfrm>
              <a:off x="1873792" y="3889541"/>
              <a:ext cx="11160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/>
                <a:t>Réservoir 1</a:t>
              </a:r>
            </a:p>
          </p:txBody>
        </p:sp>
        <p:sp>
          <p:nvSpPr>
            <p:cNvPr id="71" name="Text Box 63"/>
            <p:cNvSpPr txBox="1">
              <a:spLocks noChangeArrowheads="1"/>
            </p:cNvSpPr>
            <p:nvPr/>
          </p:nvSpPr>
          <p:spPr bwMode="auto">
            <a:xfrm>
              <a:off x="6771230" y="3889541"/>
              <a:ext cx="11160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/>
                <a:t>Réservoir 2</a:t>
              </a:r>
            </a:p>
          </p:txBody>
        </p:sp>
        <p:cxnSp>
          <p:nvCxnSpPr>
            <p:cNvPr id="72" name="Connecteur droit avec flèche 71"/>
            <p:cNvCxnSpPr>
              <a:stCxn id="73" idx="1"/>
            </p:cNvCxnSpPr>
            <p:nvPr/>
          </p:nvCxnSpPr>
          <p:spPr>
            <a:xfrm flipH="1">
              <a:off x="6338636" y="2600038"/>
              <a:ext cx="559820" cy="1369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6898456" y="2276872"/>
              <a:ext cx="177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Canne de transfert</a:t>
              </a:r>
            </a:p>
          </p:txBody>
        </p:sp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286115" y="4509120"/>
            <a:ext cx="431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dirty="0"/>
              <a:t> Il faut créer une surpression dans le réservoir 1: </a:t>
            </a:r>
          </a:p>
        </p:txBody>
      </p:sp>
      <p:sp>
        <p:nvSpPr>
          <p:cNvPr id="75" name="Text Box 64"/>
          <p:cNvSpPr txBox="1">
            <a:spLocks noChangeArrowheads="1"/>
          </p:cNvSpPr>
          <p:nvPr/>
        </p:nvSpPr>
        <p:spPr bwMode="auto">
          <a:xfrm>
            <a:off x="2176115" y="4904636"/>
            <a:ext cx="70394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dirty="0"/>
              <a:t> Apport de chaleur dans le réservoir grâce à une résistance électrique (effet Joule)</a:t>
            </a:r>
          </a:p>
          <a:p>
            <a:pPr eaLnBrk="1" hangingPunct="1">
              <a:buFontTx/>
              <a:buChar char="-"/>
            </a:pPr>
            <a:r>
              <a:rPr lang="fr-FR" dirty="0"/>
              <a:t> Apport de chaleur de la canne (ligne) de transfert</a:t>
            </a:r>
          </a:p>
          <a:p>
            <a:pPr eaLnBrk="1" hangingPunct="1">
              <a:buFontTx/>
              <a:buChar char="-"/>
            </a:pPr>
            <a:r>
              <a:rPr lang="fr-FR" dirty="0"/>
              <a:t> Injection de gaz extérieur He</a:t>
            </a:r>
          </a:p>
          <a:p>
            <a:pPr eaLnBrk="1" hangingPunct="1">
              <a:buFontTx/>
              <a:buChar char="-"/>
            </a:pP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2123728" y="4904636"/>
            <a:ext cx="0" cy="858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lèche droite 76"/>
          <p:cNvSpPr/>
          <p:nvPr/>
        </p:nvSpPr>
        <p:spPr>
          <a:xfrm>
            <a:off x="1735081" y="4554823"/>
            <a:ext cx="558007" cy="2451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735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74" grpId="0"/>
      <p:bldP spid="75" grpId="0"/>
      <p:bldP spid="7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C.7. Le transfert de fluide cryogénique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3696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48610" y="764704"/>
            <a:ext cx="2850139" cy="33855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b. Pertes lors de la mise en froid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1619672" y="1193552"/>
                <a:ext cx="7226017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 dirty="0"/>
                  <a:t>Au départ, la ligne est à la température ambiante (300K). </a:t>
                </a:r>
              </a:p>
              <a:p>
                <a:pPr eaLnBrk="1" hangingPunct="1"/>
                <a:r>
                  <a:rPr lang="fr-FR" dirty="0"/>
                  <a:t>Quand le fluide est « poussé » dans la ligne, il s’évapore  car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𝑇</m:t>
                    </m:r>
                    <m:r>
                      <a:rPr lang="fr-FR" i="1" baseline="-25000" dirty="0" err="1">
                        <a:latin typeface="Cambria Math"/>
                      </a:rPr>
                      <m:t>𝑙𝑖𝑔𝑛𝑒</m:t>
                    </m:r>
                    <m:r>
                      <a:rPr lang="fr-FR" i="1" dirty="0">
                        <a:latin typeface="Cambria Math"/>
                      </a:rPr>
                      <m:t> &gt;&gt; </m:t>
                    </m:r>
                    <m:r>
                      <a:rPr lang="fr-FR" i="1" dirty="0" err="1">
                        <a:latin typeface="Cambria Math"/>
                      </a:rPr>
                      <m:t>𝑇</m:t>
                    </m:r>
                    <m:r>
                      <a:rPr lang="fr-FR" i="1" baseline="-25000" dirty="0" err="1">
                        <a:latin typeface="Cambria Math"/>
                      </a:rPr>
                      <m:t>é</m:t>
                    </m:r>
                    <m:r>
                      <a:rPr lang="fr-FR" i="1" baseline="-25000" dirty="0" err="1">
                        <a:latin typeface="Cambria Math"/>
                      </a:rPr>
                      <m:t>𝑏𝑢𝑙</m:t>
                    </m:r>
                  </m:oMath>
                </a14:m>
                <a:endParaRPr lang="fr-FR" dirty="0"/>
              </a:p>
              <a:p>
                <a:pPr eaLnBrk="1" hangingPunct="1"/>
                <a:r>
                  <a:rPr lang="fr-FR" dirty="0"/>
                  <a:t>La vapeur produite est à une température 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𝑇</m:t>
                    </m:r>
                    <m:r>
                      <a:rPr lang="fr-FR" i="1" baseline="-25000" dirty="0" err="1">
                        <a:latin typeface="Cambria Math"/>
                      </a:rPr>
                      <m:t>𝑔𝑎𝑧</m:t>
                    </m:r>
                    <m:r>
                      <a:rPr lang="fr-FR" i="1" dirty="0">
                        <a:latin typeface="Cambria Math"/>
                      </a:rPr>
                      <m:t> =  </m:t>
                    </m:r>
                    <m:r>
                      <a:rPr lang="fr-FR" i="1" dirty="0" err="1">
                        <a:latin typeface="Cambria Math"/>
                      </a:rPr>
                      <m:t>𝑇</m:t>
                    </m:r>
                    <m:r>
                      <a:rPr lang="fr-FR" i="1" baseline="-25000" dirty="0" err="1">
                        <a:latin typeface="Cambria Math"/>
                      </a:rPr>
                      <m:t>é</m:t>
                    </m:r>
                    <m:r>
                      <a:rPr lang="fr-FR" i="1" baseline="-25000" dirty="0" err="1">
                        <a:latin typeface="Cambria Math"/>
                      </a:rPr>
                      <m:t>𝑏𝑢𝑙</m:t>
                    </m:r>
                    <m:r>
                      <a:rPr lang="fr-FR" i="1" baseline="-25000" dirty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. </a:t>
                </a:r>
              </a:p>
              <a:p>
                <a:pPr eaLnBrk="1" hangingPunct="1"/>
                <a:r>
                  <a:rPr lang="fr-FR" dirty="0"/>
                  <a:t>La température de la  vapeur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𝑇</m:t>
                    </m:r>
                    <m:r>
                      <a:rPr lang="fr-FR" i="1" baseline="-25000" dirty="0" err="1">
                        <a:latin typeface="Cambria Math"/>
                      </a:rPr>
                      <m:t>𝑔𝑎𝑧</m:t>
                    </m:r>
                  </m:oMath>
                </a14:m>
                <a:r>
                  <a:rPr lang="fr-FR" dirty="0"/>
                  <a:t> augmente en refroidissant la ligne :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𝑇</m:t>
                    </m:r>
                    <m:r>
                      <a:rPr lang="fr-FR" i="1" baseline="-25000" dirty="0" err="1">
                        <a:latin typeface="Cambria Math"/>
                      </a:rPr>
                      <m:t>𝑙𝑖𝑔𝑛𝑒</m:t>
                    </m:r>
                  </m:oMath>
                </a14:m>
                <a:r>
                  <a:rPr lang="fr-FR" dirty="0"/>
                  <a:t> diminue.</a:t>
                </a:r>
                <a:endParaRPr lang="fr-FR" baseline="-25000" dirty="0"/>
              </a:p>
              <a:p>
                <a:pPr eaLnBrk="1" hangingPunct="1"/>
                <a:endParaRPr lang="fr-FR" dirty="0"/>
              </a:p>
              <a:p>
                <a:pPr eaLnBrk="1" hangingPunct="1"/>
                <a:endParaRPr lang="fr-FR" dirty="0"/>
              </a:p>
              <a:p>
                <a:pPr eaLnBrk="1" hangingPunct="1"/>
                <a:endParaRPr lang="fr-FR" dirty="0"/>
              </a:p>
            </p:txBody>
          </p:sp>
        </mc:Choice>
        <mc:Fallback xmlns="">
          <p:sp>
            <p:nvSpPr>
              <p:cNvPr id="7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193552"/>
                <a:ext cx="7226017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506" t="-100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 Box 51"/>
          <p:cNvSpPr txBox="1">
            <a:spLocks noChangeArrowheads="1"/>
          </p:cNvSpPr>
          <p:nvPr/>
        </p:nvSpPr>
        <p:spPr bwMode="auto">
          <a:xfrm>
            <a:off x="1619672" y="3074982"/>
            <a:ext cx="7216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i="1" dirty="0"/>
              <a:t>Durant cet étape, il n y a pas de transfert de fluide. </a:t>
            </a:r>
          </a:p>
          <a:p>
            <a:pPr eaLnBrk="1" hangingPunct="1"/>
            <a:r>
              <a:rPr lang="fr-FR" i="1" dirty="0"/>
              <a:t>Un certain volume du  fluide (liquide) est consommé pour la mise en froid de la ligne, </a:t>
            </a:r>
            <a:r>
              <a:rPr lang="fr-FR" dirty="0"/>
              <a:t>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339752" y="3883020"/>
            <a:ext cx="6300787" cy="1944687"/>
            <a:chOff x="2339752" y="3883020"/>
            <a:chExt cx="6300787" cy="1944687"/>
          </a:xfrm>
        </p:grpSpPr>
        <p:sp>
          <p:nvSpPr>
            <p:cNvPr id="79" name="Rectangle 13"/>
            <p:cNvSpPr>
              <a:spLocks noChangeArrowheads="1"/>
            </p:cNvSpPr>
            <p:nvPr/>
          </p:nvSpPr>
          <p:spPr bwMode="auto">
            <a:xfrm>
              <a:off x="3779614" y="5178420"/>
              <a:ext cx="792163" cy="6492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 flipH="1">
              <a:off x="3779614" y="4459282"/>
              <a:ext cx="288925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4355877" y="4459282"/>
              <a:ext cx="21590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16"/>
            <p:cNvSpPr>
              <a:spLocks noChangeShapeType="1"/>
            </p:cNvSpPr>
            <p:nvPr/>
          </p:nvSpPr>
          <p:spPr bwMode="auto">
            <a:xfrm>
              <a:off x="3779614" y="481964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17"/>
            <p:cNvSpPr>
              <a:spLocks noChangeShapeType="1"/>
            </p:cNvSpPr>
            <p:nvPr/>
          </p:nvSpPr>
          <p:spPr bwMode="auto">
            <a:xfrm>
              <a:off x="4571777" y="481964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18"/>
            <p:cNvSpPr>
              <a:spLocks noChangeShapeType="1"/>
            </p:cNvSpPr>
            <p:nvPr/>
          </p:nvSpPr>
          <p:spPr bwMode="auto">
            <a:xfrm>
              <a:off x="4068539" y="4459282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Line 19"/>
            <p:cNvSpPr>
              <a:spLocks noChangeShapeType="1"/>
            </p:cNvSpPr>
            <p:nvPr/>
          </p:nvSpPr>
          <p:spPr bwMode="auto">
            <a:xfrm>
              <a:off x="4139977" y="3883020"/>
              <a:ext cx="2663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Line 20"/>
            <p:cNvSpPr>
              <a:spLocks noChangeShapeType="1"/>
            </p:cNvSpPr>
            <p:nvPr/>
          </p:nvSpPr>
          <p:spPr bwMode="auto">
            <a:xfrm>
              <a:off x="4211414" y="3954457"/>
              <a:ext cx="2520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7" name="Group 21"/>
            <p:cNvGrpSpPr>
              <a:grpSpLocks/>
            </p:cNvGrpSpPr>
            <p:nvPr/>
          </p:nvGrpSpPr>
          <p:grpSpPr bwMode="auto">
            <a:xfrm>
              <a:off x="4139977" y="3883020"/>
              <a:ext cx="71437" cy="1368425"/>
              <a:chOff x="1882" y="1525"/>
              <a:chExt cx="45" cy="862"/>
            </a:xfrm>
          </p:grpSpPr>
          <p:sp>
            <p:nvSpPr>
              <p:cNvPr id="88" name="Line 22"/>
              <p:cNvSpPr>
                <a:spLocks noChangeShapeType="1"/>
              </p:cNvSpPr>
              <p:nvPr/>
            </p:nvSpPr>
            <p:spPr bwMode="auto">
              <a:xfrm flipV="1">
                <a:off x="1882" y="1525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23"/>
              <p:cNvSpPr>
                <a:spLocks noChangeShapeType="1"/>
              </p:cNvSpPr>
              <p:nvPr/>
            </p:nvSpPr>
            <p:spPr bwMode="auto">
              <a:xfrm flipV="1">
                <a:off x="1927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Rectangle 24"/>
              <p:cNvSpPr>
                <a:spLocks noChangeArrowheads="1"/>
              </p:cNvSpPr>
              <p:nvPr/>
            </p:nvSpPr>
            <p:spPr bwMode="auto">
              <a:xfrm>
                <a:off x="1882" y="1842"/>
                <a:ext cx="45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Line 25"/>
              <p:cNvSpPr>
                <a:spLocks noChangeShapeType="1"/>
              </p:cNvSpPr>
              <p:nvPr/>
            </p:nvSpPr>
            <p:spPr bwMode="auto">
              <a:xfrm>
                <a:off x="1882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Line 26"/>
              <p:cNvSpPr>
                <a:spLocks noChangeShapeType="1"/>
              </p:cNvSpPr>
              <p:nvPr/>
            </p:nvSpPr>
            <p:spPr bwMode="auto">
              <a:xfrm>
                <a:off x="1927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3" name="Group 27"/>
            <p:cNvGrpSpPr>
              <a:grpSpLocks/>
            </p:cNvGrpSpPr>
            <p:nvPr/>
          </p:nvGrpSpPr>
          <p:grpSpPr bwMode="auto">
            <a:xfrm>
              <a:off x="6372002" y="3883020"/>
              <a:ext cx="792162" cy="1944687"/>
              <a:chOff x="3288" y="1525"/>
              <a:chExt cx="499" cy="1225"/>
            </a:xfrm>
          </p:grpSpPr>
          <p:sp>
            <p:nvSpPr>
              <p:cNvPr id="94" name="Rectangle 28"/>
              <p:cNvSpPr>
                <a:spLocks noChangeArrowheads="1"/>
              </p:cNvSpPr>
              <p:nvPr/>
            </p:nvSpPr>
            <p:spPr bwMode="auto">
              <a:xfrm>
                <a:off x="3288" y="2704"/>
                <a:ext cx="499" cy="46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 flipH="1">
                <a:off x="3288" y="1888"/>
                <a:ext cx="182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Line 30"/>
              <p:cNvSpPr>
                <a:spLocks noChangeShapeType="1"/>
              </p:cNvSpPr>
              <p:nvPr/>
            </p:nvSpPr>
            <p:spPr bwMode="auto">
              <a:xfrm>
                <a:off x="3651" y="1888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Line 31"/>
              <p:cNvSpPr>
                <a:spLocks noChangeShapeType="1"/>
              </p:cNvSpPr>
              <p:nvPr/>
            </p:nvSpPr>
            <p:spPr bwMode="auto">
              <a:xfrm>
                <a:off x="3288" y="211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Line 32"/>
              <p:cNvSpPr>
                <a:spLocks noChangeShapeType="1"/>
              </p:cNvSpPr>
              <p:nvPr/>
            </p:nvSpPr>
            <p:spPr bwMode="auto">
              <a:xfrm>
                <a:off x="3787" y="211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Line 33"/>
              <p:cNvSpPr>
                <a:spLocks noChangeShapeType="1"/>
              </p:cNvSpPr>
              <p:nvPr/>
            </p:nvSpPr>
            <p:spPr bwMode="auto">
              <a:xfrm>
                <a:off x="3470" y="1888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Line 34"/>
              <p:cNvSpPr>
                <a:spLocks noChangeShapeType="1"/>
              </p:cNvSpPr>
              <p:nvPr/>
            </p:nvSpPr>
            <p:spPr bwMode="auto">
              <a:xfrm flipV="1">
                <a:off x="3288" y="2387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Line 35"/>
              <p:cNvSpPr>
                <a:spLocks noChangeShapeType="1"/>
              </p:cNvSpPr>
              <p:nvPr/>
            </p:nvSpPr>
            <p:spPr bwMode="auto">
              <a:xfrm flipV="1">
                <a:off x="3787" y="234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2" name="Group 36"/>
              <p:cNvGrpSpPr>
                <a:grpSpLocks/>
              </p:cNvGrpSpPr>
              <p:nvPr/>
            </p:nvGrpSpPr>
            <p:grpSpPr bwMode="auto">
              <a:xfrm>
                <a:off x="3515" y="1706"/>
                <a:ext cx="45" cy="862"/>
                <a:chOff x="1882" y="1525"/>
                <a:chExt cx="45" cy="862"/>
              </a:xfrm>
            </p:grpSpPr>
            <p:sp>
              <p:nvSpPr>
                <p:cNvPr id="108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882" y="1525"/>
                  <a:ext cx="0" cy="8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927" y="1525"/>
                  <a:ext cx="0" cy="8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3" name="Line 39"/>
              <p:cNvSpPr>
                <a:spLocks noChangeShapeType="1"/>
              </p:cNvSpPr>
              <p:nvPr/>
            </p:nvSpPr>
            <p:spPr bwMode="auto">
              <a:xfrm>
                <a:off x="3515" y="15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Line 40"/>
              <p:cNvSpPr>
                <a:spLocks noChangeShapeType="1"/>
              </p:cNvSpPr>
              <p:nvPr/>
            </p:nvSpPr>
            <p:spPr bwMode="auto">
              <a:xfrm>
                <a:off x="3560" y="152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Rectangle 41"/>
              <p:cNvSpPr>
                <a:spLocks noChangeArrowheads="1"/>
              </p:cNvSpPr>
              <p:nvPr/>
            </p:nvSpPr>
            <p:spPr bwMode="auto">
              <a:xfrm>
                <a:off x="3515" y="1842"/>
                <a:ext cx="45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Line 42"/>
              <p:cNvSpPr>
                <a:spLocks noChangeShapeType="1"/>
              </p:cNvSpPr>
              <p:nvPr/>
            </p:nvSpPr>
            <p:spPr bwMode="auto">
              <a:xfrm>
                <a:off x="3515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Line 43"/>
              <p:cNvSpPr>
                <a:spLocks noChangeShapeType="1"/>
              </p:cNvSpPr>
              <p:nvPr/>
            </p:nvSpPr>
            <p:spPr bwMode="auto">
              <a:xfrm>
                <a:off x="3560" y="1797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0" name="Line 44"/>
            <p:cNvSpPr>
              <a:spLocks noChangeShapeType="1"/>
            </p:cNvSpPr>
            <p:nvPr/>
          </p:nvSpPr>
          <p:spPr bwMode="auto">
            <a:xfrm>
              <a:off x="4428902" y="4962520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45"/>
            <p:cNvSpPr>
              <a:spLocks noChangeShapeType="1"/>
            </p:cNvSpPr>
            <p:nvPr/>
          </p:nvSpPr>
          <p:spPr bwMode="auto">
            <a:xfrm>
              <a:off x="3852639" y="4962520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46"/>
            <p:cNvSpPr>
              <a:spLocks noChangeShapeType="1"/>
            </p:cNvSpPr>
            <p:nvPr/>
          </p:nvSpPr>
          <p:spPr bwMode="auto">
            <a:xfrm>
              <a:off x="3995514" y="4962520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47"/>
            <p:cNvSpPr>
              <a:spLocks noChangeShapeType="1"/>
            </p:cNvSpPr>
            <p:nvPr/>
          </p:nvSpPr>
          <p:spPr bwMode="auto">
            <a:xfrm>
              <a:off x="4500339" y="4962520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Text Box 48"/>
            <p:cNvSpPr txBox="1">
              <a:spLocks noChangeArrowheads="1"/>
            </p:cNvSpPr>
            <p:nvPr/>
          </p:nvSpPr>
          <p:spPr bwMode="auto">
            <a:xfrm>
              <a:off x="2339752" y="5322882"/>
              <a:ext cx="11160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/>
                <a:t>Réservoir 1</a:t>
              </a:r>
            </a:p>
          </p:txBody>
        </p:sp>
        <p:sp>
          <p:nvSpPr>
            <p:cNvPr id="115" name="Text Box 49"/>
            <p:cNvSpPr txBox="1">
              <a:spLocks noChangeArrowheads="1"/>
            </p:cNvSpPr>
            <p:nvPr/>
          </p:nvSpPr>
          <p:spPr bwMode="auto">
            <a:xfrm>
              <a:off x="7524527" y="5322882"/>
              <a:ext cx="11160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/>
                <a:t>Réservoir 2</a:t>
              </a:r>
            </a:p>
          </p:txBody>
        </p:sp>
        <p:sp>
          <p:nvSpPr>
            <p:cNvPr id="116" name="Rectangle 50"/>
            <p:cNvSpPr>
              <a:spLocks noChangeArrowheads="1"/>
            </p:cNvSpPr>
            <p:nvPr/>
          </p:nvSpPr>
          <p:spPr bwMode="auto">
            <a:xfrm>
              <a:off x="3781202" y="5322882"/>
              <a:ext cx="792162" cy="50323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18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1451587"/>
                </p:ext>
              </p:extLst>
            </p:nvPr>
          </p:nvGraphicFramePr>
          <p:xfrm>
            <a:off x="4644802" y="5106982"/>
            <a:ext cx="2540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5" imgW="253780" imgH="203024" progId="Equation.3">
                    <p:embed/>
                  </p:oleObj>
                </mc:Choice>
                <mc:Fallback>
                  <p:oleObj name="…quation" r:id="rId5" imgW="253780" imgH="203024" progId="Equation.3">
                    <p:embed/>
                    <p:pic>
                      <p:nvPicPr>
                        <p:cNvPr id="118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802" y="5106982"/>
                          <a:ext cx="25400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" name="Rectangle 55"/>
          <p:cNvSpPr>
            <a:spLocks noChangeArrowheads="1"/>
          </p:cNvSpPr>
          <p:nvPr/>
        </p:nvSpPr>
        <p:spPr bwMode="auto">
          <a:xfrm>
            <a:off x="1621816" y="2420888"/>
            <a:ext cx="7414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CC"/>
                </a:solidFill>
              </a:rPr>
              <a:t>Il faut que la ligne soit à la température du fluide cryogénique afin que le transfert puisse avoir lieu</a:t>
            </a:r>
            <a:r>
              <a:rPr lang="fr-FR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736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117" grpId="0"/>
      <p:bldP spid="1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C.7. Le transfert de fluide cryogénique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48610" y="764704"/>
            <a:ext cx="2752998" cy="33855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c. Pertes en régime permanent</a:t>
            </a: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1619673" y="1196752"/>
            <a:ext cx="76328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dirty="0"/>
              <a:t>Pendant le transfert, le fluide dans la ligne reçoit d’une façon permanente un</a:t>
            </a:r>
          </a:p>
          <a:p>
            <a:pPr eaLnBrk="1" hangingPunct="1"/>
            <a:r>
              <a:rPr lang="fr-FR" dirty="0"/>
              <a:t>apport de chaleur de l’extérieur (rayonnement, convection).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/>
              <a:t>Une partie du fluide dans la ligne s’évapore lors du transfert.</a:t>
            </a:r>
          </a:p>
          <a:p>
            <a:pPr eaLnBrk="1" hangingPunct="1"/>
            <a:r>
              <a:rPr lang="fr-FR" dirty="0"/>
              <a:t>La perte de ce fluide dépend de la durée de transfert et de l’isolation thermique de la ligne.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303537" y="2482007"/>
            <a:ext cx="6084887" cy="2243137"/>
            <a:chOff x="2303537" y="2482007"/>
            <a:chExt cx="6084887" cy="2243137"/>
          </a:xfrm>
        </p:grpSpPr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6335787" y="4436219"/>
              <a:ext cx="792162" cy="28892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3743399" y="4075857"/>
              <a:ext cx="792163" cy="6492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 flipH="1">
              <a:off x="3743399" y="3356719"/>
              <a:ext cx="288925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4319662" y="3356719"/>
              <a:ext cx="21590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3743399" y="3717082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4535562" y="3717082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4032324" y="3356719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4103762" y="2780457"/>
              <a:ext cx="2663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4175199" y="2851894"/>
              <a:ext cx="2520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1" name="Group 12"/>
            <p:cNvGrpSpPr>
              <a:grpSpLocks/>
            </p:cNvGrpSpPr>
            <p:nvPr/>
          </p:nvGrpSpPr>
          <p:grpSpPr bwMode="auto">
            <a:xfrm>
              <a:off x="4103762" y="2780457"/>
              <a:ext cx="71437" cy="1368425"/>
              <a:chOff x="1882" y="1525"/>
              <a:chExt cx="45" cy="862"/>
            </a:xfrm>
          </p:grpSpPr>
          <p:sp>
            <p:nvSpPr>
              <p:cNvPr id="62" name="Line 13"/>
              <p:cNvSpPr>
                <a:spLocks noChangeShapeType="1"/>
              </p:cNvSpPr>
              <p:nvPr/>
            </p:nvSpPr>
            <p:spPr bwMode="auto">
              <a:xfrm flipV="1">
                <a:off x="1882" y="1525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14"/>
              <p:cNvSpPr>
                <a:spLocks noChangeShapeType="1"/>
              </p:cNvSpPr>
              <p:nvPr/>
            </p:nvSpPr>
            <p:spPr bwMode="auto">
              <a:xfrm flipV="1">
                <a:off x="1927" y="1570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1882" y="1842"/>
                <a:ext cx="45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" name="Line 16"/>
              <p:cNvSpPr>
                <a:spLocks noChangeShapeType="1"/>
              </p:cNvSpPr>
              <p:nvPr/>
            </p:nvSpPr>
            <p:spPr bwMode="auto">
              <a:xfrm>
                <a:off x="1882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Line 17"/>
              <p:cNvSpPr>
                <a:spLocks noChangeShapeType="1"/>
              </p:cNvSpPr>
              <p:nvPr/>
            </p:nvSpPr>
            <p:spPr bwMode="auto">
              <a:xfrm>
                <a:off x="1927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6335787" y="4652119"/>
              <a:ext cx="792162" cy="73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H="1">
              <a:off x="6335787" y="3356719"/>
              <a:ext cx="288925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>
              <a:off x="6912049" y="3356719"/>
              <a:ext cx="21590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>
              <a:off x="6335787" y="3717082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>
              <a:off x="7127949" y="3717082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>
              <a:off x="6624712" y="3356719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25"/>
            <p:cNvSpPr>
              <a:spLocks noChangeShapeType="1"/>
            </p:cNvSpPr>
            <p:nvPr/>
          </p:nvSpPr>
          <p:spPr bwMode="auto">
            <a:xfrm flipV="1">
              <a:off x="6335787" y="4148882"/>
              <a:ext cx="0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26"/>
            <p:cNvSpPr>
              <a:spLocks noChangeShapeType="1"/>
            </p:cNvSpPr>
            <p:nvPr/>
          </p:nvSpPr>
          <p:spPr bwMode="auto">
            <a:xfrm flipV="1">
              <a:off x="7127949" y="4075857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5" name="Group 27"/>
            <p:cNvGrpSpPr>
              <a:grpSpLocks/>
            </p:cNvGrpSpPr>
            <p:nvPr/>
          </p:nvGrpSpPr>
          <p:grpSpPr bwMode="auto">
            <a:xfrm>
              <a:off x="6696149" y="3067794"/>
              <a:ext cx="71438" cy="1368425"/>
              <a:chOff x="1882" y="1525"/>
              <a:chExt cx="45" cy="862"/>
            </a:xfrm>
          </p:grpSpPr>
          <p:sp>
            <p:nvSpPr>
              <p:cNvPr id="76" name="Line 28"/>
              <p:cNvSpPr>
                <a:spLocks noChangeShapeType="1"/>
              </p:cNvSpPr>
              <p:nvPr/>
            </p:nvSpPr>
            <p:spPr bwMode="auto">
              <a:xfrm flipV="1">
                <a:off x="1882" y="1525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Line 29"/>
              <p:cNvSpPr>
                <a:spLocks noChangeShapeType="1"/>
              </p:cNvSpPr>
              <p:nvPr/>
            </p:nvSpPr>
            <p:spPr bwMode="auto">
              <a:xfrm flipV="1">
                <a:off x="1927" y="1525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0" name="Line 30"/>
            <p:cNvSpPr>
              <a:spLocks noChangeShapeType="1"/>
            </p:cNvSpPr>
            <p:nvPr/>
          </p:nvSpPr>
          <p:spPr bwMode="auto">
            <a:xfrm>
              <a:off x="6696149" y="2851894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Line 31"/>
            <p:cNvSpPr>
              <a:spLocks noChangeShapeType="1"/>
            </p:cNvSpPr>
            <p:nvPr/>
          </p:nvSpPr>
          <p:spPr bwMode="auto">
            <a:xfrm>
              <a:off x="6767587" y="2780457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Rectangle 32"/>
            <p:cNvSpPr>
              <a:spLocks noChangeArrowheads="1"/>
            </p:cNvSpPr>
            <p:nvPr/>
          </p:nvSpPr>
          <p:spPr bwMode="auto">
            <a:xfrm>
              <a:off x="6696149" y="3283694"/>
              <a:ext cx="71438" cy="144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Line 33"/>
            <p:cNvSpPr>
              <a:spLocks noChangeShapeType="1"/>
            </p:cNvSpPr>
            <p:nvPr/>
          </p:nvSpPr>
          <p:spPr bwMode="auto">
            <a:xfrm>
              <a:off x="6696149" y="3283694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34"/>
            <p:cNvSpPr>
              <a:spLocks noChangeShapeType="1"/>
            </p:cNvSpPr>
            <p:nvPr/>
          </p:nvSpPr>
          <p:spPr bwMode="auto">
            <a:xfrm>
              <a:off x="6767587" y="3212257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Line 35"/>
            <p:cNvSpPr>
              <a:spLocks noChangeShapeType="1"/>
            </p:cNvSpPr>
            <p:nvPr/>
          </p:nvSpPr>
          <p:spPr bwMode="auto">
            <a:xfrm>
              <a:off x="4392687" y="3859957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Line 36"/>
            <p:cNvSpPr>
              <a:spLocks noChangeShapeType="1"/>
            </p:cNvSpPr>
            <p:nvPr/>
          </p:nvSpPr>
          <p:spPr bwMode="auto">
            <a:xfrm>
              <a:off x="3816424" y="3859957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Line 37"/>
            <p:cNvSpPr>
              <a:spLocks noChangeShapeType="1"/>
            </p:cNvSpPr>
            <p:nvPr/>
          </p:nvSpPr>
          <p:spPr bwMode="auto">
            <a:xfrm>
              <a:off x="3959299" y="3859957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Line 38"/>
            <p:cNvSpPr>
              <a:spLocks noChangeShapeType="1"/>
            </p:cNvSpPr>
            <p:nvPr/>
          </p:nvSpPr>
          <p:spPr bwMode="auto">
            <a:xfrm>
              <a:off x="4464124" y="3859957"/>
              <a:ext cx="0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Text Box 39"/>
            <p:cNvSpPr txBox="1">
              <a:spLocks noChangeArrowheads="1"/>
            </p:cNvSpPr>
            <p:nvPr/>
          </p:nvSpPr>
          <p:spPr bwMode="auto">
            <a:xfrm>
              <a:off x="2303537" y="4220319"/>
              <a:ext cx="11160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/>
                <a:t>Réservoir 1</a:t>
              </a:r>
            </a:p>
          </p:txBody>
        </p:sp>
        <p:sp>
          <p:nvSpPr>
            <p:cNvPr id="130" name="Rectangle 40"/>
            <p:cNvSpPr>
              <a:spLocks noChangeArrowheads="1"/>
            </p:cNvSpPr>
            <p:nvPr/>
          </p:nvSpPr>
          <p:spPr bwMode="auto">
            <a:xfrm>
              <a:off x="3744987" y="4220319"/>
              <a:ext cx="792162" cy="5032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31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9149769"/>
                </p:ext>
              </p:extLst>
            </p:nvPr>
          </p:nvGraphicFramePr>
          <p:xfrm>
            <a:off x="4608587" y="4004419"/>
            <a:ext cx="2540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3780" imgH="203024" progId="Equation.3">
                    <p:embed/>
                  </p:oleObj>
                </mc:Choice>
                <mc:Fallback>
                  <p:oleObj name="Equation" r:id="rId3" imgW="253780" imgH="203024" progId="Equation.3">
                    <p:embed/>
                    <p:pic>
                      <p:nvPicPr>
                        <p:cNvPr id="131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587" y="4004419"/>
                          <a:ext cx="25400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" name="Text Box 42"/>
            <p:cNvSpPr txBox="1">
              <a:spLocks noChangeArrowheads="1"/>
            </p:cNvSpPr>
            <p:nvPr/>
          </p:nvSpPr>
          <p:spPr bwMode="auto">
            <a:xfrm>
              <a:off x="7272412" y="4077444"/>
              <a:ext cx="11160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/>
                <a:t>Réservoir 2</a:t>
              </a:r>
            </a:p>
          </p:txBody>
        </p:sp>
        <p:sp>
          <p:nvSpPr>
            <p:cNvPr id="133" name="Rectangle 43"/>
            <p:cNvSpPr>
              <a:spLocks noChangeArrowheads="1"/>
            </p:cNvSpPr>
            <p:nvPr/>
          </p:nvSpPr>
          <p:spPr bwMode="auto">
            <a:xfrm>
              <a:off x="3743399" y="4436219"/>
              <a:ext cx="792163" cy="28892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34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9485691"/>
                </p:ext>
              </p:extLst>
            </p:nvPr>
          </p:nvGraphicFramePr>
          <p:xfrm>
            <a:off x="4606999" y="4220319"/>
            <a:ext cx="2667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6469" imgH="203024" progId="Equation.3">
                    <p:embed/>
                  </p:oleObj>
                </mc:Choice>
                <mc:Fallback>
                  <p:oleObj name="Equation" r:id="rId5" imgW="266469" imgH="203024" progId="Equation.3">
                    <p:embed/>
                    <p:pic>
                      <p:nvPicPr>
                        <p:cNvPr id="134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6999" y="4220319"/>
                          <a:ext cx="26670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9559596"/>
                </p:ext>
              </p:extLst>
            </p:nvPr>
          </p:nvGraphicFramePr>
          <p:xfrm>
            <a:off x="6048449" y="4436219"/>
            <a:ext cx="2540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53780" imgH="203024" progId="Equation.3">
                    <p:embed/>
                  </p:oleObj>
                </mc:Choice>
                <mc:Fallback>
                  <p:oleObj name="Equation" r:id="rId7" imgW="253780" imgH="203024" progId="Equation.3">
                    <p:embed/>
                    <p:pic>
                      <p:nvPicPr>
                        <p:cNvPr id="135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449" y="4436219"/>
                          <a:ext cx="25400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" name="Freeform 61"/>
            <p:cNvSpPr>
              <a:spLocks/>
            </p:cNvSpPr>
            <p:nvPr/>
          </p:nvSpPr>
          <p:spPr bwMode="auto">
            <a:xfrm>
              <a:off x="4464124" y="2482007"/>
              <a:ext cx="431800" cy="239712"/>
            </a:xfrm>
            <a:custGeom>
              <a:avLst/>
              <a:gdLst>
                <a:gd name="T0" fmla="*/ 0 w 272"/>
                <a:gd name="T1" fmla="*/ 2147483647 h 151"/>
                <a:gd name="T2" fmla="*/ 2147483647 w 272"/>
                <a:gd name="T3" fmla="*/ 2147483647 h 151"/>
                <a:gd name="T4" fmla="*/ 2147483647 w 272"/>
                <a:gd name="T5" fmla="*/ 2147483647 h 151"/>
                <a:gd name="T6" fmla="*/ 2147483647 w 272"/>
                <a:gd name="T7" fmla="*/ 2147483647 h 151"/>
                <a:gd name="T8" fmla="*/ 2147483647 w 272"/>
                <a:gd name="T9" fmla="*/ 2147483647 h 151"/>
                <a:gd name="T10" fmla="*/ 2147483647 w 272"/>
                <a:gd name="T11" fmla="*/ 2147483647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151"/>
                <a:gd name="T20" fmla="*/ 272 w 272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151">
                  <a:moveTo>
                    <a:pt x="0" y="52"/>
                  </a:moveTo>
                  <a:cubicBezTo>
                    <a:pt x="37" y="26"/>
                    <a:pt x="75" y="0"/>
                    <a:pt x="90" y="7"/>
                  </a:cubicBezTo>
                  <a:cubicBezTo>
                    <a:pt x="105" y="14"/>
                    <a:pt x="75" y="82"/>
                    <a:pt x="90" y="97"/>
                  </a:cubicBezTo>
                  <a:cubicBezTo>
                    <a:pt x="105" y="112"/>
                    <a:pt x="158" y="89"/>
                    <a:pt x="181" y="97"/>
                  </a:cubicBezTo>
                  <a:cubicBezTo>
                    <a:pt x="204" y="105"/>
                    <a:pt x="212" y="135"/>
                    <a:pt x="227" y="143"/>
                  </a:cubicBezTo>
                  <a:cubicBezTo>
                    <a:pt x="242" y="151"/>
                    <a:pt x="257" y="147"/>
                    <a:pt x="272" y="14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reeform 62"/>
            <p:cNvSpPr>
              <a:spLocks/>
            </p:cNvSpPr>
            <p:nvPr/>
          </p:nvSpPr>
          <p:spPr bwMode="auto">
            <a:xfrm>
              <a:off x="5183262" y="2493119"/>
              <a:ext cx="431800" cy="239713"/>
            </a:xfrm>
            <a:custGeom>
              <a:avLst/>
              <a:gdLst>
                <a:gd name="T0" fmla="*/ 0 w 272"/>
                <a:gd name="T1" fmla="*/ 2147483647 h 151"/>
                <a:gd name="T2" fmla="*/ 2147483647 w 272"/>
                <a:gd name="T3" fmla="*/ 2147483647 h 151"/>
                <a:gd name="T4" fmla="*/ 2147483647 w 272"/>
                <a:gd name="T5" fmla="*/ 2147483647 h 151"/>
                <a:gd name="T6" fmla="*/ 2147483647 w 272"/>
                <a:gd name="T7" fmla="*/ 2147483647 h 151"/>
                <a:gd name="T8" fmla="*/ 2147483647 w 272"/>
                <a:gd name="T9" fmla="*/ 2147483647 h 151"/>
                <a:gd name="T10" fmla="*/ 2147483647 w 272"/>
                <a:gd name="T11" fmla="*/ 2147483647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151"/>
                <a:gd name="T20" fmla="*/ 272 w 272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151">
                  <a:moveTo>
                    <a:pt x="0" y="52"/>
                  </a:moveTo>
                  <a:cubicBezTo>
                    <a:pt x="37" y="26"/>
                    <a:pt x="75" y="0"/>
                    <a:pt x="90" y="7"/>
                  </a:cubicBezTo>
                  <a:cubicBezTo>
                    <a:pt x="105" y="14"/>
                    <a:pt x="75" y="82"/>
                    <a:pt x="90" y="97"/>
                  </a:cubicBezTo>
                  <a:cubicBezTo>
                    <a:pt x="105" y="112"/>
                    <a:pt x="158" y="89"/>
                    <a:pt x="181" y="97"/>
                  </a:cubicBezTo>
                  <a:cubicBezTo>
                    <a:pt x="204" y="105"/>
                    <a:pt x="212" y="135"/>
                    <a:pt x="227" y="143"/>
                  </a:cubicBezTo>
                  <a:cubicBezTo>
                    <a:pt x="242" y="151"/>
                    <a:pt x="257" y="147"/>
                    <a:pt x="272" y="14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Freeform 63"/>
            <p:cNvSpPr>
              <a:spLocks/>
            </p:cNvSpPr>
            <p:nvPr/>
          </p:nvSpPr>
          <p:spPr bwMode="auto">
            <a:xfrm>
              <a:off x="5832549" y="2493119"/>
              <a:ext cx="431800" cy="239713"/>
            </a:xfrm>
            <a:custGeom>
              <a:avLst/>
              <a:gdLst>
                <a:gd name="T0" fmla="*/ 0 w 272"/>
                <a:gd name="T1" fmla="*/ 2147483647 h 151"/>
                <a:gd name="T2" fmla="*/ 2147483647 w 272"/>
                <a:gd name="T3" fmla="*/ 2147483647 h 151"/>
                <a:gd name="T4" fmla="*/ 2147483647 w 272"/>
                <a:gd name="T5" fmla="*/ 2147483647 h 151"/>
                <a:gd name="T6" fmla="*/ 2147483647 w 272"/>
                <a:gd name="T7" fmla="*/ 2147483647 h 151"/>
                <a:gd name="T8" fmla="*/ 2147483647 w 272"/>
                <a:gd name="T9" fmla="*/ 2147483647 h 151"/>
                <a:gd name="T10" fmla="*/ 2147483647 w 272"/>
                <a:gd name="T11" fmla="*/ 2147483647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151"/>
                <a:gd name="T20" fmla="*/ 272 w 272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151">
                  <a:moveTo>
                    <a:pt x="0" y="52"/>
                  </a:moveTo>
                  <a:cubicBezTo>
                    <a:pt x="37" y="26"/>
                    <a:pt x="75" y="0"/>
                    <a:pt x="90" y="7"/>
                  </a:cubicBezTo>
                  <a:cubicBezTo>
                    <a:pt x="105" y="14"/>
                    <a:pt x="75" y="82"/>
                    <a:pt x="90" y="97"/>
                  </a:cubicBezTo>
                  <a:cubicBezTo>
                    <a:pt x="105" y="112"/>
                    <a:pt x="158" y="89"/>
                    <a:pt x="181" y="97"/>
                  </a:cubicBezTo>
                  <a:cubicBezTo>
                    <a:pt x="204" y="105"/>
                    <a:pt x="212" y="135"/>
                    <a:pt x="227" y="143"/>
                  </a:cubicBezTo>
                  <a:cubicBezTo>
                    <a:pt x="242" y="151"/>
                    <a:pt x="257" y="147"/>
                    <a:pt x="272" y="14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Freeform 64"/>
            <p:cNvSpPr>
              <a:spLocks/>
            </p:cNvSpPr>
            <p:nvPr/>
          </p:nvSpPr>
          <p:spPr bwMode="auto">
            <a:xfrm rot="17934551">
              <a:off x="4871318" y="2947938"/>
              <a:ext cx="431800" cy="239712"/>
            </a:xfrm>
            <a:custGeom>
              <a:avLst/>
              <a:gdLst>
                <a:gd name="T0" fmla="*/ 0 w 272"/>
                <a:gd name="T1" fmla="*/ 2147483647 h 151"/>
                <a:gd name="T2" fmla="*/ 2147483647 w 272"/>
                <a:gd name="T3" fmla="*/ 2147483647 h 151"/>
                <a:gd name="T4" fmla="*/ 2147483647 w 272"/>
                <a:gd name="T5" fmla="*/ 2147483647 h 151"/>
                <a:gd name="T6" fmla="*/ 2147483647 w 272"/>
                <a:gd name="T7" fmla="*/ 2147483647 h 151"/>
                <a:gd name="T8" fmla="*/ 2147483647 w 272"/>
                <a:gd name="T9" fmla="*/ 2147483647 h 151"/>
                <a:gd name="T10" fmla="*/ 2147483647 w 272"/>
                <a:gd name="T11" fmla="*/ 2147483647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151"/>
                <a:gd name="T20" fmla="*/ 272 w 272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151">
                  <a:moveTo>
                    <a:pt x="0" y="52"/>
                  </a:moveTo>
                  <a:cubicBezTo>
                    <a:pt x="37" y="26"/>
                    <a:pt x="75" y="0"/>
                    <a:pt x="90" y="7"/>
                  </a:cubicBezTo>
                  <a:cubicBezTo>
                    <a:pt x="105" y="14"/>
                    <a:pt x="75" y="82"/>
                    <a:pt x="90" y="97"/>
                  </a:cubicBezTo>
                  <a:cubicBezTo>
                    <a:pt x="105" y="112"/>
                    <a:pt x="158" y="89"/>
                    <a:pt x="181" y="97"/>
                  </a:cubicBezTo>
                  <a:cubicBezTo>
                    <a:pt x="204" y="105"/>
                    <a:pt x="212" y="135"/>
                    <a:pt x="227" y="143"/>
                  </a:cubicBezTo>
                  <a:cubicBezTo>
                    <a:pt x="242" y="151"/>
                    <a:pt x="257" y="147"/>
                    <a:pt x="272" y="14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65"/>
            <p:cNvSpPr>
              <a:spLocks/>
            </p:cNvSpPr>
            <p:nvPr/>
          </p:nvSpPr>
          <p:spPr bwMode="auto">
            <a:xfrm rot="17934551">
              <a:off x="5736506" y="2876500"/>
              <a:ext cx="431800" cy="239713"/>
            </a:xfrm>
            <a:custGeom>
              <a:avLst/>
              <a:gdLst>
                <a:gd name="T0" fmla="*/ 0 w 272"/>
                <a:gd name="T1" fmla="*/ 2147483647 h 151"/>
                <a:gd name="T2" fmla="*/ 2147483647 w 272"/>
                <a:gd name="T3" fmla="*/ 2147483647 h 151"/>
                <a:gd name="T4" fmla="*/ 2147483647 w 272"/>
                <a:gd name="T5" fmla="*/ 2147483647 h 151"/>
                <a:gd name="T6" fmla="*/ 2147483647 w 272"/>
                <a:gd name="T7" fmla="*/ 2147483647 h 151"/>
                <a:gd name="T8" fmla="*/ 2147483647 w 272"/>
                <a:gd name="T9" fmla="*/ 2147483647 h 151"/>
                <a:gd name="T10" fmla="*/ 2147483647 w 272"/>
                <a:gd name="T11" fmla="*/ 2147483647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151"/>
                <a:gd name="T20" fmla="*/ 272 w 272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151">
                  <a:moveTo>
                    <a:pt x="0" y="52"/>
                  </a:moveTo>
                  <a:cubicBezTo>
                    <a:pt x="37" y="26"/>
                    <a:pt x="75" y="0"/>
                    <a:pt x="90" y="7"/>
                  </a:cubicBezTo>
                  <a:cubicBezTo>
                    <a:pt x="105" y="14"/>
                    <a:pt x="75" y="82"/>
                    <a:pt x="90" y="97"/>
                  </a:cubicBezTo>
                  <a:cubicBezTo>
                    <a:pt x="105" y="112"/>
                    <a:pt x="158" y="89"/>
                    <a:pt x="181" y="97"/>
                  </a:cubicBezTo>
                  <a:cubicBezTo>
                    <a:pt x="204" y="105"/>
                    <a:pt x="212" y="135"/>
                    <a:pt x="227" y="143"/>
                  </a:cubicBezTo>
                  <a:cubicBezTo>
                    <a:pt x="242" y="151"/>
                    <a:pt x="257" y="147"/>
                    <a:pt x="272" y="14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195736" y="5035574"/>
            <a:ext cx="6381750" cy="1201738"/>
            <a:chOff x="2195736" y="5035574"/>
            <a:chExt cx="6381750" cy="1201738"/>
          </a:xfrm>
        </p:grpSpPr>
        <p:graphicFrame>
          <p:nvGraphicFramePr>
            <p:cNvPr id="141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8101447"/>
                </p:ext>
              </p:extLst>
            </p:nvPr>
          </p:nvGraphicFramePr>
          <p:xfrm>
            <a:off x="3995961" y="5468962"/>
            <a:ext cx="24479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9" imgW="1917700" imgH="228600" progId="Equation.3">
                    <p:embed/>
                  </p:oleObj>
                </mc:Choice>
                <mc:Fallback>
                  <p:oleObj name="…quation" r:id="rId9" imgW="1917700" imgH="228600" progId="Equation.3">
                    <p:embed/>
                    <p:pic>
                      <p:nvPicPr>
                        <p:cNvPr id="141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61" y="5468962"/>
                          <a:ext cx="2447925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" name="Text Box 52"/>
            <p:cNvSpPr txBox="1">
              <a:spLocks noChangeArrowheads="1"/>
            </p:cNvSpPr>
            <p:nvPr/>
          </p:nvSpPr>
          <p:spPr bwMode="auto">
            <a:xfrm>
              <a:off x="2195736" y="5827737"/>
              <a:ext cx="20272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/>
                <a:t>Volume transféré au 2</a:t>
              </a:r>
            </a:p>
          </p:txBody>
        </p:sp>
        <p:sp>
          <p:nvSpPr>
            <p:cNvPr id="143" name="Text Box 53"/>
            <p:cNvSpPr txBox="1">
              <a:spLocks noChangeArrowheads="1"/>
            </p:cNvSpPr>
            <p:nvPr/>
          </p:nvSpPr>
          <p:spPr bwMode="auto">
            <a:xfrm>
              <a:off x="5004024" y="5900762"/>
              <a:ext cx="2368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/>
                <a:t>Volume total prélevé au 1 </a:t>
              </a:r>
            </a:p>
          </p:txBody>
        </p:sp>
        <p:sp>
          <p:nvSpPr>
            <p:cNvPr id="144" name="Text Box 54"/>
            <p:cNvSpPr txBox="1">
              <a:spLocks noChangeArrowheads="1"/>
            </p:cNvSpPr>
            <p:nvPr/>
          </p:nvSpPr>
          <p:spPr bwMode="auto">
            <a:xfrm>
              <a:off x="6659786" y="5035574"/>
              <a:ext cx="19177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990099"/>
                  </a:solidFill>
                </a:rPr>
                <a:t>Pertes (étapes 1 &amp; 2)</a:t>
              </a:r>
            </a:p>
          </p:txBody>
        </p:sp>
        <p:sp>
          <p:nvSpPr>
            <p:cNvPr id="145" name="Line 55"/>
            <p:cNvSpPr>
              <a:spLocks noChangeShapeType="1"/>
            </p:cNvSpPr>
            <p:nvPr/>
          </p:nvSpPr>
          <p:spPr bwMode="auto">
            <a:xfrm>
              <a:off x="5724749" y="5468962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Line 56"/>
            <p:cNvSpPr>
              <a:spLocks noChangeShapeType="1"/>
            </p:cNvSpPr>
            <p:nvPr/>
          </p:nvSpPr>
          <p:spPr bwMode="auto">
            <a:xfrm flipH="1">
              <a:off x="6012086" y="5251474"/>
              <a:ext cx="647700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Line 57"/>
            <p:cNvSpPr>
              <a:spLocks noChangeShapeType="1"/>
            </p:cNvSpPr>
            <p:nvPr/>
          </p:nvSpPr>
          <p:spPr bwMode="auto">
            <a:xfrm>
              <a:off x="4932586" y="5756299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Line 58"/>
            <p:cNvSpPr>
              <a:spLocks noChangeShapeType="1"/>
            </p:cNvSpPr>
            <p:nvPr/>
          </p:nvSpPr>
          <p:spPr bwMode="auto">
            <a:xfrm>
              <a:off x="5148486" y="5756299"/>
              <a:ext cx="4318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59"/>
            <p:cNvSpPr>
              <a:spLocks noChangeShapeType="1"/>
            </p:cNvSpPr>
            <p:nvPr/>
          </p:nvSpPr>
          <p:spPr bwMode="auto">
            <a:xfrm>
              <a:off x="3851499" y="5756299"/>
              <a:ext cx="433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Line 60"/>
            <p:cNvSpPr>
              <a:spLocks noChangeShapeType="1"/>
            </p:cNvSpPr>
            <p:nvPr/>
          </p:nvSpPr>
          <p:spPr bwMode="auto">
            <a:xfrm flipH="1">
              <a:off x="3708624" y="5756299"/>
              <a:ext cx="360362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1" name="ZoneTexte 150"/>
          <p:cNvSpPr txBox="1"/>
          <p:nvPr/>
        </p:nvSpPr>
        <p:spPr>
          <a:xfrm>
            <a:off x="1746994" y="4869160"/>
            <a:ext cx="2262414" cy="33855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d. Bilan total du transfert</a:t>
            </a:r>
          </a:p>
        </p:txBody>
      </p:sp>
    </p:spTree>
    <p:extLst>
      <p:ext uri="{BB962C8B-B14F-4D97-AF65-F5344CB8AC3E}">
        <p14:creationId xmlns:p14="http://schemas.microsoft.com/office/powerpoint/2010/main" val="2979001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1" grpId="0"/>
      <p:bldP spid="15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pPr marL="857250" indent="-857250" algn="l" defTabSz="804863">
              <a:buFont typeface="+mj-lt"/>
              <a:buAutoNum type="alphaUcPeriod" startAt="4"/>
            </a:pPr>
            <a:r>
              <a:rPr lang="fr-FR" dirty="0"/>
              <a:t>Les cryogénérateurs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 dirty="0"/>
          </a:p>
        </p:txBody>
      </p:sp>
      <p:sp>
        <p:nvSpPr>
          <p:cNvPr id="8" name="Titre 7"/>
          <p:cNvSpPr txBox="1">
            <a:spLocks/>
          </p:cNvSpPr>
          <p:nvPr/>
        </p:nvSpPr>
        <p:spPr>
          <a:xfrm>
            <a:off x="683568" y="2132856"/>
            <a:ext cx="7848872" cy="3456384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latin typeface="+mj-lt"/>
                <a:ea typeface="+mj-ea"/>
                <a:cs typeface="+mj-cs"/>
              </a:rPr>
              <a:t>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.1. </a:t>
            </a:r>
            <a:r>
              <a:rPr lang="fr-FR" sz="2400" dirty="0">
                <a:latin typeface="+mj-lt"/>
                <a:ea typeface="+mj-ea"/>
                <a:cs typeface="+mj-cs"/>
              </a:rPr>
              <a:t>Introduction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D.2. Thermique des réfrigérateurs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D.3. Réfrigérateurs de Stirling</a:t>
            </a:r>
          </a:p>
          <a:p>
            <a:pPr>
              <a:spcBef>
                <a:spcPct val="0"/>
              </a:spcBef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D.4. Réfrigérateur de Joule Thomson (LINDE HAMPSON)</a:t>
            </a:r>
          </a:p>
          <a:p>
            <a:pPr>
              <a:spcBef>
                <a:spcPct val="0"/>
              </a:spcBef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D.5. Réfrigérateur de Joule Thomson avec </a:t>
            </a:r>
            <a:r>
              <a:rPr lang="fr-FR" sz="2400" dirty="0" err="1">
                <a:latin typeface="+mj-lt"/>
                <a:ea typeface="+mj-ea"/>
                <a:cs typeface="+mj-cs"/>
              </a:rPr>
              <a:t>prérefroidisseur</a:t>
            </a:r>
            <a:r>
              <a:rPr lang="fr-FR" sz="2400" dirty="0">
                <a:latin typeface="+mj-lt"/>
                <a:ea typeface="+mj-ea"/>
                <a:cs typeface="+mj-cs"/>
              </a:rPr>
              <a:t>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06234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D.1. Introduction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95872" y="893276"/>
            <a:ext cx="72997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L’utilisation de fluides cryogéniques (</a:t>
            </a:r>
            <a:r>
              <a:rPr lang="fr-FR" altLang="fr-FR" sz="1800" dirty="0" err="1">
                <a:latin typeface="+mn-lt"/>
              </a:rPr>
              <a:t>cryofluides</a:t>
            </a:r>
            <a:r>
              <a:rPr lang="fr-FR" altLang="fr-FR" sz="1800" dirty="0">
                <a:latin typeface="+mn-lt"/>
              </a:rPr>
              <a:t>) comme source de réfrigération se révèle très lourde. En effet, leurs domaines d’utilisations ne permettent souvent pas de les conserver de manière optimale.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1800" dirty="0"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24224" y="2843644"/>
            <a:ext cx="7024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dirty="0">
                <a:latin typeface="+mn-lt"/>
              </a:rPr>
              <a:t> Vide par cryopompage : utilisation excessive de </a:t>
            </a:r>
            <a:r>
              <a:rPr lang="fr-FR" altLang="fr-FR" sz="1800" dirty="0" err="1">
                <a:latin typeface="+mn-lt"/>
              </a:rPr>
              <a:t>cryofluides</a:t>
            </a:r>
            <a:r>
              <a:rPr lang="fr-FR" altLang="fr-FR" sz="1800" dirty="0">
                <a:latin typeface="+mn-lt"/>
              </a:rPr>
              <a:t>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33653" y="4211796"/>
            <a:ext cx="7230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FF0000"/>
                </a:solidFill>
                <a:latin typeface="+mn-lt"/>
              </a:rPr>
              <a:t>On utilise des réfrigérateurs cryogéniques ou cryogénérateurs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726036" y="2132856"/>
            <a:ext cx="7124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dirty="0">
                <a:latin typeface="+mn-lt"/>
              </a:rPr>
              <a:t> Autonomie : cas des satellites.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719100" y="2492896"/>
            <a:ext cx="6813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dirty="0">
                <a:latin typeface="+mn-lt"/>
              </a:rPr>
              <a:t> Encombrement : cas des circuits électriques.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4860032" y="3271624"/>
            <a:ext cx="489038" cy="877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884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3" grpId="0" autoUpdateAnimBg="0"/>
      <p:bldP spid="15" grpId="0" autoUpdateAnimBg="0"/>
      <p:bldP spid="16" grpId="0" autoUpdateAnimBg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D.2. Thermique des réfrigérateurs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700411" y="2239151"/>
            <a:ext cx="2439541" cy="2600325"/>
            <a:chOff x="1835696" y="1347949"/>
            <a:chExt cx="2439541" cy="2600325"/>
          </a:xfrm>
        </p:grpSpPr>
        <p:pic>
          <p:nvPicPr>
            <p:cNvPr id="4710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347949"/>
              <a:ext cx="2295525" cy="26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35696" y="1832050"/>
              <a:ext cx="504056" cy="1380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203229" y="2261587"/>
                <a:ext cx="5049291" cy="2104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Température de la source chaude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300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fr-FR" b="0" dirty="0">
                  <a:ea typeface="Cambria Math"/>
                </a:endParaRPr>
              </a:p>
              <a:p>
                <a:endParaRPr lang="fr-FR" dirty="0"/>
              </a:p>
              <a:p>
                <a:r>
                  <a:rPr lang="fr-FR" dirty="0"/>
                  <a:t>Température de la source froide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=77</m:t>
                    </m:r>
                    <m:r>
                      <a:rPr lang="fr-FR" b="0" i="1" smtClean="0">
                        <a:latin typeface="Cambria Math"/>
                      </a:rPr>
                      <m:t>𝐾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endParaRPr lang="fr-FR" b="0" dirty="0"/>
              </a:p>
              <a:p>
                <a:endParaRPr lang="fr-FR" dirty="0"/>
              </a:p>
              <a:p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𝐶𝑂𝑃</m:t>
                      </m:r>
                      <m:r>
                        <a:rPr lang="fr-FR" b="0" i="1" smtClean="0">
                          <a:latin typeface="Cambria Math"/>
                        </a:rPr>
                        <m:t>&lt;</m:t>
                      </m:r>
                      <m:r>
                        <a:rPr lang="fr-FR" b="0" i="1" smtClean="0">
                          <a:latin typeface="Cambria Math"/>
                        </a:rPr>
                        <m:t>𝐶𝑂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𝐶𝑎𝑟𝑛𝑜𝑡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fr-F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latin typeface="Cambria Math"/>
                            </a:rPr>
                            <m:t>77</m:t>
                          </m:r>
                        </m:num>
                        <m:den>
                          <m:r>
                            <a:rPr lang="fr-FR" b="0" i="0" smtClean="0">
                              <a:latin typeface="Cambria Math"/>
                            </a:rPr>
                            <m:t>300−77</m:t>
                          </m:r>
                        </m:den>
                      </m:f>
                      <m:r>
                        <a:rPr lang="fr-FR" b="0" i="0" smtClean="0">
                          <a:latin typeface="Cambria Math"/>
                        </a:rPr>
                        <m:t>=0,34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229" y="2261587"/>
                <a:ext cx="5049291" cy="2104102"/>
              </a:xfrm>
              <a:prstGeom prst="rect">
                <a:avLst/>
              </a:prstGeom>
              <a:blipFill rotWithShape="1">
                <a:blip r:embed="rId4"/>
                <a:stretch>
                  <a:fillRect l="-1087" t="-1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763688" y="4981634"/>
                <a:ext cx="6552728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/>
                  <a:t>Remarque :</a:t>
                </a:r>
                <a:r>
                  <a:rPr lang="fr-FR" dirty="0"/>
                  <a:t> Pour l’hélium 4, on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=4,2 </m:t>
                    </m:r>
                    <m:r>
                      <a:rPr lang="fr-F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𝐶𝑂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𝐶𝑎𝑟𝑛𝑜𝑡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=1,4%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981634"/>
                <a:ext cx="6552728" cy="391582"/>
              </a:xfrm>
              <a:prstGeom prst="rect">
                <a:avLst/>
              </a:prstGeom>
              <a:blipFill rotWithShape="1">
                <a:blip r:embed="rId5"/>
                <a:stretch>
                  <a:fillRect l="-744" t="-6250" b="-20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800200" y="620688"/>
            <a:ext cx="73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D.2.1. Production de très basses températures à l’aide d’un réfrigérateur et COP associés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30159" y="1628800"/>
            <a:ext cx="5060424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u="sng" dirty="0"/>
              <a:t>Production d’azote liquide à l’aide d’un réfrigérateur</a:t>
            </a:r>
          </a:p>
        </p:txBody>
      </p:sp>
    </p:spTree>
    <p:extLst>
      <p:ext uri="{BB962C8B-B14F-4D97-AF65-F5344CB8AC3E}">
        <p14:creationId xmlns:p14="http://schemas.microsoft.com/office/powerpoint/2010/main" val="4273411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7"/>
          <p:cNvGrpSpPr>
            <a:grpSpLocks/>
          </p:cNvGrpSpPr>
          <p:nvPr/>
        </p:nvGrpSpPr>
        <p:grpSpPr bwMode="auto">
          <a:xfrm>
            <a:off x="5508104" y="3356992"/>
            <a:ext cx="1447800" cy="2286000"/>
            <a:chOff x="3072" y="1824"/>
            <a:chExt cx="912" cy="1440"/>
          </a:xfrm>
        </p:grpSpPr>
        <p:grpSp>
          <p:nvGrpSpPr>
            <p:cNvPr id="42" name="Group 28"/>
            <p:cNvGrpSpPr>
              <a:grpSpLocks/>
            </p:cNvGrpSpPr>
            <p:nvPr/>
          </p:nvGrpSpPr>
          <p:grpSpPr bwMode="auto">
            <a:xfrm>
              <a:off x="3072" y="1824"/>
              <a:ext cx="912" cy="484"/>
              <a:chOff x="3072" y="1824"/>
              <a:chExt cx="912" cy="484"/>
            </a:xfrm>
          </p:grpSpPr>
          <p:sp>
            <p:nvSpPr>
              <p:cNvPr id="46" name="Rectangle 29" descr="noir)"/>
              <p:cNvSpPr>
                <a:spLocks noChangeArrowheads="1"/>
              </p:cNvSpPr>
              <p:nvPr/>
            </p:nvSpPr>
            <p:spPr bwMode="auto">
              <a:xfrm>
                <a:off x="3072" y="1824"/>
                <a:ext cx="912" cy="484"/>
              </a:xfrm>
              <a:prstGeom prst="rect">
                <a:avLst/>
              </a:prstGeom>
              <a:pattFill prst="ltUpDiag">
                <a:fgClr>
                  <a:schemeClr val="bg2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3168" y="1824"/>
                <a:ext cx="672" cy="484"/>
              </a:xfrm>
              <a:custGeom>
                <a:avLst/>
                <a:gdLst>
                  <a:gd name="T0" fmla="*/ 0 w 672"/>
                  <a:gd name="T1" fmla="*/ 484 h 484"/>
                  <a:gd name="T2" fmla="*/ 672 w 672"/>
                  <a:gd name="T3" fmla="*/ 483 h 484"/>
                  <a:gd name="T4" fmla="*/ 479 w 672"/>
                  <a:gd name="T5" fmla="*/ 3 h 484"/>
                  <a:gd name="T6" fmla="*/ 187 w 672"/>
                  <a:gd name="T7" fmla="*/ 0 h 484"/>
                  <a:gd name="T8" fmla="*/ 0 w 672"/>
                  <a:gd name="T9" fmla="*/ 484 h 4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4"/>
                  <a:gd name="T17" fmla="*/ 672 w 672"/>
                  <a:gd name="T18" fmla="*/ 484 h 4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4">
                    <a:moveTo>
                      <a:pt x="0" y="484"/>
                    </a:moveTo>
                    <a:lnTo>
                      <a:pt x="672" y="483"/>
                    </a:lnTo>
                    <a:lnTo>
                      <a:pt x="479" y="3"/>
                    </a:lnTo>
                    <a:lnTo>
                      <a:pt x="187" y="0"/>
                    </a:lnTo>
                    <a:lnTo>
                      <a:pt x="0" y="4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3" name="Group 31"/>
            <p:cNvGrpSpPr>
              <a:grpSpLocks/>
            </p:cNvGrpSpPr>
            <p:nvPr/>
          </p:nvGrpSpPr>
          <p:grpSpPr bwMode="auto">
            <a:xfrm>
              <a:off x="3600" y="2304"/>
              <a:ext cx="0" cy="960"/>
              <a:chOff x="3600" y="2304"/>
              <a:chExt cx="0" cy="960"/>
            </a:xfrm>
          </p:grpSpPr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 flipV="1">
                <a:off x="3600" y="2304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 flipV="1">
                <a:off x="3600" y="278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D.2. Thermique des réfrigérateurs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00200" y="620688"/>
            <a:ext cx="752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D.2.2. Réalisation technique d’un cycle de Carnot</a:t>
            </a: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577008" y="1766591"/>
            <a:ext cx="4495800" cy="369888"/>
            <a:chOff x="336" y="653"/>
            <a:chExt cx="2832" cy="233"/>
          </a:xfrm>
        </p:grpSpPr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432" y="672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36" y="653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300</a:t>
              </a:r>
            </a:p>
          </p:txBody>
        </p:sp>
      </p:grp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4454376" y="1720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1787376" y="1082377"/>
            <a:ext cx="4572000" cy="5275263"/>
            <a:chOff x="432" y="222"/>
            <a:chExt cx="2880" cy="3323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07" y="222"/>
              <a:ext cx="367" cy="2899"/>
            </a:xfrm>
            <a:custGeom>
              <a:avLst/>
              <a:gdLst>
                <a:gd name="T0" fmla="*/ 0 w 367"/>
                <a:gd name="T1" fmla="*/ 2901 h 2901"/>
                <a:gd name="T2" fmla="*/ 63 w 367"/>
                <a:gd name="T3" fmla="*/ 2566 h 2901"/>
                <a:gd name="T4" fmla="*/ 105 w 367"/>
                <a:gd name="T5" fmla="*/ 2199 h 2901"/>
                <a:gd name="T6" fmla="*/ 116 w 367"/>
                <a:gd name="T7" fmla="*/ 2084 h 2901"/>
                <a:gd name="T8" fmla="*/ 189 w 367"/>
                <a:gd name="T9" fmla="*/ 1299 h 2901"/>
                <a:gd name="T10" fmla="*/ 262 w 367"/>
                <a:gd name="T11" fmla="*/ 670 h 2901"/>
                <a:gd name="T12" fmla="*/ 346 w 367"/>
                <a:gd name="T13" fmla="*/ 262 h 2901"/>
                <a:gd name="T14" fmla="*/ 356 w 367"/>
                <a:gd name="T15" fmla="*/ 136 h 2901"/>
                <a:gd name="T16" fmla="*/ 367 w 367"/>
                <a:gd name="T17" fmla="*/ 0 h 2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7"/>
                <a:gd name="T28" fmla="*/ 0 h 2901"/>
                <a:gd name="T29" fmla="*/ 367 w 367"/>
                <a:gd name="T30" fmla="*/ 2901 h 2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7" h="2901">
                  <a:moveTo>
                    <a:pt x="0" y="2901"/>
                  </a:moveTo>
                  <a:cubicBezTo>
                    <a:pt x="12" y="2845"/>
                    <a:pt x="45" y="2683"/>
                    <a:pt x="63" y="2566"/>
                  </a:cubicBezTo>
                  <a:cubicBezTo>
                    <a:pt x="81" y="2449"/>
                    <a:pt x="96" y="2279"/>
                    <a:pt x="105" y="2199"/>
                  </a:cubicBezTo>
                  <a:cubicBezTo>
                    <a:pt x="114" y="2119"/>
                    <a:pt x="102" y="2234"/>
                    <a:pt x="116" y="2084"/>
                  </a:cubicBezTo>
                  <a:cubicBezTo>
                    <a:pt x="130" y="1934"/>
                    <a:pt x="165" y="1535"/>
                    <a:pt x="189" y="1299"/>
                  </a:cubicBezTo>
                  <a:cubicBezTo>
                    <a:pt x="213" y="1063"/>
                    <a:pt x="236" y="843"/>
                    <a:pt x="262" y="670"/>
                  </a:cubicBezTo>
                  <a:cubicBezTo>
                    <a:pt x="288" y="497"/>
                    <a:pt x="330" y="351"/>
                    <a:pt x="346" y="262"/>
                  </a:cubicBezTo>
                  <a:cubicBezTo>
                    <a:pt x="362" y="173"/>
                    <a:pt x="353" y="180"/>
                    <a:pt x="356" y="136"/>
                  </a:cubicBezTo>
                  <a:cubicBezTo>
                    <a:pt x="359" y="92"/>
                    <a:pt x="365" y="28"/>
                    <a:pt x="36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432" y="339"/>
              <a:ext cx="2880" cy="3206"/>
              <a:chOff x="432" y="339"/>
              <a:chExt cx="2880" cy="3206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432" y="339"/>
                <a:ext cx="2880" cy="3206"/>
                <a:chOff x="432" y="339"/>
                <a:chExt cx="2880" cy="3206"/>
              </a:xfrm>
            </p:grpSpPr>
            <p:grpSp>
              <p:nvGrpSpPr>
                <p:cNvPr id="27" name="Group 10"/>
                <p:cNvGrpSpPr>
                  <a:grpSpLocks/>
                </p:cNvGrpSpPr>
                <p:nvPr/>
              </p:nvGrpSpPr>
              <p:grpSpPr bwMode="auto">
                <a:xfrm>
                  <a:off x="432" y="339"/>
                  <a:ext cx="2880" cy="3206"/>
                  <a:chOff x="432" y="339"/>
                  <a:chExt cx="2880" cy="3206"/>
                </a:xfrm>
              </p:grpSpPr>
              <p:grpSp>
                <p:nvGrpSpPr>
                  <p:cNvPr id="2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432" y="339"/>
                    <a:ext cx="2592" cy="3183"/>
                    <a:chOff x="432" y="339"/>
                    <a:chExt cx="2592" cy="3183"/>
                  </a:xfrm>
                </p:grpSpPr>
                <p:sp>
                  <p:nvSpPr>
                    <p:cNvPr id="31" name="Line 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0" y="480"/>
                      <a:ext cx="0" cy="304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454"/>
                      <a:ext cx="2592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3" name="Freeform 14">
                      <a:hlinkClick r:id="" action="ppaction://hlinkshowjump?jump=nextslide"/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6" y="2304"/>
                      <a:ext cx="1968" cy="1150"/>
                    </a:xfrm>
                    <a:custGeom>
                      <a:avLst/>
                      <a:gdLst>
                        <a:gd name="T0" fmla="*/ 0 w 2340"/>
                        <a:gd name="T1" fmla="*/ 16 h 1374"/>
                        <a:gd name="T2" fmla="*/ 3 w 2340"/>
                        <a:gd name="T3" fmla="*/ 13 h 1374"/>
                        <a:gd name="T4" fmla="*/ 6 w 2340"/>
                        <a:gd name="T5" fmla="*/ 9 h 1374"/>
                        <a:gd name="T6" fmla="*/ 8 w 2340"/>
                        <a:gd name="T7" fmla="*/ 7 h 1374"/>
                        <a:gd name="T8" fmla="*/ 9 w 2340"/>
                        <a:gd name="T9" fmla="*/ 5 h 1374"/>
                        <a:gd name="T10" fmla="*/ 12 w 2340"/>
                        <a:gd name="T11" fmla="*/ 3 h 1374"/>
                        <a:gd name="T12" fmla="*/ 14 w 2340"/>
                        <a:gd name="T13" fmla="*/ 3 h 1374"/>
                        <a:gd name="T14" fmla="*/ 17 w 2340"/>
                        <a:gd name="T15" fmla="*/ 2 h 1374"/>
                        <a:gd name="T16" fmla="*/ 20 w 2340"/>
                        <a:gd name="T17" fmla="*/ 3 h 1374"/>
                        <a:gd name="T18" fmla="*/ 21 w 2340"/>
                        <a:gd name="T19" fmla="*/ 3 h 1374"/>
                        <a:gd name="T20" fmla="*/ 24 w 2340"/>
                        <a:gd name="T21" fmla="*/ 6 h 1374"/>
                        <a:gd name="T22" fmla="*/ 24 w 2340"/>
                        <a:gd name="T23" fmla="*/ 9 h 1374"/>
                        <a:gd name="T24" fmla="*/ 28 w 2340"/>
                        <a:gd name="T25" fmla="*/ 13 h 1374"/>
                        <a:gd name="T26" fmla="*/ 30 w 2340"/>
                        <a:gd name="T27" fmla="*/ 16 h 137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340"/>
                        <a:gd name="T43" fmla="*/ 0 h 1374"/>
                        <a:gd name="T44" fmla="*/ 2340 w 2340"/>
                        <a:gd name="T45" fmla="*/ 1374 h 137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340" h="1374">
                          <a:moveTo>
                            <a:pt x="0" y="1374"/>
                          </a:moveTo>
                          <a:cubicBezTo>
                            <a:pt x="41" y="1339"/>
                            <a:pt x="165" y="1256"/>
                            <a:pt x="245" y="1156"/>
                          </a:cubicBezTo>
                          <a:cubicBezTo>
                            <a:pt x="325" y="1056"/>
                            <a:pt x="415" y="876"/>
                            <a:pt x="479" y="772"/>
                          </a:cubicBezTo>
                          <a:cubicBezTo>
                            <a:pt x="543" y="668"/>
                            <a:pt x="588" y="597"/>
                            <a:pt x="626" y="530"/>
                          </a:cubicBezTo>
                          <a:cubicBezTo>
                            <a:pt x="664" y="463"/>
                            <a:pt x="664" y="426"/>
                            <a:pt x="708" y="371"/>
                          </a:cubicBezTo>
                          <a:cubicBezTo>
                            <a:pt x="752" y="316"/>
                            <a:pt x="829" y="251"/>
                            <a:pt x="887" y="202"/>
                          </a:cubicBezTo>
                          <a:cubicBezTo>
                            <a:pt x="945" y="153"/>
                            <a:pt x="995" y="109"/>
                            <a:pt x="1056" y="76"/>
                          </a:cubicBezTo>
                          <a:cubicBezTo>
                            <a:pt x="1117" y="43"/>
                            <a:pt x="1186" y="0"/>
                            <a:pt x="1256" y="2"/>
                          </a:cubicBezTo>
                          <a:cubicBezTo>
                            <a:pt x="1326" y="4"/>
                            <a:pt x="1417" y="42"/>
                            <a:pt x="1477" y="86"/>
                          </a:cubicBezTo>
                          <a:cubicBezTo>
                            <a:pt x="1537" y="130"/>
                            <a:pt x="1573" y="199"/>
                            <a:pt x="1614" y="265"/>
                          </a:cubicBezTo>
                          <a:cubicBezTo>
                            <a:pt x="1655" y="331"/>
                            <a:pt x="1679" y="392"/>
                            <a:pt x="1723" y="484"/>
                          </a:cubicBezTo>
                          <a:cubicBezTo>
                            <a:pt x="1767" y="576"/>
                            <a:pt x="1821" y="711"/>
                            <a:pt x="1879" y="820"/>
                          </a:cubicBezTo>
                          <a:cubicBezTo>
                            <a:pt x="1937" y="929"/>
                            <a:pt x="1993" y="1050"/>
                            <a:pt x="2070" y="1140"/>
                          </a:cubicBezTo>
                          <a:cubicBezTo>
                            <a:pt x="2147" y="1230"/>
                            <a:pt x="2284" y="1314"/>
                            <a:pt x="2340" y="1360"/>
                          </a:cubicBezTo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4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3" y="339"/>
                      <a:ext cx="1008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fr-FR" sz="1800" dirty="0"/>
                        <a:t>T en  K</a:t>
                      </a:r>
                    </a:p>
                  </p:txBody>
                </p:sp>
              </p:grpSp>
              <p:sp>
                <p:nvSpPr>
                  <p:cNvPr id="3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4" y="3312"/>
                    <a:ext cx="28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/>
                      <a:t>s</a:t>
                    </a:r>
                  </a:p>
                </p:txBody>
              </p:sp>
            </p:grpSp>
            <p:sp>
              <p:nvSpPr>
                <p:cNvPr id="2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152" y="2607"/>
                  <a:ext cx="867" cy="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800" b="1" dirty="0">
                      <a:latin typeface="+mj-lt"/>
                    </a:rPr>
                    <a:t>Liquide </a:t>
                  </a:r>
                </a:p>
                <a:p>
                  <a:pPr algn="ctr">
                    <a:lnSpc>
                      <a:spcPct val="5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800" b="1" dirty="0">
                      <a:latin typeface="+mj-lt"/>
                    </a:rPr>
                    <a:t>+</a:t>
                  </a:r>
                </a:p>
                <a:p>
                  <a:pPr algn="ctr">
                    <a:lnSpc>
                      <a:spcPct val="5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800" b="1" dirty="0">
                      <a:latin typeface="+mj-lt"/>
                    </a:rPr>
                    <a:t>vapeur saturante</a:t>
                  </a:r>
                </a:p>
              </p:txBody>
            </p:sp>
          </p:grp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2160" y="429"/>
                <a:ext cx="846" cy="2595"/>
              </a:xfrm>
              <a:custGeom>
                <a:avLst/>
                <a:gdLst>
                  <a:gd name="T0" fmla="*/ 0 w 846"/>
                  <a:gd name="T1" fmla="*/ 2595 h 2595"/>
                  <a:gd name="T2" fmla="*/ 144 w 846"/>
                  <a:gd name="T3" fmla="*/ 2403 h 2595"/>
                  <a:gd name="T4" fmla="*/ 384 w 846"/>
                  <a:gd name="T5" fmla="*/ 1971 h 2595"/>
                  <a:gd name="T6" fmla="*/ 624 w 846"/>
                  <a:gd name="T7" fmla="*/ 1395 h 2595"/>
                  <a:gd name="T8" fmla="*/ 768 w 846"/>
                  <a:gd name="T9" fmla="*/ 819 h 2595"/>
                  <a:gd name="T10" fmla="*/ 816 w 846"/>
                  <a:gd name="T11" fmla="*/ 435 h 2595"/>
                  <a:gd name="T12" fmla="*/ 846 w 846"/>
                  <a:gd name="T13" fmla="*/ 0 h 25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6"/>
                  <a:gd name="T22" fmla="*/ 0 h 2595"/>
                  <a:gd name="T23" fmla="*/ 846 w 846"/>
                  <a:gd name="T24" fmla="*/ 2595 h 25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6" h="2595">
                    <a:moveTo>
                      <a:pt x="0" y="2595"/>
                    </a:moveTo>
                    <a:cubicBezTo>
                      <a:pt x="40" y="2551"/>
                      <a:pt x="80" y="2507"/>
                      <a:pt x="144" y="2403"/>
                    </a:cubicBezTo>
                    <a:cubicBezTo>
                      <a:pt x="208" y="2299"/>
                      <a:pt x="304" y="2139"/>
                      <a:pt x="384" y="1971"/>
                    </a:cubicBezTo>
                    <a:cubicBezTo>
                      <a:pt x="464" y="1803"/>
                      <a:pt x="560" y="1587"/>
                      <a:pt x="624" y="1395"/>
                    </a:cubicBezTo>
                    <a:cubicBezTo>
                      <a:pt x="688" y="1203"/>
                      <a:pt x="736" y="979"/>
                      <a:pt x="768" y="819"/>
                    </a:cubicBezTo>
                    <a:cubicBezTo>
                      <a:pt x="800" y="659"/>
                      <a:pt x="803" y="571"/>
                      <a:pt x="816" y="435"/>
                    </a:cubicBezTo>
                    <a:cubicBezTo>
                      <a:pt x="829" y="299"/>
                      <a:pt x="840" y="91"/>
                      <a:pt x="8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817" y="262"/>
              <a:ext cx="1361" cy="2911"/>
            </a:xfrm>
            <a:custGeom>
              <a:avLst/>
              <a:gdLst>
                <a:gd name="T0" fmla="*/ 0 w 1361"/>
                <a:gd name="T1" fmla="*/ 2911 h 2911"/>
                <a:gd name="T2" fmla="*/ 398 w 1361"/>
                <a:gd name="T3" fmla="*/ 2272 h 2911"/>
                <a:gd name="T4" fmla="*/ 586 w 1361"/>
                <a:gd name="T5" fmla="*/ 2063 h 2911"/>
                <a:gd name="T6" fmla="*/ 942 w 1361"/>
                <a:gd name="T7" fmla="*/ 1655 h 2911"/>
                <a:gd name="T8" fmla="*/ 1151 w 1361"/>
                <a:gd name="T9" fmla="*/ 1082 h 2911"/>
                <a:gd name="T10" fmla="*/ 1295 w 1361"/>
                <a:gd name="T11" fmla="*/ 506 h 2911"/>
                <a:gd name="T12" fmla="*/ 1343 w 1361"/>
                <a:gd name="T13" fmla="*/ 122 h 2911"/>
                <a:gd name="T14" fmla="*/ 1361 w 1361"/>
                <a:gd name="T15" fmla="*/ 0 h 29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1"/>
                <a:gd name="T25" fmla="*/ 0 h 2911"/>
                <a:gd name="T26" fmla="*/ 1361 w 1361"/>
                <a:gd name="T27" fmla="*/ 2911 h 29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1" h="2911">
                  <a:moveTo>
                    <a:pt x="0" y="2911"/>
                  </a:moveTo>
                  <a:cubicBezTo>
                    <a:pt x="66" y="2806"/>
                    <a:pt x="300" y="2413"/>
                    <a:pt x="398" y="2272"/>
                  </a:cubicBezTo>
                  <a:cubicBezTo>
                    <a:pt x="496" y="2131"/>
                    <a:pt x="495" y="2166"/>
                    <a:pt x="586" y="2063"/>
                  </a:cubicBezTo>
                  <a:cubicBezTo>
                    <a:pt x="677" y="1960"/>
                    <a:pt x="848" y="1819"/>
                    <a:pt x="942" y="1655"/>
                  </a:cubicBezTo>
                  <a:cubicBezTo>
                    <a:pt x="1036" y="1491"/>
                    <a:pt x="1092" y="1274"/>
                    <a:pt x="1151" y="1082"/>
                  </a:cubicBezTo>
                  <a:cubicBezTo>
                    <a:pt x="1210" y="890"/>
                    <a:pt x="1263" y="666"/>
                    <a:pt x="1295" y="506"/>
                  </a:cubicBezTo>
                  <a:cubicBezTo>
                    <a:pt x="1327" y="346"/>
                    <a:pt x="1332" y="206"/>
                    <a:pt x="1343" y="122"/>
                  </a:cubicBezTo>
                  <a:cubicBezTo>
                    <a:pt x="1354" y="38"/>
                    <a:pt x="1357" y="25"/>
                    <a:pt x="136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6344720" y="3789040"/>
            <a:ext cx="2143126" cy="2046288"/>
            <a:chOff x="3599" y="2160"/>
            <a:chExt cx="1350" cy="1289"/>
          </a:xfrm>
        </p:grpSpPr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599" y="3216"/>
              <a:ext cx="1177" cy="233"/>
            </a:xfrm>
            <a:custGeom>
              <a:avLst/>
              <a:gdLst>
                <a:gd name="T0" fmla="*/ 0 w 1177"/>
                <a:gd name="T1" fmla="*/ 77 h 154"/>
                <a:gd name="T2" fmla="*/ 164 w 1177"/>
                <a:gd name="T3" fmla="*/ 77 h 154"/>
                <a:gd name="T4" fmla="*/ 186 w 1177"/>
                <a:gd name="T5" fmla="*/ 4 h 154"/>
                <a:gd name="T6" fmla="*/ 215 w 1177"/>
                <a:gd name="T7" fmla="*/ 149 h 154"/>
                <a:gd name="T8" fmla="*/ 243 w 1177"/>
                <a:gd name="T9" fmla="*/ 0 h 154"/>
                <a:gd name="T10" fmla="*/ 267 w 1177"/>
                <a:gd name="T11" fmla="*/ 149 h 154"/>
                <a:gd name="T12" fmla="*/ 293 w 1177"/>
                <a:gd name="T13" fmla="*/ 4 h 154"/>
                <a:gd name="T14" fmla="*/ 322 w 1177"/>
                <a:gd name="T15" fmla="*/ 149 h 154"/>
                <a:gd name="T16" fmla="*/ 344 w 1177"/>
                <a:gd name="T17" fmla="*/ 8 h 154"/>
                <a:gd name="T18" fmla="*/ 368 w 1177"/>
                <a:gd name="T19" fmla="*/ 149 h 154"/>
                <a:gd name="T20" fmla="*/ 392 w 1177"/>
                <a:gd name="T21" fmla="*/ 4 h 154"/>
                <a:gd name="T22" fmla="*/ 416 w 1177"/>
                <a:gd name="T23" fmla="*/ 149 h 154"/>
                <a:gd name="T24" fmla="*/ 439 w 1177"/>
                <a:gd name="T25" fmla="*/ 10 h 154"/>
                <a:gd name="T26" fmla="*/ 458 w 1177"/>
                <a:gd name="T27" fmla="*/ 149 h 154"/>
                <a:gd name="T28" fmla="*/ 485 w 1177"/>
                <a:gd name="T29" fmla="*/ 7 h 154"/>
                <a:gd name="T30" fmla="*/ 513 w 1177"/>
                <a:gd name="T31" fmla="*/ 148 h 154"/>
                <a:gd name="T32" fmla="*/ 521 w 1177"/>
                <a:gd name="T33" fmla="*/ 106 h 154"/>
                <a:gd name="T34" fmla="*/ 524 w 1177"/>
                <a:gd name="T35" fmla="*/ 81 h 154"/>
                <a:gd name="T36" fmla="*/ 533 w 1177"/>
                <a:gd name="T37" fmla="*/ 8 h 154"/>
                <a:gd name="T38" fmla="*/ 557 w 1177"/>
                <a:gd name="T39" fmla="*/ 152 h 154"/>
                <a:gd name="T40" fmla="*/ 581 w 1177"/>
                <a:gd name="T41" fmla="*/ 3 h 154"/>
                <a:gd name="T42" fmla="*/ 616 w 1177"/>
                <a:gd name="T43" fmla="*/ 152 h 154"/>
                <a:gd name="T44" fmla="*/ 640 w 1177"/>
                <a:gd name="T45" fmla="*/ 3 h 154"/>
                <a:gd name="T46" fmla="*/ 660 w 1177"/>
                <a:gd name="T47" fmla="*/ 148 h 154"/>
                <a:gd name="T48" fmla="*/ 688 w 1177"/>
                <a:gd name="T49" fmla="*/ 3 h 154"/>
                <a:gd name="T50" fmla="*/ 717 w 1177"/>
                <a:gd name="T51" fmla="*/ 148 h 154"/>
                <a:gd name="T52" fmla="*/ 758 w 1177"/>
                <a:gd name="T53" fmla="*/ 51 h 154"/>
                <a:gd name="T54" fmla="*/ 1177 w 1177"/>
                <a:gd name="T55" fmla="*/ 51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77"/>
                <a:gd name="T85" fmla="*/ 0 h 154"/>
                <a:gd name="T86" fmla="*/ 1177 w 1177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77" h="154">
                  <a:moveTo>
                    <a:pt x="0" y="77"/>
                  </a:moveTo>
                  <a:lnTo>
                    <a:pt x="164" y="77"/>
                  </a:lnTo>
                  <a:lnTo>
                    <a:pt x="186" y="4"/>
                  </a:lnTo>
                  <a:lnTo>
                    <a:pt x="215" y="149"/>
                  </a:lnTo>
                  <a:lnTo>
                    <a:pt x="243" y="0"/>
                  </a:lnTo>
                  <a:lnTo>
                    <a:pt x="267" y="149"/>
                  </a:lnTo>
                  <a:lnTo>
                    <a:pt x="293" y="4"/>
                  </a:lnTo>
                  <a:lnTo>
                    <a:pt x="322" y="149"/>
                  </a:lnTo>
                  <a:lnTo>
                    <a:pt x="344" y="8"/>
                  </a:lnTo>
                  <a:lnTo>
                    <a:pt x="368" y="149"/>
                  </a:lnTo>
                  <a:lnTo>
                    <a:pt x="392" y="4"/>
                  </a:lnTo>
                  <a:lnTo>
                    <a:pt x="416" y="149"/>
                  </a:lnTo>
                  <a:lnTo>
                    <a:pt x="439" y="10"/>
                  </a:lnTo>
                  <a:lnTo>
                    <a:pt x="458" y="149"/>
                  </a:lnTo>
                  <a:lnTo>
                    <a:pt x="485" y="7"/>
                  </a:lnTo>
                  <a:cubicBezTo>
                    <a:pt x="491" y="32"/>
                    <a:pt x="507" y="123"/>
                    <a:pt x="513" y="148"/>
                  </a:cubicBezTo>
                  <a:cubicBezTo>
                    <a:pt x="514" y="154"/>
                    <a:pt x="519" y="108"/>
                    <a:pt x="521" y="106"/>
                  </a:cubicBezTo>
                  <a:cubicBezTo>
                    <a:pt x="520" y="101"/>
                    <a:pt x="522" y="97"/>
                    <a:pt x="524" y="81"/>
                  </a:cubicBezTo>
                  <a:lnTo>
                    <a:pt x="533" y="8"/>
                  </a:lnTo>
                  <a:lnTo>
                    <a:pt x="557" y="152"/>
                  </a:lnTo>
                  <a:lnTo>
                    <a:pt x="581" y="3"/>
                  </a:lnTo>
                  <a:lnTo>
                    <a:pt x="616" y="152"/>
                  </a:lnTo>
                  <a:lnTo>
                    <a:pt x="640" y="3"/>
                  </a:lnTo>
                  <a:lnTo>
                    <a:pt x="660" y="148"/>
                  </a:lnTo>
                  <a:lnTo>
                    <a:pt x="688" y="3"/>
                  </a:lnTo>
                  <a:lnTo>
                    <a:pt x="717" y="148"/>
                  </a:lnTo>
                  <a:lnTo>
                    <a:pt x="758" y="51"/>
                  </a:lnTo>
                  <a:lnTo>
                    <a:pt x="1177" y="51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grpSp>
          <p:nvGrpSpPr>
            <p:cNvPr id="37" name="Group 23"/>
            <p:cNvGrpSpPr>
              <a:grpSpLocks/>
            </p:cNvGrpSpPr>
            <p:nvPr/>
          </p:nvGrpSpPr>
          <p:grpSpPr bwMode="auto">
            <a:xfrm>
              <a:off x="4660" y="2160"/>
              <a:ext cx="289" cy="1129"/>
              <a:chOff x="4660" y="2160"/>
              <a:chExt cx="289" cy="1129"/>
            </a:xfrm>
          </p:grpSpPr>
          <p:sp>
            <p:nvSpPr>
              <p:cNvPr id="38" name="Freeform 24"/>
              <p:cNvSpPr>
                <a:spLocks/>
              </p:cNvSpPr>
              <p:nvPr/>
            </p:nvSpPr>
            <p:spPr bwMode="auto">
              <a:xfrm>
                <a:off x="4660" y="2160"/>
                <a:ext cx="288" cy="1129"/>
              </a:xfrm>
              <a:custGeom>
                <a:avLst/>
                <a:gdLst>
                  <a:gd name="T0" fmla="*/ 288 w 288"/>
                  <a:gd name="T1" fmla="*/ 0 h 1104"/>
                  <a:gd name="T2" fmla="*/ 288 w 288"/>
                  <a:gd name="T3" fmla="*/ 1104 h 1104"/>
                  <a:gd name="T4" fmla="*/ 0 w 288"/>
                  <a:gd name="T5" fmla="*/ 1104 h 1104"/>
                  <a:gd name="T6" fmla="*/ 3 w 288"/>
                  <a:gd name="T7" fmla="*/ 1087 h 1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1104"/>
                  <a:gd name="T14" fmla="*/ 288 w 288"/>
                  <a:gd name="T15" fmla="*/ 1104 h 1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1104">
                    <a:moveTo>
                      <a:pt x="288" y="0"/>
                    </a:moveTo>
                    <a:lnTo>
                      <a:pt x="288" y="1104"/>
                    </a:lnTo>
                    <a:lnTo>
                      <a:pt x="0" y="1104"/>
                    </a:lnTo>
                    <a:lnTo>
                      <a:pt x="3" y="108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4949" y="24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26"/>
              <p:cNvSpPr>
                <a:spLocks noChangeShapeType="1"/>
              </p:cNvSpPr>
              <p:nvPr/>
            </p:nvSpPr>
            <p:spPr bwMode="auto">
              <a:xfrm flipH="1">
                <a:off x="4665" y="3289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8" name="Group 34"/>
          <p:cNvGrpSpPr>
            <a:grpSpLocks/>
          </p:cNvGrpSpPr>
          <p:nvPr/>
        </p:nvGrpSpPr>
        <p:grpSpPr bwMode="auto">
          <a:xfrm>
            <a:off x="7740352" y="2156296"/>
            <a:ext cx="1295400" cy="1905000"/>
            <a:chOff x="4560" y="960"/>
            <a:chExt cx="816" cy="1200"/>
          </a:xfrm>
        </p:grpSpPr>
        <p:grpSp>
          <p:nvGrpSpPr>
            <p:cNvPr id="49" name="Group 35"/>
            <p:cNvGrpSpPr>
              <a:grpSpLocks/>
            </p:cNvGrpSpPr>
            <p:nvPr/>
          </p:nvGrpSpPr>
          <p:grpSpPr bwMode="auto">
            <a:xfrm>
              <a:off x="4608" y="1676"/>
              <a:ext cx="768" cy="484"/>
              <a:chOff x="4608" y="1676"/>
              <a:chExt cx="768" cy="484"/>
            </a:xfrm>
          </p:grpSpPr>
          <p:sp>
            <p:nvSpPr>
              <p:cNvPr id="55" name="Rectangle 36" descr="noir)"/>
              <p:cNvSpPr>
                <a:spLocks noChangeArrowheads="1"/>
              </p:cNvSpPr>
              <p:nvPr/>
            </p:nvSpPr>
            <p:spPr bwMode="auto">
              <a:xfrm>
                <a:off x="4608" y="1680"/>
                <a:ext cx="768" cy="480"/>
              </a:xfrm>
              <a:prstGeom prst="rect">
                <a:avLst/>
              </a:prstGeom>
              <a:pattFill prst="ltDnDiag">
                <a:fgClr>
                  <a:schemeClr val="bg2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56" name="Freeform 37"/>
              <p:cNvSpPr>
                <a:spLocks/>
              </p:cNvSpPr>
              <p:nvPr/>
            </p:nvSpPr>
            <p:spPr bwMode="auto">
              <a:xfrm>
                <a:off x="4704" y="1676"/>
                <a:ext cx="672" cy="484"/>
              </a:xfrm>
              <a:custGeom>
                <a:avLst/>
                <a:gdLst>
                  <a:gd name="T0" fmla="*/ 0 w 672"/>
                  <a:gd name="T1" fmla="*/ 484 h 484"/>
                  <a:gd name="T2" fmla="*/ 672 w 672"/>
                  <a:gd name="T3" fmla="*/ 483 h 484"/>
                  <a:gd name="T4" fmla="*/ 479 w 672"/>
                  <a:gd name="T5" fmla="*/ 3 h 484"/>
                  <a:gd name="T6" fmla="*/ 187 w 672"/>
                  <a:gd name="T7" fmla="*/ 0 h 484"/>
                  <a:gd name="T8" fmla="*/ 0 w 672"/>
                  <a:gd name="T9" fmla="*/ 484 h 4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4"/>
                  <a:gd name="T17" fmla="*/ 672 w 672"/>
                  <a:gd name="T18" fmla="*/ 484 h 4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4">
                    <a:moveTo>
                      <a:pt x="0" y="484"/>
                    </a:moveTo>
                    <a:lnTo>
                      <a:pt x="672" y="483"/>
                    </a:lnTo>
                    <a:lnTo>
                      <a:pt x="479" y="3"/>
                    </a:lnTo>
                    <a:lnTo>
                      <a:pt x="187" y="0"/>
                    </a:lnTo>
                    <a:lnTo>
                      <a:pt x="0" y="4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0" name="Group 38"/>
            <p:cNvGrpSpPr>
              <a:grpSpLocks/>
            </p:cNvGrpSpPr>
            <p:nvPr/>
          </p:nvGrpSpPr>
          <p:grpSpPr bwMode="auto">
            <a:xfrm>
              <a:off x="4560" y="960"/>
              <a:ext cx="432" cy="720"/>
              <a:chOff x="4560" y="960"/>
              <a:chExt cx="432" cy="720"/>
            </a:xfrm>
          </p:grpSpPr>
          <p:sp>
            <p:nvSpPr>
              <p:cNvPr id="51" name="Line 39"/>
              <p:cNvSpPr>
                <a:spLocks noChangeShapeType="1"/>
              </p:cNvSpPr>
              <p:nvPr/>
            </p:nvSpPr>
            <p:spPr bwMode="auto">
              <a:xfrm>
                <a:off x="4560" y="96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Line 40"/>
              <p:cNvSpPr>
                <a:spLocks noChangeShapeType="1"/>
              </p:cNvSpPr>
              <p:nvPr/>
            </p:nvSpPr>
            <p:spPr bwMode="auto">
              <a:xfrm>
                <a:off x="4992" y="96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Line 41"/>
              <p:cNvSpPr>
                <a:spLocks noChangeShapeType="1"/>
              </p:cNvSpPr>
              <p:nvPr/>
            </p:nvSpPr>
            <p:spPr bwMode="auto">
              <a:xfrm>
                <a:off x="4704" y="9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42"/>
              <p:cNvSpPr>
                <a:spLocks noChangeShapeType="1"/>
              </p:cNvSpPr>
              <p:nvPr/>
            </p:nvSpPr>
            <p:spPr bwMode="auto">
              <a:xfrm>
                <a:off x="4992" y="120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7" name="Line 43"/>
          <p:cNvSpPr>
            <a:spLocks noChangeShapeType="1"/>
          </p:cNvSpPr>
          <p:nvPr/>
        </p:nvSpPr>
        <p:spPr bwMode="auto">
          <a:xfrm flipV="1">
            <a:off x="6193904" y="291829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8" name="Group 44"/>
          <p:cNvGrpSpPr>
            <a:grpSpLocks/>
          </p:cNvGrpSpPr>
          <p:nvPr/>
        </p:nvGrpSpPr>
        <p:grpSpPr bwMode="auto">
          <a:xfrm>
            <a:off x="6193904" y="1484784"/>
            <a:ext cx="2209800" cy="2043113"/>
            <a:chOff x="3504" y="537"/>
            <a:chExt cx="1392" cy="1287"/>
          </a:xfrm>
        </p:grpSpPr>
        <p:grpSp>
          <p:nvGrpSpPr>
            <p:cNvPr id="59" name="Group 45"/>
            <p:cNvGrpSpPr>
              <a:grpSpLocks/>
            </p:cNvGrpSpPr>
            <p:nvPr/>
          </p:nvGrpSpPr>
          <p:grpSpPr bwMode="auto">
            <a:xfrm>
              <a:off x="3936" y="537"/>
              <a:ext cx="960" cy="759"/>
              <a:chOff x="3936" y="537"/>
              <a:chExt cx="960" cy="759"/>
            </a:xfrm>
          </p:grpSpPr>
          <p:sp>
            <p:nvSpPr>
              <p:cNvPr id="63" name="Freeform 46"/>
              <p:cNvSpPr>
                <a:spLocks/>
              </p:cNvSpPr>
              <p:nvPr/>
            </p:nvSpPr>
            <p:spPr bwMode="auto">
              <a:xfrm>
                <a:off x="4080" y="624"/>
                <a:ext cx="480" cy="672"/>
              </a:xfrm>
              <a:custGeom>
                <a:avLst/>
                <a:gdLst>
                  <a:gd name="T0" fmla="*/ 0 w 480"/>
                  <a:gd name="T1" fmla="*/ 0 h 672"/>
                  <a:gd name="T2" fmla="*/ 0 w 480"/>
                  <a:gd name="T3" fmla="*/ 672 h 672"/>
                  <a:gd name="T4" fmla="*/ 480 w 480"/>
                  <a:gd name="T5" fmla="*/ 480 h 672"/>
                  <a:gd name="T6" fmla="*/ 478 w 480"/>
                  <a:gd name="T7" fmla="*/ 182 h 672"/>
                  <a:gd name="T8" fmla="*/ 0 w 480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672"/>
                  <a:gd name="T17" fmla="*/ 480 w 480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672">
                    <a:moveTo>
                      <a:pt x="0" y="0"/>
                    </a:moveTo>
                    <a:lnTo>
                      <a:pt x="0" y="672"/>
                    </a:lnTo>
                    <a:lnTo>
                      <a:pt x="480" y="480"/>
                    </a:lnTo>
                    <a:lnTo>
                      <a:pt x="478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47"/>
              <p:cNvSpPr>
                <a:spLocks/>
              </p:cNvSpPr>
              <p:nvPr/>
            </p:nvSpPr>
            <p:spPr bwMode="auto">
              <a:xfrm rot="1396027">
                <a:off x="3936" y="537"/>
                <a:ext cx="960" cy="233"/>
              </a:xfrm>
              <a:custGeom>
                <a:avLst/>
                <a:gdLst>
                  <a:gd name="T0" fmla="*/ 0 w 4248"/>
                  <a:gd name="T1" fmla="*/ 0 h 404"/>
                  <a:gd name="T2" fmla="*/ 0 w 4248"/>
                  <a:gd name="T3" fmla="*/ 0 h 404"/>
                  <a:gd name="T4" fmla="*/ 0 w 4248"/>
                  <a:gd name="T5" fmla="*/ 0 h 404"/>
                  <a:gd name="T6" fmla="*/ 0 w 4248"/>
                  <a:gd name="T7" fmla="*/ 0 h 404"/>
                  <a:gd name="T8" fmla="*/ 0 w 4248"/>
                  <a:gd name="T9" fmla="*/ 0 h 404"/>
                  <a:gd name="T10" fmla="*/ 0 w 4248"/>
                  <a:gd name="T11" fmla="*/ 0 h 404"/>
                  <a:gd name="T12" fmla="*/ 0 w 4248"/>
                  <a:gd name="T13" fmla="*/ 0 h 404"/>
                  <a:gd name="T14" fmla="*/ 0 w 4248"/>
                  <a:gd name="T15" fmla="*/ 0 h 404"/>
                  <a:gd name="T16" fmla="*/ 0 w 4248"/>
                  <a:gd name="T17" fmla="*/ 0 h 404"/>
                  <a:gd name="T18" fmla="*/ 0 w 4248"/>
                  <a:gd name="T19" fmla="*/ 0 h 404"/>
                  <a:gd name="T20" fmla="*/ 0 w 4248"/>
                  <a:gd name="T21" fmla="*/ 0 h 404"/>
                  <a:gd name="T22" fmla="*/ 0 w 4248"/>
                  <a:gd name="T23" fmla="*/ 0 h 404"/>
                  <a:gd name="T24" fmla="*/ 0 w 4248"/>
                  <a:gd name="T25" fmla="*/ 0 h 404"/>
                  <a:gd name="T26" fmla="*/ 0 w 4248"/>
                  <a:gd name="T27" fmla="*/ 0 h 404"/>
                  <a:gd name="T28" fmla="*/ 0 w 4248"/>
                  <a:gd name="T29" fmla="*/ 0 h 404"/>
                  <a:gd name="T30" fmla="*/ 0 w 4248"/>
                  <a:gd name="T31" fmla="*/ 0 h 404"/>
                  <a:gd name="T32" fmla="*/ 0 w 4248"/>
                  <a:gd name="T33" fmla="*/ 0 h 404"/>
                  <a:gd name="T34" fmla="*/ 0 w 4248"/>
                  <a:gd name="T35" fmla="*/ 0 h 404"/>
                  <a:gd name="T36" fmla="*/ 0 w 4248"/>
                  <a:gd name="T37" fmla="*/ 0 h 404"/>
                  <a:gd name="T38" fmla="*/ 0 w 4248"/>
                  <a:gd name="T39" fmla="*/ 0 h 404"/>
                  <a:gd name="T40" fmla="*/ 0 w 4248"/>
                  <a:gd name="T41" fmla="*/ 0 h 404"/>
                  <a:gd name="T42" fmla="*/ 0 w 4248"/>
                  <a:gd name="T43" fmla="*/ 0 h 404"/>
                  <a:gd name="T44" fmla="*/ 0 w 4248"/>
                  <a:gd name="T45" fmla="*/ 0 h 404"/>
                  <a:gd name="T46" fmla="*/ 0 w 4248"/>
                  <a:gd name="T47" fmla="*/ 0 h 404"/>
                  <a:gd name="T48" fmla="*/ 0 w 4248"/>
                  <a:gd name="T49" fmla="*/ 0 h 404"/>
                  <a:gd name="T50" fmla="*/ 0 w 4248"/>
                  <a:gd name="T51" fmla="*/ 0 h 404"/>
                  <a:gd name="T52" fmla="*/ 0 w 4248"/>
                  <a:gd name="T53" fmla="*/ 0 h 404"/>
                  <a:gd name="T54" fmla="*/ 0 w 4248"/>
                  <a:gd name="T55" fmla="*/ 0 h 4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248"/>
                  <a:gd name="T85" fmla="*/ 0 h 404"/>
                  <a:gd name="T86" fmla="*/ 4248 w 4248"/>
                  <a:gd name="T87" fmla="*/ 404 h 4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248" h="404">
                    <a:moveTo>
                      <a:pt x="0" y="201"/>
                    </a:moveTo>
                    <a:lnTo>
                      <a:pt x="724" y="201"/>
                    </a:lnTo>
                    <a:lnTo>
                      <a:pt x="824" y="11"/>
                    </a:lnTo>
                    <a:lnTo>
                      <a:pt x="945" y="388"/>
                    </a:lnTo>
                    <a:lnTo>
                      <a:pt x="1074" y="0"/>
                    </a:lnTo>
                    <a:lnTo>
                      <a:pt x="1177" y="388"/>
                    </a:lnTo>
                    <a:lnTo>
                      <a:pt x="1298" y="11"/>
                    </a:lnTo>
                    <a:lnTo>
                      <a:pt x="1419" y="388"/>
                    </a:lnTo>
                    <a:lnTo>
                      <a:pt x="1521" y="21"/>
                    </a:lnTo>
                    <a:lnTo>
                      <a:pt x="1623" y="388"/>
                    </a:lnTo>
                    <a:lnTo>
                      <a:pt x="1735" y="11"/>
                    </a:lnTo>
                    <a:lnTo>
                      <a:pt x="1837" y="388"/>
                    </a:lnTo>
                    <a:lnTo>
                      <a:pt x="1944" y="27"/>
                    </a:lnTo>
                    <a:lnTo>
                      <a:pt x="2023" y="388"/>
                    </a:lnTo>
                    <a:lnTo>
                      <a:pt x="2144" y="21"/>
                    </a:lnTo>
                    <a:cubicBezTo>
                      <a:pt x="2172" y="85"/>
                      <a:pt x="2237" y="324"/>
                      <a:pt x="2265" y="388"/>
                    </a:cubicBezTo>
                    <a:cubicBezTo>
                      <a:pt x="2272" y="404"/>
                      <a:pt x="2292" y="285"/>
                      <a:pt x="2301" y="279"/>
                    </a:cubicBezTo>
                    <a:cubicBezTo>
                      <a:pt x="2298" y="267"/>
                      <a:pt x="2304" y="255"/>
                      <a:pt x="2313" y="213"/>
                    </a:cubicBezTo>
                    <a:lnTo>
                      <a:pt x="2358" y="24"/>
                    </a:lnTo>
                    <a:lnTo>
                      <a:pt x="2460" y="398"/>
                    </a:lnTo>
                    <a:lnTo>
                      <a:pt x="2572" y="11"/>
                    </a:lnTo>
                    <a:lnTo>
                      <a:pt x="2720" y="398"/>
                    </a:lnTo>
                    <a:lnTo>
                      <a:pt x="2832" y="11"/>
                    </a:lnTo>
                    <a:lnTo>
                      <a:pt x="2915" y="388"/>
                    </a:lnTo>
                    <a:lnTo>
                      <a:pt x="3046" y="11"/>
                    </a:lnTo>
                    <a:lnTo>
                      <a:pt x="3167" y="388"/>
                    </a:lnTo>
                    <a:lnTo>
                      <a:pt x="3250" y="74"/>
                    </a:lnTo>
                    <a:lnTo>
                      <a:pt x="4248" y="74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0" name="Group 48"/>
            <p:cNvGrpSpPr>
              <a:grpSpLocks/>
            </p:cNvGrpSpPr>
            <p:nvPr/>
          </p:nvGrpSpPr>
          <p:grpSpPr bwMode="auto">
            <a:xfrm>
              <a:off x="3504" y="960"/>
              <a:ext cx="580" cy="864"/>
              <a:chOff x="3504" y="960"/>
              <a:chExt cx="580" cy="864"/>
            </a:xfrm>
          </p:grpSpPr>
          <p:sp>
            <p:nvSpPr>
              <p:cNvPr id="61" name="Freeform 49"/>
              <p:cNvSpPr>
                <a:spLocks/>
              </p:cNvSpPr>
              <p:nvPr/>
            </p:nvSpPr>
            <p:spPr bwMode="auto">
              <a:xfrm>
                <a:off x="3504" y="960"/>
                <a:ext cx="580" cy="864"/>
              </a:xfrm>
              <a:custGeom>
                <a:avLst/>
                <a:gdLst>
                  <a:gd name="T0" fmla="*/ 0 w 580"/>
                  <a:gd name="T1" fmla="*/ 864 h 864"/>
                  <a:gd name="T2" fmla="*/ 0 w 580"/>
                  <a:gd name="T3" fmla="*/ 0 h 864"/>
                  <a:gd name="T4" fmla="*/ 580 w 580"/>
                  <a:gd name="T5" fmla="*/ 3 h 864"/>
                  <a:gd name="T6" fmla="*/ 0 60000 65536"/>
                  <a:gd name="T7" fmla="*/ 0 60000 65536"/>
                  <a:gd name="T8" fmla="*/ 0 60000 65536"/>
                  <a:gd name="T9" fmla="*/ 0 w 580"/>
                  <a:gd name="T10" fmla="*/ 0 h 864"/>
                  <a:gd name="T11" fmla="*/ 580 w 580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0" h="864">
                    <a:moveTo>
                      <a:pt x="0" y="864"/>
                    </a:moveTo>
                    <a:lnTo>
                      <a:pt x="0" y="0"/>
                    </a:lnTo>
                    <a:lnTo>
                      <a:pt x="580" y="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50"/>
              <p:cNvSpPr>
                <a:spLocks noChangeShapeType="1"/>
              </p:cNvSpPr>
              <p:nvPr/>
            </p:nvSpPr>
            <p:spPr bwMode="auto">
              <a:xfrm>
                <a:off x="3696" y="9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5" name="AutoShape 52"/>
          <p:cNvSpPr>
            <a:spLocks/>
          </p:cNvSpPr>
          <p:nvPr/>
        </p:nvSpPr>
        <p:spPr bwMode="auto">
          <a:xfrm>
            <a:off x="2854177" y="2406352"/>
            <a:ext cx="1046932" cy="740544"/>
          </a:xfrm>
          <a:prstGeom prst="borderCallout1">
            <a:avLst>
              <a:gd name="adj1" fmla="val 51763"/>
              <a:gd name="adj2" fmla="val -5116"/>
              <a:gd name="adj3" fmla="val 52721"/>
              <a:gd name="adj4" fmla="val -2769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</a:rPr>
              <a:t>Pression trop élevée</a:t>
            </a:r>
          </a:p>
        </p:txBody>
      </p:sp>
      <p:sp>
        <p:nvSpPr>
          <p:cNvPr id="66" name="AutoShape 53"/>
          <p:cNvSpPr>
            <a:spLocks/>
          </p:cNvSpPr>
          <p:nvPr/>
        </p:nvSpPr>
        <p:spPr bwMode="auto">
          <a:xfrm>
            <a:off x="6868618" y="4584600"/>
            <a:ext cx="1239069" cy="648297"/>
          </a:xfrm>
          <a:prstGeom prst="borderCallout2">
            <a:avLst>
              <a:gd name="adj1" fmla="val 12926"/>
              <a:gd name="adj2" fmla="val 103935"/>
              <a:gd name="adj3" fmla="val -35148"/>
              <a:gd name="adj4" fmla="val 116164"/>
              <a:gd name="adj5" fmla="val -74015"/>
              <a:gd name="adj6" fmla="val 12599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</a:rPr>
              <a:t>Liquide dans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</a:rPr>
              <a:t> la turbine</a:t>
            </a:r>
          </a:p>
        </p:txBody>
      </p:sp>
      <p:grpSp>
        <p:nvGrpSpPr>
          <p:cNvPr id="67" name="Group 54"/>
          <p:cNvGrpSpPr>
            <a:grpSpLocks/>
          </p:cNvGrpSpPr>
          <p:nvPr/>
        </p:nvGrpSpPr>
        <p:grpSpPr bwMode="auto">
          <a:xfrm>
            <a:off x="2549376" y="1796752"/>
            <a:ext cx="1981200" cy="0"/>
            <a:chOff x="912" y="672"/>
            <a:chExt cx="1248" cy="0"/>
          </a:xfrm>
        </p:grpSpPr>
        <p:sp>
          <p:nvSpPr>
            <p:cNvPr id="68" name="Line 55"/>
            <p:cNvSpPr>
              <a:spLocks noChangeShapeType="1"/>
            </p:cNvSpPr>
            <p:nvPr/>
          </p:nvSpPr>
          <p:spPr bwMode="auto">
            <a:xfrm>
              <a:off x="912" y="672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56"/>
            <p:cNvSpPr>
              <a:spLocks noChangeShapeType="1"/>
            </p:cNvSpPr>
            <p:nvPr/>
          </p:nvSpPr>
          <p:spPr bwMode="auto">
            <a:xfrm flipH="1">
              <a:off x="1344" y="672"/>
              <a:ext cx="3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0" name="Group 57"/>
          <p:cNvGrpSpPr>
            <a:grpSpLocks/>
          </p:cNvGrpSpPr>
          <p:nvPr/>
        </p:nvGrpSpPr>
        <p:grpSpPr bwMode="auto">
          <a:xfrm>
            <a:off x="2549376" y="1796752"/>
            <a:ext cx="0" cy="3733800"/>
            <a:chOff x="912" y="672"/>
            <a:chExt cx="0" cy="2352"/>
          </a:xfrm>
        </p:grpSpPr>
        <p:sp>
          <p:nvSpPr>
            <p:cNvPr id="71" name="Line 58"/>
            <p:cNvSpPr>
              <a:spLocks noChangeShapeType="1"/>
            </p:cNvSpPr>
            <p:nvPr/>
          </p:nvSpPr>
          <p:spPr bwMode="auto">
            <a:xfrm flipV="1">
              <a:off x="912" y="672"/>
              <a:ext cx="0" cy="2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>
              <a:off x="912" y="1632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3" name="Group 60"/>
          <p:cNvGrpSpPr>
            <a:grpSpLocks/>
          </p:cNvGrpSpPr>
          <p:nvPr/>
        </p:nvGrpSpPr>
        <p:grpSpPr bwMode="auto">
          <a:xfrm>
            <a:off x="4530576" y="1796752"/>
            <a:ext cx="0" cy="3733800"/>
            <a:chOff x="2160" y="672"/>
            <a:chExt cx="0" cy="2352"/>
          </a:xfrm>
        </p:grpSpPr>
        <p:sp>
          <p:nvSpPr>
            <p:cNvPr id="74" name="Line 61"/>
            <p:cNvSpPr>
              <a:spLocks noChangeShapeType="1"/>
            </p:cNvSpPr>
            <p:nvPr/>
          </p:nvSpPr>
          <p:spPr bwMode="auto">
            <a:xfrm flipV="1">
              <a:off x="2160" y="672"/>
              <a:ext cx="0" cy="2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62"/>
            <p:cNvSpPr>
              <a:spLocks noChangeShapeType="1"/>
            </p:cNvSpPr>
            <p:nvPr/>
          </p:nvSpPr>
          <p:spPr bwMode="auto">
            <a:xfrm flipV="1">
              <a:off x="2160" y="1776"/>
              <a:ext cx="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6" name="Oval 63"/>
          <p:cNvSpPr>
            <a:spLocks noChangeArrowheads="1"/>
          </p:cNvSpPr>
          <p:nvPr/>
        </p:nvSpPr>
        <p:spPr bwMode="auto">
          <a:xfrm>
            <a:off x="6346304" y="2080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7" name="AutoShape 64"/>
          <p:cNvSpPr>
            <a:spLocks noChangeArrowheads="1"/>
          </p:cNvSpPr>
          <p:nvPr/>
        </p:nvSpPr>
        <p:spPr bwMode="auto">
          <a:xfrm rot="1259760">
            <a:off x="7336904" y="1546696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78" name="Group 65"/>
          <p:cNvGrpSpPr>
            <a:grpSpLocks/>
          </p:cNvGrpSpPr>
          <p:nvPr/>
        </p:nvGrpSpPr>
        <p:grpSpPr bwMode="auto">
          <a:xfrm>
            <a:off x="1547664" y="5301958"/>
            <a:ext cx="4354513" cy="369888"/>
            <a:chOff x="281" y="2880"/>
            <a:chExt cx="2743" cy="233"/>
          </a:xfrm>
        </p:grpSpPr>
        <p:sp>
          <p:nvSpPr>
            <p:cNvPr id="79" name="Line 66"/>
            <p:cNvSpPr>
              <a:spLocks noChangeShapeType="1"/>
            </p:cNvSpPr>
            <p:nvPr/>
          </p:nvSpPr>
          <p:spPr bwMode="auto">
            <a:xfrm>
              <a:off x="480" y="3024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Text Box 67"/>
            <p:cNvSpPr txBox="1">
              <a:spLocks noChangeArrowheads="1"/>
            </p:cNvSpPr>
            <p:nvPr/>
          </p:nvSpPr>
          <p:spPr bwMode="auto">
            <a:xfrm>
              <a:off x="281" y="2880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77</a:t>
              </a:r>
            </a:p>
          </p:txBody>
        </p:sp>
      </p:grpSp>
      <p:grpSp>
        <p:nvGrpSpPr>
          <p:cNvPr id="81" name="Group 68"/>
          <p:cNvGrpSpPr>
            <a:grpSpLocks/>
          </p:cNvGrpSpPr>
          <p:nvPr/>
        </p:nvGrpSpPr>
        <p:grpSpPr bwMode="auto">
          <a:xfrm>
            <a:off x="2549376" y="5530552"/>
            <a:ext cx="1981200" cy="0"/>
            <a:chOff x="912" y="3024"/>
            <a:chExt cx="1248" cy="0"/>
          </a:xfrm>
        </p:grpSpPr>
        <p:sp>
          <p:nvSpPr>
            <p:cNvPr id="82" name="Line 69"/>
            <p:cNvSpPr>
              <a:spLocks noChangeShapeType="1"/>
            </p:cNvSpPr>
            <p:nvPr/>
          </p:nvSpPr>
          <p:spPr bwMode="auto">
            <a:xfrm>
              <a:off x="912" y="3024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70"/>
            <p:cNvSpPr>
              <a:spLocks noChangeShapeType="1"/>
            </p:cNvSpPr>
            <p:nvPr/>
          </p:nvSpPr>
          <p:spPr bwMode="auto">
            <a:xfrm>
              <a:off x="1248" y="3024"/>
              <a:ext cx="6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897936" y="5733256"/>
            <a:ext cx="210368" cy="372617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0" name="ZoneTexte 9"/>
          <p:cNvSpPr txBox="1"/>
          <p:nvPr/>
        </p:nvSpPr>
        <p:spPr>
          <a:xfrm>
            <a:off x="1677640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trace un cycle entre 300K et 77K :</a:t>
            </a:r>
          </a:p>
        </p:txBody>
      </p:sp>
    </p:spTree>
    <p:extLst>
      <p:ext uri="{BB962C8B-B14F-4D97-AF65-F5344CB8AC3E}">
        <p14:creationId xmlns:p14="http://schemas.microsoft.com/office/powerpoint/2010/main" val="3474786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7" grpId="0" animBg="1"/>
      <p:bldP spid="65" grpId="0" animBg="1" autoUpdateAnimBg="0"/>
      <p:bldP spid="66" grpId="0" animBg="1" autoUpdateAnimBg="0"/>
      <p:bldP spid="76" grpId="0" animBg="1"/>
      <p:bldP spid="7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pPr marL="857250" indent="-857250" algn="l" defTabSz="804863">
              <a:buFont typeface="+mj-lt"/>
              <a:buAutoNum type="alphaUcPeriod"/>
            </a:pPr>
            <a:r>
              <a:rPr lang="fr-FR" dirty="0"/>
              <a:t>Rappel et compléments de Thermodynamique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8" name="Titre 7"/>
          <p:cNvSpPr txBox="1">
            <a:spLocks/>
          </p:cNvSpPr>
          <p:nvPr/>
        </p:nvSpPr>
        <p:spPr>
          <a:xfrm>
            <a:off x="683568" y="2132856"/>
            <a:ext cx="7848872" cy="3456384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.1. </a:t>
            </a:r>
            <a:r>
              <a:rPr lang="fr-FR" sz="2400" dirty="0">
                <a:latin typeface="+mj-lt"/>
                <a:ea typeface="+mj-ea"/>
                <a:cs typeface="+mj-cs"/>
              </a:rPr>
              <a:t>Le premier principe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A.2. Le second principe</a:t>
            </a:r>
          </a:p>
          <a:p>
            <a:pPr>
              <a:spcBef>
                <a:spcPct val="0"/>
              </a:spcBef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A.3. Le diagramme T-S</a:t>
            </a:r>
          </a:p>
          <a:p>
            <a:pPr>
              <a:spcBef>
                <a:spcPct val="0"/>
              </a:spcBef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A.4. Chaleur sensible et chaleur latente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820368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D.2. Thermique des réfrigérateurs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50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627784" y="2267580"/>
            <a:ext cx="6721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Il est donc techniquement impossible de réaliser un cycle de Carnot.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729308" y="2924944"/>
            <a:ext cx="7378080" cy="4086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Il faut donc trouver des solutions techniques différentes.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656184" y="1196752"/>
            <a:ext cx="75243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Bef>
                <a:spcPct val="50000"/>
              </a:spcBef>
            </a:pPr>
            <a:r>
              <a:rPr lang="fr-FR" altLang="fr-FR" sz="1800" dirty="0">
                <a:latin typeface="+mn-lt"/>
              </a:rPr>
              <a:t>On ne peut atteindre les pressions élevées requises dans le cycle de Carnot, et il ne peut y avoir de liquide dans une turbine (siège de la détente isentropique).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00200" y="620688"/>
            <a:ext cx="752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D.2.3. Conclusion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1800200" y="2267580"/>
            <a:ext cx="61156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583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nimBg="1" autoUpdateAnimBg="0"/>
      <p:bldP spid="17" grpId="0" autoUpdateAnimBg="0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D.3. Réfrigérateurs de Stirling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51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D.3.1. Représentation du cycle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845667" y="1034181"/>
            <a:ext cx="4724400" cy="5418138"/>
            <a:chOff x="510" y="402"/>
            <a:chExt cx="2976" cy="3413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V="1">
              <a:off x="696" y="641"/>
              <a:ext cx="0" cy="3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30" y="3717"/>
              <a:ext cx="25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881" y="2750"/>
              <a:ext cx="1327" cy="954"/>
            </a:xfrm>
            <a:custGeom>
              <a:avLst/>
              <a:gdLst>
                <a:gd name="T0" fmla="*/ 0 w 2340"/>
                <a:gd name="T1" fmla="*/ 1 h 1374"/>
                <a:gd name="T2" fmla="*/ 1 w 2340"/>
                <a:gd name="T3" fmla="*/ 1 h 1374"/>
                <a:gd name="T4" fmla="*/ 1 w 2340"/>
                <a:gd name="T5" fmla="*/ 1 h 1374"/>
                <a:gd name="T6" fmla="*/ 1 w 2340"/>
                <a:gd name="T7" fmla="*/ 1 h 1374"/>
                <a:gd name="T8" fmla="*/ 1 w 2340"/>
                <a:gd name="T9" fmla="*/ 1 h 1374"/>
                <a:gd name="T10" fmla="*/ 1 w 2340"/>
                <a:gd name="T11" fmla="*/ 1 h 1374"/>
                <a:gd name="T12" fmla="*/ 1 w 2340"/>
                <a:gd name="T13" fmla="*/ 1 h 1374"/>
                <a:gd name="T14" fmla="*/ 1 w 2340"/>
                <a:gd name="T15" fmla="*/ 1 h 1374"/>
                <a:gd name="T16" fmla="*/ 1 w 2340"/>
                <a:gd name="T17" fmla="*/ 1 h 1374"/>
                <a:gd name="T18" fmla="*/ 1 w 2340"/>
                <a:gd name="T19" fmla="*/ 1 h 1374"/>
                <a:gd name="T20" fmla="*/ 1 w 2340"/>
                <a:gd name="T21" fmla="*/ 1 h 1374"/>
                <a:gd name="T22" fmla="*/ 1 w 2340"/>
                <a:gd name="T23" fmla="*/ 1 h 1374"/>
                <a:gd name="T24" fmla="*/ 1 w 2340"/>
                <a:gd name="T25" fmla="*/ 1 h 1374"/>
                <a:gd name="T26" fmla="*/ 1 w 2340"/>
                <a:gd name="T27" fmla="*/ 1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40"/>
                <a:gd name="T43" fmla="*/ 0 h 1374"/>
                <a:gd name="T44" fmla="*/ 2340 w 2340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40" h="1374">
                  <a:moveTo>
                    <a:pt x="0" y="1374"/>
                  </a:moveTo>
                  <a:cubicBezTo>
                    <a:pt x="41" y="1339"/>
                    <a:pt x="165" y="1256"/>
                    <a:pt x="245" y="1156"/>
                  </a:cubicBezTo>
                  <a:cubicBezTo>
                    <a:pt x="325" y="1056"/>
                    <a:pt x="415" y="876"/>
                    <a:pt x="479" y="772"/>
                  </a:cubicBezTo>
                  <a:cubicBezTo>
                    <a:pt x="543" y="668"/>
                    <a:pt x="588" y="597"/>
                    <a:pt x="626" y="530"/>
                  </a:cubicBezTo>
                  <a:cubicBezTo>
                    <a:pt x="664" y="463"/>
                    <a:pt x="664" y="426"/>
                    <a:pt x="708" y="371"/>
                  </a:cubicBezTo>
                  <a:cubicBezTo>
                    <a:pt x="752" y="316"/>
                    <a:pt x="829" y="251"/>
                    <a:pt x="887" y="202"/>
                  </a:cubicBezTo>
                  <a:cubicBezTo>
                    <a:pt x="945" y="153"/>
                    <a:pt x="995" y="109"/>
                    <a:pt x="1056" y="76"/>
                  </a:cubicBezTo>
                  <a:cubicBezTo>
                    <a:pt x="1117" y="43"/>
                    <a:pt x="1186" y="0"/>
                    <a:pt x="1256" y="2"/>
                  </a:cubicBezTo>
                  <a:cubicBezTo>
                    <a:pt x="1326" y="4"/>
                    <a:pt x="1417" y="42"/>
                    <a:pt x="1477" y="86"/>
                  </a:cubicBezTo>
                  <a:cubicBezTo>
                    <a:pt x="1537" y="130"/>
                    <a:pt x="1573" y="199"/>
                    <a:pt x="1614" y="265"/>
                  </a:cubicBezTo>
                  <a:cubicBezTo>
                    <a:pt x="1655" y="331"/>
                    <a:pt x="1679" y="392"/>
                    <a:pt x="1723" y="484"/>
                  </a:cubicBezTo>
                  <a:cubicBezTo>
                    <a:pt x="1767" y="576"/>
                    <a:pt x="1821" y="711"/>
                    <a:pt x="1879" y="820"/>
                  </a:cubicBezTo>
                  <a:cubicBezTo>
                    <a:pt x="1937" y="929"/>
                    <a:pt x="1993" y="1050"/>
                    <a:pt x="2070" y="1140"/>
                  </a:cubicBezTo>
                  <a:cubicBezTo>
                    <a:pt x="2147" y="1230"/>
                    <a:pt x="2284" y="1314"/>
                    <a:pt x="2340" y="136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10" y="402"/>
              <a:ext cx="2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T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198" y="3573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s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120" y="2985"/>
              <a:ext cx="932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fr-FR" altLang="fr-FR" sz="1800" b="1" dirty="0">
                  <a:latin typeface="+mn-lt"/>
                </a:rPr>
                <a:t>Liquide 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buFontTx/>
                <a:buNone/>
              </a:pPr>
              <a:r>
                <a:rPr lang="fr-FR" altLang="fr-FR" sz="1800" b="1" dirty="0">
                  <a:latin typeface="+mn-lt"/>
                </a:rPr>
                <a:t>+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fr-FR" altLang="fr-FR" sz="1800" b="1" dirty="0">
                  <a:latin typeface="+mn-lt"/>
                </a:rPr>
                <a:t>vapeur saturante</a:t>
              </a: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019" y="418"/>
              <a:ext cx="846" cy="2595"/>
            </a:xfrm>
            <a:custGeom>
              <a:avLst/>
              <a:gdLst>
                <a:gd name="T0" fmla="*/ 0 w 846"/>
                <a:gd name="T1" fmla="*/ 2595 h 2595"/>
                <a:gd name="T2" fmla="*/ 144 w 846"/>
                <a:gd name="T3" fmla="*/ 2403 h 2595"/>
                <a:gd name="T4" fmla="*/ 384 w 846"/>
                <a:gd name="T5" fmla="*/ 1971 h 2595"/>
                <a:gd name="T6" fmla="*/ 624 w 846"/>
                <a:gd name="T7" fmla="*/ 1395 h 2595"/>
                <a:gd name="T8" fmla="*/ 768 w 846"/>
                <a:gd name="T9" fmla="*/ 819 h 2595"/>
                <a:gd name="T10" fmla="*/ 816 w 846"/>
                <a:gd name="T11" fmla="*/ 435 h 2595"/>
                <a:gd name="T12" fmla="*/ 846 w 846"/>
                <a:gd name="T13" fmla="*/ 0 h 25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2595"/>
                <a:gd name="T23" fmla="*/ 846 w 846"/>
                <a:gd name="T24" fmla="*/ 2595 h 25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2595">
                  <a:moveTo>
                    <a:pt x="0" y="2595"/>
                  </a:moveTo>
                  <a:cubicBezTo>
                    <a:pt x="40" y="2551"/>
                    <a:pt x="80" y="2507"/>
                    <a:pt x="144" y="2403"/>
                  </a:cubicBezTo>
                  <a:cubicBezTo>
                    <a:pt x="208" y="2299"/>
                    <a:pt x="304" y="2139"/>
                    <a:pt x="384" y="1971"/>
                  </a:cubicBezTo>
                  <a:cubicBezTo>
                    <a:pt x="464" y="1803"/>
                    <a:pt x="560" y="1587"/>
                    <a:pt x="624" y="1395"/>
                  </a:cubicBezTo>
                  <a:cubicBezTo>
                    <a:pt x="688" y="1203"/>
                    <a:pt x="736" y="979"/>
                    <a:pt x="768" y="819"/>
                  </a:cubicBezTo>
                  <a:cubicBezTo>
                    <a:pt x="800" y="659"/>
                    <a:pt x="803" y="571"/>
                    <a:pt x="816" y="435"/>
                  </a:cubicBezTo>
                  <a:cubicBezTo>
                    <a:pt x="829" y="299"/>
                    <a:pt x="840" y="91"/>
                    <a:pt x="84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213" y="438"/>
              <a:ext cx="846" cy="2595"/>
            </a:xfrm>
            <a:custGeom>
              <a:avLst/>
              <a:gdLst>
                <a:gd name="T0" fmla="*/ 0 w 846"/>
                <a:gd name="T1" fmla="*/ 2595 h 2595"/>
                <a:gd name="T2" fmla="*/ 144 w 846"/>
                <a:gd name="T3" fmla="*/ 2403 h 2595"/>
                <a:gd name="T4" fmla="*/ 384 w 846"/>
                <a:gd name="T5" fmla="*/ 1971 h 2595"/>
                <a:gd name="T6" fmla="*/ 624 w 846"/>
                <a:gd name="T7" fmla="*/ 1395 h 2595"/>
                <a:gd name="T8" fmla="*/ 768 w 846"/>
                <a:gd name="T9" fmla="*/ 819 h 2595"/>
                <a:gd name="T10" fmla="*/ 816 w 846"/>
                <a:gd name="T11" fmla="*/ 435 h 2595"/>
                <a:gd name="T12" fmla="*/ 846 w 846"/>
                <a:gd name="T13" fmla="*/ 0 h 25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2595"/>
                <a:gd name="T23" fmla="*/ 846 w 846"/>
                <a:gd name="T24" fmla="*/ 2595 h 25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2595">
                  <a:moveTo>
                    <a:pt x="0" y="2595"/>
                  </a:moveTo>
                  <a:cubicBezTo>
                    <a:pt x="40" y="2551"/>
                    <a:pt x="80" y="2507"/>
                    <a:pt x="144" y="2403"/>
                  </a:cubicBezTo>
                  <a:cubicBezTo>
                    <a:pt x="208" y="2299"/>
                    <a:pt x="304" y="2139"/>
                    <a:pt x="384" y="1971"/>
                  </a:cubicBezTo>
                  <a:cubicBezTo>
                    <a:pt x="464" y="1803"/>
                    <a:pt x="560" y="1587"/>
                    <a:pt x="624" y="1395"/>
                  </a:cubicBezTo>
                  <a:cubicBezTo>
                    <a:pt x="688" y="1203"/>
                    <a:pt x="736" y="979"/>
                    <a:pt x="768" y="819"/>
                  </a:cubicBezTo>
                  <a:cubicBezTo>
                    <a:pt x="800" y="659"/>
                    <a:pt x="803" y="571"/>
                    <a:pt x="816" y="435"/>
                  </a:cubicBezTo>
                  <a:cubicBezTo>
                    <a:pt x="829" y="299"/>
                    <a:pt x="840" y="91"/>
                    <a:pt x="84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 rot="17692491">
              <a:off x="2000" y="2147"/>
              <a:ext cx="6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V=</a:t>
              </a:r>
              <a:r>
                <a:rPr lang="fr-FR" altLang="fr-FR" sz="1800" dirty="0" err="1"/>
                <a:t>cst</a:t>
              </a:r>
              <a:endParaRPr lang="fr-FR" altLang="fr-FR" sz="1800" dirty="0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 rot="17692491">
              <a:off x="1302" y="2015"/>
              <a:ext cx="6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V=cst</a:t>
              </a:r>
            </a:p>
          </p:txBody>
        </p:sp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5174655" y="1635844"/>
            <a:ext cx="361950" cy="1741487"/>
            <a:chOff x="2607" y="781"/>
            <a:chExt cx="228" cy="1097"/>
          </a:xfrm>
        </p:grpSpPr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2607" y="781"/>
              <a:ext cx="228" cy="1097"/>
            </a:xfrm>
            <a:custGeom>
              <a:avLst/>
              <a:gdLst>
                <a:gd name="T0" fmla="*/ 228 w 228"/>
                <a:gd name="T1" fmla="*/ 0 h 1097"/>
                <a:gd name="T2" fmla="*/ 219 w 228"/>
                <a:gd name="T3" fmla="*/ 132 h 1097"/>
                <a:gd name="T4" fmla="*/ 196 w 228"/>
                <a:gd name="T5" fmla="*/ 271 h 1097"/>
                <a:gd name="T6" fmla="*/ 163 w 228"/>
                <a:gd name="T7" fmla="*/ 445 h 1097"/>
                <a:gd name="T8" fmla="*/ 141 w 228"/>
                <a:gd name="T9" fmla="*/ 608 h 1097"/>
                <a:gd name="T10" fmla="*/ 98 w 228"/>
                <a:gd name="T11" fmla="*/ 771 h 1097"/>
                <a:gd name="T12" fmla="*/ 54 w 228"/>
                <a:gd name="T13" fmla="*/ 967 h 1097"/>
                <a:gd name="T14" fmla="*/ 0 w 228"/>
                <a:gd name="T15" fmla="*/ 1097 h 10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1097"/>
                <a:gd name="T26" fmla="*/ 228 w 228"/>
                <a:gd name="T27" fmla="*/ 1097 h 10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1097">
                  <a:moveTo>
                    <a:pt x="228" y="0"/>
                  </a:moveTo>
                  <a:cubicBezTo>
                    <a:pt x="227" y="22"/>
                    <a:pt x="224" y="87"/>
                    <a:pt x="219" y="132"/>
                  </a:cubicBezTo>
                  <a:cubicBezTo>
                    <a:pt x="214" y="177"/>
                    <a:pt x="205" y="219"/>
                    <a:pt x="196" y="271"/>
                  </a:cubicBezTo>
                  <a:cubicBezTo>
                    <a:pt x="187" y="323"/>
                    <a:pt x="172" y="389"/>
                    <a:pt x="163" y="445"/>
                  </a:cubicBezTo>
                  <a:cubicBezTo>
                    <a:pt x="154" y="501"/>
                    <a:pt x="152" y="554"/>
                    <a:pt x="141" y="608"/>
                  </a:cubicBezTo>
                  <a:cubicBezTo>
                    <a:pt x="130" y="662"/>
                    <a:pt x="112" y="711"/>
                    <a:pt x="98" y="771"/>
                  </a:cubicBezTo>
                  <a:cubicBezTo>
                    <a:pt x="84" y="831"/>
                    <a:pt x="70" y="913"/>
                    <a:pt x="54" y="967"/>
                  </a:cubicBezTo>
                  <a:cubicBezTo>
                    <a:pt x="38" y="1021"/>
                    <a:pt x="9" y="1077"/>
                    <a:pt x="0" y="109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2739" y="1261"/>
              <a:ext cx="32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1675432" y="1618383"/>
            <a:ext cx="2667000" cy="369888"/>
            <a:chOff x="352" y="770"/>
            <a:chExt cx="1680" cy="233"/>
          </a:xfrm>
        </p:grpSpPr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H="1">
              <a:off x="696" y="783"/>
              <a:ext cx="1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352" y="770"/>
              <a:ext cx="10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 err="1"/>
                <a:t>T</a:t>
              </a:r>
              <a:r>
                <a:rPr lang="fr-FR" altLang="fr-FR" sz="1800" baseline="-25000" dirty="0" err="1"/>
                <a:t>amb</a:t>
              </a:r>
              <a:r>
                <a:rPr lang="fr-FR" altLang="fr-FR" sz="1800" dirty="0"/>
                <a:t>=T</a:t>
              </a:r>
              <a:r>
                <a:rPr lang="fr-FR" altLang="fr-FR" sz="1800" baseline="-25000" dirty="0"/>
                <a:t>c</a:t>
              </a:r>
              <a:endParaRPr lang="fr-FR" altLang="fr-FR" sz="1800" dirty="0"/>
            </a:p>
          </p:txBody>
        </p:sp>
      </p:grp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3917355" y="1189756"/>
            <a:ext cx="1968500" cy="449263"/>
            <a:chOff x="1815" y="500"/>
            <a:chExt cx="1240" cy="283"/>
          </a:xfrm>
        </p:grpSpPr>
        <p:grpSp>
          <p:nvGrpSpPr>
            <p:cNvPr id="30" name="Group 22"/>
            <p:cNvGrpSpPr>
              <a:grpSpLocks/>
            </p:cNvGrpSpPr>
            <p:nvPr/>
          </p:nvGrpSpPr>
          <p:grpSpPr bwMode="auto">
            <a:xfrm>
              <a:off x="1815" y="500"/>
              <a:ext cx="1240" cy="283"/>
              <a:chOff x="1815" y="500"/>
              <a:chExt cx="1240" cy="283"/>
            </a:xfrm>
          </p:grpSpPr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 flipH="1">
                <a:off x="2043" y="783"/>
                <a:ext cx="79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>
                <a:off x="2826" y="511"/>
                <a:ext cx="2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/>
                  <a:t>1</a:t>
                </a:r>
              </a:p>
            </p:txBody>
          </p:sp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1815" y="500"/>
                <a:ext cx="2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/>
                  <a:t>2</a:t>
                </a:r>
              </a:p>
            </p:txBody>
          </p:sp>
        </p:grp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H="1" flipV="1">
              <a:off x="2315" y="772"/>
              <a:ext cx="2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" name="Group 26"/>
          <p:cNvGrpSpPr>
            <a:grpSpLocks/>
          </p:cNvGrpSpPr>
          <p:nvPr/>
        </p:nvGrpSpPr>
        <p:grpSpPr bwMode="auto">
          <a:xfrm>
            <a:off x="3572867" y="1639019"/>
            <a:ext cx="706438" cy="1741487"/>
            <a:chOff x="1598" y="783"/>
            <a:chExt cx="445" cy="1097"/>
          </a:xfrm>
        </p:grpSpPr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815" y="783"/>
              <a:ext cx="228" cy="1097"/>
            </a:xfrm>
            <a:custGeom>
              <a:avLst/>
              <a:gdLst>
                <a:gd name="T0" fmla="*/ 228 w 228"/>
                <a:gd name="T1" fmla="*/ 0 h 1097"/>
                <a:gd name="T2" fmla="*/ 206 w 228"/>
                <a:gd name="T3" fmla="*/ 141 h 1097"/>
                <a:gd name="T4" fmla="*/ 196 w 228"/>
                <a:gd name="T5" fmla="*/ 271 h 1097"/>
                <a:gd name="T6" fmla="*/ 163 w 228"/>
                <a:gd name="T7" fmla="*/ 445 h 1097"/>
                <a:gd name="T8" fmla="*/ 141 w 228"/>
                <a:gd name="T9" fmla="*/ 608 h 1097"/>
                <a:gd name="T10" fmla="*/ 98 w 228"/>
                <a:gd name="T11" fmla="*/ 771 h 1097"/>
                <a:gd name="T12" fmla="*/ 54 w 228"/>
                <a:gd name="T13" fmla="*/ 967 h 1097"/>
                <a:gd name="T14" fmla="*/ 0 w 228"/>
                <a:gd name="T15" fmla="*/ 1097 h 10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1097"/>
                <a:gd name="T26" fmla="*/ 228 w 228"/>
                <a:gd name="T27" fmla="*/ 1097 h 10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1097">
                  <a:moveTo>
                    <a:pt x="228" y="0"/>
                  </a:moveTo>
                  <a:cubicBezTo>
                    <a:pt x="219" y="48"/>
                    <a:pt x="211" y="96"/>
                    <a:pt x="206" y="141"/>
                  </a:cubicBezTo>
                  <a:cubicBezTo>
                    <a:pt x="201" y="186"/>
                    <a:pt x="203" y="220"/>
                    <a:pt x="196" y="271"/>
                  </a:cubicBezTo>
                  <a:cubicBezTo>
                    <a:pt x="189" y="322"/>
                    <a:pt x="172" y="389"/>
                    <a:pt x="163" y="445"/>
                  </a:cubicBezTo>
                  <a:cubicBezTo>
                    <a:pt x="154" y="501"/>
                    <a:pt x="152" y="554"/>
                    <a:pt x="141" y="608"/>
                  </a:cubicBezTo>
                  <a:cubicBezTo>
                    <a:pt x="130" y="662"/>
                    <a:pt x="112" y="711"/>
                    <a:pt x="98" y="771"/>
                  </a:cubicBezTo>
                  <a:cubicBezTo>
                    <a:pt x="84" y="831"/>
                    <a:pt x="70" y="913"/>
                    <a:pt x="54" y="967"/>
                  </a:cubicBezTo>
                  <a:cubicBezTo>
                    <a:pt x="38" y="1021"/>
                    <a:pt x="9" y="1077"/>
                    <a:pt x="0" y="109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1967" y="1152"/>
              <a:ext cx="22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1598" y="1620"/>
              <a:ext cx="2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3</a:t>
              </a:r>
            </a:p>
          </p:txBody>
        </p:sp>
      </p:grpSp>
      <p:grpSp>
        <p:nvGrpSpPr>
          <p:cNvPr id="38" name="Group 30"/>
          <p:cNvGrpSpPr>
            <a:grpSpLocks/>
          </p:cNvGrpSpPr>
          <p:nvPr/>
        </p:nvGrpSpPr>
        <p:grpSpPr bwMode="auto">
          <a:xfrm>
            <a:off x="3917355" y="3034431"/>
            <a:ext cx="1622425" cy="381000"/>
            <a:chOff x="1815" y="1662"/>
            <a:chExt cx="1022" cy="240"/>
          </a:xfrm>
        </p:grpSpPr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V="1">
              <a:off x="2108" y="1891"/>
              <a:ext cx="185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0" name="Group 32"/>
            <p:cNvGrpSpPr>
              <a:grpSpLocks/>
            </p:cNvGrpSpPr>
            <p:nvPr/>
          </p:nvGrpSpPr>
          <p:grpSpPr bwMode="auto">
            <a:xfrm>
              <a:off x="1815" y="1662"/>
              <a:ext cx="1022" cy="240"/>
              <a:chOff x="1815" y="1662"/>
              <a:chExt cx="1022" cy="240"/>
            </a:xfrm>
          </p:grpSpPr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 flipV="1">
                <a:off x="1815" y="1902"/>
                <a:ext cx="81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Text Box 34"/>
              <p:cNvSpPr txBox="1">
                <a:spLocks noChangeArrowheads="1"/>
              </p:cNvSpPr>
              <p:nvPr/>
            </p:nvSpPr>
            <p:spPr bwMode="auto">
              <a:xfrm>
                <a:off x="2598" y="1662"/>
                <a:ext cx="23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/>
                  <a:t>4</a:t>
                </a:r>
              </a:p>
            </p:txBody>
          </p:sp>
        </p:grpSp>
      </p:grp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5889426" y="1681497"/>
            <a:ext cx="3813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1-2 : compression isotherme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5868144" y="2915652"/>
            <a:ext cx="4054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4-1 : réchauffement isochore</a:t>
            </a:r>
          </a:p>
        </p:txBody>
      </p:sp>
      <p:grpSp>
        <p:nvGrpSpPr>
          <p:cNvPr id="46" name="Group 37"/>
          <p:cNvGrpSpPr>
            <a:grpSpLocks/>
          </p:cNvGrpSpPr>
          <p:nvPr/>
        </p:nvGrpSpPr>
        <p:grpSpPr bwMode="auto">
          <a:xfrm>
            <a:off x="1691680" y="3190010"/>
            <a:ext cx="2238375" cy="369888"/>
            <a:chOff x="413" y="1760"/>
            <a:chExt cx="1410" cy="233"/>
          </a:xfrm>
        </p:grpSpPr>
        <p:sp>
          <p:nvSpPr>
            <p:cNvPr id="47" name="Line 38"/>
            <p:cNvSpPr>
              <a:spLocks noChangeShapeType="1"/>
            </p:cNvSpPr>
            <p:nvPr/>
          </p:nvSpPr>
          <p:spPr bwMode="auto">
            <a:xfrm flipH="1">
              <a:off x="683" y="1901"/>
              <a:ext cx="114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413" y="1760"/>
              <a:ext cx="2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T</a:t>
              </a:r>
              <a:r>
                <a:rPr lang="fr-FR" altLang="fr-FR" sz="1800" baseline="-25000" dirty="0"/>
                <a:t>f</a:t>
              </a:r>
              <a:endParaRPr lang="fr-FR" altLang="fr-FR" sz="1800" dirty="0"/>
            </a:p>
          </p:txBody>
        </p:sp>
      </p:grpSp>
      <p:grpSp>
        <p:nvGrpSpPr>
          <p:cNvPr id="49" name="Group 40"/>
          <p:cNvGrpSpPr>
            <a:grpSpLocks/>
          </p:cNvGrpSpPr>
          <p:nvPr/>
        </p:nvGrpSpPr>
        <p:grpSpPr bwMode="auto">
          <a:xfrm>
            <a:off x="4575795" y="1043706"/>
            <a:ext cx="768350" cy="1008063"/>
            <a:chOff x="2179" y="408"/>
            <a:chExt cx="484" cy="635"/>
          </a:xfrm>
        </p:grpSpPr>
        <p:sp>
          <p:nvSpPr>
            <p:cNvPr id="50" name="AutoShape 41"/>
            <p:cNvSpPr>
              <a:spLocks noChangeArrowheads="1"/>
            </p:cNvSpPr>
            <p:nvPr/>
          </p:nvSpPr>
          <p:spPr bwMode="auto">
            <a:xfrm>
              <a:off x="2391" y="511"/>
              <a:ext cx="272" cy="532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1" name="Text Box 42"/>
            <p:cNvSpPr txBox="1">
              <a:spLocks noChangeArrowheads="1"/>
            </p:cNvSpPr>
            <p:nvPr/>
          </p:nvSpPr>
          <p:spPr bwMode="auto">
            <a:xfrm>
              <a:off x="2179" y="408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 err="1"/>
                <a:t>Q</a:t>
              </a:r>
              <a:r>
                <a:rPr lang="fr-FR" altLang="fr-FR" sz="1800" baseline="-25000" dirty="0" err="1"/>
                <a:t>c</a:t>
              </a:r>
              <a:endParaRPr lang="fr-FR" altLang="fr-FR" sz="1800" dirty="0"/>
            </a:p>
          </p:txBody>
        </p:sp>
      </p:grpSp>
      <p:grpSp>
        <p:nvGrpSpPr>
          <p:cNvPr id="52" name="Group 43"/>
          <p:cNvGrpSpPr>
            <a:grpSpLocks/>
          </p:cNvGrpSpPr>
          <p:nvPr/>
        </p:nvGrpSpPr>
        <p:grpSpPr bwMode="auto">
          <a:xfrm>
            <a:off x="4314231" y="2748683"/>
            <a:ext cx="871538" cy="1046163"/>
            <a:chOff x="2065" y="1482"/>
            <a:chExt cx="549" cy="659"/>
          </a:xfrm>
        </p:grpSpPr>
        <p:sp>
          <p:nvSpPr>
            <p:cNvPr id="53" name="AutoShape 44"/>
            <p:cNvSpPr>
              <a:spLocks noChangeArrowheads="1"/>
            </p:cNvSpPr>
            <p:nvPr/>
          </p:nvSpPr>
          <p:spPr bwMode="auto">
            <a:xfrm>
              <a:off x="2065" y="1706"/>
              <a:ext cx="261" cy="435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4" name="Text Box 45"/>
            <p:cNvSpPr txBox="1">
              <a:spLocks noChangeArrowheads="1"/>
            </p:cNvSpPr>
            <p:nvPr/>
          </p:nvSpPr>
          <p:spPr bwMode="auto">
            <a:xfrm>
              <a:off x="2190" y="1482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 err="1"/>
                <a:t>Q</a:t>
              </a:r>
              <a:r>
                <a:rPr lang="fr-FR" altLang="fr-FR" sz="1800" baseline="-25000" dirty="0" err="1"/>
                <a:t>f</a:t>
              </a:r>
              <a:endParaRPr lang="fr-FR" altLang="fr-FR" sz="1800" dirty="0"/>
            </a:p>
          </p:txBody>
        </p:sp>
      </p:grp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5868144" y="2528089"/>
            <a:ext cx="3348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3-4 : détente isotherme</a:t>
            </a: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5889426" y="2135297"/>
            <a:ext cx="4160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2-3 : refroidissement isochore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593979" y="4096451"/>
                <a:ext cx="2862387" cy="37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→2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79" y="4096451"/>
                <a:ext cx="2862387" cy="379848"/>
              </a:xfrm>
              <a:prstGeom prst="rect">
                <a:avLst/>
              </a:prstGeom>
              <a:blipFill rotWithShape="1"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5577593" y="4718605"/>
                <a:ext cx="2954847" cy="40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→4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93" y="4718605"/>
                <a:ext cx="2954847" cy="408445"/>
              </a:xfrm>
              <a:prstGeom prst="rect">
                <a:avLst/>
              </a:prstGeom>
              <a:blipFill rotWithShape="1"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à coins arrondis 2"/>
          <p:cNvSpPr/>
          <p:nvPr/>
        </p:nvSpPr>
        <p:spPr>
          <a:xfrm>
            <a:off x="5539781" y="3932956"/>
            <a:ext cx="3136675" cy="14402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995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  <p:bldP spid="45" grpId="0" autoUpdateAnimBg="0"/>
      <p:bldP spid="55" grpId="0" autoUpdateAnimBg="0"/>
      <p:bldP spid="56" grpId="0" autoUpdateAnimBg="0"/>
      <p:bldP spid="2" grpId="0" animBg="1"/>
      <p:bldP spid="59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D.3. Réfrigérateurs de Stirling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52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D.3.2. Calcul du COP de Carnot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691680" y="3356992"/>
            <a:ext cx="8385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Si le fluide est un gaz parfait alors :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1682031" y="1052736"/>
            <a:ext cx="7896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>
                <a:latin typeface="+mn-lt"/>
              </a:rPr>
              <a:t>D’après le premier principe :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1691680" y="2060848"/>
            <a:ext cx="836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Ce qui nous donne un  ’’rendement ’’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441808" y="1556792"/>
                <a:ext cx="5739776" cy="40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𝑊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→2</m:t>
                              </m:r>
                            </m:sub>
                          </m:sSub>
                        </m:e>
                      </m:acc>
                      <m:r>
                        <a:rPr lang="fr-FR" b="0" i="0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.</m:t>
                          </m:r>
                        </m:e>
                      </m:acc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08" y="1556792"/>
                <a:ext cx="5739776" cy="408445"/>
              </a:xfrm>
              <a:prstGeom prst="rect">
                <a:avLst/>
              </a:prstGeom>
              <a:blipFill rotWithShape="1">
                <a:blip r:embed="rId3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707904" y="2348880"/>
                <a:ext cx="4744504" cy="74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𝐶𝑂𝑃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  <m:r>
                            <a:rPr lang="fr-FR" i="1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  <m:r>
                            <a:rPr lang="fr-FR" i="1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348880"/>
                <a:ext cx="4744504" cy="745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5680" name="ZoneTexte 455679"/>
              <p:cNvSpPr txBox="1"/>
              <p:nvPr/>
            </p:nvSpPr>
            <p:spPr>
              <a:xfrm>
                <a:off x="2259828" y="3905765"/>
                <a:ext cx="641662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1−2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𝑛𝑅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𝑛𝑅𝑙𝑛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3−4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5680" name="ZoneTexte 4556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28" y="3905765"/>
                <a:ext cx="6416628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/>
              <p:cNvSpPr txBox="1"/>
              <p:nvPr/>
            </p:nvSpPr>
            <p:spPr>
              <a:xfrm>
                <a:off x="3131840" y="5157192"/>
                <a:ext cx="4608512" cy="83356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𝑪𝑶𝑷</m:t>
                      </m:r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/>
                                    </a:rPr>
                                    <m:t>𝒇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</m:acc>
                            </m:den>
                          </m:f>
                          <m:r>
                            <a:rPr lang="fr-FR" b="1" i="1" smtClean="0">
                              <a:latin typeface="Cambria Math"/>
                            </a:rPr>
                            <m:t>=</m:t>
                          </m:r>
                        </m:e>
                      </m:acc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den>
                      </m:f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</a:rPr>
                        <m:t>𝑪𝑶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𝑪𝒂𝒓𝒏𝒐𝒕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0" name="ZoneText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57192"/>
                <a:ext cx="4608512" cy="83356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08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utoUpdateAnimBg="0"/>
      <p:bldP spid="65" grpId="0" autoUpdateAnimBg="0"/>
      <p:bldP spid="66" grpId="0" autoUpdateAnimBg="0"/>
      <p:bldP spid="4" grpId="0" animBg="1"/>
      <p:bldP spid="7" grpId="0" animBg="1"/>
      <p:bldP spid="455680" grpId="0" animBg="1"/>
      <p:bldP spid="7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D.3. Réfrigérateurs de Stirling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53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7218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D.3.3. Machine </a:t>
            </a:r>
            <a:r>
              <a:rPr lang="fr-FR" sz="2400" u="sng" dirty="0" err="1"/>
              <a:t>Philipps</a:t>
            </a:r>
            <a:r>
              <a:rPr lang="fr-FR" sz="2400" u="sng" dirty="0"/>
              <a:t> </a:t>
            </a:r>
            <a:r>
              <a:rPr lang="fr-FR" sz="2000" u="sng" dirty="0"/>
              <a:t>( fonctionne selon le cycle de Stirling)</a:t>
            </a: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1663551" y="5241974"/>
            <a:ext cx="76609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Le régénérateur est un échangeur (forte capacité calorifique) qui doit stocker beaucoup d’énergie en peu de temps et en restituer autant dans le même laps de temps.</a:t>
            </a:r>
          </a:p>
        </p:txBody>
      </p:sp>
      <p:grpSp>
        <p:nvGrpSpPr>
          <p:cNvPr id="17" name="Group 97"/>
          <p:cNvGrpSpPr>
            <a:grpSpLocks/>
          </p:cNvGrpSpPr>
          <p:nvPr/>
        </p:nvGrpSpPr>
        <p:grpSpPr bwMode="auto">
          <a:xfrm>
            <a:off x="1661269" y="1536549"/>
            <a:ext cx="7459663" cy="2133600"/>
            <a:chOff x="685" y="615"/>
            <a:chExt cx="4699" cy="1344"/>
          </a:xfrm>
        </p:grpSpPr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809" y="988"/>
              <a:ext cx="4575" cy="577"/>
            </a:xfrm>
            <a:custGeom>
              <a:avLst/>
              <a:gdLst>
                <a:gd name="T0" fmla="*/ 0 w 5184"/>
                <a:gd name="T1" fmla="*/ 577 h 577"/>
                <a:gd name="T2" fmla="*/ 3 w 5184"/>
                <a:gd name="T3" fmla="*/ 0 h 577"/>
                <a:gd name="T4" fmla="*/ 1598 w 5184"/>
                <a:gd name="T5" fmla="*/ 1 h 577"/>
                <a:gd name="T6" fmla="*/ 1598 w 5184"/>
                <a:gd name="T7" fmla="*/ 283 h 577"/>
                <a:gd name="T8" fmla="*/ 5184 w 5184"/>
                <a:gd name="T9" fmla="*/ 283 h 577"/>
                <a:gd name="T10" fmla="*/ 5184 w 5184"/>
                <a:gd name="T11" fmla="*/ 349 h 577"/>
                <a:gd name="T12" fmla="*/ 1609 w 5184"/>
                <a:gd name="T13" fmla="*/ 349 h 577"/>
                <a:gd name="T14" fmla="*/ 1609 w 5184"/>
                <a:gd name="T15" fmla="*/ 577 h 577"/>
                <a:gd name="T16" fmla="*/ 0 w 5184"/>
                <a:gd name="T17" fmla="*/ 577 h 5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84"/>
                <a:gd name="T28" fmla="*/ 0 h 577"/>
                <a:gd name="T29" fmla="*/ 5184 w 5184"/>
                <a:gd name="T30" fmla="*/ 577 h 5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84" h="577">
                  <a:moveTo>
                    <a:pt x="0" y="577"/>
                  </a:moveTo>
                  <a:lnTo>
                    <a:pt x="3" y="0"/>
                  </a:lnTo>
                  <a:lnTo>
                    <a:pt x="1598" y="1"/>
                  </a:lnTo>
                  <a:lnTo>
                    <a:pt x="1598" y="283"/>
                  </a:lnTo>
                  <a:lnTo>
                    <a:pt x="5184" y="283"/>
                  </a:lnTo>
                  <a:lnTo>
                    <a:pt x="5184" y="349"/>
                  </a:lnTo>
                  <a:lnTo>
                    <a:pt x="1609" y="349"/>
                  </a:lnTo>
                  <a:lnTo>
                    <a:pt x="1609" y="577"/>
                  </a:lnTo>
                  <a:lnTo>
                    <a:pt x="0" y="577"/>
                  </a:lnTo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46"/>
            <p:cNvGrpSpPr>
              <a:grpSpLocks/>
            </p:cNvGrpSpPr>
            <p:nvPr/>
          </p:nvGrpSpPr>
          <p:grpSpPr bwMode="auto">
            <a:xfrm>
              <a:off x="685" y="615"/>
              <a:ext cx="4325" cy="1344"/>
              <a:chOff x="576" y="1680"/>
              <a:chExt cx="4325" cy="1344"/>
            </a:xfrm>
          </p:grpSpPr>
          <p:sp>
            <p:nvSpPr>
              <p:cNvPr id="23" name="Freeform 47"/>
              <p:cNvSpPr>
                <a:spLocks/>
              </p:cNvSpPr>
              <p:nvPr/>
            </p:nvSpPr>
            <p:spPr bwMode="auto">
              <a:xfrm>
                <a:off x="576" y="1680"/>
                <a:ext cx="4325" cy="1344"/>
              </a:xfrm>
              <a:custGeom>
                <a:avLst/>
                <a:gdLst>
                  <a:gd name="T0" fmla="*/ 0 w 4325"/>
                  <a:gd name="T1" fmla="*/ 0 h 1344"/>
                  <a:gd name="T2" fmla="*/ 0 w 4325"/>
                  <a:gd name="T3" fmla="*/ 1344 h 1344"/>
                  <a:gd name="T4" fmla="*/ 4320 w 4325"/>
                  <a:gd name="T5" fmla="*/ 1344 h 1344"/>
                  <a:gd name="T6" fmla="*/ 4320 w 4325"/>
                  <a:gd name="T7" fmla="*/ 1200 h 1344"/>
                  <a:gd name="T8" fmla="*/ 141 w 4325"/>
                  <a:gd name="T9" fmla="*/ 1200 h 1344"/>
                  <a:gd name="T10" fmla="*/ 144 w 4325"/>
                  <a:gd name="T11" fmla="*/ 138 h 1344"/>
                  <a:gd name="T12" fmla="*/ 4325 w 4325"/>
                  <a:gd name="T13" fmla="*/ 135 h 1344"/>
                  <a:gd name="T14" fmla="*/ 4315 w 4325"/>
                  <a:gd name="T15" fmla="*/ 5 h 1344"/>
                  <a:gd name="T16" fmla="*/ 0 w 4325"/>
                  <a:gd name="T17" fmla="*/ 0 h 1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25"/>
                  <a:gd name="T28" fmla="*/ 0 h 1344"/>
                  <a:gd name="T29" fmla="*/ 4325 w 4325"/>
                  <a:gd name="T30" fmla="*/ 1344 h 1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25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4320" y="1344"/>
                    </a:lnTo>
                    <a:lnTo>
                      <a:pt x="4320" y="1200"/>
                    </a:lnTo>
                    <a:lnTo>
                      <a:pt x="141" y="1200"/>
                    </a:lnTo>
                    <a:lnTo>
                      <a:pt x="144" y="138"/>
                    </a:lnTo>
                    <a:lnTo>
                      <a:pt x="4325" y="135"/>
                    </a:lnTo>
                    <a:lnTo>
                      <a:pt x="43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48" descr="Ondulations"/>
              <p:cNvSpPr>
                <a:spLocks/>
              </p:cNvSpPr>
              <p:nvPr/>
            </p:nvSpPr>
            <p:spPr bwMode="auto">
              <a:xfrm>
                <a:off x="957" y="1815"/>
                <a:ext cx="2415" cy="196"/>
              </a:xfrm>
              <a:custGeom>
                <a:avLst/>
                <a:gdLst>
                  <a:gd name="T0" fmla="*/ 342 w 2415"/>
                  <a:gd name="T1" fmla="*/ 3 h 196"/>
                  <a:gd name="T2" fmla="*/ 2075 w 2415"/>
                  <a:gd name="T3" fmla="*/ 0 h 196"/>
                  <a:gd name="T4" fmla="*/ 2070 w 2415"/>
                  <a:gd name="T5" fmla="*/ 112 h 196"/>
                  <a:gd name="T6" fmla="*/ 2415 w 2415"/>
                  <a:gd name="T7" fmla="*/ 114 h 196"/>
                  <a:gd name="T8" fmla="*/ 2415 w 2415"/>
                  <a:gd name="T9" fmla="*/ 196 h 196"/>
                  <a:gd name="T10" fmla="*/ 0 w 2415"/>
                  <a:gd name="T11" fmla="*/ 195 h 196"/>
                  <a:gd name="T12" fmla="*/ 0 w 2415"/>
                  <a:gd name="T13" fmla="*/ 111 h 196"/>
                  <a:gd name="T14" fmla="*/ 342 w 2415"/>
                  <a:gd name="T15" fmla="*/ 112 h 196"/>
                  <a:gd name="T16" fmla="*/ 342 w 2415"/>
                  <a:gd name="T17" fmla="*/ 3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15"/>
                  <a:gd name="T28" fmla="*/ 0 h 196"/>
                  <a:gd name="T29" fmla="*/ 2415 w 2415"/>
                  <a:gd name="T30" fmla="*/ 196 h 1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15" h="196">
                    <a:moveTo>
                      <a:pt x="342" y="3"/>
                    </a:moveTo>
                    <a:lnTo>
                      <a:pt x="2075" y="0"/>
                    </a:lnTo>
                    <a:lnTo>
                      <a:pt x="2070" y="112"/>
                    </a:lnTo>
                    <a:lnTo>
                      <a:pt x="2415" y="114"/>
                    </a:lnTo>
                    <a:lnTo>
                      <a:pt x="2415" y="196"/>
                    </a:lnTo>
                    <a:lnTo>
                      <a:pt x="0" y="195"/>
                    </a:lnTo>
                    <a:lnTo>
                      <a:pt x="0" y="111"/>
                    </a:lnTo>
                    <a:lnTo>
                      <a:pt x="342" y="112"/>
                    </a:lnTo>
                    <a:lnTo>
                      <a:pt x="342" y="3"/>
                    </a:lnTo>
                    <a:close/>
                  </a:path>
                </a:pathLst>
              </a:custGeom>
              <a:pattFill prst="zigZ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49" descr="Ondulations"/>
              <p:cNvSpPr>
                <a:spLocks/>
              </p:cNvSpPr>
              <p:nvPr/>
            </p:nvSpPr>
            <p:spPr bwMode="auto">
              <a:xfrm flipV="1">
                <a:off x="960" y="2688"/>
                <a:ext cx="2415" cy="193"/>
              </a:xfrm>
              <a:custGeom>
                <a:avLst/>
                <a:gdLst>
                  <a:gd name="T0" fmla="*/ 342 w 2415"/>
                  <a:gd name="T1" fmla="*/ 0 h 193"/>
                  <a:gd name="T2" fmla="*/ 2070 w 2415"/>
                  <a:gd name="T3" fmla="*/ 6 h 193"/>
                  <a:gd name="T4" fmla="*/ 2070 w 2415"/>
                  <a:gd name="T5" fmla="*/ 109 h 193"/>
                  <a:gd name="T6" fmla="*/ 2415 w 2415"/>
                  <a:gd name="T7" fmla="*/ 111 h 193"/>
                  <a:gd name="T8" fmla="*/ 2415 w 2415"/>
                  <a:gd name="T9" fmla="*/ 193 h 193"/>
                  <a:gd name="T10" fmla="*/ 0 w 2415"/>
                  <a:gd name="T11" fmla="*/ 192 h 193"/>
                  <a:gd name="T12" fmla="*/ 0 w 2415"/>
                  <a:gd name="T13" fmla="*/ 108 h 193"/>
                  <a:gd name="T14" fmla="*/ 342 w 2415"/>
                  <a:gd name="T15" fmla="*/ 109 h 193"/>
                  <a:gd name="T16" fmla="*/ 342 w 2415"/>
                  <a:gd name="T17" fmla="*/ 0 h 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15"/>
                  <a:gd name="T28" fmla="*/ 0 h 193"/>
                  <a:gd name="T29" fmla="*/ 2415 w 2415"/>
                  <a:gd name="T30" fmla="*/ 193 h 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15" h="193">
                    <a:moveTo>
                      <a:pt x="342" y="0"/>
                    </a:moveTo>
                    <a:lnTo>
                      <a:pt x="2070" y="6"/>
                    </a:lnTo>
                    <a:lnTo>
                      <a:pt x="2070" y="109"/>
                    </a:lnTo>
                    <a:lnTo>
                      <a:pt x="2415" y="111"/>
                    </a:lnTo>
                    <a:lnTo>
                      <a:pt x="2415" y="193"/>
                    </a:lnTo>
                    <a:lnTo>
                      <a:pt x="0" y="192"/>
                    </a:lnTo>
                    <a:lnTo>
                      <a:pt x="0" y="108"/>
                    </a:lnTo>
                    <a:lnTo>
                      <a:pt x="342" y="109"/>
                    </a:lnTo>
                    <a:lnTo>
                      <a:pt x="342" y="0"/>
                    </a:lnTo>
                    <a:close/>
                  </a:path>
                </a:pathLst>
              </a:custGeom>
              <a:pattFill prst="zigZ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Rectangle 50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2448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7" name="Rectangle 51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2448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20" name="Group 83"/>
            <p:cNvGrpSpPr>
              <a:grpSpLocks/>
            </p:cNvGrpSpPr>
            <p:nvPr/>
          </p:nvGrpSpPr>
          <p:grpSpPr bwMode="auto">
            <a:xfrm>
              <a:off x="4126" y="748"/>
              <a:ext cx="1056" cy="1056"/>
              <a:chOff x="3504" y="1824"/>
              <a:chExt cx="1056" cy="1056"/>
            </a:xfrm>
          </p:grpSpPr>
          <p:sp>
            <p:nvSpPr>
              <p:cNvPr id="21" name="Freeform 84"/>
              <p:cNvSpPr>
                <a:spLocks/>
              </p:cNvSpPr>
              <p:nvPr/>
            </p:nvSpPr>
            <p:spPr bwMode="auto">
              <a:xfrm>
                <a:off x="3504" y="1824"/>
                <a:ext cx="1056" cy="480"/>
              </a:xfrm>
              <a:custGeom>
                <a:avLst/>
                <a:gdLst>
                  <a:gd name="T0" fmla="*/ 0 w 960"/>
                  <a:gd name="T1" fmla="*/ 0 h 384"/>
                  <a:gd name="T2" fmla="*/ 0 w 960"/>
                  <a:gd name="T3" fmla="*/ 101656 h 384"/>
                  <a:gd name="T4" fmla="*/ 10413 w 960"/>
                  <a:gd name="T5" fmla="*/ 101656 h 384"/>
                  <a:gd name="T6" fmla="*/ 10413 w 960"/>
                  <a:gd name="T7" fmla="*/ 76295 h 384"/>
                  <a:gd name="T8" fmla="*/ 1056 w 960"/>
                  <a:gd name="T9" fmla="*/ 76295 h 384"/>
                  <a:gd name="T10" fmla="*/ 1056 w 960"/>
                  <a:gd name="T11" fmla="*/ 0 h 384"/>
                  <a:gd name="T12" fmla="*/ 0 w 960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0"/>
                  <a:gd name="T22" fmla="*/ 0 h 384"/>
                  <a:gd name="T23" fmla="*/ 960 w 960"/>
                  <a:gd name="T24" fmla="*/ 384 h 3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0" h="384">
                    <a:moveTo>
                      <a:pt x="0" y="0"/>
                    </a:moveTo>
                    <a:lnTo>
                      <a:pt x="0" y="384"/>
                    </a:lnTo>
                    <a:lnTo>
                      <a:pt x="960" y="384"/>
                    </a:lnTo>
                    <a:lnTo>
                      <a:pt x="960" y="288"/>
                    </a:lnTo>
                    <a:lnTo>
                      <a:pt x="96" y="288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85"/>
              <p:cNvSpPr>
                <a:spLocks/>
              </p:cNvSpPr>
              <p:nvPr/>
            </p:nvSpPr>
            <p:spPr bwMode="auto">
              <a:xfrm>
                <a:off x="3504" y="2440"/>
                <a:ext cx="1056" cy="440"/>
              </a:xfrm>
              <a:custGeom>
                <a:avLst/>
                <a:gdLst>
                  <a:gd name="T0" fmla="*/ 0 w 1056"/>
                  <a:gd name="T1" fmla="*/ 440 h 440"/>
                  <a:gd name="T2" fmla="*/ 4 w 1056"/>
                  <a:gd name="T3" fmla="*/ 0 h 440"/>
                  <a:gd name="T4" fmla="*/ 1041 w 1056"/>
                  <a:gd name="T5" fmla="*/ 0 h 440"/>
                  <a:gd name="T6" fmla="*/ 1056 w 1056"/>
                  <a:gd name="T7" fmla="*/ 80 h 440"/>
                  <a:gd name="T8" fmla="*/ 106 w 1056"/>
                  <a:gd name="T9" fmla="*/ 80 h 440"/>
                  <a:gd name="T10" fmla="*/ 106 w 1056"/>
                  <a:gd name="T11" fmla="*/ 440 h 440"/>
                  <a:gd name="T12" fmla="*/ 0 w 1056"/>
                  <a:gd name="T13" fmla="*/ 440 h 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440"/>
                  <a:gd name="T23" fmla="*/ 1056 w 1056"/>
                  <a:gd name="T24" fmla="*/ 440 h 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440">
                    <a:moveTo>
                      <a:pt x="0" y="440"/>
                    </a:moveTo>
                    <a:lnTo>
                      <a:pt x="4" y="0"/>
                    </a:lnTo>
                    <a:lnTo>
                      <a:pt x="1041" y="0"/>
                    </a:lnTo>
                    <a:lnTo>
                      <a:pt x="1056" y="80"/>
                    </a:lnTo>
                    <a:lnTo>
                      <a:pt x="106" y="80"/>
                    </a:lnTo>
                    <a:lnTo>
                      <a:pt x="106" y="440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8" name="Group 87"/>
          <p:cNvGrpSpPr>
            <a:grpSpLocks/>
          </p:cNvGrpSpPr>
          <p:nvPr/>
        </p:nvGrpSpPr>
        <p:grpSpPr bwMode="auto">
          <a:xfrm>
            <a:off x="1632938" y="4075921"/>
            <a:ext cx="1862137" cy="1008857"/>
            <a:chOff x="0" y="2175"/>
            <a:chExt cx="1413" cy="804"/>
          </a:xfrm>
        </p:grpSpPr>
        <p:sp>
          <p:nvSpPr>
            <p:cNvPr id="29" name="AutoShape 88"/>
            <p:cNvSpPr>
              <a:spLocks noChangeArrowheads="1"/>
            </p:cNvSpPr>
            <p:nvPr/>
          </p:nvSpPr>
          <p:spPr bwMode="auto">
            <a:xfrm>
              <a:off x="0" y="2175"/>
              <a:ext cx="1413" cy="804"/>
            </a:xfrm>
            <a:prstGeom prst="wedgeEllipseCallout">
              <a:avLst>
                <a:gd name="adj1" fmla="val 40536"/>
                <a:gd name="adj2" fmla="val -15967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0" name="Text Box 89"/>
            <p:cNvSpPr txBox="1">
              <a:spLocks noChangeArrowheads="1"/>
            </p:cNvSpPr>
            <p:nvPr/>
          </p:nvSpPr>
          <p:spPr bwMode="auto">
            <a:xfrm>
              <a:off x="238" y="2391"/>
              <a:ext cx="9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Deplaceur</a:t>
              </a:r>
            </a:p>
          </p:txBody>
        </p:sp>
      </p:grpSp>
      <p:grpSp>
        <p:nvGrpSpPr>
          <p:cNvPr id="31" name="Group 90"/>
          <p:cNvGrpSpPr>
            <a:grpSpLocks/>
          </p:cNvGrpSpPr>
          <p:nvPr/>
        </p:nvGrpSpPr>
        <p:grpSpPr bwMode="auto">
          <a:xfrm>
            <a:off x="4283968" y="3917495"/>
            <a:ext cx="1682751" cy="1080295"/>
            <a:chOff x="1989" y="2130"/>
            <a:chExt cx="1217" cy="794"/>
          </a:xfrm>
        </p:grpSpPr>
        <p:sp>
          <p:nvSpPr>
            <p:cNvPr id="32" name="AutoShape 91"/>
            <p:cNvSpPr>
              <a:spLocks noChangeArrowheads="1"/>
            </p:cNvSpPr>
            <p:nvPr/>
          </p:nvSpPr>
          <p:spPr bwMode="auto">
            <a:xfrm>
              <a:off x="1989" y="2130"/>
              <a:ext cx="1217" cy="794"/>
            </a:xfrm>
            <a:prstGeom prst="wedgeEllipseCallout">
              <a:avLst>
                <a:gd name="adj1" fmla="val -53532"/>
                <a:gd name="adj2" fmla="val -973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3" name="Text Box 92"/>
            <p:cNvSpPr txBox="1">
              <a:spLocks noChangeArrowheads="1"/>
            </p:cNvSpPr>
            <p:nvPr/>
          </p:nvSpPr>
          <p:spPr bwMode="auto">
            <a:xfrm>
              <a:off x="2022" y="2359"/>
              <a:ext cx="1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régénérateur</a:t>
              </a:r>
            </a:p>
          </p:txBody>
        </p:sp>
      </p:grpSp>
      <p:grpSp>
        <p:nvGrpSpPr>
          <p:cNvPr id="34" name="Group 93"/>
          <p:cNvGrpSpPr>
            <a:grpSpLocks/>
          </p:cNvGrpSpPr>
          <p:nvPr/>
        </p:nvGrpSpPr>
        <p:grpSpPr bwMode="auto">
          <a:xfrm>
            <a:off x="7155048" y="4293021"/>
            <a:ext cx="1520825" cy="792163"/>
            <a:chOff x="4344" y="2485"/>
            <a:chExt cx="958" cy="499"/>
          </a:xfrm>
        </p:grpSpPr>
        <p:sp>
          <p:nvSpPr>
            <p:cNvPr id="35" name="AutoShape 94"/>
            <p:cNvSpPr>
              <a:spLocks noChangeArrowheads="1"/>
            </p:cNvSpPr>
            <p:nvPr/>
          </p:nvSpPr>
          <p:spPr bwMode="auto">
            <a:xfrm>
              <a:off x="4344" y="2485"/>
              <a:ext cx="958" cy="499"/>
            </a:xfrm>
            <a:prstGeom prst="wedgeEllipseCallout">
              <a:avLst>
                <a:gd name="adj1" fmla="val -11636"/>
                <a:gd name="adj2" fmla="val -2001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6" name="Text Box 95"/>
            <p:cNvSpPr txBox="1">
              <a:spLocks noChangeArrowheads="1"/>
            </p:cNvSpPr>
            <p:nvPr/>
          </p:nvSpPr>
          <p:spPr bwMode="auto">
            <a:xfrm>
              <a:off x="4531" y="2618"/>
              <a:ext cx="6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Piston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1691680" y="1052736"/>
            <a:ext cx="721804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D.3.3.1 ) Présentation de la machine</a:t>
            </a:r>
          </a:p>
        </p:txBody>
      </p:sp>
    </p:spTree>
    <p:extLst>
      <p:ext uri="{BB962C8B-B14F-4D97-AF65-F5344CB8AC3E}">
        <p14:creationId xmlns:p14="http://schemas.microsoft.com/office/powerpoint/2010/main" val="422592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358567C-AB8B-4FF4-B5F4-292913AAC767}" type="slidenum">
              <a:rPr lang="fr-FR" sz="1400" smtClean="0"/>
              <a:pPr>
                <a:spcBef>
                  <a:spcPct val="0"/>
                </a:spcBef>
                <a:defRPr/>
              </a:pPr>
              <a:t>54</a:t>
            </a:fld>
            <a:endParaRPr lang="fr-FR" sz="1400"/>
          </a:p>
        </p:txBody>
      </p:sp>
      <p:sp>
        <p:nvSpPr>
          <p:cNvPr id="90116" name="Freeform 2"/>
          <p:cNvSpPr>
            <a:spLocks/>
          </p:cNvSpPr>
          <p:nvPr/>
        </p:nvSpPr>
        <p:spPr bwMode="auto">
          <a:xfrm>
            <a:off x="304800" y="609600"/>
            <a:ext cx="8686800" cy="4648200"/>
          </a:xfrm>
          <a:custGeom>
            <a:avLst/>
            <a:gdLst>
              <a:gd name="T0" fmla="*/ 2147483647 w 4850"/>
              <a:gd name="T1" fmla="*/ 0 h 2928"/>
              <a:gd name="T2" fmla="*/ 0 w 4850"/>
              <a:gd name="T3" fmla="*/ 0 h 2928"/>
              <a:gd name="T4" fmla="*/ 0 w 4850"/>
              <a:gd name="T5" fmla="*/ 2147483647 h 2928"/>
              <a:gd name="T6" fmla="*/ 2147483647 w 4850"/>
              <a:gd name="T7" fmla="*/ 2147483647 h 2928"/>
              <a:gd name="T8" fmla="*/ 2147483647 w 4850"/>
              <a:gd name="T9" fmla="*/ 2147483647 h 2928"/>
              <a:gd name="T10" fmla="*/ 2147483647 w 4850"/>
              <a:gd name="T11" fmla="*/ 2147483647 h 2928"/>
              <a:gd name="T12" fmla="*/ 2147483647 w 4850"/>
              <a:gd name="T13" fmla="*/ 2147483647 h 2928"/>
              <a:gd name="T14" fmla="*/ 2147483647 w 4850"/>
              <a:gd name="T15" fmla="*/ 2147483647 h 2928"/>
              <a:gd name="T16" fmla="*/ 2147483647 w 4850"/>
              <a:gd name="T17" fmla="*/ 0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50"/>
              <a:gd name="T28" fmla="*/ 0 h 2928"/>
              <a:gd name="T29" fmla="*/ 4850 w 4850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50" h="2928">
                <a:moveTo>
                  <a:pt x="4848" y="0"/>
                </a:moveTo>
                <a:lnTo>
                  <a:pt x="0" y="0"/>
                </a:lnTo>
                <a:lnTo>
                  <a:pt x="0" y="2928"/>
                </a:lnTo>
                <a:lnTo>
                  <a:pt x="4850" y="2928"/>
                </a:lnTo>
                <a:lnTo>
                  <a:pt x="4850" y="2733"/>
                </a:lnTo>
                <a:lnTo>
                  <a:pt x="240" y="2736"/>
                </a:lnTo>
                <a:lnTo>
                  <a:pt x="240" y="192"/>
                </a:lnTo>
                <a:lnTo>
                  <a:pt x="4848" y="192"/>
                </a:lnTo>
                <a:lnTo>
                  <a:pt x="484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0117" name="Rectangle 3" descr="noir)"/>
          <p:cNvSpPr>
            <a:spLocks noChangeArrowheads="1"/>
          </p:cNvSpPr>
          <p:nvPr/>
        </p:nvSpPr>
        <p:spPr bwMode="auto">
          <a:xfrm>
            <a:off x="2209800" y="914400"/>
            <a:ext cx="4114800" cy="609600"/>
          </a:xfrm>
          <a:prstGeom prst="rect">
            <a:avLst/>
          </a:prstGeom>
          <a:pattFill prst="ltHorz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90118" name="Rectangle 4" descr="noir)"/>
          <p:cNvSpPr>
            <a:spLocks noChangeArrowheads="1"/>
          </p:cNvSpPr>
          <p:nvPr/>
        </p:nvSpPr>
        <p:spPr bwMode="auto">
          <a:xfrm>
            <a:off x="2209800" y="4343400"/>
            <a:ext cx="4114800" cy="609600"/>
          </a:xfrm>
          <a:prstGeom prst="rect">
            <a:avLst/>
          </a:prstGeom>
          <a:pattFill prst="ltHorz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90119" name="Rectangle 5"/>
          <p:cNvSpPr>
            <a:spLocks noChangeArrowheads="1"/>
          </p:cNvSpPr>
          <p:nvPr/>
        </p:nvSpPr>
        <p:spPr bwMode="auto">
          <a:xfrm>
            <a:off x="2057400" y="1524000"/>
            <a:ext cx="4419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90120" name="Rectangle 6"/>
          <p:cNvSpPr>
            <a:spLocks noChangeArrowheads="1"/>
          </p:cNvSpPr>
          <p:nvPr/>
        </p:nvSpPr>
        <p:spPr bwMode="auto">
          <a:xfrm>
            <a:off x="2057400" y="4267200"/>
            <a:ext cx="4419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1676400"/>
            <a:ext cx="9372600" cy="2514600"/>
            <a:chOff x="480" y="1056"/>
            <a:chExt cx="5904" cy="1584"/>
          </a:xfrm>
        </p:grpSpPr>
        <p:sp>
          <p:nvSpPr>
            <p:cNvPr id="90413" name="Rectangle 8"/>
            <p:cNvSpPr>
              <a:spLocks noChangeArrowheads="1"/>
            </p:cNvSpPr>
            <p:nvPr/>
          </p:nvSpPr>
          <p:spPr bwMode="auto">
            <a:xfrm>
              <a:off x="480" y="1056"/>
              <a:ext cx="1440" cy="158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90414" name="Rectangle 9"/>
            <p:cNvSpPr>
              <a:spLocks noChangeArrowheads="1"/>
            </p:cNvSpPr>
            <p:nvPr/>
          </p:nvSpPr>
          <p:spPr bwMode="auto">
            <a:xfrm>
              <a:off x="1920" y="1776"/>
              <a:ext cx="4464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763000" y="990600"/>
            <a:ext cx="1676400" cy="3886200"/>
            <a:chOff x="4320" y="624"/>
            <a:chExt cx="1056" cy="2448"/>
          </a:xfrm>
        </p:grpSpPr>
        <p:sp>
          <p:nvSpPr>
            <p:cNvPr id="90411" name="Freeform 11"/>
            <p:cNvSpPr>
              <a:spLocks/>
            </p:cNvSpPr>
            <p:nvPr/>
          </p:nvSpPr>
          <p:spPr bwMode="auto">
            <a:xfrm>
              <a:off x="4320" y="624"/>
              <a:ext cx="1056" cy="1104"/>
            </a:xfrm>
            <a:custGeom>
              <a:avLst/>
              <a:gdLst>
                <a:gd name="T0" fmla="*/ 0 w 1056"/>
                <a:gd name="T1" fmla="*/ 0 h 1104"/>
                <a:gd name="T2" fmla="*/ 0 w 1056"/>
                <a:gd name="T3" fmla="*/ 1104 h 1104"/>
                <a:gd name="T4" fmla="*/ 1056 w 1056"/>
                <a:gd name="T5" fmla="*/ 1104 h 1104"/>
                <a:gd name="T6" fmla="*/ 1056 w 1056"/>
                <a:gd name="T7" fmla="*/ 1008 h 1104"/>
                <a:gd name="T8" fmla="*/ 48 w 1056"/>
                <a:gd name="T9" fmla="*/ 1008 h 1104"/>
                <a:gd name="T10" fmla="*/ 48 w 1056"/>
                <a:gd name="T11" fmla="*/ 0 h 1104"/>
                <a:gd name="T12" fmla="*/ 0 w 1056"/>
                <a:gd name="T13" fmla="*/ 0 h 1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6"/>
                <a:gd name="T22" fmla="*/ 0 h 1104"/>
                <a:gd name="T23" fmla="*/ 1056 w 1056"/>
                <a:gd name="T24" fmla="*/ 1104 h 1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6" h="1104">
                  <a:moveTo>
                    <a:pt x="0" y="0"/>
                  </a:moveTo>
                  <a:lnTo>
                    <a:pt x="0" y="1104"/>
                  </a:lnTo>
                  <a:lnTo>
                    <a:pt x="1056" y="1104"/>
                  </a:lnTo>
                  <a:lnTo>
                    <a:pt x="1056" y="1008"/>
                  </a:lnTo>
                  <a:lnTo>
                    <a:pt x="48" y="100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412" name="Freeform 12"/>
            <p:cNvSpPr>
              <a:spLocks/>
            </p:cNvSpPr>
            <p:nvPr/>
          </p:nvSpPr>
          <p:spPr bwMode="auto">
            <a:xfrm flipV="1">
              <a:off x="4320" y="1968"/>
              <a:ext cx="1056" cy="1104"/>
            </a:xfrm>
            <a:custGeom>
              <a:avLst/>
              <a:gdLst>
                <a:gd name="T0" fmla="*/ 0 w 1056"/>
                <a:gd name="T1" fmla="*/ 0 h 1104"/>
                <a:gd name="T2" fmla="*/ 0 w 1056"/>
                <a:gd name="T3" fmla="*/ 1104 h 1104"/>
                <a:gd name="T4" fmla="*/ 1056 w 1056"/>
                <a:gd name="T5" fmla="*/ 1104 h 1104"/>
                <a:gd name="T6" fmla="*/ 1056 w 1056"/>
                <a:gd name="T7" fmla="*/ 1008 h 1104"/>
                <a:gd name="T8" fmla="*/ 48 w 1056"/>
                <a:gd name="T9" fmla="*/ 1008 h 1104"/>
                <a:gd name="T10" fmla="*/ 48 w 1056"/>
                <a:gd name="T11" fmla="*/ 0 h 1104"/>
                <a:gd name="T12" fmla="*/ 0 w 1056"/>
                <a:gd name="T13" fmla="*/ 0 h 1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6"/>
                <a:gd name="T22" fmla="*/ 0 h 1104"/>
                <a:gd name="T23" fmla="*/ 1056 w 1056"/>
                <a:gd name="T24" fmla="*/ 1104 h 1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6" h="1104">
                  <a:moveTo>
                    <a:pt x="0" y="0"/>
                  </a:moveTo>
                  <a:lnTo>
                    <a:pt x="0" y="1104"/>
                  </a:lnTo>
                  <a:lnTo>
                    <a:pt x="1056" y="1104"/>
                  </a:lnTo>
                  <a:lnTo>
                    <a:pt x="1056" y="1008"/>
                  </a:lnTo>
                  <a:lnTo>
                    <a:pt x="48" y="100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458200" y="990600"/>
            <a:ext cx="1981200" cy="3886200"/>
            <a:chOff x="5328" y="624"/>
            <a:chExt cx="1248" cy="2448"/>
          </a:xfrm>
        </p:grpSpPr>
        <p:grpSp>
          <p:nvGrpSpPr>
            <p:cNvPr id="90405" name="Group 14"/>
            <p:cNvGrpSpPr>
              <a:grpSpLocks/>
            </p:cNvGrpSpPr>
            <p:nvPr/>
          </p:nvGrpSpPr>
          <p:grpSpPr bwMode="auto">
            <a:xfrm>
              <a:off x="5520" y="624"/>
              <a:ext cx="1056" cy="2448"/>
              <a:chOff x="4320" y="624"/>
              <a:chExt cx="1056" cy="2448"/>
            </a:xfrm>
          </p:grpSpPr>
          <p:sp>
            <p:nvSpPr>
              <p:cNvPr id="90409" name="Freeform 15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410" name="Freeform 16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0406" name="Group 17"/>
            <p:cNvGrpSpPr>
              <a:grpSpLocks/>
            </p:cNvGrpSpPr>
            <p:nvPr/>
          </p:nvGrpSpPr>
          <p:grpSpPr bwMode="auto">
            <a:xfrm>
              <a:off x="5328" y="624"/>
              <a:ext cx="1056" cy="2448"/>
              <a:chOff x="4320" y="624"/>
              <a:chExt cx="1056" cy="2448"/>
            </a:xfrm>
          </p:grpSpPr>
          <p:sp>
            <p:nvSpPr>
              <p:cNvPr id="90407" name="Freeform 18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408" name="Freeform 19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8153400" y="990600"/>
            <a:ext cx="1981200" cy="3886200"/>
            <a:chOff x="5328" y="624"/>
            <a:chExt cx="1248" cy="2448"/>
          </a:xfrm>
        </p:grpSpPr>
        <p:grpSp>
          <p:nvGrpSpPr>
            <p:cNvPr id="90399" name="Group 21"/>
            <p:cNvGrpSpPr>
              <a:grpSpLocks/>
            </p:cNvGrpSpPr>
            <p:nvPr/>
          </p:nvGrpSpPr>
          <p:grpSpPr bwMode="auto">
            <a:xfrm>
              <a:off x="5520" y="624"/>
              <a:ext cx="1056" cy="2448"/>
              <a:chOff x="4320" y="624"/>
              <a:chExt cx="1056" cy="2448"/>
            </a:xfrm>
          </p:grpSpPr>
          <p:sp>
            <p:nvSpPr>
              <p:cNvPr id="90403" name="Freeform 22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404" name="Freeform 23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0400" name="Group 24"/>
            <p:cNvGrpSpPr>
              <a:grpSpLocks/>
            </p:cNvGrpSpPr>
            <p:nvPr/>
          </p:nvGrpSpPr>
          <p:grpSpPr bwMode="auto">
            <a:xfrm>
              <a:off x="5328" y="624"/>
              <a:ext cx="1056" cy="2448"/>
              <a:chOff x="4320" y="624"/>
              <a:chExt cx="1056" cy="2448"/>
            </a:xfrm>
          </p:grpSpPr>
          <p:sp>
            <p:nvSpPr>
              <p:cNvPr id="90401" name="Freeform 25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402" name="Freeform 26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7848600" y="990600"/>
            <a:ext cx="1981200" cy="3886200"/>
            <a:chOff x="5328" y="624"/>
            <a:chExt cx="1248" cy="2448"/>
          </a:xfrm>
        </p:grpSpPr>
        <p:grpSp>
          <p:nvGrpSpPr>
            <p:cNvPr id="90393" name="Group 28"/>
            <p:cNvGrpSpPr>
              <a:grpSpLocks/>
            </p:cNvGrpSpPr>
            <p:nvPr/>
          </p:nvGrpSpPr>
          <p:grpSpPr bwMode="auto">
            <a:xfrm>
              <a:off x="5520" y="624"/>
              <a:ext cx="1056" cy="2448"/>
              <a:chOff x="4320" y="624"/>
              <a:chExt cx="1056" cy="2448"/>
            </a:xfrm>
          </p:grpSpPr>
          <p:sp>
            <p:nvSpPr>
              <p:cNvPr id="90397" name="Freeform 29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398" name="Freeform 30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0394" name="Group 31"/>
            <p:cNvGrpSpPr>
              <a:grpSpLocks/>
            </p:cNvGrpSpPr>
            <p:nvPr/>
          </p:nvGrpSpPr>
          <p:grpSpPr bwMode="auto">
            <a:xfrm>
              <a:off x="5328" y="624"/>
              <a:ext cx="1056" cy="2448"/>
              <a:chOff x="4320" y="624"/>
              <a:chExt cx="1056" cy="2448"/>
            </a:xfrm>
          </p:grpSpPr>
          <p:sp>
            <p:nvSpPr>
              <p:cNvPr id="90395" name="Freeform 32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396" name="Freeform 33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7543800" y="990600"/>
            <a:ext cx="1981200" cy="3886200"/>
            <a:chOff x="5328" y="624"/>
            <a:chExt cx="1248" cy="2448"/>
          </a:xfrm>
        </p:grpSpPr>
        <p:grpSp>
          <p:nvGrpSpPr>
            <p:cNvPr id="90387" name="Group 35"/>
            <p:cNvGrpSpPr>
              <a:grpSpLocks/>
            </p:cNvGrpSpPr>
            <p:nvPr/>
          </p:nvGrpSpPr>
          <p:grpSpPr bwMode="auto">
            <a:xfrm>
              <a:off x="5520" y="624"/>
              <a:ext cx="1056" cy="2448"/>
              <a:chOff x="4320" y="624"/>
              <a:chExt cx="1056" cy="2448"/>
            </a:xfrm>
          </p:grpSpPr>
          <p:sp>
            <p:nvSpPr>
              <p:cNvPr id="90391" name="Freeform 36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392" name="Freeform 37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0388" name="Group 38"/>
            <p:cNvGrpSpPr>
              <a:grpSpLocks/>
            </p:cNvGrpSpPr>
            <p:nvPr/>
          </p:nvGrpSpPr>
          <p:grpSpPr bwMode="auto">
            <a:xfrm>
              <a:off x="5328" y="624"/>
              <a:ext cx="1056" cy="2448"/>
              <a:chOff x="4320" y="624"/>
              <a:chExt cx="1056" cy="2448"/>
            </a:xfrm>
          </p:grpSpPr>
          <p:sp>
            <p:nvSpPr>
              <p:cNvPr id="90389" name="Freeform 39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390" name="Freeform 40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7239000" y="990600"/>
            <a:ext cx="1981200" cy="3886200"/>
            <a:chOff x="5328" y="624"/>
            <a:chExt cx="1248" cy="2448"/>
          </a:xfrm>
        </p:grpSpPr>
        <p:grpSp>
          <p:nvGrpSpPr>
            <p:cNvPr id="90381" name="Group 42"/>
            <p:cNvGrpSpPr>
              <a:grpSpLocks/>
            </p:cNvGrpSpPr>
            <p:nvPr/>
          </p:nvGrpSpPr>
          <p:grpSpPr bwMode="auto">
            <a:xfrm>
              <a:off x="5520" y="624"/>
              <a:ext cx="1056" cy="2448"/>
              <a:chOff x="4320" y="624"/>
              <a:chExt cx="1056" cy="2448"/>
            </a:xfrm>
          </p:grpSpPr>
          <p:sp>
            <p:nvSpPr>
              <p:cNvPr id="90385" name="Freeform 43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386" name="Freeform 44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0382" name="Group 45"/>
            <p:cNvGrpSpPr>
              <a:grpSpLocks/>
            </p:cNvGrpSpPr>
            <p:nvPr/>
          </p:nvGrpSpPr>
          <p:grpSpPr bwMode="auto">
            <a:xfrm>
              <a:off x="5328" y="624"/>
              <a:ext cx="1056" cy="2448"/>
              <a:chOff x="4320" y="624"/>
              <a:chExt cx="1056" cy="2448"/>
            </a:xfrm>
          </p:grpSpPr>
          <p:sp>
            <p:nvSpPr>
              <p:cNvPr id="90383" name="Freeform 46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384" name="Freeform 47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6934200" y="990600"/>
            <a:ext cx="1981200" cy="3886200"/>
            <a:chOff x="5328" y="624"/>
            <a:chExt cx="1248" cy="2448"/>
          </a:xfrm>
        </p:grpSpPr>
        <p:grpSp>
          <p:nvGrpSpPr>
            <p:cNvPr id="90375" name="Group 49"/>
            <p:cNvGrpSpPr>
              <a:grpSpLocks/>
            </p:cNvGrpSpPr>
            <p:nvPr/>
          </p:nvGrpSpPr>
          <p:grpSpPr bwMode="auto">
            <a:xfrm>
              <a:off x="5520" y="624"/>
              <a:ext cx="1056" cy="2448"/>
              <a:chOff x="4320" y="624"/>
              <a:chExt cx="1056" cy="2448"/>
            </a:xfrm>
          </p:grpSpPr>
          <p:sp>
            <p:nvSpPr>
              <p:cNvPr id="90379" name="Freeform 50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380" name="Freeform 51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0376" name="Group 52"/>
            <p:cNvGrpSpPr>
              <a:grpSpLocks/>
            </p:cNvGrpSpPr>
            <p:nvPr/>
          </p:nvGrpSpPr>
          <p:grpSpPr bwMode="auto">
            <a:xfrm>
              <a:off x="5328" y="624"/>
              <a:ext cx="1056" cy="2448"/>
              <a:chOff x="4320" y="624"/>
              <a:chExt cx="1056" cy="2448"/>
            </a:xfrm>
          </p:grpSpPr>
          <p:sp>
            <p:nvSpPr>
              <p:cNvPr id="90377" name="Freeform 53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378" name="Freeform 54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2" name="Group 55"/>
          <p:cNvGrpSpPr>
            <a:grpSpLocks/>
          </p:cNvGrpSpPr>
          <p:nvPr/>
        </p:nvGrpSpPr>
        <p:grpSpPr bwMode="auto">
          <a:xfrm>
            <a:off x="762000" y="1676400"/>
            <a:ext cx="9829800" cy="2514600"/>
            <a:chOff x="480" y="1056"/>
            <a:chExt cx="6192" cy="1584"/>
          </a:xfrm>
        </p:grpSpPr>
        <p:grpSp>
          <p:nvGrpSpPr>
            <p:cNvPr id="90369" name="Group 56"/>
            <p:cNvGrpSpPr>
              <a:grpSpLocks/>
            </p:cNvGrpSpPr>
            <p:nvPr/>
          </p:nvGrpSpPr>
          <p:grpSpPr bwMode="auto">
            <a:xfrm>
              <a:off x="480" y="1056"/>
              <a:ext cx="5904" cy="1584"/>
              <a:chOff x="480" y="1056"/>
              <a:chExt cx="5904" cy="1584"/>
            </a:xfrm>
          </p:grpSpPr>
          <p:sp>
            <p:nvSpPr>
              <p:cNvPr id="90373" name="Rectangle 57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74" name="Rectangle 58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370" name="Group 59"/>
            <p:cNvGrpSpPr>
              <a:grpSpLocks/>
            </p:cNvGrpSpPr>
            <p:nvPr/>
          </p:nvGrpSpPr>
          <p:grpSpPr bwMode="auto">
            <a:xfrm>
              <a:off x="768" y="1056"/>
              <a:ext cx="5904" cy="1584"/>
              <a:chOff x="480" y="1056"/>
              <a:chExt cx="5904" cy="1584"/>
            </a:xfrm>
          </p:grpSpPr>
          <p:sp>
            <p:nvSpPr>
              <p:cNvPr id="90371" name="Rectangle 60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72" name="Rectangle 61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25" name="Group 62"/>
          <p:cNvGrpSpPr>
            <a:grpSpLocks/>
          </p:cNvGrpSpPr>
          <p:nvPr/>
        </p:nvGrpSpPr>
        <p:grpSpPr bwMode="auto">
          <a:xfrm>
            <a:off x="1219200" y="1676400"/>
            <a:ext cx="9829800" cy="2514600"/>
            <a:chOff x="480" y="1056"/>
            <a:chExt cx="6192" cy="1584"/>
          </a:xfrm>
        </p:grpSpPr>
        <p:grpSp>
          <p:nvGrpSpPr>
            <p:cNvPr id="90363" name="Group 63"/>
            <p:cNvGrpSpPr>
              <a:grpSpLocks/>
            </p:cNvGrpSpPr>
            <p:nvPr/>
          </p:nvGrpSpPr>
          <p:grpSpPr bwMode="auto">
            <a:xfrm>
              <a:off x="480" y="1056"/>
              <a:ext cx="5904" cy="1584"/>
              <a:chOff x="480" y="1056"/>
              <a:chExt cx="5904" cy="1584"/>
            </a:xfrm>
          </p:grpSpPr>
          <p:sp>
            <p:nvSpPr>
              <p:cNvPr id="90367" name="Rectangle 64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68" name="Rectangle 65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364" name="Group 66"/>
            <p:cNvGrpSpPr>
              <a:grpSpLocks/>
            </p:cNvGrpSpPr>
            <p:nvPr/>
          </p:nvGrpSpPr>
          <p:grpSpPr bwMode="auto">
            <a:xfrm>
              <a:off x="768" y="1056"/>
              <a:ext cx="5904" cy="1584"/>
              <a:chOff x="480" y="1056"/>
              <a:chExt cx="5904" cy="1584"/>
            </a:xfrm>
          </p:grpSpPr>
          <p:sp>
            <p:nvSpPr>
              <p:cNvPr id="90365" name="Rectangle 67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66" name="Rectangle 68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28" name="Group 69"/>
          <p:cNvGrpSpPr>
            <a:grpSpLocks/>
          </p:cNvGrpSpPr>
          <p:nvPr/>
        </p:nvGrpSpPr>
        <p:grpSpPr bwMode="auto">
          <a:xfrm>
            <a:off x="1676400" y="1676400"/>
            <a:ext cx="9829800" cy="2514600"/>
            <a:chOff x="480" y="1056"/>
            <a:chExt cx="6192" cy="1584"/>
          </a:xfrm>
        </p:grpSpPr>
        <p:grpSp>
          <p:nvGrpSpPr>
            <p:cNvPr id="90357" name="Group 70"/>
            <p:cNvGrpSpPr>
              <a:grpSpLocks/>
            </p:cNvGrpSpPr>
            <p:nvPr/>
          </p:nvGrpSpPr>
          <p:grpSpPr bwMode="auto">
            <a:xfrm>
              <a:off x="480" y="1056"/>
              <a:ext cx="5904" cy="1584"/>
              <a:chOff x="480" y="1056"/>
              <a:chExt cx="5904" cy="1584"/>
            </a:xfrm>
          </p:grpSpPr>
          <p:sp>
            <p:nvSpPr>
              <p:cNvPr id="90361" name="Rectangle 71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62" name="Rectangle 72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358" name="Group 73"/>
            <p:cNvGrpSpPr>
              <a:grpSpLocks/>
            </p:cNvGrpSpPr>
            <p:nvPr/>
          </p:nvGrpSpPr>
          <p:grpSpPr bwMode="auto">
            <a:xfrm>
              <a:off x="768" y="1056"/>
              <a:ext cx="5904" cy="1584"/>
              <a:chOff x="480" y="1056"/>
              <a:chExt cx="5904" cy="1584"/>
            </a:xfrm>
          </p:grpSpPr>
          <p:sp>
            <p:nvSpPr>
              <p:cNvPr id="90359" name="Rectangle 74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60" name="Rectangle 75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31" name="Group 76"/>
          <p:cNvGrpSpPr>
            <a:grpSpLocks/>
          </p:cNvGrpSpPr>
          <p:nvPr/>
        </p:nvGrpSpPr>
        <p:grpSpPr bwMode="auto">
          <a:xfrm>
            <a:off x="2133600" y="1676400"/>
            <a:ext cx="9829800" cy="2514600"/>
            <a:chOff x="480" y="1056"/>
            <a:chExt cx="6192" cy="1584"/>
          </a:xfrm>
        </p:grpSpPr>
        <p:grpSp>
          <p:nvGrpSpPr>
            <p:cNvPr id="90351" name="Group 77"/>
            <p:cNvGrpSpPr>
              <a:grpSpLocks/>
            </p:cNvGrpSpPr>
            <p:nvPr/>
          </p:nvGrpSpPr>
          <p:grpSpPr bwMode="auto">
            <a:xfrm>
              <a:off x="480" y="1056"/>
              <a:ext cx="5904" cy="1584"/>
              <a:chOff x="480" y="1056"/>
              <a:chExt cx="5904" cy="1584"/>
            </a:xfrm>
          </p:grpSpPr>
          <p:sp>
            <p:nvSpPr>
              <p:cNvPr id="90355" name="Rectangle 78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56" name="Rectangle 79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352" name="Group 80"/>
            <p:cNvGrpSpPr>
              <a:grpSpLocks/>
            </p:cNvGrpSpPr>
            <p:nvPr/>
          </p:nvGrpSpPr>
          <p:grpSpPr bwMode="auto">
            <a:xfrm>
              <a:off x="768" y="1056"/>
              <a:ext cx="5904" cy="1584"/>
              <a:chOff x="480" y="1056"/>
              <a:chExt cx="5904" cy="1584"/>
            </a:xfrm>
          </p:grpSpPr>
          <p:sp>
            <p:nvSpPr>
              <p:cNvPr id="90353" name="Rectangle 81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54" name="Rectangle 82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191778" name="Group 83"/>
          <p:cNvGrpSpPr>
            <a:grpSpLocks/>
          </p:cNvGrpSpPr>
          <p:nvPr/>
        </p:nvGrpSpPr>
        <p:grpSpPr bwMode="auto">
          <a:xfrm>
            <a:off x="2590800" y="1676400"/>
            <a:ext cx="9829800" cy="2514600"/>
            <a:chOff x="480" y="1056"/>
            <a:chExt cx="6192" cy="1584"/>
          </a:xfrm>
        </p:grpSpPr>
        <p:grpSp>
          <p:nvGrpSpPr>
            <p:cNvPr id="90345" name="Group 84"/>
            <p:cNvGrpSpPr>
              <a:grpSpLocks/>
            </p:cNvGrpSpPr>
            <p:nvPr/>
          </p:nvGrpSpPr>
          <p:grpSpPr bwMode="auto">
            <a:xfrm>
              <a:off x="480" y="1056"/>
              <a:ext cx="5904" cy="1584"/>
              <a:chOff x="480" y="1056"/>
              <a:chExt cx="5904" cy="1584"/>
            </a:xfrm>
          </p:grpSpPr>
          <p:sp>
            <p:nvSpPr>
              <p:cNvPr id="90349" name="Rectangle 85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50" name="Rectangle 86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346" name="Group 87"/>
            <p:cNvGrpSpPr>
              <a:grpSpLocks/>
            </p:cNvGrpSpPr>
            <p:nvPr/>
          </p:nvGrpSpPr>
          <p:grpSpPr bwMode="auto">
            <a:xfrm>
              <a:off x="768" y="1056"/>
              <a:ext cx="5904" cy="1584"/>
              <a:chOff x="480" y="1056"/>
              <a:chExt cx="5904" cy="1584"/>
            </a:xfrm>
          </p:grpSpPr>
          <p:sp>
            <p:nvSpPr>
              <p:cNvPr id="90347" name="Rectangle 88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48" name="Rectangle 89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191781" name="Group 90"/>
          <p:cNvGrpSpPr>
            <a:grpSpLocks/>
          </p:cNvGrpSpPr>
          <p:nvPr/>
        </p:nvGrpSpPr>
        <p:grpSpPr bwMode="auto">
          <a:xfrm>
            <a:off x="3048000" y="1676400"/>
            <a:ext cx="9829800" cy="2514600"/>
            <a:chOff x="480" y="1056"/>
            <a:chExt cx="6192" cy="1584"/>
          </a:xfrm>
        </p:grpSpPr>
        <p:grpSp>
          <p:nvGrpSpPr>
            <p:cNvPr id="90339" name="Group 91"/>
            <p:cNvGrpSpPr>
              <a:grpSpLocks/>
            </p:cNvGrpSpPr>
            <p:nvPr/>
          </p:nvGrpSpPr>
          <p:grpSpPr bwMode="auto">
            <a:xfrm>
              <a:off x="480" y="1056"/>
              <a:ext cx="5904" cy="1584"/>
              <a:chOff x="480" y="1056"/>
              <a:chExt cx="5904" cy="1584"/>
            </a:xfrm>
          </p:grpSpPr>
          <p:sp>
            <p:nvSpPr>
              <p:cNvPr id="90343" name="Rectangle 92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44" name="Rectangle 93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340" name="Group 94"/>
            <p:cNvGrpSpPr>
              <a:grpSpLocks/>
            </p:cNvGrpSpPr>
            <p:nvPr/>
          </p:nvGrpSpPr>
          <p:grpSpPr bwMode="auto">
            <a:xfrm>
              <a:off x="768" y="1056"/>
              <a:ext cx="5904" cy="1584"/>
              <a:chOff x="480" y="1056"/>
              <a:chExt cx="5904" cy="1584"/>
            </a:xfrm>
          </p:grpSpPr>
          <p:sp>
            <p:nvSpPr>
              <p:cNvPr id="90341" name="Rectangle 95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42" name="Rectangle 96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191784" name="Group 97"/>
          <p:cNvGrpSpPr>
            <a:grpSpLocks/>
          </p:cNvGrpSpPr>
          <p:nvPr/>
        </p:nvGrpSpPr>
        <p:grpSpPr bwMode="auto">
          <a:xfrm>
            <a:off x="3505200" y="1676400"/>
            <a:ext cx="9829800" cy="2514600"/>
            <a:chOff x="480" y="1056"/>
            <a:chExt cx="6192" cy="1584"/>
          </a:xfrm>
        </p:grpSpPr>
        <p:grpSp>
          <p:nvGrpSpPr>
            <p:cNvPr id="90333" name="Group 98"/>
            <p:cNvGrpSpPr>
              <a:grpSpLocks/>
            </p:cNvGrpSpPr>
            <p:nvPr/>
          </p:nvGrpSpPr>
          <p:grpSpPr bwMode="auto">
            <a:xfrm>
              <a:off x="480" y="1056"/>
              <a:ext cx="5904" cy="1584"/>
              <a:chOff x="480" y="1056"/>
              <a:chExt cx="5904" cy="1584"/>
            </a:xfrm>
          </p:grpSpPr>
          <p:sp>
            <p:nvSpPr>
              <p:cNvPr id="90337" name="Rectangle 99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38" name="Rectangle 100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334" name="Group 101"/>
            <p:cNvGrpSpPr>
              <a:grpSpLocks/>
            </p:cNvGrpSpPr>
            <p:nvPr/>
          </p:nvGrpSpPr>
          <p:grpSpPr bwMode="auto">
            <a:xfrm>
              <a:off x="768" y="1056"/>
              <a:ext cx="5904" cy="1584"/>
              <a:chOff x="480" y="1056"/>
              <a:chExt cx="5904" cy="1584"/>
            </a:xfrm>
          </p:grpSpPr>
          <p:sp>
            <p:nvSpPr>
              <p:cNvPr id="90335" name="Rectangle 102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36" name="Rectangle 103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191790" name="Group 104"/>
          <p:cNvGrpSpPr>
            <a:grpSpLocks/>
          </p:cNvGrpSpPr>
          <p:nvPr/>
        </p:nvGrpSpPr>
        <p:grpSpPr bwMode="auto">
          <a:xfrm>
            <a:off x="3962400" y="1676400"/>
            <a:ext cx="9829800" cy="2514600"/>
            <a:chOff x="480" y="1056"/>
            <a:chExt cx="6192" cy="1584"/>
          </a:xfrm>
        </p:grpSpPr>
        <p:grpSp>
          <p:nvGrpSpPr>
            <p:cNvPr id="90327" name="Group 105"/>
            <p:cNvGrpSpPr>
              <a:grpSpLocks/>
            </p:cNvGrpSpPr>
            <p:nvPr/>
          </p:nvGrpSpPr>
          <p:grpSpPr bwMode="auto">
            <a:xfrm>
              <a:off x="480" y="1056"/>
              <a:ext cx="5904" cy="1584"/>
              <a:chOff x="480" y="1056"/>
              <a:chExt cx="5904" cy="1584"/>
            </a:xfrm>
          </p:grpSpPr>
          <p:sp>
            <p:nvSpPr>
              <p:cNvPr id="90331" name="Rectangle 106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32" name="Rectangle 107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328" name="Group 108"/>
            <p:cNvGrpSpPr>
              <a:grpSpLocks/>
            </p:cNvGrpSpPr>
            <p:nvPr/>
          </p:nvGrpSpPr>
          <p:grpSpPr bwMode="auto">
            <a:xfrm>
              <a:off x="768" y="1056"/>
              <a:ext cx="5904" cy="1584"/>
              <a:chOff x="480" y="1056"/>
              <a:chExt cx="5904" cy="1584"/>
            </a:xfrm>
          </p:grpSpPr>
          <p:sp>
            <p:nvSpPr>
              <p:cNvPr id="90329" name="Rectangle 109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30" name="Rectangle 110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191793" name="Group 111"/>
          <p:cNvGrpSpPr>
            <a:grpSpLocks/>
          </p:cNvGrpSpPr>
          <p:nvPr/>
        </p:nvGrpSpPr>
        <p:grpSpPr bwMode="auto">
          <a:xfrm>
            <a:off x="4419600" y="1676400"/>
            <a:ext cx="9601200" cy="2514600"/>
            <a:chOff x="2784" y="1056"/>
            <a:chExt cx="6048" cy="1584"/>
          </a:xfrm>
        </p:grpSpPr>
        <p:grpSp>
          <p:nvGrpSpPr>
            <p:cNvPr id="90321" name="Group 112"/>
            <p:cNvGrpSpPr>
              <a:grpSpLocks/>
            </p:cNvGrpSpPr>
            <p:nvPr/>
          </p:nvGrpSpPr>
          <p:grpSpPr bwMode="auto">
            <a:xfrm>
              <a:off x="2784" y="1056"/>
              <a:ext cx="5904" cy="1584"/>
              <a:chOff x="480" y="1056"/>
              <a:chExt cx="5904" cy="1584"/>
            </a:xfrm>
          </p:grpSpPr>
          <p:sp>
            <p:nvSpPr>
              <p:cNvPr id="90325" name="Rectangle 113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26" name="Rectangle 114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322" name="Group 115"/>
            <p:cNvGrpSpPr>
              <a:grpSpLocks/>
            </p:cNvGrpSpPr>
            <p:nvPr/>
          </p:nvGrpSpPr>
          <p:grpSpPr bwMode="auto">
            <a:xfrm>
              <a:off x="2928" y="1056"/>
              <a:ext cx="5904" cy="1584"/>
              <a:chOff x="480" y="1056"/>
              <a:chExt cx="5904" cy="1584"/>
            </a:xfrm>
          </p:grpSpPr>
          <p:sp>
            <p:nvSpPr>
              <p:cNvPr id="90323" name="Rectangle 116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24" name="Rectangle 117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191796" name="Group 118"/>
          <p:cNvGrpSpPr>
            <a:grpSpLocks/>
          </p:cNvGrpSpPr>
          <p:nvPr/>
        </p:nvGrpSpPr>
        <p:grpSpPr bwMode="auto">
          <a:xfrm>
            <a:off x="4648200" y="990600"/>
            <a:ext cx="9372600" cy="3886200"/>
            <a:chOff x="2928" y="624"/>
            <a:chExt cx="5904" cy="2448"/>
          </a:xfrm>
        </p:grpSpPr>
        <p:grpSp>
          <p:nvGrpSpPr>
            <p:cNvPr id="90315" name="Group 119"/>
            <p:cNvGrpSpPr>
              <a:grpSpLocks/>
            </p:cNvGrpSpPr>
            <p:nvPr/>
          </p:nvGrpSpPr>
          <p:grpSpPr bwMode="auto">
            <a:xfrm>
              <a:off x="2928" y="1056"/>
              <a:ext cx="5904" cy="1584"/>
              <a:chOff x="480" y="1056"/>
              <a:chExt cx="5904" cy="1584"/>
            </a:xfrm>
          </p:grpSpPr>
          <p:sp>
            <p:nvSpPr>
              <p:cNvPr id="90319" name="Rectangle 120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320" name="Rectangle 121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316" name="Group 122"/>
            <p:cNvGrpSpPr>
              <a:grpSpLocks/>
            </p:cNvGrpSpPr>
            <p:nvPr/>
          </p:nvGrpSpPr>
          <p:grpSpPr bwMode="auto">
            <a:xfrm>
              <a:off x="4368" y="624"/>
              <a:ext cx="1056" cy="2448"/>
              <a:chOff x="4320" y="624"/>
              <a:chExt cx="1056" cy="2448"/>
            </a:xfrm>
          </p:grpSpPr>
          <p:sp>
            <p:nvSpPr>
              <p:cNvPr id="90317" name="Freeform 123"/>
              <p:cNvSpPr>
                <a:spLocks/>
              </p:cNvSpPr>
              <p:nvPr/>
            </p:nvSpPr>
            <p:spPr bwMode="auto">
              <a:xfrm>
                <a:off x="4320" y="624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318" name="Freeform 124"/>
              <p:cNvSpPr>
                <a:spLocks/>
              </p:cNvSpPr>
              <p:nvPr/>
            </p:nvSpPr>
            <p:spPr bwMode="auto">
              <a:xfrm flipV="1">
                <a:off x="4320" y="1968"/>
                <a:ext cx="1056" cy="1104"/>
              </a:xfrm>
              <a:custGeom>
                <a:avLst/>
                <a:gdLst>
                  <a:gd name="T0" fmla="*/ 0 w 1056"/>
                  <a:gd name="T1" fmla="*/ 0 h 1104"/>
                  <a:gd name="T2" fmla="*/ 0 w 1056"/>
                  <a:gd name="T3" fmla="*/ 1104 h 1104"/>
                  <a:gd name="T4" fmla="*/ 1056 w 1056"/>
                  <a:gd name="T5" fmla="*/ 1104 h 1104"/>
                  <a:gd name="T6" fmla="*/ 1056 w 1056"/>
                  <a:gd name="T7" fmla="*/ 1008 h 1104"/>
                  <a:gd name="T8" fmla="*/ 48 w 1056"/>
                  <a:gd name="T9" fmla="*/ 1008 h 1104"/>
                  <a:gd name="T10" fmla="*/ 48 w 1056"/>
                  <a:gd name="T11" fmla="*/ 0 h 1104"/>
                  <a:gd name="T12" fmla="*/ 0 w 1056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1104"/>
                  <a:gd name="T23" fmla="*/ 1056 w 1056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1104">
                    <a:moveTo>
                      <a:pt x="0" y="0"/>
                    </a:moveTo>
                    <a:lnTo>
                      <a:pt x="0" y="1104"/>
                    </a:lnTo>
                    <a:lnTo>
                      <a:pt x="1056" y="1104"/>
                    </a:lnTo>
                    <a:lnTo>
                      <a:pt x="1056" y="1008"/>
                    </a:lnTo>
                    <a:lnTo>
                      <a:pt x="48" y="100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91799" name="Group 125"/>
          <p:cNvGrpSpPr>
            <a:grpSpLocks/>
          </p:cNvGrpSpPr>
          <p:nvPr/>
        </p:nvGrpSpPr>
        <p:grpSpPr bwMode="auto">
          <a:xfrm>
            <a:off x="4648200" y="990600"/>
            <a:ext cx="9677400" cy="3886200"/>
            <a:chOff x="432" y="816"/>
            <a:chExt cx="6096" cy="2448"/>
          </a:xfrm>
        </p:grpSpPr>
        <p:grpSp>
          <p:nvGrpSpPr>
            <p:cNvPr id="90301" name="Group 126"/>
            <p:cNvGrpSpPr>
              <a:grpSpLocks/>
            </p:cNvGrpSpPr>
            <p:nvPr/>
          </p:nvGrpSpPr>
          <p:grpSpPr bwMode="auto">
            <a:xfrm>
              <a:off x="432" y="816"/>
              <a:ext cx="5904" cy="2448"/>
              <a:chOff x="432" y="816"/>
              <a:chExt cx="5904" cy="2448"/>
            </a:xfrm>
          </p:grpSpPr>
          <p:grpSp>
            <p:nvGrpSpPr>
              <p:cNvPr id="90309" name="Group 127"/>
              <p:cNvGrpSpPr>
                <a:grpSpLocks/>
              </p:cNvGrpSpPr>
              <p:nvPr/>
            </p:nvGrpSpPr>
            <p:grpSpPr bwMode="auto">
              <a:xfrm>
                <a:off x="432" y="1248"/>
                <a:ext cx="5904" cy="1584"/>
                <a:chOff x="480" y="1056"/>
                <a:chExt cx="5904" cy="1584"/>
              </a:xfrm>
            </p:grpSpPr>
            <p:sp>
              <p:nvSpPr>
                <p:cNvPr id="90313" name="Rectangle 128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314" name="Rectangle 129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310" name="Group 130"/>
              <p:cNvGrpSpPr>
                <a:grpSpLocks/>
              </p:cNvGrpSpPr>
              <p:nvPr/>
            </p:nvGrpSpPr>
            <p:grpSpPr bwMode="auto">
              <a:xfrm>
                <a:off x="1872" y="816"/>
                <a:ext cx="1056" cy="2448"/>
                <a:chOff x="4320" y="624"/>
                <a:chExt cx="1056" cy="2448"/>
              </a:xfrm>
            </p:grpSpPr>
            <p:sp>
              <p:nvSpPr>
                <p:cNvPr id="90311" name="Freeform 131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312" name="Freeform 132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0302" name="Group 133"/>
            <p:cNvGrpSpPr>
              <a:grpSpLocks/>
            </p:cNvGrpSpPr>
            <p:nvPr/>
          </p:nvGrpSpPr>
          <p:grpSpPr bwMode="auto">
            <a:xfrm>
              <a:off x="624" y="816"/>
              <a:ext cx="5904" cy="2448"/>
              <a:chOff x="2928" y="624"/>
              <a:chExt cx="5904" cy="2448"/>
            </a:xfrm>
          </p:grpSpPr>
          <p:grpSp>
            <p:nvGrpSpPr>
              <p:cNvPr id="90303" name="Group 134"/>
              <p:cNvGrpSpPr>
                <a:grpSpLocks/>
              </p:cNvGrpSpPr>
              <p:nvPr/>
            </p:nvGrpSpPr>
            <p:grpSpPr bwMode="auto">
              <a:xfrm>
                <a:off x="2928" y="1056"/>
                <a:ext cx="5904" cy="1584"/>
                <a:chOff x="480" y="1056"/>
                <a:chExt cx="5904" cy="1584"/>
              </a:xfrm>
            </p:grpSpPr>
            <p:sp>
              <p:nvSpPr>
                <p:cNvPr id="90307" name="Rectangle 135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308" name="Rectangle 136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304" name="Group 137"/>
              <p:cNvGrpSpPr>
                <a:grpSpLocks/>
              </p:cNvGrpSpPr>
              <p:nvPr/>
            </p:nvGrpSpPr>
            <p:grpSpPr bwMode="auto">
              <a:xfrm>
                <a:off x="4368" y="624"/>
                <a:ext cx="1056" cy="2448"/>
                <a:chOff x="4320" y="624"/>
                <a:chExt cx="1056" cy="2448"/>
              </a:xfrm>
            </p:grpSpPr>
            <p:sp>
              <p:nvSpPr>
                <p:cNvPr id="90305" name="Freeform 138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306" name="Freeform 139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91806" name="Group 140"/>
          <p:cNvGrpSpPr>
            <a:grpSpLocks/>
          </p:cNvGrpSpPr>
          <p:nvPr/>
        </p:nvGrpSpPr>
        <p:grpSpPr bwMode="auto">
          <a:xfrm>
            <a:off x="4953000" y="990600"/>
            <a:ext cx="9677400" cy="3886200"/>
            <a:chOff x="432" y="816"/>
            <a:chExt cx="6096" cy="2448"/>
          </a:xfrm>
        </p:grpSpPr>
        <p:grpSp>
          <p:nvGrpSpPr>
            <p:cNvPr id="90287" name="Group 141"/>
            <p:cNvGrpSpPr>
              <a:grpSpLocks/>
            </p:cNvGrpSpPr>
            <p:nvPr/>
          </p:nvGrpSpPr>
          <p:grpSpPr bwMode="auto">
            <a:xfrm>
              <a:off x="432" y="816"/>
              <a:ext cx="5904" cy="2448"/>
              <a:chOff x="432" y="816"/>
              <a:chExt cx="5904" cy="2448"/>
            </a:xfrm>
          </p:grpSpPr>
          <p:grpSp>
            <p:nvGrpSpPr>
              <p:cNvPr id="90295" name="Group 142"/>
              <p:cNvGrpSpPr>
                <a:grpSpLocks/>
              </p:cNvGrpSpPr>
              <p:nvPr/>
            </p:nvGrpSpPr>
            <p:grpSpPr bwMode="auto">
              <a:xfrm>
                <a:off x="432" y="1248"/>
                <a:ext cx="5904" cy="1584"/>
                <a:chOff x="480" y="1056"/>
                <a:chExt cx="5904" cy="1584"/>
              </a:xfrm>
            </p:grpSpPr>
            <p:sp>
              <p:nvSpPr>
                <p:cNvPr id="90299" name="Rectangle 143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300" name="Rectangle 144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296" name="Group 145"/>
              <p:cNvGrpSpPr>
                <a:grpSpLocks/>
              </p:cNvGrpSpPr>
              <p:nvPr/>
            </p:nvGrpSpPr>
            <p:grpSpPr bwMode="auto">
              <a:xfrm>
                <a:off x="1872" y="816"/>
                <a:ext cx="1056" cy="2448"/>
                <a:chOff x="4320" y="624"/>
                <a:chExt cx="1056" cy="2448"/>
              </a:xfrm>
            </p:grpSpPr>
            <p:sp>
              <p:nvSpPr>
                <p:cNvPr id="90297" name="Freeform 146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298" name="Freeform 147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0288" name="Group 148"/>
            <p:cNvGrpSpPr>
              <a:grpSpLocks/>
            </p:cNvGrpSpPr>
            <p:nvPr/>
          </p:nvGrpSpPr>
          <p:grpSpPr bwMode="auto">
            <a:xfrm>
              <a:off x="624" y="816"/>
              <a:ext cx="5904" cy="2448"/>
              <a:chOff x="2928" y="624"/>
              <a:chExt cx="5904" cy="2448"/>
            </a:xfrm>
          </p:grpSpPr>
          <p:grpSp>
            <p:nvGrpSpPr>
              <p:cNvPr id="90289" name="Group 149"/>
              <p:cNvGrpSpPr>
                <a:grpSpLocks/>
              </p:cNvGrpSpPr>
              <p:nvPr/>
            </p:nvGrpSpPr>
            <p:grpSpPr bwMode="auto">
              <a:xfrm>
                <a:off x="2928" y="1056"/>
                <a:ext cx="5904" cy="1584"/>
                <a:chOff x="480" y="1056"/>
                <a:chExt cx="5904" cy="1584"/>
              </a:xfrm>
            </p:grpSpPr>
            <p:sp>
              <p:nvSpPr>
                <p:cNvPr id="90293" name="Rectangle 150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294" name="Rectangle 151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290" name="Group 152"/>
              <p:cNvGrpSpPr>
                <a:grpSpLocks/>
              </p:cNvGrpSpPr>
              <p:nvPr/>
            </p:nvGrpSpPr>
            <p:grpSpPr bwMode="auto">
              <a:xfrm>
                <a:off x="4368" y="624"/>
                <a:ext cx="1056" cy="2448"/>
                <a:chOff x="4320" y="624"/>
                <a:chExt cx="1056" cy="2448"/>
              </a:xfrm>
            </p:grpSpPr>
            <p:sp>
              <p:nvSpPr>
                <p:cNvPr id="90291" name="Freeform 153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292" name="Freeform 154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8316" name="Group 155"/>
          <p:cNvGrpSpPr>
            <a:grpSpLocks/>
          </p:cNvGrpSpPr>
          <p:nvPr/>
        </p:nvGrpSpPr>
        <p:grpSpPr bwMode="auto">
          <a:xfrm>
            <a:off x="5257800" y="990600"/>
            <a:ext cx="9677400" cy="3886200"/>
            <a:chOff x="432" y="816"/>
            <a:chExt cx="6096" cy="2448"/>
          </a:xfrm>
        </p:grpSpPr>
        <p:grpSp>
          <p:nvGrpSpPr>
            <p:cNvPr id="90273" name="Group 156"/>
            <p:cNvGrpSpPr>
              <a:grpSpLocks/>
            </p:cNvGrpSpPr>
            <p:nvPr/>
          </p:nvGrpSpPr>
          <p:grpSpPr bwMode="auto">
            <a:xfrm>
              <a:off x="432" y="816"/>
              <a:ext cx="5904" cy="2448"/>
              <a:chOff x="432" y="816"/>
              <a:chExt cx="5904" cy="2448"/>
            </a:xfrm>
          </p:grpSpPr>
          <p:grpSp>
            <p:nvGrpSpPr>
              <p:cNvPr id="90281" name="Group 157"/>
              <p:cNvGrpSpPr>
                <a:grpSpLocks/>
              </p:cNvGrpSpPr>
              <p:nvPr/>
            </p:nvGrpSpPr>
            <p:grpSpPr bwMode="auto">
              <a:xfrm>
                <a:off x="432" y="1248"/>
                <a:ext cx="5904" cy="1584"/>
                <a:chOff x="480" y="1056"/>
                <a:chExt cx="5904" cy="1584"/>
              </a:xfrm>
            </p:grpSpPr>
            <p:sp>
              <p:nvSpPr>
                <p:cNvPr id="90285" name="Rectangle 158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286" name="Rectangle 159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282" name="Group 160"/>
              <p:cNvGrpSpPr>
                <a:grpSpLocks/>
              </p:cNvGrpSpPr>
              <p:nvPr/>
            </p:nvGrpSpPr>
            <p:grpSpPr bwMode="auto">
              <a:xfrm>
                <a:off x="1872" y="816"/>
                <a:ext cx="1056" cy="2448"/>
                <a:chOff x="4320" y="624"/>
                <a:chExt cx="1056" cy="2448"/>
              </a:xfrm>
            </p:grpSpPr>
            <p:sp>
              <p:nvSpPr>
                <p:cNvPr id="90283" name="Freeform 161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284" name="Freeform 162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0274" name="Group 163"/>
            <p:cNvGrpSpPr>
              <a:grpSpLocks/>
            </p:cNvGrpSpPr>
            <p:nvPr/>
          </p:nvGrpSpPr>
          <p:grpSpPr bwMode="auto">
            <a:xfrm>
              <a:off x="624" y="816"/>
              <a:ext cx="5904" cy="2448"/>
              <a:chOff x="2928" y="624"/>
              <a:chExt cx="5904" cy="2448"/>
            </a:xfrm>
          </p:grpSpPr>
          <p:grpSp>
            <p:nvGrpSpPr>
              <p:cNvPr id="90275" name="Group 164"/>
              <p:cNvGrpSpPr>
                <a:grpSpLocks/>
              </p:cNvGrpSpPr>
              <p:nvPr/>
            </p:nvGrpSpPr>
            <p:grpSpPr bwMode="auto">
              <a:xfrm>
                <a:off x="2928" y="1056"/>
                <a:ext cx="5904" cy="1584"/>
                <a:chOff x="480" y="1056"/>
                <a:chExt cx="5904" cy="1584"/>
              </a:xfrm>
            </p:grpSpPr>
            <p:sp>
              <p:nvSpPr>
                <p:cNvPr id="90279" name="Rectangle 165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280" name="Rectangle 166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276" name="Group 167"/>
              <p:cNvGrpSpPr>
                <a:grpSpLocks/>
              </p:cNvGrpSpPr>
              <p:nvPr/>
            </p:nvGrpSpPr>
            <p:grpSpPr bwMode="auto">
              <a:xfrm>
                <a:off x="4368" y="624"/>
                <a:ext cx="1056" cy="2448"/>
                <a:chOff x="4320" y="624"/>
                <a:chExt cx="1056" cy="2448"/>
              </a:xfrm>
            </p:grpSpPr>
            <p:sp>
              <p:nvSpPr>
                <p:cNvPr id="90277" name="Freeform 168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278" name="Freeform 169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8323" name="Group 170"/>
          <p:cNvGrpSpPr>
            <a:grpSpLocks/>
          </p:cNvGrpSpPr>
          <p:nvPr/>
        </p:nvGrpSpPr>
        <p:grpSpPr bwMode="auto">
          <a:xfrm>
            <a:off x="5562600" y="990600"/>
            <a:ext cx="9677400" cy="3886200"/>
            <a:chOff x="432" y="816"/>
            <a:chExt cx="6096" cy="2448"/>
          </a:xfrm>
        </p:grpSpPr>
        <p:grpSp>
          <p:nvGrpSpPr>
            <p:cNvPr id="90259" name="Group 171"/>
            <p:cNvGrpSpPr>
              <a:grpSpLocks/>
            </p:cNvGrpSpPr>
            <p:nvPr/>
          </p:nvGrpSpPr>
          <p:grpSpPr bwMode="auto">
            <a:xfrm>
              <a:off x="432" y="816"/>
              <a:ext cx="5904" cy="2448"/>
              <a:chOff x="432" y="816"/>
              <a:chExt cx="5904" cy="2448"/>
            </a:xfrm>
          </p:grpSpPr>
          <p:grpSp>
            <p:nvGrpSpPr>
              <p:cNvPr id="90267" name="Group 172"/>
              <p:cNvGrpSpPr>
                <a:grpSpLocks/>
              </p:cNvGrpSpPr>
              <p:nvPr/>
            </p:nvGrpSpPr>
            <p:grpSpPr bwMode="auto">
              <a:xfrm>
                <a:off x="432" y="1248"/>
                <a:ext cx="5904" cy="1584"/>
                <a:chOff x="480" y="1056"/>
                <a:chExt cx="5904" cy="1584"/>
              </a:xfrm>
            </p:grpSpPr>
            <p:sp>
              <p:nvSpPr>
                <p:cNvPr id="90271" name="Rectangle 173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272" name="Rectangle 174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268" name="Group 175"/>
              <p:cNvGrpSpPr>
                <a:grpSpLocks/>
              </p:cNvGrpSpPr>
              <p:nvPr/>
            </p:nvGrpSpPr>
            <p:grpSpPr bwMode="auto">
              <a:xfrm>
                <a:off x="1872" y="816"/>
                <a:ext cx="1056" cy="2448"/>
                <a:chOff x="4320" y="624"/>
                <a:chExt cx="1056" cy="2448"/>
              </a:xfrm>
            </p:grpSpPr>
            <p:sp>
              <p:nvSpPr>
                <p:cNvPr id="90269" name="Freeform 176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270" name="Freeform 177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0260" name="Group 178"/>
            <p:cNvGrpSpPr>
              <a:grpSpLocks/>
            </p:cNvGrpSpPr>
            <p:nvPr/>
          </p:nvGrpSpPr>
          <p:grpSpPr bwMode="auto">
            <a:xfrm>
              <a:off x="624" y="816"/>
              <a:ext cx="5904" cy="2448"/>
              <a:chOff x="2928" y="624"/>
              <a:chExt cx="5904" cy="2448"/>
            </a:xfrm>
          </p:grpSpPr>
          <p:grpSp>
            <p:nvGrpSpPr>
              <p:cNvPr id="90261" name="Group 179"/>
              <p:cNvGrpSpPr>
                <a:grpSpLocks/>
              </p:cNvGrpSpPr>
              <p:nvPr/>
            </p:nvGrpSpPr>
            <p:grpSpPr bwMode="auto">
              <a:xfrm>
                <a:off x="2928" y="1056"/>
                <a:ext cx="5904" cy="1584"/>
                <a:chOff x="480" y="1056"/>
                <a:chExt cx="5904" cy="1584"/>
              </a:xfrm>
            </p:grpSpPr>
            <p:sp>
              <p:nvSpPr>
                <p:cNvPr id="90265" name="Rectangle 180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266" name="Rectangle 181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262" name="Group 182"/>
              <p:cNvGrpSpPr>
                <a:grpSpLocks/>
              </p:cNvGrpSpPr>
              <p:nvPr/>
            </p:nvGrpSpPr>
            <p:grpSpPr bwMode="auto">
              <a:xfrm>
                <a:off x="4368" y="624"/>
                <a:ext cx="1056" cy="2448"/>
                <a:chOff x="4320" y="624"/>
                <a:chExt cx="1056" cy="2448"/>
              </a:xfrm>
            </p:grpSpPr>
            <p:sp>
              <p:nvSpPr>
                <p:cNvPr id="90263" name="Freeform 183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264" name="Freeform 184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8330" name="Group 185"/>
          <p:cNvGrpSpPr>
            <a:grpSpLocks/>
          </p:cNvGrpSpPr>
          <p:nvPr/>
        </p:nvGrpSpPr>
        <p:grpSpPr bwMode="auto">
          <a:xfrm>
            <a:off x="5867400" y="990600"/>
            <a:ext cx="9677400" cy="3886200"/>
            <a:chOff x="432" y="816"/>
            <a:chExt cx="6096" cy="2448"/>
          </a:xfrm>
        </p:grpSpPr>
        <p:grpSp>
          <p:nvGrpSpPr>
            <p:cNvPr id="90245" name="Group 186"/>
            <p:cNvGrpSpPr>
              <a:grpSpLocks/>
            </p:cNvGrpSpPr>
            <p:nvPr/>
          </p:nvGrpSpPr>
          <p:grpSpPr bwMode="auto">
            <a:xfrm>
              <a:off x="432" y="816"/>
              <a:ext cx="5904" cy="2448"/>
              <a:chOff x="432" y="816"/>
              <a:chExt cx="5904" cy="2448"/>
            </a:xfrm>
          </p:grpSpPr>
          <p:grpSp>
            <p:nvGrpSpPr>
              <p:cNvPr id="90253" name="Group 187"/>
              <p:cNvGrpSpPr>
                <a:grpSpLocks/>
              </p:cNvGrpSpPr>
              <p:nvPr/>
            </p:nvGrpSpPr>
            <p:grpSpPr bwMode="auto">
              <a:xfrm>
                <a:off x="432" y="1248"/>
                <a:ext cx="5904" cy="1584"/>
                <a:chOff x="480" y="1056"/>
                <a:chExt cx="5904" cy="1584"/>
              </a:xfrm>
            </p:grpSpPr>
            <p:sp>
              <p:nvSpPr>
                <p:cNvPr id="90257" name="Rectangle 188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258" name="Rectangle 189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254" name="Group 190"/>
              <p:cNvGrpSpPr>
                <a:grpSpLocks/>
              </p:cNvGrpSpPr>
              <p:nvPr/>
            </p:nvGrpSpPr>
            <p:grpSpPr bwMode="auto">
              <a:xfrm>
                <a:off x="1872" y="816"/>
                <a:ext cx="1056" cy="2448"/>
                <a:chOff x="4320" y="624"/>
                <a:chExt cx="1056" cy="2448"/>
              </a:xfrm>
            </p:grpSpPr>
            <p:sp>
              <p:nvSpPr>
                <p:cNvPr id="90255" name="Freeform 191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256" name="Freeform 192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0246" name="Group 193"/>
            <p:cNvGrpSpPr>
              <a:grpSpLocks/>
            </p:cNvGrpSpPr>
            <p:nvPr/>
          </p:nvGrpSpPr>
          <p:grpSpPr bwMode="auto">
            <a:xfrm>
              <a:off x="624" y="816"/>
              <a:ext cx="5904" cy="2448"/>
              <a:chOff x="2928" y="624"/>
              <a:chExt cx="5904" cy="2448"/>
            </a:xfrm>
          </p:grpSpPr>
          <p:grpSp>
            <p:nvGrpSpPr>
              <p:cNvPr id="90247" name="Group 194"/>
              <p:cNvGrpSpPr>
                <a:grpSpLocks/>
              </p:cNvGrpSpPr>
              <p:nvPr/>
            </p:nvGrpSpPr>
            <p:grpSpPr bwMode="auto">
              <a:xfrm>
                <a:off x="2928" y="1056"/>
                <a:ext cx="5904" cy="1584"/>
                <a:chOff x="480" y="1056"/>
                <a:chExt cx="5904" cy="1584"/>
              </a:xfrm>
            </p:grpSpPr>
            <p:sp>
              <p:nvSpPr>
                <p:cNvPr id="90251" name="Rectangle 195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252" name="Rectangle 196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248" name="Group 197"/>
              <p:cNvGrpSpPr>
                <a:grpSpLocks/>
              </p:cNvGrpSpPr>
              <p:nvPr/>
            </p:nvGrpSpPr>
            <p:grpSpPr bwMode="auto">
              <a:xfrm>
                <a:off x="4368" y="624"/>
                <a:ext cx="1056" cy="2448"/>
                <a:chOff x="4320" y="624"/>
                <a:chExt cx="1056" cy="2448"/>
              </a:xfrm>
            </p:grpSpPr>
            <p:sp>
              <p:nvSpPr>
                <p:cNvPr id="90249" name="Freeform 198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250" name="Freeform 199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8337" name="Group 200"/>
          <p:cNvGrpSpPr>
            <a:grpSpLocks/>
          </p:cNvGrpSpPr>
          <p:nvPr/>
        </p:nvGrpSpPr>
        <p:grpSpPr bwMode="auto">
          <a:xfrm>
            <a:off x="6172200" y="990600"/>
            <a:ext cx="9677400" cy="3886200"/>
            <a:chOff x="432" y="816"/>
            <a:chExt cx="6096" cy="2448"/>
          </a:xfrm>
        </p:grpSpPr>
        <p:grpSp>
          <p:nvGrpSpPr>
            <p:cNvPr id="90231" name="Group 201"/>
            <p:cNvGrpSpPr>
              <a:grpSpLocks/>
            </p:cNvGrpSpPr>
            <p:nvPr/>
          </p:nvGrpSpPr>
          <p:grpSpPr bwMode="auto">
            <a:xfrm>
              <a:off x="432" y="816"/>
              <a:ext cx="5904" cy="2448"/>
              <a:chOff x="432" y="816"/>
              <a:chExt cx="5904" cy="2448"/>
            </a:xfrm>
          </p:grpSpPr>
          <p:grpSp>
            <p:nvGrpSpPr>
              <p:cNvPr id="90239" name="Group 202"/>
              <p:cNvGrpSpPr>
                <a:grpSpLocks/>
              </p:cNvGrpSpPr>
              <p:nvPr/>
            </p:nvGrpSpPr>
            <p:grpSpPr bwMode="auto">
              <a:xfrm>
                <a:off x="432" y="1248"/>
                <a:ext cx="5904" cy="1584"/>
                <a:chOff x="480" y="1056"/>
                <a:chExt cx="5904" cy="1584"/>
              </a:xfrm>
            </p:grpSpPr>
            <p:sp>
              <p:nvSpPr>
                <p:cNvPr id="90243" name="Rectangle 203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244" name="Rectangle 204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240" name="Group 205"/>
              <p:cNvGrpSpPr>
                <a:grpSpLocks/>
              </p:cNvGrpSpPr>
              <p:nvPr/>
            </p:nvGrpSpPr>
            <p:grpSpPr bwMode="auto">
              <a:xfrm>
                <a:off x="1872" y="816"/>
                <a:ext cx="1056" cy="2448"/>
                <a:chOff x="4320" y="624"/>
                <a:chExt cx="1056" cy="2448"/>
              </a:xfrm>
            </p:grpSpPr>
            <p:sp>
              <p:nvSpPr>
                <p:cNvPr id="90241" name="Freeform 206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242" name="Freeform 207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0232" name="Group 208"/>
            <p:cNvGrpSpPr>
              <a:grpSpLocks/>
            </p:cNvGrpSpPr>
            <p:nvPr/>
          </p:nvGrpSpPr>
          <p:grpSpPr bwMode="auto">
            <a:xfrm>
              <a:off x="624" y="816"/>
              <a:ext cx="5904" cy="2448"/>
              <a:chOff x="2928" y="624"/>
              <a:chExt cx="5904" cy="2448"/>
            </a:xfrm>
          </p:grpSpPr>
          <p:grpSp>
            <p:nvGrpSpPr>
              <p:cNvPr id="90233" name="Group 209"/>
              <p:cNvGrpSpPr>
                <a:grpSpLocks/>
              </p:cNvGrpSpPr>
              <p:nvPr/>
            </p:nvGrpSpPr>
            <p:grpSpPr bwMode="auto">
              <a:xfrm>
                <a:off x="2928" y="1056"/>
                <a:ext cx="5904" cy="1584"/>
                <a:chOff x="480" y="1056"/>
                <a:chExt cx="5904" cy="1584"/>
              </a:xfrm>
            </p:grpSpPr>
            <p:sp>
              <p:nvSpPr>
                <p:cNvPr id="90237" name="Rectangle 210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440" cy="158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90238" name="Rectangle 211"/>
                <p:cNvSpPr>
                  <a:spLocks noChangeArrowheads="1"/>
                </p:cNvSpPr>
                <p:nvPr/>
              </p:nvSpPr>
              <p:spPr bwMode="auto">
                <a:xfrm>
                  <a:off x="1920" y="1776"/>
                  <a:ext cx="4464" cy="14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90234" name="Group 212"/>
              <p:cNvGrpSpPr>
                <a:grpSpLocks/>
              </p:cNvGrpSpPr>
              <p:nvPr/>
            </p:nvGrpSpPr>
            <p:grpSpPr bwMode="auto">
              <a:xfrm>
                <a:off x="4368" y="624"/>
                <a:ext cx="1056" cy="2448"/>
                <a:chOff x="4320" y="624"/>
                <a:chExt cx="1056" cy="2448"/>
              </a:xfrm>
            </p:grpSpPr>
            <p:sp>
              <p:nvSpPr>
                <p:cNvPr id="90235" name="Freeform 213"/>
                <p:cNvSpPr>
                  <a:spLocks/>
                </p:cNvSpPr>
                <p:nvPr/>
              </p:nvSpPr>
              <p:spPr bwMode="auto">
                <a:xfrm>
                  <a:off x="4320" y="624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236" name="Freeform 214"/>
                <p:cNvSpPr>
                  <a:spLocks/>
                </p:cNvSpPr>
                <p:nvPr/>
              </p:nvSpPr>
              <p:spPr bwMode="auto">
                <a:xfrm flipV="1">
                  <a:off x="4320" y="1968"/>
                  <a:ext cx="1056" cy="1104"/>
                </a:xfrm>
                <a:custGeom>
                  <a:avLst/>
                  <a:gdLst>
                    <a:gd name="T0" fmla="*/ 0 w 1056"/>
                    <a:gd name="T1" fmla="*/ 0 h 1104"/>
                    <a:gd name="T2" fmla="*/ 0 w 1056"/>
                    <a:gd name="T3" fmla="*/ 1104 h 1104"/>
                    <a:gd name="T4" fmla="*/ 1056 w 1056"/>
                    <a:gd name="T5" fmla="*/ 1104 h 1104"/>
                    <a:gd name="T6" fmla="*/ 1056 w 1056"/>
                    <a:gd name="T7" fmla="*/ 1008 h 1104"/>
                    <a:gd name="T8" fmla="*/ 48 w 1056"/>
                    <a:gd name="T9" fmla="*/ 1008 h 1104"/>
                    <a:gd name="T10" fmla="*/ 48 w 1056"/>
                    <a:gd name="T11" fmla="*/ 0 h 1104"/>
                    <a:gd name="T12" fmla="*/ 0 w 1056"/>
                    <a:gd name="T13" fmla="*/ 0 h 1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6"/>
                    <a:gd name="T22" fmla="*/ 0 h 1104"/>
                    <a:gd name="T23" fmla="*/ 1056 w 1056"/>
                    <a:gd name="T24" fmla="*/ 1104 h 1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6" h="1104">
                      <a:moveTo>
                        <a:pt x="0" y="0"/>
                      </a:moveTo>
                      <a:lnTo>
                        <a:pt x="0" y="1104"/>
                      </a:lnTo>
                      <a:lnTo>
                        <a:pt x="1056" y="1104"/>
                      </a:lnTo>
                      <a:lnTo>
                        <a:pt x="1056" y="1008"/>
                      </a:lnTo>
                      <a:lnTo>
                        <a:pt x="48" y="1008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8344" name="Group 215"/>
          <p:cNvGrpSpPr>
            <a:grpSpLocks/>
          </p:cNvGrpSpPr>
          <p:nvPr/>
        </p:nvGrpSpPr>
        <p:grpSpPr bwMode="auto">
          <a:xfrm>
            <a:off x="5791200" y="1676400"/>
            <a:ext cx="10058400" cy="2514600"/>
            <a:chOff x="3648" y="1056"/>
            <a:chExt cx="6336" cy="1584"/>
          </a:xfrm>
        </p:grpSpPr>
        <p:grpSp>
          <p:nvGrpSpPr>
            <p:cNvPr id="90225" name="Group 216"/>
            <p:cNvGrpSpPr>
              <a:grpSpLocks/>
            </p:cNvGrpSpPr>
            <p:nvPr/>
          </p:nvGrpSpPr>
          <p:grpSpPr bwMode="auto">
            <a:xfrm>
              <a:off x="4080" y="1056"/>
              <a:ext cx="5904" cy="1584"/>
              <a:chOff x="480" y="1056"/>
              <a:chExt cx="5904" cy="1584"/>
            </a:xfrm>
          </p:grpSpPr>
          <p:sp>
            <p:nvSpPr>
              <p:cNvPr id="90229" name="Rectangle 217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30" name="Rectangle 218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226" name="Group 219"/>
            <p:cNvGrpSpPr>
              <a:grpSpLocks/>
            </p:cNvGrpSpPr>
            <p:nvPr/>
          </p:nvGrpSpPr>
          <p:grpSpPr bwMode="auto">
            <a:xfrm>
              <a:off x="3648" y="1056"/>
              <a:ext cx="5904" cy="1584"/>
              <a:chOff x="480" y="1056"/>
              <a:chExt cx="5904" cy="1584"/>
            </a:xfrm>
          </p:grpSpPr>
          <p:sp>
            <p:nvSpPr>
              <p:cNvPr id="90227" name="Rectangle 220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28" name="Rectangle 221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98347" name="Group 222"/>
          <p:cNvGrpSpPr>
            <a:grpSpLocks/>
          </p:cNvGrpSpPr>
          <p:nvPr/>
        </p:nvGrpSpPr>
        <p:grpSpPr bwMode="auto">
          <a:xfrm>
            <a:off x="5105400" y="1676400"/>
            <a:ext cx="10058400" cy="2514600"/>
            <a:chOff x="3648" y="1056"/>
            <a:chExt cx="6336" cy="1584"/>
          </a:xfrm>
        </p:grpSpPr>
        <p:grpSp>
          <p:nvGrpSpPr>
            <p:cNvPr id="90219" name="Group 223"/>
            <p:cNvGrpSpPr>
              <a:grpSpLocks/>
            </p:cNvGrpSpPr>
            <p:nvPr/>
          </p:nvGrpSpPr>
          <p:grpSpPr bwMode="auto">
            <a:xfrm>
              <a:off x="4080" y="1056"/>
              <a:ext cx="5904" cy="1584"/>
              <a:chOff x="480" y="1056"/>
              <a:chExt cx="5904" cy="1584"/>
            </a:xfrm>
          </p:grpSpPr>
          <p:sp>
            <p:nvSpPr>
              <p:cNvPr id="90223" name="Rectangle 224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24" name="Rectangle 225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220" name="Group 226"/>
            <p:cNvGrpSpPr>
              <a:grpSpLocks/>
            </p:cNvGrpSpPr>
            <p:nvPr/>
          </p:nvGrpSpPr>
          <p:grpSpPr bwMode="auto">
            <a:xfrm>
              <a:off x="3648" y="1056"/>
              <a:ext cx="5904" cy="1584"/>
              <a:chOff x="480" y="1056"/>
              <a:chExt cx="5904" cy="1584"/>
            </a:xfrm>
          </p:grpSpPr>
          <p:sp>
            <p:nvSpPr>
              <p:cNvPr id="90221" name="Rectangle 227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22" name="Rectangle 228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98350" name="Group 229"/>
          <p:cNvGrpSpPr>
            <a:grpSpLocks/>
          </p:cNvGrpSpPr>
          <p:nvPr/>
        </p:nvGrpSpPr>
        <p:grpSpPr bwMode="auto">
          <a:xfrm>
            <a:off x="4419600" y="1676400"/>
            <a:ext cx="10058400" cy="2514600"/>
            <a:chOff x="3648" y="1056"/>
            <a:chExt cx="6336" cy="1584"/>
          </a:xfrm>
        </p:grpSpPr>
        <p:grpSp>
          <p:nvGrpSpPr>
            <p:cNvPr id="90213" name="Group 230"/>
            <p:cNvGrpSpPr>
              <a:grpSpLocks/>
            </p:cNvGrpSpPr>
            <p:nvPr/>
          </p:nvGrpSpPr>
          <p:grpSpPr bwMode="auto">
            <a:xfrm>
              <a:off x="4080" y="1056"/>
              <a:ext cx="5904" cy="1584"/>
              <a:chOff x="480" y="1056"/>
              <a:chExt cx="5904" cy="1584"/>
            </a:xfrm>
          </p:grpSpPr>
          <p:sp>
            <p:nvSpPr>
              <p:cNvPr id="90217" name="Rectangle 231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18" name="Rectangle 232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214" name="Group 233"/>
            <p:cNvGrpSpPr>
              <a:grpSpLocks/>
            </p:cNvGrpSpPr>
            <p:nvPr/>
          </p:nvGrpSpPr>
          <p:grpSpPr bwMode="auto">
            <a:xfrm>
              <a:off x="3648" y="1056"/>
              <a:ext cx="5904" cy="1584"/>
              <a:chOff x="480" y="1056"/>
              <a:chExt cx="5904" cy="1584"/>
            </a:xfrm>
          </p:grpSpPr>
          <p:sp>
            <p:nvSpPr>
              <p:cNvPr id="90215" name="Rectangle 234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16" name="Rectangle 235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98369" name="Group 236"/>
          <p:cNvGrpSpPr>
            <a:grpSpLocks/>
          </p:cNvGrpSpPr>
          <p:nvPr/>
        </p:nvGrpSpPr>
        <p:grpSpPr bwMode="auto">
          <a:xfrm>
            <a:off x="3733800" y="1676400"/>
            <a:ext cx="10058400" cy="2514600"/>
            <a:chOff x="3648" y="1056"/>
            <a:chExt cx="6336" cy="1584"/>
          </a:xfrm>
        </p:grpSpPr>
        <p:grpSp>
          <p:nvGrpSpPr>
            <p:cNvPr id="90207" name="Group 237"/>
            <p:cNvGrpSpPr>
              <a:grpSpLocks/>
            </p:cNvGrpSpPr>
            <p:nvPr/>
          </p:nvGrpSpPr>
          <p:grpSpPr bwMode="auto">
            <a:xfrm>
              <a:off x="4080" y="1056"/>
              <a:ext cx="5904" cy="1584"/>
              <a:chOff x="480" y="1056"/>
              <a:chExt cx="5904" cy="1584"/>
            </a:xfrm>
          </p:grpSpPr>
          <p:sp>
            <p:nvSpPr>
              <p:cNvPr id="90211" name="Rectangle 238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12" name="Rectangle 239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208" name="Group 240"/>
            <p:cNvGrpSpPr>
              <a:grpSpLocks/>
            </p:cNvGrpSpPr>
            <p:nvPr/>
          </p:nvGrpSpPr>
          <p:grpSpPr bwMode="auto">
            <a:xfrm>
              <a:off x="3648" y="1056"/>
              <a:ext cx="5904" cy="1584"/>
              <a:chOff x="480" y="1056"/>
              <a:chExt cx="5904" cy="1584"/>
            </a:xfrm>
          </p:grpSpPr>
          <p:sp>
            <p:nvSpPr>
              <p:cNvPr id="90209" name="Rectangle 241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10" name="Rectangle 242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98376" name="Group 243"/>
          <p:cNvGrpSpPr>
            <a:grpSpLocks/>
          </p:cNvGrpSpPr>
          <p:nvPr/>
        </p:nvGrpSpPr>
        <p:grpSpPr bwMode="auto">
          <a:xfrm>
            <a:off x="3048000" y="1676400"/>
            <a:ext cx="10058400" cy="2514600"/>
            <a:chOff x="3648" y="1056"/>
            <a:chExt cx="6336" cy="1584"/>
          </a:xfrm>
        </p:grpSpPr>
        <p:grpSp>
          <p:nvGrpSpPr>
            <p:cNvPr id="90201" name="Group 244"/>
            <p:cNvGrpSpPr>
              <a:grpSpLocks/>
            </p:cNvGrpSpPr>
            <p:nvPr/>
          </p:nvGrpSpPr>
          <p:grpSpPr bwMode="auto">
            <a:xfrm>
              <a:off x="4080" y="1056"/>
              <a:ext cx="5904" cy="1584"/>
              <a:chOff x="480" y="1056"/>
              <a:chExt cx="5904" cy="1584"/>
            </a:xfrm>
          </p:grpSpPr>
          <p:sp>
            <p:nvSpPr>
              <p:cNvPr id="90205" name="Rectangle 245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06" name="Rectangle 246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202" name="Group 247"/>
            <p:cNvGrpSpPr>
              <a:grpSpLocks/>
            </p:cNvGrpSpPr>
            <p:nvPr/>
          </p:nvGrpSpPr>
          <p:grpSpPr bwMode="auto">
            <a:xfrm>
              <a:off x="3648" y="1056"/>
              <a:ext cx="5904" cy="1584"/>
              <a:chOff x="480" y="1056"/>
              <a:chExt cx="5904" cy="1584"/>
            </a:xfrm>
          </p:grpSpPr>
          <p:sp>
            <p:nvSpPr>
              <p:cNvPr id="90203" name="Rectangle 248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04" name="Rectangle 249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98387" name="Group 250"/>
          <p:cNvGrpSpPr>
            <a:grpSpLocks/>
          </p:cNvGrpSpPr>
          <p:nvPr/>
        </p:nvGrpSpPr>
        <p:grpSpPr bwMode="auto">
          <a:xfrm>
            <a:off x="2362200" y="1676400"/>
            <a:ext cx="10058400" cy="2514600"/>
            <a:chOff x="3648" y="1056"/>
            <a:chExt cx="6336" cy="1584"/>
          </a:xfrm>
        </p:grpSpPr>
        <p:grpSp>
          <p:nvGrpSpPr>
            <p:cNvPr id="90195" name="Group 251"/>
            <p:cNvGrpSpPr>
              <a:grpSpLocks/>
            </p:cNvGrpSpPr>
            <p:nvPr/>
          </p:nvGrpSpPr>
          <p:grpSpPr bwMode="auto">
            <a:xfrm>
              <a:off x="4080" y="1056"/>
              <a:ext cx="5904" cy="1584"/>
              <a:chOff x="480" y="1056"/>
              <a:chExt cx="5904" cy="1584"/>
            </a:xfrm>
          </p:grpSpPr>
          <p:sp>
            <p:nvSpPr>
              <p:cNvPr id="90199" name="Rectangle 252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200" name="Rectangle 253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196" name="Group 254"/>
            <p:cNvGrpSpPr>
              <a:grpSpLocks/>
            </p:cNvGrpSpPr>
            <p:nvPr/>
          </p:nvGrpSpPr>
          <p:grpSpPr bwMode="auto">
            <a:xfrm>
              <a:off x="3648" y="1056"/>
              <a:ext cx="5904" cy="1584"/>
              <a:chOff x="480" y="1056"/>
              <a:chExt cx="5904" cy="1584"/>
            </a:xfrm>
          </p:grpSpPr>
          <p:sp>
            <p:nvSpPr>
              <p:cNvPr id="90197" name="Rectangle 255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198" name="Rectangle 256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98394" name="Group 257"/>
          <p:cNvGrpSpPr>
            <a:grpSpLocks/>
          </p:cNvGrpSpPr>
          <p:nvPr/>
        </p:nvGrpSpPr>
        <p:grpSpPr bwMode="auto">
          <a:xfrm>
            <a:off x="1676400" y="1676400"/>
            <a:ext cx="10058400" cy="2514600"/>
            <a:chOff x="3648" y="1056"/>
            <a:chExt cx="6336" cy="1584"/>
          </a:xfrm>
        </p:grpSpPr>
        <p:grpSp>
          <p:nvGrpSpPr>
            <p:cNvPr id="90189" name="Group 258"/>
            <p:cNvGrpSpPr>
              <a:grpSpLocks/>
            </p:cNvGrpSpPr>
            <p:nvPr/>
          </p:nvGrpSpPr>
          <p:grpSpPr bwMode="auto">
            <a:xfrm>
              <a:off x="4080" y="1056"/>
              <a:ext cx="5904" cy="1584"/>
              <a:chOff x="480" y="1056"/>
              <a:chExt cx="5904" cy="1584"/>
            </a:xfrm>
          </p:grpSpPr>
          <p:sp>
            <p:nvSpPr>
              <p:cNvPr id="90193" name="Rectangle 259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194" name="Rectangle 260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190" name="Group 261"/>
            <p:cNvGrpSpPr>
              <a:grpSpLocks/>
            </p:cNvGrpSpPr>
            <p:nvPr/>
          </p:nvGrpSpPr>
          <p:grpSpPr bwMode="auto">
            <a:xfrm>
              <a:off x="3648" y="1056"/>
              <a:ext cx="5904" cy="1584"/>
              <a:chOff x="480" y="1056"/>
              <a:chExt cx="5904" cy="1584"/>
            </a:xfrm>
          </p:grpSpPr>
          <p:sp>
            <p:nvSpPr>
              <p:cNvPr id="90191" name="Rectangle 262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192" name="Rectangle 263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98405" name="Group 264"/>
          <p:cNvGrpSpPr>
            <a:grpSpLocks/>
          </p:cNvGrpSpPr>
          <p:nvPr/>
        </p:nvGrpSpPr>
        <p:grpSpPr bwMode="auto">
          <a:xfrm>
            <a:off x="990600" y="1676400"/>
            <a:ext cx="10058400" cy="2514600"/>
            <a:chOff x="3648" y="1056"/>
            <a:chExt cx="6336" cy="1584"/>
          </a:xfrm>
        </p:grpSpPr>
        <p:grpSp>
          <p:nvGrpSpPr>
            <p:cNvPr id="90183" name="Group 265"/>
            <p:cNvGrpSpPr>
              <a:grpSpLocks/>
            </p:cNvGrpSpPr>
            <p:nvPr/>
          </p:nvGrpSpPr>
          <p:grpSpPr bwMode="auto">
            <a:xfrm>
              <a:off x="4080" y="1056"/>
              <a:ext cx="5904" cy="1584"/>
              <a:chOff x="480" y="1056"/>
              <a:chExt cx="5904" cy="1584"/>
            </a:xfrm>
          </p:grpSpPr>
          <p:sp>
            <p:nvSpPr>
              <p:cNvPr id="90187" name="Rectangle 266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188" name="Rectangle 267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184" name="Group 268"/>
            <p:cNvGrpSpPr>
              <a:grpSpLocks/>
            </p:cNvGrpSpPr>
            <p:nvPr/>
          </p:nvGrpSpPr>
          <p:grpSpPr bwMode="auto">
            <a:xfrm>
              <a:off x="3648" y="1056"/>
              <a:ext cx="5904" cy="1584"/>
              <a:chOff x="480" y="1056"/>
              <a:chExt cx="5904" cy="1584"/>
            </a:xfrm>
          </p:grpSpPr>
          <p:sp>
            <p:nvSpPr>
              <p:cNvPr id="90185" name="Rectangle 269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186" name="Rectangle 270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98412" name="Group 271"/>
          <p:cNvGrpSpPr>
            <a:grpSpLocks/>
          </p:cNvGrpSpPr>
          <p:nvPr/>
        </p:nvGrpSpPr>
        <p:grpSpPr bwMode="auto">
          <a:xfrm>
            <a:off x="762000" y="1676400"/>
            <a:ext cx="10058400" cy="2514600"/>
            <a:chOff x="480" y="1056"/>
            <a:chExt cx="6336" cy="1584"/>
          </a:xfrm>
        </p:grpSpPr>
        <p:grpSp>
          <p:nvGrpSpPr>
            <p:cNvPr id="90177" name="Group 272"/>
            <p:cNvGrpSpPr>
              <a:grpSpLocks/>
            </p:cNvGrpSpPr>
            <p:nvPr/>
          </p:nvGrpSpPr>
          <p:grpSpPr bwMode="auto">
            <a:xfrm>
              <a:off x="912" y="1056"/>
              <a:ext cx="5904" cy="1584"/>
              <a:chOff x="480" y="1056"/>
              <a:chExt cx="5904" cy="1584"/>
            </a:xfrm>
          </p:grpSpPr>
          <p:sp>
            <p:nvSpPr>
              <p:cNvPr id="90181" name="Rectangle 273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182" name="Rectangle 274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90178" name="Group 275"/>
            <p:cNvGrpSpPr>
              <a:grpSpLocks/>
            </p:cNvGrpSpPr>
            <p:nvPr/>
          </p:nvGrpSpPr>
          <p:grpSpPr bwMode="auto">
            <a:xfrm>
              <a:off x="480" y="1056"/>
              <a:ext cx="5904" cy="1584"/>
              <a:chOff x="480" y="1056"/>
              <a:chExt cx="5904" cy="1584"/>
            </a:xfrm>
          </p:grpSpPr>
          <p:sp>
            <p:nvSpPr>
              <p:cNvPr id="90179" name="Rectangle 276"/>
              <p:cNvSpPr>
                <a:spLocks noChangeArrowheads="1"/>
              </p:cNvSpPr>
              <p:nvPr/>
            </p:nvSpPr>
            <p:spPr bwMode="auto">
              <a:xfrm>
                <a:off x="480" y="1056"/>
                <a:ext cx="1440" cy="15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90180" name="Rectangle 277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464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</p:grpSp>
      <p:grpSp>
        <p:nvGrpSpPr>
          <p:cNvPr id="98423" name="Group 278"/>
          <p:cNvGrpSpPr>
            <a:grpSpLocks/>
          </p:cNvGrpSpPr>
          <p:nvPr/>
        </p:nvGrpSpPr>
        <p:grpSpPr bwMode="auto">
          <a:xfrm>
            <a:off x="1524000" y="1295400"/>
            <a:ext cx="5181600" cy="3276600"/>
            <a:chOff x="960" y="816"/>
            <a:chExt cx="3264" cy="2064"/>
          </a:xfrm>
        </p:grpSpPr>
        <p:sp>
          <p:nvSpPr>
            <p:cNvPr id="90173" name="AutoShape 279"/>
            <p:cNvSpPr>
              <a:spLocks noChangeArrowheads="1"/>
            </p:cNvSpPr>
            <p:nvPr/>
          </p:nvSpPr>
          <p:spPr bwMode="auto">
            <a:xfrm flipH="1">
              <a:off x="3984" y="816"/>
              <a:ext cx="24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50 h 21600"/>
                <a:gd name="T14" fmla="*/ 18270 w 21600"/>
                <a:gd name="T15" fmla="*/ 9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74" name="AutoShape 280"/>
            <p:cNvSpPr>
              <a:spLocks noChangeArrowheads="1"/>
            </p:cNvSpPr>
            <p:nvPr/>
          </p:nvSpPr>
          <p:spPr bwMode="auto">
            <a:xfrm flipH="1" flipV="1">
              <a:off x="3984" y="2688"/>
              <a:ext cx="24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50 h 21600"/>
                <a:gd name="T14" fmla="*/ 18270 w 21600"/>
                <a:gd name="T15" fmla="*/ 9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75" name="AutoShape 281"/>
            <p:cNvSpPr>
              <a:spLocks noChangeArrowheads="1"/>
            </p:cNvSpPr>
            <p:nvPr/>
          </p:nvSpPr>
          <p:spPr bwMode="auto">
            <a:xfrm>
              <a:off x="960" y="2832"/>
              <a:ext cx="336" cy="48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90176" name="AutoShape 282"/>
            <p:cNvSpPr>
              <a:spLocks noChangeArrowheads="1"/>
            </p:cNvSpPr>
            <p:nvPr/>
          </p:nvSpPr>
          <p:spPr bwMode="auto">
            <a:xfrm>
              <a:off x="1008" y="816"/>
              <a:ext cx="336" cy="48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8424" name="Group 283"/>
          <p:cNvGrpSpPr>
            <a:grpSpLocks/>
          </p:cNvGrpSpPr>
          <p:nvPr/>
        </p:nvGrpSpPr>
        <p:grpSpPr bwMode="auto">
          <a:xfrm>
            <a:off x="1524000" y="1295400"/>
            <a:ext cx="5181600" cy="3276600"/>
            <a:chOff x="960" y="816"/>
            <a:chExt cx="3264" cy="2064"/>
          </a:xfrm>
        </p:grpSpPr>
        <p:sp>
          <p:nvSpPr>
            <p:cNvPr id="90169" name="AutoShape 284"/>
            <p:cNvSpPr>
              <a:spLocks noChangeArrowheads="1"/>
            </p:cNvSpPr>
            <p:nvPr/>
          </p:nvSpPr>
          <p:spPr bwMode="auto">
            <a:xfrm flipH="1">
              <a:off x="3984" y="816"/>
              <a:ext cx="24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50 h 21600"/>
                <a:gd name="T14" fmla="*/ 18270 w 21600"/>
                <a:gd name="T15" fmla="*/ 9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70" name="AutoShape 285"/>
            <p:cNvSpPr>
              <a:spLocks noChangeArrowheads="1"/>
            </p:cNvSpPr>
            <p:nvPr/>
          </p:nvSpPr>
          <p:spPr bwMode="auto">
            <a:xfrm flipH="1" flipV="1">
              <a:off x="3984" y="2688"/>
              <a:ext cx="24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50 h 21600"/>
                <a:gd name="T14" fmla="*/ 18270 w 21600"/>
                <a:gd name="T15" fmla="*/ 9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71" name="AutoShape 286"/>
            <p:cNvSpPr>
              <a:spLocks noChangeArrowheads="1"/>
            </p:cNvSpPr>
            <p:nvPr/>
          </p:nvSpPr>
          <p:spPr bwMode="auto">
            <a:xfrm>
              <a:off x="960" y="2832"/>
              <a:ext cx="336" cy="48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90172" name="AutoShape 287"/>
            <p:cNvSpPr>
              <a:spLocks noChangeArrowheads="1"/>
            </p:cNvSpPr>
            <p:nvPr/>
          </p:nvSpPr>
          <p:spPr bwMode="auto">
            <a:xfrm>
              <a:off x="1008" y="816"/>
              <a:ext cx="336" cy="48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8425" name="Group 288"/>
          <p:cNvGrpSpPr>
            <a:grpSpLocks/>
          </p:cNvGrpSpPr>
          <p:nvPr/>
        </p:nvGrpSpPr>
        <p:grpSpPr bwMode="auto">
          <a:xfrm>
            <a:off x="1752600" y="1295400"/>
            <a:ext cx="5105400" cy="3276600"/>
            <a:chOff x="1104" y="816"/>
            <a:chExt cx="3216" cy="2064"/>
          </a:xfrm>
        </p:grpSpPr>
        <p:sp>
          <p:nvSpPr>
            <p:cNvPr id="90165" name="AutoShape 289"/>
            <p:cNvSpPr>
              <a:spLocks noChangeArrowheads="1"/>
            </p:cNvSpPr>
            <p:nvPr/>
          </p:nvSpPr>
          <p:spPr bwMode="auto">
            <a:xfrm>
              <a:off x="1104" y="864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850 h 21600"/>
                <a:gd name="T14" fmla="*/ 18225 w 21600"/>
                <a:gd name="T15" fmla="*/ 9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66" name="AutoShape 290"/>
            <p:cNvSpPr>
              <a:spLocks noChangeArrowheads="1"/>
            </p:cNvSpPr>
            <p:nvPr/>
          </p:nvSpPr>
          <p:spPr bwMode="auto">
            <a:xfrm flipV="1">
              <a:off x="1104" y="2736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850 h 21600"/>
                <a:gd name="T14" fmla="*/ 18150 w 21600"/>
                <a:gd name="T15" fmla="*/ 9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50" y="0"/>
                  </a:lnTo>
                  <a:lnTo>
                    <a:pt x="15150" y="2850"/>
                  </a:lnTo>
                  <a:lnTo>
                    <a:pt x="12427" y="2850"/>
                  </a:lnTo>
                  <a:cubicBezTo>
                    <a:pt x="5564" y="2850"/>
                    <a:pt x="0" y="7017"/>
                    <a:pt x="0" y="12158"/>
                  </a:cubicBezTo>
                  <a:lnTo>
                    <a:pt x="0" y="21600"/>
                  </a:lnTo>
                  <a:lnTo>
                    <a:pt x="6601" y="21600"/>
                  </a:lnTo>
                  <a:lnTo>
                    <a:pt x="6601" y="12158"/>
                  </a:lnTo>
                  <a:cubicBezTo>
                    <a:pt x="6601" y="10584"/>
                    <a:pt x="9209" y="9308"/>
                    <a:pt x="12427" y="9308"/>
                  </a:cubicBezTo>
                  <a:lnTo>
                    <a:pt x="15150" y="9308"/>
                  </a:lnTo>
                  <a:lnTo>
                    <a:pt x="15150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67" name="AutoShape 291"/>
            <p:cNvSpPr>
              <a:spLocks noChangeArrowheads="1"/>
            </p:cNvSpPr>
            <p:nvPr/>
          </p:nvSpPr>
          <p:spPr bwMode="auto">
            <a:xfrm>
              <a:off x="4032" y="2784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90168" name="AutoShape 292"/>
            <p:cNvSpPr>
              <a:spLocks noChangeArrowheads="1"/>
            </p:cNvSpPr>
            <p:nvPr/>
          </p:nvSpPr>
          <p:spPr bwMode="auto">
            <a:xfrm>
              <a:off x="4032" y="81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8426" name="Group 293"/>
          <p:cNvGrpSpPr>
            <a:grpSpLocks/>
          </p:cNvGrpSpPr>
          <p:nvPr/>
        </p:nvGrpSpPr>
        <p:grpSpPr bwMode="auto">
          <a:xfrm>
            <a:off x="1752600" y="1295400"/>
            <a:ext cx="5105400" cy="3276600"/>
            <a:chOff x="1104" y="816"/>
            <a:chExt cx="3216" cy="2064"/>
          </a:xfrm>
        </p:grpSpPr>
        <p:sp>
          <p:nvSpPr>
            <p:cNvPr id="90161" name="AutoShape 294"/>
            <p:cNvSpPr>
              <a:spLocks noChangeArrowheads="1"/>
            </p:cNvSpPr>
            <p:nvPr/>
          </p:nvSpPr>
          <p:spPr bwMode="auto">
            <a:xfrm>
              <a:off x="1104" y="864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850 h 21600"/>
                <a:gd name="T14" fmla="*/ 18225 w 21600"/>
                <a:gd name="T15" fmla="*/ 9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62" name="AutoShape 295"/>
            <p:cNvSpPr>
              <a:spLocks noChangeArrowheads="1"/>
            </p:cNvSpPr>
            <p:nvPr/>
          </p:nvSpPr>
          <p:spPr bwMode="auto">
            <a:xfrm flipV="1">
              <a:off x="1104" y="2736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850 h 21600"/>
                <a:gd name="T14" fmla="*/ 18150 w 21600"/>
                <a:gd name="T15" fmla="*/ 9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50" y="0"/>
                  </a:lnTo>
                  <a:lnTo>
                    <a:pt x="15150" y="2850"/>
                  </a:lnTo>
                  <a:lnTo>
                    <a:pt x="12427" y="2850"/>
                  </a:lnTo>
                  <a:cubicBezTo>
                    <a:pt x="5564" y="2850"/>
                    <a:pt x="0" y="7017"/>
                    <a:pt x="0" y="12158"/>
                  </a:cubicBezTo>
                  <a:lnTo>
                    <a:pt x="0" y="21600"/>
                  </a:lnTo>
                  <a:lnTo>
                    <a:pt x="6601" y="21600"/>
                  </a:lnTo>
                  <a:lnTo>
                    <a:pt x="6601" y="12158"/>
                  </a:lnTo>
                  <a:cubicBezTo>
                    <a:pt x="6601" y="10584"/>
                    <a:pt x="9209" y="9308"/>
                    <a:pt x="12427" y="9308"/>
                  </a:cubicBezTo>
                  <a:lnTo>
                    <a:pt x="15150" y="9308"/>
                  </a:lnTo>
                  <a:lnTo>
                    <a:pt x="15150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63" name="AutoShape 296"/>
            <p:cNvSpPr>
              <a:spLocks noChangeArrowheads="1"/>
            </p:cNvSpPr>
            <p:nvPr/>
          </p:nvSpPr>
          <p:spPr bwMode="auto">
            <a:xfrm>
              <a:off x="4032" y="2784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90164" name="AutoShape 297"/>
            <p:cNvSpPr>
              <a:spLocks noChangeArrowheads="1"/>
            </p:cNvSpPr>
            <p:nvPr/>
          </p:nvSpPr>
          <p:spPr bwMode="auto">
            <a:xfrm>
              <a:off x="4032" y="81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191786" name="AutoShape 298"/>
          <p:cNvSpPr>
            <a:spLocks noChangeArrowheads="1"/>
          </p:cNvSpPr>
          <p:nvPr/>
        </p:nvSpPr>
        <p:spPr bwMode="auto">
          <a:xfrm>
            <a:off x="1752600" y="5562600"/>
            <a:ext cx="3048000" cy="1295400"/>
          </a:xfrm>
          <a:prstGeom prst="wedgeRoundRectCallout">
            <a:avLst>
              <a:gd name="adj1" fmla="val -65676"/>
              <a:gd name="adj2" fmla="val -2029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DEPLACEUR</a:t>
            </a:r>
          </a:p>
        </p:txBody>
      </p:sp>
      <p:sp>
        <p:nvSpPr>
          <p:cNvPr id="191787" name="AutoShape 299"/>
          <p:cNvSpPr>
            <a:spLocks noChangeArrowheads="1"/>
          </p:cNvSpPr>
          <p:nvPr/>
        </p:nvSpPr>
        <p:spPr bwMode="auto">
          <a:xfrm>
            <a:off x="6477000" y="5410200"/>
            <a:ext cx="2667000" cy="1295400"/>
          </a:xfrm>
          <a:prstGeom prst="wedgeRoundRectCallout">
            <a:avLst>
              <a:gd name="adj1" fmla="val 50356"/>
              <a:gd name="adj2" fmla="val -2210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PISTON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(COMPRESSEUR)</a:t>
            </a:r>
          </a:p>
        </p:txBody>
      </p:sp>
      <p:sp>
        <p:nvSpPr>
          <p:cNvPr id="191788" name="AutoShape 300"/>
          <p:cNvSpPr>
            <a:spLocks noChangeArrowheads="1"/>
          </p:cNvSpPr>
          <p:nvPr/>
        </p:nvSpPr>
        <p:spPr bwMode="auto">
          <a:xfrm>
            <a:off x="6324600" y="0"/>
            <a:ext cx="2819400" cy="1295400"/>
          </a:xfrm>
          <a:prstGeom prst="wedgeRoundRectCallout">
            <a:avLst>
              <a:gd name="adj1" fmla="val -125843"/>
              <a:gd name="adj2" fmla="val 475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REGENERATEUR</a:t>
            </a:r>
          </a:p>
        </p:txBody>
      </p:sp>
    </p:spTree>
    <p:extLst>
      <p:ext uri="{BB962C8B-B14F-4D97-AF65-F5344CB8AC3E}">
        <p14:creationId xmlns:p14="http://schemas.microsoft.com/office/powerpoint/2010/main" val="1537457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9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86" grpId="0" animBg="1" autoUpdateAnimBg="0"/>
      <p:bldP spid="191787" grpId="0" animBg="1" autoUpdateAnimBg="0"/>
      <p:bldP spid="19178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D.3. Réfrigérateurs de Stirling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55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7218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u="sng" dirty="0"/>
              <a:t>D.3.3. Machine </a:t>
            </a:r>
            <a:r>
              <a:rPr lang="fr-FR" sz="2000" u="sng" dirty="0" err="1"/>
              <a:t>Philipps</a:t>
            </a:r>
            <a:r>
              <a:rPr lang="fr-FR" sz="2000" u="sng" dirty="0"/>
              <a:t> </a:t>
            </a:r>
            <a:r>
              <a:rPr lang="fr-FR" u="sng" dirty="0"/>
              <a:t>( fonctionne selon le cycle de Stirling)</a:t>
            </a:r>
          </a:p>
        </p:txBody>
      </p:sp>
      <p:sp>
        <p:nvSpPr>
          <p:cNvPr id="38" name="Espace réservé du numéro de diapositive 3"/>
          <p:cNvSpPr txBox="1">
            <a:spLocks/>
          </p:cNvSpPr>
          <p:nvPr/>
        </p:nvSpPr>
        <p:spPr>
          <a:xfrm>
            <a:off x="7940080" y="685184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0" latinLnBrk="0" hangingPunct="0">
              <a:spcBef>
                <a:spcPct val="50000"/>
              </a:spcBef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50000"/>
              </a:spcBef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fld id="{35FDF323-E3AA-48B9-96CD-8C7C19BC8EDC}" type="slidenum">
              <a:rPr lang="fr-FR" sz="1800" smtClean="0"/>
              <a:pPr>
                <a:spcBef>
                  <a:spcPct val="0"/>
                </a:spcBef>
                <a:defRPr/>
              </a:pPr>
              <a:t>55</a:t>
            </a:fld>
            <a:endParaRPr lang="fr-FR" sz="1800"/>
          </a:p>
        </p:txBody>
      </p:sp>
      <p:sp>
        <p:nvSpPr>
          <p:cNvPr id="339" name="ZoneTexte 338"/>
          <p:cNvSpPr txBox="1"/>
          <p:nvPr/>
        </p:nvSpPr>
        <p:spPr>
          <a:xfrm>
            <a:off x="1691680" y="1043444"/>
            <a:ext cx="721804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D.3.3.3 ) Fonctionnement du régénérateur</a:t>
            </a:r>
          </a:p>
        </p:txBody>
      </p:sp>
      <p:sp>
        <p:nvSpPr>
          <p:cNvPr id="12" name="Text Box 96"/>
          <p:cNvSpPr txBox="1">
            <a:spLocks noChangeArrowheads="1"/>
          </p:cNvSpPr>
          <p:nvPr/>
        </p:nvSpPr>
        <p:spPr bwMode="auto">
          <a:xfrm>
            <a:off x="1654993" y="3286725"/>
            <a:ext cx="7381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/>
              <a:t>Le régénérateur donne de la chaleur au gaz et le réchauffe lors de la transformation isochore 4-1</a:t>
            </a:r>
          </a:p>
        </p:txBody>
      </p:sp>
      <p:grpSp>
        <p:nvGrpSpPr>
          <p:cNvPr id="13" name="Group 97"/>
          <p:cNvGrpSpPr>
            <a:grpSpLocks/>
          </p:cNvGrpSpPr>
          <p:nvPr/>
        </p:nvGrpSpPr>
        <p:grpSpPr bwMode="auto">
          <a:xfrm>
            <a:off x="2393751" y="3966522"/>
            <a:ext cx="6534150" cy="1797050"/>
            <a:chOff x="777" y="2354"/>
            <a:chExt cx="4116" cy="1132"/>
          </a:xfrm>
        </p:grpSpPr>
        <p:grpSp>
          <p:nvGrpSpPr>
            <p:cNvPr id="15" name="Group 98"/>
            <p:cNvGrpSpPr>
              <a:grpSpLocks/>
            </p:cNvGrpSpPr>
            <p:nvPr/>
          </p:nvGrpSpPr>
          <p:grpSpPr bwMode="auto">
            <a:xfrm>
              <a:off x="2096" y="2359"/>
              <a:ext cx="403" cy="1119"/>
              <a:chOff x="1445" y="1174"/>
              <a:chExt cx="403" cy="1119"/>
            </a:xfrm>
          </p:grpSpPr>
          <p:sp>
            <p:nvSpPr>
              <p:cNvPr id="92" name="Oval 99"/>
              <p:cNvSpPr>
                <a:spLocks noChangeArrowheads="1"/>
              </p:cNvSpPr>
              <p:nvPr/>
            </p:nvSpPr>
            <p:spPr bwMode="auto">
              <a:xfrm>
                <a:off x="1445" y="1174"/>
                <a:ext cx="403" cy="111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93" name="Oval 100"/>
              <p:cNvSpPr>
                <a:spLocks noChangeArrowheads="1"/>
              </p:cNvSpPr>
              <p:nvPr/>
            </p:nvSpPr>
            <p:spPr bwMode="auto">
              <a:xfrm>
                <a:off x="1619" y="12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94" name="Oval 101"/>
              <p:cNvSpPr>
                <a:spLocks noChangeArrowheads="1"/>
              </p:cNvSpPr>
              <p:nvPr/>
            </p:nvSpPr>
            <p:spPr bwMode="auto">
              <a:xfrm>
                <a:off x="1552" y="134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95" name="Oval 102"/>
              <p:cNvSpPr>
                <a:spLocks noChangeArrowheads="1"/>
              </p:cNvSpPr>
              <p:nvPr/>
            </p:nvSpPr>
            <p:spPr bwMode="auto">
              <a:xfrm>
                <a:off x="1485" y="1485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96" name="Oval 103"/>
              <p:cNvSpPr>
                <a:spLocks noChangeArrowheads="1"/>
              </p:cNvSpPr>
              <p:nvPr/>
            </p:nvSpPr>
            <p:spPr bwMode="auto">
              <a:xfrm>
                <a:off x="1484" y="16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97" name="Oval 104"/>
              <p:cNvSpPr>
                <a:spLocks noChangeArrowheads="1"/>
              </p:cNvSpPr>
              <p:nvPr/>
            </p:nvSpPr>
            <p:spPr bwMode="auto">
              <a:xfrm>
                <a:off x="1514" y="184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98" name="Oval 105"/>
              <p:cNvSpPr>
                <a:spLocks noChangeArrowheads="1"/>
              </p:cNvSpPr>
              <p:nvPr/>
            </p:nvSpPr>
            <p:spPr bwMode="auto">
              <a:xfrm>
                <a:off x="1545" y="203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99" name="Oval 106"/>
              <p:cNvSpPr>
                <a:spLocks noChangeArrowheads="1"/>
              </p:cNvSpPr>
              <p:nvPr/>
            </p:nvSpPr>
            <p:spPr bwMode="auto">
              <a:xfrm>
                <a:off x="1606" y="1930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00" name="Oval 107"/>
              <p:cNvSpPr>
                <a:spLocks noChangeArrowheads="1"/>
              </p:cNvSpPr>
              <p:nvPr/>
            </p:nvSpPr>
            <p:spPr bwMode="auto">
              <a:xfrm>
                <a:off x="1745" y="147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01" name="Oval 108"/>
              <p:cNvSpPr>
                <a:spLocks noChangeArrowheads="1"/>
              </p:cNvSpPr>
              <p:nvPr/>
            </p:nvSpPr>
            <p:spPr bwMode="auto">
              <a:xfrm>
                <a:off x="1734" y="161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02" name="Oval 109"/>
              <p:cNvSpPr>
                <a:spLocks noChangeArrowheads="1"/>
              </p:cNvSpPr>
              <p:nvPr/>
            </p:nvSpPr>
            <p:spPr bwMode="auto">
              <a:xfrm>
                <a:off x="1697" y="197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03" name="Oval 110"/>
              <p:cNvSpPr>
                <a:spLocks noChangeArrowheads="1"/>
              </p:cNvSpPr>
              <p:nvPr/>
            </p:nvSpPr>
            <p:spPr bwMode="auto">
              <a:xfrm>
                <a:off x="1619" y="212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04" name="Oval 111"/>
              <p:cNvSpPr>
                <a:spLocks noChangeArrowheads="1"/>
              </p:cNvSpPr>
              <p:nvPr/>
            </p:nvSpPr>
            <p:spPr bwMode="auto">
              <a:xfrm>
                <a:off x="1637" y="136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05" name="Oval 112"/>
              <p:cNvSpPr>
                <a:spLocks noChangeArrowheads="1"/>
              </p:cNvSpPr>
              <p:nvPr/>
            </p:nvSpPr>
            <p:spPr bwMode="auto">
              <a:xfrm>
                <a:off x="1612" y="165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06" name="Oval 113"/>
              <p:cNvSpPr>
                <a:spLocks noChangeArrowheads="1"/>
              </p:cNvSpPr>
              <p:nvPr/>
            </p:nvSpPr>
            <p:spPr bwMode="auto">
              <a:xfrm>
                <a:off x="1643" y="148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07" name="Oval 114"/>
              <p:cNvSpPr>
                <a:spLocks noChangeArrowheads="1"/>
              </p:cNvSpPr>
              <p:nvPr/>
            </p:nvSpPr>
            <p:spPr bwMode="auto">
              <a:xfrm>
                <a:off x="1663" y="1791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08" name="Oval 115"/>
              <p:cNvSpPr>
                <a:spLocks noChangeArrowheads="1"/>
              </p:cNvSpPr>
              <p:nvPr/>
            </p:nvSpPr>
            <p:spPr bwMode="auto">
              <a:xfrm>
                <a:off x="1715" y="133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09" name="Oval 116"/>
              <p:cNvSpPr>
                <a:spLocks noChangeArrowheads="1"/>
              </p:cNvSpPr>
              <p:nvPr/>
            </p:nvSpPr>
            <p:spPr bwMode="auto">
              <a:xfrm>
                <a:off x="1745" y="17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16" name="Group 117"/>
            <p:cNvGrpSpPr>
              <a:grpSpLocks/>
            </p:cNvGrpSpPr>
            <p:nvPr/>
          </p:nvGrpSpPr>
          <p:grpSpPr bwMode="auto">
            <a:xfrm>
              <a:off x="2231" y="2450"/>
              <a:ext cx="330" cy="874"/>
              <a:chOff x="1580" y="1265"/>
              <a:chExt cx="330" cy="874"/>
            </a:xfrm>
          </p:grpSpPr>
          <p:sp>
            <p:nvSpPr>
              <p:cNvPr id="89" name="Freeform 118"/>
              <p:cNvSpPr>
                <a:spLocks/>
              </p:cNvSpPr>
              <p:nvPr/>
            </p:nvSpPr>
            <p:spPr bwMode="auto">
              <a:xfrm>
                <a:off x="1587" y="1265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119"/>
              <p:cNvSpPr>
                <a:spLocks/>
              </p:cNvSpPr>
              <p:nvPr/>
            </p:nvSpPr>
            <p:spPr bwMode="auto">
              <a:xfrm>
                <a:off x="1585" y="1567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Freeform 120"/>
              <p:cNvSpPr>
                <a:spLocks/>
              </p:cNvSpPr>
              <p:nvPr/>
            </p:nvSpPr>
            <p:spPr bwMode="auto">
              <a:xfrm>
                <a:off x="1580" y="1866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121"/>
            <p:cNvGrpSpPr>
              <a:grpSpLocks/>
            </p:cNvGrpSpPr>
            <p:nvPr/>
          </p:nvGrpSpPr>
          <p:grpSpPr bwMode="auto">
            <a:xfrm>
              <a:off x="2398" y="2358"/>
              <a:ext cx="403" cy="1119"/>
              <a:chOff x="1445" y="1174"/>
              <a:chExt cx="403" cy="1119"/>
            </a:xfrm>
          </p:grpSpPr>
          <p:sp>
            <p:nvSpPr>
              <p:cNvPr id="71" name="Oval 122"/>
              <p:cNvSpPr>
                <a:spLocks noChangeArrowheads="1"/>
              </p:cNvSpPr>
              <p:nvPr/>
            </p:nvSpPr>
            <p:spPr bwMode="auto">
              <a:xfrm>
                <a:off x="1445" y="1174"/>
                <a:ext cx="403" cy="111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2" name="Oval 123"/>
              <p:cNvSpPr>
                <a:spLocks noChangeArrowheads="1"/>
              </p:cNvSpPr>
              <p:nvPr/>
            </p:nvSpPr>
            <p:spPr bwMode="auto">
              <a:xfrm>
                <a:off x="1619" y="12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3" name="Oval 124"/>
              <p:cNvSpPr>
                <a:spLocks noChangeArrowheads="1"/>
              </p:cNvSpPr>
              <p:nvPr/>
            </p:nvSpPr>
            <p:spPr bwMode="auto">
              <a:xfrm>
                <a:off x="1552" y="134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4" name="Oval 125"/>
              <p:cNvSpPr>
                <a:spLocks noChangeArrowheads="1"/>
              </p:cNvSpPr>
              <p:nvPr/>
            </p:nvSpPr>
            <p:spPr bwMode="auto">
              <a:xfrm>
                <a:off x="1485" y="1485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5" name="Oval 126"/>
              <p:cNvSpPr>
                <a:spLocks noChangeArrowheads="1"/>
              </p:cNvSpPr>
              <p:nvPr/>
            </p:nvSpPr>
            <p:spPr bwMode="auto">
              <a:xfrm>
                <a:off x="1484" y="16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6" name="Oval 127"/>
              <p:cNvSpPr>
                <a:spLocks noChangeArrowheads="1"/>
              </p:cNvSpPr>
              <p:nvPr/>
            </p:nvSpPr>
            <p:spPr bwMode="auto">
              <a:xfrm>
                <a:off x="1514" y="184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7" name="Oval 128"/>
              <p:cNvSpPr>
                <a:spLocks noChangeArrowheads="1"/>
              </p:cNvSpPr>
              <p:nvPr/>
            </p:nvSpPr>
            <p:spPr bwMode="auto">
              <a:xfrm>
                <a:off x="1545" y="203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8" name="Oval 129"/>
              <p:cNvSpPr>
                <a:spLocks noChangeArrowheads="1"/>
              </p:cNvSpPr>
              <p:nvPr/>
            </p:nvSpPr>
            <p:spPr bwMode="auto">
              <a:xfrm>
                <a:off x="1606" y="1930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9" name="Oval 130"/>
              <p:cNvSpPr>
                <a:spLocks noChangeArrowheads="1"/>
              </p:cNvSpPr>
              <p:nvPr/>
            </p:nvSpPr>
            <p:spPr bwMode="auto">
              <a:xfrm>
                <a:off x="1745" y="147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80" name="Oval 131"/>
              <p:cNvSpPr>
                <a:spLocks noChangeArrowheads="1"/>
              </p:cNvSpPr>
              <p:nvPr/>
            </p:nvSpPr>
            <p:spPr bwMode="auto">
              <a:xfrm>
                <a:off x="1734" y="161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81" name="Oval 132"/>
              <p:cNvSpPr>
                <a:spLocks noChangeArrowheads="1"/>
              </p:cNvSpPr>
              <p:nvPr/>
            </p:nvSpPr>
            <p:spPr bwMode="auto">
              <a:xfrm>
                <a:off x="1697" y="197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82" name="Oval 133"/>
              <p:cNvSpPr>
                <a:spLocks noChangeArrowheads="1"/>
              </p:cNvSpPr>
              <p:nvPr/>
            </p:nvSpPr>
            <p:spPr bwMode="auto">
              <a:xfrm>
                <a:off x="1619" y="212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83" name="Oval 134"/>
              <p:cNvSpPr>
                <a:spLocks noChangeArrowheads="1"/>
              </p:cNvSpPr>
              <p:nvPr/>
            </p:nvSpPr>
            <p:spPr bwMode="auto">
              <a:xfrm>
                <a:off x="1637" y="136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84" name="Oval 135"/>
              <p:cNvSpPr>
                <a:spLocks noChangeArrowheads="1"/>
              </p:cNvSpPr>
              <p:nvPr/>
            </p:nvSpPr>
            <p:spPr bwMode="auto">
              <a:xfrm>
                <a:off x="1612" y="165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85" name="Oval 136"/>
              <p:cNvSpPr>
                <a:spLocks noChangeArrowheads="1"/>
              </p:cNvSpPr>
              <p:nvPr/>
            </p:nvSpPr>
            <p:spPr bwMode="auto">
              <a:xfrm>
                <a:off x="1643" y="148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86" name="Oval 137"/>
              <p:cNvSpPr>
                <a:spLocks noChangeArrowheads="1"/>
              </p:cNvSpPr>
              <p:nvPr/>
            </p:nvSpPr>
            <p:spPr bwMode="auto">
              <a:xfrm>
                <a:off x="1663" y="1791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87" name="Oval 138"/>
              <p:cNvSpPr>
                <a:spLocks noChangeArrowheads="1"/>
              </p:cNvSpPr>
              <p:nvPr/>
            </p:nvSpPr>
            <p:spPr bwMode="auto">
              <a:xfrm>
                <a:off x="1715" y="133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88" name="Oval 139"/>
              <p:cNvSpPr>
                <a:spLocks noChangeArrowheads="1"/>
              </p:cNvSpPr>
              <p:nvPr/>
            </p:nvSpPr>
            <p:spPr bwMode="auto">
              <a:xfrm>
                <a:off x="1745" y="17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18" name="Group 140"/>
            <p:cNvGrpSpPr>
              <a:grpSpLocks/>
            </p:cNvGrpSpPr>
            <p:nvPr/>
          </p:nvGrpSpPr>
          <p:grpSpPr bwMode="auto">
            <a:xfrm>
              <a:off x="2516" y="2373"/>
              <a:ext cx="389" cy="942"/>
              <a:chOff x="1865" y="1188"/>
              <a:chExt cx="389" cy="942"/>
            </a:xfrm>
          </p:grpSpPr>
          <p:sp>
            <p:nvSpPr>
              <p:cNvPr id="68" name="Freeform 141"/>
              <p:cNvSpPr>
                <a:spLocks/>
              </p:cNvSpPr>
              <p:nvPr/>
            </p:nvSpPr>
            <p:spPr bwMode="auto">
              <a:xfrm>
                <a:off x="1931" y="1511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Freeform 142"/>
              <p:cNvSpPr>
                <a:spLocks/>
              </p:cNvSpPr>
              <p:nvPr/>
            </p:nvSpPr>
            <p:spPr bwMode="auto">
              <a:xfrm>
                <a:off x="1922" y="1188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Freeform 143"/>
              <p:cNvSpPr>
                <a:spLocks/>
              </p:cNvSpPr>
              <p:nvPr/>
            </p:nvSpPr>
            <p:spPr bwMode="auto">
              <a:xfrm>
                <a:off x="1865" y="1857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" name="Group 144"/>
            <p:cNvGrpSpPr>
              <a:grpSpLocks/>
            </p:cNvGrpSpPr>
            <p:nvPr/>
          </p:nvGrpSpPr>
          <p:grpSpPr bwMode="auto">
            <a:xfrm>
              <a:off x="2754" y="2367"/>
              <a:ext cx="403" cy="1119"/>
              <a:chOff x="1445" y="1174"/>
              <a:chExt cx="403" cy="1119"/>
            </a:xfrm>
          </p:grpSpPr>
          <p:sp>
            <p:nvSpPr>
              <p:cNvPr id="50" name="Oval 145"/>
              <p:cNvSpPr>
                <a:spLocks noChangeArrowheads="1"/>
              </p:cNvSpPr>
              <p:nvPr/>
            </p:nvSpPr>
            <p:spPr bwMode="auto">
              <a:xfrm>
                <a:off x="1445" y="1174"/>
                <a:ext cx="403" cy="111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51" name="Oval 146"/>
              <p:cNvSpPr>
                <a:spLocks noChangeArrowheads="1"/>
              </p:cNvSpPr>
              <p:nvPr/>
            </p:nvSpPr>
            <p:spPr bwMode="auto">
              <a:xfrm>
                <a:off x="1619" y="12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52" name="Oval 147"/>
              <p:cNvSpPr>
                <a:spLocks noChangeArrowheads="1"/>
              </p:cNvSpPr>
              <p:nvPr/>
            </p:nvSpPr>
            <p:spPr bwMode="auto">
              <a:xfrm>
                <a:off x="1552" y="134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53" name="Oval 148"/>
              <p:cNvSpPr>
                <a:spLocks noChangeArrowheads="1"/>
              </p:cNvSpPr>
              <p:nvPr/>
            </p:nvSpPr>
            <p:spPr bwMode="auto">
              <a:xfrm>
                <a:off x="1485" y="1485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54" name="Oval 149"/>
              <p:cNvSpPr>
                <a:spLocks noChangeArrowheads="1"/>
              </p:cNvSpPr>
              <p:nvPr/>
            </p:nvSpPr>
            <p:spPr bwMode="auto">
              <a:xfrm>
                <a:off x="1484" y="16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55" name="Oval 150"/>
              <p:cNvSpPr>
                <a:spLocks noChangeArrowheads="1"/>
              </p:cNvSpPr>
              <p:nvPr/>
            </p:nvSpPr>
            <p:spPr bwMode="auto">
              <a:xfrm>
                <a:off x="1514" y="184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56" name="Oval 151"/>
              <p:cNvSpPr>
                <a:spLocks noChangeArrowheads="1"/>
              </p:cNvSpPr>
              <p:nvPr/>
            </p:nvSpPr>
            <p:spPr bwMode="auto">
              <a:xfrm>
                <a:off x="1545" y="203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57" name="Oval 152"/>
              <p:cNvSpPr>
                <a:spLocks noChangeArrowheads="1"/>
              </p:cNvSpPr>
              <p:nvPr/>
            </p:nvSpPr>
            <p:spPr bwMode="auto">
              <a:xfrm>
                <a:off x="1606" y="1930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58" name="Oval 153"/>
              <p:cNvSpPr>
                <a:spLocks noChangeArrowheads="1"/>
              </p:cNvSpPr>
              <p:nvPr/>
            </p:nvSpPr>
            <p:spPr bwMode="auto">
              <a:xfrm>
                <a:off x="1745" y="147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59" name="Oval 154"/>
              <p:cNvSpPr>
                <a:spLocks noChangeArrowheads="1"/>
              </p:cNvSpPr>
              <p:nvPr/>
            </p:nvSpPr>
            <p:spPr bwMode="auto">
              <a:xfrm>
                <a:off x="1734" y="161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0" name="Oval 155"/>
              <p:cNvSpPr>
                <a:spLocks noChangeArrowheads="1"/>
              </p:cNvSpPr>
              <p:nvPr/>
            </p:nvSpPr>
            <p:spPr bwMode="auto">
              <a:xfrm>
                <a:off x="1697" y="197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1" name="Oval 156"/>
              <p:cNvSpPr>
                <a:spLocks noChangeArrowheads="1"/>
              </p:cNvSpPr>
              <p:nvPr/>
            </p:nvSpPr>
            <p:spPr bwMode="auto">
              <a:xfrm>
                <a:off x="1619" y="212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2" name="Oval 157"/>
              <p:cNvSpPr>
                <a:spLocks noChangeArrowheads="1"/>
              </p:cNvSpPr>
              <p:nvPr/>
            </p:nvSpPr>
            <p:spPr bwMode="auto">
              <a:xfrm>
                <a:off x="1637" y="136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3" name="Oval 158"/>
              <p:cNvSpPr>
                <a:spLocks noChangeArrowheads="1"/>
              </p:cNvSpPr>
              <p:nvPr/>
            </p:nvSpPr>
            <p:spPr bwMode="auto">
              <a:xfrm>
                <a:off x="1612" y="165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4" name="Oval 159"/>
              <p:cNvSpPr>
                <a:spLocks noChangeArrowheads="1"/>
              </p:cNvSpPr>
              <p:nvPr/>
            </p:nvSpPr>
            <p:spPr bwMode="auto">
              <a:xfrm>
                <a:off x="1643" y="148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5" name="Oval 160"/>
              <p:cNvSpPr>
                <a:spLocks noChangeArrowheads="1"/>
              </p:cNvSpPr>
              <p:nvPr/>
            </p:nvSpPr>
            <p:spPr bwMode="auto">
              <a:xfrm>
                <a:off x="1663" y="1791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6" name="Oval 161"/>
              <p:cNvSpPr>
                <a:spLocks noChangeArrowheads="1"/>
              </p:cNvSpPr>
              <p:nvPr/>
            </p:nvSpPr>
            <p:spPr bwMode="auto">
              <a:xfrm>
                <a:off x="1715" y="133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7" name="Oval 162"/>
              <p:cNvSpPr>
                <a:spLocks noChangeArrowheads="1"/>
              </p:cNvSpPr>
              <p:nvPr/>
            </p:nvSpPr>
            <p:spPr bwMode="auto">
              <a:xfrm>
                <a:off x="1745" y="17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20" name="Group 163"/>
            <p:cNvGrpSpPr>
              <a:grpSpLocks/>
            </p:cNvGrpSpPr>
            <p:nvPr/>
          </p:nvGrpSpPr>
          <p:grpSpPr bwMode="auto">
            <a:xfrm>
              <a:off x="2915" y="2393"/>
              <a:ext cx="360" cy="952"/>
              <a:chOff x="2264" y="1208"/>
              <a:chExt cx="360" cy="952"/>
            </a:xfrm>
          </p:grpSpPr>
          <p:sp>
            <p:nvSpPr>
              <p:cNvPr id="47" name="Freeform 164"/>
              <p:cNvSpPr>
                <a:spLocks/>
              </p:cNvSpPr>
              <p:nvPr/>
            </p:nvSpPr>
            <p:spPr bwMode="auto">
              <a:xfrm>
                <a:off x="2301" y="1208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165"/>
              <p:cNvSpPr>
                <a:spLocks/>
              </p:cNvSpPr>
              <p:nvPr/>
            </p:nvSpPr>
            <p:spPr bwMode="auto">
              <a:xfrm>
                <a:off x="2264" y="1552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166"/>
              <p:cNvSpPr>
                <a:spLocks/>
              </p:cNvSpPr>
              <p:nvPr/>
            </p:nvSpPr>
            <p:spPr bwMode="auto">
              <a:xfrm>
                <a:off x="2273" y="1887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" name="Group 167"/>
            <p:cNvGrpSpPr>
              <a:grpSpLocks/>
            </p:cNvGrpSpPr>
            <p:nvPr/>
          </p:nvGrpSpPr>
          <p:grpSpPr bwMode="auto">
            <a:xfrm>
              <a:off x="3067" y="2354"/>
              <a:ext cx="403" cy="1119"/>
              <a:chOff x="1445" y="1174"/>
              <a:chExt cx="403" cy="1119"/>
            </a:xfrm>
          </p:grpSpPr>
          <p:sp>
            <p:nvSpPr>
              <p:cNvPr id="26" name="Oval 168"/>
              <p:cNvSpPr>
                <a:spLocks noChangeArrowheads="1"/>
              </p:cNvSpPr>
              <p:nvPr/>
            </p:nvSpPr>
            <p:spPr bwMode="auto">
              <a:xfrm>
                <a:off x="1445" y="1174"/>
                <a:ext cx="403" cy="111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7" name="Oval 169"/>
              <p:cNvSpPr>
                <a:spLocks noChangeArrowheads="1"/>
              </p:cNvSpPr>
              <p:nvPr/>
            </p:nvSpPr>
            <p:spPr bwMode="auto">
              <a:xfrm>
                <a:off x="1619" y="12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8" name="Oval 170"/>
              <p:cNvSpPr>
                <a:spLocks noChangeArrowheads="1"/>
              </p:cNvSpPr>
              <p:nvPr/>
            </p:nvSpPr>
            <p:spPr bwMode="auto">
              <a:xfrm>
                <a:off x="1552" y="134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9" name="Oval 171"/>
              <p:cNvSpPr>
                <a:spLocks noChangeArrowheads="1"/>
              </p:cNvSpPr>
              <p:nvPr/>
            </p:nvSpPr>
            <p:spPr bwMode="auto">
              <a:xfrm>
                <a:off x="1485" y="1485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0" name="Oval 172"/>
              <p:cNvSpPr>
                <a:spLocks noChangeArrowheads="1"/>
              </p:cNvSpPr>
              <p:nvPr/>
            </p:nvSpPr>
            <p:spPr bwMode="auto">
              <a:xfrm>
                <a:off x="1484" y="16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1" name="Oval 173"/>
              <p:cNvSpPr>
                <a:spLocks noChangeArrowheads="1"/>
              </p:cNvSpPr>
              <p:nvPr/>
            </p:nvSpPr>
            <p:spPr bwMode="auto">
              <a:xfrm>
                <a:off x="1514" y="184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2" name="Oval 174"/>
              <p:cNvSpPr>
                <a:spLocks noChangeArrowheads="1"/>
              </p:cNvSpPr>
              <p:nvPr/>
            </p:nvSpPr>
            <p:spPr bwMode="auto">
              <a:xfrm>
                <a:off x="1545" y="203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3" name="Oval 175"/>
              <p:cNvSpPr>
                <a:spLocks noChangeArrowheads="1"/>
              </p:cNvSpPr>
              <p:nvPr/>
            </p:nvSpPr>
            <p:spPr bwMode="auto">
              <a:xfrm>
                <a:off x="1606" y="1930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4" name="Oval 176"/>
              <p:cNvSpPr>
                <a:spLocks noChangeArrowheads="1"/>
              </p:cNvSpPr>
              <p:nvPr/>
            </p:nvSpPr>
            <p:spPr bwMode="auto">
              <a:xfrm>
                <a:off x="1745" y="147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5" name="Oval 177"/>
              <p:cNvSpPr>
                <a:spLocks noChangeArrowheads="1"/>
              </p:cNvSpPr>
              <p:nvPr/>
            </p:nvSpPr>
            <p:spPr bwMode="auto">
              <a:xfrm>
                <a:off x="1734" y="161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6" name="Oval 178"/>
              <p:cNvSpPr>
                <a:spLocks noChangeArrowheads="1"/>
              </p:cNvSpPr>
              <p:nvPr/>
            </p:nvSpPr>
            <p:spPr bwMode="auto">
              <a:xfrm>
                <a:off x="1697" y="197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9" name="Oval 179"/>
              <p:cNvSpPr>
                <a:spLocks noChangeArrowheads="1"/>
              </p:cNvSpPr>
              <p:nvPr/>
            </p:nvSpPr>
            <p:spPr bwMode="auto">
              <a:xfrm>
                <a:off x="1619" y="212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0" name="Oval 180"/>
              <p:cNvSpPr>
                <a:spLocks noChangeArrowheads="1"/>
              </p:cNvSpPr>
              <p:nvPr/>
            </p:nvSpPr>
            <p:spPr bwMode="auto">
              <a:xfrm>
                <a:off x="1637" y="136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2" name="Oval 181"/>
              <p:cNvSpPr>
                <a:spLocks noChangeArrowheads="1"/>
              </p:cNvSpPr>
              <p:nvPr/>
            </p:nvSpPr>
            <p:spPr bwMode="auto">
              <a:xfrm>
                <a:off x="1612" y="165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3" name="Oval 182"/>
              <p:cNvSpPr>
                <a:spLocks noChangeArrowheads="1"/>
              </p:cNvSpPr>
              <p:nvPr/>
            </p:nvSpPr>
            <p:spPr bwMode="auto">
              <a:xfrm>
                <a:off x="1643" y="148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4" name="Oval 183"/>
              <p:cNvSpPr>
                <a:spLocks noChangeArrowheads="1"/>
              </p:cNvSpPr>
              <p:nvPr/>
            </p:nvSpPr>
            <p:spPr bwMode="auto">
              <a:xfrm>
                <a:off x="1663" y="1791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5" name="Oval 184"/>
              <p:cNvSpPr>
                <a:spLocks noChangeArrowheads="1"/>
              </p:cNvSpPr>
              <p:nvPr/>
            </p:nvSpPr>
            <p:spPr bwMode="auto">
              <a:xfrm>
                <a:off x="1715" y="133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6" name="Oval 185"/>
              <p:cNvSpPr>
                <a:spLocks noChangeArrowheads="1"/>
              </p:cNvSpPr>
              <p:nvPr/>
            </p:nvSpPr>
            <p:spPr bwMode="auto">
              <a:xfrm>
                <a:off x="1745" y="17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22" name="AutoShape 186"/>
            <p:cNvSpPr>
              <a:spLocks noChangeArrowheads="1"/>
            </p:cNvSpPr>
            <p:nvPr/>
          </p:nvSpPr>
          <p:spPr bwMode="auto">
            <a:xfrm flipH="1">
              <a:off x="777" y="2745"/>
              <a:ext cx="1184" cy="3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14 h 21600"/>
                <a:gd name="T14" fmla="*/ 18900 w 21600"/>
                <a:gd name="T15" fmla="*/ 16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AutoShape 187"/>
            <p:cNvSpPr>
              <a:spLocks noChangeArrowheads="1"/>
            </p:cNvSpPr>
            <p:nvPr/>
          </p:nvSpPr>
          <p:spPr bwMode="auto">
            <a:xfrm flipH="1">
              <a:off x="3563" y="2766"/>
              <a:ext cx="1330" cy="3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430 h 21600"/>
                <a:gd name="T14" fmla="*/ 18904 w 21600"/>
                <a:gd name="T15" fmla="*/ 16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Text Box 188"/>
            <p:cNvSpPr txBox="1">
              <a:spLocks noChangeArrowheads="1"/>
            </p:cNvSpPr>
            <p:nvPr/>
          </p:nvSpPr>
          <p:spPr bwMode="auto">
            <a:xfrm>
              <a:off x="997" y="3184"/>
              <a:ext cx="5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chemeClr val="accent2"/>
                  </a:solidFill>
                </a:rPr>
                <a:t>T</a:t>
              </a:r>
              <a:r>
                <a:rPr lang="fr-FR" altLang="fr-FR" sz="1800" baseline="-25000">
                  <a:solidFill>
                    <a:schemeClr val="accent2"/>
                  </a:solidFill>
                </a:rPr>
                <a:t>f</a:t>
              </a:r>
              <a:endParaRPr lang="fr-FR" altLang="fr-FR" sz="1800">
                <a:solidFill>
                  <a:schemeClr val="accent2"/>
                </a:solidFill>
              </a:endParaRPr>
            </a:p>
          </p:txBody>
        </p:sp>
        <p:sp>
          <p:nvSpPr>
            <p:cNvPr id="25" name="Text Box 189"/>
            <p:cNvSpPr txBox="1">
              <a:spLocks noChangeArrowheads="1"/>
            </p:cNvSpPr>
            <p:nvPr/>
          </p:nvSpPr>
          <p:spPr bwMode="auto">
            <a:xfrm>
              <a:off x="4003" y="3132"/>
              <a:ext cx="5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</a:rPr>
                <a:t>T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c</a:t>
              </a:r>
              <a:endParaRPr lang="fr-FR" altLang="fr-FR" sz="1800">
                <a:solidFill>
                  <a:srgbClr val="FF0000"/>
                </a:solidFill>
              </a:endParaRPr>
            </a:p>
          </p:txBody>
        </p:sp>
      </p:grpSp>
      <p:sp>
        <p:nvSpPr>
          <p:cNvPr id="110" name="Text Box 190"/>
          <p:cNvSpPr txBox="1">
            <a:spLocks noChangeArrowheads="1"/>
          </p:cNvSpPr>
          <p:nvPr/>
        </p:nvSpPr>
        <p:spPr bwMode="auto">
          <a:xfrm>
            <a:off x="1727001" y="5734997"/>
            <a:ext cx="7309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/>
              <a:t>Le régénérateur prend de la chaleur au gaz qui se refroidi lors de la transformation isochore 2-3</a:t>
            </a:r>
          </a:p>
        </p:txBody>
      </p:sp>
      <p:grpSp>
        <p:nvGrpSpPr>
          <p:cNvPr id="111" name="Group 192"/>
          <p:cNvGrpSpPr>
            <a:grpSpLocks/>
          </p:cNvGrpSpPr>
          <p:nvPr/>
        </p:nvGrpSpPr>
        <p:grpSpPr bwMode="auto">
          <a:xfrm>
            <a:off x="4317801" y="1492721"/>
            <a:ext cx="639762" cy="1776413"/>
            <a:chOff x="1445" y="1174"/>
            <a:chExt cx="403" cy="1119"/>
          </a:xfrm>
        </p:grpSpPr>
        <p:sp>
          <p:nvSpPr>
            <p:cNvPr id="112" name="Oval 193"/>
            <p:cNvSpPr>
              <a:spLocks noChangeArrowheads="1"/>
            </p:cNvSpPr>
            <p:nvPr/>
          </p:nvSpPr>
          <p:spPr bwMode="auto">
            <a:xfrm>
              <a:off x="1445" y="1174"/>
              <a:ext cx="403" cy="1119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13" name="Oval 194"/>
            <p:cNvSpPr>
              <a:spLocks noChangeArrowheads="1"/>
            </p:cNvSpPr>
            <p:nvPr/>
          </p:nvSpPr>
          <p:spPr bwMode="auto">
            <a:xfrm>
              <a:off x="1619" y="1237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14" name="Oval 195"/>
            <p:cNvSpPr>
              <a:spLocks noChangeArrowheads="1"/>
            </p:cNvSpPr>
            <p:nvPr/>
          </p:nvSpPr>
          <p:spPr bwMode="auto">
            <a:xfrm>
              <a:off x="1552" y="1343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15" name="Oval 196"/>
            <p:cNvSpPr>
              <a:spLocks noChangeArrowheads="1"/>
            </p:cNvSpPr>
            <p:nvPr/>
          </p:nvSpPr>
          <p:spPr bwMode="auto">
            <a:xfrm>
              <a:off x="1485" y="1485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16" name="Oval 197"/>
            <p:cNvSpPr>
              <a:spLocks noChangeArrowheads="1"/>
            </p:cNvSpPr>
            <p:nvPr/>
          </p:nvSpPr>
          <p:spPr bwMode="auto">
            <a:xfrm>
              <a:off x="1484" y="1688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17" name="Oval 198"/>
            <p:cNvSpPr>
              <a:spLocks noChangeArrowheads="1"/>
            </p:cNvSpPr>
            <p:nvPr/>
          </p:nvSpPr>
          <p:spPr bwMode="auto">
            <a:xfrm>
              <a:off x="1514" y="1849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18" name="Oval 199"/>
            <p:cNvSpPr>
              <a:spLocks noChangeArrowheads="1"/>
            </p:cNvSpPr>
            <p:nvPr/>
          </p:nvSpPr>
          <p:spPr bwMode="auto">
            <a:xfrm>
              <a:off x="1545" y="203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19" name="Oval 200"/>
            <p:cNvSpPr>
              <a:spLocks noChangeArrowheads="1"/>
            </p:cNvSpPr>
            <p:nvPr/>
          </p:nvSpPr>
          <p:spPr bwMode="auto">
            <a:xfrm>
              <a:off x="1606" y="193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0" name="Oval 201"/>
            <p:cNvSpPr>
              <a:spLocks noChangeArrowheads="1"/>
            </p:cNvSpPr>
            <p:nvPr/>
          </p:nvSpPr>
          <p:spPr bwMode="auto">
            <a:xfrm>
              <a:off x="1745" y="1473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1" name="Oval 202"/>
            <p:cNvSpPr>
              <a:spLocks noChangeArrowheads="1"/>
            </p:cNvSpPr>
            <p:nvPr/>
          </p:nvSpPr>
          <p:spPr bwMode="auto">
            <a:xfrm>
              <a:off x="1734" y="16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2" name="Oval 203"/>
            <p:cNvSpPr>
              <a:spLocks noChangeArrowheads="1"/>
            </p:cNvSpPr>
            <p:nvPr/>
          </p:nvSpPr>
          <p:spPr bwMode="auto">
            <a:xfrm>
              <a:off x="1697" y="1977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3" name="Oval 204"/>
            <p:cNvSpPr>
              <a:spLocks noChangeArrowheads="1"/>
            </p:cNvSpPr>
            <p:nvPr/>
          </p:nvSpPr>
          <p:spPr bwMode="auto">
            <a:xfrm>
              <a:off x="1619" y="2128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4" name="Oval 205"/>
            <p:cNvSpPr>
              <a:spLocks noChangeArrowheads="1"/>
            </p:cNvSpPr>
            <p:nvPr/>
          </p:nvSpPr>
          <p:spPr bwMode="auto">
            <a:xfrm>
              <a:off x="1637" y="1364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5" name="Oval 206"/>
            <p:cNvSpPr>
              <a:spLocks noChangeArrowheads="1"/>
            </p:cNvSpPr>
            <p:nvPr/>
          </p:nvSpPr>
          <p:spPr bwMode="auto">
            <a:xfrm>
              <a:off x="1612" y="1654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6" name="Oval 207"/>
            <p:cNvSpPr>
              <a:spLocks noChangeArrowheads="1"/>
            </p:cNvSpPr>
            <p:nvPr/>
          </p:nvSpPr>
          <p:spPr bwMode="auto">
            <a:xfrm>
              <a:off x="1643" y="1489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7" name="Oval 208"/>
            <p:cNvSpPr>
              <a:spLocks noChangeArrowheads="1"/>
            </p:cNvSpPr>
            <p:nvPr/>
          </p:nvSpPr>
          <p:spPr bwMode="auto">
            <a:xfrm>
              <a:off x="1663" y="1791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8" name="Oval 209"/>
            <p:cNvSpPr>
              <a:spLocks noChangeArrowheads="1"/>
            </p:cNvSpPr>
            <p:nvPr/>
          </p:nvSpPr>
          <p:spPr bwMode="auto">
            <a:xfrm>
              <a:off x="1715" y="1333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9" name="Oval 210"/>
            <p:cNvSpPr>
              <a:spLocks noChangeArrowheads="1"/>
            </p:cNvSpPr>
            <p:nvPr/>
          </p:nvSpPr>
          <p:spPr bwMode="auto">
            <a:xfrm>
              <a:off x="1745" y="1788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130" name="Group 211"/>
          <p:cNvGrpSpPr>
            <a:grpSpLocks/>
          </p:cNvGrpSpPr>
          <p:nvPr/>
        </p:nvGrpSpPr>
        <p:grpSpPr bwMode="auto">
          <a:xfrm>
            <a:off x="4532113" y="1534274"/>
            <a:ext cx="523875" cy="1387475"/>
            <a:chOff x="1580" y="1265"/>
            <a:chExt cx="330" cy="874"/>
          </a:xfrm>
        </p:grpSpPr>
        <p:sp>
          <p:nvSpPr>
            <p:cNvPr id="131" name="Freeform 212"/>
            <p:cNvSpPr>
              <a:spLocks/>
            </p:cNvSpPr>
            <p:nvPr/>
          </p:nvSpPr>
          <p:spPr bwMode="auto">
            <a:xfrm>
              <a:off x="1587" y="1265"/>
              <a:ext cx="323" cy="273"/>
            </a:xfrm>
            <a:custGeom>
              <a:avLst/>
              <a:gdLst>
                <a:gd name="T0" fmla="*/ 1 w 453"/>
                <a:gd name="T1" fmla="*/ 1 h 447"/>
                <a:gd name="T2" fmla="*/ 1 w 453"/>
                <a:gd name="T3" fmla="*/ 1 h 447"/>
                <a:gd name="T4" fmla="*/ 1 w 453"/>
                <a:gd name="T5" fmla="*/ 1 h 447"/>
                <a:gd name="T6" fmla="*/ 1 w 453"/>
                <a:gd name="T7" fmla="*/ 1 h 447"/>
                <a:gd name="T8" fmla="*/ 1 w 453"/>
                <a:gd name="T9" fmla="*/ 1 h 447"/>
                <a:gd name="T10" fmla="*/ 1 w 453"/>
                <a:gd name="T11" fmla="*/ 1 h 447"/>
                <a:gd name="T12" fmla="*/ 1 w 453"/>
                <a:gd name="T13" fmla="*/ 1 h 447"/>
                <a:gd name="T14" fmla="*/ 1 w 453"/>
                <a:gd name="T15" fmla="*/ 1 h 447"/>
                <a:gd name="T16" fmla="*/ 1 w 453"/>
                <a:gd name="T17" fmla="*/ 1 h 447"/>
                <a:gd name="T18" fmla="*/ 1 w 453"/>
                <a:gd name="T19" fmla="*/ 1 h 447"/>
                <a:gd name="T20" fmla="*/ 1 w 453"/>
                <a:gd name="T21" fmla="*/ 1 h 447"/>
                <a:gd name="T22" fmla="*/ 1 w 453"/>
                <a:gd name="T23" fmla="*/ 1 h 4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3"/>
                <a:gd name="T37" fmla="*/ 0 h 447"/>
                <a:gd name="T38" fmla="*/ 453 w 453"/>
                <a:gd name="T39" fmla="*/ 447 h 4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3" h="447">
                  <a:moveTo>
                    <a:pt x="109" y="29"/>
                  </a:moveTo>
                  <a:cubicBezTo>
                    <a:pt x="211" y="14"/>
                    <a:pt x="313" y="0"/>
                    <a:pt x="369" y="29"/>
                  </a:cubicBezTo>
                  <a:cubicBezTo>
                    <a:pt x="425" y="58"/>
                    <a:pt x="453" y="138"/>
                    <a:pt x="446" y="203"/>
                  </a:cubicBezTo>
                  <a:cubicBezTo>
                    <a:pt x="439" y="268"/>
                    <a:pt x="393" y="393"/>
                    <a:pt x="326" y="420"/>
                  </a:cubicBezTo>
                  <a:cubicBezTo>
                    <a:pt x="259" y="447"/>
                    <a:pt x="86" y="411"/>
                    <a:pt x="43" y="366"/>
                  </a:cubicBezTo>
                  <a:cubicBezTo>
                    <a:pt x="0" y="321"/>
                    <a:pt x="36" y="191"/>
                    <a:pt x="65" y="149"/>
                  </a:cubicBezTo>
                  <a:cubicBezTo>
                    <a:pt x="94" y="107"/>
                    <a:pt x="166" y="102"/>
                    <a:pt x="217" y="116"/>
                  </a:cubicBezTo>
                  <a:cubicBezTo>
                    <a:pt x="268" y="130"/>
                    <a:pt x="360" y="196"/>
                    <a:pt x="369" y="236"/>
                  </a:cubicBezTo>
                  <a:cubicBezTo>
                    <a:pt x="378" y="276"/>
                    <a:pt x="315" y="348"/>
                    <a:pt x="272" y="355"/>
                  </a:cubicBezTo>
                  <a:cubicBezTo>
                    <a:pt x="229" y="362"/>
                    <a:pt x="124" y="310"/>
                    <a:pt x="109" y="279"/>
                  </a:cubicBezTo>
                  <a:cubicBezTo>
                    <a:pt x="94" y="248"/>
                    <a:pt x="158" y="174"/>
                    <a:pt x="185" y="170"/>
                  </a:cubicBezTo>
                  <a:cubicBezTo>
                    <a:pt x="212" y="166"/>
                    <a:pt x="267" y="241"/>
                    <a:pt x="272" y="257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Freeform 213"/>
            <p:cNvSpPr>
              <a:spLocks/>
            </p:cNvSpPr>
            <p:nvPr/>
          </p:nvSpPr>
          <p:spPr bwMode="auto">
            <a:xfrm>
              <a:off x="1585" y="1567"/>
              <a:ext cx="323" cy="273"/>
            </a:xfrm>
            <a:custGeom>
              <a:avLst/>
              <a:gdLst>
                <a:gd name="T0" fmla="*/ 1 w 453"/>
                <a:gd name="T1" fmla="*/ 1 h 447"/>
                <a:gd name="T2" fmla="*/ 1 w 453"/>
                <a:gd name="T3" fmla="*/ 1 h 447"/>
                <a:gd name="T4" fmla="*/ 1 w 453"/>
                <a:gd name="T5" fmla="*/ 1 h 447"/>
                <a:gd name="T6" fmla="*/ 1 w 453"/>
                <a:gd name="T7" fmla="*/ 1 h 447"/>
                <a:gd name="T8" fmla="*/ 1 w 453"/>
                <a:gd name="T9" fmla="*/ 1 h 447"/>
                <a:gd name="T10" fmla="*/ 1 w 453"/>
                <a:gd name="T11" fmla="*/ 1 h 447"/>
                <a:gd name="T12" fmla="*/ 1 w 453"/>
                <a:gd name="T13" fmla="*/ 1 h 447"/>
                <a:gd name="T14" fmla="*/ 1 w 453"/>
                <a:gd name="T15" fmla="*/ 1 h 447"/>
                <a:gd name="T16" fmla="*/ 1 w 453"/>
                <a:gd name="T17" fmla="*/ 1 h 447"/>
                <a:gd name="T18" fmla="*/ 1 w 453"/>
                <a:gd name="T19" fmla="*/ 1 h 447"/>
                <a:gd name="T20" fmla="*/ 1 w 453"/>
                <a:gd name="T21" fmla="*/ 1 h 447"/>
                <a:gd name="T22" fmla="*/ 1 w 453"/>
                <a:gd name="T23" fmla="*/ 1 h 4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3"/>
                <a:gd name="T37" fmla="*/ 0 h 447"/>
                <a:gd name="T38" fmla="*/ 453 w 453"/>
                <a:gd name="T39" fmla="*/ 447 h 4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3" h="447">
                  <a:moveTo>
                    <a:pt x="109" y="29"/>
                  </a:moveTo>
                  <a:cubicBezTo>
                    <a:pt x="211" y="14"/>
                    <a:pt x="313" y="0"/>
                    <a:pt x="369" y="29"/>
                  </a:cubicBezTo>
                  <a:cubicBezTo>
                    <a:pt x="425" y="58"/>
                    <a:pt x="453" y="138"/>
                    <a:pt x="446" y="203"/>
                  </a:cubicBezTo>
                  <a:cubicBezTo>
                    <a:pt x="439" y="268"/>
                    <a:pt x="393" y="393"/>
                    <a:pt x="326" y="420"/>
                  </a:cubicBezTo>
                  <a:cubicBezTo>
                    <a:pt x="259" y="447"/>
                    <a:pt x="86" y="411"/>
                    <a:pt x="43" y="366"/>
                  </a:cubicBezTo>
                  <a:cubicBezTo>
                    <a:pt x="0" y="321"/>
                    <a:pt x="36" y="191"/>
                    <a:pt x="65" y="149"/>
                  </a:cubicBezTo>
                  <a:cubicBezTo>
                    <a:pt x="94" y="107"/>
                    <a:pt x="166" y="102"/>
                    <a:pt x="217" y="116"/>
                  </a:cubicBezTo>
                  <a:cubicBezTo>
                    <a:pt x="268" y="130"/>
                    <a:pt x="360" y="196"/>
                    <a:pt x="369" y="236"/>
                  </a:cubicBezTo>
                  <a:cubicBezTo>
                    <a:pt x="378" y="276"/>
                    <a:pt x="315" y="348"/>
                    <a:pt x="272" y="355"/>
                  </a:cubicBezTo>
                  <a:cubicBezTo>
                    <a:pt x="229" y="362"/>
                    <a:pt x="124" y="310"/>
                    <a:pt x="109" y="279"/>
                  </a:cubicBezTo>
                  <a:cubicBezTo>
                    <a:pt x="94" y="248"/>
                    <a:pt x="158" y="174"/>
                    <a:pt x="185" y="170"/>
                  </a:cubicBezTo>
                  <a:cubicBezTo>
                    <a:pt x="212" y="166"/>
                    <a:pt x="267" y="241"/>
                    <a:pt x="272" y="257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214"/>
            <p:cNvSpPr>
              <a:spLocks/>
            </p:cNvSpPr>
            <p:nvPr/>
          </p:nvSpPr>
          <p:spPr bwMode="auto">
            <a:xfrm>
              <a:off x="1580" y="1866"/>
              <a:ext cx="323" cy="273"/>
            </a:xfrm>
            <a:custGeom>
              <a:avLst/>
              <a:gdLst>
                <a:gd name="T0" fmla="*/ 1 w 453"/>
                <a:gd name="T1" fmla="*/ 1 h 447"/>
                <a:gd name="T2" fmla="*/ 1 w 453"/>
                <a:gd name="T3" fmla="*/ 1 h 447"/>
                <a:gd name="T4" fmla="*/ 1 w 453"/>
                <a:gd name="T5" fmla="*/ 1 h 447"/>
                <a:gd name="T6" fmla="*/ 1 w 453"/>
                <a:gd name="T7" fmla="*/ 1 h 447"/>
                <a:gd name="T8" fmla="*/ 1 w 453"/>
                <a:gd name="T9" fmla="*/ 1 h 447"/>
                <a:gd name="T10" fmla="*/ 1 w 453"/>
                <a:gd name="T11" fmla="*/ 1 h 447"/>
                <a:gd name="T12" fmla="*/ 1 w 453"/>
                <a:gd name="T13" fmla="*/ 1 h 447"/>
                <a:gd name="T14" fmla="*/ 1 w 453"/>
                <a:gd name="T15" fmla="*/ 1 h 447"/>
                <a:gd name="T16" fmla="*/ 1 w 453"/>
                <a:gd name="T17" fmla="*/ 1 h 447"/>
                <a:gd name="T18" fmla="*/ 1 w 453"/>
                <a:gd name="T19" fmla="*/ 1 h 447"/>
                <a:gd name="T20" fmla="*/ 1 w 453"/>
                <a:gd name="T21" fmla="*/ 1 h 447"/>
                <a:gd name="T22" fmla="*/ 1 w 453"/>
                <a:gd name="T23" fmla="*/ 1 h 4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3"/>
                <a:gd name="T37" fmla="*/ 0 h 447"/>
                <a:gd name="T38" fmla="*/ 453 w 453"/>
                <a:gd name="T39" fmla="*/ 447 h 4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3" h="447">
                  <a:moveTo>
                    <a:pt x="109" y="29"/>
                  </a:moveTo>
                  <a:cubicBezTo>
                    <a:pt x="211" y="14"/>
                    <a:pt x="313" y="0"/>
                    <a:pt x="369" y="29"/>
                  </a:cubicBezTo>
                  <a:cubicBezTo>
                    <a:pt x="425" y="58"/>
                    <a:pt x="453" y="138"/>
                    <a:pt x="446" y="203"/>
                  </a:cubicBezTo>
                  <a:cubicBezTo>
                    <a:pt x="439" y="268"/>
                    <a:pt x="393" y="393"/>
                    <a:pt x="326" y="420"/>
                  </a:cubicBezTo>
                  <a:cubicBezTo>
                    <a:pt x="259" y="447"/>
                    <a:pt x="86" y="411"/>
                    <a:pt x="43" y="366"/>
                  </a:cubicBezTo>
                  <a:cubicBezTo>
                    <a:pt x="0" y="321"/>
                    <a:pt x="36" y="191"/>
                    <a:pt x="65" y="149"/>
                  </a:cubicBezTo>
                  <a:cubicBezTo>
                    <a:pt x="94" y="107"/>
                    <a:pt x="166" y="102"/>
                    <a:pt x="217" y="116"/>
                  </a:cubicBezTo>
                  <a:cubicBezTo>
                    <a:pt x="268" y="130"/>
                    <a:pt x="360" y="196"/>
                    <a:pt x="369" y="236"/>
                  </a:cubicBezTo>
                  <a:cubicBezTo>
                    <a:pt x="378" y="276"/>
                    <a:pt x="315" y="348"/>
                    <a:pt x="272" y="355"/>
                  </a:cubicBezTo>
                  <a:cubicBezTo>
                    <a:pt x="229" y="362"/>
                    <a:pt x="124" y="310"/>
                    <a:pt x="109" y="279"/>
                  </a:cubicBezTo>
                  <a:cubicBezTo>
                    <a:pt x="94" y="248"/>
                    <a:pt x="158" y="174"/>
                    <a:pt x="185" y="170"/>
                  </a:cubicBezTo>
                  <a:cubicBezTo>
                    <a:pt x="212" y="166"/>
                    <a:pt x="267" y="241"/>
                    <a:pt x="272" y="257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4" name="Group 215"/>
          <p:cNvGrpSpPr>
            <a:grpSpLocks/>
          </p:cNvGrpSpPr>
          <p:nvPr/>
        </p:nvGrpSpPr>
        <p:grpSpPr bwMode="auto">
          <a:xfrm>
            <a:off x="4797226" y="1491134"/>
            <a:ext cx="804862" cy="1776412"/>
            <a:chOff x="2291" y="367"/>
            <a:chExt cx="507" cy="1119"/>
          </a:xfrm>
        </p:grpSpPr>
        <p:grpSp>
          <p:nvGrpSpPr>
            <p:cNvPr id="135" name="Group 216"/>
            <p:cNvGrpSpPr>
              <a:grpSpLocks/>
            </p:cNvGrpSpPr>
            <p:nvPr/>
          </p:nvGrpSpPr>
          <p:grpSpPr bwMode="auto">
            <a:xfrm>
              <a:off x="2291" y="367"/>
              <a:ext cx="403" cy="1119"/>
              <a:chOff x="1445" y="1174"/>
              <a:chExt cx="403" cy="1119"/>
            </a:xfrm>
          </p:grpSpPr>
          <p:sp>
            <p:nvSpPr>
              <p:cNvPr id="140" name="Oval 217"/>
              <p:cNvSpPr>
                <a:spLocks noChangeArrowheads="1"/>
              </p:cNvSpPr>
              <p:nvPr/>
            </p:nvSpPr>
            <p:spPr bwMode="auto">
              <a:xfrm>
                <a:off x="1445" y="1174"/>
                <a:ext cx="403" cy="111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41" name="Oval 218"/>
              <p:cNvSpPr>
                <a:spLocks noChangeArrowheads="1"/>
              </p:cNvSpPr>
              <p:nvPr/>
            </p:nvSpPr>
            <p:spPr bwMode="auto">
              <a:xfrm>
                <a:off x="1619" y="12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42" name="Oval 219"/>
              <p:cNvSpPr>
                <a:spLocks noChangeArrowheads="1"/>
              </p:cNvSpPr>
              <p:nvPr/>
            </p:nvSpPr>
            <p:spPr bwMode="auto">
              <a:xfrm>
                <a:off x="1552" y="134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43" name="Oval 220"/>
              <p:cNvSpPr>
                <a:spLocks noChangeArrowheads="1"/>
              </p:cNvSpPr>
              <p:nvPr/>
            </p:nvSpPr>
            <p:spPr bwMode="auto">
              <a:xfrm>
                <a:off x="1485" y="1485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44" name="Oval 221"/>
              <p:cNvSpPr>
                <a:spLocks noChangeArrowheads="1"/>
              </p:cNvSpPr>
              <p:nvPr/>
            </p:nvSpPr>
            <p:spPr bwMode="auto">
              <a:xfrm>
                <a:off x="1484" y="16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45" name="Oval 222"/>
              <p:cNvSpPr>
                <a:spLocks noChangeArrowheads="1"/>
              </p:cNvSpPr>
              <p:nvPr/>
            </p:nvSpPr>
            <p:spPr bwMode="auto">
              <a:xfrm>
                <a:off x="1514" y="184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46" name="Oval 223"/>
              <p:cNvSpPr>
                <a:spLocks noChangeArrowheads="1"/>
              </p:cNvSpPr>
              <p:nvPr/>
            </p:nvSpPr>
            <p:spPr bwMode="auto">
              <a:xfrm>
                <a:off x="1545" y="203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47" name="Oval 224"/>
              <p:cNvSpPr>
                <a:spLocks noChangeArrowheads="1"/>
              </p:cNvSpPr>
              <p:nvPr/>
            </p:nvSpPr>
            <p:spPr bwMode="auto">
              <a:xfrm>
                <a:off x="1606" y="1930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48" name="Oval 225"/>
              <p:cNvSpPr>
                <a:spLocks noChangeArrowheads="1"/>
              </p:cNvSpPr>
              <p:nvPr/>
            </p:nvSpPr>
            <p:spPr bwMode="auto">
              <a:xfrm>
                <a:off x="1745" y="147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49" name="Oval 226"/>
              <p:cNvSpPr>
                <a:spLocks noChangeArrowheads="1"/>
              </p:cNvSpPr>
              <p:nvPr/>
            </p:nvSpPr>
            <p:spPr bwMode="auto">
              <a:xfrm>
                <a:off x="1734" y="161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0" name="Oval 227"/>
              <p:cNvSpPr>
                <a:spLocks noChangeArrowheads="1"/>
              </p:cNvSpPr>
              <p:nvPr/>
            </p:nvSpPr>
            <p:spPr bwMode="auto">
              <a:xfrm>
                <a:off x="1697" y="197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1" name="Oval 228"/>
              <p:cNvSpPr>
                <a:spLocks noChangeArrowheads="1"/>
              </p:cNvSpPr>
              <p:nvPr/>
            </p:nvSpPr>
            <p:spPr bwMode="auto">
              <a:xfrm>
                <a:off x="1619" y="212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2" name="Oval 229"/>
              <p:cNvSpPr>
                <a:spLocks noChangeArrowheads="1"/>
              </p:cNvSpPr>
              <p:nvPr/>
            </p:nvSpPr>
            <p:spPr bwMode="auto">
              <a:xfrm>
                <a:off x="1637" y="136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3" name="Oval 230"/>
              <p:cNvSpPr>
                <a:spLocks noChangeArrowheads="1"/>
              </p:cNvSpPr>
              <p:nvPr/>
            </p:nvSpPr>
            <p:spPr bwMode="auto">
              <a:xfrm>
                <a:off x="1612" y="165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4" name="Oval 231"/>
              <p:cNvSpPr>
                <a:spLocks noChangeArrowheads="1"/>
              </p:cNvSpPr>
              <p:nvPr/>
            </p:nvSpPr>
            <p:spPr bwMode="auto">
              <a:xfrm>
                <a:off x="1643" y="148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5" name="Oval 232"/>
              <p:cNvSpPr>
                <a:spLocks noChangeArrowheads="1"/>
              </p:cNvSpPr>
              <p:nvPr/>
            </p:nvSpPr>
            <p:spPr bwMode="auto">
              <a:xfrm>
                <a:off x="1663" y="1791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6" name="Oval 233"/>
              <p:cNvSpPr>
                <a:spLocks noChangeArrowheads="1"/>
              </p:cNvSpPr>
              <p:nvPr/>
            </p:nvSpPr>
            <p:spPr bwMode="auto">
              <a:xfrm>
                <a:off x="1715" y="133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7" name="Oval 234"/>
              <p:cNvSpPr>
                <a:spLocks noChangeArrowheads="1"/>
              </p:cNvSpPr>
              <p:nvPr/>
            </p:nvSpPr>
            <p:spPr bwMode="auto">
              <a:xfrm>
                <a:off x="1745" y="17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136" name="Group 235"/>
            <p:cNvGrpSpPr>
              <a:grpSpLocks/>
            </p:cNvGrpSpPr>
            <p:nvPr/>
          </p:nvGrpSpPr>
          <p:grpSpPr bwMode="auto">
            <a:xfrm>
              <a:off x="2409" y="382"/>
              <a:ext cx="389" cy="942"/>
              <a:chOff x="1865" y="1188"/>
              <a:chExt cx="389" cy="942"/>
            </a:xfrm>
          </p:grpSpPr>
          <p:sp>
            <p:nvSpPr>
              <p:cNvPr id="137" name="Freeform 236"/>
              <p:cNvSpPr>
                <a:spLocks/>
              </p:cNvSpPr>
              <p:nvPr/>
            </p:nvSpPr>
            <p:spPr bwMode="auto">
              <a:xfrm>
                <a:off x="1931" y="1511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237"/>
              <p:cNvSpPr>
                <a:spLocks/>
              </p:cNvSpPr>
              <p:nvPr/>
            </p:nvSpPr>
            <p:spPr bwMode="auto">
              <a:xfrm>
                <a:off x="1922" y="1188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238"/>
              <p:cNvSpPr>
                <a:spLocks/>
              </p:cNvSpPr>
              <p:nvPr/>
            </p:nvSpPr>
            <p:spPr bwMode="auto">
              <a:xfrm>
                <a:off x="1865" y="1857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58" name="Group 239"/>
          <p:cNvGrpSpPr>
            <a:grpSpLocks/>
          </p:cNvGrpSpPr>
          <p:nvPr/>
        </p:nvGrpSpPr>
        <p:grpSpPr bwMode="auto">
          <a:xfrm>
            <a:off x="5362376" y="1505421"/>
            <a:ext cx="827087" cy="1776413"/>
            <a:chOff x="2647" y="376"/>
            <a:chExt cx="521" cy="1119"/>
          </a:xfrm>
        </p:grpSpPr>
        <p:grpSp>
          <p:nvGrpSpPr>
            <p:cNvPr id="159" name="Group 240"/>
            <p:cNvGrpSpPr>
              <a:grpSpLocks/>
            </p:cNvGrpSpPr>
            <p:nvPr/>
          </p:nvGrpSpPr>
          <p:grpSpPr bwMode="auto">
            <a:xfrm>
              <a:off x="2647" y="376"/>
              <a:ext cx="403" cy="1119"/>
              <a:chOff x="1445" y="1174"/>
              <a:chExt cx="403" cy="1119"/>
            </a:xfrm>
          </p:grpSpPr>
          <p:sp>
            <p:nvSpPr>
              <p:cNvPr id="164" name="Oval 241"/>
              <p:cNvSpPr>
                <a:spLocks noChangeArrowheads="1"/>
              </p:cNvSpPr>
              <p:nvPr/>
            </p:nvSpPr>
            <p:spPr bwMode="auto">
              <a:xfrm>
                <a:off x="1445" y="1174"/>
                <a:ext cx="403" cy="111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5" name="Oval 242"/>
              <p:cNvSpPr>
                <a:spLocks noChangeArrowheads="1"/>
              </p:cNvSpPr>
              <p:nvPr/>
            </p:nvSpPr>
            <p:spPr bwMode="auto">
              <a:xfrm>
                <a:off x="1619" y="12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6" name="Oval 243"/>
              <p:cNvSpPr>
                <a:spLocks noChangeArrowheads="1"/>
              </p:cNvSpPr>
              <p:nvPr/>
            </p:nvSpPr>
            <p:spPr bwMode="auto">
              <a:xfrm>
                <a:off x="1552" y="134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7" name="Oval 244"/>
              <p:cNvSpPr>
                <a:spLocks noChangeArrowheads="1"/>
              </p:cNvSpPr>
              <p:nvPr/>
            </p:nvSpPr>
            <p:spPr bwMode="auto">
              <a:xfrm>
                <a:off x="1485" y="1485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8" name="Oval 245"/>
              <p:cNvSpPr>
                <a:spLocks noChangeArrowheads="1"/>
              </p:cNvSpPr>
              <p:nvPr/>
            </p:nvSpPr>
            <p:spPr bwMode="auto">
              <a:xfrm>
                <a:off x="1484" y="16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9" name="Oval 246"/>
              <p:cNvSpPr>
                <a:spLocks noChangeArrowheads="1"/>
              </p:cNvSpPr>
              <p:nvPr/>
            </p:nvSpPr>
            <p:spPr bwMode="auto">
              <a:xfrm>
                <a:off x="1514" y="184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0" name="Oval 247"/>
              <p:cNvSpPr>
                <a:spLocks noChangeArrowheads="1"/>
              </p:cNvSpPr>
              <p:nvPr/>
            </p:nvSpPr>
            <p:spPr bwMode="auto">
              <a:xfrm>
                <a:off x="1545" y="203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1" name="Oval 248"/>
              <p:cNvSpPr>
                <a:spLocks noChangeArrowheads="1"/>
              </p:cNvSpPr>
              <p:nvPr/>
            </p:nvSpPr>
            <p:spPr bwMode="auto">
              <a:xfrm>
                <a:off x="1606" y="1930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2" name="Oval 249"/>
              <p:cNvSpPr>
                <a:spLocks noChangeArrowheads="1"/>
              </p:cNvSpPr>
              <p:nvPr/>
            </p:nvSpPr>
            <p:spPr bwMode="auto">
              <a:xfrm>
                <a:off x="1745" y="147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3" name="Oval 250"/>
              <p:cNvSpPr>
                <a:spLocks noChangeArrowheads="1"/>
              </p:cNvSpPr>
              <p:nvPr/>
            </p:nvSpPr>
            <p:spPr bwMode="auto">
              <a:xfrm>
                <a:off x="1734" y="161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4" name="Oval 251"/>
              <p:cNvSpPr>
                <a:spLocks noChangeArrowheads="1"/>
              </p:cNvSpPr>
              <p:nvPr/>
            </p:nvSpPr>
            <p:spPr bwMode="auto">
              <a:xfrm>
                <a:off x="1697" y="197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5" name="Oval 252"/>
              <p:cNvSpPr>
                <a:spLocks noChangeArrowheads="1"/>
              </p:cNvSpPr>
              <p:nvPr/>
            </p:nvSpPr>
            <p:spPr bwMode="auto">
              <a:xfrm>
                <a:off x="1619" y="212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6" name="Oval 253"/>
              <p:cNvSpPr>
                <a:spLocks noChangeArrowheads="1"/>
              </p:cNvSpPr>
              <p:nvPr/>
            </p:nvSpPr>
            <p:spPr bwMode="auto">
              <a:xfrm>
                <a:off x="1637" y="136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7" name="Oval 254"/>
              <p:cNvSpPr>
                <a:spLocks noChangeArrowheads="1"/>
              </p:cNvSpPr>
              <p:nvPr/>
            </p:nvSpPr>
            <p:spPr bwMode="auto">
              <a:xfrm>
                <a:off x="1612" y="1654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8" name="Oval 255"/>
              <p:cNvSpPr>
                <a:spLocks noChangeArrowheads="1"/>
              </p:cNvSpPr>
              <p:nvPr/>
            </p:nvSpPr>
            <p:spPr bwMode="auto">
              <a:xfrm>
                <a:off x="1643" y="148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79" name="Oval 256"/>
              <p:cNvSpPr>
                <a:spLocks noChangeArrowheads="1"/>
              </p:cNvSpPr>
              <p:nvPr/>
            </p:nvSpPr>
            <p:spPr bwMode="auto">
              <a:xfrm>
                <a:off x="1663" y="1791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80" name="Oval 257"/>
              <p:cNvSpPr>
                <a:spLocks noChangeArrowheads="1"/>
              </p:cNvSpPr>
              <p:nvPr/>
            </p:nvSpPr>
            <p:spPr bwMode="auto">
              <a:xfrm>
                <a:off x="1715" y="1333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81" name="Oval 258"/>
              <p:cNvSpPr>
                <a:spLocks noChangeArrowheads="1"/>
              </p:cNvSpPr>
              <p:nvPr/>
            </p:nvSpPr>
            <p:spPr bwMode="auto">
              <a:xfrm>
                <a:off x="1745" y="1788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160" name="Group 259"/>
            <p:cNvGrpSpPr>
              <a:grpSpLocks/>
            </p:cNvGrpSpPr>
            <p:nvPr/>
          </p:nvGrpSpPr>
          <p:grpSpPr bwMode="auto">
            <a:xfrm>
              <a:off x="2808" y="402"/>
              <a:ext cx="360" cy="952"/>
              <a:chOff x="2264" y="1208"/>
              <a:chExt cx="360" cy="952"/>
            </a:xfrm>
          </p:grpSpPr>
          <p:sp>
            <p:nvSpPr>
              <p:cNvPr id="161" name="Freeform 260"/>
              <p:cNvSpPr>
                <a:spLocks/>
              </p:cNvSpPr>
              <p:nvPr/>
            </p:nvSpPr>
            <p:spPr bwMode="auto">
              <a:xfrm>
                <a:off x="2301" y="1208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261"/>
              <p:cNvSpPr>
                <a:spLocks/>
              </p:cNvSpPr>
              <p:nvPr/>
            </p:nvSpPr>
            <p:spPr bwMode="auto">
              <a:xfrm>
                <a:off x="2264" y="1552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262"/>
              <p:cNvSpPr>
                <a:spLocks/>
              </p:cNvSpPr>
              <p:nvPr/>
            </p:nvSpPr>
            <p:spPr bwMode="auto">
              <a:xfrm>
                <a:off x="2273" y="1887"/>
                <a:ext cx="323" cy="273"/>
              </a:xfrm>
              <a:custGeom>
                <a:avLst/>
                <a:gdLst>
                  <a:gd name="T0" fmla="*/ 1 w 453"/>
                  <a:gd name="T1" fmla="*/ 1 h 447"/>
                  <a:gd name="T2" fmla="*/ 1 w 453"/>
                  <a:gd name="T3" fmla="*/ 1 h 447"/>
                  <a:gd name="T4" fmla="*/ 1 w 453"/>
                  <a:gd name="T5" fmla="*/ 1 h 447"/>
                  <a:gd name="T6" fmla="*/ 1 w 453"/>
                  <a:gd name="T7" fmla="*/ 1 h 447"/>
                  <a:gd name="T8" fmla="*/ 1 w 453"/>
                  <a:gd name="T9" fmla="*/ 1 h 447"/>
                  <a:gd name="T10" fmla="*/ 1 w 453"/>
                  <a:gd name="T11" fmla="*/ 1 h 447"/>
                  <a:gd name="T12" fmla="*/ 1 w 453"/>
                  <a:gd name="T13" fmla="*/ 1 h 447"/>
                  <a:gd name="T14" fmla="*/ 1 w 453"/>
                  <a:gd name="T15" fmla="*/ 1 h 447"/>
                  <a:gd name="T16" fmla="*/ 1 w 453"/>
                  <a:gd name="T17" fmla="*/ 1 h 447"/>
                  <a:gd name="T18" fmla="*/ 1 w 453"/>
                  <a:gd name="T19" fmla="*/ 1 h 447"/>
                  <a:gd name="T20" fmla="*/ 1 w 453"/>
                  <a:gd name="T21" fmla="*/ 1 h 447"/>
                  <a:gd name="T22" fmla="*/ 1 w 453"/>
                  <a:gd name="T23" fmla="*/ 1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447"/>
                  <a:gd name="T38" fmla="*/ 453 w 453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447">
                    <a:moveTo>
                      <a:pt x="109" y="29"/>
                    </a:moveTo>
                    <a:cubicBezTo>
                      <a:pt x="211" y="14"/>
                      <a:pt x="313" y="0"/>
                      <a:pt x="369" y="29"/>
                    </a:cubicBezTo>
                    <a:cubicBezTo>
                      <a:pt x="425" y="58"/>
                      <a:pt x="453" y="138"/>
                      <a:pt x="446" y="203"/>
                    </a:cubicBezTo>
                    <a:cubicBezTo>
                      <a:pt x="439" y="268"/>
                      <a:pt x="393" y="393"/>
                      <a:pt x="326" y="420"/>
                    </a:cubicBezTo>
                    <a:cubicBezTo>
                      <a:pt x="259" y="447"/>
                      <a:pt x="86" y="411"/>
                      <a:pt x="43" y="366"/>
                    </a:cubicBezTo>
                    <a:cubicBezTo>
                      <a:pt x="0" y="321"/>
                      <a:pt x="36" y="191"/>
                      <a:pt x="65" y="149"/>
                    </a:cubicBezTo>
                    <a:cubicBezTo>
                      <a:pt x="94" y="107"/>
                      <a:pt x="166" y="102"/>
                      <a:pt x="217" y="116"/>
                    </a:cubicBezTo>
                    <a:cubicBezTo>
                      <a:pt x="268" y="130"/>
                      <a:pt x="360" y="196"/>
                      <a:pt x="369" y="236"/>
                    </a:cubicBezTo>
                    <a:cubicBezTo>
                      <a:pt x="378" y="276"/>
                      <a:pt x="315" y="348"/>
                      <a:pt x="272" y="355"/>
                    </a:cubicBezTo>
                    <a:cubicBezTo>
                      <a:pt x="229" y="362"/>
                      <a:pt x="124" y="310"/>
                      <a:pt x="109" y="279"/>
                    </a:cubicBezTo>
                    <a:cubicBezTo>
                      <a:pt x="94" y="248"/>
                      <a:pt x="158" y="174"/>
                      <a:pt x="185" y="170"/>
                    </a:cubicBezTo>
                    <a:cubicBezTo>
                      <a:pt x="212" y="166"/>
                      <a:pt x="267" y="241"/>
                      <a:pt x="272" y="257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82" name="Group 263"/>
          <p:cNvGrpSpPr>
            <a:grpSpLocks/>
          </p:cNvGrpSpPr>
          <p:nvPr/>
        </p:nvGrpSpPr>
        <p:grpSpPr bwMode="auto">
          <a:xfrm>
            <a:off x="5859263" y="1484784"/>
            <a:ext cx="639763" cy="1776412"/>
            <a:chOff x="1445" y="1174"/>
            <a:chExt cx="403" cy="1119"/>
          </a:xfrm>
        </p:grpSpPr>
        <p:sp>
          <p:nvSpPr>
            <p:cNvPr id="183" name="Oval 264"/>
            <p:cNvSpPr>
              <a:spLocks noChangeArrowheads="1"/>
            </p:cNvSpPr>
            <p:nvPr/>
          </p:nvSpPr>
          <p:spPr bwMode="auto">
            <a:xfrm>
              <a:off x="1445" y="1174"/>
              <a:ext cx="403" cy="1119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84" name="Oval 265"/>
            <p:cNvSpPr>
              <a:spLocks noChangeArrowheads="1"/>
            </p:cNvSpPr>
            <p:nvPr/>
          </p:nvSpPr>
          <p:spPr bwMode="auto">
            <a:xfrm>
              <a:off x="1619" y="1237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85" name="Oval 266"/>
            <p:cNvSpPr>
              <a:spLocks noChangeArrowheads="1"/>
            </p:cNvSpPr>
            <p:nvPr/>
          </p:nvSpPr>
          <p:spPr bwMode="auto">
            <a:xfrm>
              <a:off x="1552" y="1343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86" name="Oval 267"/>
            <p:cNvSpPr>
              <a:spLocks noChangeArrowheads="1"/>
            </p:cNvSpPr>
            <p:nvPr/>
          </p:nvSpPr>
          <p:spPr bwMode="auto">
            <a:xfrm>
              <a:off x="1485" y="1485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87" name="Oval 268"/>
            <p:cNvSpPr>
              <a:spLocks noChangeArrowheads="1"/>
            </p:cNvSpPr>
            <p:nvPr/>
          </p:nvSpPr>
          <p:spPr bwMode="auto">
            <a:xfrm>
              <a:off x="1484" y="1688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88" name="Oval 269"/>
            <p:cNvSpPr>
              <a:spLocks noChangeArrowheads="1"/>
            </p:cNvSpPr>
            <p:nvPr/>
          </p:nvSpPr>
          <p:spPr bwMode="auto">
            <a:xfrm>
              <a:off x="1514" y="1849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89" name="Oval 270"/>
            <p:cNvSpPr>
              <a:spLocks noChangeArrowheads="1"/>
            </p:cNvSpPr>
            <p:nvPr/>
          </p:nvSpPr>
          <p:spPr bwMode="auto">
            <a:xfrm>
              <a:off x="1545" y="203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0" name="Oval 271"/>
            <p:cNvSpPr>
              <a:spLocks noChangeArrowheads="1"/>
            </p:cNvSpPr>
            <p:nvPr/>
          </p:nvSpPr>
          <p:spPr bwMode="auto">
            <a:xfrm>
              <a:off x="1606" y="193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1" name="Oval 272"/>
            <p:cNvSpPr>
              <a:spLocks noChangeArrowheads="1"/>
            </p:cNvSpPr>
            <p:nvPr/>
          </p:nvSpPr>
          <p:spPr bwMode="auto">
            <a:xfrm>
              <a:off x="1745" y="1473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2" name="Oval 273"/>
            <p:cNvSpPr>
              <a:spLocks noChangeArrowheads="1"/>
            </p:cNvSpPr>
            <p:nvPr/>
          </p:nvSpPr>
          <p:spPr bwMode="auto">
            <a:xfrm>
              <a:off x="1734" y="16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3" name="Oval 274"/>
            <p:cNvSpPr>
              <a:spLocks noChangeArrowheads="1"/>
            </p:cNvSpPr>
            <p:nvPr/>
          </p:nvSpPr>
          <p:spPr bwMode="auto">
            <a:xfrm>
              <a:off x="1697" y="1977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4" name="Oval 275"/>
            <p:cNvSpPr>
              <a:spLocks noChangeArrowheads="1"/>
            </p:cNvSpPr>
            <p:nvPr/>
          </p:nvSpPr>
          <p:spPr bwMode="auto">
            <a:xfrm>
              <a:off x="1619" y="2128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5" name="Oval 276"/>
            <p:cNvSpPr>
              <a:spLocks noChangeArrowheads="1"/>
            </p:cNvSpPr>
            <p:nvPr/>
          </p:nvSpPr>
          <p:spPr bwMode="auto">
            <a:xfrm>
              <a:off x="1637" y="1364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6" name="Oval 277"/>
            <p:cNvSpPr>
              <a:spLocks noChangeArrowheads="1"/>
            </p:cNvSpPr>
            <p:nvPr/>
          </p:nvSpPr>
          <p:spPr bwMode="auto">
            <a:xfrm>
              <a:off x="1612" y="1654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7" name="Oval 278"/>
            <p:cNvSpPr>
              <a:spLocks noChangeArrowheads="1"/>
            </p:cNvSpPr>
            <p:nvPr/>
          </p:nvSpPr>
          <p:spPr bwMode="auto">
            <a:xfrm>
              <a:off x="1643" y="1489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8" name="Oval 279"/>
            <p:cNvSpPr>
              <a:spLocks noChangeArrowheads="1"/>
            </p:cNvSpPr>
            <p:nvPr/>
          </p:nvSpPr>
          <p:spPr bwMode="auto">
            <a:xfrm>
              <a:off x="1663" y="1791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99" name="Oval 280"/>
            <p:cNvSpPr>
              <a:spLocks noChangeArrowheads="1"/>
            </p:cNvSpPr>
            <p:nvPr/>
          </p:nvSpPr>
          <p:spPr bwMode="auto">
            <a:xfrm>
              <a:off x="1715" y="1333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200" name="Oval 281"/>
            <p:cNvSpPr>
              <a:spLocks noChangeArrowheads="1"/>
            </p:cNvSpPr>
            <p:nvPr/>
          </p:nvSpPr>
          <p:spPr bwMode="auto">
            <a:xfrm>
              <a:off x="1745" y="1788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201" name="AutoShape 282"/>
          <p:cNvSpPr>
            <a:spLocks noChangeArrowheads="1"/>
          </p:cNvSpPr>
          <p:nvPr/>
        </p:nvSpPr>
        <p:spPr bwMode="auto">
          <a:xfrm>
            <a:off x="2223888" y="2105496"/>
            <a:ext cx="1879600" cy="614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2" name="AutoShape 283"/>
          <p:cNvSpPr>
            <a:spLocks noChangeArrowheads="1"/>
          </p:cNvSpPr>
          <p:nvPr/>
        </p:nvSpPr>
        <p:spPr bwMode="auto">
          <a:xfrm>
            <a:off x="6646663" y="2138834"/>
            <a:ext cx="2111375" cy="5810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3" name="Text Box 284"/>
          <p:cNvSpPr txBox="1">
            <a:spLocks noChangeArrowheads="1"/>
          </p:cNvSpPr>
          <p:nvPr/>
        </p:nvSpPr>
        <p:spPr bwMode="auto">
          <a:xfrm>
            <a:off x="2457251" y="2786534"/>
            <a:ext cx="1595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</a:rPr>
              <a:t>T</a:t>
            </a:r>
            <a:r>
              <a:rPr lang="fr-FR" altLang="fr-FR" sz="1800" baseline="-25000">
                <a:solidFill>
                  <a:schemeClr val="accent2"/>
                </a:solidFill>
              </a:rPr>
              <a:t>f</a:t>
            </a:r>
            <a:endParaRPr lang="fr-FR" altLang="fr-FR" sz="1800">
              <a:solidFill>
                <a:schemeClr val="accent2"/>
              </a:solidFill>
            </a:endParaRPr>
          </a:p>
        </p:txBody>
      </p:sp>
      <p:sp>
        <p:nvSpPr>
          <p:cNvPr id="204" name="Text Box 285"/>
          <p:cNvSpPr txBox="1">
            <a:spLocks noChangeArrowheads="1"/>
          </p:cNvSpPr>
          <p:nvPr/>
        </p:nvSpPr>
        <p:spPr bwMode="auto">
          <a:xfrm>
            <a:off x="7178476" y="2919884"/>
            <a:ext cx="814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T</a:t>
            </a:r>
            <a:r>
              <a:rPr lang="fr-FR" altLang="fr-FR" sz="1800" baseline="-25000">
                <a:solidFill>
                  <a:srgbClr val="FF0000"/>
                </a:solidFill>
              </a:rPr>
              <a:t>c</a:t>
            </a:r>
            <a:endParaRPr lang="fr-FR" altLang="fr-FR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49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10" grpId="0" autoUpdateAnimBg="0"/>
      <p:bldP spid="201" grpId="0" animBg="1"/>
      <p:bldP spid="202" grpId="0" animBg="1"/>
      <p:bldP spid="203" grpId="0" autoUpdateAnimBg="0"/>
      <p:bldP spid="20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D.4. Réfrigérateurs de Joule Thomson (Linde </a:t>
            </a:r>
            <a:r>
              <a:rPr lang="fr-FR" sz="2400" dirty="0" err="1"/>
              <a:t>Hampson</a:t>
            </a:r>
            <a:r>
              <a:rPr lang="fr-FR" sz="2400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56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D.4.1. Cycle de Joule Thomson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2259757" y="6299200"/>
            <a:ext cx="398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H="1">
            <a:off x="2328020" y="5710238"/>
            <a:ext cx="15684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2364532" y="1416050"/>
            <a:ext cx="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2658220" y="4764088"/>
            <a:ext cx="2106612" cy="1514475"/>
          </a:xfrm>
          <a:custGeom>
            <a:avLst/>
            <a:gdLst>
              <a:gd name="T0" fmla="*/ 0 w 2340"/>
              <a:gd name="T1" fmla="*/ 2147483647 h 1374"/>
              <a:gd name="T2" fmla="*/ 2147483647 w 2340"/>
              <a:gd name="T3" fmla="*/ 2147483647 h 1374"/>
              <a:gd name="T4" fmla="*/ 2147483647 w 2340"/>
              <a:gd name="T5" fmla="*/ 2147483647 h 1374"/>
              <a:gd name="T6" fmla="*/ 2147483647 w 2340"/>
              <a:gd name="T7" fmla="*/ 2147483647 h 1374"/>
              <a:gd name="T8" fmla="*/ 2147483647 w 2340"/>
              <a:gd name="T9" fmla="*/ 2147483647 h 1374"/>
              <a:gd name="T10" fmla="*/ 2147483647 w 2340"/>
              <a:gd name="T11" fmla="*/ 2147483647 h 1374"/>
              <a:gd name="T12" fmla="*/ 2147483647 w 2340"/>
              <a:gd name="T13" fmla="*/ 2147483647 h 1374"/>
              <a:gd name="T14" fmla="*/ 2147483647 w 2340"/>
              <a:gd name="T15" fmla="*/ 2147483647 h 1374"/>
              <a:gd name="T16" fmla="*/ 2147483647 w 2340"/>
              <a:gd name="T17" fmla="*/ 2147483647 h 1374"/>
              <a:gd name="T18" fmla="*/ 2147483647 w 2340"/>
              <a:gd name="T19" fmla="*/ 2147483647 h 1374"/>
              <a:gd name="T20" fmla="*/ 2147483647 w 2340"/>
              <a:gd name="T21" fmla="*/ 2147483647 h 1374"/>
              <a:gd name="T22" fmla="*/ 2147483647 w 2340"/>
              <a:gd name="T23" fmla="*/ 2147483647 h 1374"/>
              <a:gd name="T24" fmla="*/ 2147483647 w 2340"/>
              <a:gd name="T25" fmla="*/ 2147483647 h 1374"/>
              <a:gd name="T26" fmla="*/ 2147483647 w 2340"/>
              <a:gd name="T27" fmla="*/ 2147483647 h 13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40"/>
              <a:gd name="T43" fmla="*/ 0 h 1374"/>
              <a:gd name="T44" fmla="*/ 2340 w 2340"/>
              <a:gd name="T45" fmla="*/ 1374 h 137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40" h="1374">
                <a:moveTo>
                  <a:pt x="0" y="1374"/>
                </a:moveTo>
                <a:cubicBezTo>
                  <a:pt x="41" y="1339"/>
                  <a:pt x="165" y="1256"/>
                  <a:pt x="245" y="1156"/>
                </a:cubicBezTo>
                <a:cubicBezTo>
                  <a:pt x="325" y="1056"/>
                  <a:pt x="415" y="876"/>
                  <a:pt x="479" y="772"/>
                </a:cubicBezTo>
                <a:cubicBezTo>
                  <a:pt x="543" y="668"/>
                  <a:pt x="588" y="597"/>
                  <a:pt x="626" y="530"/>
                </a:cubicBezTo>
                <a:cubicBezTo>
                  <a:pt x="664" y="463"/>
                  <a:pt x="664" y="426"/>
                  <a:pt x="708" y="371"/>
                </a:cubicBezTo>
                <a:cubicBezTo>
                  <a:pt x="752" y="316"/>
                  <a:pt x="829" y="251"/>
                  <a:pt x="887" y="202"/>
                </a:cubicBezTo>
                <a:cubicBezTo>
                  <a:pt x="945" y="153"/>
                  <a:pt x="995" y="109"/>
                  <a:pt x="1056" y="76"/>
                </a:cubicBezTo>
                <a:cubicBezTo>
                  <a:pt x="1117" y="43"/>
                  <a:pt x="1186" y="0"/>
                  <a:pt x="1256" y="2"/>
                </a:cubicBezTo>
                <a:cubicBezTo>
                  <a:pt x="1326" y="4"/>
                  <a:pt x="1417" y="42"/>
                  <a:pt x="1477" y="86"/>
                </a:cubicBezTo>
                <a:cubicBezTo>
                  <a:pt x="1537" y="130"/>
                  <a:pt x="1573" y="199"/>
                  <a:pt x="1614" y="265"/>
                </a:cubicBezTo>
                <a:cubicBezTo>
                  <a:pt x="1655" y="331"/>
                  <a:pt x="1679" y="392"/>
                  <a:pt x="1723" y="484"/>
                </a:cubicBezTo>
                <a:cubicBezTo>
                  <a:pt x="1767" y="576"/>
                  <a:pt x="1821" y="711"/>
                  <a:pt x="1879" y="820"/>
                </a:cubicBezTo>
                <a:cubicBezTo>
                  <a:pt x="1937" y="929"/>
                  <a:pt x="1993" y="1050"/>
                  <a:pt x="2070" y="1140"/>
                </a:cubicBezTo>
                <a:cubicBezTo>
                  <a:pt x="2147" y="1230"/>
                  <a:pt x="2284" y="1314"/>
                  <a:pt x="2340" y="136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069257" y="1036638"/>
            <a:ext cx="427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T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336457" y="60706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s</a:t>
            </a: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4377482" y="1192213"/>
            <a:ext cx="1350963" cy="4506912"/>
          </a:xfrm>
          <a:custGeom>
            <a:avLst/>
            <a:gdLst>
              <a:gd name="T0" fmla="*/ 0 w 851"/>
              <a:gd name="T1" fmla="*/ 2147483647 h 2839"/>
              <a:gd name="T2" fmla="*/ 2147483647 w 851"/>
              <a:gd name="T3" fmla="*/ 2147483647 h 2839"/>
              <a:gd name="T4" fmla="*/ 2147483647 w 851"/>
              <a:gd name="T5" fmla="*/ 2147483647 h 2839"/>
              <a:gd name="T6" fmla="*/ 2147483647 w 851"/>
              <a:gd name="T7" fmla="*/ 2147483647 h 2839"/>
              <a:gd name="T8" fmla="*/ 2147483647 w 851"/>
              <a:gd name="T9" fmla="*/ 2147483647 h 2839"/>
              <a:gd name="T10" fmla="*/ 2147483647 w 851"/>
              <a:gd name="T11" fmla="*/ 2147483647 h 2839"/>
              <a:gd name="T12" fmla="*/ 2147483647 w 851"/>
              <a:gd name="T13" fmla="*/ 0 h 28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1"/>
              <a:gd name="T22" fmla="*/ 0 h 2839"/>
              <a:gd name="T23" fmla="*/ 851 w 851"/>
              <a:gd name="T24" fmla="*/ 2839 h 28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1" h="2839">
                <a:moveTo>
                  <a:pt x="0" y="2839"/>
                </a:moveTo>
                <a:cubicBezTo>
                  <a:pt x="40" y="2795"/>
                  <a:pt x="80" y="2751"/>
                  <a:pt x="144" y="2647"/>
                </a:cubicBezTo>
                <a:cubicBezTo>
                  <a:pt x="208" y="2543"/>
                  <a:pt x="304" y="2383"/>
                  <a:pt x="384" y="2215"/>
                </a:cubicBezTo>
                <a:cubicBezTo>
                  <a:pt x="464" y="2047"/>
                  <a:pt x="560" y="1831"/>
                  <a:pt x="624" y="1639"/>
                </a:cubicBezTo>
                <a:cubicBezTo>
                  <a:pt x="688" y="1447"/>
                  <a:pt x="736" y="1223"/>
                  <a:pt x="768" y="1063"/>
                </a:cubicBezTo>
                <a:cubicBezTo>
                  <a:pt x="800" y="903"/>
                  <a:pt x="802" y="856"/>
                  <a:pt x="816" y="679"/>
                </a:cubicBezTo>
                <a:cubicBezTo>
                  <a:pt x="830" y="502"/>
                  <a:pt x="844" y="141"/>
                  <a:pt x="85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2364532" y="1641475"/>
            <a:ext cx="339883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2932857" y="4527550"/>
            <a:ext cx="1931988" cy="1598613"/>
          </a:xfrm>
          <a:custGeom>
            <a:avLst/>
            <a:gdLst>
              <a:gd name="T0" fmla="*/ 0 w 1217"/>
              <a:gd name="T1" fmla="*/ 2147483647 h 1007"/>
              <a:gd name="T2" fmla="*/ 2147483647 w 1217"/>
              <a:gd name="T3" fmla="*/ 2147483647 h 1007"/>
              <a:gd name="T4" fmla="*/ 2147483647 w 1217"/>
              <a:gd name="T5" fmla="*/ 2147483647 h 1007"/>
              <a:gd name="T6" fmla="*/ 2147483647 w 1217"/>
              <a:gd name="T7" fmla="*/ 2147483647 h 1007"/>
              <a:gd name="T8" fmla="*/ 2147483647 w 1217"/>
              <a:gd name="T9" fmla="*/ 2147483647 h 1007"/>
              <a:gd name="T10" fmla="*/ 2147483647 w 1217"/>
              <a:gd name="T11" fmla="*/ 2147483647 h 1007"/>
              <a:gd name="T12" fmla="*/ 2147483647 w 1217"/>
              <a:gd name="T13" fmla="*/ 2147483647 h 1007"/>
              <a:gd name="T14" fmla="*/ 2147483647 w 1217"/>
              <a:gd name="T15" fmla="*/ 2147483647 h 1007"/>
              <a:gd name="T16" fmla="*/ 2147483647 w 1217"/>
              <a:gd name="T17" fmla="*/ 2147483647 h 1007"/>
              <a:gd name="T18" fmla="*/ 2147483647 w 1217"/>
              <a:gd name="T19" fmla="*/ 2147483647 h 10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17"/>
              <a:gd name="T31" fmla="*/ 0 h 1007"/>
              <a:gd name="T32" fmla="*/ 1217 w 1217"/>
              <a:gd name="T33" fmla="*/ 1007 h 10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17" h="1007">
                <a:moveTo>
                  <a:pt x="0" y="73"/>
                </a:moveTo>
                <a:cubicBezTo>
                  <a:pt x="47" y="43"/>
                  <a:pt x="94" y="14"/>
                  <a:pt x="141" y="7"/>
                </a:cubicBezTo>
                <a:cubicBezTo>
                  <a:pt x="188" y="0"/>
                  <a:pt x="243" y="5"/>
                  <a:pt x="283" y="29"/>
                </a:cubicBezTo>
                <a:cubicBezTo>
                  <a:pt x="323" y="53"/>
                  <a:pt x="352" y="87"/>
                  <a:pt x="381" y="149"/>
                </a:cubicBezTo>
                <a:cubicBezTo>
                  <a:pt x="410" y="211"/>
                  <a:pt x="435" y="305"/>
                  <a:pt x="457" y="399"/>
                </a:cubicBezTo>
                <a:cubicBezTo>
                  <a:pt x="479" y="493"/>
                  <a:pt x="486" y="644"/>
                  <a:pt x="511" y="714"/>
                </a:cubicBezTo>
                <a:cubicBezTo>
                  <a:pt x="536" y="784"/>
                  <a:pt x="576" y="790"/>
                  <a:pt x="609" y="822"/>
                </a:cubicBezTo>
                <a:cubicBezTo>
                  <a:pt x="642" y="854"/>
                  <a:pt x="646" y="882"/>
                  <a:pt x="707" y="909"/>
                </a:cubicBezTo>
                <a:cubicBezTo>
                  <a:pt x="768" y="936"/>
                  <a:pt x="893" y="969"/>
                  <a:pt x="978" y="985"/>
                </a:cubicBezTo>
                <a:cubicBezTo>
                  <a:pt x="1063" y="1001"/>
                  <a:pt x="1140" y="1004"/>
                  <a:pt x="1217" y="10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3009057" y="1106488"/>
            <a:ext cx="1343025" cy="4119562"/>
          </a:xfrm>
          <a:custGeom>
            <a:avLst/>
            <a:gdLst>
              <a:gd name="T0" fmla="*/ 0 w 846"/>
              <a:gd name="T1" fmla="*/ 2147483647 h 2595"/>
              <a:gd name="T2" fmla="*/ 2147483647 w 846"/>
              <a:gd name="T3" fmla="*/ 2147483647 h 2595"/>
              <a:gd name="T4" fmla="*/ 2147483647 w 846"/>
              <a:gd name="T5" fmla="*/ 2147483647 h 2595"/>
              <a:gd name="T6" fmla="*/ 2147483647 w 846"/>
              <a:gd name="T7" fmla="*/ 2147483647 h 2595"/>
              <a:gd name="T8" fmla="*/ 2147483647 w 846"/>
              <a:gd name="T9" fmla="*/ 2147483647 h 2595"/>
              <a:gd name="T10" fmla="*/ 2147483647 w 846"/>
              <a:gd name="T11" fmla="*/ 2147483647 h 2595"/>
              <a:gd name="T12" fmla="*/ 2147483647 w 846"/>
              <a:gd name="T13" fmla="*/ 0 h 25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6"/>
              <a:gd name="T22" fmla="*/ 0 h 2595"/>
              <a:gd name="T23" fmla="*/ 846 w 846"/>
              <a:gd name="T24" fmla="*/ 2595 h 25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6" h="2595">
                <a:moveTo>
                  <a:pt x="0" y="2595"/>
                </a:moveTo>
                <a:cubicBezTo>
                  <a:pt x="40" y="2551"/>
                  <a:pt x="80" y="2507"/>
                  <a:pt x="144" y="2403"/>
                </a:cubicBezTo>
                <a:cubicBezTo>
                  <a:pt x="208" y="2299"/>
                  <a:pt x="304" y="2139"/>
                  <a:pt x="384" y="1971"/>
                </a:cubicBezTo>
                <a:cubicBezTo>
                  <a:pt x="464" y="1803"/>
                  <a:pt x="560" y="1587"/>
                  <a:pt x="624" y="1395"/>
                </a:cubicBezTo>
                <a:cubicBezTo>
                  <a:pt x="688" y="1203"/>
                  <a:pt x="736" y="979"/>
                  <a:pt x="768" y="819"/>
                </a:cubicBezTo>
                <a:cubicBezTo>
                  <a:pt x="800" y="659"/>
                  <a:pt x="803" y="571"/>
                  <a:pt x="816" y="435"/>
                </a:cubicBezTo>
                <a:cubicBezTo>
                  <a:pt x="829" y="299"/>
                  <a:pt x="840" y="91"/>
                  <a:pt x="84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 rot="17692491">
            <a:off x="4573538" y="3926166"/>
            <a:ext cx="108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P=cst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 rot="17692491">
            <a:off x="3199990" y="3455249"/>
            <a:ext cx="108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/>
              <a:t>P=</a:t>
            </a:r>
            <a:r>
              <a:rPr lang="fr-FR" altLang="fr-FR" sz="1800" dirty="0" err="1"/>
              <a:t>cst</a:t>
            </a:r>
            <a:endParaRPr lang="fr-FR" altLang="fr-FR" sz="1800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V="1">
            <a:off x="4002832" y="5694363"/>
            <a:ext cx="293688" cy="17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673250" y="5503863"/>
            <a:ext cx="1098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T</a:t>
            </a:r>
            <a:r>
              <a:rPr lang="fr-FR" altLang="fr-FR" sz="1800" baseline="-25000"/>
              <a:t>f</a:t>
            </a:r>
            <a:r>
              <a:rPr lang="fr-FR" altLang="fr-FR" sz="1800"/>
              <a:t>=T</a:t>
            </a:r>
            <a:r>
              <a:rPr lang="fr-FR" altLang="fr-FR" sz="1800" baseline="-25000"/>
              <a:t>eb</a:t>
            </a:r>
            <a:endParaRPr lang="fr-FR" altLang="fr-FR" sz="1800"/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3864720" y="4899025"/>
            <a:ext cx="703262" cy="1158875"/>
            <a:chOff x="1777" y="3086"/>
            <a:chExt cx="443" cy="730"/>
          </a:xfrm>
        </p:grpSpPr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1777" y="3381"/>
              <a:ext cx="261" cy="435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796" y="3086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Q</a:t>
              </a:r>
              <a:r>
                <a:rPr lang="fr-FR" altLang="fr-FR" sz="1800" baseline="-25000"/>
                <a:t>f</a:t>
              </a:r>
              <a:endParaRPr lang="fr-FR" altLang="fr-FR" sz="1800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3036045" y="5711825"/>
            <a:ext cx="132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9" name="Group 46"/>
          <p:cNvGrpSpPr>
            <a:grpSpLocks/>
          </p:cNvGrpSpPr>
          <p:nvPr/>
        </p:nvGrpSpPr>
        <p:grpSpPr bwMode="auto">
          <a:xfrm>
            <a:off x="2969370" y="1639888"/>
            <a:ext cx="1360487" cy="3165475"/>
            <a:chOff x="1213" y="1033"/>
            <a:chExt cx="857" cy="1994"/>
          </a:xfrm>
        </p:grpSpPr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H="1">
              <a:off x="1951" y="1642"/>
              <a:ext cx="22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1213" y="1033"/>
              <a:ext cx="857" cy="1994"/>
              <a:chOff x="1213" y="1033"/>
              <a:chExt cx="857" cy="1994"/>
            </a:xfrm>
          </p:grpSpPr>
          <p:sp>
            <p:nvSpPr>
              <p:cNvPr id="32" name="Text Box 20"/>
              <p:cNvSpPr txBox="1">
                <a:spLocks noChangeArrowheads="1"/>
              </p:cNvSpPr>
              <p:nvPr/>
            </p:nvSpPr>
            <p:spPr bwMode="auto">
              <a:xfrm>
                <a:off x="1213" y="2794"/>
                <a:ext cx="20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/>
                  <a:t>3</a:t>
                </a:r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1472" y="1033"/>
                <a:ext cx="598" cy="1904"/>
              </a:xfrm>
              <a:custGeom>
                <a:avLst/>
                <a:gdLst>
                  <a:gd name="T0" fmla="*/ 12 w 598"/>
                  <a:gd name="T1" fmla="*/ 1858 h 1904"/>
                  <a:gd name="T2" fmla="*/ 23 w 598"/>
                  <a:gd name="T3" fmla="*/ 1869 h 1904"/>
                  <a:gd name="T4" fmla="*/ 153 w 598"/>
                  <a:gd name="T5" fmla="*/ 1648 h 1904"/>
                  <a:gd name="T6" fmla="*/ 393 w 598"/>
                  <a:gd name="T7" fmla="*/ 1072 h 1904"/>
                  <a:gd name="T8" fmla="*/ 537 w 598"/>
                  <a:gd name="T9" fmla="*/ 496 h 1904"/>
                  <a:gd name="T10" fmla="*/ 585 w 598"/>
                  <a:gd name="T11" fmla="*/ 112 h 1904"/>
                  <a:gd name="T12" fmla="*/ 598 w 598"/>
                  <a:gd name="T13" fmla="*/ 0 h 1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8"/>
                  <a:gd name="T22" fmla="*/ 0 h 1904"/>
                  <a:gd name="T23" fmla="*/ 598 w 598"/>
                  <a:gd name="T24" fmla="*/ 1904 h 1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8" h="1904">
                    <a:moveTo>
                      <a:pt x="12" y="1858"/>
                    </a:moveTo>
                    <a:cubicBezTo>
                      <a:pt x="12" y="1860"/>
                      <a:pt x="0" y="1904"/>
                      <a:pt x="23" y="1869"/>
                    </a:cubicBezTo>
                    <a:cubicBezTo>
                      <a:pt x="46" y="1834"/>
                      <a:pt x="91" y="1781"/>
                      <a:pt x="153" y="1648"/>
                    </a:cubicBezTo>
                    <a:cubicBezTo>
                      <a:pt x="215" y="1515"/>
                      <a:pt x="329" y="1264"/>
                      <a:pt x="393" y="1072"/>
                    </a:cubicBezTo>
                    <a:cubicBezTo>
                      <a:pt x="457" y="880"/>
                      <a:pt x="505" y="656"/>
                      <a:pt x="537" y="496"/>
                    </a:cubicBezTo>
                    <a:cubicBezTo>
                      <a:pt x="569" y="336"/>
                      <a:pt x="575" y="195"/>
                      <a:pt x="585" y="112"/>
                    </a:cubicBezTo>
                    <a:cubicBezTo>
                      <a:pt x="595" y="29"/>
                      <a:pt x="595" y="23"/>
                      <a:pt x="598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1547664" y="1475492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T</a:t>
            </a:r>
            <a:r>
              <a:rPr lang="fr-FR" altLang="fr-FR" sz="1800" baseline="-25000"/>
              <a:t>amb</a:t>
            </a:r>
            <a:r>
              <a:rPr lang="fr-FR" altLang="fr-FR" sz="1800"/>
              <a:t>=T</a:t>
            </a:r>
            <a:r>
              <a:rPr lang="fr-FR" altLang="fr-FR" sz="1800" baseline="-25000"/>
              <a:t>c</a:t>
            </a:r>
            <a:endParaRPr lang="fr-FR" altLang="fr-FR" sz="1800"/>
          </a:p>
        </p:txBody>
      </p:sp>
      <p:grpSp>
        <p:nvGrpSpPr>
          <p:cNvPr id="35" name="Group 50"/>
          <p:cNvGrpSpPr>
            <a:grpSpLocks/>
          </p:cNvGrpSpPr>
          <p:nvPr/>
        </p:nvGrpSpPr>
        <p:grpSpPr bwMode="auto">
          <a:xfrm>
            <a:off x="4375895" y="1639888"/>
            <a:ext cx="1335087" cy="4056062"/>
            <a:chOff x="2099" y="1033"/>
            <a:chExt cx="841" cy="2555"/>
          </a:xfrm>
        </p:grpSpPr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V="1">
              <a:off x="2875" y="1512"/>
              <a:ext cx="32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2099" y="1033"/>
              <a:ext cx="841" cy="2555"/>
            </a:xfrm>
            <a:custGeom>
              <a:avLst/>
              <a:gdLst>
                <a:gd name="T0" fmla="*/ 0 w 841"/>
                <a:gd name="T1" fmla="*/ 2555 h 2555"/>
                <a:gd name="T2" fmla="*/ 144 w 841"/>
                <a:gd name="T3" fmla="*/ 2363 h 2555"/>
                <a:gd name="T4" fmla="*/ 384 w 841"/>
                <a:gd name="T5" fmla="*/ 1931 h 2555"/>
                <a:gd name="T6" fmla="*/ 624 w 841"/>
                <a:gd name="T7" fmla="*/ 1355 h 2555"/>
                <a:gd name="T8" fmla="*/ 768 w 841"/>
                <a:gd name="T9" fmla="*/ 779 h 2555"/>
                <a:gd name="T10" fmla="*/ 816 w 841"/>
                <a:gd name="T11" fmla="*/ 395 h 2555"/>
                <a:gd name="T12" fmla="*/ 841 w 841"/>
                <a:gd name="T13" fmla="*/ 0 h 2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1"/>
                <a:gd name="T22" fmla="*/ 0 h 2555"/>
                <a:gd name="T23" fmla="*/ 841 w 841"/>
                <a:gd name="T24" fmla="*/ 2555 h 2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1" h="2555">
                  <a:moveTo>
                    <a:pt x="0" y="2555"/>
                  </a:moveTo>
                  <a:cubicBezTo>
                    <a:pt x="40" y="2511"/>
                    <a:pt x="80" y="2467"/>
                    <a:pt x="144" y="2363"/>
                  </a:cubicBezTo>
                  <a:cubicBezTo>
                    <a:pt x="208" y="2259"/>
                    <a:pt x="304" y="2099"/>
                    <a:pt x="384" y="1931"/>
                  </a:cubicBezTo>
                  <a:cubicBezTo>
                    <a:pt x="464" y="1763"/>
                    <a:pt x="560" y="1547"/>
                    <a:pt x="624" y="1355"/>
                  </a:cubicBezTo>
                  <a:cubicBezTo>
                    <a:pt x="688" y="1163"/>
                    <a:pt x="736" y="939"/>
                    <a:pt x="768" y="779"/>
                  </a:cubicBezTo>
                  <a:cubicBezTo>
                    <a:pt x="800" y="619"/>
                    <a:pt x="804" y="525"/>
                    <a:pt x="816" y="395"/>
                  </a:cubicBezTo>
                  <a:cubicBezTo>
                    <a:pt x="828" y="265"/>
                    <a:pt x="836" y="82"/>
                    <a:pt x="841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" name="Group 47"/>
          <p:cNvGrpSpPr>
            <a:grpSpLocks/>
          </p:cNvGrpSpPr>
          <p:nvPr/>
        </p:nvGrpSpPr>
        <p:grpSpPr bwMode="auto">
          <a:xfrm>
            <a:off x="3399582" y="4591052"/>
            <a:ext cx="396875" cy="1490663"/>
            <a:chOff x="1484" y="2892"/>
            <a:chExt cx="250" cy="939"/>
          </a:xfrm>
        </p:grpSpPr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495" y="3598"/>
              <a:ext cx="2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4</a:t>
              </a: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1484" y="2892"/>
              <a:ext cx="239" cy="695"/>
            </a:xfrm>
            <a:custGeom>
              <a:avLst/>
              <a:gdLst>
                <a:gd name="T0" fmla="*/ 0 w 239"/>
                <a:gd name="T1" fmla="*/ 0 h 695"/>
                <a:gd name="T2" fmla="*/ 87 w 239"/>
                <a:gd name="T3" fmla="*/ 98 h 695"/>
                <a:gd name="T4" fmla="*/ 108 w 239"/>
                <a:gd name="T5" fmla="*/ 174 h 695"/>
                <a:gd name="T6" fmla="*/ 141 w 239"/>
                <a:gd name="T7" fmla="*/ 239 h 695"/>
                <a:gd name="T8" fmla="*/ 152 w 239"/>
                <a:gd name="T9" fmla="*/ 337 h 695"/>
                <a:gd name="T10" fmla="*/ 163 w 239"/>
                <a:gd name="T11" fmla="*/ 435 h 695"/>
                <a:gd name="T12" fmla="*/ 184 w 239"/>
                <a:gd name="T13" fmla="*/ 554 h 695"/>
                <a:gd name="T14" fmla="*/ 206 w 239"/>
                <a:gd name="T15" fmla="*/ 630 h 695"/>
                <a:gd name="T16" fmla="*/ 239 w 239"/>
                <a:gd name="T17" fmla="*/ 695 h 6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695"/>
                <a:gd name="T29" fmla="*/ 239 w 239"/>
                <a:gd name="T30" fmla="*/ 695 h 6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695">
                  <a:moveTo>
                    <a:pt x="0" y="0"/>
                  </a:moveTo>
                  <a:cubicBezTo>
                    <a:pt x="34" y="34"/>
                    <a:pt x="69" y="69"/>
                    <a:pt x="87" y="98"/>
                  </a:cubicBezTo>
                  <a:cubicBezTo>
                    <a:pt x="105" y="127"/>
                    <a:pt x="99" y="151"/>
                    <a:pt x="108" y="174"/>
                  </a:cubicBezTo>
                  <a:cubicBezTo>
                    <a:pt x="117" y="197"/>
                    <a:pt x="134" y="212"/>
                    <a:pt x="141" y="239"/>
                  </a:cubicBezTo>
                  <a:cubicBezTo>
                    <a:pt x="148" y="266"/>
                    <a:pt x="148" y="304"/>
                    <a:pt x="152" y="337"/>
                  </a:cubicBezTo>
                  <a:cubicBezTo>
                    <a:pt x="156" y="370"/>
                    <a:pt x="158" y="399"/>
                    <a:pt x="163" y="435"/>
                  </a:cubicBezTo>
                  <a:cubicBezTo>
                    <a:pt x="168" y="471"/>
                    <a:pt x="177" y="522"/>
                    <a:pt x="184" y="554"/>
                  </a:cubicBezTo>
                  <a:cubicBezTo>
                    <a:pt x="191" y="586"/>
                    <a:pt x="197" y="607"/>
                    <a:pt x="206" y="630"/>
                  </a:cubicBezTo>
                  <a:cubicBezTo>
                    <a:pt x="215" y="653"/>
                    <a:pt x="227" y="674"/>
                    <a:pt x="239" y="695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" name="Group 43"/>
          <p:cNvGrpSpPr>
            <a:grpSpLocks/>
          </p:cNvGrpSpPr>
          <p:nvPr/>
        </p:nvGrpSpPr>
        <p:grpSpPr bwMode="auto">
          <a:xfrm>
            <a:off x="3866307" y="1157288"/>
            <a:ext cx="2228850" cy="482600"/>
            <a:chOff x="1778" y="729"/>
            <a:chExt cx="1404" cy="304"/>
          </a:xfrm>
        </p:grpSpPr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2953" y="751"/>
              <a:ext cx="2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1</a:t>
              </a: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1778" y="729"/>
              <a:ext cx="2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2</a:t>
              </a:r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 flipH="1">
              <a:off x="2060" y="1033"/>
              <a:ext cx="86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4779120" y="5884863"/>
            <a:ext cx="10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h=cst</a:t>
            </a:r>
          </a:p>
        </p:txBody>
      </p:sp>
      <p:grpSp>
        <p:nvGrpSpPr>
          <p:cNvPr id="47" name="Group 44"/>
          <p:cNvGrpSpPr>
            <a:grpSpLocks/>
          </p:cNvGrpSpPr>
          <p:nvPr/>
        </p:nvGrpSpPr>
        <p:grpSpPr bwMode="auto">
          <a:xfrm>
            <a:off x="4796582" y="1084263"/>
            <a:ext cx="958850" cy="936625"/>
            <a:chOff x="2364" y="683"/>
            <a:chExt cx="604" cy="590"/>
          </a:xfrm>
        </p:grpSpPr>
        <p:sp>
          <p:nvSpPr>
            <p:cNvPr id="48" name="AutoShape 23"/>
            <p:cNvSpPr>
              <a:spLocks noChangeArrowheads="1"/>
            </p:cNvSpPr>
            <p:nvPr/>
          </p:nvSpPr>
          <p:spPr bwMode="auto">
            <a:xfrm>
              <a:off x="2364" y="741"/>
              <a:ext cx="272" cy="532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49" name="Text Box 34"/>
            <p:cNvSpPr txBox="1">
              <a:spLocks noChangeArrowheads="1"/>
            </p:cNvSpPr>
            <p:nvPr/>
          </p:nvSpPr>
          <p:spPr bwMode="auto">
            <a:xfrm>
              <a:off x="2544" y="683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Q</a:t>
              </a:r>
              <a:r>
                <a:rPr lang="fr-FR" altLang="fr-FR" sz="1800" baseline="-25000"/>
                <a:t>c</a:t>
              </a:r>
              <a:endParaRPr lang="fr-FR" altLang="fr-FR" sz="1800"/>
            </a:p>
          </p:txBody>
        </p:sp>
      </p:grp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2707432" y="5316538"/>
            <a:ext cx="379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L</a:t>
            </a:r>
          </a:p>
        </p:txBody>
      </p:sp>
      <p:grpSp>
        <p:nvGrpSpPr>
          <p:cNvPr id="51" name="Group 48"/>
          <p:cNvGrpSpPr>
            <a:grpSpLocks/>
          </p:cNvGrpSpPr>
          <p:nvPr/>
        </p:nvGrpSpPr>
        <p:grpSpPr bwMode="auto">
          <a:xfrm>
            <a:off x="3761532" y="5540382"/>
            <a:ext cx="1122363" cy="369888"/>
            <a:chOff x="1712" y="3490"/>
            <a:chExt cx="707" cy="233"/>
          </a:xfrm>
        </p:grpSpPr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1712" y="3598"/>
              <a:ext cx="3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2147" y="3490"/>
              <a:ext cx="2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V</a:t>
              </a:r>
            </a:p>
          </p:txBody>
        </p:sp>
      </p:grp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6012160" y="2381582"/>
            <a:ext cx="3744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1-2 : compression isotherme</a:t>
            </a:r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6021313" y="2852936"/>
            <a:ext cx="3932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2-3 : Refroidissement isobare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6012160" y="3284984"/>
            <a:ext cx="3795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3-4 : détente isenthalpique 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012160" y="3717032"/>
            <a:ext cx="369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>
                <a:latin typeface="+mn-lt"/>
              </a:rPr>
              <a:t>4-V : Évaporation du liquide</a:t>
            </a:r>
          </a:p>
        </p:txBody>
      </p:sp>
      <p:sp>
        <p:nvSpPr>
          <p:cNvPr id="58" name="Text Box 41"/>
          <p:cNvSpPr txBox="1">
            <a:spLocks noChangeArrowheads="1"/>
          </p:cNvSpPr>
          <p:nvPr/>
        </p:nvSpPr>
        <p:spPr bwMode="auto">
          <a:xfrm>
            <a:off x="6012160" y="4149080"/>
            <a:ext cx="3690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>
                <a:latin typeface="+mn-lt"/>
              </a:rPr>
              <a:t>V-1 : réchauffement isobare</a:t>
            </a:r>
          </a:p>
        </p:txBody>
      </p:sp>
    </p:spTree>
    <p:extLst>
      <p:ext uri="{BB962C8B-B14F-4D97-AF65-F5344CB8AC3E}">
        <p14:creationId xmlns:p14="http://schemas.microsoft.com/office/powerpoint/2010/main" val="300154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D.4. Réfrigérateurs de Joule Thomson (Linde </a:t>
            </a:r>
            <a:r>
              <a:rPr lang="fr-FR" sz="2400" dirty="0" err="1"/>
              <a:t>Hampson</a:t>
            </a:r>
            <a:r>
              <a:rPr lang="fr-FR" sz="2400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57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D.4.2. Machine Joule Thomson</a:t>
            </a:r>
          </a:p>
        </p:txBody>
      </p:sp>
      <p:sp>
        <p:nvSpPr>
          <p:cNvPr id="60" name="Freeform 19"/>
          <p:cNvSpPr>
            <a:spLocks/>
          </p:cNvSpPr>
          <p:nvPr/>
        </p:nvSpPr>
        <p:spPr bwMode="auto">
          <a:xfrm>
            <a:off x="8222010" y="4490616"/>
            <a:ext cx="514350" cy="1262062"/>
          </a:xfrm>
          <a:custGeom>
            <a:avLst/>
            <a:gdLst>
              <a:gd name="T0" fmla="*/ 2147483647 w 324"/>
              <a:gd name="T1" fmla="*/ 2147483647 h 501"/>
              <a:gd name="T2" fmla="*/ 2147483647 w 324"/>
              <a:gd name="T3" fmla="*/ 2147483647 h 501"/>
              <a:gd name="T4" fmla="*/ 2147483647 w 324"/>
              <a:gd name="T5" fmla="*/ 2147483647 h 501"/>
              <a:gd name="T6" fmla="*/ 2147483647 w 324"/>
              <a:gd name="T7" fmla="*/ 2147483647 h 501"/>
              <a:gd name="T8" fmla="*/ 2147483647 w 324"/>
              <a:gd name="T9" fmla="*/ 2147483647 h 501"/>
              <a:gd name="T10" fmla="*/ 2147483647 w 324"/>
              <a:gd name="T11" fmla="*/ 2147483647 h 501"/>
              <a:gd name="T12" fmla="*/ 2147483647 w 324"/>
              <a:gd name="T13" fmla="*/ 2147483647 h 501"/>
              <a:gd name="T14" fmla="*/ 2147483647 w 324"/>
              <a:gd name="T15" fmla="*/ 2147483647 h 501"/>
              <a:gd name="T16" fmla="*/ 2147483647 w 324"/>
              <a:gd name="T17" fmla="*/ 2147483647 h 501"/>
              <a:gd name="T18" fmla="*/ 2147483647 w 324"/>
              <a:gd name="T19" fmla="*/ 2147483647 h 501"/>
              <a:gd name="T20" fmla="*/ 2147483647 w 324"/>
              <a:gd name="T21" fmla="*/ 2147483647 h 501"/>
              <a:gd name="T22" fmla="*/ 2147483647 w 324"/>
              <a:gd name="T23" fmla="*/ 0 h 5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4"/>
              <a:gd name="T37" fmla="*/ 0 h 501"/>
              <a:gd name="T38" fmla="*/ 324 w 324"/>
              <a:gd name="T39" fmla="*/ 501 h 5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4" h="501">
                <a:moveTo>
                  <a:pt x="224" y="501"/>
                </a:moveTo>
                <a:cubicBezTo>
                  <a:pt x="168" y="494"/>
                  <a:pt x="112" y="487"/>
                  <a:pt x="80" y="480"/>
                </a:cubicBezTo>
                <a:cubicBezTo>
                  <a:pt x="48" y="473"/>
                  <a:pt x="0" y="465"/>
                  <a:pt x="32" y="458"/>
                </a:cubicBezTo>
                <a:cubicBezTo>
                  <a:pt x="64" y="451"/>
                  <a:pt x="272" y="451"/>
                  <a:pt x="272" y="437"/>
                </a:cubicBezTo>
                <a:cubicBezTo>
                  <a:pt x="272" y="423"/>
                  <a:pt x="32" y="387"/>
                  <a:pt x="32" y="373"/>
                </a:cubicBezTo>
                <a:cubicBezTo>
                  <a:pt x="32" y="359"/>
                  <a:pt x="231" y="365"/>
                  <a:pt x="273" y="355"/>
                </a:cubicBezTo>
                <a:cubicBezTo>
                  <a:pt x="315" y="346"/>
                  <a:pt x="324" y="329"/>
                  <a:pt x="284" y="318"/>
                </a:cubicBezTo>
                <a:cubicBezTo>
                  <a:pt x="244" y="306"/>
                  <a:pt x="48" y="296"/>
                  <a:pt x="31" y="285"/>
                </a:cubicBezTo>
                <a:cubicBezTo>
                  <a:pt x="14" y="274"/>
                  <a:pt x="135" y="263"/>
                  <a:pt x="179" y="252"/>
                </a:cubicBezTo>
                <a:cubicBezTo>
                  <a:pt x="223" y="241"/>
                  <a:pt x="303" y="233"/>
                  <a:pt x="294" y="220"/>
                </a:cubicBezTo>
                <a:cubicBezTo>
                  <a:pt x="285" y="206"/>
                  <a:pt x="156" y="210"/>
                  <a:pt x="126" y="173"/>
                </a:cubicBezTo>
                <a:cubicBezTo>
                  <a:pt x="96" y="136"/>
                  <a:pt x="117" y="36"/>
                  <a:pt x="115" y="0"/>
                </a:cubicBezTo>
              </a:path>
            </a:pathLst>
          </a:custGeom>
          <a:noFill/>
          <a:ln w="57150">
            <a:solidFill>
              <a:srgbClr val="CCFF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21"/>
              <p:cNvSpPr txBox="1">
                <a:spLocks noChangeArrowheads="1"/>
              </p:cNvSpPr>
              <p:nvPr/>
            </p:nvSpPr>
            <p:spPr bwMode="auto">
              <a:xfrm>
                <a:off x="2169393" y="4759853"/>
                <a:ext cx="3863975" cy="39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b="1" dirty="0"/>
                  <a:t>Circuit fermé </a:t>
                </a:r>
                <a:r>
                  <a:rPr lang="fr-FR" altLang="fr-FR" sz="1800" b="1" dirty="0">
                    <a:sym typeface="Symbol" pitchFamily="18" charset="2"/>
                  </a:rPr>
                  <a:t> 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altLang="fr-FR" sz="1800" b="1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fr-FR" altLang="fr-FR" sz="1800" b="1" i="1" smtClean="0">
                                <a:latin typeface="Cambria Math"/>
                                <a:sym typeface="Symbol" pitchFamily="18" charset="2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fr-FR" altLang="fr-FR" sz="1800" b="1" i="1" smtClean="0">
                            <a:latin typeface="Cambria Math"/>
                            <a:sym typeface="Symbol" pitchFamily="18" charset="2"/>
                          </a:rPr>
                          <m:t>𝒄</m:t>
                        </m:r>
                      </m:sub>
                    </m:sSub>
                    <m:r>
                      <a:rPr lang="fr-FR" altLang="fr-FR" sz="1800" b="1" i="0" smtClean="0">
                        <a:latin typeface="Cambria Math"/>
                        <a:sym typeface="Symbol" pitchFamily="18" charset="2"/>
                      </a:rPr>
                      <m:t> = </m:t>
                    </m:r>
                    <m:acc>
                      <m:accPr>
                        <m:chr m:val="̇"/>
                        <m:ctrlPr>
                          <a:rPr lang="fr-FR" altLang="fr-FR" sz="18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altLang="fr-FR" sz="1800" b="1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fr-FR" altLang="fr-FR" sz="1800" b="1" i="1" smtClean="0">
                                <a:latin typeface="Cambria Math"/>
                                <a:sym typeface="Symbol" pitchFamily="18" charset="2"/>
                              </a:rPr>
                              <m:t>𝒎</m:t>
                            </m:r>
                          </m:e>
                          <m:sub>
                            <m:r>
                              <a:rPr lang="fr-FR" altLang="fr-FR" sz="1800" b="1" i="1" smtClean="0">
                                <a:latin typeface="Cambria Math"/>
                                <a:sym typeface="Symbol" pitchFamily="18" charset="2"/>
                              </a:rPr>
                              <m:t>𝒇</m:t>
                            </m:r>
                          </m:sub>
                        </m:sSub>
                      </m:e>
                    </m:acc>
                  </m:oMath>
                </a14:m>
                <a:endParaRPr lang="fr-FR" altLang="fr-FR" sz="1800" b="1" dirty="0"/>
              </a:p>
            </p:txBody>
          </p:sp>
        </mc:Choice>
        <mc:Fallback xmlns="">
          <p:sp>
            <p:nvSpPr>
              <p:cNvPr id="62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9393" y="4759853"/>
                <a:ext cx="3863975" cy="392113"/>
              </a:xfrm>
              <a:prstGeom prst="rect">
                <a:avLst/>
              </a:prstGeom>
              <a:blipFill rotWithShape="1">
                <a:blip r:embed="rId4"/>
                <a:stretch>
                  <a:fillRect l="-1420" t="-7813" b="-1875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27"/>
          <p:cNvGrpSpPr>
            <a:grpSpLocks/>
          </p:cNvGrpSpPr>
          <p:nvPr/>
        </p:nvGrpSpPr>
        <p:grpSpPr bwMode="auto">
          <a:xfrm>
            <a:off x="1843956" y="1429271"/>
            <a:ext cx="3570287" cy="1604962"/>
            <a:chOff x="435" y="587"/>
            <a:chExt cx="2249" cy="1011"/>
          </a:xfrm>
        </p:grpSpPr>
        <p:sp>
          <p:nvSpPr>
            <p:cNvPr id="66" name="Line 28"/>
            <p:cNvSpPr>
              <a:spLocks noChangeShapeType="1"/>
            </p:cNvSpPr>
            <p:nvPr/>
          </p:nvSpPr>
          <p:spPr bwMode="auto">
            <a:xfrm>
              <a:off x="435" y="1239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1032" y="924"/>
              <a:ext cx="848" cy="674"/>
            </a:xfrm>
            <a:custGeom>
              <a:avLst/>
              <a:gdLst>
                <a:gd name="T0" fmla="*/ 0 w 848"/>
                <a:gd name="T1" fmla="*/ 0 h 674"/>
                <a:gd name="T2" fmla="*/ 0 w 848"/>
                <a:gd name="T3" fmla="*/ 674 h 674"/>
                <a:gd name="T4" fmla="*/ 848 w 848"/>
                <a:gd name="T5" fmla="*/ 467 h 674"/>
                <a:gd name="T6" fmla="*/ 848 w 848"/>
                <a:gd name="T7" fmla="*/ 228 h 674"/>
                <a:gd name="T8" fmla="*/ 0 w 848"/>
                <a:gd name="T9" fmla="*/ 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674"/>
                <a:gd name="T17" fmla="*/ 848 w 84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674">
                  <a:moveTo>
                    <a:pt x="0" y="0"/>
                  </a:moveTo>
                  <a:lnTo>
                    <a:pt x="0" y="674"/>
                  </a:lnTo>
                  <a:lnTo>
                    <a:pt x="848" y="467"/>
                  </a:lnTo>
                  <a:lnTo>
                    <a:pt x="84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>
              <a:off x="1848" y="1261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AutoShape 32"/>
            <p:cNvSpPr>
              <a:spLocks noChangeArrowheads="1"/>
            </p:cNvSpPr>
            <p:nvPr/>
          </p:nvSpPr>
          <p:spPr bwMode="auto">
            <a:xfrm>
              <a:off x="2108" y="1033"/>
              <a:ext cx="166" cy="462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graphicFrame>
          <p:nvGraphicFramePr>
            <p:cNvPr id="71" name="Object 33"/>
            <p:cNvGraphicFramePr>
              <a:graphicFrameLocks noChangeAspect="1"/>
            </p:cNvGraphicFramePr>
            <p:nvPr/>
          </p:nvGraphicFramePr>
          <p:xfrm>
            <a:off x="2218" y="917"/>
            <a:ext cx="212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5" imgW="418918" imgH="393529" progId="Equation.3">
                    <p:embed/>
                  </p:oleObj>
                </mc:Choice>
                <mc:Fallback>
                  <p:oleObj name="Équation" r:id="rId5" imgW="418918" imgH="393529" progId="Equation.3">
                    <p:embed/>
                    <p:pic>
                      <p:nvPicPr>
                        <p:cNvPr id="71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8" y="917"/>
                          <a:ext cx="212" cy="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Oval 34"/>
            <p:cNvSpPr>
              <a:spLocks noChangeArrowheads="1"/>
            </p:cNvSpPr>
            <p:nvPr/>
          </p:nvSpPr>
          <p:spPr bwMode="auto">
            <a:xfrm>
              <a:off x="630" y="1206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2008" y="1226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4" name="Text Box 36"/>
            <p:cNvSpPr txBox="1">
              <a:spLocks noChangeArrowheads="1"/>
            </p:cNvSpPr>
            <p:nvPr/>
          </p:nvSpPr>
          <p:spPr bwMode="auto">
            <a:xfrm>
              <a:off x="555" y="978"/>
              <a:ext cx="2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1</a:t>
              </a:r>
            </a:p>
          </p:txBody>
        </p:sp>
        <p:sp>
          <p:nvSpPr>
            <p:cNvPr id="75" name="Text Box 37"/>
            <p:cNvSpPr txBox="1">
              <a:spLocks noChangeArrowheads="1"/>
            </p:cNvSpPr>
            <p:nvPr/>
          </p:nvSpPr>
          <p:spPr bwMode="auto">
            <a:xfrm>
              <a:off x="1946" y="1000"/>
              <a:ext cx="2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2</a:t>
              </a: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1228" y="587"/>
              <a:ext cx="859" cy="233"/>
            </a:xfrm>
            <a:custGeom>
              <a:avLst/>
              <a:gdLst>
                <a:gd name="T0" fmla="*/ 65 w 859"/>
                <a:gd name="T1" fmla="*/ 0 h 454"/>
                <a:gd name="T2" fmla="*/ 0 w 859"/>
                <a:gd name="T3" fmla="*/ 174 h 454"/>
                <a:gd name="T4" fmla="*/ 92 w 859"/>
                <a:gd name="T5" fmla="*/ 222 h 454"/>
                <a:gd name="T6" fmla="*/ 135 w 859"/>
                <a:gd name="T7" fmla="*/ 158 h 454"/>
                <a:gd name="T8" fmla="*/ 118 w 859"/>
                <a:gd name="T9" fmla="*/ 305 h 454"/>
                <a:gd name="T10" fmla="*/ 190 w 859"/>
                <a:gd name="T11" fmla="*/ 172 h 454"/>
                <a:gd name="T12" fmla="*/ 168 w 859"/>
                <a:gd name="T13" fmla="*/ 321 h 454"/>
                <a:gd name="T14" fmla="*/ 237 w 859"/>
                <a:gd name="T15" fmla="*/ 190 h 454"/>
                <a:gd name="T16" fmla="*/ 221 w 859"/>
                <a:gd name="T17" fmla="*/ 337 h 454"/>
                <a:gd name="T18" fmla="*/ 284 w 859"/>
                <a:gd name="T19" fmla="*/ 209 h 454"/>
                <a:gd name="T20" fmla="*/ 265 w 859"/>
                <a:gd name="T21" fmla="*/ 351 h 454"/>
                <a:gd name="T22" fmla="*/ 331 w 859"/>
                <a:gd name="T23" fmla="*/ 220 h 454"/>
                <a:gd name="T24" fmla="*/ 310 w 859"/>
                <a:gd name="T25" fmla="*/ 365 h 454"/>
                <a:gd name="T26" fmla="*/ 375 w 859"/>
                <a:gd name="T27" fmla="*/ 239 h 454"/>
                <a:gd name="T28" fmla="*/ 350 w 859"/>
                <a:gd name="T29" fmla="*/ 377 h 454"/>
                <a:gd name="T30" fmla="*/ 419 w 859"/>
                <a:gd name="T31" fmla="*/ 251 h 454"/>
                <a:gd name="T32" fmla="*/ 403 w 859"/>
                <a:gd name="T33" fmla="*/ 394 h 454"/>
                <a:gd name="T34" fmla="*/ 423 w 859"/>
                <a:gd name="T35" fmla="*/ 356 h 454"/>
                <a:gd name="T36" fmla="*/ 433 w 859"/>
                <a:gd name="T37" fmla="*/ 333 h 454"/>
                <a:gd name="T38" fmla="*/ 465 w 859"/>
                <a:gd name="T39" fmla="*/ 266 h 454"/>
                <a:gd name="T40" fmla="*/ 444 w 859"/>
                <a:gd name="T41" fmla="*/ 411 h 454"/>
                <a:gd name="T42" fmla="*/ 512 w 859"/>
                <a:gd name="T43" fmla="*/ 276 h 454"/>
                <a:gd name="T44" fmla="*/ 500 w 859"/>
                <a:gd name="T45" fmla="*/ 428 h 454"/>
                <a:gd name="T46" fmla="*/ 568 w 859"/>
                <a:gd name="T47" fmla="*/ 293 h 454"/>
                <a:gd name="T48" fmla="*/ 543 w 859"/>
                <a:gd name="T49" fmla="*/ 437 h 454"/>
                <a:gd name="T50" fmla="*/ 614 w 859"/>
                <a:gd name="T51" fmla="*/ 308 h 454"/>
                <a:gd name="T52" fmla="*/ 598 w 859"/>
                <a:gd name="T53" fmla="*/ 454 h 454"/>
                <a:gd name="T54" fmla="*/ 651 w 859"/>
                <a:gd name="T55" fmla="*/ 344 h 454"/>
                <a:gd name="T56" fmla="*/ 750 w 859"/>
                <a:gd name="T57" fmla="*/ 359 h 454"/>
                <a:gd name="T58" fmla="*/ 859 w 859"/>
                <a:gd name="T59" fmla="*/ 76 h 4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9"/>
                <a:gd name="T91" fmla="*/ 0 h 454"/>
                <a:gd name="T92" fmla="*/ 859 w 859"/>
                <a:gd name="T93" fmla="*/ 454 h 4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9" h="454">
                  <a:moveTo>
                    <a:pt x="65" y="0"/>
                  </a:moveTo>
                  <a:lnTo>
                    <a:pt x="0" y="174"/>
                  </a:lnTo>
                  <a:lnTo>
                    <a:pt x="92" y="222"/>
                  </a:lnTo>
                  <a:lnTo>
                    <a:pt x="135" y="158"/>
                  </a:lnTo>
                  <a:lnTo>
                    <a:pt x="118" y="305"/>
                  </a:lnTo>
                  <a:lnTo>
                    <a:pt x="190" y="172"/>
                  </a:lnTo>
                  <a:lnTo>
                    <a:pt x="168" y="321"/>
                  </a:lnTo>
                  <a:lnTo>
                    <a:pt x="237" y="190"/>
                  </a:lnTo>
                  <a:lnTo>
                    <a:pt x="221" y="337"/>
                  </a:lnTo>
                  <a:lnTo>
                    <a:pt x="284" y="209"/>
                  </a:lnTo>
                  <a:lnTo>
                    <a:pt x="265" y="351"/>
                  </a:lnTo>
                  <a:lnTo>
                    <a:pt x="331" y="220"/>
                  </a:lnTo>
                  <a:lnTo>
                    <a:pt x="310" y="365"/>
                  </a:lnTo>
                  <a:lnTo>
                    <a:pt x="375" y="239"/>
                  </a:lnTo>
                  <a:lnTo>
                    <a:pt x="350" y="377"/>
                  </a:lnTo>
                  <a:lnTo>
                    <a:pt x="419" y="251"/>
                  </a:lnTo>
                  <a:cubicBezTo>
                    <a:pt x="417" y="277"/>
                    <a:pt x="405" y="368"/>
                    <a:pt x="403" y="394"/>
                  </a:cubicBezTo>
                  <a:cubicBezTo>
                    <a:pt x="402" y="400"/>
                    <a:pt x="421" y="357"/>
                    <a:pt x="423" y="356"/>
                  </a:cubicBezTo>
                  <a:cubicBezTo>
                    <a:pt x="424" y="351"/>
                    <a:pt x="427" y="348"/>
                    <a:pt x="433" y="333"/>
                  </a:cubicBezTo>
                  <a:lnTo>
                    <a:pt x="465" y="266"/>
                  </a:lnTo>
                  <a:lnTo>
                    <a:pt x="444" y="411"/>
                  </a:lnTo>
                  <a:lnTo>
                    <a:pt x="512" y="276"/>
                  </a:lnTo>
                  <a:lnTo>
                    <a:pt x="500" y="428"/>
                  </a:lnTo>
                  <a:lnTo>
                    <a:pt x="568" y="293"/>
                  </a:lnTo>
                  <a:lnTo>
                    <a:pt x="543" y="437"/>
                  </a:lnTo>
                  <a:lnTo>
                    <a:pt x="614" y="308"/>
                  </a:lnTo>
                  <a:lnTo>
                    <a:pt x="598" y="454"/>
                  </a:lnTo>
                  <a:lnTo>
                    <a:pt x="651" y="344"/>
                  </a:lnTo>
                  <a:lnTo>
                    <a:pt x="750" y="359"/>
                  </a:lnTo>
                  <a:lnTo>
                    <a:pt x="859" y="76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5004049" y="1730970"/>
            <a:ext cx="3757613" cy="2130429"/>
            <a:chOff x="2561" y="744"/>
            <a:chExt cx="2367" cy="1342"/>
          </a:xfrm>
        </p:grpSpPr>
        <p:grpSp>
          <p:nvGrpSpPr>
            <p:cNvPr id="77" name="Group 39"/>
            <p:cNvGrpSpPr>
              <a:grpSpLocks/>
            </p:cNvGrpSpPr>
            <p:nvPr/>
          </p:nvGrpSpPr>
          <p:grpSpPr bwMode="auto">
            <a:xfrm>
              <a:off x="2561" y="1108"/>
              <a:ext cx="1774" cy="587"/>
              <a:chOff x="2561" y="1108"/>
              <a:chExt cx="1774" cy="587"/>
            </a:xfrm>
          </p:grpSpPr>
          <p:sp>
            <p:nvSpPr>
              <p:cNvPr id="83" name="Rectangle 40"/>
              <p:cNvSpPr>
                <a:spLocks noChangeArrowheads="1"/>
              </p:cNvSpPr>
              <p:nvPr/>
            </p:nvSpPr>
            <p:spPr bwMode="auto">
              <a:xfrm>
                <a:off x="2741" y="1282"/>
                <a:ext cx="116" cy="2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auto">
              <a:xfrm>
                <a:off x="2561" y="1462"/>
                <a:ext cx="1769" cy="233"/>
              </a:xfrm>
              <a:custGeom>
                <a:avLst/>
                <a:gdLst>
                  <a:gd name="T0" fmla="*/ 0 w 4248"/>
                  <a:gd name="T1" fmla="*/ 1 h 404"/>
                  <a:gd name="T2" fmla="*/ 0 w 4248"/>
                  <a:gd name="T3" fmla="*/ 1 h 404"/>
                  <a:gd name="T4" fmla="*/ 0 w 4248"/>
                  <a:gd name="T5" fmla="*/ 1 h 404"/>
                  <a:gd name="T6" fmla="*/ 0 w 4248"/>
                  <a:gd name="T7" fmla="*/ 1 h 404"/>
                  <a:gd name="T8" fmla="*/ 0 w 4248"/>
                  <a:gd name="T9" fmla="*/ 0 h 404"/>
                  <a:gd name="T10" fmla="*/ 0 w 4248"/>
                  <a:gd name="T11" fmla="*/ 1 h 404"/>
                  <a:gd name="T12" fmla="*/ 0 w 4248"/>
                  <a:gd name="T13" fmla="*/ 1 h 404"/>
                  <a:gd name="T14" fmla="*/ 0 w 4248"/>
                  <a:gd name="T15" fmla="*/ 1 h 404"/>
                  <a:gd name="T16" fmla="*/ 0 w 4248"/>
                  <a:gd name="T17" fmla="*/ 1 h 404"/>
                  <a:gd name="T18" fmla="*/ 0 w 4248"/>
                  <a:gd name="T19" fmla="*/ 1 h 404"/>
                  <a:gd name="T20" fmla="*/ 0 w 4248"/>
                  <a:gd name="T21" fmla="*/ 1 h 404"/>
                  <a:gd name="T22" fmla="*/ 0 w 4248"/>
                  <a:gd name="T23" fmla="*/ 1 h 404"/>
                  <a:gd name="T24" fmla="*/ 0 w 4248"/>
                  <a:gd name="T25" fmla="*/ 1 h 404"/>
                  <a:gd name="T26" fmla="*/ 0 w 4248"/>
                  <a:gd name="T27" fmla="*/ 1 h 404"/>
                  <a:gd name="T28" fmla="*/ 0 w 4248"/>
                  <a:gd name="T29" fmla="*/ 1 h 404"/>
                  <a:gd name="T30" fmla="*/ 0 w 4248"/>
                  <a:gd name="T31" fmla="*/ 1 h 404"/>
                  <a:gd name="T32" fmla="*/ 0 w 4248"/>
                  <a:gd name="T33" fmla="*/ 1 h 404"/>
                  <a:gd name="T34" fmla="*/ 0 w 4248"/>
                  <a:gd name="T35" fmla="*/ 1 h 404"/>
                  <a:gd name="T36" fmla="*/ 0 w 4248"/>
                  <a:gd name="T37" fmla="*/ 1 h 404"/>
                  <a:gd name="T38" fmla="*/ 0 w 4248"/>
                  <a:gd name="T39" fmla="*/ 1 h 404"/>
                  <a:gd name="T40" fmla="*/ 0 w 4248"/>
                  <a:gd name="T41" fmla="*/ 1 h 404"/>
                  <a:gd name="T42" fmla="*/ 0 w 4248"/>
                  <a:gd name="T43" fmla="*/ 1 h 404"/>
                  <a:gd name="T44" fmla="*/ 0 w 4248"/>
                  <a:gd name="T45" fmla="*/ 1 h 404"/>
                  <a:gd name="T46" fmla="*/ 0 w 4248"/>
                  <a:gd name="T47" fmla="*/ 1 h 404"/>
                  <a:gd name="T48" fmla="*/ 0 w 4248"/>
                  <a:gd name="T49" fmla="*/ 1 h 404"/>
                  <a:gd name="T50" fmla="*/ 0 w 4248"/>
                  <a:gd name="T51" fmla="*/ 1 h 404"/>
                  <a:gd name="T52" fmla="*/ 0 w 4248"/>
                  <a:gd name="T53" fmla="*/ 1 h 404"/>
                  <a:gd name="T54" fmla="*/ 0 w 4248"/>
                  <a:gd name="T55" fmla="*/ 1 h 4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248"/>
                  <a:gd name="T85" fmla="*/ 0 h 404"/>
                  <a:gd name="T86" fmla="*/ 4248 w 4248"/>
                  <a:gd name="T87" fmla="*/ 404 h 4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248" h="404">
                    <a:moveTo>
                      <a:pt x="0" y="201"/>
                    </a:moveTo>
                    <a:lnTo>
                      <a:pt x="724" y="201"/>
                    </a:lnTo>
                    <a:lnTo>
                      <a:pt x="824" y="11"/>
                    </a:lnTo>
                    <a:lnTo>
                      <a:pt x="945" y="388"/>
                    </a:lnTo>
                    <a:lnTo>
                      <a:pt x="1074" y="0"/>
                    </a:lnTo>
                    <a:lnTo>
                      <a:pt x="1177" y="388"/>
                    </a:lnTo>
                    <a:lnTo>
                      <a:pt x="1298" y="11"/>
                    </a:lnTo>
                    <a:lnTo>
                      <a:pt x="1419" y="388"/>
                    </a:lnTo>
                    <a:lnTo>
                      <a:pt x="1521" y="21"/>
                    </a:lnTo>
                    <a:lnTo>
                      <a:pt x="1623" y="388"/>
                    </a:lnTo>
                    <a:lnTo>
                      <a:pt x="1735" y="11"/>
                    </a:lnTo>
                    <a:lnTo>
                      <a:pt x="1837" y="388"/>
                    </a:lnTo>
                    <a:lnTo>
                      <a:pt x="1944" y="27"/>
                    </a:lnTo>
                    <a:lnTo>
                      <a:pt x="2023" y="388"/>
                    </a:lnTo>
                    <a:lnTo>
                      <a:pt x="2144" y="21"/>
                    </a:lnTo>
                    <a:cubicBezTo>
                      <a:pt x="2172" y="85"/>
                      <a:pt x="2237" y="324"/>
                      <a:pt x="2265" y="388"/>
                    </a:cubicBezTo>
                    <a:cubicBezTo>
                      <a:pt x="2272" y="404"/>
                      <a:pt x="2292" y="285"/>
                      <a:pt x="2301" y="279"/>
                    </a:cubicBezTo>
                    <a:cubicBezTo>
                      <a:pt x="2298" y="267"/>
                      <a:pt x="2304" y="255"/>
                      <a:pt x="2313" y="213"/>
                    </a:cubicBezTo>
                    <a:lnTo>
                      <a:pt x="2358" y="24"/>
                    </a:lnTo>
                    <a:lnTo>
                      <a:pt x="2460" y="398"/>
                    </a:lnTo>
                    <a:lnTo>
                      <a:pt x="2572" y="11"/>
                    </a:lnTo>
                    <a:lnTo>
                      <a:pt x="2720" y="398"/>
                    </a:lnTo>
                    <a:lnTo>
                      <a:pt x="2832" y="11"/>
                    </a:lnTo>
                    <a:lnTo>
                      <a:pt x="2915" y="388"/>
                    </a:lnTo>
                    <a:lnTo>
                      <a:pt x="3046" y="11"/>
                    </a:lnTo>
                    <a:lnTo>
                      <a:pt x="3167" y="388"/>
                    </a:lnTo>
                    <a:lnTo>
                      <a:pt x="3250" y="74"/>
                    </a:lnTo>
                    <a:lnTo>
                      <a:pt x="42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5" name="Freeform 42"/>
              <p:cNvSpPr>
                <a:spLocks/>
              </p:cNvSpPr>
              <p:nvPr/>
            </p:nvSpPr>
            <p:spPr bwMode="auto">
              <a:xfrm>
                <a:off x="2591" y="1108"/>
                <a:ext cx="1744" cy="233"/>
              </a:xfrm>
              <a:custGeom>
                <a:avLst/>
                <a:gdLst>
                  <a:gd name="T0" fmla="*/ 0 w 4189"/>
                  <a:gd name="T1" fmla="*/ 1 h 404"/>
                  <a:gd name="T2" fmla="*/ 0 w 4189"/>
                  <a:gd name="T3" fmla="*/ 1 h 404"/>
                  <a:gd name="T4" fmla="*/ 0 w 4189"/>
                  <a:gd name="T5" fmla="*/ 1 h 404"/>
                  <a:gd name="T6" fmla="*/ 0 w 4189"/>
                  <a:gd name="T7" fmla="*/ 1 h 404"/>
                  <a:gd name="T8" fmla="*/ 0 w 4189"/>
                  <a:gd name="T9" fmla="*/ 0 h 404"/>
                  <a:gd name="T10" fmla="*/ 0 w 4189"/>
                  <a:gd name="T11" fmla="*/ 1 h 404"/>
                  <a:gd name="T12" fmla="*/ 0 w 4189"/>
                  <a:gd name="T13" fmla="*/ 1 h 404"/>
                  <a:gd name="T14" fmla="*/ 0 w 4189"/>
                  <a:gd name="T15" fmla="*/ 1 h 404"/>
                  <a:gd name="T16" fmla="*/ 0 w 4189"/>
                  <a:gd name="T17" fmla="*/ 1 h 404"/>
                  <a:gd name="T18" fmla="*/ 0 w 4189"/>
                  <a:gd name="T19" fmla="*/ 1 h 404"/>
                  <a:gd name="T20" fmla="*/ 0 w 4189"/>
                  <a:gd name="T21" fmla="*/ 1 h 404"/>
                  <a:gd name="T22" fmla="*/ 0 w 4189"/>
                  <a:gd name="T23" fmla="*/ 1 h 404"/>
                  <a:gd name="T24" fmla="*/ 0 w 4189"/>
                  <a:gd name="T25" fmla="*/ 1 h 404"/>
                  <a:gd name="T26" fmla="*/ 0 w 4189"/>
                  <a:gd name="T27" fmla="*/ 1 h 404"/>
                  <a:gd name="T28" fmla="*/ 0 w 4189"/>
                  <a:gd name="T29" fmla="*/ 1 h 404"/>
                  <a:gd name="T30" fmla="*/ 0 w 4189"/>
                  <a:gd name="T31" fmla="*/ 1 h 404"/>
                  <a:gd name="T32" fmla="*/ 0 w 4189"/>
                  <a:gd name="T33" fmla="*/ 1 h 404"/>
                  <a:gd name="T34" fmla="*/ 0 w 4189"/>
                  <a:gd name="T35" fmla="*/ 1 h 404"/>
                  <a:gd name="T36" fmla="*/ 0 w 4189"/>
                  <a:gd name="T37" fmla="*/ 1 h 404"/>
                  <a:gd name="T38" fmla="*/ 0 w 4189"/>
                  <a:gd name="T39" fmla="*/ 1 h 404"/>
                  <a:gd name="T40" fmla="*/ 0 w 4189"/>
                  <a:gd name="T41" fmla="*/ 1 h 404"/>
                  <a:gd name="T42" fmla="*/ 0 w 4189"/>
                  <a:gd name="T43" fmla="*/ 1 h 404"/>
                  <a:gd name="T44" fmla="*/ 0 w 4189"/>
                  <a:gd name="T45" fmla="*/ 1 h 404"/>
                  <a:gd name="T46" fmla="*/ 0 w 4189"/>
                  <a:gd name="T47" fmla="*/ 1 h 404"/>
                  <a:gd name="T48" fmla="*/ 0 w 4189"/>
                  <a:gd name="T49" fmla="*/ 1 h 404"/>
                  <a:gd name="T50" fmla="*/ 0 w 4189"/>
                  <a:gd name="T51" fmla="*/ 1 h 404"/>
                  <a:gd name="T52" fmla="*/ 0 w 4189"/>
                  <a:gd name="T53" fmla="*/ 1 h 404"/>
                  <a:gd name="T54" fmla="*/ 0 w 4189"/>
                  <a:gd name="T55" fmla="*/ 1 h 4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89"/>
                  <a:gd name="T85" fmla="*/ 0 h 404"/>
                  <a:gd name="T86" fmla="*/ 4189 w 4189"/>
                  <a:gd name="T87" fmla="*/ 404 h 4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89" h="404">
                    <a:moveTo>
                      <a:pt x="0" y="201"/>
                    </a:moveTo>
                    <a:lnTo>
                      <a:pt x="724" y="201"/>
                    </a:lnTo>
                    <a:lnTo>
                      <a:pt x="824" y="11"/>
                    </a:lnTo>
                    <a:lnTo>
                      <a:pt x="945" y="388"/>
                    </a:lnTo>
                    <a:lnTo>
                      <a:pt x="1074" y="0"/>
                    </a:lnTo>
                    <a:lnTo>
                      <a:pt x="1177" y="388"/>
                    </a:lnTo>
                    <a:lnTo>
                      <a:pt x="1298" y="11"/>
                    </a:lnTo>
                    <a:lnTo>
                      <a:pt x="1419" y="388"/>
                    </a:lnTo>
                    <a:lnTo>
                      <a:pt x="1521" y="21"/>
                    </a:lnTo>
                    <a:lnTo>
                      <a:pt x="1623" y="388"/>
                    </a:lnTo>
                    <a:lnTo>
                      <a:pt x="1735" y="11"/>
                    </a:lnTo>
                    <a:lnTo>
                      <a:pt x="1837" y="388"/>
                    </a:lnTo>
                    <a:lnTo>
                      <a:pt x="1944" y="27"/>
                    </a:lnTo>
                    <a:lnTo>
                      <a:pt x="2023" y="388"/>
                    </a:lnTo>
                    <a:lnTo>
                      <a:pt x="2144" y="21"/>
                    </a:lnTo>
                    <a:cubicBezTo>
                      <a:pt x="2172" y="85"/>
                      <a:pt x="2237" y="324"/>
                      <a:pt x="2265" y="388"/>
                    </a:cubicBezTo>
                    <a:cubicBezTo>
                      <a:pt x="2272" y="404"/>
                      <a:pt x="2292" y="285"/>
                      <a:pt x="2301" y="279"/>
                    </a:cubicBezTo>
                    <a:cubicBezTo>
                      <a:pt x="2298" y="267"/>
                      <a:pt x="2304" y="255"/>
                      <a:pt x="2313" y="213"/>
                    </a:cubicBezTo>
                    <a:lnTo>
                      <a:pt x="2358" y="24"/>
                    </a:lnTo>
                    <a:lnTo>
                      <a:pt x="2460" y="398"/>
                    </a:lnTo>
                    <a:lnTo>
                      <a:pt x="2572" y="11"/>
                    </a:lnTo>
                    <a:lnTo>
                      <a:pt x="2720" y="398"/>
                    </a:lnTo>
                    <a:lnTo>
                      <a:pt x="2832" y="11"/>
                    </a:lnTo>
                    <a:lnTo>
                      <a:pt x="2915" y="388"/>
                    </a:lnTo>
                    <a:lnTo>
                      <a:pt x="3046" y="11"/>
                    </a:lnTo>
                    <a:lnTo>
                      <a:pt x="3167" y="388"/>
                    </a:lnTo>
                    <a:lnTo>
                      <a:pt x="3250" y="74"/>
                    </a:lnTo>
                    <a:lnTo>
                      <a:pt x="4189" y="73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>
              <a:off x="4639" y="938"/>
              <a:ext cx="166" cy="462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graphicFrame>
          <p:nvGraphicFramePr>
            <p:cNvPr id="79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018947"/>
                </p:ext>
              </p:extLst>
            </p:nvPr>
          </p:nvGraphicFramePr>
          <p:xfrm>
            <a:off x="4326" y="744"/>
            <a:ext cx="231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7" imgW="418918" imgH="393529" progId="Equation.3">
                    <p:embed/>
                  </p:oleObj>
                </mc:Choice>
                <mc:Fallback>
                  <p:oleObj name="Équation" r:id="rId7" imgW="418918" imgH="393529" progId="Equation.3">
                    <p:embed/>
                    <p:pic>
                      <p:nvPicPr>
                        <p:cNvPr id="79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6" y="744"/>
                          <a:ext cx="231" cy="3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4058" y="1152"/>
              <a:ext cx="870" cy="934"/>
            </a:xfrm>
            <a:custGeom>
              <a:avLst/>
              <a:gdLst>
                <a:gd name="T0" fmla="*/ 0 w 870"/>
                <a:gd name="T1" fmla="*/ 0 h 934"/>
                <a:gd name="T2" fmla="*/ 870 w 870"/>
                <a:gd name="T3" fmla="*/ 0 h 934"/>
                <a:gd name="T4" fmla="*/ 870 w 870"/>
                <a:gd name="T5" fmla="*/ 934 h 934"/>
                <a:gd name="T6" fmla="*/ 0 60000 65536"/>
                <a:gd name="T7" fmla="*/ 0 60000 65536"/>
                <a:gd name="T8" fmla="*/ 0 60000 65536"/>
                <a:gd name="T9" fmla="*/ 0 w 870"/>
                <a:gd name="T10" fmla="*/ 0 h 934"/>
                <a:gd name="T11" fmla="*/ 870 w 870"/>
                <a:gd name="T12" fmla="*/ 934 h 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0" h="934">
                  <a:moveTo>
                    <a:pt x="0" y="0"/>
                  </a:moveTo>
                  <a:lnTo>
                    <a:pt x="870" y="0"/>
                  </a:lnTo>
                  <a:lnTo>
                    <a:pt x="870" y="93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Oval 46"/>
            <p:cNvSpPr>
              <a:spLocks noChangeArrowheads="1"/>
            </p:cNvSpPr>
            <p:nvPr/>
          </p:nvSpPr>
          <p:spPr bwMode="auto">
            <a:xfrm>
              <a:off x="4173" y="1107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82" name="Text Box 47"/>
            <p:cNvSpPr txBox="1">
              <a:spLocks noChangeArrowheads="1"/>
            </p:cNvSpPr>
            <p:nvPr/>
          </p:nvSpPr>
          <p:spPr bwMode="auto">
            <a:xfrm>
              <a:off x="4022" y="919"/>
              <a:ext cx="2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3</a:t>
              </a:r>
            </a:p>
          </p:txBody>
        </p:sp>
      </p:grpSp>
      <p:grpSp>
        <p:nvGrpSpPr>
          <p:cNvPr id="86" name="Group 67"/>
          <p:cNvGrpSpPr>
            <a:grpSpLocks/>
          </p:cNvGrpSpPr>
          <p:nvPr/>
        </p:nvGrpSpPr>
        <p:grpSpPr bwMode="auto">
          <a:xfrm>
            <a:off x="7575895" y="3123778"/>
            <a:ext cx="1603375" cy="3003550"/>
            <a:chOff x="4478" y="2108"/>
            <a:chExt cx="1010" cy="1892"/>
          </a:xfrm>
        </p:grpSpPr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4478" y="2880"/>
              <a:ext cx="949" cy="1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88" name="Rectangle 11"/>
            <p:cNvSpPr>
              <a:spLocks noChangeArrowheads="1"/>
            </p:cNvSpPr>
            <p:nvPr/>
          </p:nvSpPr>
          <p:spPr bwMode="auto">
            <a:xfrm>
              <a:off x="4478" y="3784"/>
              <a:ext cx="949" cy="21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grpSp>
          <p:nvGrpSpPr>
            <p:cNvPr id="89" name="Group 61"/>
            <p:cNvGrpSpPr>
              <a:grpSpLocks/>
            </p:cNvGrpSpPr>
            <p:nvPr/>
          </p:nvGrpSpPr>
          <p:grpSpPr bwMode="auto">
            <a:xfrm>
              <a:off x="4969" y="2108"/>
              <a:ext cx="519" cy="881"/>
              <a:chOff x="4969" y="2108"/>
              <a:chExt cx="519" cy="881"/>
            </a:xfrm>
          </p:grpSpPr>
          <p:sp>
            <p:nvSpPr>
              <p:cNvPr id="90" name="Freeform 7"/>
              <p:cNvSpPr>
                <a:spLocks/>
              </p:cNvSpPr>
              <p:nvPr/>
            </p:nvSpPr>
            <p:spPr bwMode="auto">
              <a:xfrm>
                <a:off x="5023" y="2108"/>
                <a:ext cx="404" cy="555"/>
              </a:xfrm>
              <a:custGeom>
                <a:avLst/>
                <a:gdLst>
                  <a:gd name="T0" fmla="*/ 26 w 435"/>
                  <a:gd name="T1" fmla="*/ 0 h 815"/>
                  <a:gd name="T2" fmla="*/ 67 w 435"/>
                  <a:gd name="T3" fmla="*/ 0 h 815"/>
                  <a:gd name="T4" fmla="*/ 8 w 435"/>
                  <a:gd name="T5" fmla="*/ 1 h 815"/>
                  <a:gd name="T6" fmla="*/ 68 w 435"/>
                  <a:gd name="T7" fmla="*/ 1 h 815"/>
                  <a:gd name="T8" fmla="*/ 0 w 435"/>
                  <a:gd name="T9" fmla="*/ 1 h 815"/>
                  <a:gd name="T10" fmla="*/ 26 w 435"/>
                  <a:gd name="T11" fmla="*/ 0 h 8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5"/>
                  <a:gd name="T19" fmla="*/ 0 h 815"/>
                  <a:gd name="T20" fmla="*/ 435 w 435"/>
                  <a:gd name="T21" fmla="*/ 815 h 8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5" h="815">
                    <a:moveTo>
                      <a:pt x="163" y="0"/>
                    </a:moveTo>
                    <a:lnTo>
                      <a:pt x="424" y="0"/>
                    </a:lnTo>
                    <a:lnTo>
                      <a:pt x="54" y="815"/>
                    </a:lnTo>
                    <a:lnTo>
                      <a:pt x="435" y="815"/>
                    </a:lnTo>
                    <a:lnTo>
                      <a:pt x="0" y="1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Line 8"/>
              <p:cNvSpPr>
                <a:spLocks noChangeShapeType="1"/>
              </p:cNvSpPr>
              <p:nvPr/>
            </p:nvSpPr>
            <p:spPr bwMode="auto">
              <a:xfrm>
                <a:off x="5249" y="2663"/>
                <a:ext cx="0" cy="3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Text Box 48"/>
              <p:cNvSpPr txBox="1">
                <a:spLocks noChangeArrowheads="1"/>
              </p:cNvSpPr>
              <p:nvPr/>
            </p:nvSpPr>
            <p:spPr bwMode="auto">
              <a:xfrm>
                <a:off x="5303" y="2652"/>
                <a:ext cx="1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/>
                  <a:t>4</a:t>
                </a:r>
              </a:p>
            </p:txBody>
          </p:sp>
          <p:sp>
            <p:nvSpPr>
              <p:cNvPr id="92" name="Oval 24"/>
              <p:cNvSpPr>
                <a:spLocks noChangeArrowheads="1"/>
              </p:cNvSpPr>
              <p:nvPr/>
            </p:nvSpPr>
            <p:spPr bwMode="auto">
              <a:xfrm>
                <a:off x="4969" y="2682"/>
                <a:ext cx="6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</p:grpSp>
      <p:grpSp>
        <p:nvGrpSpPr>
          <p:cNvPr id="94" name="Group 63"/>
          <p:cNvGrpSpPr>
            <a:grpSpLocks/>
          </p:cNvGrpSpPr>
          <p:nvPr/>
        </p:nvGrpSpPr>
        <p:grpSpPr bwMode="auto">
          <a:xfrm>
            <a:off x="7110760" y="5598691"/>
            <a:ext cx="750887" cy="387350"/>
            <a:chOff x="4185" y="3667"/>
            <a:chExt cx="473" cy="244"/>
          </a:xfrm>
        </p:grpSpPr>
        <p:sp>
          <p:nvSpPr>
            <p:cNvPr id="95" name="Oval 26"/>
            <p:cNvSpPr>
              <a:spLocks noChangeArrowheads="1"/>
            </p:cNvSpPr>
            <p:nvPr/>
          </p:nvSpPr>
          <p:spPr bwMode="auto">
            <a:xfrm>
              <a:off x="4592" y="3835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96" name="Text Box 49"/>
            <p:cNvSpPr txBox="1">
              <a:spLocks noChangeArrowheads="1"/>
            </p:cNvSpPr>
            <p:nvPr/>
          </p:nvSpPr>
          <p:spPr bwMode="auto">
            <a:xfrm>
              <a:off x="4185" y="3667"/>
              <a:ext cx="2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L</a:t>
              </a:r>
            </a:p>
          </p:txBody>
        </p:sp>
      </p:grpSp>
      <p:grpSp>
        <p:nvGrpSpPr>
          <p:cNvPr id="97" name="Group 60"/>
          <p:cNvGrpSpPr>
            <a:grpSpLocks/>
          </p:cNvGrpSpPr>
          <p:nvPr/>
        </p:nvGrpSpPr>
        <p:grpSpPr bwMode="auto">
          <a:xfrm>
            <a:off x="7225585" y="2580209"/>
            <a:ext cx="1627189" cy="1941512"/>
            <a:chOff x="3825" y="1312"/>
            <a:chExt cx="1025" cy="1223"/>
          </a:xfrm>
        </p:grpSpPr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3825" y="1544"/>
              <a:ext cx="746" cy="991"/>
            </a:xfrm>
            <a:custGeom>
              <a:avLst/>
              <a:gdLst>
                <a:gd name="T0" fmla="*/ 0 w 871"/>
                <a:gd name="T1" fmla="*/ 0 h 1491"/>
                <a:gd name="T2" fmla="*/ 870 w 871"/>
                <a:gd name="T3" fmla="*/ 0 h 1491"/>
                <a:gd name="T4" fmla="*/ 871 w 871"/>
                <a:gd name="T5" fmla="*/ 1491 h 1491"/>
                <a:gd name="T6" fmla="*/ 0 60000 65536"/>
                <a:gd name="T7" fmla="*/ 0 60000 65536"/>
                <a:gd name="T8" fmla="*/ 0 60000 65536"/>
                <a:gd name="T9" fmla="*/ 0 w 871"/>
                <a:gd name="T10" fmla="*/ 0 h 1491"/>
                <a:gd name="T11" fmla="*/ 871 w 871"/>
                <a:gd name="T12" fmla="*/ 1491 h 14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1" h="1491">
                  <a:moveTo>
                    <a:pt x="0" y="0"/>
                  </a:moveTo>
                  <a:lnTo>
                    <a:pt x="870" y="0"/>
                  </a:lnTo>
                  <a:lnTo>
                    <a:pt x="871" y="14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AutoShape 3"/>
            <p:cNvSpPr>
              <a:spLocks noChangeArrowheads="1"/>
            </p:cNvSpPr>
            <p:nvPr/>
          </p:nvSpPr>
          <p:spPr bwMode="auto">
            <a:xfrm rot="10782722">
              <a:off x="4014" y="1312"/>
              <a:ext cx="166" cy="462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graphicFrame>
          <p:nvGraphicFramePr>
            <p:cNvPr id="99" name="Object 5"/>
            <p:cNvGraphicFramePr>
              <a:graphicFrameLocks noChangeAspect="1"/>
            </p:cNvGraphicFramePr>
            <p:nvPr/>
          </p:nvGraphicFramePr>
          <p:xfrm>
            <a:off x="4300" y="1588"/>
            <a:ext cx="229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9" imgW="0" imgH="0" progId="Equation.3">
                    <p:embed/>
                  </p:oleObj>
                </mc:Choice>
                <mc:Fallback>
                  <p:oleObj name="Équation" r:id="rId9" imgW="0" imgH="0" progId="Equation.3">
                    <p:embed/>
                    <p:pic>
                      <p:nvPicPr>
                        <p:cNvPr id="9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1588"/>
                          <a:ext cx="229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Oval 25"/>
            <p:cNvSpPr>
              <a:spLocks noChangeArrowheads="1"/>
            </p:cNvSpPr>
            <p:nvPr/>
          </p:nvSpPr>
          <p:spPr bwMode="auto">
            <a:xfrm>
              <a:off x="4784" y="2274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02" name="Text Box 50"/>
            <p:cNvSpPr txBox="1">
              <a:spLocks noChangeArrowheads="1"/>
            </p:cNvSpPr>
            <p:nvPr/>
          </p:nvSpPr>
          <p:spPr bwMode="auto">
            <a:xfrm>
              <a:off x="4233" y="2146"/>
              <a:ext cx="2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V</a:t>
              </a:r>
            </a:p>
          </p:txBody>
        </p:sp>
      </p:grpSp>
      <p:grpSp>
        <p:nvGrpSpPr>
          <p:cNvPr id="103" name="Group 71"/>
          <p:cNvGrpSpPr>
            <a:grpSpLocks/>
          </p:cNvGrpSpPr>
          <p:nvPr/>
        </p:nvGrpSpPr>
        <p:grpSpPr bwMode="auto">
          <a:xfrm>
            <a:off x="5004048" y="3458592"/>
            <a:ext cx="2786945" cy="684213"/>
            <a:chOff x="2532" y="2001"/>
            <a:chExt cx="2184" cy="576"/>
          </a:xfrm>
        </p:grpSpPr>
        <p:sp>
          <p:nvSpPr>
            <p:cNvPr id="104" name="Text Box 18"/>
            <p:cNvSpPr txBox="1">
              <a:spLocks noChangeArrowheads="1"/>
            </p:cNvSpPr>
            <p:nvPr/>
          </p:nvSpPr>
          <p:spPr bwMode="auto">
            <a:xfrm>
              <a:off x="2597" y="2143"/>
              <a:ext cx="21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Détente isenthalpique</a:t>
              </a:r>
            </a:p>
          </p:txBody>
        </p:sp>
        <p:sp>
          <p:nvSpPr>
            <p:cNvPr id="105" name="AutoShape 51"/>
            <p:cNvSpPr>
              <a:spLocks noChangeArrowheads="1"/>
            </p:cNvSpPr>
            <p:nvPr/>
          </p:nvSpPr>
          <p:spPr bwMode="auto">
            <a:xfrm>
              <a:off x="2532" y="2001"/>
              <a:ext cx="1945" cy="576"/>
            </a:xfrm>
            <a:prstGeom prst="wedgeRoundRectCallout">
              <a:avLst>
                <a:gd name="adj1" fmla="val 99103"/>
                <a:gd name="adj2" fmla="val -695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106" name="Group 69"/>
          <p:cNvGrpSpPr>
            <a:grpSpLocks/>
          </p:cNvGrpSpPr>
          <p:nvPr/>
        </p:nvGrpSpPr>
        <p:grpSpPr bwMode="auto">
          <a:xfrm>
            <a:off x="5345981" y="1280754"/>
            <a:ext cx="2276475" cy="705729"/>
            <a:chOff x="2652" y="326"/>
            <a:chExt cx="1434" cy="522"/>
          </a:xfrm>
        </p:grpSpPr>
        <p:sp>
          <p:nvSpPr>
            <p:cNvPr id="107" name="Text Box 17"/>
            <p:cNvSpPr txBox="1">
              <a:spLocks noChangeArrowheads="1"/>
            </p:cNvSpPr>
            <p:nvPr/>
          </p:nvSpPr>
          <p:spPr bwMode="auto">
            <a:xfrm>
              <a:off x="2652" y="358"/>
              <a:ext cx="143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Refroidissement isobare</a:t>
              </a:r>
            </a:p>
          </p:txBody>
        </p:sp>
        <p:sp>
          <p:nvSpPr>
            <p:cNvPr id="108" name="AutoShape 52"/>
            <p:cNvSpPr>
              <a:spLocks noChangeArrowheads="1"/>
            </p:cNvSpPr>
            <p:nvPr/>
          </p:nvSpPr>
          <p:spPr bwMode="auto">
            <a:xfrm>
              <a:off x="2652" y="326"/>
              <a:ext cx="1423" cy="522"/>
            </a:xfrm>
            <a:prstGeom prst="wedgeRoundRectCallout">
              <a:avLst>
                <a:gd name="adj1" fmla="val 14227"/>
                <a:gd name="adj2" fmla="val 85177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12" name="Text Box 54"/>
          <p:cNvSpPr txBox="1">
            <a:spLocks noChangeArrowheads="1"/>
          </p:cNvSpPr>
          <p:nvPr/>
        </p:nvSpPr>
        <p:spPr bwMode="auto">
          <a:xfrm>
            <a:off x="2102718" y="5915546"/>
            <a:ext cx="5641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rgbClr val="FF0000"/>
                </a:solidFill>
                <a:latin typeface="+mn-lt"/>
              </a:rPr>
              <a:t>Réfrigérateur LINDE HAMPSON</a:t>
            </a:r>
          </a:p>
        </p:txBody>
      </p:sp>
      <p:grpSp>
        <p:nvGrpSpPr>
          <p:cNvPr id="113" name="Group 65"/>
          <p:cNvGrpSpPr>
            <a:grpSpLocks/>
          </p:cNvGrpSpPr>
          <p:nvPr/>
        </p:nvGrpSpPr>
        <p:grpSpPr bwMode="auto">
          <a:xfrm>
            <a:off x="2882181" y="2537347"/>
            <a:ext cx="673100" cy="1200150"/>
            <a:chOff x="1089" y="1285"/>
            <a:chExt cx="424" cy="756"/>
          </a:xfrm>
        </p:grpSpPr>
        <p:sp>
          <p:nvSpPr>
            <p:cNvPr id="114" name="AutoShape 55"/>
            <p:cNvSpPr>
              <a:spLocks noChangeArrowheads="1"/>
            </p:cNvSpPr>
            <p:nvPr/>
          </p:nvSpPr>
          <p:spPr bwMode="auto">
            <a:xfrm rot="1185849">
              <a:off x="1214" y="1285"/>
              <a:ext cx="272" cy="532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15" name="Text Box 56"/>
            <p:cNvSpPr txBox="1">
              <a:spLocks noChangeArrowheads="1"/>
            </p:cNvSpPr>
            <p:nvPr/>
          </p:nvSpPr>
          <p:spPr bwMode="auto">
            <a:xfrm>
              <a:off x="1089" y="1808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W</a:t>
              </a:r>
              <a:r>
                <a:rPr lang="fr-FR" altLang="fr-FR" sz="1800" baseline="-25000"/>
                <a:t>c</a:t>
              </a:r>
              <a:endParaRPr lang="fr-FR" altLang="fr-FR" sz="1800"/>
            </a:p>
          </p:txBody>
        </p:sp>
      </p:grpSp>
      <p:grpSp>
        <p:nvGrpSpPr>
          <p:cNvPr id="116" name="Group 64"/>
          <p:cNvGrpSpPr>
            <a:grpSpLocks/>
          </p:cNvGrpSpPr>
          <p:nvPr/>
        </p:nvGrpSpPr>
        <p:grpSpPr bwMode="auto">
          <a:xfrm>
            <a:off x="1475656" y="2464321"/>
            <a:ext cx="3990976" cy="2001837"/>
            <a:chOff x="203" y="1239"/>
            <a:chExt cx="2514" cy="1261"/>
          </a:xfrm>
        </p:grpSpPr>
        <p:sp>
          <p:nvSpPr>
            <p:cNvPr id="117" name="AutoShape 2"/>
            <p:cNvSpPr>
              <a:spLocks noChangeArrowheads="1"/>
            </p:cNvSpPr>
            <p:nvPr/>
          </p:nvSpPr>
          <p:spPr bwMode="auto">
            <a:xfrm rot="10800000">
              <a:off x="2017" y="1374"/>
              <a:ext cx="166" cy="462"/>
            </a:xfrm>
            <a:prstGeom prst="notchedRightArrow">
              <a:avLst>
                <a:gd name="adj1" fmla="val 50000"/>
                <a:gd name="adj2" fmla="val 30168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graphicFrame>
          <p:nvGraphicFramePr>
            <p:cNvPr id="118" name="Object 4"/>
            <p:cNvGraphicFramePr>
              <a:graphicFrameLocks noChangeAspect="1"/>
            </p:cNvGraphicFramePr>
            <p:nvPr/>
          </p:nvGraphicFramePr>
          <p:xfrm>
            <a:off x="2111" y="1696"/>
            <a:ext cx="234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0" imgW="457002" imgH="444307" progId="Equation.3">
                    <p:embed/>
                  </p:oleObj>
                </mc:Choice>
                <mc:Fallback>
                  <p:oleObj name="Équation" r:id="rId10" imgW="457002" imgH="444307" progId="Equation.3">
                    <p:embed/>
                    <p:pic>
                      <p:nvPicPr>
                        <p:cNvPr id="11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" y="1696"/>
                          <a:ext cx="234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" name="Freeform 10"/>
            <p:cNvSpPr>
              <a:spLocks/>
            </p:cNvSpPr>
            <p:nvPr/>
          </p:nvSpPr>
          <p:spPr bwMode="auto">
            <a:xfrm>
              <a:off x="424" y="1239"/>
              <a:ext cx="2293" cy="1261"/>
            </a:xfrm>
            <a:custGeom>
              <a:avLst/>
              <a:gdLst>
                <a:gd name="T0" fmla="*/ 2293 w 2293"/>
                <a:gd name="T1" fmla="*/ 369 h 1261"/>
                <a:gd name="T2" fmla="*/ 1391 w 2293"/>
                <a:gd name="T3" fmla="*/ 369 h 1261"/>
                <a:gd name="T4" fmla="*/ 1391 w 2293"/>
                <a:gd name="T5" fmla="*/ 1261 h 1261"/>
                <a:gd name="T6" fmla="*/ 0 w 2293"/>
                <a:gd name="T7" fmla="*/ 1261 h 1261"/>
                <a:gd name="T8" fmla="*/ 0 w 2293"/>
                <a:gd name="T9" fmla="*/ 0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3"/>
                <a:gd name="T16" fmla="*/ 0 h 1261"/>
                <a:gd name="T17" fmla="*/ 2293 w 2293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3" h="1261">
                  <a:moveTo>
                    <a:pt x="2293" y="369"/>
                  </a:moveTo>
                  <a:lnTo>
                    <a:pt x="1391" y="369"/>
                  </a:lnTo>
                  <a:lnTo>
                    <a:pt x="1391" y="1261"/>
                  </a:lnTo>
                  <a:lnTo>
                    <a:pt x="0" y="12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AutoShape 57"/>
            <p:cNvSpPr>
              <a:spLocks noChangeArrowheads="1"/>
            </p:cNvSpPr>
            <p:nvPr/>
          </p:nvSpPr>
          <p:spPr bwMode="auto">
            <a:xfrm rot="16200000">
              <a:off x="351" y="1794"/>
              <a:ext cx="166" cy="462"/>
            </a:xfrm>
            <a:prstGeom prst="notchedRightArrow">
              <a:avLst>
                <a:gd name="adj1" fmla="val 50000"/>
                <a:gd name="adj2" fmla="val 30168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graphicFrame>
          <p:nvGraphicFramePr>
            <p:cNvPr id="121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4535199"/>
                </p:ext>
              </p:extLst>
            </p:nvPr>
          </p:nvGraphicFramePr>
          <p:xfrm>
            <a:off x="663" y="1779"/>
            <a:ext cx="234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2" imgW="457002" imgH="444307" progId="Equation.3">
                    <p:embed/>
                  </p:oleObj>
                </mc:Choice>
                <mc:Fallback>
                  <p:oleObj name="Équation" r:id="rId12" imgW="457002" imgH="444307" progId="Equation.3">
                    <p:embed/>
                    <p:pic>
                      <p:nvPicPr>
                        <p:cNvPr id="121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" y="1779"/>
                          <a:ext cx="234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" name="Group 62"/>
          <p:cNvGrpSpPr>
            <a:grpSpLocks/>
          </p:cNvGrpSpPr>
          <p:nvPr/>
        </p:nvGrpSpPr>
        <p:grpSpPr bwMode="auto">
          <a:xfrm>
            <a:off x="8002945" y="5690767"/>
            <a:ext cx="674688" cy="722312"/>
            <a:chOff x="4747" y="3725"/>
            <a:chExt cx="425" cy="455"/>
          </a:xfrm>
        </p:grpSpPr>
        <p:sp>
          <p:nvSpPr>
            <p:cNvPr id="123" name="AutoShape 12"/>
            <p:cNvSpPr>
              <a:spLocks noChangeArrowheads="1"/>
            </p:cNvSpPr>
            <p:nvPr/>
          </p:nvSpPr>
          <p:spPr bwMode="auto">
            <a:xfrm>
              <a:off x="4911" y="3725"/>
              <a:ext cx="261" cy="435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4" name="Text Box 13"/>
            <p:cNvSpPr txBox="1">
              <a:spLocks noChangeArrowheads="1"/>
            </p:cNvSpPr>
            <p:nvPr/>
          </p:nvSpPr>
          <p:spPr bwMode="auto">
            <a:xfrm>
              <a:off x="4747" y="3947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 err="1"/>
                <a:t>Q</a:t>
              </a:r>
              <a:r>
                <a:rPr lang="fr-FR" altLang="fr-FR" sz="1800" baseline="-25000" dirty="0" err="1"/>
                <a:t>f</a:t>
              </a:r>
              <a:endParaRPr lang="fr-FR" altLang="fr-FR" sz="1800" dirty="0"/>
            </a:p>
          </p:txBody>
        </p:sp>
      </p:grpSp>
      <p:grpSp>
        <p:nvGrpSpPr>
          <p:cNvPr id="125" name="Group 66"/>
          <p:cNvGrpSpPr>
            <a:grpSpLocks/>
          </p:cNvGrpSpPr>
          <p:nvPr/>
        </p:nvGrpSpPr>
        <p:grpSpPr bwMode="auto">
          <a:xfrm>
            <a:off x="3344143" y="1286396"/>
            <a:ext cx="890588" cy="1162050"/>
            <a:chOff x="1380" y="497"/>
            <a:chExt cx="561" cy="732"/>
          </a:xfrm>
        </p:grpSpPr>
        <p:sp>
          <p:nvSpPr>
            <p:cNvPr id="126" name="AutoShape 14"/>
            <p:cNvSpPr>
              <a:spLocks noChangeArrowheads="1"/>
            </p:cNvSpPr>
            <p:nvPr/>
          </p:nvSpPr>
          <p:spPr bwMode="auto">
            <a:xfrm rot="1185849">
              <a:off x="1380" y="697"/>
              <a:ext cx="272" cy="532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7" name="Text Box 15"/>
            <p:cNvSpPr txBox="1">
              <a:spLocks noChangeArrowheads="1"/>
            </p:cNvSpPr>
            <p:nvPr/>
          </p:nvSpPr>
          <p:spPr bwMode="auto">
            <a:xfrm>
              <a:off x="1517" y="497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Q</a:t>
              </a:r>
              <a:r>
                <a:rPr lang="fr-FR" altLang="fr-FR" sz="1800" baseline="-25000"/>
                <a:t>c</a:t>
              </a:r>
              <a:endParaRPr lang="fr-FR" altLang="fr-FR" sz="1800"/>
            </a:p>
          </p:txBody>
        </p:sp>
      </p:grpSp>
      <p:grpSp>
        <p:nvGrpSpPr>
          <p:cNvPr id="109" name="Group 68"/>
          <p:cNvGrpSpPr>
            <a:grpSpLocks/>
          </p:cNvGrpSpPr>
          <p:nvPr/>
        </p:nvGrpSpPr>
        <p:grpSpPr bwMode="auto">
          <a:xfrm>
            <a:off x="1691410" y="1049858"/>
            <a:ext cx="2093263" cy="646113"/>
            <a:chOff x="376" y="293"/>
            <a:chExt cx="2178" cy="326"/>
          </a:xfrm>
        </p:grpSpPr>
        <p:sp>
          <p:nvSpPr>
            <p:cNvPr id="110" name="Text Box 16"/>
            <p:cNvSpPr txBox="1">
              <a:spLocks noChangeArrowheads="1"/>
            </p:cNvSpPr>
            <p:nvPr/>
          </p:nvSpPr>
          <p:spPr bwMode="auto">
            <a:xfrm>
              <a:off x="413" y="293"/>
              <a:ext cx="21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Compression isotherme</a:t>
              </a:r>
            </a:p>
          </p:txBody>
        </p:sp>
        <p:sp>
          <p:nvSpPr>
            <p:cNvPr id="111" name="AutoShape 53"/>
            <p:cNvSpPr>
              <a:spLocks noChangeArrowheads="1"/>
            </p:cNvSpPr>
            <p:nvPr/>
          </p:nvSpPr>
          <p:spPr bwMode="auto">
            <a:xfrm>
              <a:off x="376" y="314"/>
              <a:ext cx="1901" cy="305"/>
            </a:xfrm>
            <a:prstGeom prst="wedgeRoundRectCallout">
              <a:avLst>
                <a:gd name="adj1" fmla="val 21971"/>
                <a:gd name="adj2" fmla="val 11882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1387508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11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D.4. Réfrigérateurs de Joule Thomson (Linde </a:t>
            </a:r>
            <a:r>
              <a:rPr lang="fr-FR" sz="2400" dirty="0" err="1"/>
              <a:t>Hampson</a:t>
            </a:r>
            <a:r>
              <a:rPr lang="fr-FR" sz="2400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58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D.4.3. Détente de Joule Thomson</a:t>
            </a:r>
          </a:p>
        </p:txBody>
      </p:sp>
      <p:sp>
        <p:nvSpPr>
          <p:cNvPr id="128" name="Text Box 4"/>
          <p:cNvSpPr txBox="1">
            <a:spLocks noChangeArrowheads="1"/>
          </p:cNvSpPr>
          <p:nvPr/>
        </p:nvSpPr>
        <p:spPr bwMode="auto">
          <a:xfrm>
            <a:off x="1619672" y="1054477"/>
            <a:ext cx="7218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La détente isenthalpique ou de Joule Thomson, est une brusque chute de pression lors du passage d’un fluide à travers d’un orifice.</a:t>
            </a:r>
          </a:p>
        </p:txBody>
      </p:sp>
      <p:sp>
        <p:nvSpPr>
          <p:cNvPr id="129" name="Text Box 10"/>
          <p:cNvSpPr txBox="1">
            <a:spLocks noChangeArrowheads="1"/>
          </p:cNvSpPr>
          <p:nvPr/>
        </p:nvSpPr>
        <p:spPr bwMode="auto">
          <a:xfrm>
            <a:off x="6486649" y="1712913"/>
            <a:ext cx="2909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 - Le premier principe nous donne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 Box 12"/>
              <p:cNvSpPr txBox="1">
                <a:spLocks noChangeArrowheads="1"/>
              </p:cNvSpPr>
              <p:nvPr/>
            </p:nvSpPr>
            <p:spPr bwMode="auto">
              <a:xfrm>
                <a:off x="6524500" y="2692400"/>
                <a:ext cx="2476500" cy="957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 - Transformation très rapide donc : 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altLang="fr-FR" sz="1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altLang="fr-FR" sz="1800" b="1" i="1" smtClean="0">
                              <a:latin typeface="Cambria Math"/>
                            </a:rPr>
                            <m:t>𝑸</m:t>
                          </m:r>
                        </m:e>
                      </m:acc>
                      <m:r>
                        <a:rPr lang="fr-FR" altLang="fr-FR" sz="1800" b="1" i="1">
                          <a:latin typeface="Cambria Math"/>
                        </a:rPr>
                        <m:t>=</m:t>
                      </m:r>
                      <m:r>
                        <a:rPr lang="fr-FR" altLang="fr-FR" sz="1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altLang="fr-FR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3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4500" y="2692400"/>
                <a:ext cx="2476500" cy="957698"/>
              </a:xfrm>
              <a:prstGeom prst="rect">
                <a:avLst/>
              </a:prstGeom>
              <a:blipFill rotWithShape="1">
                <a:blip r:embed="rId3"/>
                <a:stretch>
                  <a:fillRect l="-1966" t="-3185" b="-63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 Box 14"/>
              <p:cNvSpPr txBox="1">
                <a:spLocks noChangeArrowheads="1"/>
              </p:cNvSpPr>
              <p:nvPr/>
            </p:nvSpPr>
            <p:spPr bwMode="auto">
              <a:xfrm>
                <a:off x="6607050" y="3645024"/>
                <a:ext cx="2393950" cy="957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 - Aucun travail n’est échangé donc :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altLang="fr-FR" sz="1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altLang="fr-FR" sz="1800" b="1" i="1" smtClean="0">
                              <a:latin typeface="Cambria Math"/>
                            </a:rPr>
                            <m:t>𝑾</m:t>
                          </m:r>
                        </m:e>
                      </m:acc>
                      <m:r>
                        <a:rPr lang="fr-FR" altLang="fr-FR" sz="1800" b="1" i="1">
                          <a:latin typeface="Cambria Math"/>
                        </a:rPr>
                        <m:t>=</m:t>
                      </m:r>
                      <m:r>
                        <a:rPr lang="fr-FR" altLang="fr-FR" sz="1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altLang="fr-FR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33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7050" y="3645024"/>
                <a:ext cx="2393950" cy="957698"/>
              </a:xfrm>
              <a:prstGeom prst="rect">
                <a:avLst/>
              </a:prstGeom>
              <a:blipFill rotWithShape="1">
                <a:blip r:embed="rId4"/>
                <a:stretch>
                  <a:fillRect l="-2290" t="-318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 Box 16"/>
              <p:cNvSpPr txBox="1">
                <a:spLocks noChangeArrowheads="1"/>
              </p:cNvSpPr>
              <p:nvPr/>
            </p:nvSpPr>
            <p:spPr bwMode="auto">
              <a:xfrm>
                <a:off x="5229795" y="4869160"/>
                <a:ext cx="4022725" cy="411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000" dirty="0">
                    <a:latin typeface="+mn-lt"/>
                  </a:rPr>
                  <a:t>Par conséquent :    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altLang="fr-FR" sz="2000" b="1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altLang="fr-FR" sz="2000" b="1" i="1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</m:acc>
                    <m:r>
                      <a:rPr lang="fr-FR" altLang="fr-FR" sz="2000" b="1" i="1" smtClean="0">
                        <a:latin typeface="Cambria Math"/>
                      </a:rPr>
                      <m:t>=</m:t>
                    </m:r>
                    <m:r>
                      <a:rPr lang="fr-FR" altLang="fr-FR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fr-FR" altLang="fr-F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5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9795" y="4869160"/>
                <a:ext cx="4022725" cy="411844"/>
              </a:xfrm>
              <a:prstGeom prst="rect">
                <a:avLst/>
              </a:prstGeom>
              <a:blipFill rotWithShape="1">
                <a:blip r:embed="rId5"/>
                <a:stretch>
                  <a:fillRect l="-1667" t="-4478" b="-2686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84776" y="2329072"/>
                <a:ext cx="1518428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altLang="fr-F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altLang="fr-FR" b="1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altLang="fr-FR" b="1" i="1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</m:acc>
                      <m:r>
                        <a:rPr lang="fr-FR" altLang="fr-FR" b="1" i="1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altLang="fr-F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altLang="fr-FR" b="1" i="1" smtClean="0">
                              <a:latin typeface="Cambria Math"/>
                            </a:rPr>
                            <m:t>𝑾</m:t>
                          </m:r>
                        </m:e>
                      </m:acc>
                      <m:r>
                        <a:rPr lang="fr-FR" alt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altLang="fr-F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altLang="fr-FR" b="1" i="1" smtClean="0"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76" y="2329072"/>
                <a:ext cx="1518428" cy="379848"/>
              </a:xfrm>
              <a:prstGeom prst="rect">
                <a:avLst/>
              </a:prstGeom>
              <a:blipFill rotWithShape="1"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Group 19"/>
          <p:cNvGrpSpPr>
            <a:grpSpLocks/>
          </p:cNvGrpSpPr>
          <p:nvPr/>
        </p:nvGrpSpPr>
        <p:grpSpPr bwMode="auto">
          <a:xfrm>
            <a:off x="1671909" y="1754783"/>
            <a:ext cx="4883489" cy="2944812"/>
            <a:chOff x="408" y="1079"/>
            <a:chExt cx="3436" cy="1855"/>
          </a:xfrm>
        </p:grpSpPr>
        <p:sp>
          <p:nvSpPr>
            <p:cNvPr id="149" name="Freeform 5" descr="Diagonales larges vers le haut"/>
            <p:cNvSpPr>
              <a:spLocks/>
            </p:cNvSpPr>
            <p:nvPr/>
          </p:nvSpPr>
          <p:spPr bwMode="auto">
            <a:xfrm>
              <a:off x="408" y="1079"/>
              <a:ext cx="3435" cy="880"/>
            </a:xfrm>
            <a:custGeom>
              <a:avLst/>
              <a:gdLst>
                <a:gd name="T0" fmla="*/ 0 w 3435"/>
                <a:gd name="T1" fmla="*/ 304 h 880"/>
                <a:gd name="T2" fmla="*/ 1455 w 3435"/>
                <a:gd name="T3" fmla="*/ 304 h 880"/>
                <a:gd name="T4" fmla="*/ 1864 w 3435"/>
                <a:gd name="T5" fmla="*/ 880 h 880"/>
                <a:gd name="T6" fmla="*/ 2168 w 3435"/>
                <a:gd name="T7" fmla="*/ 304 h 880"/>
                <a:gd name="T8" fmla="*/ 3435 w 3435"/>
                <a:gd name="T9" fmla="*/ 304 h 880"/>
                <a:gd name="T10" fmla="*/ 3435 w 3435"/>
                <a:gd name="T11" fmla="*/ 0 h 880"/>
                <a:gd name="T12" fmla="*/ 0 w 3435"/>
                <a:gd name="T13" fmla="*/ 0 h 880"/>
                <a:gd name="T14" fmla="*/ 0 w 3435"/>
                <a:gd name="T15" fmla="*/ 304 h 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5"/>
                <a:gd name="T25" fmla="*/ 0 h 880"/>
                <a:gd name="T26" fmla="*/ 3435 w 3435"/>
                <a:gd name="T27" fmla="*/ 880 h 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5" h="880">
                  <a:moveTo>
                    <a:pt x="0" y="304"/>
                  </a:moveTo>
                  <a:lnTo>
                    <a:pt x="1455" y="304"/>
                  </a:lnTo>
                  <a:lnTo>
                    <a:pt x="1864" y="880"/>
                  </a:lnTo>
                  <a:lnTo>
                    <a:pt x="2168" y="304"/>
                  </a:lnTo>
                  <a:lnTo>
                    <a:pt x="3435" y="304"/>
                  </a:lnTo>
                  <a:lnTo>
                    <a:pt x="3435" y="0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pattFill prst="wdUp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Freeform 6" descr="Diagonales larges vers le haut"/>
            <p:cNvSpPr>
              <a:spLocks/>
            </p:cNvSpPr>
            <p:nvPr/>
          </p:nvSpPr>
          <p:spPr bwMode="auto">
            <a:xfrm flipV="1">
              <a:off x="409" y="2054"/>
              <a:ext cx="3435" cy="880"/>
            </a:xfrm>
            <a:custGeom>
              <a:avLst/>
              <a:gdLst>
                <a:gd name="T0" fmla="*/ 0 w 3435"/>
                <a:gd name="T1" fmla="*/ 304 h 880"/>
                <a:gd name="T2" fmla="*/ 1455 w 3435"/>
                <a:gd name="T3" fmla="*/ 304 h 880"/>
                <a:gd name="T4" fmla="*/ 1864 w 3435"/>
                <a:gd name="T5" fmla="*/ 880 h 880"/>
                <a:gd name="T6" fmla="*/ 2168 w 3435"/>
                <a:gd name="T7" fmla="*/ 304 h 880"/>
                <a:gd name="T8" fmla="*/ 3435 w 3435"/>
                <a:gd name="T9" fmla="*/ 304 h 880"/>
                <a:gd name="T10" fmla="*/ 3435 w 3435"/>
                <a:gd name="T11" fmla="*/ 0 h 880"/>
                <a:gd name="T12" fmla="*/ 0 w 3435"/>
                <a:gd name="T13" fmla="*/ 0 h 880"/>
                <a:gd name="T14" fmla="*/ 0 w 3435"/>
                <a:gd name="T15" fmla="*/ 304 h 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5"/>
                <a:gd name="T25" fmla="*/ 0 h 880"/>
                <a:gd name="T26" fmla="*/ 3435 w 3435"/>
                <a:gd name="T27" fmla="*/ 880 h 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5" h="880">
                  <a:moveTo>
                    <a:pt x="0" y="304"/>
                  </a:moveTo>
                  <a:lnTo>
                    <a:pt x="1455" y="304"/>
                  </a:lnTo>
                  <a:lnTo>
                    <a:pt x="1864" y="880"/>
                  </a:lnTo>
                  <a:lnTo>
                    <a:pt x="2168" y="304"/>
                  </a:lnTo>
                  <a:lnTo>
                    <a:pt x="3435" y="304"/>
                  </a:lnTo>
                  <a:lnTo>
                    <a:pt x="3435" y="0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pattFill prst="wdUp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1" name="Group 18"/>
          <p:cNvGrpSpPr>
            <a:grpSpLocks/>
          </p:cNvGrpSpPr>
          <p:nvPr/>
        </p:nvGrpSpPr>
        <p:grpSpPr bwMode="auto">
          <a:xfrm>
            <a:off x="1671910" y="2253258"/>
            <a:ext cx="5152110" cy="1962150"/>
            <a:chOff x="408" y="1393"/>
            <a:chExt cx="3625" cy="1236"/>
          </a:xfrm>
        </p:grpSpPr>
        <p:sp>
          <p:nvSpPr>
            <p:cNvPr id="152" name="Freeform 2"/>
            <p:cNvSpPr>
              <a:spLocks/>
            </p:cNvSpPr>
            <p:nvPr/>
          </p:nvSpPr>
          <p:spPr bwMode="auto">
            <a:xfrm>
              <a:off x="408" y="1393"/>
              <a:ext cx="3456" cy="1236"/>
            </a:xfrm>
            <a:custGeom>
              <a:avLst/>
              <a:gdLst>
                <a:gd name="T0" fmla="*/ 0 w 3456"/>
                <a:gd name="T1" fmla="*/ 0 h 1236"/>
                <a:gd name="T2" fmla="*/ 1455 w 3456"/>
                <a:gd name="T3" fmla="*/ 0 h 1236"/>
                <a:gd name="T4" fmla="*/ 1874 w 3456"/>
                <a:gd name="T5" fmla="*/ 586 h 1236"/>
                <a:gd name="T6" fmla="*/ 2168 w 3456"/>
                <a:gd name="T7" fmla="*/ 0 h 1236"/>
                <a:gd name="T8" fmla="*/ 3445 w 3456"/>
                <a:gd name="T9" fmla="*/ 0 h 1236"/>
                <a:gd name="T10" fmla="*/ 3456 w 3456"/>
                <a:gd name="T11" fmla="*/ 1236 h 1236"/>
                <a:gd name="T12" fmla="*/ 2157 w 3456"/>
                <a:gd name="T13" fmla="*/ 1236 h 1236"/>
                <a:gd name="T14" fmla="*/ 1864 w 3456"/>
                <a:gd name="T15" fmla="*/ 670 h 1236"/>
                <a:gd name="T16" fmla="*/ 1455 w 3456"/>
                <a:gd name="T17" fmla="*/ 1236 h 1236"/>
                <a:gd name="T18" fmla="*/ 0 w 3456"/>
                <a:gd name="T19" fmla="*/ 1236 h 1236"/>
                <a:gd name="T20" fmla="*/ 0 w 3456"/>
                <a:gd name="T21" fmla="*/ 0 h 12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56"/>
                <a:gd name="T34" fmla="*/ 0 h 1236"/>
                <a:gd name="T35" fmla="*/ 3456 w 3456"/>
                <a:gd name="T36" fmla="*/ 1236 h 12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56" h="1236">
                  <a:moveTo>
                    <a:pt x="0" y="0"/>
                  </a:moveTo>
                  <a:lnTo>
                    <a:pt x="1455" y="0"/>
                  </a:lnTo>
                  <a:lnTo>
                    <a:pt x="1874" y="586"/>
                  </a:lnTo>
                  <a:lnTo>
                    <a:pt x="2168" y="0"/>
                  </a:lnTo>
                  <a:lnTo>
                    <a:pt x="3445" y="0"/>
                  </a:lnTo>
                  <a:lnTo>
                    <a:pt x="3456" y="1236"/>
                  </a:lnTo>
                  <a:lnTo>
                    <a:pt x="2157" y="1236"/>
                  </a:lnTo>
                  <a:lnTo>
                    <a:pt x="1864" y="670"/>
                  </a:lnTo>
                  <a:lnTo>
                    <a:pt x="1455" y="1236"/>
                  </a:lnTo>
                  <a:lnTo>
                    <a:pt x="0" y="123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460" y="1770"/>
              <a:ext cx="14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Haute pression</a:t>
              </a:r>
            </a:p>
          </p:txBody>
        </p:sp>
        <p:sp>
          <p:nvSpPr>
            <p:cNvPr id="154" name="Text Box 8"/>
            <p:cNvSpPr txBox="1">
              <a:spLocks noChangeArrowheads="1"/>
            </p:cNvSpPr>
            <p:nvPr/>
          </p:nvSpPr>
          <p:spPr bwMode="auto">
            <a:xfrm>
              <a:off x="2546" y="1762"/>
              <a:ext cx="14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Basse pression</a:t>
              </a:r>
            </a:p>
          </p:txBody>
        </p:sp>
      </p:grpSp>
      <p:sp>
        <p:nvSpPr>
          <p:cNvPr id="155" name="AutoShape 9"/>
          <p:cNvSpPr>
            <a:spLocks noChangeArrowheads="1"/>
          </p:cNvSpPr>
          <p:nvPr/>
        </p:nvSpPr>
        <p:spPr bwMode="auto">
          <a:xfrm>
            <a:off x="2304635" y="5158131"/>
            <a:ext cx="2405954" cy="504056"/>
          </a:xfrm>
          <a:prstGeom prst="wedgeRoundRectCallout">
            <a:avLst>
              <a:gd name="adj1" fmla="val 34256"/>
              <a:gd name="adj2" fmla="val -4284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Détente isenthalpique</a:t>
            </a:r>
          </a:p>
        </p:txBody>
      </p:sp>
    </p:spTree>
    <p:extLst>
      <p:ext uri="{BB962C8B-B14F-4D97-AF65-F5344CB8AC3E}">
        <p14:creationId xmlns:p14="http://schemas.microsoft.com/office/powerpoint/2010/main" val="397499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utoUpdateAnimBg="0"/>
      <p:bldP spid="129" grpId="0" autoUpdateAnimBg="0"/>
      <p:bldP spid="131" grpId="0" animBg="1" autoUpdateAnimBg="0"/>
      <p:bldP spid="133" grpId="0" animBg="1" autoUpdateAnimBg="0"/>
      <p:bldP spid="135" grpId="0" animBg="1" autoUpdateAnimBg="0"/>
      <p:bldP spid="2" grpId="0" animBg="1"/>
      <p:bldP spid="155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D.4. Réfrigérateurs de Joule Thomson (Linde </a:t>
            </a:r>
            <a:r>
              <a:rPr lang="fr-FR" sz="2400" dirty="0" err="1"/>
              <a:t>Hampson</a:t>
            </a:r>
            <a:r>
              <a:rPr lang="fr-FR" sz="2400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59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D.4.4. Calcul du COP du réfrigérateur Linde </a:t>
            </a:r>
            <a:r>
              <a:rPr lang="fr-FR" sz="2400" u="sng" dirty="0" err="1"/>
              <a:t>Hampson</a:t>
            </a:r>
            <a:endParaRPr lang="fr-FR" sz="2400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1653077" y="112474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COP pour un réfrigérateur est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788024" y="944702"/>
                <a:ext cx="1440160" cy="684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𝐶𝑂𝑃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944702"/>
                <a:ext cx="1440160" cy="6840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660491" y="1620780"/>
                <a:ext cx="2234138" cy="373307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a. Détermination 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1600" dirty="0"/>
                  <a:t> :</a:t>
                </a: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91" y="1620780"/>
                <a:ext cx="2234138" cy="373307"/>
              </a:xfrm>
              <a:prstGeom prst="rect">
                <a:avLst/>
              </a:prstGeom>
              <a:blipFill rotWithShape="1">
                <a:blip r:embed="rId5"/>
                <a:stretch>
                  <a:fillRect l="-536" b="-10448"/>
                </a:stretch>
              </a:blipFill>
              <a:ln w="3810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19672" y="2052137"/>
            <a:ext cx="7524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dirty="0" err="1">
                <a:latin typeface="+mn-lt"/>
              </a:rPr>
              <a:t>Q</a:t>
            </a:r>
            <a:r>
              <a:rPr lang="fr-FR" altLang="fr-FR" sz="1600" baseline="-25000" dirty="0" err="1">
                <a:latin typeface="+mn-lt"/>
              </a:rPr>
              <a:t>f</a:t>
            </a:r>
            <a:r>
              <a:rPr lang="fr-FR" altLang="fr-FR" sz="1600" dirty="0">
                <a:latin typeface="+mn-lt"/>
              </a:rPr>
              <a:t> est échangé au niveau du séparateur de phase et il provoque l’évaporation complète du liquide. Faisons le bilan sur tout le réfrigérateur sans le compresseur.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2060228" y="2852936"/>
            <a:ext cx="4095948" cy="3308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8172448" y="3789983"/>
            <a:ext cx="1008064" cy="719137"/>
            <a:chOff x="5003" y="2319"/>
            <a:chExt cx="635" cy="453"/>
          </a:xfrm>
        </p:grpSpPr>
        <p:graphicFrame>
          <p:nvGraphicFramePr>
            <p:cNvPr id="1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6739264"/>
                </p:ext>
              </p:extLst>
            </p:nvPr>
          </p:nvGraphicFramePr>
          <p:xfrm>
            <a:off x="5208" y="2319"/>
            <a:ext cx="430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6" imgW="596880" imgH="406080" progId="Equation.3">
                    <p:embed/>
                  </p:oleObj>
                </mc:Choice>
                <mc:Fallback>
                  <p:oleObj name="Équation" r:id="rId6" imgW="596880" imgH="406080" progId="Equation.3">
                    <p:embed/>
                    <p:pic>
                      <p:nvPicPr>
                        <p:cNvPr id="16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8" y="2319"/>
                          <a:ext cx="430" cy="2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AutoShape 34"/>
            <p:cNvSpPr>
              <a:spLocks noChangeArrowheads="1"/>
            </p:cNvSpPr>
            <p:nvPr/>
          </p:nvSpPr>
          <p:spPr bwMode="auto">
            <a:xfrm rot="10800000" flipH="1">
              <a:off x="5003" y="2573"/>
              <a:ext cx="537" cy="199"/>
            </a:xfrm>
            <a:prstGeom prst="notchedRightArrow">
              <a:avLst>
                <a:gd name="adj1" fmla="val 50000"/>
                <a:gd name="adj2" fmla="val 67462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6203312" y="3939207"/>
            <a:ext cx="889001" cy="569913"/>
            <a:chOff x="3349" y="2444"/>
            <a:chExt cx="560" cy="359"/>
          </a:xfrm>
        </p:grpSpPr>
        <p:graphicFrame>
          <p:nvGraphicFramePr>
            <p:cNvPr id="1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3845324"/>
                </p:ext>
              </p:extLst>
            </p:nvPr>
          </p:nvGraphicFramePr>
          <p:xfrm>
            <a:off x="3349" y="2444"/>
            <a:ext cx="388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8" imgW="660113" imgH="393529" progId="Equation.3">
                    <p:embed/>
                  </p:oleObj>
                </mc:Choice>
                <mc:Fallback>
                  <p:oleObj name="Équation" r:id="rId8" imgW="660113" imgH="393529" progId="Equation.3">
                    <p:embed/>
                    <p:pic>
                      <p:nvPicPr>
                        <p:cNvPr id="1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9" y="2444"/>
                          <a:ext cx="388" cy="1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AutoShape 35"/>
            <p:cNvSpPr>
              <a:spLocks noChangeArrowheads="1"/>
            </p:cNvSpPr>
            <p:nvPr/>
          </p:nvSpPr>
          <p:spPr bwMode="auto">
            <a:xfrm>
              <a:off x="3474" y="2582"/>
              <a:ext cx="435" cy="221"/>
            </a:xfrm>
            <a:prstGeom prst="notchedRightArrow">
              <a:avLst>
                <a:gd name="adj1" fmla="val 50000"/>
                <a:gd name="adj2" fmla="val 49208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1" name="Group 54"/>
          <p:cNvGrpSpPr>
            <a:grpSpLocks/>
          </p:cNvGrpSpPr>
          <p:nvPr/>
        </p:nvGrpSpPr>
        <p:grpSpPr bwMode="auto">
          <a:xfrm>
            <a:off x="6947752" y="3456186"/>
            <a:ext cx="1512352" cy="1778000"/>
            <a:chOff x="3940" y="2191"/>
            <a:chExt cx="1117" cy="1120"/>
          </a:xfrm>
        </p:grpSpPr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3940" y="2191"/>
              <a:ext cx="1117" cy="112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3940" y="2454"/>
              <a:ext cx="1117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Réfrigérateur sans compresseur</a:t>
              </a:r>
            </a:p>
          </p:txBody>
        </p:sp>
      </p:grpSp>
      <p:grpSp>
        <p:nvGrpSpPr>
          <p:cNvPr id="24" name="Group 57"/>
          <p:cNvGrpSpPr>
            <a:grpSpLocks/>
          </p:cNvGrpSpPr>
          <p:nvPr/>
        </p:nvGrpSpPr>
        <p:grpSpPr bwMode="auto">
          <a:xfrm>
            <a:off x="7380312" y="4792861"/>
            <a:ext cx="663575" cy="1281112"/>
            <a:chOff x="4375" y="3033"/>
            <a:chExt cx="418" cy="807"/>
          </a:xfrm>
        </p:grpSpPr>
        <p:sp>
          <p:nvSpPr>
            <p:cNvPr id="25" name="AutoShape 36"/>
            <p:cNvSpPr>
              <a:spLocks noChangeArrowheads="1"/>
            </p:cNvSpPr>
            <p:nvPr/>
          </p:nvSpPr>
          <p:spPr bwMode="auto">
            <a:xfrm>
              <a:off x="4415" y="3033"/>
              <a:ext cx="332" cy="524"/>
            </a:xfrm>
            <a:prstGeom prst="upArrow">
              <a:avLst>
                <a:gd name="adj1" fmla="val 50000"/>
                <a:gd name="adj2" fmla="val 3945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375" y="3552"/>
              <a:ext cx="4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Q</a:t>
              </a:r>
              <a:r>
                <a:rPr lang="fr-FR" altLang="fr-FR" sz="2400" baseline="-25000"/>
                <a:t>f</a:t>
              </a:r>
              <a:endParaRPr lang="fr-FR" altLang="fr-FR" sz="2400"/>
            </a:p>
          </p:txBody>
        </p:sp>
      </p:grpSp>
      <p:grpSp>
        <p:nvGrpSpPr>
          <p:cNvPr id="27" name="Group 52"/>
          <p:cNvGrpSpPr>
            <a:grpSpLocks/>
          </p:cNvGrpSpPr>
          <p:nvPr/>
        </p:nvGrpSpPr>
        <p:grpSpPr bwMode="auto">
          <a:xfrm>
            <a:off x="1875705" y="3332361"/>
            <a:ext cx="3473450" cy="492125"/>
            <a:chOff x="206" y="2113"/>
            <a:chExt cx="2314" cy="310"/>
          </a:xfrm>
        </p:grpSpPr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206" y="2328"/>
              <a:ext cx="215" cy="95"/>
            </a:xfrm>
            <a:prstGeom prst="notchedRightArrow">
              <a:avLst>
                <a:gd name="adj1" fmla="val 50000"/>
                <a:gd name="adj2" fmla="val 56579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30" name="Object 14"/>
            <p:cNvGraphicFramePr>
              <a:graphicFrameLocks noChangeAspect="1"/>
            </p:cNvGraphicFramePr>
            <p:nvPr/>
          </p:nvGraphicFramePr>
          <p:xfrm>
            <a:off x="2271" y="2113"/>
            <a:ext cx="187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0" imgW="342751" imgH="393529" progId="Equation.3">
                    <p:embed/>
                  </p:oleObj>
                </mc:Choice>
                <mc:Fallback>
                  <p:oleObj name="Équation" r:id="rId10" imgW="342751" imgH="393529" progId="Equation.3">
                    <p:embed/>
                    <p:pic>
                      <p:nvPicPr>
                        <p:cNvPr id="3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1" y="2113"/>
                          <a:ext cx="187" cy="1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2306" y="2267"/>
              <a:ext cx="214" cy="94"/>
            </a:xfrm>
            <a:prstGeom prst="notchedRightArrow">
              <a:avLst>
                <a:gd name="adj1" fmla="val 50000"/>
                <a:gd name="adj2" fmla="val 56915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31" name="Group 53"/>
          <p:cNvGrpSpPr>
            <a:grpSpLocks/>
          </p:cNvGrpSpPr>
          <p:nvPr/>
        </p:nvGrpSpPr>
        <p:grpSpPr bwMode="auto">
          <a:xfrm>
            <a:off x="1866180" y="3873698"/>
            <a:ext cx="3141663" cy="385763"/>
            <a:chOff x="200" y="2454"/>
            <a:chExt cx="1979" cy="243"/>
          </a:xfrm>
        </p:grpSpPr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 rot="10782722">
              <a:off x="1930" y="2454"/>
              <a:ext cx="215" cy="95"/>
            </a:xfrm>
            <a:prstGeom prst="notchedRightArrow">
              <a:avLst>
                <a:gd name="adj1" fmla="val 50000"/>
                <a:gd name="adj2" fmla="val 56579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 rot="10800000">
              <a:off x="200" y="2508"/>
              <a:ext cx="213" cy="95"/>
            </a:xfrm>
            <a:prstGeom prst="notchedRightArrow">
              <a:avLst>
                <a:gd name="adj1" fmla="val 50000"/>
                <a:gd name="adj2" fmla="val 56053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34" name="Object 15"/>
            <p:cNvGraphicFramePr>
              <a:graphicFrameLocks noChangeAspect="1"/>
            </p:cNvGraphicFramePr>
            <p:nvPr/>
          </p:nvGraphicFramePr>
          <p:xfrm>
            <a:off x="1989" y="2535"/>
            <a:ext cx="190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2" imgW="406048" imgH="444114" progId="Equation.3">
                    <p:embed/>
                  </p:oleObj>
                </mc:Choice>
                <mc:Fallback>
                  <p:oleObj name="Équation" r:id="rId12" imgW="406048" imgH="444114" progId="Equation.3">
                    <p:embed/>
                    <p:pic>
                      <p:nvPicPr>
                        <p:cNvPr id="3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9" y="2535"/>
                          <a:ext cx="190" cy="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50"/>
          <p:cNvGrpSpPr>
            <a:grpSpLocks/>
          </p:cNvGrpSpPr>
          <p:nvPr/>
        </p:nvGrpSpPr>
        <p:grpSpPr bwMode="auto">
          <a:xfrm>
            <a:off x="1548680" y="3119636"/>
            <a:ext cx="4476750" cy="3070225"/>
            <a:chOff x="0" y="1979"/>
            <a:chExt cx="2820" cy="1934"/>
          </a:xfrm>
        </p:grpSpPr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2494" y="3104"/>
              <a:ext cx="0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" name="Group 49"/>
            <p:cNvGrpSpPr>
              <a:grpSpLocks/>
            </p:cNvGrpSpPr>
            <p:nvPr/>
          </p:nvGrpSpPr>
          <p:grpSpPr bwMode="auto">
            <a:xfrm>
              <a:off x="0" y="1979"/>
              <a:ext cx="2820" cy="1934"/>
              <a:chOff x="0" y="1979"/>
              <a:chExt cx="2820" cy="1934"/>
            </a:xfrm>
          </p:grpSpPr>
          <p:sp>
            <p:nvSpPr>
              <p:cNvPr id="38" name="Oval 24"/>
              <p:cNvSpPr>
                <a:spLocks noChangeArrowheads="1"/>
              </p:cNvSpPr>
              <p:nvPr/>
            </p:nvSpPr>
            <p:spPr bwMode="auto">
              <a:xfrm>
                <a:off x="2024" y="2303"/>
                <a:ext cx="65" cy="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auto">
              <a:xfrm flipH="1">
                <a:off x="90" y="2513"/>
                <a:ext cx="66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grpSp>
            <p:nvGrpSpPr>
              <p:cNvPr id="40" name="Group 48"/>
              <p:cNvGrpSpPr>
                <a:grpSpLocks/>
              </p:cNvGrpSpPr>
              <p:nvPr/>
            </p:nvGrpSpPr>
            <p:grpSpPr bwMode="auto">
              <a:xfrm>
                <a:off x="0" y="1979"/>
                <a:ext cx="2820" cy="1934"/>
                <a:chOff x="0" y="1979"/>
                <a:chExt cx="2820" cy="1934"/>
              </a:xfrm>
            </p:grpSpPr>
            <p:sp>
              <p:nvSpPr>
                <p:cNvPr id="42" name="Rectangle 5"/>
                <p:cNvSpPr>
                  <a:spLocks noChangeArrowheads="1"/>
                </p:cNvSpPr>
                <p:nvPr/>
              </p:nvSpPr>
              <p:spPr bwMode="auto">
                <a:xfrm>
                  <a:off x="430" y="2212"/>
                  <a:ext cx="1303" cy="446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43" name="Freeform 6"/>
                <p:cNvSpPr>
                  <a:spLocks/>
                </p:cNvSpPr>
                <p:nvPr/>
              </p:nvSpPr>
              <p:spPr bwMode="auto">
                <a:xfrm>
                  <a:off x="65" y="2459"/>
                  <a:ext cx="2071" cy="177"/>
                </a:xfrm>
                <a:custGeom>
                  <a:avLst/>
                  <a:gdLst>
                    <a:gd name="T0" fmla="*/ 0 w 4248"/>
                    <a:gd name="T1" fmla="*/ 0 h 404"/>
                    <a:gd name="T2" fmla="*/ 0 w 4248"/>
                    <a:gd name="T3" fmla="*/ 0 h 404"/>
                    <a:gd name="T4" fmla="*/ 0 w 4248"/>
                    <a:gd name="T5" fmla="*/ 0 h 404"/>
                    <a:gd name="T6" fmla="*/ 0 w 4248"/>
                    <a:gd name="T7" fmla="*/ 0 h 404"/>
                    <a:gd name="T8" fmla="*/ 0 w 4248"/>
                    <a:gd name="T9" fmla="*/ 0 h 404"/>
                    <a:gd name="T10" fmla="*/ 0 w 4248"/>
                    <a:gd name="T11" fmla="*/ 0 h 404"/>
                    <a:gd name="T12" fmla="*/ 0 w 4248"/>
                    <a:gd name="T13" fmla="*/ 0 h 404"/>
                    <a:gd name="T14" fmla="*/ 0 w 4248"/>
                    <a:gd name="T15" fmla="*/ 0 h 404"/>
                    <a:gd name="T16" fmla="*/ 0 w 4248"/>
                    <a:gd name="T17" fmla="*/ 0 h 404"/>
                    <a:gd name="T18" fmla="*/ 0 w 4248"/>
                    <a:gd name="T19" fmla="*/ 0 h 404"/>
                    <a:gd name="T20" fmla="*/ 0 w 4248"/>
                    <a:gd name="T21" fmla="*/ 0 h 404"/>
                    <a:gd name="T22" fmla="*/ 0 w 4248"/>
                    <a:gd name="T23" fmla="*/ 0 h 404"/>
                    <a:gd name="T24" fmla="*/ 0 w 4248"/>
                    <a:gd name="T25" fmla="*/ 0 h 404"/>
                    <a:gd name="T26" fmla="*/ 0 w 4248"/>
                    <a:gd name="T27" fmla="*/ 0 h 404"/>
                    <a:gd name="T28" fmla="*/ 0 w 4248"/>
                    <a:gd name="T29" fmla="*/ 0 h 404"/>
                    <a:gd name="T30" fmla="*/ 0 w 4248"/>
                    <a:gd name="T31" fmla="*/ 0 h 404"/>
                    <a:gd name="T32" fmla="*/ 0 w 4248"/>
                    <a:gd name="T33" fmla="*/ 0 h 404"/>
                    <a:gd name="T34" fmla="*/ 0 w 4248"/>
                    <a:gd name="T35" fmla="*/ 0 h 404"/>
                    <a:gd name="T36" fmla="*/ 0 w 4248"/>
                    <a:gd name="T37" fmla="*/ 0 h 404"/>
                    <a:gd name="T38" fmla="*/ 0 w 4248"/>
                    <a:gd name="T39" fmla="*/ 0 h 404"/>
                    <a:gd name="T40" fmla="*/ 0 w 4248"/>
                    <a:gd name="T41" fmla="*/ 0 h 404"/>
                    <a:gd name="T42" fmla="*/ 0 w 4248"/>
                    <a:gd name="T43" fmla="*/ 0 h 404"/>
                    <a:gd name="T44" fmla="*/ 0 w 4248"/>
                    <a:gd name="T45" fmla="*/ 0 h 404"/>
                    <a:gd name="T46" fmla="*/ 0 w 4248"/>
                    <a:gd name="T47" fmla="*/ 0 h 404"/>
                    <a:gd name="T48" fmla="*/ 0 w 4248"/>
                    <a:gd name="T49" fmla="*/ 0 h 404"/>
                    <a:gd name="T50" fmla="*/ 0 w 4248"/>
                    <a:gd name="T51" fmla="*/ 0 h 404"/>
                    <a:gd name="T52" fmla="*/ 0 w 4248"/>
                    <a:gd name="T53" fmla="*/ 0 h 404"/>
                    <a:gd name="T54" fmla="*/ 0 w 4248"/>
                    <a:gd name="T55" fmla="*/ 0 h 40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248"/>
                    <a:gd name="T85" fmla="*/ 0 h 404"/>
                    <a:gd name="T86" fmla="*/ 4248 w 4248"/>
                    <a:gd name="T87" fmla="*/ 404 h 40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248" h="404">
                      <a:moveTo>
                        <a:pt x="0" y="201"/>
                      </a:moveTo>
                      <a:lnTo>
                        <a:pt x="724" y="201"/>
                      </a:lnTo>
                      <a:lnTo>
                        <a:pt x="824" y="11"/>
                      </a:lnTo>
                      <a:lnTo>
                        <a:pt x="945" y="388"/>
                      </a:lnTo>
                      <a:lnTo>
                        <a:pt x="1074" y="0"/>
                      </a:lnTo>
                      <a:lnTo>
                        <a:pt x="1177" y="388"/>
                      </a:lnTo>
                      <a:lnTo>
                        <a:pt x="1298" y="11"/>
                      </a:lnTo>
                      <a:lnTo>
                        <a:pt x="1419" y="388"/>
                      </a:lnTo>
                      <a:lnTo>
                        <a:pt x="1521" y="21"/>
                      </a:lnTo>
                      <a:lnTo>
                        <a:pt x="1623" y="388"/>
                      </a:lnTo>
                      <a:lnTo>
                        <a:pt x="1735" y="11"/>
                      </a:lnTo>
                      <a:lnTo>
                        <a:pt x="1837" y="388"/>
                      </a:lnTo>
                      <a:lnTo>
                        <a:pt x="1944" y="27"/>
                      </a:lnTo>
                      <a:lnTo>
                        <a:pt x="2023" y="388"/>
                      </a:lnTo>
                      <a:lnTo>
                        <a:pt x="2144" y="21"/>
                      </a:lnTo>
                      <a:cubicBezTo>
                        <a:pt x="2172" y="85"/>
                        <a:pt x="2237" y="324"/>
                        <a:pt x="2265" y="388"/>
                      </a:cubicBezTo>
                      <a:cubicBezTo>
                        <a:pt x="2272" y="404"/>
                        <a:pt x="2292" y="285"/>
                        <a:pt x="2301" y="279"/>
                      </a:cubicBezTo>
                      <a:cubicBezTo>
                        <a:pt x="2298" y="267"/>
                        <a:pt x="2304" y="255"/>
                        <a:pt x="2313" y="213"/>
                      </a:cubicBezTo>
                      <a:lnTo>
                        <a:pt x="2358" y="24"/>
                      </a:lnTo>
                      <a:lnTo>
                        <a:pt x="2460" y="398"/>
                      </a:lnTo>
                      <a:lnTo>
                        <a:pt x="2572" y="11"/>
                      </a:lnTo>
                      <a:lnTo>
                        <a:pt x="2720" y="398"/>
                      </a:lnTo>
                      <a:lnTo>
                        <a:pt x="2832" y="11"/>
                      </a:lnTo>
                      <a:lnTo>
                        <a:pt x="2915" y="388"/>
                      </a:lnTo>
                      <a:lnTo>
                        <a:pt x="3046" y="11"/>
                      </a:lnTo>
                      <a:lnTo>
                        <a:pt x="3167" y="388"/>
                      </a:lnTo>
                      <a:lnTo>
                        <a:pt x="3250" y="74"/>
                      </a:lnTo>
                      <a:lnTo>
                        <a:pt x="4248" y="74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" name="Freeform 7"/>
                <p:cNvSpPr>
                  <a:spLocks/>
                </p:cNvSpPr>
                <p:nvPr/>
              </p:nvSpPr>
              <p:spPr bwMode="auto">
                <a:xfrm>
                  <a:off x="83" y="2298"/>
                  <a:ext cx="1934" cy="145"/>
                </a:xfrm>
                <a:custGeom>
                  <a:avLst/>
                  <a:gdLst>
                    <a:gd name="T0" fmla="*/ 0 w 4189"/>
                    <a:gd name="T1" fmla="*/ 0 h 404"/>
                    <a:gd name="T2" fmla="*/ 0 w 4189"/>
                    <a:gd name="T3" fmla="*/ 0 h 404"/>
                    <a:gd name="T4" fmla="*/ 0 w 4189"/>
                    <a:gd name="T5" fmla="*/ 0 h 404"/>
                    <a:gd name="T6" fmla="*/ 0 w 4189"/>
                    <a:gd name="T7" fmla="*/ 0 h 404"/>
                    <a:gd name="T8" fmla="*/ 0 w 4189"/>
                    <a:gd name="T9" fmla="*/ 0 h 404"/>
                    <a:gd name="T10" fmla="*/ 0 w 4189"/>
                    <a:gd name="T11" fmla="*/ 0 h 404"/>
                    <a:gd name="T12" fmla="*/ 0 w 4189"/>
                    <a:gd name="T13" fmla="*/ 0 h 404"/>
                    <a:gd name="T14" fmla="*/ 0 w 4189"/>
                    <a:gd name="T15" fmla="*/ 0 h 404"/>
                    <a:gd name="T16" fmla="*/ 0 w 4189"/>
                    <a:gd name="T17" fmla="*/ 0 h 404"/>
                    <a:gd name="T18" fmla="*/ 0 w 4189"/>
                    <a:gd name="T19" fmla="*/ 0 h 404"/>
                    <a:gd name="T20" fmla="*/ 0 w 4189"/>
                    <a:gd name="T21" fmla="*/ 0 h 404"/>
                    <a:gd name="T22" fmla="*/ 0 w 4189"/>
                    <a:gd name="T23" fmla="*/ 0 h 404"/>
                    <a:gd name="T24" fmla="*/ 0 w 4189"/>
                    <a:gd name="T25" fmla="*/ 0 h 404"/>
                    <a:gd name="T26" fmla="*/ 0 w 4189"/>
                    <a:gd name="T27" fmla="*/ 0 h 404"/>
                    <a:gd name="T28" fmla="*/ 0 w 4189"/>
                    <a:gd name="T29" fmla="*/ 0 h 404"/>
                    <a:gd name="T30" fmla="*/ 0 w 4189"/>
                    <a:gd name="T31" fmla="*/ 0 h 404"/>
                    <a:gd name="T32" fmla="*/ 0 w 4189"/>
                    <a:gd name="T33" fmla="*/ 0 h 404"/>
                    <a:gd name="T34" fmla="*/ 0 w 4189"/>
                    <a:gd name="T35" fmla="*/ 0 h 404"/>
                    <a:gd name="T36" fmla="*/ 0 w 4189"/>
                    <a:gd name="T37" fmla="*/ 0 h 404"/>
                    <a:gd name="T38" fmla="*/ 0 w 4189"/>
                    <a:gd name="T39" fmla="*/ 0 h 404"/>
                    <a:gd name="T40" fmla="*/ 0 w 4189"/>
                    <a:gd name="T41" fmla="*/ 0 h 404"/>
                    <a:gd name="T42" fmla="*/ 0 w 4189"/>
                    <a:gd name="T43" fmla="*/ 0 h 404"/>
                    <a:gd name="T44" fmla="*/ 0 w 4189"/>
                    <a:gd name="T45" fmla="*/ 0 h 404"/>
                    <a:gd name="T46" fmla="*/ 0 w 4189"/>
                    <a:gd name="T47" fmla="*/ 0 h 404"/>
                    <a:gd name="T48" fmla="*/ 0 w 4189"/>
                    <a:gd name="T49" fmla="*/ 0 h 404"/>
                    <a:gd name="T50" fmla="*/ 0 w 4189"/>
                    <a:gd name="T51" fmla="*/ 0 h 404"/>
                    <a:gd name="T52" fmla="*/ 0 w 4189"/>
                    <a:gd name="T53" fmla="*/ 0 h 404"/>
                    <a:gd name="T54" fmla="*/ 0 w 4189"/>
                    <a:gd name="T55" fmla="*/ 0 h 40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189"/>
                    <a:gd name="T85" fmla="*/ 0 h 404"/>
                    <a:gd name="T86" fmla="*/ 4189 w 4189"/>
                    <a:gd name="T87" fmla="*/ 404 h 40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189" h="404">
                      <a:moveTo>
                        <a:pt x="0" y="201"/>
                      </a:moveTo>
                      <a:lnTo>
                        <a:pt x="724" y="201"/>
                      </a:lnTo>
                      <a:lnTo>
                        <a:pt x="824" y="11"/>
                      </a:lnTo>
                      <a:lnTo>
                        <a:pt x="945" y="388"/>
                      </a:lnTo>
                      <a:lnTo>
                        <a:pt x="1074" y="0"/>
                      </a:lnTo>
                      <a:lnTo>
                        <a:pt x="1177" y="388"/>
                      </a:lnTo>
                      <a:lnTo>
                        <a:pt x="1298" y="11"/>
                      </a:lnTo>
                      <a:lnTo>
                        <a:pt x="1419" y="388"/>
                      </a:lnTo>
                      <a:lnTo>
                        <a:pt x="1521" y="21"/>
                      </a:lnTo>
                      <a:lnTo>
                        <a:pt x="1623" y="388"/>
                      </a:lnTo>
                      <a:lnTo>
                        <a:pt x="1735" y="11"/>
                      </a:lnTo>
                      <a:lnTo>
                        <a:pt x="1837" y="388"/>
                      </a:lnTo>
                      <a:lnTo>
                        <a:pt x="1944" y="27"/>
                      </a:lnTo>
                      <a:lnTo>
                        <a:pt x="2023" y="388"/>
                      </a:lnTo>
                      <a:lnTo>
                        <a:pt x="2144" y="21"/>
                      </a:lnTo>
                      <a:cubicBezTo>
                        <a:pt x="2172" y="85"/>
                        <a:pt x="2237" y="324"/>
                        <a:pt x="2265" y="388"/>
                      </a:cubicBezTo>
                      <a:cubicBezTo>
                        <a:pt x="2272" y="404"/>
                        <a:pt x="2292" y="285"/>
                        <a:pt x="2301" y="279"/>
                      </a:cubicBezTo>
                      <a:cubicBezTo>
                        <a:pt x="2298" y="267"/>
                        <a:pt x="2304" y="255"/>
                        <a:pt x="2313" y="213"/>
                      </a:cubicBezTo>
                      <a:lnTo>
                        <a:pt x="2358" y="24"/>
                      </a:lnTo>
                      <a:lnTo>
                        <a:pt x="2460" y="398"/>
                      </a:lnTo>
                      <a:lnTo>
                        <a:pt x="2572" y="11"/>
                      </a:lnTo>
                      <a:lnTo>
                        <a:pt x="2720" y="398"/>
                      </a:lnTo>
                      <a:lnTo>
                        <a:pt x="2832" y="11"/>
                      </a:lnTo>
                      <a:lnTo>
                        <a:pt x="2915" y="388"/>
                      </a:lnTo>
                      <a:lnTo>
                        <a:pt x="3046" y="11"/>
                      </a:lnTo>
                      <a:lnTo>
                        <a:pt x="3167" y="388"/>
                      </a:lnTo>
                      <a:lnTo>
                        <a:pt x="3250" y="74"/>
                      </a:lnTo>
                      <a:lnTo>
                        <a:pt x="4189" y="73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5" name="Freeform 16"/>
                <p:cNvSpPr>
                  <a:spLocks/>
                </p:cNvSpPr>
                <p:nvPr/>
              </p:nvSpPr>
              <p:spPr bwMode="auto">
                <a:xfrm>
                  <a:off x="1587" y="2317"/>
                  <a:ext cx="860" cy="493"/>
                </a:xfrm>
                <a:custGeom>
                  <a:avLst/>
                  <a:gdLst>
                    <a:gd name="T0" fmla="*/ 0 w 870"/>
                    <a:gd name="T1" fmla="*/ 0 h 934"/>
                    <a:gd name="T2" fmla="*/ 651 w 870"/>
                    <a:gd name="T3" fmla="*/ 0 h 934"/>
                    <a:gd name="T4" fmla="*/ 651 w 870"/>
                    <a:gd name="T5" fmla="*/ 1 h 934"/>
                    <a:gd name="T6" fmla="*/ 0 60000 65536"/>
                    <a:gd name="T7" fmla="*/ 0 60000 65536"/>
                    <a:gd name="T8" fmla="*/ 0 60000 65536"/>
                    <a:gd name="T9" fmla="*/ 0 w 870"/>
                    <a:gd name="T10" fmla="*/ 0 h 934"/>
                    <a:gd name="T11" fmla="*/ 870 w 870"/>
                    <a:gd name="T12" fmla="*/ 934 h 9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0" h="934">
                      <a:moveTo>
                        <a:pt x="0" y="0"/>
                      </a:moveTo>
                      <a:lnTo>
                        <a:pt x="870" y="0"/>
                      </a:lnTo>
                      <a:lnTo>
                        <a:pt x="870" y="93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" name="Freeform 17"/>
                <p:cNvSpPr>
                  <a:spLocks/>
                </p:cNvSpPr>
                <p:nvPr/>
              </p:nvSpPr>
              <p:spPr bwMode="auto">
                <a:xfrm>
                  <a:off x="1360" y="2504"/>
                  <a:ext cx="860" cy="778"/>
                </a:xfrm>
                <a:custGeom>
                  <a:avLst/>
                  <a:gdLst>
                    <a:gd name="T0" fmla="*/ 0 w 871"/>
                    <a:gd name="T1" fmla="*/ 0 h 1491"/>
                    <a:gd name="T2" fmla="*/ 633 w 871"/>
                    <a:gd name="T3" fmla="*/ 0 h 1491"/>
                    <a:gd name="T4" fmla="*/ 634 w 871"/>
                    <a:gd name="T5" fmla="*/ 1 h 1491"/>
                    <a:gd name="T6" fmla="*/ 0 60000 65536"/>
                    <a:gd name="T7" fmla="*/ 0 60000 65536"/>
                    <a:gd name="T8" fmla="*/ 0 60000 65536"/>
                    <a:gd name="T9" fmla="*/ 0 w 871"/>
                    <a:gd name="T10" fmla="*/ 0 h 1491"/>
                    <a:gd name="T11" fmla="*/ 871 w 871"/>
                    <a:gd name="T12" fmla="*/ 1491 h 14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1" h="1491">
                      <a:moveTo>
                        <a:pt x="0" y="0"/>
                      </a:moveTo>
                      <a:lnTo>
                        <a:pt x="870" y="0"/>
                      </a:lnTo>
                      <a:lnTo>
                        <a:pt x="871" y="1491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" name="Freeform 18"/>
                <p:cNvSpPr>
                  <a:spLocks/>
                </p:cNvSpPr>
                <p:nvPr/>
              </p:nvSpPr>
              <p:spPr bwMode="auto">
                <a:xfrm>
                  <a:off x="2267" y="2810"/>
                  <a:ext cx="399" cy="294"/>
                </a:xfrm>
                <a:custGeom>
                  <a:avLst/>
                  <a:gdLst>
                    <a:gd name="T0" fmla="*/ 19 w 435"/>
                    <a:gd name="T1" fmla="*/ 0 h 815"/>
                    <a:gd name="T2" fmla="*/ 49 w 435"/>
                    <a:gd name="T3" fmla="*/ 0 h 815"/>
                    <a:gd name="T4" fmla="*/ 6 w 435"/>
                    <a:gd name="T5" fmla="*/ 0 h 815"/>
                    <a:gd name="T6" fmla="*/ 50 w 435"/>
                    <a:gd name="T7" fmla="*/ 0 h 815"/>
                    <a:gd name="T8" fmla="*/ 0 w 435"/>
                    <a:gd name="T9" fmla="*/ 0 h 815"/>
                    <a:gd name="T10" fmla="*/ 19 w 435"/>
                    <a:gd name="T11" fmla="*/ 0 h 8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5"/>
                    <a:gd name="T19" fmla="*/ 0 h 815"/>
                    <a:gd name="T20" fmla="*/ 435 w 435"/>
                    <a:gd name="T21" fmla="*/ 815 h 8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5" h="815">
                      <a:moveTo>
                        <a:pt x="163" y="0"/>
                      </a:moveTo>
                      <a:lnTo>
                        <a:pt x="424" y="0"/>
                      </a:lnTo>
                      <a:lnTo>
                        <a:pt x="54" y="815"/>
                      </a:lnTo>
                      <a:lnTo>
                        <a:pt x="435" y="815"/>
                      </a:lnTo>
                      <a:lnTo>
                        <a:pt x="0" y="10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" name="Rectangle 20"/>
                <p:cNvSpPr>
                  <a:spLocks noChangeArrowheads="1"/>
                </p:cNvSpPr>
                <p:nvPr/>
              </p:nvSpPr>
              <p:spPr bwMode="auto">
                <a:xfrm>
                  <a:off x="1768" y="3219"/>
                  <a:ext cx="1052" cy="58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49" name="Rectangle 21"/>
                <p:cNvSpPr>
                  <a:spLocks noChangeArrowheads="1"/>
                </p:cNvSpPr>
                <p:nvPr/>
              </p:nvSpPr>
              <p:spPr bwMode="auto">
                <a:xfrm>
                  <a:off x="1768" y="3697"/>
                  <a:ext cx="1052" cy="108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50" name="Oval 25"/>
                <p:cNvSpPr>
                  <a:spLocks noChangeArrowheads="1"/>
                </p:cNvSpPr>
                <p:nvPr/>
              </p:nvSpPr>
              <p:spPr bwMode="auto">
                <a:xfrm>
                  <a:off x="2474" y="3146"/>
                  <a:ext cx="65" cy="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51" name="Oval 26"/>
                <p:cNvSpPr>
                  <a:spLocks noChangeArrowheads="1"/>
                </p:cNvSpPr>
                <p:nvPr/>
              </p:nvSpPr>
              <p:spPr bwMode="auto">
                <a:xfrm>
                  <a:off x="2182" y="2982"/>
                  <a:ext cx="65" cy="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52" name="Oval 27"/>
                <p:cNvSpPr>
                  <a:spLocks noChangeArrowheads="1"/>
                </p:cNvSpPr>
                <p:nvPr/>
              </p:nvSpPr>
              <p:spPr bwMode="auto">
                <a:xfrm>
                  <a:off x="1814" y="3718"/>
                  <a:ext cx="65" cy="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5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931" y="2063"/>
                  <a:ext cx="21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/>
                    <a:t>3</a:t>
                  </a:r>
                </a:p>
              </p:txBody>
            </p:sp>
            <p:sp>
              <p:nvSpPr>
                <p:cNvPr id="5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30" y="2974"/>
                  <a:ext cx="18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 dirty="0"/>
                    <a:t>4</a:t>
                  </a:r>
                </a:p>
              </p:txBody>
            </p:sp>
            <p:sp>
              <p:nvSpPr>
                <p:cNvPr id="5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12" y="362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 dirty="0"/>
                    <a:t>L</a:t>
                  </a:r>
                </a:p>
              </p:txBody>
            </p:sp>
            <p:sp>
              <p:nvSpPr>
                <p:cNvPr id="5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950" y="2914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/>
                    <a:t>V</a:t>
                  </a:r>
                </a:p>
              </p:txBody>
            </p:sp>
            <p:sp>
              <p:nvSpPr>
                <p:cNvPr id="57" name="Oval 40"/>
                <p:cNvSpPr>
                  <a:spLocks noChangeArrowheads="1"/>
                </p:cNvSpPr>
                <p:nvPr/>
              </p:nvSpPr>
              <p:spPr bwMode="auto">
                <a:xfrm flipH="1">
                  <a:off x="95" y="2323"/>
                  <a:ext cx="66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58" name="Text Box 41"/>
                <p:cNvSpPr txBox="1">
                  <a:spLocks noChangeArrowheads="1"/>
                </p:cNvSpPr>
                <p:nvPr/>
              </p:nvSpPr>
              <p:spPr bwMode="auto">
                <a:xfrm flipH="1">
                  <a:off x="0" y="2579"/>
                  <a:ext cx="27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/>
                    <a:t>1</a:t>
                  </a:r>
                </a:p>
              </p:txBody>
            </p:sp>
            <p:sp>
              <p:nvSpPr>
                <p:cNvPr id="59" name="Text Box 42"/>
                <p:cNvSpPr txBox="1">
                  <a:spLocks noChangeArrowheads="1"/>
                </p:cNvSpPr>
                <p:nvPr/>
              </p:nvSpPr>
              <p:spPr bwMode="auto">
                <a:xfrm flipH="1">
                  <a:off x="4" y="1979"/>
                  <a:ext cx="2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/>
                    <a:t>2</a:t>
                  </a:r>
                </a:p>
              </p:txBody>
            </p:sp>
          </p:grpSp>
        </p:grpSp>
      </p:grpSp>
      <p:grpSp>
        <p:nvGrpSpPr>
          <p:cNvPr id="60" name="Group 51"/>
          <p:cNvGrpSpPr>
            <a:grpSpLocks/>
          </p:cNvGrpSpPr>
          <p:nvPr/>
        </p:nvGrpSpPr>
        <p:grpSpPr bwMode="auto">
          <a:xfrm>
            <a:off x="4716016" y="5331023"/>
            <a:ext cx="663575" cy="954088"/>
            <a:chOff x="2438" y="3372"/>
            <a:chExt cx="418" cy="601"/>
          </a:xfrm>
        </p:grpSpPr>
        <p:sp>
          <p:nvSpPr>
            <p:cNvPr id="61" name="AutoShape 22"/>
            <p:cNvSpPr>
              <a:spLocks noChangeArrowheads="1"/>
            </p:cNvSpPr>
            <p:nvPr/>
          </p:nvSpPr>
          <p:spPr bwMode="auto">
            <a:xfrm>
              <a:off x="2554" y="3680"/>
              <a:ext cx="258" cy="293"/>
            </a:xfrm>
            <a:prstGeom prst="upArrow">
              <a:avLst>
                <a:gd name="adj1" fmla="val 50000"/>
                <a:gd name="adj2" fmla="val 283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2" name="Text Box 23"/>
            <p:cNvSpPr txBox="1">
              <a:spLocks noChangeArrowheads="1"/>
            </p:cNvSpPr>
            <p:nvPr/>
          </p:nvSpPr>
          <p:spPr bwMode="auto">
            <a:xfrm>
              <a:off x="2438" y="3372"/>
              <a:ext cx="4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Q</a:t>
              </a:r>
              <a:r>
                <a:rPr lang="fr-FR" altLang="fr-FR" sz="2400" baseline="-25000"/>
                <a:t>f</a:t>
              </a:r>
              <a:endParaRPr lang="fr-FR" alt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95299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utoUpdateAnimBg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A.1. Le premier principe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6"/>
              <p:cNvSpPr txBox="1">
                <a:spLocks/>
              </p:cNvSpPr>
              <p:nvPr/>
            </p:nvSpPr>
            <p:spPr>
              <a:xfrm>
                <a:off x="1619672" y="1556792"/>
                <a:ext cx="7524328" cy="47217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dirty="0"/>
                  <a:t>L’énergie totale contenue dans un système est :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𝑈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𝑚𝑎𝑐𝑟𝑜</m:t>
                              </m:r>
                            </m:sub>
                          </m:sSub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</a:rPr>
                        <m:t>𝐸</m:t>
                      </m:r>
                      <m:r>
                        <a:rPr lang="fr-FR" b="0" i="1" smtClean="0">
                          <a:latin typeface="Cambria Math"/>
                        </a:rPr>
                        <m:t>_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𝑚𝑎𝑐𝑟𝑜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fr-FR" sz="7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Le premier principe (un bilan d’énergie) énonce que la variation de l’énergie totale d’un système est égale à l’</a:t>
                </a:r>
                <a:r>
                  <a:rPr lang="fr-FR" dirty="0"/>
                  <a:t>énergie </a:t>
                </a:r>
                <a:r>
                  <a:rPr kumimoji="0" lang="fr-FR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échangée avec l’extérieur</a:t>
                </a:r>
                <a:r>
                  <a:rPr lang="fr-FR" dirty="0"/>
                  <a:t> sous forme de travail ou de chaleur.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fr-FR" sz="700" dirty="0"/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kumimoji="0" lang="fr-FR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0" lang="fr-FR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0" lang="fr-FR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𝑡𝑜𝑡</m:t>
                          </m:r>
                        </m:sub>
                      </m:sSub>
                      <m:r>
                        <a:rPr kumimoji="0" lang="fr-FR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kumimoji="0" lang="fr-FR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kumimoji="0" lang="fr-FR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+∆</m:t>
                      </m:r>
                      <m:sSub>
                        <m:sSubPr>
                          <m:ctrlPr>
                            <a:rPr kumimoji="0" lang="fr-FR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0" lang="fr-FR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0" lang="fr-FR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kumimoji="0" lang="fr-FR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+∆</m:t>
                      </m:r>
                      <m:sSub>
                        <m:sSubPr>
                          <m:ctrlPr>
                            <a:rPr kumimoji="0" lang="fr-FR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0" lang="fr-FR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0" lang="fr-FR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kumimoji="0" lang="fr-FR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kumimoji="0" lang="fr-FR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kumimoji="0" lang="fr-FR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+</m:t>
                      </m:r>
                      <m:r>
                        <a:rPr kumimoji="0" lang="fr-FR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kumimoji="0" lang="fr-FR" sz="18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fr-FR" sz="1050" baseline="0" dirty="0"/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baseline="0" dirty="0"/>
                  <a:t>Dans le cas où </a:t>
                </a:r>
                <a14:m>
                  <m:oMath xmlns:m="http://schemas.openxmlformats.org/officeDocument/2006/math">
                    <m:r>
                      <a:rPr lang="fr-FR" i="1" baseline="0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fr-FR" b="0" i="1" baseline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baseline="0" dirty="0"/>
                  <a:t> et </a:t>
                </a:r>
                <a14:m>
                  <m:oMath xmlns:m="http://schemas.openxmlformats.org/officeDocument/2006/math">
                    <m:r>
                      <a:rPr lang="fr-FR" i="1" baseline="0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fr-FR" b="0" i="1" baseline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baseline="0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baseline="0" dirty="0"/>
                  <a:t> sont négligeable ou nuls</a:t>
                </a:r>
                <a:r>
                  <a:rPr lang="fr-FR" dirty="0"/>
                  <a:t> (le plus souvent), on a: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fr-FR" sz="1100" baseline="0" dirty="0"/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12700" marR="0" lvl="1" indent="-127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fr-FR" sz="1600" u="sng" dirty="0"/>
                  <a:t>Remarque :</a:t>
                </a:r>
                <a:r>
                  <a:rPr lang="fr-FR" sz="1600" dirty="0"/>
                  <a:t>   Une puissance est une énergie par unité de temps (Watt = Joule/secondes)</a:t>
                </a:r>
              </a:p>
              <a:p>
                <a:pPr marL="1082675" marR="0" lvl="1" indent="-4763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fr-FR" sz="1600" dirty="0"/>
                  <a:t>On </a:t>
                </a:r>
                <a:r>
                  <a:rPr kumimoji="0" lang="fr-FR" sz="1600" b="0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peut écrire le</a:t>
                </a:r>
                <a:r>
                  <a:rPr kumimoji="0" lang="fr-FR" sz="1600" b="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premier principe comme un bilan de puissance, ce qui est  plus commode dans l’étude des machines thermiques</a:t>
                </a:r>
                <a:r>
                  <a:rPr kumimoji="0" lang="fr-FR" sz="1600" b="0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:</a:t>
                </a:r>
              </a:p>
            </p:txBody>
          </p:sp>
        </mc:Choice>
        <mc:Fallback xmlns="">
          <p:sp>
            <p:nvSpPr>
              <p:cNvPr id="23" name="Espace réservé du conten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556792"/>
                <a:ext cx="7524328" cy="4721771"/>
              </a:xfrm>
              <a:prstGeom prst="rect">
                <a:avLst/>
              </a:prstGeom>
              <a:blipFill rotWithShape="1">
                <a:blip r:embed="rId3"/>
                <a:stretch>
                  <a:fillRect l="-729" t="-645" r="-6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4139952" y="4210462"/>
                <a:ext cx="2376264" cy="442674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𝑾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</m:oMath>
                  </m:oMathPara>
                </a14:m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210462"/>
                <a:ext cx="2376264" cy="442674"/>
              </a:xfrm>
              <a:prstGeom prst="roundRect">
                <a:avLst/>
              </a:prstGeom>
              <a:blipFill rotWithShape="1">
                <a:blip r:embed="rId4"/>
                <a:stretch>
                  <a:fillRect b="-263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A.1.1. Énoncé du premier principe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818456" y="1115452"/>
            <a:ext cx="721804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A.1.1.1 ) Cas d’un système fermé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084168" y="5781655"/>
                <a:ext cx="2376264" cy="45565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𝑼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𝑾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781655"/>
                <a:ext cx="2376264" cy="455657"/>
              </a:xfrm>
              <a:prstGeom prst="roundRect">
                <a:avLst/>
              </a:prstGeom>
              <a:blipFill rotWithShape="1">
                <a:blip r:embed="rId5"/>
                <a:stretch>
                  <a:fillRect b="-253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èche droite 1"/>
          <p:cNvSpPr/>
          <p:nvPr/>
        </p:nvSpPr>
        <p:spPr>
          <a:xfrm>
            <a:off x="4427984" y="5781655"/>
            <a:ext cx="1008112" cy="45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66486" y="5733256"/>
                <a:ext cx="142821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fr-FR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/>
                              <a:ea typeface="Cambria Math"/>
                            </a:rPr>
                            <m:t>𝑊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fr-FR" sz="16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86" y="5733256"/>
                <a:ext cx="1428211" cy="554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138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D.4. Réfrigérateurs de Joule Thomson (Linde </a:t>
            </a:r>
            <a:r>
              <a:rPr lang="fr-FR" sz="2400" dirty="0" err="1"/>
              <a:t>Hampson</a:t>
            </a:r>
            <a:r>
              <a:rPr lang="fr-FR" sz="2400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60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u="sng" dirty="0"/>
              <a:t>D.4.4. Calcul du COP du réfrigérateur Linde </a:t>
            </a:r>
            <a:r>
              <a:rPr lang="fr-FR" sz="2000" u="sng" dirty="0" err="1"/>
              <a:t>Hamson</a:t>
            </a:r>
            <a:endParaRPr lang="fr-FR" sz="2000" u="sng" dirty="0"/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1619672" y="1052736"/>
            <a:ext cx="859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Écrivons le premier principe pour le système choisi : 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1619672" y="1772816"/>
            <a:ext cx="7503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En effet, il n’y a </a:t>
            </a:r>
            <a:r>
              <a:rPr lang="fr-FR" altLang="fr-FR" sz="1800" u="sng" dirty="0">
                <a:latin typeface="+mn-lt"/>
              </a:rPr>
              <a:t>pas de travail échangé</a:t>
            </a:r>
            <a:r>
              <a:rPr lang="fr-FR" altLang="fr-FR" sz="1800" dirty="0">
                <a:latin typeface="+mn-lt"/>
              </a:rPr>
              <a:t>, et échange de </a:t>
            </a:r>
            <a:r>
              <a:rPr lang="fr-FR" altLang="fr-FR" sz="1800" u="sng" dirty="0">
                <a:latin typeface="+mn-lt"/>
              </a:rPr>
              <a:t>chaleur uniquement au niveau du séparateur de phase</a:t>
            </a:r>
            <a:r>
              <a:rPr lang="fr-FR" altLang="fr-FR" sz="1800" dirty="0">
                <a:latin typeface="+mn-lt"/>
              </a:rPr>
              <a:t>. De plus le réfrigérateur travaillant en circuit fermé le débit chaud et le débit froid sont  égaux. On a donc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987824" y="1342892"/>
                <a:ext cx="4032448" cy="4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𝑊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𝑄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342892"/>
                <a:ext cx="4032448" cy="408445"/>
              </a:xfrm>
              <a:prstGeom prst="rect">
                <a:avLst/>
              </a:prstGeom>
              <a:blipFill rotWithShape="1"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851920" y="2708920"/>
                <a:ext cx="2520280" cy="4435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r>
                        <a:rPr lang="fr-FR" sz="2000" i="1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/>
                            </a:rPr>
                            <m:t>𝑚</m:t>
                          </m:r>
                        </m:e>
                      </m:acc>
                      <m:r>
                        <a:rPr lang="fr-FR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708920"/>
                <a:ext cx="2520280" cy="443583"/>
              </a:xfrm>
              <a:prstGeom prst="rect">
                <a:avLst/>
              </a:prstGeom>
              <a:blipFill rotWithShape="1">
                <a:blip r:embed="rId5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1761798" y="3284984"/>
                <a:ext cx="2212080" cy="346313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b. Détermination 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/>
                          </a:rPr>
                          <m:t>𝑊</m:t>
                        </m:r>
                      </m:e>
                    </m:acc>
                  </m:oMath>
                </a14:m>
                <a:r>
                  <a:rPr lang="fr-FR" sz="1600" dirty="0"/>
                  <a:t> :</a:t>
                </a:r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98" y="3284984"/>
                <a:ext cx="2212080" cy="346313"/>
              </a:xfrm>
              <a:prstGeom prst="rect">
                <a:avLst/>
              </a:prstGeom>
              <a:blipFill rotWithShape="1">
                <a:blip r:embed="rId6"/>
                <a:stretch>
                  <a:fillRect l="-542" b="-15873"/>
                </a:stretch>
              </a:blipFill>
              <a:ln w="3810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1619672" y="3717032"/>
            <a:ext cx="5501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Faisons le bilan sur le compresseur :</a:t>
            </a:r>
          </a:p>
        </p:txBody>
      </p:sp>
      <p:grpSp>
        <p:nvGrpSpPr>
          <p:cNvPr id="71" name="Group 44"/>
          <p:cNvGrpSpPr>
            <a:grpSpLocks/>
          </p:cNvGrpSpPr>
          <p:nvPr/>
        </p:nvGrpSpPr>
        <p:grpSpPr bwMode="auto">
          <a:xfrm>
            <a:off x="7136435" y="3933056"/>
            <a:ext cx="915988" cy="1022350"/>
            <a:chOff x="4296" y="2662"/>
            <a:chExt cx="577" cy="644"/>
          </a:xfrm>
        </p:grpSpPr>
        <p:sp>
          <p:nvSpPr>
            <p:cNvPr id="72" name="AutoShape 15"/>
            <p:cNvSpPr>
              <a:spLocks noChangeArrowheads="1"/>
            </p:cNvSpPr>
            <p:nvPr/>
          </p:nvSpPr>
          <p:spPr bwMode="auto">
            <a:xfrm rot="1185849">
              <a:off x="4296" y="2867"/>
              <a:ext cx="272" cy="439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>
              <a:off x="4449" y="2662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/>
                <a:t>Q</a:t>
              </a:r>
              <a:r>
                <a:rPr lang="fr-FR" altLang="fr-FR" sz="1800" baseline="-25000" dirty="0" err="1"/>
                <a:t>c</a:t>
              </a:r>
              <a:endParaRPr lang="fr-FR" altLang="fr-FR" sz="1800" dirty="0"/>
            </a:p>
          </p:txBody>
        </p:sp>
      </p:grpSp>
      <p:grpSp>
        <p:nvGrpSpPr>
          <p:cNvPr id="74" name="Group 40"/>
          <p:cNvGrpSpPr>
            <a:grpSpLocks/>
          </p:cNvGrpSpPr>
          <p:nvPr/>
        </p:nvGrpSpPr>
        <p:grpSpPr bwMode="auto">
          <a:xfrm>
            <a:off x="1810246" y="4707756"/>
            <a:ext cx="3482975" cy="1069975"/>
            <a:chOff x="790" y="3193"/>
            <a:chExt cx="2194" cy="674"/>
          </a:xfrm>
        </p:grpSpPr>
        <p:sp>
          <p:nvSpPr>
            <p:cNvPr id="75" name="Line 11"/>
            <p:cNvSpPr>
              <a:spLocks noChangeShapeType="1"/>
            </p:cNvSpPr>
            <p:nvPr/>
          </p:nvSpPr>
          <p:spPr bwMode="auto">
            <a:xfrm>
              <a:off x="790" y="3508"/>
              <a:ext cx="61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1387" y="3193"/>
              <a:ext cx="848" cy="674"/>
            </a:xfrm>
            <a:custGeom>
              <a:avLst/>
              <a:gdLst>
                <a:gd name="T0" fmla="*/ 0 w 848"/>
                <a:gd name="T1" fmla="*/ 0 h 674"/>
                <a:gd name="T2" fmla="*/ 0 w 848"/>
                <a:gd name="T3" fmla="*/ 674 h 674"/>
                <a:gd name="T4" fmla="*/ 848 w 848"/>
                <a:gd name="T5" fmla="*/ 467 h 674"/>
                <a:gd name="T6" fmla="*/ 848 w 848"/>
                <a:gd name="T7" fmla="*/ 228 h 674"/>
                <a:gd name="T8" fmla="*/ 0 w 848"/>
                <a:gd name="T9" fmla="*/ 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674"/>
                <a:gd name="T17" fmla="*/ 848 w 84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674">
                  <a:moveTo>
                    <a:pt x="0" y="0"/>
                  </a:moveTo>
                  <a:lnTo>
                    <a:pt x="0" y="674"/>
                  </a:lnTo>
                  <a:lnTo>
                    <a:pt x="848" y="467"/>
                  </a:lnTo>
                  <a:lnTo>
                    <a:pt x="84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Oval 17"/>
            <p:cNvSpPr>
              <a:spLocks noChangeArrowheads="1"/>
            </p:cNvSpPr>
            <p:nvPr/>
          </p:nvSpPr>
          <p:spPr bwMode="auto">
            <a:xfrm>
              <a:off x="985" y="3475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78" name="Oval 18"/>
            <p:cNvSpPr>
              <a:spLocks noChangeArrowheads="1"/>
            </p:cNvSpPr>
            <p:nvPr/>
          </p:nvSpPr>
          <p:spPr bwMode="auto">
            <a:xfrm>
              <a:off x="2363" y="3495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910" y="3247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1</a:t>
              </a:r>
            </a:p>
          </p:txBody>
        </p:sp>
        <p:sp>
          <p:nvSpPr>
            <p:cNvPr id="80" name="Text Box 20"/>
            <p:cNvSpPr txBox="1">
              <a:spLocks noChangeArrowheads="1"/>
            </p:cNvSpPr>
            <p:nvPr/>
          </p:nvSpPr>
          <p:spPr bwMode="auto">
            <a:xfrm>
              <a:off x="2301" y="3269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2</a:t>
              </a:r>
            </a:p>
          </p:txBody>
        </p:sp>
        <p:sp>
          <p:nvSpPr>
            <p:cNvPr id="81" name="Line 21"/>
            <p:cNvSpPr>
              <a:spLocks noChangeShapeType="1"/>
            </p:cNvSpPr>
            <p:nvPr/>
          </p:nvSpPr>
          <p:spPr bwMode="auto">
            <a:xfrm>
              <a:off x="2230" y="3529"/>
              <a:ext cx="7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2" name="Group 39"/>
          <p:cNvGrpSpPr>
            <a:grpSpLocks/>
          </p:cNvGrpSpPr>
          <p:nvPr/>
        </p:nvGrpSpPr>
        <p:grpSpPr bwMode="auto">
          <a:xfrm>
            <a:off x="2932609" y="5209408"/>
            <a:ext cx="673100" cy="1200150"/>
            <a:chOff x="1497" y="3509"/>
            <a:chExt cx="424" cy="756"/>
          </a:xfrm>
        </p:grpSpPr>
        <p:sp>
          <p:nvSpPr>
            <p:cNvPr id="83" name="AutoShape 22"/>
            <p:cNvSpPr>
              <a:spLocks noChangeArrowheads="1"/>
            </p:cNvSpPr>
            <p:nvPr/>
          </p:nvSpPr>
          <p:spPr bwMode="auto">
            <a:xfrm rot="1185849">
              <a:off x="1622" y="3509"/>
              <a:ext cx="272" cy="532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1497" y="4032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/>
                <a:t>W</a:t>
              </a:r>
              <a:r>
                <a:rPr lang="fr-FR" altLang="fr-FR" sz="1800" baseline="-25000" dirty="0" err="1"/>
                <a:t>c</a:t>
              </a:r>
              <a:endParaRPr lang="fr-FR" altLang="fr-FR" sz="1800" dirty="0"/>
            </a:p>
          </p:txBody>
        </p:sp>
      </p:grpSp>
      <p:grpSp>
        <p:nvGrpSpPr>
          <p:cNvPr id="85" name="Group 42"/>
          <p:cNvGrpSpPr>
            <a:grpSpLocks/>
          </p:cNvGrpSpPr>
          <p:nvPr/>
        </p:nvGrpSpPr>
        <p:grpSpPr bwMode="auto">
          <a:xfrm>
            <a:off x="5652120" y="4771256"/>
            <a:ext cx="708025" cy="623888"/>
            <a:chOff x="3361" y="3190"/>
            <a:chExt cx="446" cy="393"/>
          </a:xfrm>
        </p:grpSpPr>
        <p:sp>
          <p:nvSpPr>
            <p:cNvPr id="86" name="AutoShape 24"/>
            <p:cNvSpPr>
              <a:spLocks noChangeArrowheads="1"/>
            </p:cNvSpPr>
            <p:nvPr/>
          </p:nvSpPr>
          <p:spPr bwMode="auto">
            <a:xfrm>
              <a:off x="3444" y="3404"/>
              <a:ext cx="363" cy="179"/>
            </a:xfrm>
            <a:prstGeom prst="notchedRightArrow">
              <a:avLst>
                <a:gd name="adj1" fmla="val 50000"/>
                <a:gd name="adj2" fmla="val 68296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8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5797189"/>
                </p:ext>
              </p:extLst>
            </p:nvPr>
          </p:nvGraphicFramePr>
          <p:xfrm>
            <a:off x="3361" y="3190"/>
            <a:ext cx="264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7" imgW="520560" imgH="279360" progId="Equation.3">
                    <p:embed/>
                  </p:oleObj>
                </mc:Choice>
                <mc:Fallback>
                  <p:oleObj name="Équation" r:id="rId7" imgW="520560" imgH="279360" progId="Equation.3">
                    <p:embed/>
                    <p:pic>
                      <p:nvPicPr>
                        <p:cNvPr id="8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3190"/>
                          <a:ext cx="264" cy="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Rectangle 26"/>
          <p:cNvSpPr>
            <a:spLocks noChangeArrowheads="1"/>
          </p:cNvSpPr>
          <p:nvPr/>
        </p:nvSpPr>
        <p:spPr bwMode="auto">
          <a:xfrm>
            <a:off x="2051546" y="4577581"/>
            <a:ext cx="3076575" cy="13128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grpSp>
        <p:nvGrpSpPr>
          <p:cNvPr id="89" name="Group 41"/>
          <p:cNvGrpSpPr>
            <a:grpSpLocks/>
          </p:cNvGrpSpPr>
          <p:nvPr/>
        </p:nvGrpSpPr>
        <p:grpSpPr bwMode="auto">
          <a:xfrm>
            <a:off x="1649909" y="4674422"/>
            <a:ext cx="3786187" cy="698500"/>
            <a:chOff x="689" y="3172"/>
            <a:chExt cx="2385" cy="440"/>
          </a:xfrm>
        </p:grpSpPr>
        <p:sp>
          <p:nvSpPr>
            <p:cNvPr id="90" name="AutoShape 13"/>
            <p:cNvSpPr>
              <a:spLocks noChangeArrowheads="1"/>
            </p:cNvSpPr>
            <p:nvPr/>
          </p:nvSpPr>
          <p:spPr bwMode="auto">
            <a:xfrm>
              <a:off x="2824" y="3433"/>
              <a:ext cx="217" cy="179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5878927"/>
                </p:ext>
              </p:extLst>
            </p:nvPr>
          </p:nvGraphicFramePr>
          <p:xfrm>
            <a:off x="2952" y="3227"/>
            <a:ext cx="12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9" imgW="241200" imgH="279360" progId="Equation.3">
                    <p:embed/>
                  </p:oleObj>
                </mc:Choice>
                <mc:Fallback>
                  <p:oleObj name="Équation" r:id="rId9" imgW="241200" imgH="279360" progId="Equation.3">
                    <p:embed/>
                    <p:pic>
                      <p:nvPicPr>
                        <p:cNvPr id="9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" y="3227"/>
                          <a:ext cx="122" cy="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AutoShape 28"/>
            <p:cNvSpPr>
              <a:spLocks noChangeArrowheads="1"/>
            </p:cNvSpPr>
            <p:nvPr/>
          </p:nvSpPr>
          <p:spPr bwMode="auto">
            <a:xfrm>
              <a:off x="689" y="3413"/>
              <a:ext cx="217" cy="179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9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9445705"/>
                </p:ext>
              </p:extLst>
            </p:nvPr>
          </p:nvGraphicFramePr>
          <p:xfrm>
            <a:off x="700" y="3172"/>
            <a:ext cx="109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1" imgW="241200" imgH="279360" progId="Equation.3">
                    <p:embed/>
                  </p:oleObj>
                </mc:Choice>
                <mc:Fallback>
                  <p:oleObj name="Équation" r:id="rId11" imgW="241200" imgH="279360" progId="Equation.3">
                    <p:embed/>
                    <p:pic>
                      <p:nvPicPr>
                        <p:cNvPr id="9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" y="3172"/>
                          <a:ext cx="109" cy="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Group 45"/>
          <p:cNvGrpSpPr>
            <a:grpSpLocks/>
          </p:cNvGrpSpPr>
          <p:nvPr/>
        </p:nvGrpSpPr>
        <p:grpSpPr bwMode="auto">
          <a:xfrm>
            <a:off x="6766559" y="5425315"/>
            <a:ext cx="931864" cy="844551"/>
            <a:chOff x="4063" y="3602"/>
            <a:chExt cx="587" cy="532"/>
          </a:xfrm>
        </p:grpSpPr>
        <p:sp>
          <p:nvSpPr>
            <p:cNvPr id="95" name="AutoShape 30"/>
            <p:cNvSpPr>
              <a:spLocks noChangeArrowheads="1"/>
            </p:cNvSpPr>
            <p:nvPr/>
          </p:nvSpPr>
          <p:spPr bwMode="auto">
            <a:xfrm rot="1185849">
              <a:off x="4378" y="3602"/>
              <a:ext cx="272" cy="532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96" name="Text Box 31"/>
            <p:cNvSpPr txBox="1">
              <a:spLocks noChangeArrowheads="1"/>
            </p:cNvSpPr>
            <p:nvPr/>
          </p:nvSpPr>
          <p:spPr bwMode="auto">
            <a:xfrm>
              <a:off x="4063" y="3886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/>
                <a:t>W</a:t>
              </a:r>
              <a:r>
                <a:rPr lang="fr-FR" altLang="fr-FR" sz="1800" baseline="-25000" dirty="0" err="1"/>
                <a:t>c</a:t>
              </a:r>
              <a:endParaRPr lang="fr-FR" altLang="fr-FR" sz="1800" dirty="0"/>
            </a:p>
          </p:txBody>
        </p:sp>
      </p:grpSp>
      <p:grpSp>
        <p:nvGrpSpPr>
          <p:cNvPr id="97" name="Group 38"/>
          <p:cNvGrpSpPr>
            <a:grpSpLocks/>
          </p:cNvGrpSpPr>
          <p:nvPr/>
        </p:nvGrpSpPr>
        <p:grpSpPr bwMode="auto">
          <a:xfrm>
            <a:off x="3396159" y="3933056"/>
            <a:ext cx="890587" cy="1162050"/>
            <a:chOff x="1789" y="2705"/>
            <a:chExt cx="561" cy="732"/>
          </a:xfrm>
        </p:grpSpPr>
        <p:sp>
          <p:nvSpPr>
            <p:cNvPr id="98" name="AutoShape 32"/>
            <p:cNvSpPr>
              <a:spLocks noChangeArrowheads="1"/>
            </p:cNvSpPr>
            <p:nvPr/>
          </p:nvSpPr>
          <p:spPr bwMode="auto">
            <a:xfrm rot="1185849">
              <a:off x="1789" y="2905"/>
              <a:ext cx="272" cy="532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99" name="Text Box 33"/>
            <p:cNvSpPr txBox="1">
              <a:spLocks noChangeArrowheads="1"/>
            </p:cNvSpPr>
            <p:nvPr/>
          </p:nvSpPr>
          <p:spPr bwMode="auto">
            <a:xfrm>
              <a:off x="1926" y="2705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/>
                <a:t>Q</a:t>
              </a:r>
              <a:r>
                <a:rPr lang="fr-FR" altLang="fr-FR" sz="1800" baseline="-25000" dirty="0" err="1"/>
                <a:t>c</a:t>
              </a:r>
              <a:endParaRPr lang="fr-FR" altLang="fr-FR" sz="1800" dirty="0"/>
            </a:p>
          </p:txBody>
        </p:sp>
      </p:grpSp>
      <p:grpSp>
        <p:nvGrpSpPr>
          <p:cNvPr id="100" name="Group 43"/>
          <p:cNvGrpSpPr>
            <a:grpSpLocks/>
          </p:cNvGrpSpPr>
          <p:nvPr/>
        </p:nvGrpSpPr>
        <p:grpSpPr bwMode="auto">
          <a:xfrm>
            <a:off x="8263560" y="4771256"/>
            <a:ext cx="688975" cy="623888"/>
            <a:chOff x="5006" y="3190"/>
            <a:chExt cx="434" cy="393"/>
          </a:xfrm>
        </p:grpSpPr>
        <p:sp>
          <p:nvSpPr>
            <p:cNvPr id="101" name="AutoShape 34"/>
            <p:cNvSpPr>
              <a:spLocks noChangeArrowheads="1"/>
            </p:cNvSpPr>
            <p:nvPr/>
          </p:nvSpPr>
          <p:spPr bwMode="auto">
            <a:xfrm>
              <a:off x="5006" y="3406"/>
              <a:ext cx="343" cy="177"/>
            </a:xfrm>
            <a:prstGeom prst="notchedRightArrow">
              <a:avLst>
                <a:gd name="adj1" fmla="val 50000"/>
                <a:gd name="adj2" fmla="val 68296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10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021785"/>
                </p:ext>
              </p:extLst>
            </p:nvPr>
          </p:nvGraphicFramePr>
          <p:xfrm>
            <a:off x="5170" y="3190"/>
            <a:ext cx="270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3" imgW="533160" imgH="279360" progId="Equation.3">
                    <p:embed/>
                  </p:oleObj>
                </mc:Choice>
                <mc:Fallback>
                  <p:oleObj name="Équation" r:id="rId13" imgW="533160" imgH="279360" progId="Equation.3">
                    <p:embed/>
                    <p:pic>
                      <p:nvPicPr>
                        <p:cNvPr id="10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0" y="3190"/>
                          <a:ext cx="270" cy="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" name="Group 46"/>
          <p:cNvGrpSpPr>
            <a:grpSpLocks/>
          </p:cNvGrpSpPr>
          <p:nvPr/>
        </p:nvGrpSpPr>
        <p:grpSpPr bwMode="auto">
          <a:xfrm>
            <a:off x="6122023" y="4564880"/>
            <a:ext cx="2360612" cy="1330325"/>
            <a:chOff x="3657" y="3060"/>
            <a:chExt cx="1487" cy="838"/>
          </a:xfrm>
        </p:grpSpPr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>
              <a:off x="3657" y="3060"/>
              <a:ext cx="1487" cy="8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05" name="Text Box 36"/>
            <p:cNvSpPr txBox="1">
              <a:spLocks noChangeArrowheads="1"/>
            </p:cNvSpPr>
            <p:nvPr/>
          </p:nvSpPr>
          <p:spPr bwMode="auto">
            <a:xfrm>
              <a:off x="3801" y="3299"/>
              <a:ext cx="1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Compresseur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628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utoUpdateAnimBg="0"/>
      <p:bldP spid="65" grpId="0" autoUpdateAnimBg="0"/>
      <p:bldP spid="4" grpId="0" animBg="1"/>
      <p:bldP spid="7" grpId="0" animBg="1"/>
      <p:bldP spid="69" grpId="0" animBg="1"/>
      <p:bldP spid="70" grpId="0" autoUpdateAnimBg="0"/>
      <p:bldP spid="8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D.4. Réfrigérateurs de Joule Thomson (Linde </a:t>
            </a:r>
            <a:r>
              <a:rPr lang="fr-FR" sz="2400" dirty="0" err="1"/>
              <a:t>Hampson</a:t>
            </a:r>
            <a:r>
              <a:rPr lang="fr-FR" sz="2400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61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u="sng" dirty="0"/>
              <a:t>D.4.4. Calcul du COP du réfrigérateur Linde </a:t>
            </a:r>
            <a:r>
              <a:rPr lang="fr-FR" sz="2000" u="sng" dirty="0" err="1"/>
              <a:t>Hamson</a:t>
            </a:r>
            <a:endParaRPr lang="fr-FR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2"/>
              <p:cNvSpPr txBox="1">
                <a:spLocks noChangeArrowheads="1"/>
              </p:cNvSpPr>
              <p:nvPr/>
            </p:nvSpPr>
            <p:spPr bwMode="auto">
              <a:xfrm>
                <a:off x="1619673" y="980728"/>
                <a:ext cx="7416824" cy="2203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Écrivons le premier principe pour le système choisi :</a:t>
                </a:r>
              </a:p>
              <a:p>
                <a:pPr>
                  <a:spcBef>
                    <a:spcPct val="50000"/>
                  </a:spcBef>
                  <a:buNone/>
                </a:pPr>
                <a:endParaRPr lang="fr-FR" altLang="fr-FR" sz="400" dirty="0">
                  <a:latin typeface="+mn-lt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Alors : 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900" dirty="0">
                  <a:latin typeface="+mn-lt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Et d’après le second principe :</a:t>
                </a:r>
              </a:p>
              <a:p>
                <a:pPr algn="ctr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altLang="fr-FR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alt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sz="1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altLang="fr-FR" sz="1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altLang="fr-FR" sz="1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altLang="fr-FR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alt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sz="1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altLang="fr-FR" sz="18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fr-FR" altLang="fr-FR" sz="1800" b="0" i="1" smtClean="0">
                                  <a:latin typeface="Cambria Math"/>
                                  <a:ea typeface="Cambria Math"/>
                                </a:rPr>
                                <m:t>→2</m:t>
                              </m:r>
                            </m:sub>
                          </m:sSub>
                          <m:r>
                            <a:rPr lang="fr-FR" altLang="fr-FR" sz="1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acc>
                      <m:r>
                        <a:rPr lang="fr-FR" altLang="fr-FR" sz="1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altLang="fr-FR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alt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altLang="fr-FR" sz="1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alt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altLang="fr-FR" sz="1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fr-FR" altLang="fr-FR" sz="1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alt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altLang="fr-FR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altLang="fr-FR" sz="1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alt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altLang="fr-FR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altLang="fr-FR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altLang="fr-FR" sz="1800" dirty="0">
                  <a:latin typeface="+mn-lt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altLang="fr-FR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r-FR" altLang="fr-FR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altLang="fr-FR" sz="1800" b="0" i="1" smtClean="0">
                            <a:latin typeface="Cambria Math"/>
                          </a:rPr>
                          <m:t>𝑎𝑚𝑏</m:t>
                        </m:r>
                      </m:sub>
                    </m:sSub>
                  </m:oMath>
                </a14:m>
                <a:r>
                  <a:rPr lang="fr-FR" altLang="fr-FR" sz="1800" dirty="0">
                    <a:latin typeface="+mn-lt"/>
                  </a:rPr>
                  <a:t> et comme les débits sont les mêmes, on a :</a:t>
                </a:r>
              </a:p>
            </p:txBody>
          </p:sp>
        </mc:Choice>
        <mc:Fallback xmlns="">
          <p:sp>
            <p:nvSpPr>
              <p:cNvPr id="6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3" y="980728"/>
                <a:ext cx="7416824" cy="2203424"/>
              </a:xfrm>
              <a:prstGeom prst="rect">
                <a:avLst/>
              </a:prstGeom>
              <a:blipFill rotWithShape="1">
                <a:blip r:embed="rId3"/>
                <a:stretch>
                  <a:fillRect l="-740" t="-1385" b="-360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32765" y="3212976"/>
                <a:ext cx="7303731" cy="377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alt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altLang="fr-F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fr-FR" alt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alt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altLang="fr-FR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altLang="fr-F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alt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fr-FR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altLang="fr-FR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altLang="fr-FR" i="1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alt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alt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altLang="fr-FR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fr-FR" alt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alt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altLang="fr-FR" b="0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̇"/>
                          <m:ctrlPr>
                            <a:rPr lang="fr-FR" alt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altLang="fr-FR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fr-FR" alt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alt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alt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fr-F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altLang="fr-F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altLang="fr-F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alt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fr-F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altLang="fr-F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fr-FR" alt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altLang="fr-FR" b="0" i="1" smtClean="0">
                                  <a:latin typeface="Cambria Math"/>
                                </a:rPr>
                                <m:t>𝑎𝑚𝑏</m:t>
                              </m:r>
                            </m:sub>
                          </m:sSub>
                          <m:r>
                            <a:rPr lang="fr-FR" altLang="fr-F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alt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alt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alt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altLang="fr-FR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alt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765" y="3212976"/>
                <a:ext cx="7303731" cy="377989"/>
              </a:xfrm>
              <a:prstGeom prst="rect">
                <a:avLst/>
              </a:prstGeom>
              <a:blipFill rotWithShape="1"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1619672" y="3645024"/>
            <a:ext cx="407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coefficient de performance vaut alors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411761" y="3982529"/>
                <a:ext cx="5832648" cy="74261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𝑪𝑶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𝑳𝒊𝒏𝒅𝒆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𝑯𝒂𝒎𝒑𝒔𝒐𝒏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fr-FR" b="1" i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latin typeface="Cambria Math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fr-FR" b="1" i="0" smtClean="0">
                                  <a:latin typeface="Cambria Math"/>
                                </a:rPr>
                                <m:t>𝐜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fr-FR" b="1" i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1" i="0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b="1" i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1" y="3982529"/>
                <a:ext cx="5832648" cy="742615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619672" y="5004465"/>
            <a:ext cx="7524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dirty="0">
                <a:latin typeface="+mn-lt"/>
              </a:rPr>
              <a:t>- Pour avoir un coefficient de performance élevé il faut que h</a:t>
            </a:r>
            <a:r>
              <a:rPr lang="fr-FR" altLang="fr-FR" sz="1600" baseline="-25000" dirty="0">
                <a:latin typeface="+mn-lt"/>
              </a:rPr>
              <a:t>1</a:t>
            </a:r>
            <a:r>
              <a:rPr lang="fr-FR" altLang="fr-FR" sz="1600" dirty="0">
                <a:latin typeface="+mn-lt"/>
              </a:rPr>
              <a:t>&gt;&gt;h</a:t>
            </a:r>
            <a:r>
              <a:rPr lang="fr-FR" altLang="fr-FR" sz="1600" baseline="-25000" dirty="0">
                <a:latin typeface="+mn-lt"/>
              </a:rPr>
              <a:t>2</a:t>
            </a:r>
            <a:r>
              <a:rPr lang="fr-FR" altLang="fr-FR" sz="1600" dirty="0">
                <a:latin typeface="+mn-lt"/>
              </a:rPr>
              <a:t> c’est à dire en fait P</a:t>
            </a:r>
            <a:r>
              <a:rPr lang="fr-FR" altLang="fr-FR" sz="1600" baseline="-25000" dirty="0">
                <a:latin typeface="+mn-lt"/>
              </a:rPr>
              <a:t>2</a:t>
            </a:r>
            <a:r>
              <a:rPr lang="fr-FR" altLang="fr-FR" sz="1600" dirty="0">
                <a:latin typeface="+mn-lt"/>
              </a:rPr>
              <a:t>&gt;&gt;P</a:t>
            </a:r>
            <a:r>
              <a:rPr lang="fr-FR" altLang="fr-FR" sz="1600" baseline="-25000" dirty="0">
                <a:latin typeface="+mn-lt"/>
              </a:rPr>
              <a:t>1</a:t>
            </a:r>
            <a:r>
              <a:rPr lang="fr-FR" altLang="fr-FR" sz="1600" dirty="0">
                <a:latin typeface="+mn-lt"/>
              </a:rPr>
              <a:t>.(attention problèmes techniques).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619672" y="5652537"/>
            <a:ext cx="7524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dirty="0">
                <a:latin typeface="+mn-lt"/>
              </a:rPr>
              <a:t>- Pour les fluides tel que He, H</a:t>
            </a:r>
            <a:r>
              <a:rPr lang="fr-FR" altLang="fr-FR" sz="1600" baseline="-25000" dirty="0">
                <a:latin typeface="+mn-lt"/>
              </a:rPr>
              <a:t>2</a:t>
            </a:r>
            <a:r>
              <a:rPr lang="fr-FR" altLang="fr-FR" sz="1600" dirty="0">
                <a:latin typeface="+mn-lt"/>
              </a:rPr>
              <a:t> pour lesquels les </a:t>
            </a:r>
            <a:r>
              <a:rPr lang="fr-FR" altLang="fr-FR" sz="1600" dirty="0" err="1">
                <a:latin typeface="+mn-lt"/>
              </a:rPr>
              <a:t>isenthalpiques</a:t>
            </a:r>
            <a:r>
              <a:rPr lang="fr-FR" altLang="fr-FR" sz="1600" dirty="0">
                <a:latin typeface="+mn-lt"/>
              </a:rPr>
              <a:t> à hautes températures produisent un réchauffement il faut avoir recours à un autre type de machine.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609475" y="1312898"/>
                <a:ext cx="3275961" cy="37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fr-FR" i="1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75" y="1312898"/>
                <a:ext cx="3275961" cy="379848"/>
              </a:xfrm>
              <a:prstGeom prst="rect">
                <a:avLst/>
              </a:prstGeom>
              <a:blipFill rotWithShape="1"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658179" y="1702592"/>
                <a:ext cx="2853282" cy="37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alt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altLang="fr-F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fr-FR" alt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alt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altLang="fr-FR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altLang="fr-F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alt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altLang="fr-FR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altLang="fr-FR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altLang="fr-FR" i="1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alt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alt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altLang="fr-FR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altLang="fr-F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179" y="1702592"/>
                <a:ext cx="2853282" cy="379848"/>
              </a:xfrm>
              <a:prstGeom prst="rect">
                <a:avLst/>
              </a:prstGeom>
              <a:blipFill rotWithShape="1"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555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  <p:bldP spid="7" grpId="0" animBg="1"/>
      <p:bldP spid="16" grpId="0" animBg="1"/>
      <p:bldP spid="17" grpId="0" autoUpdateAnimBg="0"/>
      <p:bldP spid="18" grpId="0" autoUpdateAnimBg="0"/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734888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D.5. Réfrigérateurs de Joule Thomson avec pré-refroidisseur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62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879103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D.5.1. Tracé du cycle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491880" y="1452563"/>
            <a:ext cx="2278063" cy="615950"/>
            <a:chOff x="1539" y="936"/>
            <a:chExt cx="1435" cy="388"/>
          </a:xfrm>
        </p:grpSpPr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1812" y="936"/>
              <a:ext cx="1162" cy="300"/>
            </a:xfrm>
            <a:custGeom>
              <a:avLst/>
              <a:gdLst>
                <a:gd name="T0" fmla="*/ 0 w 1162"/>
                <a:gd name="T1" fmla="*/ 300 h 300"/>
                <a:gd name="T2" fmla="*/ 52 w 1162"/>
                <a:gd name="T3" fmla="*/ 227 h 300"/>
                <a:gd name="T4" fmla="*/ 199 w 1162"/>
                <a:gd name="T5" fmla="*/ 122 h 300"/>
                <a:gd name="T6" fmla="*/ 398 w 1162"/>
                <a:gd name="T7" fmla="*/ 49 h 300"/>
                <a:gd name="T8" fmla="*/ 628 w 1162"/>
                <a:gd name="T9" fmla="*/ 7 h 300"/>
                <a:gd name="T10" fmla="*/ 911 w 1162"/>
                <a:gd name="T11" fmla="*/ 7 h 300"/>
                <a:gd name="T12" fmla="*/ 1162 w 1162"/>
                <a:gd name="T13" fmla="*/ 7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2"/>
                <a:gd name="T22" fmla="*/ 0 h 300"/>
                <a:gd name="T23" fmla="*/ 1162 w 1162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2" h="300">
                  <a:moveTo>
                    <a:pt x="0" y="300"/>
                  </a:moveTo>
                  <a:cubicBezTo>
                    <a:pt x="10" y="275"/>
                    <a:pt x="19" y="257"/>
                    <a:pt x="52" y="227"/>
                  </a:cubicBezTo>
                  <a:cubicBezTo>
                    <a:pt x="85" y="197"/>
                    <a:pt x="141" y="152"/>
                    <a:pt x="199" y="122"/>
                  </a:cubicBezTo>
                  <a:cubicBezTo>
                    <a:pt x="257" y="92"/>
                    <a:pt x="327" y="68"/>
                    <a:pt x="398" y="49"/>
                  </a:cubicBezTo>
                  <a:cubicBezTo>
                    <a:pt x="469" y="30"/>
                    <a:pt x="543" y="14"/>
                    <a:pt x="628" y="7"/>
                  </a:cubicBezTo>
                  <a:cubicBezTo>
                    <a:pt x="713" y="0"/>
                    <a:pt x="822" y="7"/>
                    <a:pt x="911" y="7"/>
                  </a:cubicBezTo>
                  <a:cubicBezTo>
                    <a:pt x="1000" y="7"/>
                    <a:pt x="1110" y="7"/>
                    <a:pt x="1162" y="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539" y="103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 dirty="0"/>
                <a:t>h</a:t>
              </a:r>
              <a:r>
                <a:rPr lang="fr-FR" altLang="fr-FR" sz="2400" baseline="-25000" dirty="0"/>
                <a:t>2</a:t>
              </a:r>
              <a:endParaRPr lang="fr-FR" altLang="fr-FR" sz="2400" dirty="0"/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3951338" y="1412875"/>
            <a:ext cx="2460625" cy="700088"/>
            <a:chOff x="1908" y="891"/>
            <a:chExt cx="1550" cy="441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908" y="1032"/>
              <a:ext cx="1309" cy="300"/>
            </a:xfrm>
            <a:custGeom>
              <a:avLst/>
              <a:gdLst>
                <a:gd name="T0" fmla="*/ 0 w 1309"/>
                <a:gd name="T1" fmla="*/ 300 h 300"/>
                <a:gd name="T2" fmla="*/ 52 w 1309"/>
                <a:gd name="T3" fmla="*/ 227 h 300"/>
                <a:gd name="T4" fmla="*/ 199 w 1309"/>
                <a:gd name="T5" fmla="*/ 122 h 300"/>
                <a:gd name="T6" fmla="*/ 398 w 1309"/>
                <a:gd name="T7" fmla="*/ 49 h 300"/>
                <a:gd name="T8" fmla="*/ 628 w 1309"/>
                <a:gd name="T9" fmla="*/ 7 h 300"/>
                <a:gd name="T10" fmla="*/ 911 w 1309"/>
                <a:gd name="T11" fmla="*/ 7 h 300"/>
                <a:gd name="T12" fmla="*/ 1309 w 1309"/>
                <a:gd name="T13" fmla="*/ 7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9"/>
                <a:gd name="T22" fmla="*/ 0 h 300"/>
                <a:gd name="T23" fmla="*/ 1309 w 1309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9" h="300">
                  <a:moveTo>
                    <a:pt x="0" y="300"/>
                  </a:moveTo>
                  <a:cubicBezTo>
                    <a:pt x="10" y="275"/>
                    <a:pt x="19" y="257"/>
                    <a:pt x="52" y="227"/>
                  </a:cubicBezTo>
                  <a:cubicBezTo>
                    <a:pt x="85" y="197"/>
                    <a:pt x="141" y="152"/>
                    <a:pt x="199" y="122"/>
                  </a:cubicBezTo>
                  <a:cubicBezTo>
                    <a:pt x="257" y="92"/>
                    <a:pt x="327" y="68"/>
                    <a:pt x="398" y="49"/>
                  </a:cubicBezTo>
                  <a:cubicBezTo>
                    <a:pt x="469" y="30"/>
                    <a:pt x="543" y="14"/>
                    <a:pt x="628" y="7"/>
                  </a:cubicBezTo>
                  <a:cubicBezTo>
                    <a:pt x="713" y="0"/>
                    <a:pt x="798" y="7"/>
                    <a:pt x="911" y="7"/>
                  </a:cubicBezTo>
                  <a:cubicBezTo>
                    <a:pt x="1024" y="7"/>
                    <a:pt x="1166" y="7"/>
                    <a:pt x="1309" y="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143" y="891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h</a:t>
              </a:r>
              <a:r>
                <a:rPr lang="fr-FR" altLang="fr-FR" sz="2400" baseline="-25000"/>
                <a:t>1</a:t>
              </a:r>
              <a:endParaRPr lang="fr-FR" altLang="fr-FR" sz="2400"/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398618" y="1484784"/>
            <a:ext cx="2637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Dans le cas de l’hélium ou de l’hydrogène h</a:t>
            </a:r>
            <a:r>
              <a:rPr lang="fr-FR" altLang="fr-FR" sz="1800" baseline="-25000" dirty="0">
                <a:latin typeface="+mn-lt"/>
              </a:rPr>
              <a:t>1</a:t>
            </a:r>
            <a:r>
              <a:rPr lang="fr-FR" altLang="fr-FR" sz="1800" dirty="0">
                <a:latin typeface="+mn-lt"/>
              </a:rPr>
              <a:t>&lt;h</a:t>
            </a:r>
            <a:r>
              <a:rPr lang="fr-FR" altLang="fr-FR" sz="1800" baseline="-25000" dirty="0">
                <a:latin typeface="+mn-lt"/>
              </a:rPr>
              <a:t>2</a:t>
            </a:r>
            <a:endParaRPr lang="fr-FR" altLang="fr-FR" sz="1800" dirty="0">
              <a:latin typeface="+mn-lt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444208" y="2204864"/>
            <a:ext cx="2528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Donc COP&lt;0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444208" y="2636912"/>
            <a:ext cx="25425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On ne peut donc utiliser une telle machine avec He, H</a:t>
            </a:r>
            <a:r>
              <a:rPr lang="fr-FR" altLang="fr-FR" sz="1800" baseline="-25000" dirty="0">
                <a:latin typeface="+mn-lt"/>
              </a:rPr>
              <a:t>2</a:t>
            </a:r>
            <a:r>
              <a:rPr lang="fr-FR" altLang="fr-FR" sz="1800" dirty="0">
                <a:latin typeface="+mn-lt"/>
              </a:rPr>
              <a:t>…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444208" y="3638731"/>
            <a:ext cx="276057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Si l’on abaisse la température de 2 à 3, on atteint une zone ou les détentes isenthalpique produisent du froid.</a:t>
            </a:r>
          </a:p>
        </p:txBody>
      </p: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3581450" y="2860675"/>
            <a:ext cx="1762125" cy="879475"/>
            <a:chOff x="1644" y="1802"/>
            <a:chExt cx="1110" cy="554"/>
          </a:xfrm>
        </p:grpSpPr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1644" y="1802"/>
              <a:ext cx="1110" cy="554"/>
              <a:chOff x="1644" y="1802"/>
              <a:chExt cx="1110" cy="554"/>
            </a:xfrm>
          </p:grpSpPr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1644" y="2056"/>
                <a:ext cx="1110" cy="300"/>
              </a:xfrm>
              <a:custGeom>
                <a:avLst/>
                <a:gdLst>
                  <a:gd name="T0" fmla="*/ 0 w 1110"/>
                  <a:gd name="T1" fmla="*/ 112 h 300"/>
                  <a:gd name="T2" fmla="*/ 42 w 1110"/>
                  <a:gd name="T3" fmla="*/ 49 h 300"/>
                  <a:gd name="T4" fmla="*/ 136 w 1110"/>
                  <a:gd name="T5" fmla="*/ 7 h 300"/>
                  <a:gd name="T6" fmla="*/ 231 w 1110"/>
                  <a:gd name="T7" fmla="*/ 7 h 300"/>
                  <a:gd name="T8" fmla="*/ 283 w 1110"/>
                  <a:gd name="T9" fmla="*/ 49 h 300"/>
                  <a:gd name="T10" fmla="*/ 440 w 1110"/>
                  <a:gd name="T11" fmla="*/ 185 h 300"/>
                  <a:gd name="T12" fmla="*/ 629 w 1110"/>
                  <a:gd name="T13" fmla="*/ 248 h 300"/>
                  <a:gd name="T14" fmla="*/ 859 w 1110"/>
                  <a:gd name="T15" fmla="*/ 290 h 300"/>
                  <a:gd name="T16" fmla="*/ 1110 w 1110"/>
                  <a:gd name="T17" fmla="*/ 30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0"/>
                  <a:gd name="T28" fmla="*/ 0 h 300"/>
                  <a:gd name="T29" fmla="*/ 1110 w 1110"/>
                  <a:gd name="T30" fmla="*/ 300 h 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0" h="300">
                    <a:moveTo>
                      <a:pt x="0" y="112"/>
                    </a:moveTo>
                    <a:cubicBezTo>
                      <a:pt x="9" y="89"/>
                      <a:pt x="19" y="66"/>
                      <a:pt x="42" y="49"/>
                    </a:cubicBezTo>
                    <a:cubicBezTo>
                      <a:pt x="65" y="32"/>
                      <a:pt x="105" y="14"/>
                      <a:pt x="136" y="7"/>
                    </a:cubicBezTo>
                    <a:cubicBezTo>
                      <a:pt x="167" y="0"/>
                      <a:pt x="207" y="0"/>
                      <a:pt x="231" y="7"/>
                    </a:cubicBezTo>
                    <a:cubicBezTo>
                      <a:pt x="255" y="14"/>
                      <a:pt x="248" y="19"/>
                      <a:pt x="283" y="49"/>
                    </a:cubicBezTo>
                    <a:cubicBezTo>
                      <a:pt x="318" y="79"/>
                      <a:pt x="382" y="152"/>
                      <a:pt x="440" y="185"/>
                    </a:cubicBezTo>
                    <a:cubicBezTo>
                      <a:pt x="498" y="218"/>
                      <a:pt x="559" y="231"/>
                      <a:pt x="629" y="248"/>
                    </a:cubicBezTo>
                    <a:cubicBezTo>
                      <a:pt x="699" y="265"/>
                      <a:pt x="779" y="281"/>
                      <a:pt x="859" y="290"/>
                    </a:cubicBezTo>
                    <a:cubicBezTo>
                      <a:pt x="939" y="299"/>
                      <a:pt x="1024" y="299"/>
                      <a:pt x="1110" y="30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1686" y="1802"/>
                <a:ext cx="33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400"/>
                  <a:t>3</a:t>
                </a:r>
              </a:p>
            </p:txBody>
          </p:sp>
        </p:grp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833" y="2032"/>
              <a:ext cx="63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1531988" y="1122363"/>
            <a:ext cx="5189538" cy="5405437"/>
            <a:chOff x="353" y="707"/>
            <a:chExt cx="3269" cy="3405"/>
          </a:xfrm>
        </p:grpSpPr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353" y="707"/>
              <a:ext cx="3269" cy="3405"/>
              <a:chOff x="353" y="707"/>
              <a:chExt cx="3269" cy="3405"/>
            </a:xfrm>
          </p:grpSpPr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 flipH="1">
                <a:off x="2060" y="1033"/>
                <a:ext cx="86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353" y="707"/>
                <a:ext cx="3269" cy="3405"/>
                <a:chOff x="353" y="707"/>
                <a:chExt cx="3269" cy="3405"/>
              </a:xfrm>
            </p:grpSpPr>
            <p:grpSp>
              <p:nvGrpSpPr>
                <p:cNvPr id="35" name="Group 22"/>
                <p:cNvGrpSpPr>
                  <a:grpSpLocks/>
                </p:cNvGrpSpPr>
                <p:nvPr/>
              </p:nvGrpSpPr>
              <p:grpSpPr bwMode="auto">
                <a:xfrm>
                  <a:off x="353" y="707"/>
                  <a:ext cx="3269" cy="3405"/>
                  <a:chOff x="353" y="707"/>
                  <a:chExt cx="3269" cy="3405"/>
                </a:xfrm>
              </p:grpSpPr>
              <p:grpSp>
                <p:nvGrpSpPr>
                  <p:cNvPr id="3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53" y="707"/>
                    <a:ext cx="3269" cy="3405"/>
                    <a:chOff x="353" y="707"/>
                    <a:chExt cx="3269" cy="3405"/>
                  </a:xfrm>
                </p:grpSpPr>
                <p:sp>
                  <p:nvSpPr>
                    <p:cNvPr id="39" name="Line 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04" y="3597"/>
                      <a:ext cx="115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0" name="Line 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32" y="1034"/>
                      <a:ext cx="2141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2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7" y="3467"/>
                      <a:ext cx="692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fr-FR" sz="1800" dirty="0"/>
                        <a:t>T</a:t>
                      </a:r>
                      <a:r>
                        <a:rPr lang="fr-FR" altLang="fr-FR" sz="1800" baseline="-25000" dirty="0"/>
                        <a:t>f</a:t>
                      </a:r>
                      <a:r>
                        <a:rPr lang="fr-FR" altLang="fr-FR" sz="1800" dirty="0"/>
                        <a:t>=</a:t>
                      </a:r>
                      <a:r>
                        <a:rPr lang="fr-FR" altLang="fr-FR" sz="1800" dirty="0" err="1"/>
                        <a:t>T</a:t>
                      </a:r>
                      <a:r>
                        <a:rPr lang="fr-FR" altLang="fr-FR" sz="1800" baseline="-25000" dirty="0" err="1"/>
                        <a:t>eb</a:t>
                      </a:r>
                      <a:endParaRPr lang="fr-FR" altLang="fr-FR" sz="1800" dirty="0"/>
                    </a:p>
                  </p:txBody>
                </p:sp>
                <p:sp>
                  <p:nvSpPr>
                    <p:cNvPr id="43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3" y="929"/>
                      <a:ext cx="1008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fr-FR" sz="1800" dirty="0" err="1"/>
                        <a:t>T</a:t>
                      </a:r>
                      <a:r>
                        <a:rPr lang="fr-FR" altLang="fr-FR" sz="1800" baseline="-25000" dirty="0" err="1"/>
                        <a:t>amb</a:t>
                      </a:r>
                      <a:r>
                        <a:rPr lang="fr-FR" altLang="fr-FR" sz="1800" dirty="0"/>
                        <a:t>=T</a:t>
                      </a:r>
                      <a:r>
                        <a:rPr lang="fr-FR" altLang="fr-FR" sz="1800" baseline="-25000" dirty="0"/>
                        <a:t>c</a:t>
                      </a:r>
                      <a:endParaRPr lang="fr-FR" altLang="fr-FR" sz="1800" dirty="0"/>
                    </a:p>
                  </p:txBody>
                </p:sp>
                <p:sp>
                  <p:nvSpPr>
                    <p:cNvPr id="44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8" y="3349"/>
                      <a:ext cx="239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fr-FR" sz="2400"/>
                        <a:t>L</a:t>
                      </a:r>
                    </a:p>
                  </p:txBody>
                </p:sp>
                <p:grpSp>
                  <p:nvGrpSpPr>
                    <p:cNvPr id="4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6" y="707"/>
                      <a:ext cx="2856" cy="3405"/>
                      <a:chOff x="766" y="707"/>
                      <a:chExt cx="2856" cy="3405"/>
                    </a:xfrm>
                  </p:grpSpPr>
                  <p:grpSp>
                    <p:nvGrpSpPr>
                      <p:cNvPr id="46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6" y="707"/>
                        <a:ext cx="2856" cy="3405"/>
                        <a:chOff x="766" y="707"/>
                        <a:chExt cx="2856" cy="3405"/>
                      </a:xfrm>
                    </p:grpSpPr>
                    <p:sp>
                      <p:nvSpPr>
                        <p:cNvPr id="59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3907509">
                          <a:off x="2223" y="2446"/>
                          <a:ext cx="685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lang="fr-FR" altLang="fr-FR" sz="2400"/>
                            <a:t>P=cst</a:t>
                          </a:r>
                        </a:p>
                      </p:txBody>
                    </p:sp>
                    <p:sp>
                      <p:nvSpPr>
                        <p:cNvPr id="60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3907509">
                          <a:off x="1323" y="2206"/>
                          <a:ext cx="685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lang="fr-FR" altLang="fr-FR" sz="2400"/>
                            <a:t>P=cst</a:t>
                          </a:r>
                        </a:p>
                      </p:txBody>
                    </p:sp>
                    <p:grpSp>
                      <p:nvGrpSpPr>
                        <p:cNvPr id="61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66" y="707"/>
                          <a:ext cx="2856" cy="3405"/>
                          <a:chOff x="766" y="707"/>
                          <a:chExt cx="2856" cy="3405"/>
                        </a:xfrm>
                      </p:grpSpPr>
                      <p:sp>
                        <p:nvSpPr>
                          <p:cNvPr id="62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66" y="3968"/>
                            <a:ext cx="2511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 type="triangl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63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32" y="892"/>
                            <a:ext cx="0" cy="317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 type="triangl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64" name="Freeform 36">
                            <a:hlinkClick r:id="" action="ppaction://hlinkshowjump?jump=nextslide"/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17" y="3001"/>
                            <a:ext cx="1327" cy="954"/>
                          </a:xfrm>
                          <a:custGeom>
                            <a:avLst/>
                            <a:gdLst>
                              <a:gd name="T0" fmla="*/ 0 w 2340"/>
                              <a:gd name="T1" fmla="*/ 1 h 1374"/>
                              <a:gd name="T2" fmla="*/ 1 w 2340"/>
                              <a:gd name="T3" fmla="*/ 1 h 1374"/>
                              <a:gd name="T4" fmla="*/ 1 w 2340"/>
                              <a:gd name="T5" fmla="*/ 1 h 1374"/>
                              <a:gd name="T6" fmla="*/ 1 w 2340"/>
                              <a:gd name="T7" fmla="*/ 1 h 1374"/>
                              <a:gd name="T8" fmla="*/ 1 w 2340"/>
                              <a:gd name="T9" fmla="*/ 1 h 1374"/>
                              <a:gd name="T10" fmla="*/ 1 w 2340"/>
                              <a:gd name="T11" fmla="*/ 1 h 1374"/>
                              <a:gd name="T12" fmla="*/ 1 w 2340"/>
                              <a:gd name="T13" fmla="*/ 1 h 1374"/>
                              <a:gd name="T14" fmla="*/ 1 w 2340"/>
                              <a:gd name="T15" fmla="*/ 1 h 1374"/>
                              <a:gd name="T16" fmla="*/ 1 w 2340"/>
                              <a:gd name="T17" fmla="*/ 1 h 1374"/>
                              <a:gd name="T18" fmla="*/ 1 w 2340"/>
                              <a:gd name="T19" fmla="*/ 1 h 1374"/>
                              <a:gd name="T20" fmla="*/ 1 w 2340"/>
                              <a:gd name="T21" fmla="*/ 1 h 1374"/>
                              <a:gd name="T22" fmla="*/ 1 w 2340"/>
                              <a:gd name="T23" fmla="*/ 1 h 1374"/>
                              <a:gd name="T24" fmla="*/ 1 w 2340"/>
                              <a:gd name="T25" fmla="*/ 1 h 1374"/>
                              <a:gd name="T26" fmla="*/ 1 w 2340"/>
                              <a:gd name="T27" fmla="*/ 1 h 1374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2340"/>
                              <a:gd name="T43" fmla="*/ 0 h 1374"/>
                              <a:gd name="T44" fmla="*/ 2340 w 2340"/>
                              <a:gd name="T45" fmla="*/ 1374 h 1374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2340" h="1374">
                                <a:moveTo>
                                  <a:pt x="0" y="1374"/>
                                </a:moveTo>
                                <a:cubicBezTo>
                                  <a:pt x="41" y="1339"/>
                                  <a:pt x="165" y="1256"/>
                                  <a:pt x="245" y="1156"/>
                                </a:cubicBezTo>
                                <a:cubicBezTo>
                                  <a:pt x="325" y="1056"/>
                                  <a:pt x="415" y="876"/>
                                  <a:pt x="479" y="772"/>
                                </a:cubicBezTo>
                                <a:cubicBezTo>
                                  <a:pt x="543" y="668"/>
                                  <a:pt x="588" y="597"/>
                                  <a:pt x="626" y="530"/>
                                </a:cubicBezTo>
                                <a:cubicBezTo>
                                  <a:pt x="664" y="463"/>
                                  <a:pt x="664" y="426"/>
                                  <a:pt x="708" y="371"/>
                                </a:cubicBezTo>
                                <a:cubicBezTo>
                                  <a:pt x="752" y="316"/>
                                  <a:pt x="829" y="251"/>
                                  <a:pt x="887" y="202"/>
                                </a:cubicBezTo>
                                <a:cubicBezTo>
                                  <a:pt x="945" y="153"/>
                                  <a:pt x="995" y="109"/>
                                  <a:pt x="1056" y="76"/>
                                </a:cubicBezTo>
                                <a:cubicBezTo>
                                  <a:pt x="1117" y="43"/>
                                  <a:pt x="1186" y="0"/>
                                  <a:pt x="1256" y="2"/>
                                </a:cubicBezTo>
                                <a:cubicBezTo>
                                  <a:pt x="1326" y="4"/>
                                  <a:pt x="1417" y="42"/>
                                  <a:pt x="1477" y="86"/>
                                </a:cubicBezTo>
                                <a:cubicBezTo>
                                  <a:pt x="1537" y="130"/>
                                  <a:pt x="1573" y="199"/>
                                  <a:pt x="1614" y="265"/>
                                </a:cubicBezTo>
                                <a:cubicBezTo>
                                  <a:pt x="1655" y="331"/>
                                  <a:pt x="1679" y="392"/>
                                  <a:pt x="1723" y="484"/>
                                </a:cubicBezTo>
                                <a:cubicBezTo>
                                  <a:pt x="1767" y="576"/>
                                  <a:pt x="1821" y="711"/>
                                  <a:pt x="1879" y="820"/>
                                </a:cubicBezTo>
                                <a:cubicBezTo>
                                  <a:pt x="1937" y="929"/>
                                  <a:pt x="1993" y="1050"/>
                                  <a:pt x="2070" y="1140"/>
                                </a:cubicBezTo>
                                <a:cubicBezTo>
                                  <a:pt x="2147" y="1230"/>
                                  <a:pt x="2284" y="1314"/>
                                  <a:pt x="2340" y="1360"/>
                                </a:cubicBezTo>
                              </a:path>
                            </a:pathLst>
                          </a:cu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65" name="Text Box 3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2" y="782"/>
                            <a:ext cx="269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9pPr>
                          </a:lstStyle>
                          <a:p>
                            <a:pPr>
                              <a:spcBef>
                                <a:spcPct val="50000"/>
                              </a:spcBef>
                              <a:buFontTx/>
                              <a:buNone/>
                            </a:pPr>
                            <a:r>
                              <a:rPr lang="fr-FR" altLang="fr-FR" sz="1800" dirty="0"/>
                              <a:t>T</a:t>
                            </a:r>
                          </a:p>
                        </p:txBody>
                      </p:sp>
                      <p:sp>
                        <p:nvSpPr>
                          <p:cNvPr id="66" name="Text Box 3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34" y="3824"/>
                            <a:ext cx="288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9pPr>
                          </a:lstStyle>
                          <a:p>
                            <a:pPr>
                              <a:spcBef>
                                <a:spcPct val="50000"/>
                              </a:spcBef>
                              <a:buFontTx/>
                              <a:buNone/>
                            </a:pPr>
                            <a:r>
                              <a:rPr lang="fr-FR" altLang="fr-FR" sz="2400"/>
                              <a:t>s</a:t>
                            </a:r>
                          </a:p>
                        </p:txBody>
                      </p:sp>
                      <p:sp>
                        <p:nvSpPr>
                          <p:cNvPr id="67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00" y="761"/>
                            <a:ext cx="851" cy="2839"/>
                          </a:xfrm>
                          <a:custGeom>
                            <a:avLst/>
                            <a:gdLst>
                              <a:gd name="T0" fmla="*/ 0 w 851"/>
                              <a:gd name="T1" fmla="*/ 2839 h 2839"/>
                              <a:gd name="T2" fmla="*/ 144 w 851"/>
                              <a:gd name="T3" fmla="*/ 2647 h 2839"/>
                              <a:gd name="T4" fmla="*/ 384 w 851"/>
                              <a:gd name="T5" fmla="*/ 2215 h 2839"/>
                              <a:gd name="T6" fmla="*/ 624 w 851"/>
                              <a:gd name="T7" fmla="*/ 1639 h 2839"/>
                              <a:gd name="T8" fmla="*/ 768 w 851"/>
                              <a:gd name="T9" fmla="*/ 1063 h 2839"/>
                              <a:gd name="T10" fmla="*/ 816 w 851"/>
                              <a:gd name="T11" fmla="*/ 679 h 2839"/>
                              <a:gd name="T12" fmla="*/ 851 w 851"/>
                              <a:gd name="T13" fmla="*/ 0 h 283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851"/>
                              <a:gd name="T22" fmla="*/ 0 h 2839"/>
                              <a:gd name="T23" fmla="*/ 851 w 851"/>
                              <a:gd name="T24" fmla="*/ 2839 h 283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851" h="2839">
                                <a:moveTo>
                                  <a:pt x="0" y="2839"/>
                                </a:moveTo>
                                <a:cubicBezTo>
                                  <a:pt x="40" y="2795"/>
                                  <a:pt x="80" y="2751"/>
                                  <a:pt x="144" y="2647"/>
                                </a:cubicBezTo>
                                <a:cubicBezTo>
                                  <a:pt x="208" y="2543"/>
                                  <a:pt x="304" y="2383"/>
                                  <a:pt x="384" y="2215"/>
                                </a:cubicBezTo>
                                <a:cubicBezTo>
                                  <a:pt x="464" y="2047"/>
                                  <a:pt x="560" y="1831"/>
                                  <a:pt x="624" y="1639"/>
                                </a:cubicBezTo>
                                <a:cubicBezTo>
                                  <a:pt x="688" y="1447"/>
                                  <a:pt x="736" y="1223"/>
                                  <a:pt x="768" y="1063"/>
                                </a:cubicBezTo>
                                <a:cubicBezTo>
                                  <a:pt x="800" y="903"/>
                                  <a:pt x="802" y="856"/>
                                  <a:pt x="816" y="679"/>
                                </a:cubicBezTo>
                                <a:cubicBezTo>
                                  <a:pt x="830" y="502"/>
                                  <a:pt x="844" y="141"/>
                                  <a:pt x="851" y="0"/>
                                </a:cubicBez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68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90" y="2862"/>
                            <a:ext cx="1217" cy="1007"/>
                          </a:xfrm>
                          <a:custGeom>
                            <a:avLst/>
                            <a:gdLst>
                              <a:gd name="T0" fmla="*/ 0 w 1217"/>
                              <a:gd name="T1" fmla="*/ 73 h 1007"/>
                              <a:gd name="T2" fmla="*/ 141 w 1217"/>
                              <a:gd name="T3" fmla="*/ 7 h 1007"/>
                              <a:gd name="T4" fmla="*/ 283 w 1217"/>
                              <a:gd name="T5" fmla="*/ 29 h 1007"/>
                              <a:gd name="T6" fmla="*/ 381 w 1217"/>
                              <a:gd name="T7" fmla="*/ 149 h 1007"/>
                              <a:gd name="T8" fmla="*/ 457 w 1217"/>
                              <a:gd name="T9" fmla="*/ 399 h 1007"/>
                              <a:gd name="T10" fmla="*/ 511 w 1217"/>
                              <a:gd name="T11" fmla="*/ 714 h 1007"/>
                              <a:gd name="T12" fmla="*/ 609 w 1217"/>
                              <a:gd name="T13" fmla="*/ 822 h 1007"/>
                              <a:gd name="T14" fmla="*/ 707 w 1217"/>
                              <a:gd name="T15" fmla="*/ 909 h 1007"/>
                              <a:gd name="T16" fmla="*/ 978 w 1217"/>
                              <a:gd name="T17" fmla="*/ 985 h 1007"/>
                              <a:gd name="T18" fmla="*/ 1217 w 1217"/>
                              <a:gd name="T19" fmla="*/ 1007 h 1007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1217"/>
                              <a:gd name="T31" fmla="*/ 0 h 1007"/>
                              <a:gd name="T32" fmla="*/ 1217 w 1217"/>
                              <a:gd name="T33" fmla="*/ 1007 h 1007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1217" h="1007">
                                <a:moveTo>
                                  <a:pt x="0" y="73"/>
                                </a:moveTo>
                                <a:cubicBezTo>
                                  <a:pt x="47" y="43"/>
                                  <a:pt x="94" y="14"/>
                                  <a:pt x="141" y="7"/>
                                </a:cubicBezTo>
                                <a:cubicBezTo>
                                  <a:pt x="188" y="0"/>
                                  <a:pt x="243" y="5"/>
                                  <a:pt x="283" y="29"/>
                                </a:cubicBezTo>
                                <a:cubicBezTo>
                                  <a:pt x="323" y="53"/>
                                  <a:pt x="352" y="87"/>
                                  <a:pt x="381" y="149"/>
                                </a:cubicBezTo>
                                <a:cubicBezTo>
                                  <a:pt x="410" y="211"/>
                                  <a:pt x="435" y="305"/>
                                  <a:pt x="457" y="399"/>
                                </a:cubicBezTo>
                                <a:cubicBezTo>
                                  <a:pt x="479" y="493"/>
                                  <a:pt x="486" y="644"/>
                                  <a:pt x="511" y="714"/>
                                </a:cubicBezTo>
                                <a:cubicBezTo>
                                  <a:pt x="536" y="784"/>
                                  <a:pt x="576" y="790"/>
                                  <a:pt x="609" y="822"/>
                                </a:cubicBezTo>
                                <a:cubicBezTo>
                                  <a:pt x="642" y="854"/>
                                  <a:pt x="646" y="882"/>
                                  <a:pt x="707" y="909"/>
                                </a:cubicBezTo>
                                <a:cubicBezTo>
                                  <a:pt x="768" y="936"/>
                                  <a:pt x="893" y="969"/>
                                  <a:pt x="978" y="985"/>
                                </a:cubicBezTo>
                                <a:cubicBezTo>
                                  <a:pt x="1063" y="1001"/>
                                  <a:pt x="1140" y="1004"/>
                                  <a:pt x="1217" y="1007"/>
                                </a:cubicBez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69" name="Freeform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238" y="707"/>
                            <a:ext cx="846" cy="2595"/>
                          </a:xfrm>
                          <a:custGeom>
                            <a:avLst/>
                            <a:gdLst>
                              <a:gd name="T0" fmla="*/ 0 w 846"/>
                              <a:gd name="T1" fmla="*/ 2595 h 2595"/>
                              <a:gd name="T2" fmla="*/ 144 w 846"/>
                              <a:gd name="T3" fmla="*/ 2403 h 2595"/>
                              <a:gd name="T4" fmla="*/ 384 w 846"/>
                              <a:gd name="T5" fmla="*/ 1971 h 2595"/>
                              <a:gd name="T6" fmla="*/ 624 w 846"/>
                              <a:gd name="T7" fmla="*/ 1395 h 2595"/>
                              <a:gd name="T8" fmla="*/ 768 w 846"/>
                              <a:gd name="T9" fmla="*/ 819 h 2595"/>
                              <a:gd name="T10" fmla="*/ 816 w 846"/>
                              <a:gd name="T11" fmla="*/ 435 h 2595"/>
                              <a:gd name="T12" fmla="*/ 846 w 846"/>
                              <a:gd name="T13" fmla="*/ 0 h 259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846"/>
                              <a:gd name="T22" fmla="*/ 0 h 2595"/>
                              <a:gd name="T23" fmla="*/ 846 w 846"/>
                              <a:gd name="T24" fmla="*/ 2595 h 259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846" h="2595">
                                <a:moveTo>
                                  <a:pt x="0" y="2595"/>
                                </a:moveTo>
                                <a:cubicBezTo>
                                  <a:pt x="40" y="2551"/>
                                  <a:pt x="80" y="2507"/>
                                  <a:pt x="144" y="2403"/>
                                </a:cubicBezTo>
                                <a:cubicBezTo>
                                  <a:pt x="208" y="2299"/>
                                  <a:pt x="304" y="2139"/>
                                  <a:pt x="384" y="1971"/>
                                </a:cubicBezTo>
                                <a:cubicBezTo>
                                  <a:pt x="464" y="1803"/>
                                  <a:pt x="560" y="1587"/>
                                  <a:pt x="624" y="1395"/>
                                </a:cubicBezTo>
                                <a:cubicBezTo>
                                  <a:pt x="688" y="1203"/>
                                  <a:pt x="736" y="979"/>
                                  <a:pt x="768" y="819"/>
                                </a:cubicBezTo>
                                <a:cubicBezTo>
                                  <a:pt x="800" y="659"/>
                                  <a:pt x="803" y="571"/>
                                  <a:pt x="816" y="435"/>
                                </a:cubicBezTo>
                                <a:cubicBezTo>
                                  <a:pt x="829" y="299"/>
                                  <a:pt x="840" y="91"/>
                                  <a:pt x="846" y="0"/>
                                </a:cubicBez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70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255" y="3608"/>
                            <a:ext cx="837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</p:grpSp>
                  </p:grpSp>
                  <p:grpSp>
                    <p:nvGrpSpPr>
                      <p:cNvPr id="47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3" y="783"/>
                        <a:ext cx="1781" cy="2995"/>
                        <a:chOff x="1213" y="783"/>
                        <a:chExt cx="1781" cy="2995"/>
                      </a:xfrm>
                    </p:grpSpPr>
                    <p:sp>
                      <p:nvSpPr>
                        <p:cNvPr id="48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65" y="981"/>
                          <a:ext cx="229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lang="fr-FR" altLang="fr-FR" sz="2400" dirty="0"/>
                            <a:t>1</a:t>
                          </a:r>
                        </a:p>
                      </p:txBody>
                    </p:sp>
                    <p:sp>
                      <p:nvSpPr>
                        <p:cNvPr id="49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03" y="783"/>
                          <a:ext cx="229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lang="fr-FR" altLang="fr-FR" sz="2400" dirty="0"/>
                            <a:t>2</a:t>
                          </a:r>
                        </a:p>
                      </p:txBody>
                    </p:sp>
                    <p:sp>
                      <p:nvSpPr>
                        <p:cNvPr id="50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13" y="2794"/>
                          <a:ext cx="207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lang="fr-FR" altLang="fr-FR" sz="2400"/>
                            <a:t>4</a:t>
                          </a:r>
                        </a:p>
                      </p:txBody>
                    </p:sp>
                    <p:grpSp>
                      <p:nvGrpSpPr>
                        <p:cNvPr id="51" name="Group 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72" y="1033"/>
                          <a:ext cx="1468" cy="2565"/>
                          <a:chOff x="1472" y="1033"/>
                          <a:chExt cx="1468" cy="2565"/>
                        </a:xfrm>
                      </p:grpSpPr>
                      <p:sp>
                        <p:nvSpPr>
                          <p:cNvPr id="53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951" y="1642"/>
                            <a:ext cx="22" cy="14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 type="triangle" w="lg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4" name="Line 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875" y="1512"/>
                            <a:ext cx="32" cy="15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 type="triangle" w="lg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5" name="Freeform 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72" y="1033"/>
                            <a:ext cx="598" cy="1904"/>
                          </a:xfrm>
                          <a:custGeom>
                            <a:avLst/>
                            <a:gdLst>
                              <a:gd name="T0" fmla="*/ 12 w 598"/>
                              <a:gd name="T1" fmla="*/ 1858 h 1904"/>
                              <a:gd name="T2" fmla="*/ 23 w 598"/>
                              <a:gd name="T3" fmla="*/ 1869 h 1904"/>
                              <a:gd name="T4" fmla="*/ 153 w 598"/>
                              <a:gd name="T5" fmla="*/ 1648 h 1904"/>
                              <a:gd name="T6" fmla="*/ 393 w 598"/>
                              <a:gd name="T7" fmla="*/ 1072 h 1904"/>
                              <a:gd name="T8" fmla="*/ 537 w 598"/>
                              <a:gd name="T9" fmla="*/ 496 h 1904"/>
                              <a:gd name="T10" fmla="*/ 585 w 598"/>
                              <a:gd name="T11" fmla="*/ 112 h 1904"/>
                              <a:gd name="T12" fmla="*/ 598 w 598"/>
                              <a:gd name="T13" fmla="*/ 0 h 1904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598"/>
                              <a:gd name="T22" fmla="*/ 0 h 1904"/>
                              <a:gd name="T23" fmla="*/ 598 w 598"/>
                              <a:gd name="T24" fmla="*/ 1904 h 1904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598" h="1904">
                                <a:moveTo>
                                  <a:pt x="12" y="1858"/>
                                </a:moveTo>
                                <a:cubicBezTo>
                                  <a:pt x="12" y="1860"/>
                                  <a:pt x="0" y="1904"/>
                                  <a:pt x="23" y="1869"/>
                                </a:cubicBezTo>
                                <a:cubicBezTo>
                                  <a:pt x="46" y="1834"/>
                                  <a:pt x="91" y="1781"/>
                                  <a:pt x="153" y="1648"/>
                                </a:cubicBezTo>
                                <a:cubicBezTo>
                                  <a:pt x="215" y="1515"/>
                                  <a:pt x="329" y="1264"/>
                                  <a:pt x="393" y="1072"/>
                                </a:cubicBezTo>
                                <a:cubicBezTo>
                                  <a:pt x="457" y="880"/>
                                  <a:pt x="505" y="656"/>
                                  <a:pt x="537" y="496"/>
                                </a:cubicBezTo>
                                <a:cubicBezTo>
                                  <a:pt x="569" y="336"/>
                                  <a:pt x="575" y="195"/>
                                  <a:pt x="585" y="112"/>
                                </a:cubicBezTo>
                                <a:cubicBezTo>
                                  <a:pt x="595" y="29"/>
                                  <a:pt x="595" y="23"/>
                                  <a:pt x="598" y="0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6" name="Line 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712" y="3598"/>
                            <a:ext cx="391" cy="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7" name="Freeform 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99" y="1033"/>
                            <a:ext cx="841" cy="2555"/>
                          </a:xfrm>
                          <a:custGeom>
                            <a:avLst/>
                            <a:gdLst>
                              <a:gd name="T0" fmla="*/ 0 w 841"/>
                              <a:gd name="T1" fmla="*/ 2555 h 2555"/>
                              <a:gd name="T2" fmla="*/ 144 w 841"/>
                              <a:gd name="T3" fmla="*/ 2363 h 2555"/>
                              <a:gd name="T4" fmla="*/ 384 w 841"/>
                              <a:gd name="T5" fmla="*/ 1931 h 2555"/>
                              <a:gd name="T6" fmla="*/ 624 w 841"/>
                              <a:gd name="T7" fmla="*/ 1355 h 2555"/>
                              <a:gd name="T8" fmla="*/ 768 w 841"/>
                              <a:gd name="T9" fmla="*/ 779 h 2555"/>
                              <a:gd name="T10" fmla="*/ 816 w 841"/>
                              <a:gd name="T11" fmla="*/ 395 h 2555"/>
                              <a:gd name="T12" fmla="*/ 841 w 841"/>
                              <a:gd name="T13" fmla="*/ 0 h 255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841"/>
                              <a:gd name="T22" fmla="*/ 0 h 2555"/>
                              <a:gd name="T23" fmla="*/ 841 w 841"/>
                              <a:gd name="T24" fmla="*/ 2555 h 255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841" h="2555">
                                <a:moveTo>
                                  <a:pt x="0" y="2555"/>
                                </a:moveTo>
                                <a:cubicBezTo>
                                  <a:pt x="40" y="2511"/>
                                  <a:pt x="80" y="2467"/>
                                  <a:pt x="144" y="2363"/>
                                </a:cubicBezTo>
                                <a:cubicBezTo>
                                  <a:pt x="208" y="2259"/>
                                  <a:pt x="304" y="2099"/>
                                  <a:pt x="384" y="1931"/>
                                </a:cubicBezTo>
                                <a:cubicBezTo>
                                  <a:pt x="464" y="1763"/>
                                  <a:pt x="560" y="1547"/>
                                  <a:pt x="624" y="1355"/>
                                </a:cubicBezTo>
                                <a:cubicBezTo>
                                  <a:pt x="688" y="1163"/>
                                  <a:pt x="736" y="939"/>
                                  <a:pt x="768" y="779"/>
                                </a:cubicBezTo>
                                <a:cubicBezTo>
                                  <a:pt x="800" y="619"/>
                                  <a:pt x="804" y="525"/>
                                  <a:pt x="816" y="395"/>
                                </a:cubicBezTo>
                                <a:cubicBezTo>
                                  <a:pt x="828" y="265"/>
                                  <a:pt x="836" y="82"/>
                                  <a:pt x="841" y="0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8" name="Freeform 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4" y="2892"/>
                            <a:ext cx="239" cy="695"/>
                          </a:xfrm>
                          <a:custGeom>
                            <a:avLst/>
                            <a:gdLst>
                              <a:gd name="T0" fmla="*/ 0 w 239"/>
                              <a:gd name="T1" fmla="*/ 0 h 695"/>
                              <a:gd name="T2" fmla="*/ 87 w 239"/>
                              <a:gd name="T3" fmla="*/ 98 h 695"/>
                              <a:gd name="T4" fmla="*/ 108 w 239"/>
                              <a:gd name="T5" fmla="*/ 174 h 695"/>
                              <a:gd name="T6" fmla="*/ 141 w 239"/>
                              <a:gd name="T7" fmla="*/ 239 h 695"/>
                              <a:gd name="T8" fmla="*/ 152 w 239"/>
                              <a:gd name="T9" fmla="*/ 337 h 695"/>
                              <a:gd name="T10" fmla="*/ 163 w 239"/>
                              <a:gd name="T11" fmla="*/ 435 h 695"/>
                              <a:gd name="T12" fmla="*/ 184 w 239"/>
                              <a:gd name="T13" fmla="*/ 554 h 695"/>
                              <a:gd name="T14" fmla="*/ 206 w 239"/>
                              <a:gd name="T15" fmla="*/ 630 h 695"/>
                              <a:gd name="T16" fmla="*/ 239 w 239"/>
                              <a:gd name="T17" fmla="*/ 695 h 695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39"/>
                              <a:gd name="T28" fmla="*/ 0 h 695"/>
                              <a:gd name="T29" fmla="*/ 239 w 239"/>
                              <a:gd name="T30" fmla="*/ 695 h 695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39" h="695">
                                <a:moveTo>
                                  <a:pt x="0" y="0"/>
                                </a:moveTo>
                                <a:cubicBezTo>
                                  <a:pt x="34" y="34"/>
                                  <a:pt x="69" y="69"/>
                                  <a:pt x="87" y="98"/>
                                </a:cubicBezTo>
                                <a:cubicBezTo>
                                  <a:pt x="105" y="127"/>
                                  <a:pt x="99" y="151"/>
                                  <a:pt x="108" y="174"/>
                                </a:cubicBezTo>
                                <a:cubicBezTo>
                                  <a:pt x="117" y="197"/>
                                  <a:pt x="134" y="212"/>
                                  <a:pt x="141" y="239"/>
                                </a:cubicBezTo>
                                <a:cubicBezTo>
                                  <a:pt x="148" y="266"/>
                                  <a:pt x="148" y="304"/>
                                  <a:pt x="152" y="337"/>
                                </a:cubicBezTo>
                                <a:cubicBezTo>
                                  <a:pt x="156" y="370"/>
                                  <a:pt x="158" y="399"/>
                                  <a:pt x="163" y="435"/>
                                </a:cubicBezTo>
                                <a:cubicBezTo>
                                  <a:pt x="168" y="471"/>
                                  <a:pt x="177" y="522"/>
                                  <a:pt x="184" y="554"/>
                                </a:cubicBezTo>
                                <a:cubicBezTo>
                                  <a:pt x="191" y="586"/>
                                  <a:pt x="197" y="607"/>
                                  <a:pt x="206" y="630"/>
                                </a:cubicBezTo>
                                <a:cubicBezTo>
                                  <a:pt x="215" y="653"/>
                                  <a:pt x="227" y="674"/>
                                  <a:pt x="239" y="695"/>
                                </a:cubicBezTo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</p:grpSp>
                    <p:sp>
                      <p:nvSpPr>
                        <p:cNvPr id="52" name="Text Box 5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47" y="3490"/>
                          <a:ext cx="27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lang="fr-FR" altLang="fr-FR" sz="2400"/>
                            <a:t>V</a:t>
                          </a:r>
                        </a:p>
                      </p:txBody>
                    </p:sp>
                  </p:grpSp>
                </p:grpSp>
              </p:grpSp>
              <p:sp>
                <p:nvSpPr>
                  <p:cNvPr id="3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5" y="3598"/>
                    <a:ext cx="239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2400"/>
                      <a:t>5</a:t>
                    </a:r>
                  </a:p>
                </p:txBody>
              </p:sp>
            </p:grpSp>
            <p:sp>
              <p:nvSpPr>
                <p:cNvPr id="3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363" y="3707"/>
                  <a:ext cx="6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/>
                    <a:t>h=cst</a:t>
                  </a:r>
                </a:p>
              </p:txBody>
            </p:sp>
          </p:grpSp>
          <p:sp>
            <p:nvSpPr>
              <p:cNvPr id="32" name="Oval 57"/>
              <p:cNvSpPr>
                <a:spLocks noChangeArrowheads="1"/>
              </p:cNvSpPr>
              <p:nvPr/>
            </p:nvSpPr>
            <p:spPr bwMode="auto">
              <a:xfrm>
                <a:off x="1466" y="288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33" name="Oval 58"/>
              <p:cNvSpPr>
                <a:spLocks noChangeArrowheads="1"/>
              </p:cNvSpPr>
              <p:nvPr/>
            </p:nvSpPr>
            <p:spPr bwMode="auto">
              <a:xfrm>
                <a:off x="1686" y="3561"/>
                <a:ext cx="63" cy="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34" name="Oval 59"/>
              <p:cNvSpPr>
                <a:spLocks noChangeArrowheads="1"/>
              </p:cNvSpPr>
              <p:nvPr/>
            </p:nvSpPr>
            <p:spPr bwMode="auto">
              <a:xfrm>
                <a:off x="2053" y="3550"/>
                <a:ext cx="56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28" name="Oval 60"/>
            <p:cNvSpPr>
              <a:spLocks noChangeArrowheads="1"/>
            </p:cNvSpPr>
            <p:nvPr/>
          </p:nvSpPr>
          <p:spPr bwMode="auto">
            <a:xfrm>
              <a:off x="2911" y="100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9" name="Oval 61"/>
            <p:cNvSpPr>
              <a:spLocks noChangeArrowheads="1"/>
            </p:cNvSpPr>
            <p:nvPr/>
          </p:nvSpPr>
          <p:spPr bwMode="auto">
            <a:xfrm>
              <a:off x="2032" y="1005"/>
              <a:ext cx="63" cy="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71" name="Group 62"/>
          <p:cNvGrpSpPr>
            <a:grpSpLocks/>
          </p:cNvGrpSpPr>
          <p:nvPr/>
        </p:nvGrpSpPr>
        <p:grpSpPr bwMode="auto">
          <a:xfrm>
            <a:off x="1908226" y="1628775"/>
            <a:ext cx="1989139" cy="1663700"/>
            <a:chOff x="590" y="1026"/>
            <a:chExt cx="1253" cy="1048"/>
          </a:xfrm>
        </p:grpSpPr>
        <p:sp>
          <p:nvSpPr>
            <p:cNvPr id="72" name="AutoShape 63"/>
            <p:cNvSpPr>
              <a:spLocks/>
            </p:cNvSpPr>
            <p:nvPr/>
          </p:nvSpPr>
          <p:spPr bwMode="auto">
            <a:xfrm>
              <a:off x="1497" y="1026"/>
              <a:ext cx="346" cy="1048"/>
            </a:xfrm>
            <a:prstGeom prst="leftBrace">
              <a:avLst>
                <a:gd name="adj1" fmla="val 46247"/>
                <a:gd name="adj2" fmla="val 48093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73" name="Text Box 64"/>
            <p:cNvSpPr txBox="1">
              <a:spLocks noChangeArrowheads="1"/>
            </p:cNvSpPr>
            <p:nvPr/>
          </p:nvSpPr>
          <p:spPr bwMode="auto">
            <a:xfrm>
              <a:off x="590" y="1345"/>
              <a:ext cx="11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solidFill>
                    <a:srgbClr val="FF0000"/>
                  </a:solidFill>
                </a:rPr>
                <a:t>Pré-</a:t>
              </a:r>
              <a:br>
                <a:rPr lang="fr-FR" altLang="fr-FR" sz="1800" dirty="0">
                  <a:solidFill>
                    <a:srgbClr val="FF0000"/>
                  </a:solidFill>
                </a:rPr>
              </a:br>
              <a:r>
                <a:rPr lang="fr-FR" altLang="fr-FR" sz="1800" dirty="0">
                  <a:solidFill>
                    <a:srgbClr val="FF0000"/>
                  </a:solidFill>
                </a:rPr>
                <a:t>refroidissement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0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734888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D.5. Réfrigérateurs de Joule Thomson avec pré-refroidisseur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63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879103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D.5.2. Schéma de principe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18456" y="1340768"/>
            <a:ext cx="279052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dirty="0">
                <a:latin typeface="+mn-lt"/>
              </a:rPr>
              <a:t>La solution est donc de </a:t>
            </a:r>
            <a:r>
              <a:rPr lang="fr-FR" altLang="fr-FR" sz="1600" dirty="0" err="1">
                <a:latin typeface="+mn-lt"/>
              </a:rPr>
              <a:t>prérefroidir</a:t>
            </a:r>
            <a:r>
              <a:rPr lang="fr-FR" altLang="fr-FR" sz="1600" dirty="0">
                <a:latin typeface="+mn-lt"/>
              </a:rPr>
              <a:t> les gaz jusqu’à leurs température d’inversion.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47664" y="5915669"/>
            <a:ext cx="5641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  <a:latin typeface="+mn-lt"/>
              </a:rPr>
              <a:t>Réfrigérateur LINDE HAMPSON avec </a:t>
            </a:r>
            <a:r>
              <a:rPr lang="fr-FR" altLang="fr-FR" sz="1800" b="1" dirty="0" err="1">
                <a:solidFill>
                  <a:srgbClr val="FF0000"/>
                </a:solidFill>
                <a:latin typeface="+mn-lt"/>
              </a:rPr>
              <a:t>prérefroidisseur</a:t>
            </a:r>
            <a:endParaRPr lang="fr-FR" altLang="fr-FR" sz="1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995936" y="3059486"/>
            <a:ext cx="1379538" cy="1017588"/>
            <a:chOff x="2262" y="1552"/>
            <a:chExt cx="869" cy="641"/>
          </a:xfrm>
        </p:grpSpPr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2262" y="1718"/>
              <a:ext cx="869" cy="475"/>
              <a:chOff x="2377" y="1174"/>
              <a:chExt cx="1288" cy="475"/>
            </a:xfrm>
          </p:grpSpPr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2377" y="1416"/>
                <a:ext cx="1288" cy="233"/>
              </a:xfrm>
              <a:custGeom>
                <a:avLst/>
                <a:gdLst>
                  <a:gd name="T0" fmla="*/ 0 w 1288"/>
                  <a:gd name="T1" fmla="*/ 162 h 295"/>
                  <a:gd name="T2" fmla="*/ 220 w 1288"/>
                  <a:gd name="T3" fmla="*/ 162 h 295"/>
                  <a:gd name="T4" fmla="*/ 268 w 1288"/>
                  <a:gd name="T5" fmla="*/ 8 h 295"/>
                  <a:gd name="T6" fmla="*/ 300 w 1288"/>
                  <a:gd name="T7" fmla="*/ 283 h 295"/>
                  <a:gd name="T8" fmla="*/ 334 w 1288"/>
                  <a:gd name="T9" fmla="*/ 0 h 295"/>
                  <a:gd name="T10" fmla="*/ 362 w 1288"/>
                  <a:gd name="T11" fmla="*/ 283 h 295"/>
                  <a:gd name="T12" fmla="*/ 394 w 1288"/>
                  <a:gd name="T13" fmla="*/ 8 h 295"/>
                  <a:gd name="T14" fmla="*/ 426 w 1288"/>
                  <a:gd name="T15" fmla="*/ 283 h 295"/>
                  <a:gd name="T16" fmla="*/ 453 w 1288"/>
                  <a:gd name="T17" fmla="*/ 15 h 295"/>
                  <a:gd name="T18" fmla="*/ 480 w 1288"/>
                  <a:gd name="T19" fmla="*/ 283 h 295"/>
                  <a:gd name="T20" fmla="*/ 510 w 1288"/>
                  <a:gd name="T21" fmla="*/ 8 h 295"/>
                  <a:gd name="T22" fmla="*/ 538 w 1288"/>
                  <a:gd name="T23" fmla="*/ 283 h 295"/>
                  <a:gd name="T24" fmla="*/ 566 w 1288"/>
                  <a:gd name="T25" fmla="*/ 20 h 295"/>
                  <a:gd name="T26" fmla="*/ 587 w 1288"/>
                  <a:gd name="T27" fmla="*/ 283 h 295"/>
                  <a:gd name="T28" fmla="*/ 619 w 1288"/>
                  <a:gd name="T29" fmla="*/ 15 h 295"/>
                  <a:gd name="T30" fmla="*/ 652 w 1288"/>
                  <a:gd name="T31" fmla="*/ 283 h 295"/>
                  <a:gd name="T32" fmla="*/ 661 w 1288"/>
                  <a:gd name="T33" fmla="*/ 204 h 295"/>
                  <a:gd name="T34" fmla="*/ 664 w 1288"/>
                  <a:gd name="T35" fmla="*/ 156 h 295"/>
                  <a:gd name="T36" fmla="*/ 676 w 1288"/>
                  <a:gd name="T37" fmla="*/ 18 h 295"/>
                  <a:gd name="T38" fmla="*/ 704 w 1288"/>
                  <a:gd name="T39" fmla="*/ 291 h 295"/>
                  <a:gd name="T40" fmla="*/ 733 w 1288"/>
                  <a:gd name="T41" fmla="*/ 8 h 295"/>
                  <a:gd name="T42" fmla="*/ 773 w 1288"/>
                  <a:gd name="T43" fmla="*/ 291 h 295"/>
                  <a:gd name="T44" fmla="*/ 803 w 1288"/>
                  <a:gd name="T45" fmla="*/ 8 h 295"/>
                  <a:gd name="T46" fmla="*/ 825 w 1288"/>
                  <a:gd name="T47" fmla="*/ 283 h 295"/>
                  <a:gd name="T48" fmla="*/ 860 w 1288"/>
                  <a:gd name="T49" fmla="*/ 8 h 295"/>
                  <a:gd name="T50" fmla="*/ 892 w 1288"/>
                  <a:gd name="T51" fmla="*/ 283 h 295"/>
                  <a:gd name="T52" fmla="*/ 943 w 1288"/>
                  <a:gd name="T53" fmla="*/ 162 h 295"/>
                  <a:gd name="T54" fmla="*/ 1288 w 1288"/>
                  <a:gd name="T55" fmla="*/ 162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88"/>
                  <a:gd name="T85" fmla="*/ 0 h 295"/>
                  <a:gd name="T86" fmla="*/ 1288 w 1288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88" h="295">
                    <a:moveTo>
                      <a:pt x="0" y="162"/>
                    </a:moveTo>
                    <a:lnTo>
                      <a:pt x="220" y="162"/>
                    </a:lnTo>
                    <a:lnTo>
                      <a:pt x="268" y="8"/>
                    </a:lnTo>
                    <a:lnTo>
                      <a:pt x="300" y="283"/>
                    </a:lnTo>
                    <a:lnTo>
                      <a:pt x="334" y="0"/>
                    </a:lnTo>
                    <a:lnTo>
                      <a:pt x="362" y="283"/>
                    </a:lnTo>
                    <a:lnTo>
                      <a:pt x="394" y="8"/>
                    </a:lnTo>
                    <a:lnTo>
                      <a:pt x="426" y="283"/>
                    </a:lnTo>
                    <a:lnTo>
                      <a:pt x="453" y="15"/>
                    </a:lnTo>
                    <a:lnTo>
                      <a:pt x="480" y="283"/>
                    </a:lnTo>
                    <a:lnTo>
                      <a:pt x="510" y="8"/>
                    </a:lnTo>
                    <a:lnTo>
                      <a:pt x="538" y="283"/>
                    </a:lnTo>
                    <a:lnTo>
                      <a:pt x="566" y="20"/>
                    </a:lnTo>
                    <a:lnTo>
                      <a:pt x="587" y="283"/>
                    </a:lnTo>
                    <a:lnTo>
                      <a:pt x="619" y="15"/>
                    </a:lnTo>
                    <a:cubicBezTo>
                      <a:pt x="627" y="62"/>
                      <a:pt x="644" y="237"/>
                      <a:pt x="652" y="283"/>
                    </a:cubicBezTo>
                    <a:cubicBezTo>
                      <a:pt x="653" y="295"/>
                      <a:pt x="659" y="208"/>
                      <a:pt x="661" y="204"/>
                    </a:cubicBezTo>
                    <a:cubicBezTo>
                      <a:pt x="660" y="195"/>
                      <a:pt x="662" y="186"/>
                      <a:pt x="664" y="156"/>
                    </a:cubicBezTo>
                    <a:lnTo>
                      <a:pt x="676" y="18"/>
                    </a:lnTo>
                    <a:lnTo>
                      <a:pt x="704" y="291"/>
                    </a:lnTo>
                    <a:lnTo>
                      <a:pt x="733" y="8"/>
                    </a:lnTo>
                    <a:lnTo>
                      <a:pt x="773" y="291"/>
                    </a:lnTo>
                    <a:lnTo>
                      <a:pt x="803" y="8"/>
                    </a:lnTo>
                    <a:lnTo>
                      <a:pt x="825" y="283"/>
                    </a:lnTo>
                    <a:lnTo>
                      <a:pt x="860" y="8"/>
                    </a:lnTo>
                    <a:lnTo>
                      <a:pt x="892" y="283"/>
                    </a:lnTo>
                    <a:lnTo>
                      <a:pt x="943" y="162"/>
                    </a:lnTo>
                    <a:lnTo>
                      <a:pt x="1288" y="162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2444" y="1174"/>
                <a:ext cx="1117" cy="233"/>
              </a:xfrm>
              <a:custGeom>
                <a:avLst/>
                <a:gdLst>
                  <a:gd name="T0" fmla="*/ 0 w 1117"/>
                  <a:gd name="T1" fmla="*/ 147 h 295"/>
                  <a:gd name="T2" fmla="*/ 193 w 1117"/>
                  <a:gd name="T3" fmla="*/ 147 h 295"/>
                  <a:gd name="T4" fmla="*/ 220 w 1117"/>
                  <a:gd name="T5" fmla="*/ 8 h 295"/>
                  <a:gd name="T6" fmla="*/ 252 w 1117"/>
                  <a:gd name="T7" fmla="*/ 283 h 295"/>
                  <a:gd name="T8" fmla="*/ 286 w 1117"/>
                  <a:gd name="T9" fmla="*/ 0 h 295"/>
                  <a:gd name="T10" fmla="*/ 314 w 1117"/>
                  <a:gd name="T11" fmla="*/ 283 h 295"/>
                  <a:gd name="T12" fmla="*/ 346 w 1117"/>
                  <a:gd name="T13" fmla="*/ 8 h 295"/>
                  <a:gd name="T14" fmla="*/ 378 w 1117"/>
                  <a:gd name="T15" fmla="*/ 283 h 295"/>
                  <a:gd name="T16" fmla="*/ 405 w 1117"/>
                  <a:gd name="T17" fmla="*/ 15 h 295"/>
                  <a:gd name="T18" fmla="*/ 432 w 1117"/>
                  <a:gd name="T19" fmla="*/ 283 h 295"/>
                  <a:gd name="T20" fmla="*/ 462 w 1117"/>
                  <a:gd name="T21" fmla="*/ 8 h 295"/>
                  <a:gd name="T22" fmla="*/ 489 w 1117"/>
                  <a:gd name="T23" fmla="*/ 283 h 295"/>
                  <a:gd name="T24" fmla="*/ 518 w 1117"/>
                  <a:gd name="T25" fmla="*/ 20 h 295"/>
                  <a:gd name="T26" fmla="*/ 539 w 1117"/>
                  <a:gd name="T27" fmla="*/ 283 h 295"/>
                  <a:gd name="T28" fmla="*/ 571 w 1117"/>
                  <a:gd name="T29" fmla="*/ 15 h 295"/>
                  <a:gd name="T30" fmla="*/ 603 w 1117"/>
                  <a:gd name="T31" fmla="*/ 283 h 295"/>
                  <a:gd name="T32" fmla="*/ 613 w 1117"/>
                  <a:gd name="T33" fmla="*/ 204 h 295"/>
                  <a:gd name="T34" fmla="*/ 616 w 1117"/>
                  <a:gd name="T35" fmla="*/ 156 h 295"/>
                  <a:gd name="T36" fmla="*/ 628 w 1117"/>
                  <a:gd name="T37" fmla="*/ 18 h 295"/>
                  <a:gd name="T38" fmla="*/ 655 w 1117"/>
                  <a:gd name="T39" fmla="*/ 291 h 295"/>
                  <a:gd name="T40" fmla="*/ 685 w 1117"/>
                  <a:gd name="T41" fmla="*/ 8 h 295"/>
                  <a:gd name="T42" fmla="*/ 725 w 1117"/>
                  <a:gd name="T43" fmla="*/ 291 h 295"/>
                  <a:gd name="T44" fmla="*/ 754 w 1117"/>
                  <a:gd name="T45" fmla="*/ 8 h 295"/>
                  <a:gd name="T46" fmla="*/ 777 w 1117"/>
                  <a:gd name="T47" fmla="*/ 283 h 295"/>
                  <a:gd name="T48" fmla="*/ 811 w 1117"/>
                  <a:gd name="T49" fmla="*/ 8 h 295"/>
                  <a:gd name="T50" fmla="*/ 844 w 1117"/>
                  <a:gd name="T51" fmla="*/ 283 h 295"/>
                  <a:gd name="T52" fmla="*/ 886 w 1117"/>
                  <a:gd name="T53" fmla="*/ 66 h 295"/>
                  <a:gd name="T54" fmla="*/ 1117 w 1117"/>
                  <a:gd name="T55" fmla="*/ 66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17"/>
                  <a:gd name="T85" fmla="*/ 0 h 295"/>
                  <a:gd name="T86" fmla="*/ 1117 w 1117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17" h="295">
                    <a:moveTo>
                      <a:pt x="0" y="147"/>
                    </a:moveTo>
                    <a:lnTo>
                      <a:pt x="193" y="147"/>
                    </a:lnTo>
                    <a:lnTo>
                      <a:pt x="220" y="8"/>
                    </a:lnTo>
                    <a:lnTo>
                      <a:pt x="252" y="283"/>
                    </a:lnTo>
                    <a:lnTo>
                      <a:pt x="286" y="0"/>
                    </a:lnTo>
                    <a:lnTo>
                      <a:pt x="314" y="283"/>
                    </a:lnTo>
                    <a:lnTo>
                      <a:pt x="346" y="8"/>
                    </a:lnTo>
                    <a:lnTo>
                      <a:pt x="378" y="283"/>
                    </a:lnTo>
                    <a:lnTo>
                      <a:pt x="405" y="15"/>
                    </a:lnTo>
                    <a:lnTo>
                      <a:pt x="432" y="283"/>
                    </a:lnTo>
                    <a:lnTo>
                      <a:pt x="462" y="8"/>
                    </a:lnTo>
                    <a:lnTo>
                      <a:pt x="489" y="283"/>
                    </a:lnTo>
                    <a:lnTo>
                      <a:pt x="518" y="20"/>
                    </a:lnTo>
                    <a:lnTo>
                      <a:pt x="539" y="283"/>
                    </a:lnTo>
                    <a:lnTo>
                      <a:pt x="571" y="15"/>
                    </a:lnTo>
                    <a:cubicBezTo>
                      <a:pt x="579" y="62"/>
                      <a:pt x="596" y="237"/>
                      <a:pt x="603" y="283"/>
                    </a:cubicBezTo>
                    <a:cubicBezTo>
                      <a:pt x="605" y="295"/>
                      <a:pt x="611" y="208"/>
                      <a:pt x="613" y="204"/>
                    </a:cubicBezTo>
                    <a:cubicBezTo>
                      <a:pt x="612" y="195"/>
                      <a:pt x="614" y="186"/>
                      <a:pt x="616" y="156"/>
                    </a:cubicBezTo>
                    <a:lnTo>
                      <a:pt x="628" y="18"/>
                    </a:lnTo>
                    <a:lnTo>
                      <a:pt x="655" y="291"/>
                    </a:lnTo>
                    <a:lnTo>
                      <a:pt x="685" y="8"/>
                    </a:lnTo>
                    <a:lnTo>
                      <a:pt x="725" y="291"/>
                    </a:lnTo>
                    <a:lnTo>
                      <a:pt x="754" y="8"/>
                    </a:lnTo>
                    <a:lnTo>
                      <a:pt x="777" y="283"/>
                    </a:lnTo>
                    <a:lnTo>
                      <a:pt x="811" y="8"/>
                    </a:lnTo>
                    <a:lnTo>
                      <a:pt x="844" y="283"/>
                    </a:lnTo>
                    <a:lnTo>
                      <a:pt x="886" y="66"/>
                    </a:lnTo>
                    <a:lnTo>
                      <a:pt x="1117" y="66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852" y="1552"/>
              <a:ext cx="2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3</a:t>
              </a: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2940" y="1736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6575521" y="3227265"/>
            <a:ext cx="2108200" cy="1698626"/>
            <a:chOff x="4085" y="1680"/>
            <a:chExt cx="1328" cy="1070"/>
          </a:xfrm>
        </p:grpSpPr>
        <p:graphicFrame>
          <p:nvGraphicFramePr>
            <p:cNvPr id="2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2262732"/>
                </p:ext>
              </p:extLst>
            </p:nvPr>
          </p:nvGraphicFramePr>
          <p:xfrm>
            <a:off x="5259" y="1962"/>
            <a:ext cx="116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3" imgW="228600" imgH="241200" progId="Equation.3">
                    <p:embed/>
                  </p:oleObj>
                </mc:Choice>
                <mc:Fallback>
                  <p:oleObj name="Équation" r:id="rId3" imgW="228600" imgH="241200" progId="Equation.3">
                    <p:embed/>
                    <p:pic>
                      <p:nvPicPr>
                        <p:cNvPr id="2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9" y="1962"/>
                          <a:ext cx="116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5166" y="1705"/>
              <a:ext cx="2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5</a:t>
              </a:r>
            </a:p>
          </p:txBody>
        </p:sp>
        <p:grpSp>
          <p:nvGrpSpPr>
            <p:cNvPr id="26" name="Group 15"/>
            <p:cNvGrpSpPr>
              <a:grpSpLocks/>
            </p:cNvGrpSpPr>
            <p:nvPr/>
          </p:nvGrpSpPr>
          <p:grpSpPr bwMode="auto">
            <a:xfrm>
              <a:off x="4085" y="1680"/>
              <a:ext cx="817" cy="536"/>
              <a:chOff x="4085" y="1680"/>
              <a:chExt cx="817" cy="536"/>
            </a:xfrm>
          </p:grpSpPr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4085" y="1983"/>
                <a:ext cx="817" cy="233"/>
              </a:xfrm>
              <a:custGeom>
                <a:avLst/>
                <a:gdLst>
                  <a:gd name="T0" fmla="*/ 0 w 1288"/>
                  <a:gd name="T1" fmla="*/ 162 h 295"/>
                  <a:gd name="T2" fmla="*/ 1 w 1288"/>
                  <a:gd name="T3" fmla="*/ 162 h 295"/>
                  <a:gd name="T4" fmla="*/ 1 w 1288"/>
                  <a:gd name="T5" fmla="*/ 8 h 295"/>
                  <a:gd name="T6" fmla="*/ 1 w 1288"/>
                  <a:gd name="T7" fmla="*/ 283 h 295"/>
                  <a:gd name="T8" fmla="*/ 1 w 1288"/>
                  <a:gd name="T9" fmla="*/ 0 h 295"/>
                  <a:gd name="T10" fmla="*/ 1 w 1288"/>
                  <a:gd name="T11" fmla="*/ 283 h 295"/>
                  <a:gd name="T12" fmla="*/ 1 w 1288"/>
                  <a:gd name="T13" fmla="*/ 8 h 295"/>
                  <a:gd name="T14" fmla="*/ 1 w 1288"/>
                  <a:gd name="T15" fmla="*/ 283 h 295"/>
                  <a:gd name="T16" fmla="*/ 1 w 1288"/>
                  <a:gd name="T17" fmla="*/ 15 h 295"/>
                  <a:gd name="T18" fmla="*/ 1 w 1288"/>
                  <a:gd name="T19" fmla="*/ 283 h 295"/>
                  <a:gd name="T20" fmla="*/ 1 w 1288"/>
                  <a:gd name="T21" fmla="*/ 8 h 295"/>
                  <a:gd name="T22" fmla="*/ 1 w 1288"/>
                  <a:gd name="T23" fmla="*/ 283 h 295"/>
                  <a:gd name="T24" fmla="*/ 1 w 1288"/>
                  <a:gd name="T25" fmla="*/ 20 h 295"/>
                  <a:gd name="T26" fmla="*/ 1 w 1288"/>
                  <a:gd name="T27" fmla="*/ 283 h 295"/>
                  <a:gd name="T28" fmla="*/ 1 w 1288"/>
                  <a:gd name="T29" fmla="*/ 15 h 295"/>
                  <a:gd name="T30" fmla="*/ 1 w 1288"/>
                  <a:gd name="T31" fmla="*/ 283 h 295"/>
                  <a:gd name="T32" fmla="*/ 1 w 1288"/>
                  <a:gd name="T33" fmla="*/ 204 h 295"/>
                  <a:gd name="T34" fmla="*/ 1 w 1288"/>
                  <a:gd name="T35" fmla="*/ 156 h 295"/>
                  <a:gd name="T36" fmla="*/ 1 w 1288"/>
                  <a:gd name="T37" fmla="*/ 18 h 295"/>
                  <a:gd name="T38" fmla="*/ 1 w 1288"/>
                  <a:gd name="T39" fmla="*/ 291 h 295"/>
                  <a:gd name="T40" fmla="*/ 1 w 1288"/>
                  <a:gd name="T41" fmla="*/ 8 h 295"/>
                  <a:gd name="T42" fmla="*/ 1 w 1288"/>
                  <a:gd name="T43" fmla="*/ 291 h 295"/>
                  <a:gd name="T44" fmla="*/ 1 w 1288"/>
                  <a:gd name="T45" fmla="*/ 8 h 295"/>
                  <a:gd name="T46" fmla="*/ 1 w 1288"/>
                  <a:gd name="T47" fmla="*/ 283 h 295"/>
                  <a:gd name="T48" fmla="*/ 1 w 1288"/>
                  <a:gd name="T49" fmla="*/ 8 h 295"/>
                  <a:gd name="T50" fmla="*/ 1 w 1288"/>
                  <a:gd name="T51" fmla="*/ 283 h 295"/>
                  <a:gd name="T52" fmla="*/ 1 w 1288"/>
                  <a:gd name="T53" fmla="*/ 162 h 295"/>
                  <a:gd name="T54" fmla="*/ 1 w 1288"/>
                  <a:gd name="T55" fmla="*/ 162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88"/>
                  <a:gd name="T85" fmla="*/ 0 h 295"/>
                  <a:gd name="T86" fmla="*/ 1288 w 1288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88" h="295">
                    <a:moveTo>
                      <a:pt x="0" y="162"/>
                    </a:moveTo>
                    <a:lnTo>
                      <a:pt x="220" y="162"/>
                    </a:lnTo>
                    <a:lnTo>
                      <a:pt x="268" y="8"/>
                    </a:lnTo>
                    <a:lnTo>
                      <a:pt x="300" y="283"/>
                    </a:lnTo>
                    <a:lnTo>
                      <a:pt x="334" y="0"/>
                    </a:lnTo>
                    <a:lnTo>
                      <a:pt x="362" y="283"/>
                    </a:lnTo>
                    <a:lnTo>
                      <a:pt x="394" y="8"/>
                    </a:lnTo>
                    <a:lnTo>
                      <a:pt x="426" y="283"/>
                    </a:lnTo>
                    <a:lnTo>
                      <a:pt x="453" y="15"/>
                    </a:lnTo>
                    <a:lnTo>
                      <a:pt x="480" y="283"/>
                    </a:lnTo>
                    <a:lnTo>
                      <a:pt x="510" y="8"/>
                    </a:lnTo>
                    <a:lnTo>
                      <a:pt x="538" y="283"/>
                    </a:lnTo>
                    <a:lnTo>
                      <a:pt x="566" y="20"/>
                    </a:lnTo>
                    <a:lnTo>
                      <a:pt x="587" y="283"/>
                    </a:lnTo>
                    <a:lnTo>
                      <a:pt x="619" y="15"/>
                    </a:lnTo>
                    <a:cubicBezTo>
                      <a:pt x="627" y="62"/>
                      <a:pt x="644" y="237"/>
                      <a:pt x="652" y="283"/>
                    </a:cubicBezTo>
                    <a:cubicBezTo>
                      <a:pt x="653" y="295"/>
                      <a:pt x="659" y="208"/>
                      <a:pt x="661" y="204"/>
                    </a:cubicBezTo>
                    <a:cubicBezTo>
                      <a:pt x="660" y="195"/>
                      <a:pt x="662" y="186"/>
                      <a:pt x="664" y="156"/>
                    </a:cubicBezTo>
                    <a:lnTo>
                      <a:pt x="676" y="18"/>
                    </a:lnTo>
                    <a:lnTo>
                      <a:pt x="704" y="291"/>
                    </a:lnTo>
                    <a:lnTo>
                      <a:pt x="733" y="8"/>
                    </a:lnTo>
                    <a:lnTo>
                      <a:pt x="773" y="291"/>
                    </a:lnTo>
                    <a:lnTo>
                      <a:pt x="803" y="8"/>
                    </a:lnTo>
                    <a:lnTo>
                      <a:pt x="825" y="283"/>
                    </a:lnTo>
                    <a:lnTo>
                      <a:pt x="860" y="8"/>
                    </a:lnTo>
                    <a:lnTo>
                      <a:pt x="892" y="283"/>
                    </a:lnTo>
                    <a:lnTo>
                      <a:pt x="943" y="162"/>
                    </a:lnTo>
                    <a:lnTo>
                      <a:pt x="1288" y="162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4117" y="1680"/>
                <a:ext cx="712" cy="233"/>
              </a:xfrm>
              <a:custGeom>
                <a:avLst/>
                <a:gdLst>
                  <a:gd name="T0" fmla="*/ 0 w 712"/>
                  <a:gd name="T1" fmla="*/ 147 h 295"/>
                  <a:gd name="T2" fmla="*/ 123 w 712"/>
                  <a:gd name="T3" fmla="*/ 147 h 295"/>
                  <a:gd name="T4" fmla="*/ 140 w 712"/>
                  <a:gd name="T5" fmla="*/ 8 h 295"/>
                  <a:gd name="T6" fmla="*/ 160 w 712"/>
                  <a:gd name="T7" fmla="*/ 283 h 295"/>
                  <a:gd name="T8" fmla="*/ 182 w 712"/>
                  <a:gd name="T9" fmla="*/ 0 h 295"/>
                  <a:gd name="T10" fmla="*/ 199 w 712"/>
                  <a:gd name="T11" fmla="*/ 283 h 295"/>
                  <a:gd name="T12" fmla="*/ 220 w 712"/>
                  <a:gd name="T13" fmla="*/ 8 h 295"/>
                  <a:gd name="T14" fmla="*/ 240 w 712"/>
                  <a:gd name="T15" fmla="*/ 283 h 295"/>
                  <a:gd name="T16" fmla="*/ 257 w 712"/>
                  <a:gd name="T17" fmla="*/ 15 h 295"/>
                  <a:gd name="T18" fmla="*/ 274 w 712"/>
                  <a:gd name="T19" fmla="*/ 283 h 295"/>
                  <a:gd name="T20" fmla="*/ 293 w 712"/>
                  <a:gd name="T21" fmla="*/ 8 h 295"/>
                  <a:gd name="T22" fmla="*/ 310 w 712"/>
                  <a:gd name="T23" fmla="*/ 283 h 295"/>
                  <a:gd name="T24" fmla="*/ 329 w 712"/>
                  <a:gd name="T25" fmla="*/ 20 h 295"/>
                  <a:gd name="T26" fmla="*/ 342 w 712"/>
                  <a:gd name="T27" fmla="*/ 283 h 295"/>
                  <a:gd name="T28" fmla="*/ 362 w 712"/>
                  <a:gd name="T29" fmla="*/ 15 h 295"/>
                  <a:gd name="T30" fmla="*/ 383 w 712"/>
                  <a:gd name="T31" fmla="*/ 283 h 295"/>
                  <a:gd name="T32" fmla="*/ 389 w 712"/>
                  <a:gd name="T33" fmla="*/ 204 h 295"/>
                  <a:gd name="T34" fmla="*/ 391 w 712"/>
                  <a:gd name="T35" fmla="*/ 156 h 295"/>
                  <a:gd name="T36" fmla="*/ 399 w 712"/>
                  <a:gd name="T37" fmla="*/ 18 h 295"/>
                  <a:gd name="T38" fmla="*/ 416 w 712"/>
                  <a:gd name="T39" fmla="*/ 291 h 295"/>
                  <a:gd name="T40" fmla="*/ 435 w 712"/>
                  <a:gd name="T41" fmla="*/ 8 h 295"/>
                  <a:gd name="T42" fmla="*/ 460 w 712"/>
                  <a:gd name="T43" fmla="*/ 291 h 295"/>
                  <a:gd name="T44" fmla="*/ 479 w 712"/>
                  <a:gd name="T45" fmla="*/ 8 h 295"/>
                  <a:gd name="T46" fmla="*/ 493 w 712"/>
                  <a:gd name="T47" fmla="*/ 283 h 295"/>
                  <a:gd name="T48" fmla="*/ 515 w 712"/>
                  <a:gd name="T49" fmla="*/ 8 h 295"/>
                  <a:gd name="T50" fmla="*/ 536 w 712"/>
                  <a:gd name="T51" fmla="*/ 283 h 295"/>
                  <a:gd name="T52" fmla="*/ 607 w 712"/>
                  <a:gd name="T53" fmla="*/ 149 h 295"/>
                  <a:gd name="T54" fmla="*/ 712 w 712"/>
                  <a:gd name="T55" fmla="*/ 149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2"/>
                  <a:gd name="T85" fmla="*/ 0 h 295"/>
                  <a:gd name="T86" fmla="*/ 712 w 712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2" h="295">
                    <a:moveTo>
                      <a:pt x="0" y="147"/>
                    </a:moveTo>
                    <a:lnTo>
                      <a:pt x="123" y="147"/>
                    </a:lnTo>
                    <a:lnTo>
                      <a:pt x="140" y="8"/>
                    </a:lnTo>
                    <a:lnTo>
                      <a:pt x="160" y="283"/>
                    </a:lnTo>
                    <a:lnTo>
                      <a:pt x="182" y="0"/>
                    </a:lnTo>
                    <a:lnTo>
                      <a:pt x="199" y="283"/>
                    </a:lnTo>
                    <a:lnTo>
                      <a:pt x="220" y="8"/>
                    </a:lnTo>
                    <a:lnTo>
                      <a:pt x="240" y="283"/>
                    </a:lnTo>
                    <a:lnTo>
                      <a:pt x="257" y="15"/>
                    </a:lnTo>
                    <a:lnTo>
                      <a:pt x="274" y="283"/>
                    </a:lnTo>
                    <a:lnTo>
                      <a:pt x="293" y="8"/>
                    </a:lnTo>
                    <a:lnTo>
                      <a:pt x="310" y="283"/>
                    </a:lnTo>
                    <a:lnTo>
                      <a:pt x="329" y="20"/>
                    </a:lnTo>
                    <a:lnTo>
                      <a:pt x="342" y="283"/>
                    </a:lnTo>
                    <a:lnTo>
                      <a:pt x="362" y="15"/>
                    </a:lnTo>
                    <a:cubicBezTo>
                      <a:pt x="368" y="62"/>
                      <a:pt x="378" y="237"/>
                      <a:pt x="383" y="283"/>
                    </a:cubicBezTo>
                    <a:cubicBezTo>
                      <a:pt x="384" y="295"/>
                      <a:pt x="388" y="208"/>
                      <a:pt x="389" y="204"/>
                    </a:cubicBezTo>
                    <a:cubicBezTo>
                      <a:pt x="388" y="195"/>
                      <a:pt x="390" y="186"/>
                      <a:pt x="391" y="156"/>
                    </a:cubicBezTo>
                    <a:lnTo>
                      <a:pt x="399" y="18"/>
                    </a:lnTo>
                    <a:lnTo>
                      <a:pt x="416" y="291"/>
                    </a:lnTo>
                    <a:lnTo>
                      <a:pt x="435" y="8"/>
                    </a:lnTo>
                    <a:lnTo>
                      <a:pt x="460" y="291"/>
                    </a:lnTo>
                    <a:lnTo>
                      <a:pt x="479" y="8"/>
                    </a:lnTo>
                    <a:lnTo>
                      <a:pt x="493" y="283"/>
                    </a:lnTo>
                    <a:lnTo>
                      <a:pt x="515" y="8"/>
                    </a:lnTo>
                    <a:lnTo>
                      <a:pt x="536" y="283"/>
                    </a:lnTo>
                    <a:lnTo>
                      <a:pt x="607" y="149"/>
                    </a:lnTo>
                    <a:lnTo>
                      <a:pt x="712" y="149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4728" y="1797"/>
              <a:ext cx="450" cy="953"/>
            </a:xfrm>
            <a:custGeom>
              <a:avLst/>
              <a:gdLst>
                <a:gd name="T0" fmla="*/ 0 w 272"/>
                <a:gd name="T1" fmla="*/ 0 h 953"/>
                <a:gd name="T2" fmla="*/ 79519967 w 272"/>
                <a:gd name="T3" fmla="*/ 0 h 953"/>
                <a:gd name="T4" fmla="*/ 79519967 w 272"/>
                <a:gd name="T5" fmla="*/ 953 h 953"/>
                <a:gd name="T6" fmla="*/ 0 60000 65536"/>
                <a:gd name="T7" fmla="*/ 0 60000 65536"/>
                <a:gd name="T8" fmla="*/ 0 60000 65536"/>
                <a:gd name="T9" fmla="*/ 0 w 272"/>
                <a:gd name="T10" fmla="*/ 0 h 953"/>
                <a:gd name="T11" fmla="*/ 272 w 272"/>
                <a:gd name="T12" fmla="*/ 953 h 9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953">
                  <a:moveTo>
                    <a:pt x="0" y="0"/>
                  </a:moveTo>
                  <a:lnTo>
                    <a:pt x="272" y="0"/>
                  </a:lnTo>
                  <a:lnTo>
                    <a:pt x="272" y="95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5145" y="1829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 rot="5400000">
              <a:off x="5055" y="2007"/>
              <a:ext cx="244" cy="173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6876137" y="4145409"/>
            <a:ext cx="1939926" cy="1947863"/>
            <a:chOff x="4321" y="2709"/>
            <a:chExt cx="1222" cy="1227"/>
          </a:xfrm>
        </p:grpSpPr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4478" y="3245"/>
              <a:ext cx="1065" cy="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4478" y="3772"/>
              <a:ext cx="1065" cy="16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4503" y="3800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>
              <a:off x="4321" y="3703"/>
              <a:ext cx="2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L</a:t>
              </a:r>
            </a:p>
          </p:txBody>
        </p:sp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5076" y="2709"/>
              <a:ext cx="399" cy="691"/>
              <a:chOff x="5076" y="2709"/>
              <a:chExt cx="399" cy="691"/>
            </a:xfrm>
          </p:grpSpPr>
          <p:sp>
            <p:nvSpPr>
              <p:cNvPr id="38" name="Line 27"/>
              <p:cNvSpPr>
                <a:spLocks noChangeShapeType="1"/>
              </p:cNvSpPr>
              <p:nvPr/>
            </p:nvSpPr>
            <p:spPr bwMode="auto">
              <a:xfrm>
                <a:off x="5228" y="3074"/>
                <a:ext cx="0" cy="3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9" name="Group 28"/>
              <p:cNvGrpSpPr>
                <a:grpSpLocks/>
              </p:cNvGrpSpPr>
              <p:nvPr/>
            </p:nvGrpSpPr>
            <p:grpSpPr bwMode="auto">
              <a:xfrm>
                <a:off x="5076" y="2709"/>
                <a:ext cx="399" cy="553"/>
                <a:chOff x="5076" y="2709"/>
                <a:chExt cx="399" cy="553"/>
              </a:xfrm>
            </p:grpSpPr>
            <p:sp>
              <p:nvSpPr>
                <p:cNvPr id="40" name="Freeform 29"/>
                <p:cNvSpPr>
                  <a:spLocks/>
                </p:cNvSpPr>
                <p:nvPr/>
              </p:nvSpPr>
              <p:spPr bwMode="auto">
                <a:xfrm>
                  <a:off x="5076" y="2709"/>
                  <a:ext cx="273" cy="365"/>
                </a:xfrm>
                <a:custGeom>
                  <a:avLst/>
                  <a:gdLst>
                    <a:gd name="T0" fmla="*/ 26 w 435"/>
                    <a:gd name="T1" fmla="*/ 0 h 815"/>
                    <a:gd name="T2" fmla="*/ 67 w 435"/>
                    <a:gd name="T3" fmla="*/ 0 h 815"/>
                    <a:gd name="T4" fmla="*/ 8 w 435"/>
                    <a:gd name="T5" fmla="*/ 1 h 815"/>
                    <a:gd name="T6" fmla="*/ 68 w 435"/>
                    <a:gd name="T7" fmla="*/ 1 h 815"/>
                    <a:gd name="T8" fmla="*/ 0 w 435"/>
                    <a:gd name="T9" fmla="*/ 1 h 815"/>
                    <a:gd name="T10" fmla="*/ 26 w 435"/>
                    <a:gd name="T11" fmla="*/ 0 h 8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5"/>
                    <a:gd name="T19" fmla="*/ 0 h 815"/>
                    <a:gd name="T20" fmla="*/ 435 w 435"/>
                    <a:gd name="T21" fmla="*/ 815 h 8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5" h="815">
                      <a:moveTo>
                        <a:pt x="163" y="0"/>
                      </a:moveTo>
                      <a:lnTo>
                        <a:pt x="424" y="0"/>
                      </a:lnTo>
                      <a:lnTo>
                        <a:pt x="54" y="815"/>
                      </a:lnTo>
                      <a:lnTo>
                        <a:pt x="435" y="815"/>
                      </a:lnTo>
                      <a:lnTo>
                        <a:pt x="0" y="10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" name="Oval 30"/>
                <p:cNvSpPr>
                  <a:spLocks noChangeArrowheads="1"/>
                </p:cNvSpPr>
                <p:nvPr/>
              </p:nvSpPr>
              <p:spPr bwMode="auto">
                <a:xfrm>
                  <a:off x="5196" y="3124"/>
                  <a:ext cx="66" cy="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4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28" y="3029"/>
                  <a:ext cx="24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800" dirty="0"/>
                    <a:t>6</a:t>
                  </a:r>
                </a:p>
              </p:txBody>
            </p:sp>
          </p:grpSp>
        </p:grpSp>
      </p:grpSp>
      <p:grpSp>
        <p:nvGrpSpPr>
          <p:cNvPr id="44" name="Group 32"/>
          <p:cNvGrpSpPr>
            <a:grpSpLocks/>
          </p:cNvGrpSpPr>
          <p:nvPr/>
        </p:nvGrpSpPr>
        <p:grpSpPr bwMode="auto">
          <a:xfrm>
            <a:off x="7460336" y="3903171"/>
            <a:ext cx="711200" cy="2532063"/>
            <a:chOff x="4689" y="2563"/>
            <a:chExt cx="448" cy="1595"/>
          </a:xfrm>
        </p:grpSpPr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4697" y="2858"/>
              <a:ext cx="2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V</a:t>
              </a:r>
            </a:p>
          </p:txBody>
        </p:sp>
        <p:grpSp>
          <p:nvGrpSpPr>
            <p:cNvPr id="46" name="Group 34"/>
            <p:cNvGrpSpPr>
              <a:grpSpLocks/>
            </p:cNvGrpSpPr>
            <p:nvPr/>
          </p:nvGrpSpPr>
          <p:grpSpPr bwMode="auto">
            <a:xfrm>
              <a:off x="4689" y="2563"/>
              <a:ext cx="448" cy="1595"/>
              <a:chOff x="4689" y="2563"/>
              <a:chExt cx="448" cy="1595"/>
            </a:xfrm>
          </p:grpSpPr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 flipH="1">
                <a:off x="4947" y="2563"/>
                <a:ext cx="8" cy="8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4922" y="2986"/>
                <a:ext cx="6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grpSp>
            <p:nvGrpSpPr>
              <p:cNvPr id="49" name="Group 37"/>
              <p:cNvGrpSpPr>
                <a:grpSpLocks/>
              </p:cNvGrpSpPr>
              <p:nvPr/>
            </p:nvGrpSpPr>
            <p:grpSpPr bwMode="auto">
              <a:xfrm>
                <a:off x="4689" y="3383"/>
                <a:ext cx="448" cy="775"/>
                <a:chOff x="4689" y="3383"/>
                <a:chExt cx="448" cy="775"/>
              </a:xfrm>
            </p:grpSpPr>
            <p:sp>
              <p:nvSpPr>
                <p:cNvPr id="50" name="AutoShape 38"/>
                <p:cNvSpPr>
                  <a:spLocks noChangeArrowheads="1"/>
                </p:cNvSpPr>
                <p:nvPr/>
              </p:nvSpPr>
              <p:spPr bwMode="auto">
                <a:xfrm>
                  <a:off x="4869" y="3805"/>
                  <a:ext cx="261" cy="258"/>
                </a:xfrm>
                <a:prstGeom prst="upArrow">
                  <a:avLst>
                    <a:gd name="adj1" fmla="val 50000"/>
                    <a:gd name="adj2" fmla="val 41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51" name="Freeform 39"/>
                <p:cNvSpPr>
                  <a:spLocks/>
                </p:cNvSpPr>
                <p:nvPr/>
              </p:nvSpPr>
              <p:spPr bwMode="auto">
                <a:xfrm>
                  <a:off x="4812" y="3383"/>
                  <a:ext cx="324" cy="402"/>
                </a:xfrm>
                <a:custGeom>
                  <a:avLst/>
                  <a:gdLst>
                    <a:gd name="T0" fmla="*/ 224 w 324"/>
                    <a:gd name="T1" fmla="*/ 402 h 402"/>
                    <a:gd name="T2" fmla="*/ 80 w 324"/>
                    <a:gd name="T3" fmla="*/ 387 h 402"/>
                    <a:gd name="T4" fmla="*/ 32 w 324"/>
                    <a:gd name="T5" fmla="*/ 372 h 402"/>
                    <a:gd name="T6" fmla="*/ 272 w 324"/>
                    <a:gd name="T7" fmla="*/ 357 h 402"/>
                    <a:gd name="T8" fmla="*/ 32 w 324"/>
                    <a:gd name="T9" fmla="*/ 311 h 402"/>
                    <a:gd name="T10" fmla="*/ 273 w 324"/>
                    <a:gd name="T11" fmla="*/ 299 h 402"/>
                    <a:gd name="T12" fmla="*/ 284 w 324"/>
                    <a:gd name="T13" fmla="*/ 272 h 402"/>
                    <a:gd name="T14" fmla="*/ 31 w 324"/>
                    <a:gd name="T15" fmla="*/ 249 h 402"/>
                    <a:gd name="T16" fmla="*/ 179 w 324"/>
                    <a:gd name="T17" fmla="*/ 226 h 402"/>
                    <a:gd name="T18" fmla="*/ 294 w 324"/>
                    <a:gd name="T19" fmla="*/ 203 h 402"/>
                    <a:gd name="T20" fmla="*/ 126 w 324"/>
                    <a:gd name="T21" fmla="*/ 170 h 402"/>
                    <a:gd name="T22" fmla="*/ 131 w 324"/>
                    <a:gd name="T23" fmla="*/ 0 h 40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4"/>
                    <a:gd name="T37" fmla="*/ 0 h 402"/>
                    <a:gd name="T38" fmla="*/ 324 w 324"/>
                    <a:gd name="T39" fmla="*/ 402 h 40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4" h="402">
                      <a:moveTo>
                        <a:pt x="224" y="402"/>
                      </a:moveTo>
                      <a:cubicBezTo>
                        <a:pt x="168" y="397"/>
                        <a:pt x="112" y="392"/>
                        <a:pt x="80" y="387"/>
                      </a:cubicBezTo>
                      <a:cubicBezTo>
                        <a:pt x="48" y="382"/>
                        <a:pt x="0" y="376"/>
                        <a:pt x="32" y="372"/>
                      </a:cubicBezTo>
                      <a:cubicBezTo>
                        <a:pt x="64" y="367"/>
                        <a:pt x="272" y="367"/>
                        <a:pt x="272" y="357"/>
                      </a:cubicBezTo>
                      <a:cubicBezTo>
                        <a:pt x="272" y="347"/>
                        <a:pt x="32" y="321"/>
                        <a:pt x="32" y="311"/>
                      </a:cubicBezTo>
                      <a:cubicBezTo>
                        <a:pt x="32" y="301"/>
                        <a:pt x="231" y="306"/>
                        <a:pt x="273" y="299"/>
                      </a:cubicBezTo>
                      <a:cubicBezTo>
                        <a:pt x="315" y="292"/>
                        <a:pt x="324" y="280"/>
                        <a:pt x="284" y="272"/>
                      </a:cubicBezTo>
                      <a:cubicBezTo>
                        <a:pt x="244" y="264"/>
                        <a:pt x="48" y="257"/>
                        <a:pt x="31" y="249"/>
                      </a:cubicBezTo>
                      <a:cubicBezTo>
                        <a:pt x="14" y="241"/>
                        <a:pt x="135" y="233"/>
                        <a:pt x="179" y="226"/>
                      </a:cubicBezTo>
                      <a:cubicBezTo>
                        <a:pt x="223" y="218"/>
                        <a:pt x="303" y="212"/>
                        <a:pt x="294" y="203"/>
                      </a:cubicBezTo>
                      <a:cubicBezTo>
                        <a:pt x="285" y="193"/>
                        <a:pt x="153" y="204"/>
                        <a:pt x="126" y="170"/>
                      </a:cubicBezTo>
                      <a:cubicBezTo>
                        <a:pt x="99" y="136"/>
                        <a:pt x="130" y="35"/>
                        <a:pt x="131" y="0"/>
                      </a:cubicBezTo>
                    </a:path>
                  </a:pathLst>
                </a:custGeom>
                <a:noFill/>
                <a:ln w="57150">
                  <a:solidFill>
                    <a:srgbClr val="CCFF33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aphicFrame>
              <p:nvGraphicFramePr>
                <p:cNvPr id="52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82386466"/>
                    </p:ext>
                  </p:extLst>
                </p:nvPr>
              </p:nvGraphicFramePr>
              <p:xfrm>
                <a:off x="4689" y="3862"/>
                <a:ext cx="448" cy="2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Équation" r:id="rId5" imgW="710891" imgH="469696" progId="Equation.3">
                        <p:embed/>
                      </p:oleObj>
                    </mc:Choice>
                    <mc:Fallback>
                      <p:oleObj name="Équation" r:id="rId5" imgW="710891" imgH="469696" progId="Equation.3">
                        <p:embed/>
                        <p:pic>
                          <p:nvPicPr>
                            <p:cNvPr id="52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89" y="3862"/>
                              <a:ext cx="448" cy="29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53" name="Group 41"/>
          <p:cNvGrpSpPr>
            <a:grpSpLocks/>
          </p:cNvGrpSpPr>
          <p:nvPr/>
        </p:nvGrpSpPr>
        <p:grpSpPr bwMode="auto">
          <a:xfrm>
            <a:off x="1763688" y="2408833"/>
            <a:ext cx="2447925" cy="2101850"/>
            <a:chOff x="776" y="1113"/>
            <a:chExt cx="1542" cy="1324"/>
          </a:xfrm>
        </p:grpSpPr>
        <p:graphicFrame>
          <p:nvGraphicFramePr>
            <p:cNvPr id="5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9612035"/>
                </p:ext>
              </p:extLst>
            </p:nvPr>
          </p:nvGraphicFramePr>
          <p:xfrm>
            <a:off x="1366" y="1113"/>
            <a:ext cx="40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7" imgW="647700" imgH="419100" progId="Equation.3">
                    <p:embed/>
                  </p:oleObj>
                </mc:Choice>
                <mc:Fallback>
                  <p:oleObj name="Équation" r:id="rId7" imgW="647700" imgH="419100" progId="Equation.3">
                    <p:embed/>
                    <p:pic>
                      <p:nvPicPr>
                        <p:cNvPr id="54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6" y="1113"/>
                          <a:ext cx="408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5" name="Group 43"/>
            <p:cNvGrpSpPr>
              <a:grpSpLocks/>
            </p:cNvGrpSpPr>
            <p:nvPr/>
          </p:nvGrpSpPr>
          <p:grpSpPr bwMode="auto">
            <a:xfrm>
              <a:off x="776" y="1321"/>
              <a:ext cx="1542" cy="1116"/>
              <a:chOff x="776" y="1321"/>
              <a:chExt cx="1542" cy="1116"/>
            </a:xfrm>
          </p:grpSpPr>
          <p:sp>
            <p:nvSpPr>
              <p:cNvPr id="56" name="Line 44"/>
              <p:cNvSpPr>
                <a:spLocks noChangeShapeType="1"/>
              </p:cNvSpPr>
              <p:nvPr/>
            </p:nvSpPr>
            <p:spPr bwMode="auto">
              <a:xfrm flipV="1">
                <a:off x="776" y="1783"/>
                <a:ext cx="309" cy="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Freeform 45"/>
              <p:cNvSpPr>
                <a:spLocks/>
              </p:cNvSpPr>
              <p:nvPr/>
            </p:nvSpPr>
            <p:spPr bwMode="auto">
              <a:xfrm>
                <a:off x="1064" y="1468"/>
                <a:ext cx="848" cy="674"/>
              </a:xfrm>
              <a:custGeom>
                <a:avLst/>
                <a:gdLst>
                  <a:gd name="T0" fmla="*/ 0 w 848"/>
                  <a:gd name="T1" fmla="*/ 0 h 674"/>
                  <a:gd name="T2" fmla="*/ 0 w 848"/>
                  <a:gd name="T3" fmla="*/ 674 h 674"/>
                  <a:gd name="T4" fmla="*/ 848 w 848"/>
                  <a:gd name="T5" fmla="*/ 467 h 674"/>
                  <a:gd name="T6" fmla="*/ 848 w 848"/>
                  <a:gd name="T7" fmla="*/ 228 h 674"/>
                  <a:gd name="T8" fmla="*/ 0 w 848"/>
                  <a:gd name="T9" fmla="*/ 0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674"/>
                  <a:gd name="T17" fmla="*/ 848 w 848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674">
                    <a:moveTo>
                      <a:pt x="0" y="0"/>
                    </a:moveTo>
                    <a:lnTo>
                      <a:pt x="0" y="674"/>
                    </a:lnTo>
                    <a:lnTo>
                      <a:pt x="848" y="467"/>
                    </a:lnTo>
                    <a:lnTo>
                      <a:pt x="848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Line 46"/>
              <p:cNvSpPr>
                <a:spLocks noChangeShapeType="1"/>
              </p:cNvSpPr>
              <p:nvPr/>
            </p:nvSpPr>
            <p:spPr bwMode="auto">
              <a:xfrm>
                <a:off x="1880" y="1805"/>
                <a:ext cx="4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47"/>
              <p:cNvSpPr>
                <a:spLocks/>
              </p:cNvSpPr>
              <p:nvPr/>
            </p:nvSpPr>
            <p:spPr bwMode="auto">
              <a:xfrm>
                <a:off x="1230" y="1325"/>
                <a:ext cx="859" cy="233"/>
              </a:xfrm>
              <a:custGeom>
                <a:avLst/>
                <a:gdLst>
                  <a:gd name="T0" fmla="*/ 65 w 859"/>
                  <a:gd name="T1" fmla="*/ 0 h 454"/>
                  <a:gd name="T2" fmla="*/ 0 w 859"/>
                  <a:gd name="T3" fmla="*/ 174 h 454"/>
                  <a:gd name="T4" fmla="*/ 92 w 859"/>
                  <a:gd name="T5" fmla="*/ 222 h 454"/>
                  <a:gd name="T6" fmla="*/ 135 w 859"/>
                  <a:gd name="T7" fmla="*/ 158 h 454"/>
                  <a:gd name="T8" fmla="*/ 118 w 859"/>
                  <a:gd name="T9" fmla="*/ 305 h 454"/>
                  <a:gd name="T10" fmla="*/ 190 w 859"/>
                  <a:gd name="T11" fmla="*/ 172 h 454"/>
                  <a:gd name="T12" fmla="*/ 168 w 859"/>
                  <a:gd name="T13" fmla="*/ 321 h 454"/>
                  <a:gd name="T14" fmla="*/ 237 w 859"/>
                  <a:gd name="T15" fmla="*/ 190 h 454"/>
                  <a:gd name="T16" fmla="*/ 221 w 859"/>
                  <a:gd name="T17" fmla="*/ 337 h 454"/>
                  <a:gd name="T18" fmla="*/ 284 w 859"/>
                  <a:gd name="T19" fmla="*/ 209 h 454"/>
                  <a:gd name="T20" fmla="*/ 265 w 859"/>
                  <a:gd name="T21" fmla="*/ 351 h 454"/>
                  <a:gd name="T22" fmla="*/ 331 w 859"/>
                  <a:gd name="T23" fmla="*/ 220 h 454"/>
                  <a:gd name="T24" fmla="*/ 310 w 859"/>
                  <a:gd name="T25" fmla="*/ 365 h 454"/>
                  <a:gd name="T26" fmla="*/ 375 w 859"/>
                  <a:gd name="T27" fmla="*/ 239 h 454"/>
                  <a:gd name="T28" fmla="*/ 350 w 859"/>
                  <a:gd name="T29" fmla="*/ 377 h 454"/>
                  <a:gd name="T30" fmla="*/ 419 w 859"/>
                  <a:gd name="T31" fmla="*/ 251 h 454"/>
                  <a:gd name="T32" fmla="*/ 403 w 859"/>
                  <a:gd name="T33" fmla="*/ 394 h 454"/>
                  <a:gd name="T34" fmla="*/ 423 w 859"/>
                  <a:gd name="T35" fmla="*/ 356 h 454"/>
                  <a:gd name="T36" fmla="*/ 433 w 859"/>
                  <a:gd name="T37" fmla="*/ 333 h 454"/>
                  <a:gd name="T38" fmla="*/ 465 w 859"/>
                  <a:gd name="T39" fmla="*/ 266 h 454"/>
                  <a:gd name="T40" fmla="*/ 444 w 859"/>
                  <a:gd name="T41" fmla="*/ 411 h 454"/>
                  <a:gd name="T42" fmla="*/ 512 w 859"/>
                  <a:gd name="T43" fmla="*/ 276 h 454"/>
                  <a:gd name="T44" fmla="*/ 500 w 859"/>
                  <a:gd name="T45" fmla="*/ 428 h 454"/>
                  <a:gd name="T46" fmla="*/ 568 w 859"/>
                  <a:gd name="T47" fmla="*/ 293 h 454"/>
                  <a:gd name="T48" fmla="*/ 543 w 859"/>
                  <a:gd name="T49" fmla="*/ 437 h 454"/>
                  <a:gd name="T50" fmla="*/ 614 w 859"/>
                  <a:gd name="T51" fmla="*/ 308 h 454"/>
                  <a:gd name="T52" fmla="*/ 598 w 859"/>
                  <a:gd name="T53" fmla="*/ 454 h 454"/>
                  <a:gd name="T54" fmla="*/ 651 w 859"/>
                  <a:gd name="T55" fmla="*/ 344 h 454"/>
                  <a:gd name="T56" fmla="*/ 750 w 859"/>
                  <a:gd name="T57" fmla="*/ 359 h 454"/>
                  <a:gd name="T58" fmla="*/ 859 w 859"/>
                  <a:gd name="T59" fmla="*/ 76 h 45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9"/>
                  <a:gd name="T91" fmla="*/ 0 h 454"/>
                  <a:gd name="T92" fmla="*/ 859 w 859"/>
                  <a:gd name="T93" fmla="*/ 454 h 45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9" h="454">
                    <a:moveTo>
                      <a:pt x="65" y="0"/>
                    </a:moveTo>
                    <a:lnTo>
                      <a:pt x="0" y="174"/>
                    </a:lnTo>
                    <a:lnTo>
                      <a:pt x="92" y="222"/>
                    </a:lnTo>
                    <a:lnTo>
                      <a:pt x="135" y="158"/>
                    </a:lnTo>
                    <a:lnTo>
                      <a:pt x="118" y="305"/>
                    </a:lnTo>
                    <a:lnTo>
                      <a:pt x="190" y="172"/>
                    </a:lnTo>
                    <a:lnTo>
                      <a:pt x="168" y="321"/>
                    </a:lnTo>
                    <a:lnTo>
                      <a:pt x="237" y="190"/>
                    </a:lnTo>
                    <a:lnTo>
                      <a:pt x="221" y="337"/>
                    </a:lnTo>
                    <a:lnTo>
                      <a:pt x="284" y="209"/>
                    </a:lnTo>
                    <a:lnTo>
                      <a:pt x="265" y="351"/>
                    </a:lnTo>
                    <a:lnTo>
                      <a:pt x="331" y="220"/>
                    </a:lnTo>
                    <a:lnTo>
                      <a:pt x="310" y="365"/>
                    </a:lnTo>
                    <a:lnTo>
                      <a:pt x="375" y="239"/>
                    </a:lnTo>
                    <a:lnTo>
                      <a:pt x="350" y="377"/>
                    </a:lnTo>
                    <a:lnTo>
                      <a:pt x="419" y="251"/>
                    </a:lnTo>
                    <a:cubicBezTo>
                      <a:pt x="417" y="277"/>
                      <a:pt x="405" y="368"/>
                      <a:pt x="403" y="394"/>
                    </a:cubicBezTo>
                    <a:cubicBezTo>
                      <a:pt x="402" y="400"/>
                      <a:pt x="421" y="357"/>
                      <a:pt x="423" y="356"/>
                    </a:cubicBezTo>
                    <a:cubicBezTo>
                      <a:pt x="424" y="351"/>
                      <a:pt x="427" y="348"/>
                      <a:pt x="433" y="333"/>
                    </a:cubicBezTo>
                    <a:lnTo>
                      <a:pt x="465" y="266"/>
                    </a:lnTo>
                    <a:lnTo>
                      <a:pt x="444" y="411"/>
                    </a:lnTo>
                    <a:lnTo>
                      <a:pt x="512" y="276"/>
                    </a:lnTo>
                    <a:lnTo>
                      <a:pt x="500" y="428"/>
                    </a:lnTo>
                    <a:lnTo>
                      <a:pt x="568" y="293"/>
                    </a:lnTo>
                    <a:lnTo>
                      <a:pt x="543" y="437"/>
                    </a:lnTo>
                    <a:lnTo>
                      <a:pt x="614" y="308"/>
                    </a:lnTo>
                    <a:lnTo>
                      <a:pt x="598" y="454"/>
                    </a:lnTo>
                    <a:lnTo>
                      <a:pt x="651" y="344"/>
                    </a:lnTo>
                    <a:lnTo>
                      <a:pt x="750" y="359"/>
                    </a:lnTo>
                    <a:lnTo>
                      <a:pt x="859" y="76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0" name="AutoShape 48"/>
              <p:cNvSpPr>
                <a:spLocks noChangeArrowheads="1"/>
              </p:cNvSpPr>
              <p:nvPr/>
            </p:nvSpPr>
            <p:spPr bwMode="auto">
              <a:xfrm>
                <a:off x="2046" y="1739"/>
                <a:ext cx="125" cy="137"/>
              </a:xfrm>
              <a:prstGeom prst="notchedRightArrow">
                <a:avLst>
                  <a:gd name="adj1" fmla="val 50000"/>
                  <a:gd name="adj2" fmla="val 30307"/>
                </a:avLst>
              </a:prstGeom>
              <a:solidFill>
                <a:srgbClr val="FF0000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graphicFrame>
            <p:nvGraphicFramePr>
              <p:cNvPr id="61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4136654"/>
                  </p:ext>
                </p:extLst>
              </p:nvPr>
            </p:nvGraphicFramePr>
            <p:xfrm>
              <a:off x="2073" y="1564"/>
              <a:ext cx="116" cy="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9" imgW="228600" imgH="241200" progId="Equation.3">
                      <p:embed/>
                    </p:oleObj>
                  </mc:Choice>
                  <mc:Fallback>
                    <p:oleObj name="Équation" r:id="rId9" imgW="228600" imgH="241200" progId="Equation.3">
                      <p:embed/>
                      <p:pic>
                        <p:nvPicPr>
                          <p:cNvPr id="61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3" y="1564"/>
                            <a:ext cx="116" cy="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Oval 50"/>
              <p:cNvSpPr>
                <a:spLocks noChangeArrowheads="1"/>
              </p:cNvSpPr>
              <p:nvPr/>
            </p:nvSpPr>
            <p:spPr bwMode="auto">
              <a:xfrm>
                <a:off x="905" y="1750"/>
                <a:ext cx="6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3" name="Oval 51"/>
              <p:cNvSpPr>
                <a:spLocks noChangeArrowheads="1"/>
              </p:cNvSpPr>
              <p:nvPr/>
            </p:nvSpPr>
            <p:spPr bwMode="auto">
              <a:xfrm>
                <a:off x="1937" y="1770"/>
                <a:ext cx="6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4" name="Text Box 52"/>
              <p:cNvSpPr txBox="1">
                <a:spLocks noChangeArrowheads="1"/>
              </p:cNvSpPr>
              <p:nvPr/>
            </p:nvSpPr>
            <p:spPr bwMode="auto">
              <a:xfrm>
                <a:off x="830" y="1522"/>
                <a:ext cx="27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/>
                  <a:t>1</a:t>
                </a:r>
              </a:p>
            </p:txBody>
          </p:sp>
          <p:sp>
            <p:nvSpPr>
              <p:cNvPr id="65" name="Text Box 53"/>
              <p:cNvSpPr txBox="1">
                <a:spLocks noChangeArrowheads="1"/>
              </p:cNvSpPr>
              <p:nvPr/>
            </p:nvSpPr>
            <p:spPr bwMode="auto">
              <a:xfrm>
                <a:off x="1865" y="1544"/>
                <a:ext cx="25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/>
                  <a:t>2</a:t>
                </a:r>
              </a:p>
            </p:txBody>
          </p:sp>
          <p:sp>
            <p:nvSpPr>
              <p:cNvPr id="66" name="AutoShape 54"/>
              <p:cNvSpPr>
                <a:spLocks noChangeArrowheads="1"/>
              </p:cNvSpPr>
              <p:nvPr/>
            </p:nvSpPr>
            <p:spPr bwMode="auto">
              <a:xfrm rot="1185849">
                <a:off x="1276" y="1834"/>
                <a:ext cx="272" cy="352"/>
              </a:xfrm>
              <a:prstGeom prst="upArrow">
                <a:avLst>
                  <a:gd name="adj1" fmla="val 50000"/>
                  <a:gd name="adj2" fmla="val 48897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7" name="AutoShape 55"/>
              <p:cNvSpPr>
                <a:spLocks noChangeArrowheads="1"/>
              </p:cNvSpPr>
              <p:nvPr/>
            </p:nvSpPr>
            <p:spPr bwMode="auto">
              <a:xfrm rot="1185849">
                <a:off x="1419" y="1321"/>
                <a:ext cx="272" cy="362"/>
              </a:xfrm>
              <a:prstGeom prst="upArrow">
                <a:avLst>
                  <a:gd name="adj1" fmla="val 50000"/>
                  <a:gd name="adj2" fmla="val 4889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graphicFrame>
            <p:nvGraphicFramePr>
              <p:cNvPr id="68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7908177"/>
                  </p:ext>
                </p:extLst>
              </p:nvPr>
            </p:nvGraphicFramePr>
            <p:xfrm>
              <a:off x="1201" y="2181"/>
              <a:ext cx="216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11" imgW="342603" imgH="406048" progId="Equation.3">
                      <p:embed/>
                    </p:oleObj>
                  </mc:Choice>
                  <mc:Fallback>
                    <p:oleObj name="Équation" r:id="rId11" imgW="342603" imgH="406048" progId="Equation.3">
                      <p:embed/>
                      <p:pic>
                        <p:nvPicPr>
                          <p:cNvPr id="68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1" y="2181"/>
                            <a:ext cx="216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9" name="Group 57"/>
          <p:cNvGrpSpPr>
            <a:grpSpLocks/>
          </p:cNvGrpSpPr>
          <p:nvPr/>
        </p:nvGrpSpPr>
        <p:grpSpPr bwMode="auto">
          <a:xfrm>
            <a:off x="1619498" y="3489623"/>
            <a:ext cx="2387601" cy="1379537"/>
            <a:chOff x="361" y="1783"/>
            <a:chExt cx="1504" cy="869"/>
          </a:xfrm>
        </p:grpSpPr>
        <p:graphicFrame>
          <p:nvGraphicFramePr>
            <p:cNvPr id="71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1448166"/>
                </p:ext>
              </p:extLst>
            </p:nvPr>
          </p:nvGraphicFramePr>
          <p:xfrm>
            <a:off x="1684" y="2207"/>
            <a:ext cx="127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3" imgW="317225" imgH="317225" progId="Equation.3">
                    <p:embed/>
                  </p:oleObj>
                </mc:Choice>
                <mc:Fallback>
                  <p:oleObj name="Équation" r:id="rId13" imgW="317225" imgH="317225" progId="Equation.3">
                    <p:embed/>
                    <p:pic>
                      <p:nvPicPr>
                        <p:cNvPr id="71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" y="2207"/>
                          <a:ext cx="127" cy="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" name="Group 60"/>
            <p:cNvGrpSpPr>
              <a:grpSpLocks/>
            </p:cNvGrpSpPr>
            <p:nvPr/>
          </p:nvGrpSpPr>
          <p:grpSpPr bwMode="auto">
            <a:xfrm>
              <a:off x="361" y="1783"/>
              <a:ext cx="1504" cy="869"/>
              <a:chOff x="361" y="1783"/>
              <a:chExt cx="1504" cy="869"/>
            </a:xfrm>
          </p:grpSpPr>
          <p:sp>
            <p:nvSpPr>
              <p:cNvPr id="73" name="Freeform 61"/>
              <p:cNvSpPr>
                <a:spLocks/>
              </p:cNvSpPr>
              <p:nvPr/>
            </p:nvSpPr>
            <p:spPr bwMode="auto">
              <a:xfrm>
                <a:off x="445" y="1783"/>
                <a:ext cx="1420" cy="869"/>
              </a:xfrm>
              <a:custGeom>
                <a:avLst/>
                <a:gdLst>
                  <a:gd name="T0" fmla="*/ 2048 w 2048"/>
                  <a:gd name="T1" fmla="*/ 384 h 1261"/>
                  <a:gd name="T2" fmla="*/ 1388 w 2048"/>
                  <a:gd name="T3" fmla="*/ 384 h 1261"/>
                  <a:gd name="T4" fmla="*/ 1391 w 2048"/>
                  <a:gd name="T5" fmla="*/ 1261 h 1261"/>
                  <a:gd name="T6" fmla="*/ 0 w 2048"/>
                  <a:gd name="T7" fmla="*/ 1261 h 1261"/>
                  <a:gd name="T8" fmla="*/ 0 w 2048"/>
                  <a:gd name="T9" fmla="*/ 0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1261"/>
                  <a:gd name="T17" fmla="*/ 2048 w 2048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1261">
                    <a:moveTo>
                      <a:pt x="2048" y="384"/>
                    </a:moveTo>
                    <a:lnTo>
                      <a:pt x="1388" y="384"/>
                    </a:lnTo>
                    <a:lnTo>
                      <a:pt x="1391" y="1261"/>
                    </a:lnTo>
                    <a:lnTo>
                      <a:pt x="0" y="1261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AutoShape 62"/>
              <p:cNvSpPr>
                <a:spLocks noChangeArrowheads="1"/>
              </p:cNvSpPr>
              <p:nvPr/>
            </p:nvSpPr>
            <p:spPr bwMode="auto">
              <a:xfrm rot="16200000">
                <a:off x="270" y="2182"/>
                <a:ext cx="329" cy="147"/>
              </a:xfrm>
              <a:prstGeom prst="notchedRightArrow">
                <a:avLst>
                  <a:gd name="adj1" fmla="val 50000"/>
                  <a:gd name="adj2" fmla="val 30168"/>
                </a:avLst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/>
              </a:p>
            </p:txBody>
          </p:sp>
          <p:graphicFrame>
            <p:nvGraphicFramePr>
              <p:cNvPr id="75" name="Object 6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9477449"/>
                  </p:ext>
                </p:extLst>
              </p:nvPr>
            </p:nvGraphicFramePr>
            <p:xfrm>
              <a:off x="498" y="2228"/>
              <a:ext cx="161" cy="2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13" imgW="317225" imgH="317225" progId="Equation.3">
                      <p:embed/>
                    </p:oleObj>
                  </mc:Choice>
                  <mc:Fallback>
                    <p:oleObj name="Équation" r:id="rId13" imgW="317225" imgH="317225" progId="Equation.3">
                      <p:embed/>
                      <p:pic>
                        <p:nvPicPr>
                          <p:cNvPr id="75" name="Object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8" y="2228"/>
                            <a:ext cx="161" cy="23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0" name="AutoShape 58"/>
            <p:cNvSpPr>
              <a:spLocks noChangeArrowheads="1"/>
            </p:cNvSpPr>
            <p:nvPr/>
          </p:nvSpPr>
          <p:spPr bwMode="auto">
            <a:xfrm rot="10800000">
              <a:off x="1540" y="1955"/>
              <a:ext cx="239" cy="186"/>
            </a:xfrm>
            <a:prstGeom prst="notchedRightArrow">
              <a:avLst>
                <a:gd name="adj1" fmla="val 50000"/>
                <a:gd name="adj2" fmla="val 30168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76" name="Group 64"/>
          <p:cNvGrpSpPr>
            <a:grpSpLocks/>
          </p:cNvGrpSpPr>
          <p:nvPr/>
        </p:nvGrpSpPr>
        <p:grpSpPr bwMode="auto">
          <a:xfrm>
            <a:off x="5292080" y="3789664"/>
            <a:ext cx="1512938" cy="493713"/>
            <a:chOff x="3038" y="2089"/>
            <a:chExt cx="1214" cy="311"/>
          </a:xfrm>
        </p:grpSpPr>
        <p:sp>
          <p:nvSpPr>
            <p:cNvPr id="78" name="Line 66"/>
            <p:cNvSpPr>
              <a:spLocks noChangeShapeType="1"/>
            </p:cNvSpPr>
            <p:nvPr/>
          </p:nvSpPr>
          <p:spPr bwMode="auto">
            <a:xfrm flipH="1">
              <a:off x="3038" y="2167"/>
              <a:ext cx="12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AutoShape 65"/>
            <p:cNvSpPr>
              <a:spLocks noChangeArrowheads="1"/>
            </p:cNvSpPr>
            <p:nvPr/>
          </p:nvSpPr>
          <p:spPr bwMode="auto">
            <a:xfrm rot="10782722">
              <a:off x="3038" y="2089"/>
              <a:ext cx="224" cy="143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graphicFrame>
          <p:nvGraphicFramePr>
            <p:cNvPr id="79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9474774"/>
                </p:ext>
              </p:extLst>
            </p:nvPr>
          </p:nvGraphicFramePr>
          <p:xfrm>
            <a:off x="3103" y="2225"/>
            <a:ext cx="159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6" imgW="228600" imgH="241200" progId="Equation.3">
                    <p:embed/>
                  </p:oleObj>
                </mc:Choice>
                <mc:Fallback>
                  <p:oleObj name="Équation" r:id="rId16" imgW="228600" imgH="241200" progId="Equation.3">
                    <p:embed/>
                    <p:pic>
                      <p:nvPicPr>
                        <p:cNvPr id="79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3" y="2225"/>
                          <a:ext cx="159" cy="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Group 68"/>
          <p:cNvGrpSpPr>
            <a:grpSpLocks/>
          </p:cNvGrpSpPr>
          <p:nvPr/>
        </p:nvGrpSpPr>
        <p:grpSpPr bwMode="auto">
          <a:xfrm>
            <a:off x="4637768" y="1138493"/>
            <a:ext cx="2655888" cy="1930400"/>
            <a:chOff x="2758" y="126"/>
            <a:chExt cx="1673" cy="1216"/>
          </a:xfrm>
        </p:grpSpPr>
        <p:grpSp>
          <p:nvGrpSpPr>
            <p:cNvPr id="81" name="Group 69"/>
            <p:cNvGrpSpPr>
              <a:grpSpLocks/>
            </p:cNvGrpSpPr>
            <p:nvPr/>
          </p:nvGrpSpPr>
          <p:grpSpPr bwMode="auto">
            <a:xfrm rot="5400000">
              <a:off x="3279" y="633"/>
              <a:ext cx="576" cy="587"/>
              <a:chOff x="2394" y="1138"/>
              <a:chExt cx="1222" cy="587"/>
            </a:xfrm>
          </p:grpSpPr>
          <p:sp>
            <p:nvSpPr>
              <p:cNvPr id="98" name="Freeform 71"/>
              <p:cNvSpPr>
                <a:spLocks/>
              </p:cNvSpPr>
              <p:nvPr/>
            </p:nvSpPr>
            <p:spPr bwMode="auto">
              <a:xfrm>
                <a:off x="2394" y="1492"/>
                <a:ext cx="1222" cy="233"/>
              </a:xfrm>
              <a:custGeom>
                <a:avLst/>
                <a:gdLst>
                  <a:gd name="T0" fmla="*/ 0 w 1288"/>
                  <a:gd name="T1" fmla="*/ 162 h 295"/>
                  <a:gd name="T2" fmla="*/ 220 w 1288"/>
                  <a:gd name="T3" fmla="*/ 162 h 295"/>
                  <a:gd name="T4" fmla="*/ 268 w 1288"/>
                  <a:gd name="T5" fmla="*/ 8 h 295"/>
                  <a:gd name="T6" fmla="*/ 300 w 1288"/>
                  <a:gd name="T7" fmla="*/ 283 h 295"/>
                  <a:gd name="T8" fmla="*/ 334 w 1288"/>
                  <a:gd name="T9" fmla="*/ 0 h 295"/>
                  <a:gd name="T10" fmla="*/ 362 w 1288"/>
                  <a:gd name="T11" fmla="*/ 283 h 295"/>
                  <a:gd name="T12" fmla="*/ 394 w 1288"/>
                  <a:gd name="T13" fmla="*/ 8 h 295"/>
                  <a:gd name="T14" fmla="*/ 426 w 1288"/>
                  <a:gd name="T15" fmla="*/ 283 h 295"/>
                  <a:gd name="T16" fmla="*/ 453 w 1288"/>
                  <a:gd name="T17" fmla="*/ 15 h 295"/>
                  <a:gd name="T18" fmla="*/ 480 w 1288"/>
                  <a:gd name="T19" fmla="*/ 283 h 295"/>
                  <a:gd name="T20" fmla="*/ 510 w 1288"/>
                  <a:gd name="T21" fmla="*/ 8 h 295"/>
                  <a:gd name="T22" fmla="*/ 538 w 1288"/>
                  <a:gd name="T23" fmla="*/ 283 h 295"/>
                  <a:gd name="T24" fmla="*/ 566 w 1288"/>
                  <a:gd name="T25" fmla="*/ 20 h 295"/>
                  <a:gd name="T26" fmla="*/ 587 w 1288"/>
                  <a:gd name="T27" fmla="*/ 283 h 295"/>
                  <a:gd name="T28" fmla="*/ 619 w 1288"/>
                  <a:gd name="T29" fmla="*/ 15 h 295"/>
                  <a:gd name="T30" fmla="*/ 652 w 1288"/>
                  <a:gd name="T31" fmla="*/ 283 h 295"/>
                  <a:gd name="T32" fmla="*/ 661 w 1288"/>
                  <a:gd name="T33" fmla="*/ 204 h 295"/>
                  <a:gd name="T34" fmla="*/ 664 w 1288"/>
                  <a:gd name="T35" fmla="*/ 156 h 295"/>
                  <a:gd name="T36" fmla="*/ 676 w 1288"/>
                  <a:gd name="T37" fmla="*/ 18 h 295"/>
                  <a:gd name="T38" fmla="*/ 704 w 1288"/>
                  <a:gd name="T39" fmla="*/ 291 h 295"/>
                  <a:gd name="T40" fmla="*/ 733 w 1288"/>
                  <a:gd name="T41" fmla="*/ 8 h 295"/>
                  <a:gd name="T42" fmla="*/ 773 w 1288"/>
                  <a:gd name="T43" fmla="*/ 291 h 295"/>
                  <a:gd name="T44" fmla="*/ 803 w 1288"/>
                  <a:gd name="T45" fmla="*/ 8 h 295"/>
                  <a:gd name="T46" fmla="*/ 825 w 1288"/>
                  <a:gd name="T47" fmla="*/ 283 h 295"/>
                  <a:gd name="T48" fmla="*/ 860 w 1288"/>
                  <a:gd name="T49" fmla="*/ 8 h 295"/>
                  <a:gd name="T50" fmla="*/ 892 w 1288"/>
                  <a:gd name="T51" fmla="*/ 283 h 295"/>
                  <a:gd name="T52" fmla="*/ 943 w 1288"/>
                  <a:gd name="T53" fmla="*/ 162 h 295"/>
                  <a:gd name="T54" fmla="*/ 1288 w 1288"/>
                  <a:gd name="T55" fmla="*/ 162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88"/>
                  <a:gd name="T85" fmla="*/ 0 h 295"/>
                  <a:gd name="T86" fmla="*/ 1288 w 1288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88" h="295">
                    <a:moveTo>
                      <a:pt x="0" y="162"/>
                    </a:moveTo>
                    <a:lnTo>
                      <a:pt x="220" y="162"/>
                    </a:lnTo>
                    <a:lnTo>
                      <a:pt x="268" y="8"/>
                    </a:lnTo>
                    <a:lnTo>
                      <a:pt x="300" y="283"/>
                    </a:lnTo>
                    <a:lnTo>
                      <a:pt x="334" y="0"/>
                    </a:lnTo>
                    <a:lnTo>
                      <a:pt x="362" y="283"/>
                    </a:lnTo>
                    <a:lnTo>
                      <a:pt x="394" y="8"/>
                    </a:lnTo>
                    <a:lnTo>
                      <a:pt x="426" y="283"/>
                    </a:lnTo>
                    <a:lnTo>
                      <a:pt x="453" y="15"/>
                    </a:lnTo>
                    <a:lnTo>
                      <a:pt x="480" y="283"/>
                    </a:lnTo>
                    <a:lnTo>
                      <a:pt x="510" y="8"/>
                    </a:lnTo>
                    <a:lnTo>
                      <a:pt x="538" y="283"/>
                    </a:lnTo>
                    <a:lnTo>
                      <a:pt x="566" y="20"/>
                    </a:lnTo>
                    <a:lnTo>
                      <a:pt x="587" y="283"/>
                    </a:lnTo>
                    <a:lnTo>
                      <a:pt x="619" y="15"/>
                    </a:lnTo>
                    <a:cubicBezTo>
                      <a:pt x="627" y="62"/>
                      <a:pt x="644" y="237"/>
                      <a:pt x="652" y="283"/>
                    </a:cubicBezTo>
                    <a:cubicBezTo>
                      <a:pt x="653" y="295"/>
                      <a:pt x="659" y="208"/>
                      <a:pt x="661" y="204"/>
                    </a:cubicBezTo>
                    <a:cubicBezTo>
                      <a:pt x="660" y="195"/>
                      <a:pt x="662" y="186"/>
                      <a:pt x="664" y="156"/>
                    </a:cubicBezTo>
                    <a:lnTo>
                      <a:pt x="676" y="18"/>
                    </a:lnTo>
                    <a:lnTo>
                      <a:pt x="704" y="291"/>
                    </a:lnTo>
                    <a:lnTo>
                      <a:pt x="733" y="8"/>
                    </a:lnTo>
                    <a:lnTo>
                      <a:pt x="773" y="291"/>
                    </a:lnTo>
                    <a:lnTo>
                      <a:pt x="803" y="8"/>
                    </a:lnTo>
                    <a:lnTo>
                      <a:pt x="825" y="283"/>
                    </a:lnTo>
                    <a:lnTo>
                      <a:pt x="860" y="8"/>
                    </a:lnTo>
                    <a:lnTo>
                      <a:pt x="892" y="283"/>
                    </a:lnTo>
                    <a:lnTo>
                      <a:pt x="943" y="162"/>
                    </a:lnTo>
                    <a:lnTo>
                      <a:pt x="1288" y="162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9" name="Freeform 72"/>
              <p:cNvSpPr>
                <a:spLocks/>
              </p:cNvSpPr>
              <p:nvPr/>
            </p:nvSpPr>
            <p:spPr bwMode="auto">
              <a:xfrm>
                <a:off x="2421" y="1138"/>
                <a:ext cx="1091" cy="233"/>
              </a:xfrm>
              <a:custGeom>
                <a:avLst/>
                <a:gdLst>
                  <a:gd name="T0" fmla="*/ 0 w 1117"/>
                  <a:gd name="T1" fmla="*/ 147 h 295"/>
                  <a:gd name="T2" fmla="*/ 193 w 1117"/>
                  <a:gd name="T3" fmla="*/ 147 h 295"/>
                  <a:gd name="T4" fmla="*/ 220 w 1117"/>
                  <a:gd name="T5" fmla="*/ 8 h 295"/>
                  <a:gd name="T6" fmla="*/ 252 w 1117"/>
                  <a:gd name="T7" fmla="*/ 283 h 295"/>
                  <a:gd name="T8" fmla="*/ 286 w 1117"/>
                  <a:gd name="T9" fmla="*/ 0 h 295"/>
                  <a:gd name="T10" fmla="*/ 314 w 1117"/>
                  <a:gd name="T11" fmla="*/ 283 h 295"/>
                  <a:gd name="T12" fmla="*/ 346 w 1117"/>
                  <a:gd name="T13" fmla="*/ 8 h 295"/>
                  <a:gd name="T14" fmla="*/ 378 w 1117"/>
                  <a:gd name="T15" fmla="*/ 283 h 295"/>
                  <a:gd name="T16" fmla="*/ 405 w 1117"/>
                  <a:gd name="T17" fmla="*/ 15 h 295"/>
                  <a:gd name="T18" fmla="*/ 432 w 1117"/>
                  <a:gd name="T19" fmla="*/ 283 h 295"/>
                  <a:gd name="T20" fmla="*/ 462 w 1117"/>
                  <a:gd name="T21" fmla="*/ 8 h 295"/>
                  <a:gd name="T22" fmla="*/ 489 w 1117"/>
                  <a:gd name="T23" fmla="*/ 283 h 295"/>
                  <a:gd name="T24" fmla="*/ 518 w 1117"/>
                  <a:gd name="T25" fmla="*/ 20 h 295"/>
                  <a:gd name="T26" fmla="*/ 539 w 1117"/>
                  <a:gd name="T27" fmla="*/ 283 h 295"/>
                  <a:gd name="T28" fmla="*/ 571 w 1117"/>
                  <a:gd name="T29" fmla="*/ 15 h 295"/>
                  <a:gd name="T30" fmla="*/ 603 w 1117"/>
                  <a:gd name="T31" fmla="*/ 283 h 295"/>
                  <a:gd name="T32" fmla="*/ 613 w 1117"/>
                  <a:gd name="T33" fmla="*/ 204 h 295"/>
                  <a:gd name="T34" fmla="*/ 616 w 1117"/>
                  <a:gd name="T35" fmla="*/ 156 h 295"/>
                  <a:gd name="T36" fmla="*/ 628 w 1117"/>
                  <a:gd name="T37" fmla="*/ 18 h 295"/>
                  <a:gd name="T38" fmla="*/ 655 w 1117"/>
                  <a:gd name="T39" fmla="*/ 291 h 295"/>
                  <a:gd name="T40" fmla="*/ 685 w 1117"/>
                  <a:gd name="T41" fmla="*/ 8 h 295"/>
                  <a:gd name="T42" fmla="*/ 725 w 1117"/>
                  <a:gd name="T43" fmla="*/ 291 h 295"/>
                  <a:gd name="T44" fmla="*/ 754 w 1117"/>
                  <a:gd name="T45" fmla="*/ 8 h 295"/>
                  <a:gd name="T46" fmla="*/ 777 w 1117"/>
                  <a:gd name="T47" fmla="*/ 283 h 295"/>
                  <a:gd name="T48" fmla="*/ 811 w 1117"/>
                  <a:gd name="T49" fmla="*/ 8 h 295"/>
                  <a:gd name="T50" fmla="*/ 844 w 1117"/>
                  <a:gd name="T51" fmla="*/ 283 h 295"/>
                  <a:gd name="T52" fmla="*/ 886 w 1117"/>
                  <a:gd name="T53" fmla="*/ 66 h 295"/>
                  <a:gd name="T54" fmla="*/ 1117 w 1117"/>
                  <a:gd name="T55" fmla="*/ 66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17"/>
                  <a:gd name="T85" fmla="*/ 0 h 295"/>
                  <a:gd name="T86" fmla="*/ 1117 w 1117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17" h="295">
                    <a:moveTo>
                      <a:pt x="0" y="147"/>
                    </a:moveTo>
                    <a:lnTo>
                      <a:pt x="193" y="147"/>
                    </a:lnTo>
                    <a:lnTo>
                      <a:pt x="220" y="8"/>
                    </a:lnTo>
                    <a:lnTo>
                      <a:pt x="252" y="283"/>
                    </a:lnTo>
                    <a:lnTo>
                      <a:pt x="286" y="0"/>
                    </a:lnTo>
                    <a:lnTo>
                      <a:pt x="314" y="283"/>
                    </a:lnTo>
                    <a:lnTo>
                      <a:pt x="346" y="8"/>
                    </a:lnTo>
                    <a:lnTo>
                      <a:pt x="378" y="283"/>
                    </a:lnTo>
                    <a:lnTo>
                      <a:pt x="405" y="15"/>
                    </a:lnTo>
                    <a:lnTo>
                      <a:pt x="432" y="283"/>
                    </a:lnTo>
                    <a:lnTo>
                      <a:pt x="462" y="8"/>
                    </a:lnTo>
                    <a:lnTo>
                      <a:pt x="489" y="283"/>
                    </a:lnTo>
                    <a:lnTo>
                      <a:pt x="518" y="20"/>
                    </a:lnTo>
                    <a:lnTo>
                      <a:pt x="539" y="283"/>
                    </a:lnTo>
                    <a:lnTo>
                      <a:pt x="571" y="15"/>
                    </a:lnTo>
                    <a:cubicBezTo>
                      <a:pt x="579" y="62"/>
                      <a:pt x="596" y="237"/>
                      <a:pt x="603" y="283"/>
                    </a:cubicBezTo>
                    <a:cubicBezTo>
                      <a:pt x="605" y="295"/>
                      <a:pt x="611" y="208"/>
                      <a:pt x="613" y="204"/>
                    </a:cubicBezTo>
                    <a:cubicBezTo>
                      <a:pt x="612" y="195"/>
                      <a:pt x="614" y="186"/>
                      <a:pt x="616" y="156"/>
                    </a:cubicBezTo>
                    <a:lnTo>
                      <a:pt x="628" y="18"/>
                    </a:lnTo>
                    <a:lnTo>
                      <a:pt x="655" y="291"/>
                    </a:lnTo>
                    <a:lnTo>
                      <a:pt x="685" y="8"/>
                    </a:lnTo>
                    <a:lnTo>
                      <a:pt x="725" y="291"/>
                    </a:lnTo>
                    <a:lnTo>
                      <a:pt x="754" y="8"/>
                    </a:lnTo>
                    <a:lnTo>
                      <a:pt x="777" y="283"/>
                    </a:lnTo>
                    <a:lnTo>
                      <a:pt x="811" y="8"/>
                    </a:lnTo>
                    <a:lnTo>
                      <a:pt x="844" y="283"/>
                    </a:lnTo>
                    <a:lnTo>
                      <a:pt x="886" y="66"/>
                    </a:lnTo>
                    <a:lnTo>
                      <a:pt x="1117" y="66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3724" y="1091"/>
              <a:ext cx="168" cy="149"/>
            </a:xfrm>
            <a:custGeom>
              <a:avLst/>
              <a:gdLst>
                <a:gd name="T0" fmla="*/ 1 w 435"/>
                <a:gd name="T1" fmla="*/ 0 h 815"/>
                <a:gd name="T2" fmla="*/ 1 w 435"/>
                <a:gd name="T3" fmla="*/ 0 h 815"/>
                <a:gd name="T4" fmla="*/ 1 w 435"/>
                <a:gd name="T5" fmla="*/ 0 h 815"/>
                <a:gd name="T6" fmla="*/ 1 w 435"/>
                <a:gd name="T7" fmla="*/ 0 h 815"/>
                <a:gd name="T8" fmla="*/ 0 w 435"/>
                <a:gd name="T9" fmla="*/ 0 h 815"/>
                <a:gd name="T10" fmla="*/ 1 w 435"/>
                <a:gd name="T11" fmla="*/ 0 h 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815"/>
                <a:gd name="T20" fmla="*/ 435 w 435"/>
                <a:gd name="T21" fmla="*/ 815 h 8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815">
                  <a:moveTo>
                    <a:pt x="163" y="0"/>
                  </a:moveTo>
                  <a:lnTo>
                    <a:pt x="424" y="0"/>
                  </a:lnTo>
                  <a:lnTo>
                    <a:pt x="54" y="815"/>
                  </a:lnTo>
                  <a:lnTo>
                    <a:pt x="435" y="815"/>
                  </a:lnTo>
                  <a:lnTo>
                    <a:pt x="0" y="1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3359" y="234"/>
              <a:ext cx="513" cy="360"/>
            </a:xfrm>
            <a:custGeom>
              <a:avLst/>
              <a:gdLst>
                <a:gd name="T0" fmla="*/ 0 w 848"/>
                <a:gd name="T1" fmla="*/ 0 h 674"/>
                <a:gd name="T2" fmla="*/ 0 w 848"/>
                <a:gd name="T3" fmla="*/ 1 h 674"/>
                <a:gd name="T4" fmla="*/ 1 w 848"/>
                <a:gd name="T5" fmla="*/ 1 h 674"/>
                <a:gd name="T6" fmla="*/ 1 w 848"/>
                <a:gd name="T7" fmla="*/ 1 h 674"/>
                <a:gd name="T8" fmla="*/ 0 w 848"/>
                <a:gd name="T9" fmla="*/ 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674"/>
                <a:gd name="T17" fmla="*/ 848 w 84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674">
                  <a:moveTo>
                    <a:pt x="0" y="0"/>
                  </a:moveTo>
                  <a:lnTo>
                    <a:pt x="0" y="674"/>
                  </a:lnTo>
                  <a:lnTo>
                    <a:pt x="848" y="467"/>
                  </a:lnTo>
                  <a:lnTo>
                    <a:pt x="84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75"/>
            <p:cNvSpPr>
              <a:spLocks noChangeShapeType="1"/>
            </p:cNvSpPr>
            <p:nvPr/>
          </p:nvSpPr>
          <p:spPr bwMode="auto">
            <a:xfrm flipH="1">
              <a:off x="3819" y="1236"/>
              <a:ext cx="0" cy="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3048" y="419"/>
              <a:ext cx="324" cy="220"/>
            </a:xfrm>
            <a:custGeom>
              <a:avLst/>
              <a:gdLst>
                <a:gd name="T0" fmla="*/ 324 w 324"/>
                <a:gd name="T1" fmla="*/ 220 h 220"/>
                <a:gd name="T2" fmla="*/ 0 w 324"/>
                <a:gd name="T3" fmla="*/ 220 h 220"/>
                <a:gd name="T4" fmla="*/ 0 w 324"/>
                <a:gd name="T5" fmla="*/ 0 h 220"/>
                <a:gd name="T6" fmla="*/ 314 w 324"/>
                <a:gd name="T7" fmla="*/ 0 h 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4"/>
                <a:gd name="T13" fmla="*/ 0 h 220"/>
                <a:gd name="T14" fmla="*/ 324 w 324"/>
                <a:gd name="T15" fmla="*/ 220 h 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4" h="220">
                  <a:moveTo>
                    <a:pt x="32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31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3739" y="419"/>
              <a:ext cx="398" cy="230"/>
            </a:xfrm>
            <a:custGeom>
              <a:avLst/>
              <a:gdLst>
                <a:gd name="T0" fmla="*/ 136 w 398"/>
                <a:gd name="T1" fmla="*/ 0 h 230"/>
                <a:gd name="T2" fmla="*/ 398 w 398"/>
                <a:gd name="T3" fmla="*/ 0 h 230"/>
                <a:gd name="T4" fmla="*/ 398 w 398"/>
                <a:gd name="T5" fmla="*/ 230 h 230"/>
                <a:gd name="T6" fmla="*/ 0 w 398"/>
                <a:gd name="T7" fmla="*/ 23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8"/>
                <a:gd name="T13" fmla="*/ 0 h 230"/>
                <a:gd name="T14" fmla="*/ 398 w 398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" h="230">
                  <a:moveTo>
                    <a:pt x="136" y="0"/>
                  </a:moveTo>
                  <a:lnTo>
                    <a:pt x="398" y="0"/>
                  </a:lnTo>
                  <a:lnTo>
                    <a:pt x="398" y="230"/>
                  </a:lnTo>
                  <a:lnTo>
                    <a:pt x="0" y="23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AutoShape 79"/>
            <p:cNvSpPr>
              <a:spLocks noChangeArrowheads="1"/>
            </p:cNvSpPr>
            <p:nvPr/>
          </p:nvSpPr>
          <p:spPr bwMode="auto">
            <a:xfrm rot="16200000">
              <a:off x="2969" y="488"/>
              <a:ext cx="156" cy="87"/>
            </a:xfrm>
            <a:prstGeom prst="notchedRightArrow">
              <a:avLst>
                <a:gd name="adj1" fmla="val 40704"/>
                <a:gd name="adj2" fmla="val 43847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89" name="AutoShape 80"/>
            <p:cNvSpPr>
              <a:spLocks noChangeArrowheads="1"/>
            </p:cNvSpPr>
            <p:nvPr/>
          </p:nvSpPr>
          <p:spPr bwMode="auto">
            <a:xfrm rot="5400000" flipV="1">
              <a:off x="4056" y="499"/>
              <a:ext cx="148" cy="82"/>
            </a:xfrm>
            <a:prstGeom prst="notchedRightArrow">
              <a:avLst>
                <a:gd name="adj1" fmla="val 40704"/>
                <a:gd name="adj2" fmla="val 43847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90" name="Oval 81"/>
            <p:cNvSpPr>
              <a:spLocks noChangeArrowheads="1"/>
            </p:cNvSpPr>
            <p:nvPr/>
          </p:nvSpPr>
          <p:spPr bwMode="auto">
            <a:xfrm>
              <a:off x="3152" y="377"/>
              <a:ext cx="74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91" name="Oval 82"/>
            <p:cNvSpPr>
              <a:spLocks noChangeArrowheads="1"/>
            </p:cNvSpPr>
            <p:nvPr/>
          </p:nvSpPr>
          <p:spPr bwMode="auto">
            <a:xfrm>
              <a:off x="3939" y="378"/>
              <a:ext cx="74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92" name="Text Box 83"/>
            <p:cNvSpPr txBox="1">
              <a:spLocks noChangeArrowheads="1"/>
            </p:cNvSpPr>
            <p:nvPr/>
          </p:nvSpPr>
          <p:spPr bwMode="auto">
            <a:xfrm>
              <a:off x="3015" y="146"/>
              <a:ext cx="3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a</a:t>
              </a:r>
            </a:p>
          </p:txBody>
        </p:sp>
        <p:sp>
          <p:nvSpPr>
            <p:cNvPr id="93" name="Text Box 84"/>
            <p:cNvSpPr txBox="1">
              <a:spLocks noChangeArrowheads="1"/>
            </p:cNvSpPr>
            <p:nvPr/>
          </p:nvSpPr>
          <p:spPr bwMode="auto">
            <a:xfrm>
              <a:off x="3938" y="168"/>
              <a:ext cx="2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b</a:t>
              </a:r>
            </a:p>
          </p:txBody>
        </p:sp>
        <p:graphicFrame>
          <p:nvGraphicFramePr>
            <p:cNvPr id="94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9287783"/>
                </p:ext>
              </p:extLst>
            </p:nvPr>
          </p:nvGraphicFramePr>
          <p:xfrm>
            <a:off x="4264" y="438"/>
            <a:ext cx="167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8" imgW="330120" imgH="241200" progId="Equation.3">
                    <p:embed/>
                  </p:oleObj>
                </mc:Choice>
                <mc:Fallback>
                  <p:oleObj name="Équation" r:id="rId18" imgW="330120" imgH="241200" progId="Equation.3">
                    <p:embed/>
                    <p:pic>
                      <p:nvPicPr>
                        <p:cNvPr id="94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4" y="438"/>
                          <a:ext cx="167" cy="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6070570"/>
                </p:ext>
              </p:extLst>
            </p:nvPr>
          </p:nvGraphicFramePr>
          <p:xfrm>
            <a:off x="2758" y="369"/>
            <a:ext cx="175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20" imgW="330120" imgH="241200" progId="Equation.3">
                    <p:embed/>
                  </p:oleObj>
                </mc:Choice>
                <mc:Fallback>
                  <p:oleObj name="Équation" r:id="rId20" imgW="330120" imgH="241200" progId="Equation.3">
                    <p:embed/>
                    <p:pic>
                      <p:nvPicPr>
                        <p:cNvPr id="95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8" y="369"/>
                          <a:ext cx="175" cy="1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3409" y="126"/>
              <a:ext cx="607" cy="233"/>
            </a:xfrm>
            <a:custGeom>
              <a:avLst/>
              <a:gdLst>
                <a:gd name="T0" fmla="*/ 1 w 859"/>
                <a:gd name="T1" fmla="*/ 0 h 454"/>
                <a:gd name="T2" fmla="*/ 0 w 859"/>
                <a:gd name="T3" fmla="*/ 0 h 454"/>
                <a:gd name="T4" fmla="*/ 1 w 859"/>
                <a:gd name="T5" fmla="*/ 0 h 454"/>
                <a:gd name="T6" fmla="*/ 1 w 859"/>
                <a:gd name="T7" fmla="*/ 0 h 454"/>
                <a:gd name="T8" fmla="*/ 1 w 859"/>
                <a:gd name="T9" fmla="*/ 0 h 454"/>
                <a:gd name="T10" fmla="*/ 1 w 859"/>
                <a:gd name="T11" fmla="*/ 0 h 454"/>
                <a:gd name="T12" fmla="*/ 1 w 859"/>
                <a:gd name="T13" fmla="*/ 0 h 454"/>
                <a:gd name="T14" fmla="*/ 1 w 859"/>
                <a:gd name="T15" fmla="*/ 0 h 454"/>
                <a:gd name="T16" fmla="*/ 1 w 859"/>
                <a:gd name="T17" fmla="*/ 0 h 454"/>
                <a:gd name="T18" fmla="*/ 1 w 859"/>
                <a:gd name="T19" fmla="*/ 0 h 454"/>
                <a:gd name="T20" fmla="*/ 1 w 859"/>
                <a:gd name="T21" fmla="*/ 0 h 454"/>
                <a:gd name="T22" fmla="*/ 1 w 859"/>
                <a:gd name="T23" fmla="*/ 0 h 454"/>
                <a:gd name="T24" fmla="*/ 1 w 859"/>
                <a:gd name="T25" fmla="*/ 0 h 454"/>
                <a:gd name="T26" fmla="*/ 1 w 859"/>
                <a:gd name="T27" fmla="*/ 0 h 454"/>
                <a:gd name="T28" fmla="*/ 1 w 859"/>
                <a:gd name="T29" fmla="*/ 0 h 454"/>
                <a:gd name="T30" fmla="*/ 1 w 859"/>
                <a:gd name="T31" fmla="*/ 0 h 454"/>
                <a:gd name="T32" fmla="*/ 1 w 859"/>
                <a:gd name="T33" fmla="*/ 0 h 454"/>
                <a:gd name="T34" fmla="*/ 1 w 859"/>
                <a:gd name="T35" fmla="*/ 0 h 454"/>
                <a:gd name="T36" fmla="*/ 1 w 859"/>
                <a:gd name="T37" fmla="*/ 0 h 454"/>
                <a:gd name="T38" fmla="*/ 1 w 859"/>
                <a:gd name="T39" fmla="*/ 0 h 454"/>
                <a:gd name="T40" fmla="*/ 1 w 859"/>
                <a:gd name="T41" fmla="*/ 0 h 454"/>
                <a:gd name="T42" fmla="*/ 1 w 859"/>
                <a:gd name="T43" fmla="*/ 0 h 454"/>
                <a:gd name="T44" fmla="*/ 1 w 859"/>
                <a:gd name="T45" fmla="*/ 0 h 454"/>
                <a:gd name="T46" fmla="*/ 1 w 859"/>
                <a:gd name="T47" fmla="*/ 0 h 454"/>
                <a:gd name="T48" fmla="*/ 1 w 859"/>
                <a:gd name="T49" fmla="*/ 0 h 454"/>
                <a:gd name="T50" fmla="*/ 1 w 859"/>
                <a:gd name="T51" fmla="*/ 0 h 454"/>
                <a:gd name="T52" fmla="*/ 1 w 859"/>
                <a:gd name="T53" fmla="*/ 0 h 454"/>
                <a:gd name="T54" fmla="*/ 1 w 859"/>
                <a:gd name="T55" fmla="*/ 0 h 454"/>
                <a:gd name="T56" fmla="*/ 1 w 859"/>
                <a:gd name="T57" fmla="*/ 0 h 454"/>
                <a:gd name="T58" fmla="*/ 1 w 859"/>
                <a:gd name="T59" fmla="*/ 0 h 4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9"/>
                <a:gd name="T91" fmla="*/ 0 h 454"/>
                <a:gd name="T92" fmla="*/ 859 w 859"/>
                <a:gd name="T93" fmla="*/ 454 h 4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9" h="454">
                  <a:moveTo>
                    <a:pt x="65" y="0"/>
                  </a:moveTo>
                  <a:lnTo>
                    <a:pt x="0" y="174"/>
                  </a:lnTo>
                  <a:lnTo>
                    <a:pt x="92" y="222"/>
                  </a:lnTo>
                  <a:lnTo>
                    <a:pt x="135" y="158"/>
                  </a:lnTo>
                  <a:lnTo>
                    <a:pt x="118" y="305"/>
                  </a:lnTo>
                  <a:lnTo>
                    <a:pt x="190" y="172"/>
                  </a:lnTo>
                  <a:lnTo>
                    <a:pt x="168" y="321"/>
                  </a:lnTo>
                  <a:lnTo>
                    <a:pt x="237" y="190"/>
                  </a:lnTo>
                  <a:lnTo>
                    <a:pt x="221" y="337"/>
                  </a:lnTo>
                  <a:lnTo>
                    <a:pt x="284" y="209"/>
                  </a:lnTo>
                  <a:lnTo>
                    <a:pt x="265" y="351"/>
                  </a:lnTo>
                  <a:lnTo>
                    <a:pt x="331" y="220"/>
                  </a:lnTo>
                  <a:lnTo>
                    <a:pt x="310" y="365"/>
                  </a:lnTo>
                  <a:lnTo>
                    <a:pt x="375" y="239"/>
                  </a:lnTo>
                  <a:lnTo>
                    <a:pt x="350" y="377"/>
                  </a:lnTo>
                  <a:lnTo>
                    <a:pt x="419" y="251"/>
                  </a:lnTo>
                  <a:cubicBezTo>
                    <a:pt x="417" y="277"/>
                    <a:pt x="405" y="368"/>
                    <a:pt x="403" y="394"/>
                  </a:cubicBezTo>
                  <a:cubicBezTo>
                    <a:pt x="402" y="400"/>
                    <a:pt x="421" y="357"/>
                    <a:pt x="423" y="356"/>
                  </a:cubicBezTo>
                  <a:cubicBezTo>
                    <a:pt x="424" y="351"/>
                    <a:pt x="427" y="348"/>
                    <a:pt x="433" y="333"/>
                  </a:cubicBezTo>
                  <a:lnTo>
                    <a:pt x="465" y="266"/>
                  </a:lnTo>
                  <a:lnTo>
                    <a:pt x="444" y="411"/>
                  </a:lnTo>
                  <a:lnTo>
                    <a:pt x="512" y="276"/>
                  </a:lnTo>
                  <a:lnTo>
                    <a:pt x="500" y="428"/>
                  </a:lnTo>
                  <a:lnTo>
                    <a:pt x="568" y="293"/>
                  </a:lnTo>
                  <a:lnTo>
                    <a:pt x="543" y="437"/>
                  </a:lnTo>
                  <a:lnTo>
                    <a:pt x="614" y="308"/>
                  </a:lnTo>
                  <a:lnTo>
                    <a:pt x="598" y="454"/>
                  </a:lnTo>
                  <a:lnTo>
                    <a:pt x="651" y="344"/>
                  </a:lnTo>
                  <a:lnTo>
                    <a:pt x="750" y="359"/>
                  </a:lnTo>
                  <a:lnTo>
                    <a:pt x="859" y="76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grpSp>
        <p:nvGrpSpPr>
          <p:cNvPr id="100" name="Group 88"/>
          <p:cNvGrpSpPr>
            <a:grpSpLocks/>
          </p:cNvGrpSpPr>
          <p:nvPr/>
        </p:nvGrpSpPr>
        <p:grpSpPr bwMode="auto">
          <a:xfrm>
            <a:off x="5176614" y="2924944"/>
            <a:ext cx="1771650" cy="795338"/>
            <a:chOff x="3115" y="1383"/>
            <a:chExt cx="1116" cy="501"/>
          </a:xfrm>
        </p:grpSpPr>
        <p:sp>
          <p:nvSpPr>
            <p:cNvPr id="101" name="Rectangle 89"/>
            <p:cNvSpPr>
              <a:spLocks noChangeArrowheads="1"/>
            </p:cNvSpPr>
            <p:nvPr/>
          </p:nvSpPr>
          <p:spPr bwMode="auto">
            <a:xfrm>
              <a:off x="3206" y="1556"/>
              <a:ext cx="776" cy="3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03" name="Text Box 91"/>
            <p:cNvSpPr txBox="1">
              <a:spLocks noChangeArrowheads="1"/>
            </p:cNvSpPr>
            <p:nvPr/>
          </p:nvSpPr>
          <p:spPr bwMode="auto">
            <a:xfrm>
              <a:off x="3986" y="1383"/>
              <a:ext cx="2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4</a:t>
              </a: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3115" y="1569"/>
              <a:ext cx="1116" cy="233"/>
            </a:xfrm>
            <a:custGeom>
              <a:avLst/>
              <a:gdLst>
                <a:gd name="T0" fmla="*/ 0 w 1189"/>
                <a:gd name="T1" fmla="*/ 147 h 295"/>
                <a:gd name="T2" fmla="*/ 193 w 1189"/>
                <a:gd name="T3" fmla="*/ 147 h 295"/>
                <a:gd name="T4" fmla="*/ 220 w 1189"/>
                <a:gd name="T5" fmla="*/ 8 h 295"/>
                <a:gd name="T6" fmla="*/ 252 w 1189"/>
                <a:gd name="T7" fmla="*/ 283 h 295"/>
                <a:gd name="T8" fmla="*/ 286 w 1189"/>
                <a:gd name="T9" fmla="*/ 0 h 295"/>
                <a:gd name="T10" fmla="*/ 314 w 1189"/>
                <a:gd name="T11" fmla="*/ 283 h 295"/>
                <a:gd name="T12" fmla="*/ 346 w 1189"/>
                <a:gd name="T13" fmla="*/ 8 h 295"/>
                <a:gd name="T14" fmla="*/ 378 w 1189"/>
                <a:gd name="T15" fmla="*/ 283 h 295"/>
                <a:gd name="T16" fmla="*/ 405 w 1189"/>
                <a:gd name="T17" fmla="*/ 15 h 295"/>
                <a:gd name="T18" fmla="*/ 432 w 1189"/>
                <a:gd name="T19" fmla="*/ 283 h 295"/>
                <a:gd name="T20" fmla="*/ 462 w 1189"/>
                <a:gd name="T21" fmla="*/ 8 h 295"/>
                <a:gd name="T22" fmla="*/ 489 w 1189"/>
                <a:gd name="T23" fmla="*/ 283 h 295"/>
                <a:gd name="T24" fmla="*/ 518 w 1189"/>
                <a:gd name="T25" fmla="*/ 20 h 295"/>
                <a:gd name="T26" fmla="*/ 539 w 1189"/>
                <a:gd name="T27" fmla="*/ 283 h 295"/>
                <a:gd name="T28" fmla="*/ 571 w 1189"/>
                <a:gd name="T29" fmla="*/ 15 h 295"/>
                <a:gd name="T30" fmla="*/ 603 w 1189"/>
                <a:gd name="T31" fmla="*/ 283 h 295"/>
                <a:gd name="T32" fmla="*/ 613 w 1189"/>
                <a:gd name="T33" fmla="*/ 204 h 295"/>
                <a:gd name="T34" fmla="*/ 616 w 1189"/>
                <a:gd name="T35" fmla="*/ 156 h 295"/>
                <a:gd name="T36" fmla="*/ 628 w 1189"/>
                <a:gd name="T37" fmla="*/ 18 h 295"/>
                <a:gd name="T38" fmla="*/ 655 w 1189"/>
                <a:gd name="T39" fmla="*/ 291 h 295"/>
                <a:gd name="T40" fmla="*/ 685 w 1189"/>
                <a:gd name="T41" fmla="*/ 8 h 295"/>
                <a:gd name="T42" fmla="*/ 725 w 1189"/>
                <a:gd name="T43" fmla="*/ 291 h 295"/>
                <a:gd name="T44" fmla="*/ 754 w 1189"/>
                <a:gd name="T45" fmla="*/ 8 h 295"/>
                <a:gd name="T46" fmla="*/ 777 w 1189"/>
                <a:gd name="T47" fmla="*/ 283 h 295"/>
                <a:gd name="T48" fmla="*/ 811 w 1189"/>
                <a:gd name="T49" fmla="*/ 8 h 295"/>
                <a:gd name="T50" fmla="*/ 844 w 1189"/>
                <a:gd name="T51" fmla="*/ 283 h 295"/>
                <a:gd name="T52" fmla="*/ 865 w 1189"/>
                <a:gd name="T53" fmla="*/ 148 h 295"/>
                <a:gd name="T54" fmla="*/ 1189 w 1189"/>
                <a:gd name="T55" fmla="*/ 148 h 2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89"/>
                <a:gd name="T85" fmla="*/ 0 h 295"/>
                <a:gd name="T86" fmla="*/ 1189 w 1189"/>
                <a:gd name="T87" fmla="*/ 295 h 2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89" h="295">
                  <a:moveTo>
                    <a:pt x="0" y="147"/>
                  </a:moveTo>
                  <a:lnTo>
                    <a:pt x="193" y="147"/>
                  </a:lnTo>
                  <a:lnTo>
                    <a:pt x="220" y="8"/>
                  </a:lnTo>
                  <a:lnTo>
                    <a:pt x="252" y="283"/>
                  </a:lnTo>
                  <a:lnTo>
                    <a:pt x="286" y="0"/>
                  </a:lnTo>
                  <a:lnTo>
                    <a:pt x="314" y="283"/>
                  </a:lnTo>
                  <a:lnTo>
                    <a:pt x="346" y="8"/>
                  </a:lnTo>
                  <a:lnTo>
                    <a:pt x="378" y="283"/>
                  </a:lnTo>
                  <a:lnTo>
                    <a:pt x="405" y="15"/>
                  </a:lnTo>
                  <a:lnTo>
                    <a:pt x="432" y="283"/>
                  </a:lnTo>
                  <a:lnTo>
                    <a:pt x="462" y="8"/>
                  </a:lnTo>
                  <a:lnTo>
                    <a:pt x="489" y="283"/>
                  </a:lnTo>
                  <a:lnTo>
                    <a:pt x="518" y="20"/>
                  </a:lnTo>
                  <a:lnTo>
                    <a:pt x="539" y="283"/>
                  </a:lnTo>
                  <a:lnTo>
                    <a:pt x="571" y="15"/>
                  </a:lnTo>
                  <a:cubicBezTo>
                    <a:pt x="579" y="62"/>
                    <a:pt x="596" y="237"/>
                    <a:pt x="603" y="283"/>
                  </a:cubicBezTo>
                  <a:cubicBezTo>
                    <a:pt x="605" y="295"/>
                    <a:pt x="611" y="208"/>
                    <a:pt x="613" y="204"/>
                  </a:cubicBezTo>
                  <a:cubicBezTo>
                    <a:pt x="612" y="195"/>
                    <a:pt x="614" y="186"/>
                    <a:pt x="616" y="156"/>
                  </a:cubicBezTo>
                  <a:lnTo>
                    <a:pt x="628" y="18"/>
                  </a:lnTo>
                  <a:lnTo>
                    <a:pt x="655" y="291"/>
                  </a:lnTo>
                  <a:lnTo>
                    <a:pt x="685" y="8"/>
                  </a:lnTo>
                  <a:lnTo>
                    <a:pt x="725" y="291"/>
                  </a:lnTo>
                  <a:lnTo>
                    <a:pt x="754" y="8"/>
                  </a:lnTo>
                  <a:lnTo>
                    <a:pt x="777" y="283"/>
                  </a:lnTo>
                  <a:lnTo>
                    <a:pt x="811" y="8"/>
                  </a:lnTo>
                  <a:lnTo>
                    <a:pt x="844" y="283"/>
                  </a:lnTo>
                  <a:lnTo>
                    <a:pt x="865" y="148"/>
                  </a:lnTo>
                  <a:lnTo>
                    <a:pt x="1189" y="148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  <p:sp>
          <p:nvSpPr>
            <p:cNvPr id="105" name="Rectangle 93"/>
            <p:cNvSpPr>
              <a:spLocks noChangeArrowheads="1"/>
            </p:cNvSpPr>
            <p:nvPr/>
          </p:nvSpPr>
          <p:spPr bwMode="auto">
            <a:xfrm>
              <a:off x="3206" y="1393"/>
              <a:ext cx="776" cy="4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02" name="Oval 90"/>
            <p:cNvSpPr>
              <a:spLocks noChangeArrowheads="1"/>
            </p:cNvSpPr>
            <p:nvPr/>
          </p:nvSpPr>
          <p:spPr bwMode="auto">
            <a:xfrm>
              <a:off x="4061" y="1644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106" name="Group 94"/>
          <p:cNvGrpSpPr>
            <a:grpSpLocks/>
          </p:cNvGrpSpPr>
          <p:nvPr/>
        </p:nvGrpSpPr>
        <p:grpSpPr bwMode="auto">
          <a:xfrm>
            <a:off x="7477663" y="2178694"/>
            <a:ext cx="1486825" cy="847725"/>
            <a:chOff x="5086" y="877"/>
            <a:chExt cx="1160" cy="534"/>
          </a:xfrm>
        </p:grpSpPr>
        <p:sp>
          <p:nvSpPr>
            <p:cNvPr id="107" name="AutoShape 95"/>
            <p:cNvSpPr>
              <a:spLocks noChangeArrowheads="1"/>
            </p:cNvSpPr>
            <p:nvPr/>
          </p:nvSpPr>
          <p:spPr bwMode="auto">
            <a:xfrm>
              <a:off x="5086" y="877"/>
              <a:ext cx="1130" cy="534"/>
            </a:xfrm>
            <a:prstGeom prst="wedgeRoundRectCallout">
              <a:avLst>
                <a:gd name="adj1" fmla="val -119179"/>
                <a:gd name="adj2" fmla="val 8538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08" name="Text Box 96"/>
            <p:cNvSpPr txBox="1">
              <a:spLocks noChangeArrowheads="1"/>
            </p:cNvSpPr>
            <p:nvPr/>
          </p:nvSpPr>
          <p:spPr bwMode="auto">
            <a:xfrm>
              <a:off x="5115" y="939"/>
              <a:ext cx="113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Fluide cryogénique</a:t>
              </a:r>
            </a:p>
          </p:txBody>
        </p:sp>
      </p:grpSp>
      <p:sp>
        <p:nvSpPr>
          <p:cNvPr id="109" name="Line 75"/>
          <p:cNvSpPr>
            <a:spLocks noChangeShapeType="1"/>
          </p:cNvSpPr>
          <p:nvPr/>
        </p:nvSpPr>
        <p:spPr bwMode="auto">
          <a:xfrm flipH="1">
            <a:off x="5612493" y="2852936"/>
            <a:ext cx="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357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utoUpdateAnimBg="0"/>
      <p:bldP spid="10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734888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D.5. Réfrigérateurs de Joule Thomson avec pré-refroidisseur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64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b="1" dirty="0"/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879103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D.5.3. Détermination du COP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027"/>
              <p:cNvSpPr txBox="1">
                <a:spLocks noChangeArrowheads="1"/>
              </p:cNvSpPr>
              <p:nvPr/>
            </p:nvSpPr>
            <p:spPr bwMode="auto">
              <a:xfrm>
                <a:off x="1619871" y="1414521"/>
                <a:ext cx="7524750" cy="68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Pour déterminer le COP de ce réfrigérateur il faut exprimer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alt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alt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altLang="fr-FR" sz="1800" dirty="0">
                    <a:latin typeface="+mn-lt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alt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alt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altLang="fr-FR" sz="1800" dirty="0">
                    <a:latin typeface="+mn-lt"/>
                  </a:rPr>
                  <a:t>en fonction des paramètres connus.</a:t>
                </a:r>
              </a:p>
            </p:txBody>
          </p:sp>
        </mc:Choice>
        <mc:Fallback xmlns="">
          <p:sp>
            <p:nvSpPr>
              <p:cNvPr id="76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871" y="1414521"/>
                <a:ext cx="7524750" cy="681038"/>
              </a:xfrm>
              <a:prstGeom prst="rect">
                <a:avLst/>
              </a:prstGeom>
              <a:blipFill rotWithShape="1">
                <a:blip r:embed="rId3"/>
                <a:stretch>
                  <a:fillRect l="-729" t="-1786" b="-1339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 Box 1030"/>
          <p:cNvSpPr txBox="1">
            <a:spLocks noChangeArrowheads="1"/>
          </p:cNvSpPr>
          <p:nvPr/>
        </p:nvSpPr>
        <p:spPr bwMode="auto">
          <a:xfrm>
            <a:off x="1619672" y="2123564"/>
            <a:ext cx="7980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En faisant les bilans adéquats on obtient :</a:t>
            </a:r>
          </a:p>
        </p:txBody>
      </p:sp>
      <p:sp>
        <p:nvSpPr>
          <p:cNvPr id="82" name="Text Box 1033"/>
          <p:cNvSpPr txBox="1">
            <a:spLocks noChangeArrowheads="1"/>
          </p:cNvSpPr>
          <p:nvPr/>
        </p:nvSpPr>
        <p:spPr bwMode="auto">
          <a:xfrm>
            <a:off x="1818456" y="3954146"/>
            <a:ext cx="113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Avec :</a:t>
            </a:r>
          </a:p>
        </p:txBody>
      </p:sp>
      <p:sp>
        <p:nvSpPr>
          <p:cNvPr id="84" name="Text Box 1035"/>
          <p:cNvSpPr txBox="1">
            <a:spLocks noChangeArrowheads="1"/>
          </p:cNvSpPr>
          <p:nvPr/>
        </p:nvSpPr>
        <p:spPr bwMode="auto">
          <a:xfrm>
            <a:off x="1848470" y="6804084"/>
            <a:ext cx="841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>
                <a:latin typeface="+mn-lt"/>
              </a:rPr>
              <a:t>Il existe d’autres techniques de prérefroidissement.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546248" y="2861346"/>
                <a:ext cx="7600350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𝐶𝑂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𝐿𝑖𝑛𝑑𝑒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𝐻𝑎𝑚𝑝𝑠𝑜𝑛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) −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48" y="2861346"/>
                <a:ext cx="7600350" cy="6790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627784" y="3789040"/>
                <a:ext cx="909929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z</m:t>
                      </m:r>
                      <m:r>
                        <a:rPr lang="fr-F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789040"/>
                <a:ext cx="909929" cy="6287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850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9" grpId="0" autoUpdateAnimBg="0"/>
      <p:bldP spid="82" grpId="0"/>
      <p:bldP spid="84" grpId="0" autoUpdateAnimBg="0"/>
      <p:bldP spid="2" grpId="0" animBg="1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pPr marL="857250" indent="-857250" algn="l" defTabSz="804863">
              <a:buFont typeface="+mj-lt"/>
              <a:buAutoNum type="alphaUcPeriod" startAt="5"/>
            </a:pPr>
            <a:r>
              <a:rPr lang="fr-FR" dirty="0"/>
              <a:t>Les liquéfacteurs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65</a:t>
            </a:fld>
            <a:endParaRPr lang="fr-BE" dirty="0"/>
          </a:p>
        </p:txBody>
      </p:sp>
      <p:sp>
        <p:nvSpPr>
          <p:cNvPr id="8" name="Titre 7"/>
          <p:cNvSpPr txBox="1">
            <a:spLocks/>
          </p:cNvSpPr>
          <p:nvPr/>
        </p:nvSpPr>
        <p:spPr>
          <a:xfrm>
            <a:off x="683568" y="2132856"/>
            <a:ext cx="7848872" cy="3672408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latin typeface="+mj-lt"/>
                <a:ea typeface="+mj-ea"/>
                <a:cs typeface="+mj-cs"/>
              </a:rPr>
              <a:t>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.1. </a:t>
            </a:r>
            <a:r>
              <a:rPr lang="fr-FR" sz="2400" dirty="0">
                <a:latin typeface="+mj-lt"/>
                <a:ea typeface="+mj-ea"/>
                <a:cs typeface="+mj-cs"/>
              </a:rPr>
              <a:t>Introduction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E.2. Données caractéristiques d’un liquéfacteur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E.3. Le liquéfacteur idéal</a:t>
            </a:r>
          </a:p>
          <a:p>
            <a:pPr>
              <a:spcBef>
                <a:spcPct val="0"/>
              </a:spcBef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E.4. Le liquéfacteur LINDE HAMPSON</a:t>
            </a:r>
          </a:p>
          <a:p>
            <a:pPr>
              <a:spcBef>
                <a:spcPct val="0"/>
              </a:spcBef>
              <a:defRPr/>
            </a:pPr>
            <a:endParaRPr lang="fr-FR" sz="2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400" dirty="0">
                <a:latin typeface="+mj-lt"/>
                <a:ea typeface="+mj-ea"/>
                <a:cs typeface="+mj-cs"/>
              </a:rPr>
              <a:t>E.5. Autres liquéfacteurs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234182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E.1. Introduction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66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4211414" y="4778945"/>
            <a:ext cx="2252960" cy="1512888"/>
            <a:chOff x="2345" y="2180"/>
            <a:chExt cx="1948" cy="953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2345" y="2180"/>
              <a:ext cx="1948" cy="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746" y="2528"/>
              <a:ext cx="1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latin typeface="+mn-lt"/>
                </a:rPr>
                <a:t>Liquéfacteur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707904" y="1268760"/>
            <a:ext cx="3107356" cy="2401168"/>
            <a:chOff x="3707904" y="1268760"/>
            <a:chExt cx="3107356" cy="2401168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839618" y="2190279"/>
              <a:ext cx="14160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Réfrigérateur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4196679" y="1688629"/>
              <a:ext cx="2618581" cy="1512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5558755" y="2941167"/>
              <a:ext cx="414338" cy="690563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5982686"/>
                </p:ext>
              </p:extLst>
            </p:nvPr>
          </p:nvGraphicFramePr>
          <p:xfrm>
            <a:off x="5148064" y="3200028"/>
            <a:ext cx="7112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10891" imgH="469696" progId="Equation.3">
                    <p:embed/>
                  </p:oleObj>
                </mc:Choice>
                <mc:Fallback>
                  <p:oleObj name="Equation" r:id="rId3" imgW="710891" imgH="469696" progId="Equation.3">
                    <p:embed/>
                    <p:pic>
                      <p:nvPicPr>
                        <p:cNvPr id="1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3200028"/>
                          <a:ext cx="7112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 rot="5400000">
              <a:off x="3982368" y="2129954"/>
              <a:ext cx="414338" cy="690563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5511130" y="1347317"/>
              <a:ext cx="414338" cy="690563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aphicFrame>
          <p:nvGraphicFramePr>
            <p:cNvPr id="2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8279236"/>
                </p:ext>
              </p:extLst>
            </p:nvPr>
          </p:nvGraphicFramePr>
          <p:xfrm>
            <a:off x="5940152" y="1268760"/>
            <a:ext cx="6477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47700" imgH="419100" progId="Equation.3">
                    <p:embed/>
                  </p:oleObj>
                </mc:Choice>
                <mc:Fallback>
                  <p:oleObj name="Equation" r:id="rId5" imgW="647700" imgH="419100" progId="Equation.3">
                    <p:embed/>
                    <p:pic>
                      <p:nvPicPr>
                        <p:cNvPr id="2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152" y="1268760"/>
                          <a:ext cx="6477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0841491"/>
                </p:ext>
              </p:extLst>
            </p:nvPr>
          </p:nvGraphicFramePr>
          <p:xfrm>
            <a:off x="3707904" y="1987179"/>
            <a:ext cx="609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09336" imgH="380835" progId="Equation.3">
                    <p:embed/>
                  </p:oleObj>
                </mc:Choice>
                <mc:Fallback>
                  <p:oleObj name="Equation" r:id="rId7" imgW="609336" imgH="380835" progId="Equation.3">
                    <p:embed/>
                    <p:pic>
                      <p:nvPicPr>
                        <p:cNvPr id="2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7904" y="1987179"/>
                          <a:ext cx="6096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783435" y="2152155"/>
            <a:ext cx="183832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Réfrigérateur circuit fermé</a:t>
            </a:r>
          </a:p>
        </p:txBody>
      </p:sp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5525864" y="4274120"/>
            <a:ext cx="1216025" cy="854075"/>
            <a:chOff x="3173" y="1862"/>
            <a:chExt cx="766" cy="538"/>
          </a:xfrm>
        </p:grpSpPr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3173" y="1965"/>
              <a:ext cx="261" cy="435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aphicFrame>
          <p:nvGraphicFramePr>
            <p:cNvPr id="27" name="Object 1"/>
            <p:cNvGraphicFramePr>
              <a:graphicFrameLocks noChangeAspect="1"/>
            </p:cNvGraphicFramePr>
            <p:nvPr/>
          </p:nvGraphicFramePr>
          <p:xfrm>
            <a:off x="3531" y="1862"/>
            <a:ext cx="40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47700" imgH="419100" progId="Equation.3">
                    <p:embed/>
                  </p:oleObj>
                </mc:Choice>
                <mc:Fallback>
                  <p:oleObj name="Equation" r:id="rId9" imgW="647700" imgH="419100" progId="Equation.3">
                    <p:embed/>
                    <p:pic>
                      <p:nvPicPr>
                        <p:cNvPr id="27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" y="1862"/>
                          <a:ext cx="408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448150" y="5215508"/>
            <a:ext cx="187513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« Réfrigérateur » circuit ouvert</a:t>
            </a:r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2339752" y="5037708"/>
            <a:ext cx="2143125" cy="923925"/>
            <a:chOff x="1166" y="2343"/>
            <a:chExt cx="1350" cy="582"/>
          </a:xfrm>
        </p:grpSpPr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 rot="5400000">
              <a:off x="2168" y="2426"/>
              <a:ext cx="261" cy="435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1166" y="2343"/>
              <a:ext cx="89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Gaz à température ambiante</a:t>
              </a:r>
            </a:p>
          </p:txBody>
        </p:sp>
      </p:grpSp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6248350" y="4945757"/>
            <a:ext cx="2532062" cy="923925"/>
            <a:chOff x="4165" y="2263"/>
            <a:chExt cx="1595" cy="582"/>
          </a:xfrm>
        </p:grpSpPr>
        <p:sp>
          <p:nvSpPr>
            <p:cNvPr id="33" name="AutoShape 24"/>
            <p:cNvSpPr>
              <a:spLocks noChangeArrowheads="1"/>
            </p:cNvSpPr>
            <p:nvPr/>
          </p:nvSpPr>
          <p:spPr bwMode="auto">
            <a:xfrm rot="5400000">
              <a:off x="4252" y="2417"/>
              <a:ext cx="261" cy="435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4608" y="2263"/>
              <a:ext cx="115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liquide à température d’ébullition</a:t>
              </a:r>
            </a:p>
          </p:txBody>
        </p:sp>
      </p:grp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4538441" y="4362822"/>
            <a:ext cx="884238" cy="895350"/>
            <a:chOff x="2551" y="1897"/>
            <a:chExt cx="557" cy="564"/>
          </a:xfrm>
        </p:grpSpPr>
        <p:graphicFrame>
          <p:nvGraphicFramePr>
            <p:cNvPr id="36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956337"/>
                </p:ext>
              </p:extLst>
            </p:nvPr>
          </p:nvGraphicFramePr>
          <p:xfrm>
            <a:off x="2551" y="1897"/>
            <a:ext cx="38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09336" imgH="380835" progId="Equation.3">
                    <p:embed/>
                  </p:oleObj>
                </mc:Choice>
                <mc:Fallback>
                  <p:oleObj name="Equation" r:id="rId7" imgW="609336" imgH="380835" progId="Equation.3">
                    <p:embed/>
                    <p:pic>
                      <p:nvPicPr>
                        <p:cNvPr id="36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1" y="1897"/>
                          <a:ext cx="384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AutoShape 28"/>
            <p:cNvSpPr>
              <a:spLocks noChangeArrowheads="1"/>
            </p:cNvSpPr>
            <p:nvPr/>
          </p:nvSpPr>
          <p:spPr bwMode="auto">
            <a:xfrm>
              <a:off x="2762" y="1927"/>
              <a:ext cx="346" cy="534"/>
            </a:xfrm>
            <a:prstGeom prst="upDownArrow">
              <a:avLst>
                <a:gd name="adj1" fmla="val 50000"/>
                <a:gd name="adj2" fmla="val 308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</p:grp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1683918" y="836712"/>
            <a:ext cx="6776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 dirty="0">
                <a:latin typeface="+mn-lt"/>
              </a:rPr>
              <a:t>Objectif d’un réfrigérateur : </a:t>
            </a:r>
            <a:r>
              <a:rPr lang="fr-FR" altLang="fr-FR" sz="1800" b="1" u="sng" dirty="0">
                <a:latin typeface="+mn-lt"/>
              </a:rPr>
              <a:t>produire du froid.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619672" y="3934797"/>
            <a:ext cx="7306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 dirty="0">
                <a:latin typeface="+mn-lt"/>
              </a:rPr>
              <a:t>Objectif d’un liquéfacteur : </a:t>
            </a:r>
            <a:r>
              <a:rPr lang="fr-FR" altLang="fr-FR" sz="1800" b="1" u="sng" dirty="0">
                <a:latin typeface="+mn-lt"/>
              </a:rPr>
              <a:t>produire du liquide </a:t>
            </a:r>
            <a:r>
              <a:rPr lang="fr-FR" altLang="fr-FR" sz="1800" dirty="0">
                <a:latin typeface="+mn-lt"/>
              </a:rPr>
              <a:t>(stocker le froid sous forme de liquide).</a:t>
            </a:r>
          </a:p>
        </p:txBody>
      </p:sp>
    </p:spTree>
    <p:extLst>
      <p:ext uri="{BB962C8B-B14F-4D97-AF65-F5344CB8AC3E}">
        <p14:creationId xmlns:p14="http://schemas.microsoft.com/office/powerpoint/2010/main" val="4180613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8" grpId="0" animBg="1" autoUpdateAnimBg="0"/>
      <p:bldP spid="38" grpId="0" autoUpdateAnimBg="0"/>
      <p:bldP spid="39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E.2. Données caractéristiques d’un liquéfacteur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67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E.2.1. Le rendement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91680" y="1004535"/>
            <a:ext cx="7272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Le rendement d’un liquéfacteur est défini comme le rapport du débit massique liquéfié au débit massique de gaz circulant dans la machine.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50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On le note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059832" y="1597749"/>
                <a:ext cx="1296143" cy="6791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</a:rPr>
                        <m:t>𝒚</m:t>
                      </m:r>
                      <m:r>
                        <a:rPr lang="fr-FR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fr-FR" b="1" i="1">
                                      <a:latin typeface="Cambria Math"/>
                                    </a:rPr>
                                    <m:t>𝒍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den>
                      </m:f>
                      <m:r>
                        <a:rPr lang="fr-FR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597749"/>
                <a:ext cx="1296143" cy="679123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818456" y="2620233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E.2.2. Le coût de liquéfaction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91679" y="3009890"/>
            <a:ext cx="7272809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C’est l’énergie consommée sous forme de travail par unité de masse de liquide produite.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50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On le note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915816" y="3585954"/>
                <a:ext cx="1728192" cy="7791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latin typeface="Cambria Math"/>
                        </a:rPr>
                        <m:t>𝐂𝐨</m:t>
                      </m:r>
                      <m:r>
                        <a:rPr lang="fr-FR" b="1" i="0" smtClean="0">
                          <a:latin typeface="Cambria Math"/>
                        </a:rPr>
                        <m:t>û</m:t>
                      </m:r>
                      <m:r>
                        <a:rPr lang="fr-FR" b="1" i="0" smtClean="0">
                          <a:latin typeface="Cambria Math"/>
                        </a:rPr>
                        <m:t>𝐭</m:t>
                      </m:r>
                      <m:r>
                        <a:rPr lang="fr-FR" b="1" i="0" smtClean="0">
                          <a:latin typeface="Cambria Math"/>
                        </a:rPr>
                        <m:t> </m:t>
                      </m:r>
                      <m:r>
                        <a:rPr lang="fr-FR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𝑾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/>
                                    </a:rPr>
                                    <m:t>𝒍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fr-FR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585954"/>
                <a:ext cx="1728192" cy="77915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818456" y="458112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E.2.3. Le facteur de mérite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693539" y="4941168"/>
            <a:ext cx="7450461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C’est le rapport entre le coût du liquéfacteur réel et le coût du liquéfacteur idéal (sous les même conditions initiales).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50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On le note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915815" y="5551805"/>
                <a:ext cx="2502953" cy="6855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latin typeface="Cambria Math"/>
                        </a:rPr>
                        <m:t>𝐅𝐌</m:t>
                      </m:r>
                      <m:r>
                        <a:rPr lang="fr-FR" b="1" i="0" smtClean="0">
                          <a:latin typeface="Cambria Math"/>
                        </a:rPr>
                        <m:t> </m:t>
                      </m:r>
                      <m:r>
                        <a:rPr lang="fr-FR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</a:rPr>
                            <m:t>𝑪𝒐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û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𝒕</m:t>
                          </m:r>
                        </m:num>
                        <m:den>
                          <m:r>
                            <a:rPr lang="fr-FR" b="1" i="1" smtClean="0">
                              <a:latin typeface="Cambria Math"/>
                            </a:rPr>
                            <m:t>𝑪𝒐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û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𝒊𝒅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𝒂𝒍</m:t>
                          </m:r>
                        </m:den>
                      </m:f>
                      <m:r>
                        <a:rPr lang="fr-FR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5" y="5551805"/>
                <a:ext cx="2502953" cy="685507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516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nimBg="1"/>
      <p:bldP spid="13" grpId="0"/>
      <p:bldP spid="15" grpId="0" autoUpdateAnimBg="0"/>
      <p:bldP spid="16" grpId="0" animBg="1"/>
      <p:bldP spid="17" grpId="0"/>
      <p:bldP spid="18" grpId="0" autoUpdateAnimBg="0"/>
      <p:bldP spid="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E.3. Le liquéfacteur idéal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68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E.3.1. Le cycle idéal et la machine idéale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596339" y="4097015"/>
            <a:ext cx="1476375" cy="1447800"/>
            <a:chOff x="4505" y="2168"/>
            <a:chExt cx="930" cy="912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4505" y="2168"/>
              <a:ext cx="930" cy="912"/>
              <a:chOff x="4505" y="2168"/>
              <a:chExt cx="930" cy="912"/>
            </a:xfrm>
          </p:grpSpPr>
          <p:grpSp>
            <p:nvGrpSpPr>
              <p:cNvPr id="15" name="Group 4"/>
              <p:cNvGrpSpPr>
                <a:grpSpLocks/>
              </p:cNvGrpSpPr>
              <p:nvPr/>
            </p:nvGrpSpPr>
            <p:grpSpPr bwMode="auto">
              <a:xfrm rot="-5400000">
                <a:off x="4291" y="2382"/>
                <a:ext cx="912" cy="484"/>
                <a:chOff x="4608" y="1676"/>
                <a:chExt cx="912" cy="484"/>
              </a:xfrm>
            </p:grpSpPr>
            <p:sp>
              <p:nvSpPr>
                <p:cNvPr id="22" name="Rectangle 5" descr="noir)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912" cy="480"/>
                </a:xfrm>
                <a:prstGeom prst="rect">
                  <a:avLst/>
                </a:prstGeom>
                <a:pattFill prst="ltDnDiag">
                  <a:fgClr>
                    <a:schemeClr val="bg2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1800">
                    <a:latin typeface="+mn-lt"/>
                  </a:endParaRPr>
                </a:p>
              </p:txBody>
            </p:sp>
            <p:sp>
              <p:nvSpPr>
                <p:cNvPr id="23" name="Freeform 6"/>
                <p:cNvSpPr>
                  <a:spLocks/>
                </p:cNvSpPr>
                <p:nvPr/>
              </p:nvSpPr>
              <p:spPr bwMode="auto">
                <a:xfrm>
                  <a:off x="4704" y="1676"/>
                  <a:ext cx="672" cy="484"/>
                </a:xfrm>
                <a:custGeom>
                  <a:avLst/>
                  <a:gdLst>
                    <a:gd name="T0" fmla="*/ 0 w 672"/>
                    <a:gd name="T1" fmla="*/ 484 h 484"/>
                    <a:gd name="T2" fmla="*/ 672 w 672"/>
                    <a:gd name="T3" fmla="*/ 483 h 484"/>
                    <a:gd name="T4" fmla="*/ 479 w 672"/>
                    <a:gd name="T5" fmla="*/ 3 h 484"/>
                    <a:gd name="T6" fmla="*/ 187 w 672"/>
                    <a:gd name="T7" fmla="*/ 0 h 484"/>
                    <a:gd name="T8" fmla="*/ 0 w 672"/>
                    <a:gd name="T9" fmla="*/ 484 h 4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2"/>
                    <a:gd name="T16" fmla="*/ 0 h 484"/>
                    <a:gd name="T17" fmla="*/ 672 w 672"/>
                    <a:gd name="T18" fmla="*/ 484 h 4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2" h="484">
                      <a:moveTo>
                        <a:pt x="0" y="484"/>
                      </a:moveTo>
                      <a:lnTo>
                        <a:pt x="672" y="483"/>
                      </a:lnTo>
                      <a:lnTo>
                        <a:pt x="479" y="3"/>
                      </a:lnTo>
                      <a:lnTo>
                        <a:pt x="187" y="0"/>
                      </a:lnTo>
                      <a:lnTo>
                        <a:pt x="0" y="4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>
                <a:off x="4984" y="2570"/>
                <a:ext cx="451" cy="396"/>
                <a:chOff x="4984" y="2570"/>
                <a:chExt cx="451" cy="396"/>
              </a:xfrm>
            </p:grpSpPr>
            <p:sp>
              <p:nvSpPr>
                <p:cNvPr id="17" name="Line 8"/>
                <p:cNvSpPr>
                  <a:spLocks noChangeShapeType="1"/>
                </p:cNvSpPr>
                <p:nvPr/>
              </p:nvSpPr>
              <p:spPr bwMode="auto">
                <a:xfrm>
                  <a:off x="4984" y="2650"/>
                  <a:ext cx="3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" name="Oval 9"/>
                <p:cNvSpPr>
                  <a:spLocks noChangeArrowheads="1"/>
                </p:cNvSpPr>
                <p:nvPr/>
              </p:nvSpPr>
              <p:spPr bwMode="auto">
                <a:xfrm>
                  <a:off x="5060" y="259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1800">
                    <a:latin typeface="+mn-lt"/>
                  </a:endParaRPr>
                </a:p>
              </p:txBody>
            </p:sp>
            <p:grpSp>
              <p:nvGrpSpPr>
                <p:cNvPr id="19" name="Group 10"/>
                <p:cNvGrpSpPr>
                  <a:grpSpLocks/>
                </p:cNvGrpSpPr>
                <p:nvPr/>
              </p:nvGrpSpPr>
              <p:grpSpPr bwMode="auto">
                <a:xfrm>
                  <a:off x="5185" y="2570"/>
                  <a:ext cx="250" cy="396"/>
                  <a:chOff x="5185" y="2570"/>
                  <a:chExt cx="250" cy="396"/>
                </a:xfrm>
              </p:grpSpPr>
              <p:sp>
                <p:nvSpPr>
                  <p:cNvPr id="20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5231" y="2570"/>
                    <a:ext cx="204" cy="159"/>
                  </a:xfrm>
                  <a:prstGeom prst="notchedRightArrow">
                    <a:avLst>
                      <a:gd name="adj1" fmla="val 50000"/>
                      <a:gd name="adj2" fmla="val 30307"/>
                    </a:avLst>
                  </a:prstGeom>
                  <a:solidFill>
                    <a:srgbClr val="FF0000"/>
                  </a:solidFill>
                  <a:ln w="222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fr-FR" altLang="fr-FR" sz="1800">
                      <a:latin typeface="+mn-lt"/>
                    </a:endParaRPr>
                  </a:p>
                </p:txBody>
              </p:sp>
              <p:graphicFrame>
                <p:nvGraphicFramePr>
                  <p:cNvPr id="21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26750338"/>
                      </p:ext>
                    </p:extLst>
                  </p:nvPr>
                </p:nvGraphicFramePr>
                <p:xfrm>
                  <a:off x="5185" y="2734"/>
                  <a:ext cx="157" cy="23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Équation" r:id="rId3" imgW="380835" imgH="393529" progId="Equation.3">
                          <p:embed/>
                        </p:oleObj>
                      </mc:Choice>
                      <mc:Fallback>
                        <p:oleObj name="Équation" r:id="rId3" imgW="380835" imgH="393529" progId="Equation.3">
                          <p:embed/>
                          <p:pic>
                            <p:nvPicPr>
                              <p:cNvPr id="21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185" y="2734"/>
                                <a:ext cx="157" cy="23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016" y="2395"/>
              <a:ext cx="25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3</a:t>
              </a: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5436541" y="4229894"/>
            <a:ext cx="2165350" cy="1204913"/>
            <a:chOff x="2749" y="2212"/>
            <a:chExt cx="1364" cy="759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3017" y="2349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1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3845" y="2699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latin typeface="+mn-lt"/>
                </a:rPr>
                <a:t>2</a:t>
              </a:r>
            </a:p>
          </p:txBody>
        </p: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2749" y="2212"/>
              <a:ext cx="1364" cy="759"/>
              <a:chOff x="2749" y="2212"/>
              <a:chExt cx="1364" cy="759"/>
            </a:xfrm>
          </p:grpSpPr>
          <p:grpSp>
            <p:nvGrpSpPr>
              <p:cNvPr id="28" name="Group 18"/>
              <p:cNvGrpSpPr>
                <a:grpSpLocks/>
              </p:cNvGrpSpPr>
              <p:nvPr/>
            </p:nvGrpSpPr>
            <p:grpSpPr bwMode="auto">
              <a:xfrm>
                <a:off x="3675" y="2571"/>
                <a:ext cx="438" cy="96"/>
                <a:chOff x="3675" y="2571"/>
                <a:chExt cx="438" cy="96"/>
              </a:xfrm>
            </p:grpSpPr>
            <p:sp>
              <p:nvSpPr>
                <p:cNvPr id="39" name="Line 19"/>
                <p:cNvSpPr>
                  <a:spLocks noChangeShapeType="1"/>
                </p:cNvSpPr>
                <p:nvPr/>
              </p:nvSpPr>
              <p:spPr bwMode="auto">
                <a:xfrm>
                  <a:off x="3675" y="2629"/>
                  <a:ext cx="438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" name="Oval 20"/>
                <p:cNvSpPr>
                  <a:spLocks noChangeArrowheads="1"/>
                </p:cNvSpPr>
                <p:nvPr/>
              </p:nvSpPr>
              <p:spPr bwMode="auto">
                <a:xfrm>
                  <a:off x="3883" y="257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1800">
                    <a:latin typeface="+mn-lt"/>
                  </a:endParaRPr>
                </a:p>
              </p:txBody>
            </p:sp>
          </p:grpSp>
          <p:grpSp>
            <p:nvGrpSpPr>
              <p:cNvPr id="29" name="Group 21"/>
              <p:cNvGrpSpPr>
                <a:grpSpLocks/>
              </p:cNvGrpSpPr>
              <p:nvPr/>
            </p:nvGrpSpPr>
            <p:grpSpPr bwMode="auto">
              <a:xfrm>
                <a:off x="2749" y="2212"/>
                <a:ext cx="1267" cy="759"/>
                <a:chOff x="2749" y="2212"/>
                <a:chExt cx="1267" cy="759"/>
              </a:xfrm>
            </p:grpSpPr>
            <p:grpSp>
              <p:nvGrpSpPr>
                <p:cNvPr id="30" name="Group 22"/>
                <p:cNvGrpSpPr>
                  <a:grpSpLocks/>
                </p:cNvGrpSpPr>
                <p:nvPr/>
              </p:nvGrpSpPr>
              <p:grpSpPr bwMode="auto">
                <a:xfrm>
                  <a:off x="3056" y="2212"/>
                  <a:ext cx="960" cy="759"/>
                  <a:chOff x="3936" y="537"/>
                  <a:chExt cx="960" cy="759"/>
                </a:xfrm>
              </p:grpSpPr>
              <p:sp>
                <p:nvSpPr>
                  <p:cNvPr id="37" name="Freeform 23"/>
                  <p:cNvSpPr>
                    <a:spLocks/>
                  </p:cNvSpPr>
                  <p:nvPr/>
                </p:nvSpPr>
                <p:spPr bwMode="auto">
                  <a:xfrm>
                    <a:off x="4080" y="624"/>
                    <a:ext cx="480" cy="672"/>
                  </a:xfrm>
                  <a:custGeom>
                    <a:avLst/>
                    <a:gdLst>
                      <a:gd name="T0" fmla="*/ 0 w 480"/>
                      <a:gd name="T1" fmla="*/ 0 h 672"/>
                      <a:gd name="T2" fmla="*/ 0 w 480"/>
                      <a:gd name="T3" fmla="*/ 672 h 672"/>
                      <a:gd name="T4" fmla="*/ 480 w 480"/>
                      <a:gd name="T5" fmla="*/ 480 h 672"/>
                      <a:gd name="T6" fmla="*/ 478 w 480"/>
                      <a:gd name="T7" fmla="*/ 182 h 672"/>
                      <a:gd name="T8" fmla="*/ 0 w 480"/>
                      <a:gd name="T9" fmla="*/ 0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0"/>
                      <a:gd name="T16" fmla="*/ 0 h 672"/>
                      <a:gd name="T17" fmla="*/ 480 w 48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0" h="672">
                        <a:moveTo>
                          <a:pt x="0" y="0"/>
                        </a:moveTo>
                        <a:lnTo>
                          <a:pt x="0" y="672"/>
                        </a:lnTo>
                        <a:lnTo>
                          <a:pt x="480" y="480"/>
                        </a:lnTo>
                        <a:lnTo>
                          <a:pt x="478" y="1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" name="Freeform 24"/>
                  <p:cNvSpPr>
                    <a:spLocks/>
                  </p:cNvSpPr>
                  <p:nvPr/>
                </p:nvSpPr>
                <p:spPr bwMode="auto">
                  <a:xfrm rot="1396027">
                    <a:off x="3936" y="537"/>
                    <a:ext cx="960" cy="233"/>
                  </a:xfrm>
                  <a:custGeom>
                    <a:avLst/>
                    <a:gdLst>
                      <a:gd name="T0" fmla="*/ 0 w 4248"/>
                      <a:gd name="T1" fmla="*/ 0 h 404"/>
                      <a:gd name="T2" fmla="*/ 0 w 4248"/>
                      <a:gd name="T3" fmla="*/ 0 h 404"/>
                      <a:gd name="T4" fmla="*/ 0 w 4248"/>
                      <a:gd name="T5" fmla="*/ 0 h 404"/>
                      <a:gd name="T6" fmla="*/ 0 w 4248"/>
                      <a:gd name="T7" fmla="*/ 0 h 404"/>
                      <a:gd name="T8" fmla="*/ 0 w 4248"/>
                      <a:gd name="T9" fmla="*/ 0 h 404"/>
                      <a:gd name="T10" fmla="*/ 0 w 4248"/>
                      <a:gd name="T11" fmla="*/ 0 h 404"/>
                      <a:gd name="T12" fmla="*/ 0 w 4248"/>
                      <a:gd name="T13" fmla="*/ 0 h 404"/>
                      <a:gd name="T14" fmla="*/ 0 w 4248"/>
                      <a:gd name="T15" fmla="*/ 0 h 404"/>
                      <a:gd name="T16" fmla="*/ 0 w 4248"/>
                      <a:gd name="T17" fmla="*/ 0 h 404"/>
                      <a:gd name="T18" fmla="*/ 0 w 4248"/>
                      <a:gd name="T19" fmla="*/ 0 h 404"/>
                      <a:gd name="T20" fmla="*/ 0 w 4248"/>
                      <a:gd name="T21" fmla="*/ 0 h 404"/>
                      <a:gd name="T22" fmla="*/ 0 w 4248"/>
                      <a:gd name="T23" fmla="*/ 0 h 404"/>
                      <a:gd name="T24" fmla="*/ 0 w 4248"/>
                      <a:gd name="T25" fmla="*/ 0 h 404"/>
                      <a:gd name="T26" fmla="*/ 0 w 4248"/>
                      <a:gd name="T27" fmla="*/ 0 h 404"/>
                      <a:gd name="T28" fmla="*/ 0 w 4248"/>
                      <a:gd name="T29" fmla="*/ 0 h 404"/>
                      <a:gd name="T30" fmla="*/ 0 w 4248"/>
                      <a:gd name="T31" fmla="*/ 0 h 404"/>
                      <a:gd name="T32" fmla="*/ 0 w 4248"/>
                      <a:gd name="T33" fmla="*/ 0 h 404"/>
                      <a:gd name="T34" fmla="*/ 0 w 4248"/>
                      <a:gd name="T35" fmla="*/ 0 h 404"/>
                      <a:gd name="T36" fmla="*/ 0 w 4248"/>
                      <a:gd name="T37" fmla="*/ 0 h 404"/>
                      <a:gd name="T38" fmla="*/ 0 w 4248"/>
                      <a:gd name="T39" fmla="*/ 0 h 404"/>
                      <a:gd name="T40" fmla="*/ 0 w 4248"/>
                      <a:gd name="T41" fmla="*/ 0 h 404"/>
                      <a:gd name="T42" fmla="*/ 0 w 4248"/>
                      <a:gd name="T43" fmla="*/ 0 h 404"/>
                      <a:gd name="T44" fmla="*/ 0 w 4248"/>
                      <a:gd name="T45" fmla="*/ 0 h 404"/>
                      <a:gd name="T46" fmla="*/ 0 w 4248"/>
                      <a:gd name="T47" fmla="*/ 0 h 404"/>
                      <a:gd name="T48" fmla="*/ 0 w 4248"/>
                      <a:gd name="T49" fmla="*/ 0 h 404"/>
                      <a:gd name="T50" fmla="*/ 0 w 4248"/>
                      <a:gd name="T51" fmla="*/ 0 h 404"/>
                      <a:gd name="T52" fmla="*/ 0 w 4248"/>
                      <a:gd name="T53" fmla="*/ 0 h 404"/>
                      <a:gd name="T54" fmla="*/ 0 w 4248"/>
                      <a:gd name="T55" fmla="*/ 0 h 40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248"/>
                      <a:gd name="T85" fmla="*/ 0 h 404"/>
                      <a:gd name="T86" fmla="*/ 4248 w 4248"/>
                      <a:gd name="T87" fmla="*/ 404 h 40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248" h="404">
                        <a:moveTo>
                          <a:pt x="0" y="201"/>
                        </a:moveTo>
                        <a:lnTo>
                          <a:pt x="724" y="201"/>
                        </a:lnTo>
                        <a:lnTo>
                          <a:pt x="824" y="11"/>
                        </a:lnTo>
                        <a:lnTo>
                          <a:pt x="945" y="388"/>
                        </a:lnTo>
                        <a:lnTo>
                          <a:pt x="1074" y="0"/>
                        </a:lnTo>
                        <a:lnTo>
                          <a:pt x="1177" y="388"/>
                        </a:lnTo>
                        <a:lnTo>
                          <a:pt x="1298" y="11"/>
                        </a:lnTo>
                        <a:lnTo>
                          <a:pt x="1419" y="388"/>
                        </a:lnTo>
                        <a:lnTo>
                          <a:pt x="1521" y="21"/>
                        </a:lnTo>
                        <a:lnTo>
                          <a:pt x="1623" y="388"/>
                        </a:lnTo>
                        <a:lnTo>
                          <a:pt x="1735" y="11"/>
                        </a:lnTo>
                        <a:lnTo>
                          <a:pt x="1837" y="388"/>
                        </a:lnTo>
                        <a:lnTo>
                          <a:pt x="1944" y="27"/>
                        </a:lnTo>
                        <a:lnTo>
                          <a:pt x="2023" y="388"/>
                        </a:lnTo>
                        <a:lnTo>
                          <a:pt x="2144" y="21"/>
                        </a:lnTo>
                        <a:cubicBezTo>
                          <a:pt x="2172" y="85"/>
                          <a:pt x="2237" y="324"/>
                          <a:pt x="2265" y="388"/>
                        </a:cubicBezTo>
                        <a:cubicBezTo>
                          <a:pt x="2272" y="404"/>
                          <a:pt x="2292" y="285"/>
                          <a:pt x="2301" y="279"/>
                        </a:cubicBezTo>
                        <a:cubicBezTo>
                          <a:pt x="2298" y="267"/>
                          <a:pt x="2304" y="255"/>
                          <a:pt x="2313" y="213"/>
                        </a:cubicBezTo>
                        <a:lnTo>
                          <a:pt x="2358" y="24"/>
                        </a:lnTo>
                        <a:lnTo>
                          <a:pt x="2460" y="398"/>
                        </a:lnTo>
                        <a:lnTo>
                          <a:pt x="2572" y="11"/>
                        </a:lnTo>
                        <a:lnTo>
                          <a:pt x="2720" y="398"/>
                        </a:lnTo>
                        <a:lnTo>
                          <a:pt x="2832" y="11"/>
                        </a:lnTo>
                        <a:lnTo>
                          <a:pt x="2915" y="388"/>
                        </a:lnTo>
                        <a:lnTo>
                          <a:pt x="3046" y="11"/>
                        </a:lnTo>
                        <a:lnTo>
                          <a:pt x="3167" y="388"/>
                        </a:lnTo>
                        <a:lnTo>
                          <a:pt x="3250" y="74"/>
                        </a:lnTo>
                        <a:lnTo>
                          <a:pt x="4248" y="74"/>
                        </a:lnTo>
                      </a:path>
                    </a:pathLst>
                  </a:cu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" name="Group 25"/>
                <p:cNvGrpSpPr>
                  <a:grpSpLocks/>
                </p:cNvGrpSpPr>
                <p:nvPr/>
              </p:nvGrpSpPr>
              <p:grpSpPr bwMode="auto">
                <a:xfrm>
                  <a:off x="2749" y="2559"/>
                  <a:ext cx="465" cy="320"/>
                  <a:chOff x="2749" y="2559"/>
                  <a:chExt cx="465" cy="320"/>
                </a:xfrm>
              </p:grpSpPr>
              <p:sp>
                <p:nvSpPr>
                  <p:cNvPr id="33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9" y="2629"/>
                    <a:ext cx="375" cy="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749" y="2559"/>
                    <a:ext cx="249" cy="320"/>
                    <a:chOff x="2749" y="2559"/>
                    <a:chExt cx="249" cy="320"/>
                  </a:xfrm>
                </p:grpSpPr>
                <p:sp>
                  <p:nvSpPr>
                    <p:cNvPr id="35" name="AutoShape 2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2794" y="2559"/>
                      <a:ext cx="204" cy="159"/>
                    </a:xfrm>
                    <a:prstGeom prst="notchedRightArrow">
                      <a:avLst>
                        <a:gd name="adj1" fmla="val 50000"/>
                        <a:gd name="adj2" fmla="val 30307"/>
                      </a:avLst>
                    </a:prstGeom>
                    <a:solidFill>
                      <a:srgbClr val="FF0000"/>
                    </a:solidFill>
                    <a:ln w="222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square"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fr-FR" sz="1800" dirty="0">
                        <a:latin typeface="+mn-lt"/>
                      </a:endParaRPr>
                    </a:p>
                  </p:txBody>
                </p:sp>
                <p:graphicFrame>
                  <p:nvGraphicFramePr>
                    <p:cNvPr id="36" name="Object 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55903828"/>
                        </p:ext>
                      </p:extLst>
                    </p:nvPr>
                  </p:nvGraphicFramePr>
                  <p:xfrm>
                    <a:off x="2749" y="2646"/>
                    <a:ext cx="167" cy="23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Équation" r:id="rId5" imgW="457002" imgH="444307" progId="Equation.3">
                            <p:embed/>
                          </p:oleObj>
                        </mc:Choice>
                        <mc:Fallback>
                          <p:oleObj name="Équation" r:id="rId5" imgW="457002" imgH="444307" progId="Equation.3">
                            <p:embed/>
                            <p:pic>
                              <p:nvPicPr>
                                <p:cNvPr id="36" name="Object 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749" y="2646"/>
                                  <a:ext cx="167" cy="233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32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2577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fr-FR" altLang="fr-FR" sz="1800">
                      <a:latin typeface="+mn-lt"/>
                    </a:endParaRPr>
                  </a:p>
                </p:txBody>
              </p:sp>
            </p:grpSp>
          </p:grpSp>
        </p:grpSp>
      </p:grpSp>
      <p:grpSp>
        <p:nvGrpSpPr>
          <p:cNvPr id="42" name="Group 32"/>
          <p:cNvGrpSpPr>
            <a:grpSpLocks/>
          </p:cNvGrpSpPr>
          <p:nvPr/>
        </p:nvGrpSpPr>
        <p:grpSpPr bwMode="auto">
          <a:xfrm>
            <a:off x="1547665" y="1492846"/>
            <a:ext cx="4248472" cy="369888"/>
            <a:chOff x="118" y="566"/>
            <a:chExt cx="3050" cy="233"/>
          </a:xfrm>
        </p:grpSpPr>
        <p:sp>
          <p:nvSpPr>
            <p:cNvPr id="43" name="Line 33"/>
            <p:cNvSpPr>
              <a:spLocks noChangeShapeType="1"/>
            </p:cNvSpPr>
            <p:nvPr/>
          </p:nvSpPr>
          <p:spPr bwMode="auto">
            <a:xfrm>
              <a:off x="432" y="672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118" y="566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300</a:t>
              </a:r>
            </a:p>
          </p:txBody>
        </p:sp>
      </p:grp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1620689" y="1070570"/>
            <a:ext cx="5029200" cy="5238750"/>
            <a:chOff x="164" y="541"/>
            <a:chExt cx="3168" cy="3300"/>
          </a:xfrm>
        </p:grpSpPr>
        <p:grpSp>
          <p:nvGrpSpPr>
            <p:cNvPr id="46" name="Group 36"/>
            <p:cNvGrpSpPr>
              <a:grpSpLocks/>
            </p:cNvGrpSpPr>
            <p:nvPr/>
          </p:nvGrpSpPr>
          <p:grpSpPr bwMode="auto">
            <a:xfrm>
              <a:off x="164" y="541"/>
              <a:ext cx="3168" cy="3300"/>
              <a:chOff x="144" y="300"/>
              <a:chExt cx="3168" cy="3300"/>
            </a:xfrm>
          </p:grpSpPr>
          <p:grpSp>
            <p:nvGrpSpPr>
              <p:cNvPr id="48" name="Group 37"/>
              <p:cNvGrpSpPr>
                <a:grpSpLocks/>
              </p:cNvGrpSpPr>
              <p:nvPr/>
            </p:nvGrpSpPr>
            <p:grpSpPr bwMode="auto">
              <a:xfrm>
                <a:off x="144" y="300"/>
                <a:ext cx="3168" cy="3300"/>
                <a:chOff x="144" y="300"/>
                <a:chExt cx="3168" cy="3300"/>
              </a:xfrm>
            </p:grpSpPr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>
                  <a:off x="144" y="300"/>
                  <a:ext cx="3168" cy="3300"/>
                  <a:chOff x="144" y="300"/>
                  <a:chExt cx="3168" cy="3300"/>
                </a:xfrm>
              </p:grpSpPr>
              <p:grpSp>
                <p:nvGrpSpPr>
                  <p:cNvPr id="52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44" y="300"/>
                    <a:ext cx="2880" cy="3300"/>
                    <a:chOff x="144" y="300"/>
                    <a:chExt cx="2880" cy="3300"/>
                  </a:xfrm>
                </p:grpSpPr>
                <p:sp>
                  <p:nvSpPr>
                    <p:cNvPr id="54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" y="480"/>
                      <a:ext cx="0" cy="3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456"/>
                      <a:ext cx="27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6" name="Freeform 42">
                      <a:hlinkClick r:id="" action="ppaction://hlinkshowjump?jump=nextslide"/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6" y="2304"/>
                      <a:ext cx="1968" cy="1150"/>
                    </a:xfrm>
                    <a:custGeom>
                      <a:avLst/>
                      <a:gdLst>
                        <a:gd name="T0" fmla="*/ 0 w 2340"/>
                        <a:gd name="T1" fmla="*/ 16 h 1374"/>
                        <a:gd name="T2" fmla="*/ 3 w 2340"/>
                        <a:gd name="T3" fmla="*/ 13 h 1374"/>
                        <a:gd name="T4" fmla="*/ 6 w 2340"/>
                        <a:gd name="T5" fmla="*/ 9 h 1374"/>
                        <a:gd name="T6" fmla="*/ 8 w 2340"/>
                        <a:gd name="T7" fmla="*/ 7 h 1374"/>
                        <a:gd name="T8" fmla="*/ 9 w 2340"/>
                        <a:gd name="T9" fmla="*/ 5 h 1374"/>
                        <a:gd name="T10" fmla="*/ 12 w 2340"/>
                        <a:gd name="T11" fmla="*/ 3 h 1374"/>
                        <a:gd name="T12" fmla="*/ 14 w 2340"/>
                        <a:gd name="T13" fmla="*/ 3 h 1374"/>
                        <a:gd name="T14" fmla="*/ 17 w 2340"/>
                        <a:gd name="T15" fmla="*/ 2 h 1374"/>
                        <a:gd name="T16" fmla="*/ 20 w 2340"/>
                        <a:gd name="T17" fmla="*/ 3 h 1374"/>
                        <a:gd name="T18" fmla="*/ 21 w 2340"/>
                        <a:gd name="T19" fmla="*/ 3 h 1374"/>
                        <a:gd name="T20" fmla="*/ 24 w 2340"/>
                        <a:gd name="T21" fmla="*/ 6 h 1374"/>
                        <a:gd name="T22" fmla="*/ 24 w 2340"/>
                        <a:gd name="T23" fmla="*/ 9 h 1374"/>
                        <a:gd name="T24" fmla="*/ 28 w 2340"/>
                        <a:gd name="T25" fmla="*/ 13 h 1374"/>
                        <a:gd name="T26" fmla="*/ 30 w 2340"/>
                        <a:gd name="T27" fmla="*/ 16 h 137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340"/>
                        <a:gd name="T43" fmla="*/ 0 h 1374"/>
                        <a:gd name="T44" fmla="*/ 2340 w 2340"/>
                        <a:gd name="T45" fmla="*/ 1374 h 137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340" h="1374">
                          <a:moveTo>
                            <a:pt x="0" y="1374"/>
                          </a:moveTo>
                          <a:cubicBezTo>
                            <a:pt x="41" y="1339"/>
                            <a:pt x="165" y="1256"/>
                            <a:pt x="245" y="1156"/>
                          </a:cubicBezTo>
                          <a:cubicBezTo>
                            <a:pt x="325" y="1056"/>
                            <a:pt x="415" y="876"/>
                            <a:pt x="479" y="772"/>
                          </a:cubicBezTo>
                          <a:cubicBezTo>
                            <a:pt x="543" y="668"/>
                            <a:pt x="588" y="597"/>
                            <a:pt x="626" y="530"/>
                          </a:cubicBezTo>
                          <a:cubicBezTo>
                            <a:pt x="664" y="463"/>
                            <a:pt x="664" y="426"/>
                            <a:pt x="708" y="371"/>
                          </a:cubicBezTo>
                          <a:cubicBezTo>
                            <a:pt x="752" y="316"/>
                            <a:pt x="829" y="251"/>
                            <a:pt x="887" y="202"/>
                          </a:cubicBezTo>
                          <a:cubicBezTo>
                            <a:pt x="945" y="153"/>
                            <a:pt x="995" y="109"/>
                            <a:pt x="1056" y="76"/>
                          </a:cubicBezTo>
                          <a:cubicBezTo>
                            <a:pt x="1117" y="43"/>
                            <a:pt x="1186" y="0"/>
                            <a:pt x="1256" y="2"/>
                          </a:cubicBezTo>
                          <a:cubicBezTo>
                            <a:pt x="1326" y="4"/>
                            <a:pt x="1417" y="42"/>
                            <a:pt x="1477" y="86"/>
                          </a:cubicBezTo>
                          <a:cubicBezTo>
                            <a:pt x="1537" y="130"/>
                            <a:pt x="1573" y="199"/>
                            <a:pt x="1614" y="265"/>
                          </a:cubicBezTo>
                          <a:cubicBezTo>
                            <a:pt x="1655" y="331"/>
                            <a:pt x="1679" y="392"/>
                            <a:pt x="1723" y="484"/>
                          </a:cubicBezTo>
                          <a:cubicBezTo>
                            <a:pt x="1767" y="576"/>
                            <a:pt x="1821" y="711"/>
                            <a:pt x="1879" y="820"/>
                          </a:cubicBezTo>
                          <a:cubicBezTo>
                            <a:pt x="1937" y="929"/>
                            <a:pt x="1993" y="1050"/>
                            <a:pt x="2070" y="1140"/>
                          </a:cubicBezTo>
                          <a:cubicBezTo>
                            <a:pt x="2147" y="1230"/>
                            <a:pt x="2284" y="1314"/>
                            <a:pt x="2340" y="1360"/>
                          </a:cubicBezTo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" y="300"/>
                      <a:ext cx="1008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fr-FR" sz="1800" dirty="0">
                          <a:latin typeface="+mn-lt"/>
                        </a:rPr>
                        <a:t>T en  K</a:t>
                      </a:r>
                    </a:p>
                  </p:txBody>
                </p:sp>
              </p:grpSp>
              <p:sp>
                <p:nvSpPr>
                  <p:cNvPr id="53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4" y="3312"/>
                    <a:ext cx="28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>
                        <a:latin typeface="+mn-lt"/>
                      </a:rPr>
                      <a:t>s</a:t>
                    </a:r>
                  </a:p>
                </p:txBody>
              </p:sp>
            </p:grpSp>
            <p:sp>
              <p:nvSpPr>
                <p:cNvPr id="5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152" y="2496"/>
                  <a:ext cx="867" cy="6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800" dirty="0">
                      <a:latin typeface="+mn-lt"/>
                    </a:rPr>
                    <a:t>Liquide </a:t>
                  </a:r>
                </a:p>
                <a:p>
                  <a:pPr algn="ctr">
                    <a:lnSpc>
                      <a:spcPct val="5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800" b="1" dirty="0">
                      <a:latin typeface="+mn-lt"/>
                    </a:rPr>
                    <a:t>+</a:t>
                  </a:r>
                  <a:endParaRPr lang="fr-FR" altLang="fr-FR" sz="1800" dirty="0">
                    <a:latin typeface="+mn-lt"/>
                  </a:endParaRPr>
                </a:p>
                <a:p>
                  <a:pPr algn="ctr">
                    <a:lnSpc>
                      <a:spcPct val="5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800" dirty="0">
                      <a:latin typeface="+mn-lt"/>
                    </a:rPr>
                    <a:t>vapeur saturante</a:t>
                  </a:r>
                </a:p>
              </p:txBody>
            </p:sp>
          </p:grp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2160" y="429"/>
                <a:ext cx="571" cy="2595"/>
              </a:xfrm>
              <a:custGeom>
                <a:avLst/>
                <a:gdLst>
                  <a:gd name="T0" fmla="*/ 0 w 846"/>
                  <a:gd name="T1" fmla="*/ 2595 h 2595"/>
                  <a:gd name="T2" fmla="*/ 144 w 846"/>
                  <a:gd name="T3" fmla="*/ 2403 h 2595"/>
                  <a:gd name="T4" fmla="*/ 384 w 846"/>
                  <a:gd name="T5" fmla="*/ 1971 h 2595"/>
                  <a:gd name="T6" fmla="*/ 624 w 846"/>
                  <a:gd name="T7" fmla="*/ 1395 h 2595"/>
                  <a:gd name="T8" fmla="*/ 768 w 846"/>
                  <a:gd name="T9" fmla="*/ 819 h 2595"/>
                  <a:gd name="T10" fmla="*/ 816 w 846"/>
                  <a:gd name="T11" fmla="*/ 435 h 2595"/>
                  <a:gd name="T12" fmla="*/ 846 w 846"/>
                  <a:gd name="T13" fmla="*/ 0 h 25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6"/>
                  <a:gd name="T22" fmla="*/ 0 h 2595"/>
                  <a:gd name="T23" fmla="*/ 846 w 846"/>
                  <a:gd name="T24" fmla="*/ 2595 h 25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6" h="2595">
                    <a:moveTo>
                      <a:pt x="0" y="2595"/>
                    </a:moveTo>
                    <a:cubicBezTo>
                      <a:pt x="40" y="2551"/>
                      <a:pt x="80" y="2507"/>
                      <a:pt x="144" y="2403"/>
                    </a:cubicBezTo>
                    <a:cubicBezTo>
                      <a:pt x="208" y="2299"/>
                      <a:pt x="304" y="2139"/>
                      <a:pt x="384" y="1971"/>
                    </a:cubicBezTo>
                    <a:cubicBezTo>
                      <a:pt x="464" y="1803"/>
                      <a:pt x="560" y="1587"/>
                      <a:pt x="624" y="1395"/>
                    </a:cubicBezTo>
                    <a:cubicBezTo>
                      <a:pt x="688" y="1203"/>
                      <a:pt x="736" y="979"/>
                      <a:pt x="768" y="819"/>
                    </a:cubicBezTo>
                    <a:cubicBezTo>
                      <a:pt x="800" y="659"/>
                      <a:pt x="803" y="571"/>
                      <a:pt x="816" y="435"/>
                    </a:cubicBezTo>
                    <a:cubicBezTo>
                      <a:pt x="829" y="299"/>
                      <a:pt x="840" y="91"/>
                      <a:pt x="8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44" y="541"/>
              <a:ext cx="367" cy="2821"/>
            </a:xfrm>
            <a:custGeom>
              <a:avLst/>
              <a:gdLst>
                <a:gd name="T0" fmla="*/ 0 w 367"/>
                <a:gd name="T1" fmla="*/ 2901 h 2901"/>
                <a:gd name="T2" fmla="*/ 63 w 367"/>
                <a:gd name="T3" fmla="*/ 2566 h 2901"/>
                <a:gd name="T4" fmla="*/ 105 w 367"/>
                <a:gd name="T5" fmla="*/ 2199 h 2901"/>
                <a:gd name="T6" fmla="*/ 116 w 367"/>
                <a:gd name="T7" fmla="*/ 2084 h 2901"/>
                <a:gd name="T8" fmla="*/ 189 w 367"/>
                <a:gd name="T9" fmla="*/ 1299 h 2901"/>
                <a:gd name="T10" fmla="*/ 262 w 367"/>
                <a:gd name="T11" fmla="*/ 670 h 2901"/>
                <a:gd name="T12" fmla="*/ 346 w 367"/>
                <a:gd name="T13" fmla="*/ 262 h 2901"/>
                <a:gd name="T14" fmla="*/ 356 w 367"/>
                <a:gd name="T15" fmla="*/ 136 h 2901"/>
                <a:gd name="T16" fmla="*/ 367 w 367"/>
                <a:gd name="T17" fmla="*/ 0 h 2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7"/>
                <a:gd name="T28" fmla="*/ 0 h 2901"/>
                <a:gd name="T29" fmla="*/ 367 w 367"/>
                <a:gd name="T30" fmla="*/ 2901 h 2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7" h="2901">
                  <a:moveTo>
                    <a:pt x="0" y="2901"/>
                  </a:moveTo>
                  <a:cubicBezTo>
                    <a:pt x="12" y="2845"/>
                    <a:pt x="45" y="2683"/>
                    <a:pt x="63" y="2566"/>
                  </a:cubicBezTo>
                  <a:cubicBezTo>
                    <a:pt x="81" y="2449"/>
                    <a:pt x="96" y="2279"/>
                    <a:pt x="105" y="2199"/>
                  </a:cubicBezTo>
                  <a:cubicBezTo>
                    <a:pt x="114" y="2119"/>
                    <a:pt x="102" y="2234"/>
                    <a:pt x="116" y="2084"/>
                  </a:cubicBezTo>
                  <a:cubicBezTo>
                    <a:pt x="130" y="1934"/>
                    <a:pt x="165" y="1535"/>
                    <a:pt x="189" y="1299"/>
                  </a:cubicBezTo>
                  <a:cubicBezTo>
                    <a:pt x="213" y="1063"/>
                    <a:pt x="236" y="843"/>
                    <a:pt x="262" y="670"/>
                  </a:cubicBezTo>
                  <a:cubicBezTo>
                    <a:pt x="288" y="497"/>
                    <a:pt x="330" y="351"/>
                    <a:pt x="346" y="262"/>
                  </a:cubicBezTo>
                  <a:cubicBezTo>
                    <a:pt x="362" y="173"/>
                    <a:pt x="353" y="180"/>
                    <a:pt x="356" y="136"/>
                  </a:cubicBezTo>
                  <a:cubicBezTo>
                    <a:pt x="359" y="92"/>
                    <a:pt x="365" y="28"/>
                    <a:pt x="36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" name="Group 48"/>
          <p:cNvGrpSpPr>
            <a:grpSpLocks/>
          </p:cNvGrpSpPr>
          <p:nvPr/>
        </p:nvGrpSpPr>
        <p:grpSpPr bwMode="auto">
          <a:xfrm>
            <a:off x="1765152" y="5236176"/>
            <a:ext cx="3665538" cy="369888"/>
            <a:chOff x="255" y="2924"/>
            <a:chExt cx="2309" cy="233"/>
          </a:xfrm>
        </p:grpSpPr>
        <p:sp>
          <p:nvSpPr>
            <p:cNvPr id="59" name="Line 49"/>
            <p:cNvSpPr>
              <a:spLocks noChangeShapeType="1"/>
            </p:cNvSpPr>
            <p:nvPr/>
          </p:nvSpPr>
          <p:spPr bwMode="auto">
            <a:xfrm>
              <a:off x="480" y="3024"/>
              <a:ext cx="2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255" y="2924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77</a:t>
              </a:r>
            </a:p>
          </p:txBody>
        </p:sp>
      </p:grpSp>
      <p:grpSp>
        <p:nvGrpSpPr>
          <p:cNvPr id="61" name="Group 51"/>
          <p:cNvGrpSpPr>
            <a:grpSpLocks/>
          </p:cNvGrpSpPr>
          <p:nvPr/>
        </p:nvGrpSpPr>
        <p:grpSpPr bwMode="auto">
          <a:xfrm>
            <a:off x="6400159" y="5026819"/>
            <a:ext cx="690563" cy="706437"/>
            <a:chOff x="3356" y="2714"/>
            <a:chExt cx="435" cy="445"/>
          </a:xfrm>
        </p:grpSpPr>
        <p:sp>
          <p:nvSpPr>
            <p:cNvPr id="62" name="AutoShape 52"/>
            <p:cNvSpPr>
              <a:spLocks noChangeArrowheads="1"/>
            </p:cNvSpPr>
            <p:nvPr/>
          </p:nvSpPr>
          <p:spPr bwMode="auto">
            <a:xfrm rot="1259760">
              <a:off x="3356" y="2714"/>
              <a:ext cx="144" cy="33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aphicFrame>
          <p:nvGraphicFramePr>
            <p:cNvPr id="6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587718"/>
                </p:ext>
              </p:extLst>
            </p:nvPr>
          </p:nvGraphicFramePr>
          <p:xfrm>
            <a:off x="3459" y="2955"/>
            <a:ext cx="33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7" imgW="660113" imgH="406224" progId="Equation.3">
                    <p:embed/>
                  </p:oleObj>
                </mc:Choice>
                <mc:Fallback>
                  <p:oleObj name="Équation" r:id="rId7" imgW="660113" imgH="406224" progId="Equation.3">
                    <p:embed/>
                    <p:pic>
                      <p:nvPicPr>
                        <p:cNvPr id="6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9" y="2955"/>
                          <a:ext cx="33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Group 54"/>
          <p:cNvGrpSpPr>
            <a:grpSpLocks/>
          </p:cNvGrpSpPr>
          <p:nvPr/>
        </p:nvGrpSpPr>
        <p:grpSpPr bwMode="auto">
          <a:xfrm>
            <a:off x="7704981" y="4136057"/>
            <a:ext cx="593726" cy="681037"/>
            <a:chOff x="4527" y="2090"/>
            <a:chExt cx="374" cy="429"/>
          </a:xfrm>
        </p:grpSpPr>
        <p:sp>
          <p:nvSpPr>
            <p:cNvPr id="65" name="AutoShape 55"/>
            <p:cNvSpPr>
              <a:spLocks noChangeArrowheads="1"/>
            </p:cNvSpPr>
            <p:nvPr/>
          </p:nvSpPr>
          <p:spPr bwMode="auto">
            <a:xfrm rot="1259760">
              <a:off x="4692" y="2090"/>
              <a:ext cx="209" cy="429"/>
            </a:xfrm>
            <a:prstGeom prst="upArrow">
              <a:avLst>
                <a:gd name="adj1" fmla="val 50000"/>
                <a:gd name="adj2" fmla="val 5131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aphicFrame>
          <p:nvGraphicFramePr>
            <p:cNvPr id="6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253515"/>
                </p:ext>
              </p:extLst>
            </p:nvPr>
          </p:nvGraphicFramePr>
          <p:xfrm>
            <a:off x="4527" y="2093"/>
            <a:ext cx="264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9" imgW="622030" imgH="406224" progId="Equation.3">
                    <p:embed/>
                  </p:oleObj>
                </mc:Choice>
                <mc:Fallback>
                  <p:oleObj name="Équation" r:id="rId9" imgW="622030" imgH="406224" progId="Equation.3">
                    <p:embed/>
                    <p:pic>
                      <p:nvPicPr>
                        <p:cNvPr id="6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7" y="2093"/>
                          <a:ext cx="264" cy="1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Group 57"/>
          <p:cNvGrpSpPr>
            <a:grpSpLocks/>
          </p:cNvGrpSpPr>
          <p:nvPr/>
        </p:nvGrpSpPr>
        <p:grpSpPr bwMode="auto">
          <a:xfrm>
            <a:off x="6444611" y="3813970"/>
            <a:ext cx="436563" cy="912813"/>
            <a:chOff x="3384" y="2243"/>
            <a:chExt cx="275" cy="575"/>
          </a:xfrm>
        </p:grpSpPr>
        <p:sp>
          <p:nvSpPr>
            <p:cNvPr id="68" name="AutoShape 58"/>
            <p:cNvSpPr>
              <a:spLocks noChangeArrowheads="1"/>
            </p:cNvSpPr>
            <p:nvPr/>
          </p:nvSpPr>
          <p:spPr bwMode="auto">
            <a:xfrm rot="1259760">
              <a:off x="3427" y="2482"/>
              <a:ext cx="144" cy="33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aphicFrame>
          <p:nvGraphicFramePr>
            <p:cNvPr id="6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5394705"/>
                </p:ext>
              </p:extLst>
            </p:nvPr>
          </p:nvGraphicFramePr>
          <p:xfrm>
            <a:off x="3384" y="2243"/>
            <a:ext cx="275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1" imgW="647700" imgH="419100" progId="Equation.3">
                    <p:embed/>
                  </p:oleObj>
                </mc:Choice>
                <mc:Fallback>
                  <p:oleObj name="Équation" r:id="rId11" imgW="647700" imgH="419100" progId="Equation.3">
                    <p:embed/>
                    <p:pic>
                      <p:nvPicPr>
                        <p:cNvPr id="6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4" y="2243"/>
                          <a:ext cx="275" cy="1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60"/>
          <p:cNvGrpSpPr>
            <a:grpSpLocks/>
          </p:cNvGrpSpPr>
          <p:nvPr/>
        </p:nvGrpSpPr>
        <p:grpSpPr bwMode="auto">
          <a:xfrm>
            <a:off x="2474764" y="1661120"/>
            <a:ext cx="490538" cy="3787775"/>
            <a:chOff x="702" y="913"/>
            <a:chExt cx="309" cy="2386"/>
          </a:xfrm>
        </p:grpSpPr>
        <p:grpSp>
          <p:nvGrpSpPr>
            <p:cNvPr id="71" name="Group 61"/>
            <p:cNvGrpSpPr>
              <a:grpSpLocks/>
            </p:cNvGrpSpPr>
            <p:nvPr/>
          </p:nvGrpSpPr>
          <p:grpSpPr bwMode="auto">
            <a:xfrm>
              <a:off x="965" y="913"/>
              <a:ext cx="0" cy="2352"/>
              <a:chOff x="912" y="672"/>
              <a:chExt cx="0" cy="2352"/>
            </a:xfrm>
          </p:grpSpPr>
          <p:sp>
            <p:nvSpPr>
              <p:cNvPr id="75" name="Line 62"/>
              <p:cNvSpPr>
                <a:spLocks noChangeShapeType="1"/>
              </p:cNvSpPr>
              <p:nvPr/>
            </p:nvSpPr>
            <p:spPr bwMode="auto">
              <a:xfrm flipV="1">
                <a:off x="912" y="672"/>
                <a:ext cx="0" cy="23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Line 63"/>
              <p:cNvSpPr>
                <a:spLocks noChangeShapeType="1"/>
              </p:cNvSpPr>
              <p:nvPr/>
            </p:nvSpPr>
            <p:spPr bwMode="auto">
              <a:xfrm>
                <a:off x="912" y="16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2" name="Group 64"/>
            <p:cNvGrpSpPr>
              <a:grpSpLocks/>
            </p:cNvGrpSpPr>
            <p:nvPr/>
          </p:nvGrpSpPr>
          <p:grpSpPr bwMode="auto">
            <a:xfrm>
              <a:off x="702" y="3006"/>
              <a:ext cx="309" cy="293"/>
              <a:chOff x="702" y="3006"/>
              <a:chExt cx="309" cy="293"/>
            </a:xfrm>
          </p:grpSpPr>
          <p:sp>
            <p:nvSpPr>
              <p:cNvPr id="73" name="Oval 65"/>
              <p:cNvSpPr>
                <a:spLocks noChangeArrowheads="1"/>
              </p:cNvSpPr>
              <p:nvPr/>
            </p:nvSpPr>
            <p:spPr bwMode="auto">
              <a:xfrm>
                <a:off x="915" y="320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>
                  <a:latin typeface="+mn-lt"/>
                </a:endParaRPr>
              </a:p>
            </p:txBody>
          </p:sp>
          <p:sp>
            <p:nvSpPr>
              <p:cNvPr id="74" name="Text Box 66"/>
              <p:cNvSpPr txBox="1">
                <a:spLocks noChangeArrowheads="1"/>
              </p:cNvSpPr>
              <p:nvPr/>
            </p:nvSpPr>
            <p:spPr bwMode="auto">
              <a:xfrm>
                <a:off x="702" y="3006"/>
                <a:ext cx="2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latin typeface="+mn-lt"/>
                  </a:rPr>
                  <a:t>L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8"/>
              <p:cNvSpPr txBox="1">
                <a:spLocks noChangeArrowheads="1"/>
              </p:cNvSpPr>
              <p:nvPr/>
            </p:nvSpPr>
            <p:spPr bwMode="auto">
              <a:xfrm>
                <a:off x="5952281" y="1255936"/>
                <a:ext cx="3506788" cy="98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Un débit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altLang="fr-FR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altLang="fr-FR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sz="1800" b="1" i="1" smtClean="0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fr-FR" altLang="fr-FR" sz="1800" b="1" i="1" smtClean="0">
                                <a:latin typeface="Cambria Math"/>
                              </a:rPr>
                              <m:t>𝒈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altLang="fr-FR" sz="1800" dirty="0">
                    <a:latin typeface="+mn-lt"/>
                  </a:rPr>
                  <a:t>entre dans le liquéfacteur  et est entièrement liquéfié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altLang="fr-FR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altLang="fr-FR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sz="1800" b="1" i="1" smtClean="0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fr-FR" altLang="fr-FR" sz="1800" b="1" i="1" smtClean="0">
                                <a:latin typeface="Cambria Math"/>
                              </a:rPr>
                              <m:t>𝒍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altLang="fr-FR" sz="1800" dirty="0">
                    <a:latin typeface="+mn-lt"/>
                  </a:rPr>
                  <a:t> .      </a:t>
                </a:r>
              </a:p>
            </p:txBody>
          </p:sp>
        </mc:Choice>
        <mc:Fallback xmlns="">
          <p:sp>
            <p:nvSpPr>
              <p:cNvPr id="78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2281" y="1255936"/>
                <a:ext cx="3506788" cy="984250"/>
              </a:xfrm>
              <a:prstGeom prst="rect">
                <a:avLst/>
              </a:prstGeom>
              <a:blipFill rotWithShape="1">
                <a:blip r:embed="rId13"/>
                <a:stretch>
                  <a:fillRect l="-1389" t="-2484" b="-559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72"/>
          <p:cNvGrpSpPr>
            <a:grpSpLocks/>
          </p:cNvGrpSpPr>
          <p:nvPr/>
        </p:nvGrpSpPr>
        <p:grpSpPr bwMode="auto">
          <a:xfrm>
            <a:off x="2614464" y="1157883"/>
            <a:ext cx="3427413" cy="539750"/>
            <a:chOff x="796" y="618"/>
            <a:chExt cx="2159" cy="340"/>
          </a:xfrm>
        </p:grpSpPr>
        <p:grpSp>
          <p:nvGrpSpPr>
            <p:cNvPr id="83" name="Group 73"/>
            <p:cNvGrpSpPr>
              <a:grpSpLocks/>
            </p:cNvGrpSpPr>
            <p:nvPr/>
          </p:nvGrpSpPr>
          <p:grpSpPr bwMode="auto">
            <a:xfrm flipV="1">
              <a:off x="975" y="935"/>
              <a:ext cx="1782" cy="5"/>
              <a:chOff x="912" y="672"/>
              <a:chExt cx="1088" cy="5"/>
            </a:xfrm>
          </p:grpSpPr>
          <p:sp>
            <p:nvSpPr>
              <p:cNvPr id="90" name="Line 74"/>
              <p:cNvSpPr>
                <a:spLocks noChangeShapeType="1"/>
              </p:cNvSpPr>
              <p:nvPr/>
            </p:nvSpPr>
            <p:spPr bwMode="auto">
              <a:xfrm>
                <a:off x="912" y="672"/>
                <a:ext cx="1088" cy="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Line 75"/>
              <p:cNvSpPr>
                <a:spLocks noChangeShapeType="1"/>
              </p:cNvSpPr>
              <p:nvPr/>
            </p:nvSpPr>
            <p:spPr bwMode="auto">
              <a:xfrm flipH="1">
                <a:off x="1344" y="67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4" name="Group 76"/>
            <p:cNvGrpSpPr>
              <a:grpSpLocks/>
            </p:cNvGrpSpPr>
            <p:nvPr/>
          </p:nvGrpSpPr>
          <p:grpSpPr bwMode="auto">
            <a:xfrm>
              <a:off x="796" y="618"/>
              <a:ext cx="210" cy="340"/>
              <a:chOff x="796" y="618"/>
              <a:chExt cx="210" cy="340"/>
            </a:xfrm>
          </p:grpSpPr>
          <p:sp>
            <p:nvSpPr>
              <p:cNvPr id="88" name="Oval 77"/>
              <p:cNvSpPr>
                <a:spLocks noChangeArrowheads="1"/>
              </p:cNvSpPr>
              <p:nvPr/>
            </p:nvSpPr>
            <p:spPr bwMode="auto">
              <a:xfrm>
                <a:off x="910" y="86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>
                  <a:latin typeface="+mn-lt"/>
                </a:endParaRPr>
              </a:p>
            </p:txBody>
          </p:sp>
          <p:sp>
            <p:nvSpPr>
              <p:cNvPr id="89" name="Text Box 78"/>
              <p:cNvSpPr txBox="1">
                <a:spLocks noChangeArrowheads="1"/>
              </p:cNvSpPr>
              <p:nvPr/>
            </p:nvSpPr>
            <p:spPr bwMode="auto">
              <a:xfrm>
                <a:off x="796" y="618"/>
                <a:ext cx="17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latin typeface="+mn-lt"/>
                  </a:rPr>
                  <a:t>2</a:t>
                </a:r>
              </a:p>
            </p:txBody>
          </p:sp>
        </p:grpSp>
        <p:grpSp>
          <p:nvGrpSpPr>
            <p:cNvPr id="85" name="Group 79"/>
            <p:cNvGrpSpPr>
              <a:grpSpLocks/>
            </p:cNvGrpSpPr>
            <p:nvPr/>
          </p:nvGrpSpPr>
          <p:grpSpPr bwMode="auto">
            <a:xfrm>
              <a:off x="2525" y="670"/>
              <a:ext cx="430" cy="270"/>
              <a:chOff x="2525" y="670"/>
              <a:chExt cx="430" cy="270"/>
            </a:xfrm>
          </p:grpSpPr>
          <p:sp>
            <p:nvSpPr>
              <p:cNvPr id="86" name="Text Box 80"/>
              <p:cNvSpPr txBox="1">
                <a:spLocks noChangeArrowheads="1"/>
              </p:cNvSpPr>
              <p:nvPr/>
            </p:nvSpPr>
            <p:spPr bwMode="auto">
              <a:xfrm>
                <a:off x="2525" y="670"/>
                <a:ext cx="43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87" name="Oval 81"/>
              <p:cNvSpPr>
                <a:spLocks noChangeArrowheads="1"/>
              </p:cNvSpPr>
              <p:nvPr/>
            </p:nvSpPr>
            <p:spPr bwMode="auto">
              <a:xfrm>
                <a:off x="2709" y="8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>
                  <a:latin typeface="+mn-lt"/>
                </a:endParaRPr>
              </a:p>
            </p:txBody>
          </p:sp>
        </p:grpSp>
      </p:grpSp>
      <p:sp>
        <p:nvSpPr>
          <p:cNvPr id="92" name="AutoShape 82"/>
          <p:cNvSpPr>
            <a:spLocks/>
          </p:cNvSpPr>
          <p:nvPr/>
        </p:nvSpPr>
        <p:spPr bwMode="auto">
          <a:xfrm>
            <a:off x="3091781" y="2154833"/>
            <a:ext cx="2231552" cy="914127"/>
          </a:xfrm>
          <a:prstGeom prst="borderCallout1">
            <a:avLst>
              <a:gd name="adj1" fmla="val 9375"/>
              <a:gd name="adj2" fmla="val -5116"/>
              <a:gd name="adj3" fmla="val 52415"/>
              <a:gd name="adj4" fmla="val -155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Pression trop élevée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u="sng" dirty="0">
                <a:latin typeface="+mn-lt"/>
              </a:rPr>
              <a:t>Impossible à réaliser en pratique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120477" y="2313299"/>
                <a:ext cx="2844011" cy="42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fr-FR" sz="2000" b="1" i="1" smtClean="0">
                                  <a:latin typeface="Cambria Math"/>
                                </a:rPr>
                                <m:t>𝒈</m:t>
                              </m:r>
                            </m:sub>
                          </m:sSub>
                        </m:e>
                      </m:acc>
                      <m:r>
                        <a:rPr lang="fr-FR" sz="2000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fr-FR" sz="2000" b="1" i="1" smtClean="0">
                                  <a:latin typeface="Cambria Math"/>
                                </a:rPr>
                                <m:t>𝒍</m:t>
                              </m:r>
                            </m:sub>
                          </m:sSub>
                        </m:e>
                      </m:acc>
                      <m:r>
                        <a:rPr lang="fr-FR" sz="2000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477" y="2313299"/>
                <a:ext cx="2844011" cy="429220"/>
              </a:xfrm>
              <a:prstGeom prst="rect">
                <a:avLst/>
              </a:prstGeom>
              <a:blipFill rotWithShape="1">
                <a:blip r:embed="rId1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92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2" grpId="0" animBg="1" autoUpdateAnimBg="0"/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E.3. Le liquéfacteur idéal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69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E.3.2. Le rendement du liquéfacteur idéal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3536504" y="1124744"/>
                <a:ext cx="2187624" cy="6791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𝒊𝒅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𝒂𝒍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fr-FR" b="1" i="1">
                                      <a:latin typeface="Cambria Math"/>
                                    </a:rPr>
                                    <m:t>𝒍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504" y="1124744"/>
                <a:ext cx="2187624" cy="679123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93"/>
          <p:cNvSpPr/>
          <p:nvPr/>
        </p:nvSpPr>
        <p:spPr>
          <a:xfrm>
            <a:off x="1818456" y="206084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E.3.3. Le coût de liquéfaction du liquéfacteur idéal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5"/>
              <p:cNvSpPr txBox="1">
                <a:spLocks noChangeArrowheads="1"/>
              </p:cNvSpPr>
              <p:nvPr/>
            </p:nvSpPr>
            <p:spPr bwMode="auto">
              <a:xfrm>
                <a:off x="1619672" y="2476500"/>
                <a:ext cx="7524328" cy="1113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Ici on consomme du travail au niveau du compresseur </a:t>
                </a:r>
                <a14:m>
                  <m:oMath xmlns:m="http://schemas.openxmlformats.org/officeDocument/2006/math">
                    <m:r>
                      <a:rPr lang="fr-FR" altLang="fr-FR" sz="1800" i="1" dirty="0" smtClean="0">
                        <a:latin typeface="Cambria Math"/>
                      </a:rPr>
                      <m:t>𝑊</m:t>
                    </m:r>
                    <m:r>
                      <a:rPr lang="fr-FR" altLang="fr-FR" sz="1800" i="1" baseline="-25000" dirty="0" err="1">
                        <a:latin typeface="Cambria Math"/>
                      </a:rPr>
                      <m:t>𝑐</m:t>
                    </m:r>
                    <m:r>
                      <a:rPr lang="fr-FR" altLang="fr-FR" sz="1800" i="1" dirty="0">
                        <a:latin typeface="Cambria Math"/>
                      </a:rPr>
                      <m:t>&gt;0</m:t>
                    </m:r>
                  </m:oMath>
                </a14:m>
                <a:r>
                  <a:rPr lang="fr-FR" altLang="fr-FR" sz="1800" dirty="0">
                    <a:latin typeface="+mn-lt"/>
                  </a:rPr>
                  <a:t> mais on en produit également au niveau de la turbine </a:t>
                </a:r>
                <a14:m>
                  <m:oMath xmlns:m="http://schemas.openxmlformats.org/officeDocument/2006/math">
                    <m:r>
                      <a:rPr lang="fr-FR" altLang="fr-FR" sz="1800" i="1" dirty="0" smtClean="0">
                        <a:latin typeface="Cambria Math"/>
                      </a:rPr>
                      <m:t>𝑊</m:t>
                    </m:r>
                    <m:r>
                      <a:rPr lang="fr-FR" altLang="fr-FR" sz="1800" i="1" baseline="-25000" dirty="0" err="1">
                        <a:latin typeface="Cambria Math"/>
                      </a:rPr>
                      <m:t>𝑡</m:t>
                    </m:r>
                    <m:r>
                      <a:rPr lang="fr-FR" altLang="fr-FR" sz="1800" i="1" dirty="0">
                        <a:latin typeface="Cambria Math"/>
                      </a:rPr>
                      <m:t>&lt;0</m:t>
                    </m:r>
                  </m:oMath>
                </a14:m>
                <a:r>
                  <a:rPr lang="fr-FR" altLang="fr-FR" sz="1800" dirty="0">
                    <a:latin typeface="+mn-lt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On a donc un travail net 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alt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alt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sz="1800" b="0" i="1" smtClean="0">
                                <a:latin typeface="Cambria Math"/>
                              </a:rPr>
                              <m:t>     </m:t>
                            </m:r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𝑛𝑒𝑡</m:t>
                            </m:r>
                          </m:sub>
                        </m:sSub>
                      </m:e>
                    </m:acc>
                    <m:r>
                      <a:rPr lang="fr-FR" altLang="fr-FR" sz="1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alt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fr-FR" altLang="fr-FR" sz="18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̇"/>
                        <m:ctrlP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alt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endParaRPr lang="fr-FR" altLang="fr-FR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476500"/>
                <a:ext cx="7524328" cy="1113382"/>
              </a:xfrm>
              <a:prstGeom prst="rect">
                <a:avLst/>
              </a:prstGeom>
              <a:blipFill rotWithShape="1">
                <a:blip r:embed="rId5"/>
                <a:stretch>
                  <a:fillRect l="-729" t="-2732" b="-437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/>
              <p:cNvSpPr txBox="1"/>
              <p:nvPr/>
            </p:nvSpPr>
            <p:spPr>
              <a:xfrm>
                <a:off x="1674440" y="3573016"/>
                <a:ext cx="7218040" cy="37798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11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52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b="1"/>
                </a:lvl1pPr>
              </a:lstStyle>
              <a:p>
                <a:r>
                  <a:rPr lang="fr-FR" dirty="0"/>
                  <a:t>E.3.3.1 ) Détermination 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6" name="ZoneText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40" y="3573016"/>
                <a:ext cx="7218040" cy="3779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1619672" y="4077072"/>
            <a:ext cx="467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Faisons le bilan sur le compresseur :</a:t>
            </a:r>
          </a:p>
        </p:txBody>
      </p:sp>
      <p:grpSp>
        <p:nvGrpSpPr>
          <p:cNvPr id="98" name="Group 11"/>
          <p:cNvGrpSpPr>
            <a:grpSpLocks/>
          </p:cNvGrpSpPr>
          <p:nvPr/>
        </p:nvGrpSpPr>
        <p:grpSpPr bwMode="auto">
          <a:xfrm>
            <a:off x="6834041" y="3861048"/>
            <a:ext cx="971551" cy="599883"/>
            <a:chOff x="4293" y="2853"/>
            <a:chExt cx="612" cy="479"/>
          </a:xfrm>
        </p:grpSpPr>
        <p:sp>
          <p:nvSpPr>
            <p:cNvPr id="99" name="AutoShape 12"/>
            <p:cNvSpPr>
              <a:spLocks noChangeArrowheads="1"/>
            </p:cNvSpPr>
            <p:nvPr/>
          </p:nvSpPr>
          <p:spPr bwMode="auto">
            <a:xfrm rot="1185849">
              <a:off x="4293" y="2961"/>
              <a:ext cx="210" cy="371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4481" y="2853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/>
                <a:t>Q</a:t>
              </a:r>
              <a:r>
                <a:rPr lang="fr-FR" altLang="fr-FR" sz="1800" baseline="-25000" dirty="0" err="1"/>
                <a:t>c</a:t>
              </a:r>
              <a:endParaRPr lang="fr-FR" altLang="fr-FR" sz="1800" dirty="0"/>
            </a:p>
          </p:txBody>
        </p:sp>
      </p:grpSp>
      <p:grpSp>
        <p:nvGrpSpPr>
          <p:cNvPr id="101" name="Group 14"/>
          <p:cNvGrpSpPr>
            <a:grpSpLocks/>
          </p:cNvGrpSpPr>
          <p:nvPr/>
        </p:nvGrpSpPr>
        <p:grpSpPr bwMode="auto">
          <a:xfrm>
            <a:off x="5501336" y="4140564"/>
            <a:ext cx="854076" cy="531814"/>
            <a:chOff x="3521" y="2886"/>
            <a:chExt cx="538" cy="335"/>
          </a:xfrm>
        </p:grpSpPr>
        <p:graphicFrame>
          <p:nvGraphicFramePr>
            <p:cNvPr id="10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6133445"/>
                </p:ext>
              </p:extLst>
            </p:nvPr>
          </p:nvGraphicFramePr>
          <p:xfrm>
            <a:off x="3521" y="2886"/>
            <a:ext cx="40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7" imgW="533160" imgH="291960" progId="Equation.3">
                    <p:embed/>
                  </p:oleObj>
                </mc:Choice>
                <mc:Fallback>
                  <p:oleObj name="Équation" r:id="rId7" imgW="533160" imgH="291960" progId="Equation.3">
                    <p:embed/>
                    <p:pic>
                      <p:nvPicPr>
                        <p:cNvPr id="10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886"/>
                          <a:ext cx="402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AutoShape 15"/>
            <p:cNvSpPr>
              <a:spLocks noChangeArrowheads="1"/>
            </p:cNvSpPr>
            <p:nvPr/>
          </p:nvSpPr>
          <p:spPr bwMode="auto">
            <a:xfrm>
              <a:off x="3803" y="3067"/>
              <a:ext cx="256" cy="154"/>
            </a:xfrm>
            <a:prstGeom prst="notchedRightArrow">
              <a:avLst>
                <a:gd name="adj1" fmla="val 50000"/>
                <a:gd name="adj2" fmla="val 68296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104" name="Group 17"/>
          <p:cNvGrpSpPr>
            <a:grpSpLocks/>
          </p:cNvGrpSpPr>
          <p:nvPr/>
        </p:nvGrpSpPr>
        <p:grpSpPr bwMode="auto">
          <a:xfrm>
            <a:off x="6557029" y="4613077"/>
            <a:ext cx="754064" cy="423918"/>
            <a:chOff x="4154" y="3296"/>
            <a:chExt cx="475" cy="386"/>
          </a:xfrm>
        </p:grpSpPr>
        <p:sp>
          <p:nvSpPr>
            <p:cNvPr id="105" name="AutoShape 18"/>
            <p:cNvSpPr>
              <a:spLocks noChangeArrowheads="1"/>
            </p:cNvSpPr>
            <p:nvPr/>
          </p:nvSpPr>
          <p:spPr bwMode="auto">
            <a:xfrm rot="1185849">
              <a:off x="4431" y="3296"/>
              <a:ext cx="198" cy="386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06" name="Text Box 19"/>
            <p:cNvSpPr txBox="1">
              <a:spLocks noChangeArrowheads="1"/>
            </p:cNvSpPr>
            <p:nvPr/>
          </p:nvSpPr>
          <p:spPr bwMode="auto">
            <a:xfrm>
              <a:off x="4154" y="3390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/>
                <a:t>W</a:t>
              </a:r>
              <a:r>
                <a:rPr lang="fr-FR" altLang="fr-FR" sz="1800" baseline="-25000" dirty="0" err="1"/>
                <a:t>c</a:t>
              </a:r>
              <a:endParaRPr lang="fr-FR" altLang="fr-FR" sz="1800" dirty="0"/>
            </a:p>
          </p:txBody>
        </p:sp>
      </p:grpSp>
      <p:grpSp>
        <p:nvGrpSpPr>
          <p:cNvPr id="107" name="Group 20"/>
          <p:cNvGrpSpPr>
            <a:grpSpLocks/>
          </p:cNvGrpSpPr>
          <p:nvPr/>
        </p:nvGrpSpPr>
        <p:grpSpPr bwMode="auto">
          <a:xfrm>
            <a:off x="7796867" y="4162782"/>
            <a:ext cx="654051" cy="506413"/>
            <a:chOff x="4967" y="2900"/>
            <a:chExt cx="412" cy="319"/>
          </a:xfrm>
        </p:grpSpPr>
        <p:sp>
          <p:nvSpPr>
            <p:cNvPr id="108" name="AutoShape 21"/>
            <p:cNvSpPr>
              <a:spLocks noChangeArrowheads="1"/>
            </p:cNvSpPr>
            <p:nvPr/>
          </p:nvSpPr>
          <p:spPr bwMode="auto">
            <a:xfrm>
              <a:off x="4967" y="3067"/>
              <a:ext cx="245" cy="152"/>
            </a:xfrm>
            <a:prstGeom prst="notchedRightArrow">
              <a:avLst>
                <a:gd name="adj1" fmla="val 50000"/>
                <a:gd name="adj2" fmla="val 68296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graphicFrame>
          <p:nvGraphicFramePr>
            <p:cNvPr id="10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2131599"/>
                </p:ext>
              </p:extLst>
            </p:nvPr>
          </p:nvGraphicFramePr>
          <p:xfrm>
            <a:off x="5103" y="2900"/>
            <a:ext cx="276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9" imgW="545760" imgH="291960" progId="Equation.3">
                    <p:embed/>
                  </p:oleObj>
                </mc:Choice>
                <mc:Fallback>
                  <p:oleObj name="Équation" r:id="rId9" imgW="545760" imgH="291960" progId="Equation.3">
                    <p:embed/>
                    <p:pic>
                      <p:nvPicPr>
                        <p:cNvPr id="1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2900"/>
                          <a:ext cx="276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Group 23"/>
          <p:cNvGrpSpPr>
            <a:grpSpLocks/>
          </p:cNvGrpSpPr>
          <p:nvPr/>
        </p:nvGrpSpPr>
        <p:grpSpPr bwMode="auto">
          <a:xfrm>
            <a:off x="6172844" y="4292955"/>
            <a:ext cx="2287588" cy="498475"/>
            <a:chOff x="3912" y="3160"/>
            <a:chExt cx="1441" cy="314"/>
          </a:xfrm>
        </p:grpSpPr>
        <p:sp>
          <p:nvSpPr>
            <p:cNvPr id="111" name="Rectangle 24"/>
            <p:cNvSpPr>
              <a:spLocks noChangeArrowheads="1"/>
            </p:cNvSpPr>
            <p:nvPr/>
          </p:nvSpPr>
          <p:spPr bwMode="auto">
            <a:xfrm>
              <a:off x="3912" y="3160"/>
              <a:ext cx="1146" cy="3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12" name="Text Box 25"/>
            <p:cNvSpPr txBox="1">
              <a:spLocks noChangeArrowheads="1"/>
            </p:cNvSpPr>
            <p:nvPr/>
          </p:nvSpPr>
          <p:spPr bwMode="auto">
            <a:xfrm>
              <a:off x="4033" y="3194"/>
              <a:ext cx="13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Compresseur</a:t>
              </a:r>
            </a:p>
          </p:txBody>
        </p:sp>
      </p:grpSp>
      <p:sp>
        <p:nvSpPr>
          <p:cNvPr id="113" name="Text Box 2"/>
          <p:cNvSpPr txBox="1">
            <a:spLocks noChangeArrowheads="1"/>
          </p:cNvSpPr>
          <p:nvPr/>
        </p:nvSpPr>
        <p:spPr bwMode="auto">
          <a:xfrm>
            <a:off x="1637654" y="5075892"/>
            <a:ext cx="8262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Le premier principe de la thermodynamique permet d’écrire :</a:t>
            </a: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1673919" y="5867424"/>
            <a:ext cx="138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d’où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221875" y="5445224"/>
                <a:ext cx="3654381" cy="408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75" y="5445224"/>
                <a:ext cx="3654381" cy="408766"/>
              </a:xfrm>
              <a:prstGeom prst="rect">
                <a:avLst/>
              </a:prstGeom>
              <a:blipFill rotWithShape="1">
                <a:blip r:embed="rId11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ZoneTexte 117"/>
              <p:cNvSpPr txBox="1"/>
              <p:nvPr/>
            </p:nvSpPr>
            <p:spPr>
              <a:xfrm>
                <a:off x="2250215" y="5853990"/>
                <a:ext cx="3654381" cy="408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8" name="ZoneTexte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215" y="5853990"/>
                <a:ext cx="3654381" cy="408766"/>
              </a:xfrm>
              <a:prstGeom prst="rect">
                <a:avLst/>
              </a:prstGeom>
              <a:blipFill rotWithShape="1">
                <a:blip r:embed="rId12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06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  <p:bldP spid="95" grpId="0" animBg="1" autoUpdateAnimBg="0"/>
      <p:bldP spid="96" grpId="0" animBg="1"/>
      <p:bldP spid="97" grpId="0" autoUpdateAnimBg="0"/>
      <p:bldP spid="113" grpId="0"/>
      <p:bldP spid="117" grpId="0"/>
      <p:bldP spid="5" grpId="0" animBg="1"/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A.1. Le premier principe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6"/>
              <p:cNvSpPr txBox="1">
                <a:spLocks/>
              </p:cNvSpPr>
              <p:nvPr/>
            </p:nvSpPr>
            <p:spPr>
              <a:xfrm>
                <a:off x="1619672" y="1412776"/>
                <a:ext cx="7524328" cy="4896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dirty="0"/>
                  <a:t>Dans ce cas, le premier principe doit tenir compte de l’échange d’énergie induit par l’échange de matière :</a:t>
                </a: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fr-FR" i="1" smtClean="0">
                          <a:latin typeface="Cambria Math"/>
                          <a:ea typeface="Cambria Math"/>
                        </a:rPr>
                        <m:t>+∆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+∆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fr-FR" dirty="0">
                  <a:ea typeface="Cambria Math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dirty="0"/>
                  <a:t>Où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 sont respectivement les variations d’énergie cinétique et potentielles apportées dans le système par l’échange de matière et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fr-FR" dirty="0"/>
                  <a:t> la variation d’enthalpie (H=U+PV).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fr-FR" sz="3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dirty="0"/>
                  <a:t>De la même manière que dans le cas du système fermé, on peut écrire ce bilan en terme de puissance, ainsi 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fr-FR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  <m:r>
                        <a:rPr lang="fr-FR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fr-FR" dirty="0">
                  <a:ea typeface="Cambria Math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fr-FR" sz="100" dirty="0"/>
              </a:p>
              <a:p>
                <a:pPr marR="0" lvl="0" indent="127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baseline="0" dirty="0"/>
                  <a:t>Généralement,</a:t>
                </a:r>
                <a:r>
                  <a:rPr lang="fr-FR" dirty="0"/>
                  <a:t> on négligera les termes liés aux énergies cinétique et potentielle. On retiendra l’expression suivante :</a:t>
                </a:r>
              </a:p>
              <a:p>
                <a:pPr marR="0" lvl="0" indent="127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fr-FR" baseline="0" dirty="0"/>
              </a:p>
              <a:p>
                <a:pPr marR="0" lvl="0" indent="127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fr-FR" sz="2400" dirty="0"/>
              </a:p>
            </p:txBody>
          </p:sp>
        </mc:Choice>
        <mc:Fallback xmlns="">
          <p:sp>
            <p:nvSpPr>
              <p:cNvPr id="23" name="Espace réservé du conten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412776"/>
                <a:ext cx="7524328" cy="4896544"/>
              </a:xfrm>
              <a:prstGeom prst="rect">
                <a:avLst/>
              </a:prstGeom>
              <a:blipFill rotWithShape="1">
                <a:blip r:embed="rId3"/>
                <a:stretch>
                  <a:fillRect l="-729" t="-623" r="-8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818456" y="62068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u="sng" dirty="0"/>
              <a:t>A.1.1. Énoncé du premier principe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818456" y="980728"/>
            <a:ext cx="721804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A.1.1.2 ) Cas d’un système ouvert (échange de matière)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923928" y="5013176"/>
                <a:ext cx="2376264" cy="45565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𝑾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013176"/>
                <a:ext cx="2376264" cy="455657"/>
              </a:xfrm>
              <a:prstGeom prst="roundRect">
                <a:avLst/>
              </a:prstGeom>
              <a:blipFill rotWithShape="1">
                <a:blip r:embed="rId4"/>
                <a:stretch>
                  <a:fillRect b="-253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203848" y="5563360"/>
                <a:ext cx="3528392" cy="767941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fr-FR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𝒎</m:t>
                                      </m:r>
                                    </m:e>
                                  </m:acc>
                                  <m:r>
                                    <a:rPr lang="fr-FR" sz="1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𝒉</m:t>
                                  </m:r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𝒔𝒐𝒓𝒕𝒊𝒆</m:t>
                          </m:r>
                        </m:sub>
                      </m:sSub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fr-FR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𝒎</m:t>
                                      </m:r>
                                    </m:e>
                                  </m:acc>
                                  <m:r>
                                    <a:rPr lang="fr-FR" sz="1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𝒉</m:t>
                                  </m:r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𝒆𝒏𝒕𝒓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é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𝑾</m:t>
                          </m:r>
                        </m:e>
                      </m:acc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563360"/>
                <a:ext cx="3528392" cy="767941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/>
          <p:nvPr/>
        </p:nvCxnSpPr>
        <p:spPr>
          <a:xfrm>
            <a:off x="6876256" y="5635368"/>
            <a:ext cx="0" cy="601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899310" y="5650857"/>
                <a:ext cx="2281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fr-FR" sz="1400" dirty="0"/>
                  <a:t> : débit massique (kg/s)</a:t>
                </a:r>
              </a:p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fr-FR" sz="1400" dirty="0"/>
                  <a:t> : enthalpie massique (J/kg)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310" y="5650857"/>
                <a:ext cx="2281202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1691680" y="5458579"/>
            <a:ext cx="14401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/>
              <a:t>Ou encore en </a:t>
            </a:r>
            <a:r>
              <a:rPr lang="fr-FR" sz="1600" b="1" u="sng" dirty="0"/>
              <a:t>régime permanent </a:t>
            </a:r>
            <a:r>
              <a:rPr lang="fr-FR" dirty="0"/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405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E.3. Le liquéfacteur idéal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70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619672" y="1320165"/>
            <a:ext cx="435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Or d’après le 2</a:t>
            </a:r>
            <a:r>
              <a:rPr lang="fr-FR" altLang="fr-FR" sz="1800" baseline="30000" dirty="0">
                <a:latin typeface="+mn-lt"/>
              </a:rPr>
              <a:t>nd</a:t>
            </a:r>
            <a:r>
              <a:rPr lang="fr-FR" altLang="fr-FR" sz="1800" dirty="0">
                <a:latin typeface="+mn-lt"/>
              </a:rPr>
              <a:t> principe 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00200" y="620688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u="sng" dirty="0"/>
              <a:t>E.3.3. Le coût de liquéfaction du liquéfacteur idéal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1674440" y="962779"/>
                <a:ext cx="7218040" cy="314573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11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52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b="1"/>
                </a:lvl1pPr>
              </a:lstStyle>
              <a:p>
                <a:r>
                  <a:rPr lang="fr-FR" sz="1400" dirty="0"/>
                  <a:t>E.3.3.1 ) Détermination 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fr-FR" sz="1400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e>
                    </m:acc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40" y="962779"/>
                <a:ext cx="7218040" cy="3145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067944" y="1258004"/>
                <a:ext cx="2664296" cy="408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258004"/>
                <a:ext cx="2664296" cy="408766"/>
              </a:xfrm>
              <a:prstGeom prst="rect">
                <a:avLst/>
              </a:prstGeom>
              <a:blipFill rotWithShape="1">
                <a:blip r:embed="rId5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619672" y="1752213"/>
            <a:ext cx="435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On a donc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2771800" y="1690052"/>
                <a:ext cx="6336704" cy="70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     </m:t>
                      </m:r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𝑳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dirty="0" smtClean="0">
                          <a:latin typeface="Cambria Math"/>
                        </a:rPr>
                        <m:t>𝑐𝑎𝑟</m:t>
                      </m:r>
                      <m:r>
                        <a:rPr lang="fr-FR" b="0" i="1" dirty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fr-FR" b="0" i="1" dirty="0" smtClean="0">
                          <a:latin typeface="Cambria Math"/>
                        </a:rPr>
                        <m:t> </m:t>
                      </m:r>
                      <m:r>
                        <a:rPr lang="fr-FR" b="0" i="1" dirty="0" smtClean="0">
                          <a:latin typeface="Cambria Math"/>
                        </a:rPr>
                        <m:t>𝑒𝑡</m:t>
                      </m:r>
                      <m:r>
                        <a:rPr lang="fr-FR" b="0" i="1" dirty="0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r>
                        <a:rPr lang="fr-FR" b="0" i="1" dirty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690052"/>
                <a:ext cx="6336704" cy="706475"/>
              </a:xfrm>
              <a:prstGeom prst="rect">
                <a:avLst/>
              </a:prstGeom>
              <a:blipFill rotWithShape="1">
                <a:blip r:embed="rId6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1674440" y="2482140"/>
                <a:ext cx="7218040" cy="37798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11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52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b="1"/>
                </a:lvl1pPr>
              </a:lstStyle>
              <a:p>
                <a:r>
                  <a:rPr lang="fr-FR" dirty="0"/>
                  <a:t>E.3.3.2 ) Détermination 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40" y="2482140"/>
                <a:ext cx="7218040" cy="3779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619672" y="2914188"/>
            <a:ext cx="467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Faisons le bilan sur la turbine :</a:t>
            </a:r>
          </a:p>
        </p:txBody>
      </p:sp>
      <p:grpSp>
        <p:nvGrpSpPr>
          <p:cNvPr id="48" name="Group 14"/>
          <p:cNvGrpSpPr>
            <a:grpSpLocks/>
          </p:cNvGrpSpPr>
          <p:nvPr/>
        </p:nvGrpSpPr>
        <p:grpSpPr bwMode="auto">
          <a:xfrm>
            <a:off x="4997155" y="3081450"/>
            <a:ext cx="942976" cy="334963"/>
            <a:chOff x="2658" y="3005"/>
            <a:chExt cx="594" cy="211"/>
          </a:xfrm>
        </p:grpSpPr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2965" y="3055"/>
              <a:ext cx="287" cy="137"/>
            </a:xfrm>
            <a:prstGeom prst="notchedRightArrow">
              <a:avLst>
                <a:gd name="adj1" fmla="val 50000"/>
                <a:gd name="adj2" fmla="val 68296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aphicFrame>
          <p:nvGraphicFramePr>
            <p:cNvPr id="5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6511180"/>
                </p:ext>
              </p:extLst>
            </p:nvPr>
          </p:nvGraphicFramePr>
          <p:xfrm>
            <a:off x="2658" y="3005"/>
            <a:ext cx="27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8" imgW="545760" imgH="291960" progId="Equation.3">
                    <p:embed/>
                  </p:oleObj>
                </mc:Choice>
                <mc:Fallback>
                  <p:oleObj name="Équation" r:id="rId8" imgW="545760" imgH="291960" progId="Equation.3">
                    <p:embed/>
                    <p:pic>
                      <p:nvPicPr>
                        <p:cNvPr id="5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8" y="3005"/>
                          <a:ext cx="27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17"/>
          <p:cNvGrpSpPr>
            <a:grpSpLocks/>
          </p:cNvGrpSpPr>
          <p:nvPr/>
        </p:nvGrpSpPr>
        <p:grpSpPr bwMode="auto">
          <a:xfrm>
            <a:off x="6281201" y="3417996"/>
            <a:ext cx="908050" cy="420688"/>
            <a:chOff x="3729" y="3499"/>
            <a:chExt cx="572" cy="265"/>
          </a:xfrm>
        </p:grpSpPr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 rot="20414151" flipV="1">
              <a:off x="3729" y="3505"/>
              <a:ext cx="165" cy="259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877" y="3499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>
                  <a:latin typeface="+mn-lt"/>
                </a:rPr>
                <a:t>W</a:t>
              </a:r>
              <a:r>
                <a:rPr lang="fr-FR" altLang="fr-FR" sz="1800" baseline="-25000" dirty="0" err="1">
                  <a:latin typeface="+mn-lt"/>
                </a:rPr>
                <a:t>t</a:t>
              </a:r>
              <a:endParaRPr lang="fr-FR" altLang="fr-FR" sz="1800" dirty="0">
                <a:latin typeface="+mn-lt"/>
              </a:endParaRPr>
            </a:p>
          </p:txBody>
        </p:sp>
      </p:grpSp>
      <p:grpSp>
        <p:nvGrpSpPr>
          <p:cNvPr id="54" name="Group 20"/>
          <p:cNvGrpSpPr>
            <a:grpSpLocks/>
          </p:cNvGrpSpPr>
          <p:nvPr/>
        </p:nvGrpSpPr>
        <p:grpSpPr bwMode="auto">
          <a:xfrm>
            <a:off x="6919621" y="3130656"/>
            <a:ext cx="965201" cy="336550"/>
            <a:chOff x="3890" y="3036"/>
            <a:chExt cx="608" cy="212"/>
          </a:xfrm>
        </p:grpSpPr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890" y="3062"/>
              <a:ext cx="290" cy="141"/>
            </a:xfrm>
            <a:prstGeom prst="notchedRightArrow">
              <a:avLst>
                <a:gd name="adj1" fmla="val 50000"/>
                <a:gd name="adj2" fmla="val 68296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aphicFrame>
          <p:nvGraphicFramePr>
            <p:cNvPr id="56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0239707"/>
                </p:ext>
              </p:extLst>
            </p:nvPr>
          </p:nvGraphicFramePr>
          <p:xfrm>
            <a:off x="4221" y="3036"/>
            <a:ext cx="277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0" imgW="545760" imgH="291960" progId="Equation.3">
                    <p:embed/>
                  </p:oleObj>
                </mc:Choice>
                <mc:Fallback>
                  <p:oleObj name="Équation" r:id="rId10" imgW="545760" imgH="291960" progId="Equation.3">
                    <p:embed/>
                    <p:pic>
                      <p:nvPicPr>
                        <p:cNvPr id="56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1" y="3036"/>
                          <a:ext cx="277" cy="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oup 23"/>
          <p:cNvGrpSpPr>
            <a:grpSpLocks/>
          </p:cNvGrpSpPr>
          <p:nvPr/>
        </p:nvGrpSpPr>
        <p:grpSpPr bwMode="auto">
          <a:xfrm>
            <a:off x="5803603" y="3049696"/>
            <a:ext cx="1216025" cy="441325"/>
            <a:chOff x="3877" y="3100"/>
            <a:chExt cx="766" cy="278"/>
          </a:xfrm>
        </p:grpSpPr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3985" y="3100"/>
              <a:ext cx="568" cy="2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3877" y="3105"/>
              <a:ext cx="7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Turbine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666717" y="3490252"/>
                <a:ext cx="4273435" cy="40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17" y="3490252"/>
                <a:ext cx="4273435" cy="406906"/>
              </a:xfrm>
              <a:prstGeom prst="rect">
                <a:avLst/>
              </a:prstGeom>
              <a:blipFill rotWithShape="1">
                <a:blip r:embed="rId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1674440" y="4041174"/>
                <a:ext cx="7218040" cy="377989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11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52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b="1"/>
                </a:lvl1pPr>
              </a:lstStyle>
              <a:p>
                <a:r>
                  <a:rPr lang="fr-FR" dirty="0"/>
                  <a:t>E.3.3.3 ) Détermination 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𝒏𝒆𝒕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40" y="4041174"/>
                <a:ext cx="7218040" cy="37798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694561" y="4437112"/>
                <a:ext cx="6477839" cy="3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𝑛𝑒𝑡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fr-FR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61" y="4437112"/>
                <a:ext cx="6477839" cy="37798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/>
              <p:cNvSpPr txBox="1"/>
              <p:nvPr/>
            </p:nvSpPr>
            <p:spPr>
              <a:xfrm>
                <a:off x="1691680" y="4869160"/>
                <a:ext cx="4020643" cy="3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𝑛𝑒𝑡</m:t>
                              </m:r>
                            </m:sub>
                          </m:sSub>
                        </m:e>
                      </m:acc>
                      <m:r>
                        <a:rPr lang="fr-FR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69160"/>
                <a:ext cx="4020643" cy="37798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ZoneTexte 66"/>
          <p:cNvSpPr txBox="1"/>
          <p:nvPr/>
        </p:nvSpPr>
        <p:spPr>
          <a:xfrm>
            <a:off x="1677393" y="5294213"/>
            <a:ext cx="7218040" cy="37798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E.3.3.3 ) Coût et facteur de mérite du liquéfacteur idéal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691680" y="5877272"/>
                <a:ext cx="3735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𝐶𝑜</m:t>
                      </m:r>
                      <m:r>
                        <a:rPr lang="fr-FR" b="0" i="1" smtClean="0">
                          <a:latin typeface="Cambria Math"/>
                        </a:rPr>
                        <m:t>û</m:t>
                      </m:r>
                      <m:r>
                        <a:rPr lang="fr-FR" b="0" i="1" smtClean="0">
                          <a:latin typeface="Cambria Math"/>
                        </a:rPr>
                        <m:t>𝑡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.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877272"/>
                <a:ext cx="3735631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>
            <a:off x="5652120" y="5805264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191796" y="5877272"/>
                <a:ext cx="1836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𝐹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𝑖𝑑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𝑎𝑙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796" y="5877272"/>
                <a:ext cx="1836588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086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 animBg="1"/>
      <p:bldP spid="44" grpId="0"/>
      <p:bldP spid="45" grpId="0" animBg="1"/>
      <p:bldP spid="46" grpId="0" animBg="1"/>
      <p:bldP spid="47" grpId="0" autoUpdateAnimBg="0"/>
      <p:bldP spid="7" grpId="0" animBg="1"/>
      <p:bldP spid="62" grpId="0" animBg="1"/>
      <p:bldP spid="12" grpId="0" animBg="1"/>
      <p:bldP spid="66" grpId="0" animBg="1"/>
      <p:bldP spid="67" grpId="0" animBg="1"/>
      <p:bldP spid="15" grpId="0" animBg="1"/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E.4. Le liquéfacteur de Linde </a:t>
            </a:r>
            <a:r>
              <a:rPr lang="fr-FR" sz="2400" dirty="0" err="1"/>
              <a:t>Hampson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71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41473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E.4.1. La machine de Linde </a:t>
            </a:r>
            <a:r>
              <a:rPr lang="fr-FR" sz="2400" u="sng" dirty="0" err="1"/>
              <a:t>Hampson</a:t>
            </a:r>
            <a:endParaRPr lang="fr-FR" sz="2400" u="sng" dirty="0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8840909" y="4895340"/>
            <a:ext cx="141287" cy="661991"/>
          </a:xfrm>
          <a:prstGeom prst="downArrow">
            <a:avLst>
              <a:gd name="adj1" fmla="val 50000"/>
              <a:gd name="adj2" fmla="val 8370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flipH="1">
            <a:off x="8334122" y="4899926"/>
            <a:ext cx="510011" cy="329274"/>
          </a:xfrm>
          <a:prstGeom prst="curvedUpArrow">
            <a:avLst>
              <a:gd name="adj1" fmla="val 20000"/>
              <a:gd name="adj2" fmla="val 40000"/>
              <a:gd name="adj3" fmla="val 367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97677" y="3289089"/>
            <a:ext cx="2432412" cy="1148121"/>
            <a:chOff x="3616" y="2421"/>
            <a:chExt cx="2178" cy="765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3616" y="2421"/>
              <a:ext cx="2178" cy="670"/>
            </a:xfrm>
            <a:prstGeom prst="wedgeEllipseCallout">
              <a:avLst>
                <a:gd name="adj1" fmla="val 69400"/>
                <a:gd name="adj2" fmla="val 10332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3935" y="2503"/>
              <a:ext cx="1632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600" dirty="0">
                  <a:latin typeface="+mn-lt"/>
                </a:rPr>
                <a:t>Phase gazeuse renvoyée dans le circuit</a:t>
              </a:r>
            </a:p>
          </p:txBody>
        </p:sp>
      </p:grpSp>
      <p:grpSp>
        <p:nvGrpSpPr>
          <p:cNvPr id="30" name="Group 17"/>
          <p:cNvGrpSpPr>
            <a:grpSpLocks/>
          </p:cNvGrpSpPr>
          <p:nvPr/>
        </p:nvGrpSpPr>
        <p:grpSpPr bwMode="auto">
          <a:xfrm>
            <a:off x="1908346" y="1037605"/>
            <a:ext cx="7277101" cy="4902199"/>
            <a:chOff x="452" y="591"/>
            <a:chExt cx="4584" cy="3088"/>
          </a:xfrm>
        </p:grpSpPr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273" y="230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 dirty="0"/>
                <a:t>V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588" y="1220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 dirty="0"/>
                <a:t>1</a:t>
              </a:r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1848" y="1261"/>
              <a:ext cx="8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1228" y="691"/>
              <a:ext cx="718" cy="386"/>
            </a:xfrm>
            <a:custGeom>
              <a:avLst/>
              <a:gdLst>
                <a:gd name="T0" fmla="*/ 65 w 859"/>
                <a:gd name="T1" fmla="*/ 0 h 454"/>
                <a:gd name="T2" fmla="*/ 0 w 859"/>
                <a:gd name="T3" fmla="*/ 174 h 454"/>
                <a:gd name="T4" fmla="*/ 92 w 859"/>
                <a:gd name="T5" fmla="*/ 222 h 454"/>
                <a:gd name="T6" fmla="*/ 135 w 859"/>
                <a:gd name="T7" fmla="*/ 158 h 454"/>
                <a:gd name="T8" fmla="*/ 118 w 859"/>
                <a:gd name="T9" fmla="*/ 305 h 454"/>
                <a:gd name="T10" fmla="*/ 190 w 859"/>
                <a:gd name="T11" fmla="*/ 172 h 454"/>
                <a:gd name="T12" fmla="*/ 168 w 859"/>
                <a:gd name="T13" fmla="*/ 321 h 454"/>
                <a:gd name="T14" fmla="*/ 237 w 859"/>
                <a:gd name="T15" fmla="*/ 190 h 454"/>
                <a:gd name="T16" fmla="*/ 221 w 859"/>
                <a:gd name="T17" fmla="*/ 337 h 454"/>
                <a:gd name="T18" fmla="*/ 284 w 859"/>
                <a:gd name="T19" fmla="*/ 209 h 454"/>
                <a:gd name="T20" fmla="*/ 265 w 859"/>
                <a:gd name="T21" fmla="*/ 351 h 454"/>
                <a:gd name="T22" fmla="*/ 331 w 859"/>
                <a:gd name="T23" fmla="*/ 220 h 454"/>
                <a:gd name="T24" fmla="*/ 310 w 859"/>
                <a:gd name="T25" fmla="*/ 365 h 454"/>
                <a:gd name="T26" fmla="*/ 375 w 859"/>
                <a:gd name="T27" fmla="*/ 239 h 454"/>
                <a:gd name="T28" fmla="*/ 350 w 859"/>
                <a:gd name="T29" fmla="*/ 377 h 454"/>
                <a:gd name="T30" fmla="*/ 419 w 859"/>
                <a:gd name="T31" fmla="*/ 251 h 454"/>
                <a:gd name="T32" fmla="*/ 403 w 859"/>
                <a:gd name="T33" fmla="*/ 394 h 454"/>
                <a:gd name="T34" fmla="*/ 423 w 859"/>
                <a:gd name="T35" fmla="*/ 356 h 454"/>
                <a:gd name="T36" fmla="*/ 433 w 859"/>
                <a:gd name="T37" fmla="*/ 333 h 454"/>
                <a:gd name="T38" fmla="*/ 465 w 859"/>
                <a:gd name="T39" fmla="*/ 266 h 454"/>
                <a:gd name="T40" fmla="*/ 444 w 859"/>
                <a:gd name="T41" fmla="*/ 411 h 454"/>
                <a:gd name="T42" fmla="*/ 512 w 859"/>
                <a:gd name="T43" fmla="*/ 276 h 454"/>
                <a:gd name="T44" fmla="*/ 500 w 859"/>
                <a:gd name="T45" fmla="*/ 428 h 454"/>
                <a:gd name="T46" fmla="*/ 568 w 859"/>
                <a:gd name="T47" fmla="*/ 293 h 454"/>
                <a:gd name="T48" fmla="*/ 543 w 859"/>
                <a:gd name="T49" fmla="*/ 437 h 454"/>
                <a:gd name="T50" fmla="*/ 614 w 859"/>
                <a:gd name="T51" fmla="*/ 308 h 454"/>
                <a:gd name="T52" fmla="*/ 598 w 859"/>
                <a:gd name="T53" fmla="*/ 454 h 454"/>
                <a:gd name="T54" fmla="*/ 651 w 859"/>
                <a:gd name="T55" fmla="*/ 344 h 454"/>
                <a:gd name="T56" fmla="*/ 750 w 859"/>
                <a:gd name="T57" fmla="*/ 359 h 454"/>
                <a:gd name="T58" fmla="*/ 859 w 859"/>
                <a:gd name="T59" fmla="*/ 76 h 4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9"/>
                <a:gd name="T91" fmla="*/ 0 h 454"/>
                <a:gd name="T92" fmla="*/ 859 w 859"/>
                <a:gd name="T93" fmla="*/ 454 h 4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9" h="454">
                  <a:moveTo>
                    <a:pt x="65" y="0"/>
                  </a:moveTo>
                  <a:lnTo>
                    <a:pt x="0" y="174"/>
                  </a:lnTo>
                  <a:lnTo>
                    <a:pt x="92" y="222"/>
                  </a:lnTo>
                  <a:lnTo>
                    <a:pt x="135" y="158"/>
                  </a:lnTo>
                  <a:lnTo>
                    <a:pt x="118" y="305"/>
                  </a:lnTo>
                  <a:lnTo>
                    <a:pt x="190" y="172"/>
                  </a:lnTo>
                  <a:lnTo>
                    <a:pt x="168" y="321"/>
                  </a:lnTo>
                  <a:lnTo>
                    <a:pt x="237" y="190"/>
                  </a:lnTo>
                  <a:lnTo>
                    <a:pt x="221" y="337"/>
                  </a:lnTo>
                  <a:lnTo>
                    <a:pt x="284" y="209"/>
                  </a:lnTo>
                  <a:lnTo>
                    <a:pt x="265" y="351"/>
                  </a:lnTo>
                  <a:lnTo>
                    <a:pt x="331" y="220"/>
                  </a:lnTo>
                  <a:lnTo>
                    <a:pt x="310" y="365"/>
                  </a:lnTo>
                  <a:lnTo>
                    <a:pt x="375" y="239"/>
                  </a:lnTo>
                  <a:lnTo>
                    <a:pt x="350" y="377"/>
                  </a:lnTo>
                  <a:lnTo>
                    <a:pt x="419" y="251"/>
                  </a:lnTo>
                  <a:cubicBezTo>
                    <a:pt x="417" y="277"/>
                    <a:pt x="405" y="368"/>
                    <a:pt x="403" y="394"/>
                  </a:cubicBezTo>
                  <a:cubicBezTo>
                    <a:pt x="402" y="400"/>
                    <a:pt x="421" y="357"/>
                    <a:pt x="423" y="356"/>
                  </a:cubicBezTo>
                  <a:cubicBezTo>
                    <a:pt x="424" y="351"/>
                    <a:pt x="427" y="348"/>
                    <a:pt x="433" y="333"/>
                  </a:cubicBezTo>
                  <a:lnTo>
                    <a:pt x="465" y="266"/>
                  </a:lnTo>
                  <a:lnTo>
                    <a:pt x="444" y="411"/>
                  </a:lnTo>
                  <a:lnTo>
                    <a:pt x="512" y="276"/>
                  </a:lnTo>
                  <a:lnTo>
                    <a:pt x="500" y="428"/>
                  </a:lnTo>
                  <a:lnTo>
                    <a:pt x="568" y="293"/>
                  </a:lnTo>
                  <a:lnTo>
                    <a:pt x="543" y="437"/>
                  </a:lnTo>
                  <a:lnTo>
                    <a:pt x="614" y="308"/>
                  </a:lnTo>
                  <a:lnTo>
                    <a:pt x="598" y="454"/>
                  </a:lnTo>
                  <a:lnTo>
                    <a:pt x="651" y="344"/>
                  </a:lnTo>
                  <a:lnTo>
                    <a:pt x="750" y="359"/>
                  </a:lnTo>
                  <a:lnTo>
                    <a:pt x="859" y="76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452" y="1239"/>
              <a:ext cx="6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1032" y="924"/>
              <a:ext cx="848" cy="674"/>
            </a:xfrm>
            <a:custGeom>
              <a:avLst/>
              <a:gdLst>
                <a:gd name="T0" fmla="*/ 0 w 848"/>
                <a:gd name="T1" fmla="*/ 0 h 674"/>
                <a:gd name="T2" fmla="*/ 0 w 848"/>
                <a:gd name="T3" fmla="*/ 674 h 674"/>
                <a:gd name="T4" fmla="*/ 848 w 848"/>
                <a:gd name="T5" fmla="*/ 467 h 674"/>
                <a:gd name="T6" fmla="*/ 848 w 848"/>
                <a:gd name="T7" fmla="*/ 228 h 674"/>
                <a:gd name="T8" fmla="*/ 0 w 848"/>
                <a:gd name="T9" fmla="*/ 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674"/>
                <a:gd name="T17" fmla="*/ 848 w 84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674">
                  <a:moveTo>
                    <a:pt x="0" y="0"/>
                  </a:moveTo>
                  <a:lnTo>
                    <a:pt x="0" y="674"/>
                  </a:lnTo>
                  <a:lnTo>
                    <a:pt x="848" y="467"/>
                  </a:lnTo>
                  <a:lnTo>
                    <a:pt x="84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2109" y="1175"/>
              <a:ext cx="217" cy="179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630" y="1206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42" name="Oval 28"/>
            <p:cNvSpPr>
              <a:spLocks noChangeArrowheads="1"/>
            </p:cNvSpPr>
            <p:nvPr/>
          </p:nvSpPr>
          <p:spPr bwMode="auto">
            <a:xfrm>
              <a:off x="1927" y="1226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1882" y="993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 dirty="0"/>
                <a:t>2</a:t>
              </a:r>
            </a:p>
          </p:txBody>
        </p:sp>
        <p:grpSp>
          <p:nvGrpSpPr>
            <p:cNvPr id="44" name="Group 30"/>
            <p:cNvGrpSpPr>
              <a:grpSpLocks/>
            </p:cNvGrpSpPr>
            <p:nvPr/>
          </p:nvGrpSpPr>
          <p:grpSpPr bwMode="auto">
            <a:xfrm>
              <a:off x="2290" y="977"/>
              <a:ext cx="1880" cy="842"/>
              <a:chOff x="2290" y="977"/>
              <a:chExt cx="1880" cy="842"/>
            </a:xfrm>
          </p:grpSpPr>
          <p:sp>
            <p:nvSpPr>
              <p:cNvPr id="65" name="Rectangle 31"/>
              <p:cNvSpPr>
                <a:spLocks noChangeArrowheads="1"/>
              </p:cNvSpPr>
              <p:nvPr/>
            </p:nvSpPr>
            <p:spPr bwMode="auto">
              <a:xfrm>
                <a:off x="2553" y="977"/>
                <a:ext cx="1319" cy="84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6" name="Freeform 32"/>
              <p:cNvSpPr>
                <a:spLocks/>
              </p:cNvSpPr>
              <p:nvPr/>
            </p:nvSpPr>
            <p:spPr bwMode="auto">
              <a:xfrm>
                <a:off x="2290" y="1462"/>
                <a:ext cx="1769" cy="295"/>
              </a:xfrm>
              <a:custGeom>
                <a:avLst/>
                <a:gdLst>
                  <a:gd name="T0" fmla="*/ 0 w 4248"/>
                  <a:gd name="T1" fmla="*/ 1 h 404"/>
                  <a:gd name="T2" fmla="*/ 0 w 4248"/>
                  <a:gd name="T3" fmla="*/ 1 h 404"/>
                  <a:gd name="T4" fmla="*/ 0 w 4248"/>
                  <a:gd name="T5" fmla="*/ 1 h 404"/>
                  <a:gd name="T6" fmla="*/ 0 w 4248"/>
                  <a:gd name="T7" fmla="*/ 1 h 404"/>
                  <a:gd name="T8" fmla="*/ 0 w 4248"/>
                  <a:gd name="T9" fmla="*/ 0 h 404"/>
                  <a:gd name="T10" fmla="*/ 0 w 4248"/>
                  <a:gd name="T11" fmla="*/ 1 h 404"/>
                  <a:gd name="T12" fmla="*/ 0 w 4248"/>
                  <a:gd name="T13" fmla="*/ 1 h 404"/>
                  <a:gd name="T14" fmla="*/ 0 w 4248"/>
                  <a:gd name="T15" fmla="*/ 1 h 404"/>
                  <a:gd name="T16" fmla="*/ 0 w 4248"/>
                  <a:gd name="T17" fmla="*/ 1 h 404"/>
                  <a:gd name="T18" fmla="*/ 0 w 4248"/>
                  <a:gd name="T19" fmla="*/ 1 h 404"/>
                  <a:gd name="T20" fmla="*/ 0 w 4248"/>
                  <a:gd name="T21" fmla="*/ 1 h 404"/>
                  <a:gd name="T22" fmla="*/ 0 w 4248"/>
                  <a:gd name="T23" fmla="*/ 1 h 404"/>
                  <a:gd name="T24" fmla="*/ 0 w 4248"/>
                  <a:gd name="T25" fmla="*/ 1 h 404"/>
                  <a:gd name="T26" fmla="*/ 0 w 4248"/>
                  <a:gd name="T27" fmla="*/ 1 h 404"/>
                  <a:gd name="T28" fmla="*/ 0 w 4248"/>
                  <a:gd name="T29" fmla="*/ 1 h 404"/>
                  <a:gd name="T30" fmla="*/ 0 w 4248"/>
                  <a:gd name="T31" fmla="*/ 1 h 404"/>
                  <a:gd name="T32" fmla="*/ 0 w 4248"/>
                  <a:gd name="T33" fmla="*/ 1 h 404"/>
                  <a:gd name="T34" fmla="*/ 0 w 4248"/>
                  <a:gd name="T35" fmla="*/ 1 h 404"/>
                  <a:gd name="T36" fmla="*/ 0 w 4248"/>
                  <a:gd name="T37" fmla="*/ 1 h 404"/>
                  <a:gd name="T38" fmla="*/ 0 w 4248"/>
                  <a:gd name="T39" fmla="*/ 1 h 404"/>
                  <a:gd name="T40" fmla="*/ 0 w 4248"/>
                  <a:gd name="T41" fmla="*/ 1 h 404"/>
                  <a:gd name="T42" fmla="*/ 0 w 4248"/>
                  <a:gd name="T43" fmla="*/ 1 h 404"/>
                  <a:gd name="T44" fmla="*/ 0 w 4248"/>
                  <a:gd name="T45" fmla="*/ 1 h 404"/>
                  <a:gd name="T46" fmla="*/ 0 w 4248"/>
                  <a:gd name="T47" fmla="*/ 1 h 404"/>
                  <a:gd name="T48" fmla="*/ 0 w 4248"/>
                  <a:gd name="T49" fmla="*/ 1 h 404"/>
                  <a:gd name="T50" fmla="*/ 0 w 4248"/>
                  <a:gd name="T51" fmla="*/ 1 h 404"/>
                  <a:gd name="T52" fmla="*/ 0 w 4248"/>
                  <a:gd name="T53" fmla="*/ 1 h 404"/>
                  <a:gd name="T54" fmla="*/ 0 w 4248"/>
                  <a:gd name="T55" fmla="*/ 1 h 4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248"/>
                  <a:gd name="T85" fmla="*/ 0 h 404"/>
                  <a:gd name="T86" fmla="*/ 4248 w 4248"/>
                  <a:gd name="T87" fmla="*/ 404 h 4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248" h="404">
                    <a:moveTo>
                      <a:pt x="0" y="201"/>
                    </a:moveTo>
                    <a:lnTo>
                      <a:pt x="724" y="201"/>
                    </a:lnTo>
                    <a:lnTo>
                      <a:pt x="824" y="11"/>
                    </a:lnTo>
                    <a:lnTo>
                      <a:pt x="945" y="388"/>
                    </a:lnTo>
                    <a:lnTo>
                      <a:pt x="1074" y="0"/>
                    </a:lnTo>
                    <a:lnTo>
                      <a:pt x="1177" y="388"/>
                    </a:lnTo>
                    <a:lnTo>
                      <a:pt x="1298" y="11"/>
                    </a:lnTo>
                    <a:lnTo>
                      <a:pt x="1419" y="388"/>
                    </a:lnTo>
                    <a:lnTo>
                      <a:pt x="1521" y="21"/>
                    </a:lnTo>
                    <a:lnTo>
                      <a:pt x="1623" y="388"/>
                    </a:lnTo>
                    <a:lnTo>
                      <a:pt x="1735" y="11"/>
                    </a:lnTo>
                    <a:lnTo>
                      <a:pt x="1837" y="388"/>
                    </a:lnTo>
                    <a:lnTo>
                      <a:pt x="1944" y="27"/>
                    </a:lnTo>
                    <a:lnTo>
                      <a:pt x="2023" y="388"/>
                    </a:lnTo>
                    <a:lnTo>
                      <a:pt x="2144" y="21"/>
                    </a:lnTo>
                    <a:cubicBezTo>
                      <a:pt x="2172" y="85"/>
                      <a:pt x="2237" y="324"/>
                      <a:pt x="2265" y="388"/>
                    </a:cubicBezTo>
                    <a:cubicBezTo>
                      <a:pt x="2272" y="404"/>
                      <a:pt x="2292" y="285"/>
                      <a:pt x="2301" y="279"/>
                    </a:cubicBezTo>
                    <a:cubicBezTo>
                      <a:pt x="2298" y="267"/>
                      <a:pt x="2304" y="255"/>
                      <a:pt x="2313" y="213"/>
                    </a:cubicBezTo>
                    <a:lnTo>
                      <a:pt x="2358" y="24"/>
                    </a:lnTo>
                    <a:lnTo>
                      <a:pt x="2460" y="398"/>
                    </a:lnTo>
                    <a:lnTo>
                      <a:pt x="2572" y="11"/>
                    </a:lnTo>
                    <a:lnTo>
                      <a:pt x="2720" y="398"/>
                    </a:lnTo>
                    <a:lnTo>
                      <a:pt x="2832" y="11"/>
                    </a:lnTo>
                    <a:lnTo>
                      <a:pt x="2915" y="388"/>
                    </a:lnTo>
                    <a:lnTo>
                      <a:pt x="3046" y="11"/>
                    </a:lnTo>
                    <a:lnTo>
                      <a:pt x="3167" y="388"/>
                    </a:lnTo>
                    <a:lnTo>
                      <a:pt x="3250" y="74"/>
                    </a:lnTo>
                    <a:lnTo>
                      <a:pt x="4248" y="74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" name="Freeform 33"/>
              <p:cNvSpPr>
                <a:spLocks/>
              </p:cNvSpPr>
              <p:nvPr/>
            </p:nvSpPr>
            <p:spPr bwMode="auto">
              <a:xfrm>
                <a:off x="2426" y="1108"/>
                <a:ext cx="1744" cy="295"/>
              </a:xfrm>
              <a:custGeom>
                <a:avLst/>
                <a:gdLst>
                  <a:gd name="T0" fmla="*/ 0 w 4189"/>
                  <a:gd name="T1" fmla="*/ 1 h 404"/>
                  <a:gd name="T2" fmla="*/ 0 w 4189"/>
                  <a:gd name="T3" fmla="*/ 1 h 404"/>
                  <a:gd name="T4" fmla="*/ 0 w 4189"/>
                  <a:gd name="T5" fmla="*/ 1 h 404"/>
                  <a:gd name="T6" fmla="*/ 0 w 4189"/>
                  <a:gd name="T7" fmla="*/ 1 h 404"/>
                  <a:gd name="T8" fmla="*/ 0 w 4189"/>
                  <a:gd name="T9" fmla="*/ 0 h 404"/>
                  <a:gd name="T10" fmla="*/ 0 w 4189"/>
                  <a:gd name="T11" fmla="*/ 1 h 404"/>
                  <a:gd name="T12" fmla="*/ 0 w 4189"/>
                  <a:gd name="T13" fmla="*/ 1 h 404"/>
                  <a:gd name="T14" fmla="*/ 0 w 4189"/>
                  <a:gd name="T15" fmla="*/ 1 h 404"/>
                  <a:gd name="T16" fmla="*/ 0 w 4189"/>
                  <a:gd name="T17" fmla="*/ 1 h 404"/>
                  <a:gd name="T18" fmla="*/ 0 w 4189"/>
                  <a:gd name="T19" fmla="*/ 1 h 404"/>
                  <a:gd name="T20" fmla="*/ 0 w 4189"/>
                  <a:gd name="T21" fmla="*/ 1 h 404"/>
                  <a:gd name="T22" fmla="*/ 0 w 4189"/>
                  <a:gd name="T23" fmla="*/ 1 h 404"/>
                  <a:gd name="T24" fmla="*/ 0 w 4189"/>
                  <a:gd name="T25" fmla="*/ 1 h 404"/>
                  <a:gd name="T26" fmla="*/ 0 w 4189"/>
                  <a:gd name="T27" fmla="*/ 1 h 404"/>
                  <a:gd name="T28" fmla="*/ 0 w 4189"/>
                  <a:gd name="T29" fmla="*/ 1 h 404"/>
                  <a:gd name="T30" fmla="*/ 0 w 4189"/>
                  <a:gd name="T31" fmla="*/ 1 h 404"/>
                  <a:gd name="T32" fmla="*/ 0 w 4189"/>
                  <a:gd name="T33" fmla="*/ 1 h 404"/>
                  <a:gd name="T34" fmla="*/ 0 w 4189"/>
                  <a:gd name="T35" fmla="*/ 1 h 404"/>
                  <a:gd name="T36" fmla="*/ 0 w 4189"/>
                  <a:gd name="T37" fmla="*/ 1 h 404"/>
                  <a:gd name="T38" fmla="*/ 0 w 4189"/>
                  <a:gd name="T39" fmla="*/ 1 h 404"/>
                  <a:gd name="T40" fmla="*/ 0 w 4189"/>
                  <a:gd name="T41" fmla="*/ 1 h 404"/>
                  <a:gd name="T42" fmla="*/ 0 w 4189"/>
                  <a:gd name="T43" fmla="*/ 1 h 404"/>
                  <a:gd name="T44" fmla="*/ 0 w 4189"/>
                  <a:gd name="T45" fmla="*/ 1 h 404"/>
                  <a:gd name="T46" fmla="*/ 0 w 4189"/>
                  <a:gd name="T47" fmla="*/ 1 h 404"/>
                  <a:gd name="T48" fmla="*/ 0 w 4189"/>
                  <a:gd name="T49" fmla="*/ 1 h 404"/>
                  <a:gd name="T50" fmla="*/ 0 w 4189"/>
                  <a:gd name="T51" fmla="*/ 1 h 404"/>
                  <a:gd name="T52" fmla="*/ 0 w 4189"/>
                  <a:gd name="T53" fmla="*/ 1 h 404"/>
                  <a:gd name="T54" fmla="*/ 0 w 4189"/>
                  <a:gd name="T55" fmla="*/ 1 h 4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89"/>
                  <a:gd name="T85" fmla="*/ 0 h 404"/>
                  <a:gd name="T86" fmla="*/ 4189 w 4189"/>
                  <a:gd name="T87" fmla="*/ 404 h 4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89" h="404">
                    <a:moveTo>
                      <a:pt x="0" y="201"/>
                    </a:moveTo>
                    <a:lnTo>
                      <a:pt x="724" y="201"/>
                    </a:lnTo>
                    <a:lnTo>
                      <a:pt x="824" y="11"/>
                    </a:lnTo>
                    <a:lnTo>
                      <a:pt x="945" y="388"/>
                    </a:lnTo>
                    <a:lnTo>
                      <a:pt x="1074" y="0"/>
                    </a:lnTo>
                    <a:lnTo>
                      <a:pt x="1177" y="388"/>
                    </a:lnTo>
                    <a:lnTo>
                      <a:pt x="1298" y="11"/>
                    </a:lnTo>
                    <a:lnTo>
                      <a:pt x="1419" y="388"/>
                    </a:lnTo>
                    <a:lnTo>
                      <a:pt x="1521" y="21"/>
                    </a:lnTo>
                    <a:lnTo>
                      <a:pt x="1623" y="388"/>
                    </a:lnTo>
                    <a:lnTo>
                      <a:pt x="1735" y="11"/>
                    </a:lnTo>
                    <a:lnTo>
                      <a:pt x="1837" y="388"/>
                    </a:lnTo>
                    <a:lnTo>
                      <a:pt x="1944" y="27"/>
                    </a:lnTo>
                    <a:lnTo>
                      <a:pt x="2023" y="388"/>
                    </a:lnTo>
                    <a:lnTo>
                      <a:pt x="2144" y="21"/>
                    </a:lnTo>
                    <a:cubicBezTo>
                      <a:pt x="2172" y="85"/>
                      <a:pt x="2237" y="324"/>
                      <a:pt x="2265" y="388"/>
                    </a:cubicBezTo>
                    <a:cubicBezTo>
                      <a:pt x="2272" y="404"/>
                      <a:pt x="2292" y="285"/>
                      <a:pt x="2301" y="279"/>
                    </a:cubicBezTo>
                    <a:cubicBezTo>
                      <a:pt x="2298" y="267"/>
                      <a:pt x="2304" y="255"/>
                      <a:pt x="2313" y="213"/>
                    </a:cubicBezTo>
                    <a:lnTo>
                      <a:pt x="2358" y="24"/>
                    </a:lnTo>
                    <a:lnTo>
                      <a:pt x="2460" y="398"/>
                    </a:lnTo>
                    <a:lnTo>
                      <a:pt x="2572" y="11"/>
                    </a:lnTo>
                    <a:lnTo>
                      <a:pt x="2720" y="398"/>
                    </a:lnTo>
                    <a:lnTo>
                      <a:pt x="2832" y="11"/>
                    </a:lnTo>
                    <a:lnTo>
                      <a:pt x="2915" y="388"/>
                    </a:lnTo>
                    <a:lnTo>
                      <a:pt x="3046" y="11"/>
                    </a:lnTo>
                    <a:lnTo>
                      <a:pt x="3167" y="388"/>
                    </a:lnTo>
                    <a:lnTo>
                      <a:pt x="3250" y="74"/>
                    </a:lnTo>
                    <a:lnTo>
                      <a:pt x="4189" y="73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graphicFrame>
          <p:nvGraphicFramePr>
            <p:cNvPr id="4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1879497"/>
                </p:ext>
              </p:extLst>
            </p:nvPr>
          </p:nvGraphicFramePr>
          <p:xfrm>
            <a:off x="4267" y="925"/>
            <a:ext cx="120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3" imgW="317225" imgH="317225" progId="Equation.3">
                    <p:embed/>
                  </p:oleObj>
                </mc:Choice>
                <mc:Fallback>
                  <p:oleObj name="Équation" r:id="rId3" imgW="317225" imgH="317225" progId="Equation.3">
                    <p:embed/>
                    <p:pic>
                      <p:nvPicPr>
                        <p:cNvPr id="4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" y="925"/>
                          <a:ext cx="120" cy="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3955" y="1154"/>
              <a:ext cx="870" cy="934"/>
            </a:xfrm>
            <a:custGeom>
              <a:avLst/>
              <a:gdLst>
                <a:gd name="T0" fmla="*/ 0 w 870"/>
                <a:gd name="T1" fmla="*/ 0 h 934"/>
                <a:gd name="T2" fmla="*/ 870 w 870"/>
                <a:gd name="T3" fmla="*/ 0 h 934"/>
                <a:gd name="T4" fmla="*/ 870 w 870"/>
                <a:gd name="T5" fmla="*/ 934 h 934"/>
                <a:gd name="T6" fmla="*/ 0 60000 65536"/>
                <a:gd name="T7" fmla="*/ 0 60000 65536"/>
                <a:gd name="T8" fmla="*/ 0 60000 65536"/>
                <a:gd name="T9" fmla="*/ 0 w 870"/>
                <a:gd name="T10" fmla="*/ 0 h 934"/>
                <a:gd name="T11" fmla="*/ 870 w 870"/>
                <a:gd name="T12" fmla="*/ 934 h 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0" h="934">
                  <a:moveTo>
                    <a:pt x="0" y="0"/>
                  </a:moveTo>
                  <a:lnTo>
                    <a:pt x="870" y="0"/>
                  </a:lnTo>
                  <a:lnTo>
                    <a:pt x="870" y="93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Oval 37"/>
            <p:cNvSpPr>
              <a:spLocks noChangeArrowheads="1"/>
            </p:cNvSpPr>
            <p:nvPr/>
          </p:nvSpPr>
          <p:spPr bwMode="auto">
            <a:xfrm>
              <a:off x="4046" y="1114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3965" y="873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3</a:t>
              </a:r>
            </a:p>
          </p:txBody>
        </p:sp>
        <p:grpSp>
          <p:nvGrpSpPr>
            <p:cNvPr id="50" name="Group 39"/>
            <p:cNvGrpSpPr>
              <a:grpSpLocks/>
            </p:cNvGrpSpPr>
            <p:nvPr/>
          </p:nvGrpSpPr>
          <p:grpSpPr bwMode="auto">
            <a:xfrm>
              <a:off x="4186" y="2216"/>
              <a:ext cx="850" cy="1463"/>
              <a:chOff x="4186" y="2087"/>
              <a:chExt cx="850" cy="1893"/>
            </a:xfrm>
          </p:grpSpPr>
          <p:sp>
            <p:nvSpPr>
              <p:cNvPr id="61" name="Rectangle 41"/>
              <p:cNvSpPr>
                <a:spLocks noChangeArrowheads="1"/>
              </p:cNvSpPr>
              <p:nvPr/>
            </p:nvSpPr>
            <p:spPr bwMode="auto">
              <a:xfrm>
                <a:off x="4186" y="2880"/>
                <a:ext cx="789" cy="11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0" name="Line 40"/>
              <p:cNvSpPr>
                <a:spLocks noChangeShapeType="1"/>
              </p:cNvSpPr>
              <p:nvPr/>
            </p:nvSpPr>
            <p:spPr bwMode="auto">
              <a:xfrm>
                <a:off x="4821" y="2087"/>
                <a:ext cx="4" cy="9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Rectangle 42"/>
              <p:cNvSpPr>
                <a:spLocks noChangeArrowheads="1"/>
              </p:cNvSpPr>
              <p:nvPr/>
            </p:nvSpPr>
            <p:spPr bwMode="auto">
              <a:xfrm>
                <a:off x="4186" y="3784"/>
                <a:ext cx="789" cy="19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3" name="Oval 43"/>
              <p:cNvSpPr>
                <a:spLocks noChangeArrowheads="1"/>
              </p:cNvSpPr>
              <p:nvPr/>
            </p:nvSpPr>
            <p:spPr bwMode="auto">
              <a:xfrm>
                <a:off x="4772" y="2403"/>
                <a:ext cx="6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4" name="Text Box 44"/>
              <p:cNvSpPr txBox="1">
                <a:spLocks noChangeArrowheads="1"/>
              </p:cNvSpPr>
              <p:nvPr/>
            </p:nvSpPr>
            <p:spPr bwMode="auto">
              <a:xfrm>
                <a:off x="4851" y="2255"/>
                <a:ext cx="185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400" dirty="0"/>
                  <a:t>4</a:t>
                </a:r>
              </a:p>
            </p:txBody>
          </p:sp>
        </p:grp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3683" y="1508"/>
              <a:ext cx="871" cy="1491"/>
            </a:xfrm>
            <a:custGeom>
              <a:avLst/>
              <a:gdLst>
                <a:gd name="T0" fmla="*/ 0 w 871"/>
                <a:gd name="T1" fmla="*/ 0 h 1491"/>
                <a:gd name="T2" fmla="*/ 870 w 871"/>
                <a:gd name="T3" fmla="*/ 0 h 1491"/>
                <a:gd name="T4" fmla="*/ 871 w 871"/>
                <a:gd name="T5" fmla="*/ 1491 h 1491"/>
                <a:gd name="T6" fmla="*/ 0 60000 65536"/>
                <a:gd name="T7" fmla="*/ 0 60000 65536"/>
                <a:gd name="T8" fmla="*/ 0 60000 65536"/>
                <a:gd name="T9" fmla="*/ 0 w 871"/>
                <a:gd name="T10" fmla="*/ 0 h 1491"/>
                <a:gd name="T11" fmla="*/ 871 w 871"/>
                <a:gd name="T12" fmla="*/ 1491 h 14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1" h="1491">
                  <a:moveTo>
                    <a:pt x="0" y="0"/>
                  </a:moveTo>
                  <a:lnTo>
                    <a:pt x="870" y="0"/>
                  </a:lnTo>
                  <a:lnTo>
                    <a:pt x="871" y="149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452" y="1239"/>
              <a:ext cx="1993" cy="1261"/>
            </a:xfrm>
            <a:custGeom>
              <a:avLst/>
              <a:gdLst>
                <a:gd name="T0" fmla="*/ 2293 w 2293"/>
                <a:gd name="T1" fmla="*/ 369 h 1261"/>
                <a:gd name="T2" fmla="*/ 1391 w 2293"/>
                <a:gd name="T3" fmla="*/ 369 h 1261"/>
                <a:gd name="T4" fmla="*/ 1391 w 2293"/>
                <a:gd name="T5" fmla="*/ 1261 h 1261"/>
                <a:gd name="T6" fmla="*/ 0 w 2293"/>
                <a:gd name="T7" fmla="*/ 1261 h 1261"/>
                <a:gd name="T8" fmla="*/ 0 w 2293"/>
                <a:gd name="T9" fmla="*/ 0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3"/>
                <a:gd name="T16" fmla="*/ 0 h 1261"/>
                <a:gd name="T17" fmla="*/ 2293 w 2293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3" h="1261">
                  <a:moveTo>
                    <a:pt x="2293" y="369"/>
                  </a:moveTo>
                  <a:lnTo>
                    <a:pt x="1391" y="369"/>
                  </a:lnTo>
                  <a:lnTo>
                    <a:pt x="1391" y="1261"/>
                  </a:lnTo>
                  <a:lnTo>
                    <a:pt x="0" y="126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5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808860"/>
                </p:ext>
              </p:extLst>
            </p:nvPr>
          </p:nvGraphicFramePr>
          <p:xfrm>
            <a:off x="2118" y="977"/>
            <a:ext cx="263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3" imgW="317225" imgH="317225" progId="Equation.3">
                    <p:embed/>
                  </p:oleObj>
                </mc:Choice>
                <mc:Fallback>
                  <p:oleObj name="Équation" r:id="rId3" imgW="317225" imgH="317225" progId="Equation.3">
                    <p:embed/>
                    <p:pic>
                      <p:nvPicPr>
                        <p:cNvPr id="5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8" y="977"/>
                          <a:ext cx="263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AutoShape 34"/>
            <p:cNvSpPr>
              <a:spLocks noChangeArrowheads="1"/>
            </p:cNvSpPr>
            <p:nvPr/>
          </p:nvSpPr>
          <p:spPr bwMode="auto">
            <a:xfrm>
              <a:off x="4264" y="1071"/>
              <a:ext cx="217" cy="179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4" name="AutoShape 48"/>
            <p:cNvSpPr>
              <a:spLocks noChangeArrowheads="1"/>
            </p:cNvSpPr>
            <p:nvPr/>
          </p:nvSpPr>
          <p:spPr bwMode="auto">
            <a:xfrm>
              <a:off x="721" y="1146"/>
              <a:ext cx="217" cy="179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5" name="AutoShape 49"/>
            <p:cNvSpPr>
              <a:spLocks noChangeArrowheads="1"/>
            </p:cNvSpPr>
            <p:nvPr/>
          </p:nvSpPr>
          <p:spPr bwMode="auto">
            <a:xfrm rot="1185849">
              <a:off x="1330" y="1324"/>
              <a:ext cx="182" cy="345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6" name="Text Box 50"/>
            <p:cNvSpPr txBox="1">
              <a:spLocks noChangeArrowheads="1"/>
            </p:cNvSpPr>
            <p:nvPr/>
          </p:nvSpPr>
          <p:spPr bwMode="auto">
            <a:xfrm>
              <a:off x="1405" y="1504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>
                  <a:latin typeface="+mn-lt"/>
                </a:rPr>
                <a:t>W</a:t>
              </a:r>
              <a:r>
                <a:rPr lang="fr-FR" altLang="fr-FR" sz="1800" baseline="-25000" dirty="0" err="1">
                  <a:latin typeface="+mn-lt"/>
                </a:rPr>
                <a:t>c</a:t>
              </a:r>
              <a:endParaRPr lang="fr-FR" altLang="fr-FR" sz="1800" dirty="0">
                <a:latin typeface="+mn-lt"/>
              </a:endParaRPr>
            </a:p>
          </p:txBody>
        </p:sp>
        <p:sp>
          <p:nvSpPr>
            <p:cNvPr id="57" name="Text Box 51"/>
            <p:cNvSpPr txBox="1">
              <a:spLocks noChangeArrowheads="1"/>
            </p:cNvSpPr>
            <p:nvPr/>
          </p:nvSpPr>
          <p:spPr bwMode="auto">
            <a:xfrm>
              <a:off x="1617" y="591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/>
                <a:t>Q</a:t>
              </a:r>
              <a:r>
                <a:rPr lang="fr-FR" altLang="fr-FR" sz="1800" baseline="-25000" dirty="0" err="1"/>
                <a:t>c</a:t>
              </a:r>
              <a:endParaRPr lang="fr-FR" altLang="fr-FR" sz="1800" dirty="0"/>
            </a:p>
          </p:txBody>
        </p:sp>
        <p:sp>
          <p:nvSpPr>
            <p:cNvPr id="58" name="AutoShape 52"/>
            <p:cNvSpPr>
              <a:spLocks noChangeArrowheads="1"/>
            </p:cNvSpPr>
            <p:nvPr/>
          </p:nvSpPr>
          <p:spPr bwMode="auto">
            <a:xfrm rot="1185849">
              <a:off x="1415" y="830"/>
              <a:ext cx="234" cy="330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5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5557059"/>
                </p:ext>
              </p:extLst>
            </p:nvPr>
          </p:nvGraphicFramePr>
          <p:xfrm>
            <a:off x="863" y="983"/>
            <a:ext cx="170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6" imgW="228600" imgH="241200" progId="Equation.3">
                    <p:embed/>
                  </p:oleObj>
                </mc:Choice>
                <mc:Fallback>
                  <p:oleObj name="Équation" r:id="rId6" imgW="228600" imgH="241200" progId="Equation.3">
                    <p:embed/>
                    <p:pic>
                      <p:nvPicPr>
                        <p:cNvPr id="5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" y="983"/>
                          <a:ext cx="170" cy="1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4666" y="1735"/>
              <a:ext cx="311" cy="480"/>
            </a:xfrm>
            <a:custGeom>
              <a:avLst/>
              <a:gdLst>
                <a:gd name="T0" fmla="*/ 26 w 435"/>
                <a:gd name="T1" fmla="*/ 0 h 815"/>
                <a:gd name="T2" fmla="*/ 67 w 435"/>
                <a:gd name="T3" fmla="*/ 0 h 815"/>
                <a:gd name="T4" fmla="*/ 8 w 435"/>
                <a:gd name="T5" fmla="*/ 1 h 815"/>
                <a:gd name="T6" fmla="*/ 68 w 435"/>
                <a:gd name="T7" fmla="*/ 1 h 815"/>
                <a:gd name="T8" fmla="*/ 0 w 435"/>
                <a:gd name="T9" fmla="*/ 1 h 815"/>
                <a:gd name="T10" fmla="*/ 26 w 435"/>
                <a:gd name="T11" fmla="*/ 0 h 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815"/>
                <a:gd name="T20" fmla="*/ 435 w 435"/>
                <a:gd name="T21" fmla="*/ 815 h 8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815">
                  <a:moveTo>
                    <a:pt x="163" y="0"/>
                  </a:moveTo>
                  <a:lnTo>
                    <a:pt x="424" y="0"/>
                  </a:lnTo>
                  <a:lnTo>
                    <a:pt x="54" y="815"/>
                  </a:lnTo>
                  <a:lnTo>
                    <a:pt x="435" y="815"/>
                  </a:lnTo>
                  <a:lnTo>
                    <a:pt x="0" y="1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4508" y="2432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764035" y="2344843"/>
            <a:ext cx="6795296" cy="2224090"/>
            <a:chOff x="1764035" y="2344843"/>
            <a:chExt cx="6795296" cy="2224090"/>
          </a:xfrm>
        </p:grpSpPr>
        <p:graphicFrame>
          <p:nvGraphicFramePr>
            <p:cNvPr id="2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1372519"/>
                </p:ext>
              </p:extLst>
            </p:nvPr>
          </p:nvGraphicFramePr>
          <p:xfrm>
            <a:off x="1979142" y="3340206"/>
            <a:ext cx="57626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8" imgW="990170" imgH="444307" progId="Equation.3">
                    <p:embed/>
                  </p:oleObj>
                </mc:Choice>
                <mc:Fallback>
                  <p:oleObj name="Équation" r:id="rId8" imgW="990170" imgH="444307" progId="Equation.3">
                    <p:embed/>
                    <p:pic>
                      <p:nvPicPr>
                        <p:cNvPr id="2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142" y="3340206"/>
                          <a:ext cx="576263" cy="376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930674"/>
                </p:ext>
              </p:extLst>
            </p:nvPr>
          </p:nvGraphicFramePr>
          <p:xfrm>
            <a:off x="7513168" y="2630593"/>
            <a:ext cx="588963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0" imgW="647640" imgH="291960" progId="Equation.3">
                    <p:embed/>
                  </p:oleObj>
                </mc:Choice>
                <mc:Fallback>
                  <p:oleObj name="Équation" r:id="rId10" imgW="647640" imgH="291960" progId="Equation.3">
                    <p:embed/>
                    <p:pic>
                      <p:nvPicPr>
                        <p:cNvPr id="2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3168" y="2630593"/>
                          <a:ext cx="588963" cy="385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6563424"/>
                </p:ext>
              </p:extLst>
            </p:nvPr>
          </p:nvGraphicFramePr>
          <p:xfrm>
            <a:off x="4014317" y="2781406"/>
            <a:ext cx="673100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8" imgW="990170" imgH="444307" progId="Equation.3">
                    <p:embed/>
                  </p:oleObj>
                </mc:Choice>
                <mc:Fallback>
                  <p:oleObj name="Équation" r:id="rId8" imgW="990170" imgH="444307" progId="Equation.3">
                    <p:embed/>
                    <p:pic>
                      <p:nvPicPr>
                        <p:cNvPr id="2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317" y="2781406"/>
                          <a:ext cx="673100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5716294"/>
                </p:ext>
              </p:extLst>
            </p:nvPr>
          </p:nvGraphicFramePr>
          <p:xfrm>
            <a:off x="7757643" y="4221269"/>
            <a:ext cx="50482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8" imgW="990170" imgH="444307" progId="Equation.3">
                    <p:embed/>
                  </p:oleObj>
                </mc:Choice>
                <mc:Fallback>
                  <p:oleObj name="Équation" r:id="rId8" imgW="990170" imgH="444307" progId="Equation.3">
                    <p:embed/>
                    <p:pic>
                      <p:nvPicPr>
                        <p:cNvPr id="2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7643" y="4221269"/>
                          <a:ext cx="504825" cy="328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 rot="16200000">
              <a:off x="1734667" y="3114781"/>
              <a:ext cx="342900" cy="284163"/>
            </a:xfrm>
            <a:prstGeom prst="notchedRightArrow">
              <a:avLst>
                <a:gd name="adj1" fmla="val 50000"/>
                <a:gd name="adj2" fmla="val 30168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 rot="10782722">
              <a:off x="7614768" y="2344843"/>
              <a:ext cx="344488" cy="284163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 rot="10800000">
              <a:off x="4157193" y="2505181"/>
              <a:ext cx="342900" cy="284163"/>
            </a:xfrm>
            <a:prstGeom prst="notchedRightArrow">
              <a:avLst>
                <a:gd name="adj1" fmla="val 50000"/>
                <a:gd name="adj2" fmla="val 30168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8" name="AutoShape 15"/>
            <p:cNvSpPr>
              <a:spLocks noChangeArrowheads="1"/>
            </p:cNvSpPr>
            <p:nvPr/>
          </p:nvSpPr>
          <p:spPr bwMode="auto">
            <a:xfrm rot="16182722">
              <a:off x="8245006" y="4254607"/>
              <a:ext cx="344488" cy="284163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68" name="Group 54"/>
          <p:cNvGrpSpPr>
            <a:grpSpLocks/>
          </p:cNvGrpSpPr>
          <p:nvPr/>
        </p:nvGrpSpPr>
        <p:grpSpPr bwMode="auto">
          <a:xfrm>
            <a:off x="2291430" y="4458899"/>
            <a:ext cx="2780804" cy="1778413"/>
            <a:chOff x="0" y="2577"/>
            <a:chExt cx="2745" cy="1288"/>
          </a:xfrm>
        </p:grpSpPr>
        <p:sp>
          <p:nvSpPr>
            <p:cNvPr id="69" name="AutoShape 55"/>
            <p:cNvSpPr>
              <a:spLocks noChangeArrowheads="1"/>
            </p:cNvSpPr>
            <p:nvPr/>
          </p:nvSpPr>
          <p:spPr bwMode="auto">
            <a:xfrm>
              <a:off x="0" y="2577"/>
              <a:ext cx="2745" cy="1288"/>
            </a:xfrm>
            <a:prstGeom prst="wedgeEllipseCallout">
              <a:avLst>
                <a:gd name="adj1" fmla="val -56965"/>
                <a:gd name="adj2" fmla="val -18009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70" name="Text Box 56"/>
            <p:cNvSpPr txBox="1">
              <a:spLocks noChangeArrowheads="1"/>
            </p:cNvSpPr>
            <p:nvPr/>
          </p:nvSpPr>
          <p:spPr bwMode="auto">
            <a:xfrm>
              <a:off x="346" y="2751"/>
              <a:ext cx="2213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600" dirty="0">
                  <a:latin typeface="+mn-lt"/>
                </a:rPr>
                <a:t>Débit de gaz à pression atmosphérique pour remplacer la quantité de matière extraite sous forme liquide.</a:t>
              </a:r>
            </a:p>
          </p:txBody>
        </p:sp>
      </p:grpSp>
      <p:grpSp>
        <p:nvGrpSpPr>
          <p:cNvPr id="71" name="Group 57"/>
          <p:cNvGrpSpPr>
            <a:grpSpLocks/>
          </p:cNvGrpSpPr>
          <p:nvPr/>
        </p:nvGrpSpPr>
        <p:grpSpPr bwMode="auto">
          <a:xfrm>
            <a:off x="1605953" y="1591641"/>
            <a:ext cx="661791" cy="482599"/>
            <a:chOff x="190" y="940"/>
            <a:chExt cx="424" cy="304"/>
          </a:xfrm>
        </p:grpSpPr>
        <p:sp>
          <p:nvSpPr>
            <p:cNvPr id="72" name="Line 58"/>
            <p:cNvSpPr>
              <a:spLocks noChangeShapeType="1"/>
            </p:cNvSpPr>
            <p:nvPr/>
          </p:nvSpPr>
          <p:spPr bwMode="auto">
            <a:xfrm>
              <a:off x="226" y="1236"/>
              <a:ext cx="31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7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0873249"/>
                </p:ext>
              </p:extLst>
            </p:nvPr>
          </p:nvGraphicFramePr>
          <p:xfrm>
            <a:off x="190" y="940"/>
            <a:ext cx="424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3" imgW="571320" imgH="317160" progId="Equation.3">
                    <p:embed/>
                  </p:oleObj>
                </mc:Choice>
                <mc:Fallback>
                  <p:oleObj name="Équation" r:id="rId13" imgW="571320" imgH="317160" progId="Equation.3">
                    <p:embed/>
                    <p:pic>
                      <p:nvPicPr>
                        <p:cNvPr id="7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" y="940"/>
                          <a:ext cx="424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" name="Group 60"/>
          <p:cNvGrpSpPr>
            <a:grpSpLocks/>
          </p:cNvGrpSpPr>
          <p:nvPr/>
        </p:nvGrpSpPr>
        <p:grpSpPr bwMode="auto">
          <a:xfrm>
            <a:off x="6649122" y="5358784"/>
            <a:ext cx="1482725" cy="950913"/>
            <a:chOff x="2745" y="3313"/>
            <a:chExt cx="934" cy="599"/>
          </a:xfrm>
        </p:grpSpPr>
        <p:grpSp>
          <p:nvGrpSpPr>
            <p:cNvPr id="75" name="Group 61"/>
            <p:cNvGrpSpPr>
              <a:grpSpLocks/>
            </p:cNvGrpSpPr>
            <p:nvPr/>
          </p:nvGrpSpPr>
          <p:grpSpPr bwMode="auto">
            <a:xfrm>
              <a:off x="2745" y="3313"/>
              <a:ext cx="934" cy="599"/>
              <a:chOff x="2745" y="3313"/>
              <a:chExt cx="934" cy="599"/>
            </a:xfrm>
          </p:grpSpPr>
          <p:sp>
            <p:nvSpPr>
              <p:cNvPr id="77" name="Text Box 62"/>
              <p:cNvSpPr txBox="1">
                <a:spLocks noChangeArrowheads="1"/>
              </p:cNvSpPr>
              <p:nvPr/>
            </p:nvSpPr>
            <p:spPr bwMode="auto">
              <a:xfrm>
                <a:off x="3217" y="3313"/>
                <a:ext cx="24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400"/>
                  <a:t>L</a:t>
                </a:r>
              </a:p>
            </p:txBody>
          </p:sp>
          <p:sp>
            <p:nvSpPr>
              <p:cNvPr id="78" name="Rectangle 63"/>
              <p:cNvSpPr>
                <a:spLocks noChangeArrowheads="1"/>
              </p:cNvSpPr>
              <p:nvPr/>
            </p:nvSpPr>
            <p:spPr bwMode="auto">
              <a:xfrm>
                <a:off x="2990" y="3561"/>
                <a:ext cx="689" cy="7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79" name="Line 64"/>
              <p:cNvSpPr>
                <a:spLocks noChangeShapeType="1"/>
              </p:cNvSpPr>
              <p:nvPr/>
            </p:nvSpPr>
            <p:spPr bwMode="auto">
              <a:xfrm flipH="1">
                <a:off x="2745" y="3603"/>
                <a:ext cx="51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aphicFrame>
            <p:nvGraphicFramePr>
              <p:cNvPr id="80" name="Object 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2322980"/>
                  </p:ext>
                </p:extLst>
              </p:nvPr>
            </p:nvGraphicFramePr>
            <p:xfrm>
              <a:off x="3168" y="3653"/>
              <a:ext cx="185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15" imgW="457002" imgH="444307" progId="Equation.3">
                      <p:embed/>
                    </p:oleObj>
                  </mc:Choice>
                  <mc:Fallback>
                    <p:oleObj name="Équation" r:id="rId15" imgW="457002" imgH="444307" progId="Equation.3">
                      <p:embed/>
                      <p:pic>
                        <p:nvPicPr>
                          <p:cNvPr id="80" name="Object 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3653"/>
                            <a:ext cx="185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" name="Line 66"/>
              <p:cNvSpPr>
                <a:spLocks noChangeShapeType="1"/>
              </p:cNvSpPr>
              <p:nvPr/>
            </p:nvSpPr>
            <p:spPr bwMode="auto">
              <a:xfrm>
                <a:off x="3679" y="3549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6" name="Oval 67"/>
            <p:cNvSpPr>
              <a:spLocks noChangeArrowheads="1"/>
            </p:cNvSpPr>
            <p:nvPr/>
          </p:nvSpPr>
          <p:spPr bwMode="auto">
            <a:xfrm>
              <a:off x="3217" y="3563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82" name="Group 69"/>
          <p:cNvGrpSpPr>
            <a:grpSpLocks/>
          </p:cNvGrpSpPr>
          <p:nvPr/>
        </p:nvGrpSpPr>
        <p:grpSpPr bwMode="auto">
          <a:xfrm>
            <a:off x="6230701" y="4653136"/>
            <a:ext cx="1340198" cy="842962"/>
            <a:chOff x="2913" y="3702"/>
            <a:chExt cx="1681" cy="1062"/>
          </a:xfrm>
        </p:grpSpPr>
        <p:sp>
          <p:nvSpPr>
            <p:cNvPr id="83" name="AutoShape 70"/>
            <p:cNvSpPr>
              <a:spLocks noChangeArrowheads="1"/>
            </p:cNvSpPr>
            <p:nvPr/>
          </p:nvSpPr>
          <p:spPr bwMode="auto">
            <a:xfrm>
              <a:off x="2913" y="3702"/>
              <a:ext cx="1580" cy="1062"/>
            </a:xfrm>
            <a:prstGeom prst="wedgeEllipseCallout">
              <a:avLst>
                <a:gd name="adj1" fmla="val 159269"/>
                <a:gd name="adj2" fmla="val 3179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84" name="Text Box 71"/>
            <p:cNvSpPr txBox="1">
              <a:spLocks noChangeArrowheads="1"/>
            </p:cNvSpPr>
            <p:nvPr/>
          </p:nvSpPr>
          <p:spPr bwMode="auto">
            <a:xfrm>
              <a:off x="2932" y="3912"/>
              <a:ext cx="1662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600" dirty="0">
                  <a:latin typeface="+mn-lt"/>
                </a:rPr>
                <a:t>Phase liquide extraite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938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E.4. Le liquéfacteur de Linde </a:t>
            </a:r>
            <a:r>
              <a:rPr lang="fr-FR" sz="2400" dirty="0" err="1"/>
              <a:t>Hampson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72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-32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E.4.2. Le cycle de Linde </a:t>
            </a:r>
            <a:r>
              <a:rPr lang="fr-FR" sz="2400" u="sng" dirty="0" err="1"/>
              <a:t>Hampson</a:t>
            </a:r>
            <a:endParaRPr lang="fr-FR" sz="2400" u="sng" dirty="0"/>
          </a:p>
        </p:txBody>
      </p:sp>
      <p:grpSp>
        <p:nvGrpSpPr>
          <p:cNvPr id="85" name="Group 2"/>
          <p:cNvGrpSpPr>
            <a:grpSpLocks/>
          </p:cNvGrpSpPr>
          <p:nvPr/>
        </p:nvGrpSpPr>
        <p:grpSpPr bwMode="auto">
          <a:xfrm>
            <a:off x="1603424" y="994445"/>
            <a:ext cx="5191125" cy="5405438"/>
            <a:chOff x="352" y="582"/>
            <a:chExt cx="3270" cy="3405"/>
          </a:xfrm>
        </p:grpSpPr>
        <p:grpSp>
          <p:nvGrpSpPr>
            <p:cNvPr id="86" name="Group 3"/>
            <p:cNvGrpSpPr>
              <a:grpSpLocks/>
            </p:cNvGrpSpPr>
            <p:nvPr/>
          </p:nvGrpSpPr>
          <p:grpSpPr bwMode="auto">
            <a:xfrm>
              <a:off x="352" y="582"/>
              <a:ext cx="3270" cy="3405"/>
              <a:chOff x="352" y="707"/>
              <a:chExt cx="3270" cy="3405"/>
            </a:xfrm>
          </p:grpSpPr>
          <p:sp>
            <p:nvSpPr>
              <p:cNvPr id="88" name="Line 4"/>
              <p:cNvSpPr>
                <a:spLocks noChangeShapeType="1"/>
              </p:cNvSpPr>
              <p:nvPr/>
            </p:nvSpPr>
            <p:spPr bwMode="auto">
              <a:xfrm flipH="1">
                <a:off x="768" y="1093"/>
                <a:ext cx="2141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9" name="Group 5"/>
              <p:cNvGrpSpPr>
                <a:grpSpLocks/>
              </p:cNvGrpSpPr>
              <p:nvPr/>
            </p:nvGrpSpPr>
            <p:grpSpPr bwMode="auto">
              <a:xfrm>
                <a:off x="352" y="707"/>
                <a:ext cx="3270" cy="3405"/>
                <a:chOff x="352" y="707"/>
                <a:chExt cx="3270" cy="3405"/>
              </a:xfrm>
            </p:grpSpPr>
            <p:sp>
              <p:nvSpPr>
                <p:cNvPr id="9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41" y="3467"/>
                  <a:ext cx="69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800" dirty="0">
                      <a:latin typeface="+mn-lt"/>
                    </a:rPr>
                    <a:t>T</a:t>
                  </a:r>
                  <a:r>
                    <a:rPr lang="fr-FR" altLang="fr-FR" sz="1800" baseline="-25000" dirty="0">
                      <a:latin typeface="+mn-lt"/>
                    </a:rPr>
                    <a:t>f</a:t>
                  </a:r>
                  <a:r>
                    <a:rPr lang="fr-FR" altLang="fr-FR" sz="1800" dirty="0">
                      <a:latin typeface="+mn-lt"/>
                    </a:rPr>
                    <a:t>=</a:t>
                  </a:r>
                  <a:r>
                    <a:rPr lang="fr-FR" altLang="fr-FR" sz="1800" dirty="0" err="1">
                      <a:latin typeface="+mn-lt"/>
                    </a:rPr>
                    <a:t>T</a:t>
                  </a:r>
                  <a:r>
                    <a:rPr lang="fr-FR" altLang="fr-FR" sz="1800" baseline="-25000" dirty="0" err="1">
                      <a:latin typeface="+mn-lt"/>
                    </a:rPr>
                    <a:t>eb</a:t>
                  </a:r>
                  <a:endParaRPr lang="fr-FR" altLang="fr-FR" sz="1800" dirty="0">
                    <a:latin typeface="+mn-lt"/>
                  </a:endParaRPr>
                </a:p>
              </p:txBody>
            </p:sp>
            <p:sp>
              <p:nvSpPr>
                <p:cNvPr id="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2" y="1055"/>
                  <a:ext cx="100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800" dirty="0" err="1">
                      <a:latin typeface="+mn-lt"/>
                    </a:rPr>
                    <a:t>T</a:t>
                  </a:r>
                  <a:r>
                    <a:rPr lang="fr-FR" altLang="fr-FR" sz="1800" baseline="-25000" dirty="0" err="1">
                      <a:latin typeface="+mn-lt"/>
                    </a:rPr>
                    <a:t>amb</a:t>
                  </a:r>
                  <a:r>
                    <a:rPr lang="fr-FR" altLang="fr-FR" sz="1800" dirty="0">
                      <a:latin typeface="+mn-lt"/>
                    </a:rPr>
                    <a:t>=T</a:t>
                  </a:r>
                  <a:r>
                    <a:rPr lang="fr-FR" altLang="fr-FR" sz="1800" baseline="-25000" dirty="0">
                      <a:latin typeface="+mn-lt"/>
                    </a:rPr>
                    <a:t>c</a:t>
                  </a:r>
                  <a:endParaRPr lang="fr-FR" altLang="fr-FR" sz="1800" dirty="0">
                    <a:latin typeface="+mn-lt"/>
                  </a:endParaRPr>
                </a:p>
              </p:txBody>
            </p:sp>
            <p:grpSp>
              <p:nvGrpSpPr>
                <p:cNvPr id="92" name="Group 8"/>
                <p:cNvGrpSpPr>
                  <a:grpSpLocks/>
                </p:cNvGrpSpPr>
                <p:nvPr/>
              </p:nvGrpSpPr>
              <p:grpSpPr bwMode="auto">
                <a:xfrm>
                  <a:off x="638" y="707"/>
                  <a:ext cx="2984" cy="3405"/>
                  <a:chOff x="638" y="707"/>
                  <a:chExt cx="2984" cy="3405"/>
                </a:xfrm>
              </p:grpSpPr>
              <p:sp>
                <p:nvSpPr>
                  <p:cNvPr id="9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6" y="3359"/>
                    <a:ext cx="239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 dirty="0">
                        <a:latin typeface="+mn-lt"/>
                      </a:rPr>
                      <a:t>L</a:t>
                    </a:r>
                  </a:p>
                </p:txBody>
              </p:sp>
              <p:grpSp>
                <p:nvGrpSpPr>
                  <p:cNvPr id="9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638" y="707"/>
                    <a:ext cx="2984" cy="3405"/>
                    <a:chOff x="638" y="707"/>
                    <a:chExt cx="2984" cy="3405"/>
                  </a:xfrm>
                </p:grpSpPr>
                <p:sp>
                  <p:nvSpPr>
                    <p:cNvPr id="97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 rot="17692491">
                      <a:off x="2223" y="2474"/>
                      <a:ext cx="685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fr-FR" sz="1800" dirty="0">
                          <a:latin typeface="+mn-lt"/>
                        </a:rPr>
                        <a:t>P=</a:t>
                      </a:r>
                      <a:r>
                        <a:rPr lang="fr-FR" altLang="fr-FR" sz="1800" dirty="0" err="1">
                          <a:latin typeface="+mn-lt"/>
                        </a:rPr>
                        <a:t>cst</a:t>
                      </a:r>
                      <a:endParaRPr lang="fr-FR" altLang="fr-FR" sz="1800" dirty="0">
                        <a:latin typeface="+mn-lt"/>
                      </a:endParaRPr>
                    </a:p>
                  </p:txBody>
                </p:sp>
                <p:sp>
                  <p:nvSpPr>
                    <p:cNvPr id="98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 rot="17692491">
                      <a:off x="1323" y="2234"/>
                      <a:ext cx="685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fr-FR" sz="1800" dirty="0">
                          <a:latin typeface="+mn-lt"/>
                        </a:rPr>
                        <a:t>P=</a:t>
                      </a:r>
                      <a:r>
                        <a:rPr lang="fr-FR" altLang="fr-FR" sz="1800" dirty="0" err="1">
                          <a:latin typeface="+mn-lt"/>
                        </a:rPr>
                        <a:t>cst</a:t>
                      </a:r>
                      <a:endParaRPr lang="fr-FR" altLang="fr-FR" sz="1800" dirty="0">
                        <a:latin typeface="+mn-lt"/>
                      </a:endParaRPr>
                    </a:p>
                  </p:txBody>
                </p:sp>
                <p:grpSp>
                  <p:nvGrpSpPr>
                    <p:cNvPr id="99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8" y="707"/>
                      <a:ext cx="2984" cy="3405"/>
                      <a:chOff x="638" y="707"/>
                      <a:chExt cx="2984" cy="3405"/>
                    </a:xfrm>
                  </p:grpSpPr>
                  <p:sp>
                    <p:nvSpPr>
                      <p:cNvPr id="10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6" y="3968"/>
                        <a:ext cx="251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0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2" y="892"/>
                        <a:ext cx="0" cy="317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02" name="Freeform 16">
                        <a:hlinkClick r:id="" action="ppaction://hlinkshowjump?jump=nextslide"/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7" y="3001"/>
                        <a:ext cx="1327" cy="954"/>
                      </a:xfrm>
                      <a:custGeom>
                        <a:avLst/>
                        <a:gdLst>
                          <a:gd name="T0" fmla="*/ 0 w 2340"/>
                          <a:gd name="T1" fmla="*/ 1 h 1374"/>
                          <a:gd name="T2" fmla="*/ 1 w 2340"/>
                          <a:gd name="T3" fmla="*/ 1 h 1374"/>
                          <a:gd name="T4" fmla="*/ 1 w 2340"/>
                          <a:gd name="T5" fmla="*/ 1 h 1374"/>
                          <a:gd name="T6" fmla="*/ 1 w 2340"/>
                          <a:gd name="T7" fmla="*/ 1 h 1374"/>
                          <a:gd name="T8" fmla="*/ 1 w 2340"/>
                          <a:gd name="T9" fmla="*/ 1 h 1374"/>
                          <a:gd name="T10" fmla="*/ 1 w 2340"/>
                          <a:gd name="T11" fmla="*/ 1 h 1374"/>
                          <a:gd name="T12" fmla="*/ 1 w 2340"/>
                          <a:gd name="T13" fmla="*/ 1 h 1374"/>
                          <a:gd name="T14" fmla="*/ 1 w 2340"/>
                          <a:gd name="T15" fmla="*/ 1 h 1374"/>
                          <a:gd name="T16" fmla="*/ 1 w 2340"/>
                          <a:gd name="T17" fmla="*/ 1 h 1374"/>
                          <a:gd name="T18" fmla="*/ 1 w 2340"/>
                          <a:gd name="T19" fmla="*/ 1 h 1374"/>
                          <a:gd name="T20" fmla="*/ 1 w 2340"/>
                          <a:gd name="T21" fmla="*/ 1 h 1374"/>
                          <a:gd name="T22" fmla="*/ 1 w 2340"/>
                          <a:gd name="T23" fmla="*/ 1 h 1374"/>
                          <a:gd name="T24" fmla="*/ 1 w 2340"/>
                          <a:gd name="T25" fmla="*/ 1 h 1374"/>
                          <a:gd name="T26" fmla="*/ 1 w 2340"/>
                          <a:gd name="T27" fmla="*/ 1 h 137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2340"/>
                          <a:gd name="T43" fmla="*/ 0 h 1374"/>
                          <a:gd name="T44" fmla="*/ 2340 w 2340"/>
                          <a:gd name="T45" fmla="*/ 1374 h 1374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2340" h="1374">
                            <a:moveTo>
                              <a:pt x="0" y="1374"/>
                            </a:moveTo>
                            <a:cubicBezTo>
                              <a:pt x="41" y="1339"/>
                              <a:pt x="165" y="1256"/>
                              <a:pt x="245" y="1156"/>
                            </a:cubicBezTo>
                            <a:cubicBezTo>
                              <a:pt x="325" y="1056"/>
                              <a:pt x="415" y="876"/>
                              <a:pt x="479" y="772"/>
                            </a:cubicBezTo>
                            <a:cubicBezTo>
                              <a:pt x="543" y="668"/>
                              <a:pt x="588" y="597"/>
                              <a:pt x="626" y="530"/>
                            </a:cubicBezTo>
                            <a:cubicBezTo>
                              <a:pt x="664" y="463"/>
                              <a:pt x="664" y="426"/>
                              <a:pt x="708" y="371"/>
                            </a:cubicBezTo>
                            <a:cubicBezTo>
                              <a:pt x="752" y="316"/>
                              <a:pt x="829" y="251"/>
                              <a:pt x="887" y="202"/>
                            </a:cubicBezTo>
                            <a:cubicBezTo>
                              <a:pt x="945" y="153"/>
                              <a:pt x="995" y="109"/>
                              <a:pt x="1056" y="76"/>
                            </a:cubicBezTo>
                            <a:cubicBezTo>
                              <a:pt x="1117" y="43"/>
                              <a:pt x="1186" y="0"/>
                              <a:pt x="1256" y="2"/>
                            </a:cubicBezTo>
                            <a:cubicBezTo>
                              <a:pt x="1326" y="4"/>
                              <a:pt x="1417" y="42"/>
                              <a:pt x="1477" y="86"/>
                            </a:cubicBezTo>
                            <a:cubicBezTo>
                              <a:pt x="1537" y="130"/>
                              <a:pt x="1573" y="199"/>
                              <a:pt x="1614" y="265"/>
                            </a:cubicBezTo>
                            <a:cubicBezTo>
                              <a:pt x="1655" y="331"/>
                              <a:pt x="1679" y="392"/>
                              <a:pt x="1723" y="484"/>
                            </a:cubicBezTo>
                            <a:cubicBezTo>
                              <a:pt x="1767" y="576"/>
                              <a:pt x="1821" y="711"/>
                              <a:pt x="1879" y="820"/>
                            </a:cubicBezTo>
                            <a:cubicBezTo>
                              <a:pt x="1937" y="929"/>
                              <a:pt x="1993" y="1050"/>
                              <a:pt x="2070" y="1140"/>
                            </a:cubicBezTo>
                            <a:cubicBezTo>
                              <a:pt x="2147" y="1230"/>
                              <a:pt x="2284" y="1314"/>
                              <a:pt x="2340" y="1360"/>
                            </a:cubicBezTo>
                          </a:path>
                        </a:pathLst>
                      </a:cu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03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8" y="773"/>
                        <a:ext cx="269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  <a:buFontTx/>
                          <a:buNone/>
                        </a:pPr>
                        <a:r>
                          <a:rPr lang="fr-FR" altLang="fr-FR" sz="2400" dirty="0"/>
                          <a:t>T</a:t>
                        </a:r>
                      </a:p>
                    </p:txBody>
                  </p:sp>
                  <p:sp>
                    <p:nvSpPr>
                      <p:cNvPr id="104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34" y="3824"/>
                        <a:ext cx="288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  <a:buFontTx/>
                          <a:buNone/>
                        </a:pPr>
                        <a:r>
                          <a:rPr lang="fr-FR" altLang="fr-FR" sz="2400"/>
                          <a:t>s</a:t>
                        </a:r>
                      </a:p>
                    </p:txBody>
                  </p:sp>
                  <p:sp>
                    <p:nvSpPr>
                      <p:cNvPr id="105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00" y="761"/>
                        <a:ext cx="851" cy="2839"/>
                      </a:xfrm>
                      <a:custGeom>
                        <a:avLst/>
                        <a:gdLst>
                          <a:gd name="T0" fmla="*/ 0 w 851"/>
                          <a:gd name="T1" fmla="*/ 2839 h 2839"/>
                          <a:gd name="T2" fmla="*/ 144 w 851"/>
                          <a:gd name="T3" fmla="*/ 2647 h 2839"/>
                          <a:gd name="T4" fmla="*/ 384 w 851"/>
                          <a:gd name="T5" fmla="*/ 2215 h 2839"/>
                          <a:gd name="T6" fmla="*/ 624 w 851"/>
                          <a:gd name="T7" fmla="*/ 1639 h 2839"/>
                          <a:gd name="T8" fmla="*/ 768 w 851"/>
                          <a:gd name="T9" fmla="*/ 1063 h 2839"/>
                          <a:gd name="T10" fmla="*/ 816 w 851"/>
                          <a:gd name="T11" fmla="*/ 679 h 2839"/>
                          <a:gd name="T12" fmla="*/ 851 w 851"/>
                          <a:gd name="T13" fmla="*/ 0 h 283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851"/>
                          <a:gd name="T22" fmla="*/ 0 h 2839"/>
                          <a:gd name="T23" fmla="*/ 851 w 851"/>
                          <a:gd name="T24" fmla="*/ 2839 h 2839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851" h="2839">
                            <a:moveTo>
                              <a:pt x="0" y="2839"/>
                            </a:moveTo>
                            <a:cubicBezTo>
                              <a:pt x="40" y="2795"/>
                              <a:pt x="80" y="2751"/>
                              <a:pt x="144" y="2647"/>
                            </a:cubicBezTo>
                            <a:cubicBezTo>
                              <a:pt x="208" y="2543"/>
                              <a:pt x="304" y="2383"/>
                              <a:pt x="384" y="2215"/>
                            </a:cubicBezTo>
                            <a:cubicBezTo>
                              <a:pt x="464" y="2047"/>
                              <a:pt x="560" y="1831"/>
                              <a:pt x="624" y="1639"/>
                            </a:cubicBezTo>
                            <a:cubicBezTo>
                              <a:pt x="688" y="1447"/>
                              <a:pt x="736" y="1223"/>
                              <a:pt x="768" y="1063"/>
                            </a:cubicBezTo>
                            <a:cubicBezTo>
                              <a:pt x="800" y="903"/>
                              <a:pt x="802" y="856"/>
                              <a:pt x="816" y="679"/>
                            </a:cubicBezTo>
                            <a:cubicBezTo>
                              <a:pt x="830" y="502"/>
                              <a:pt x="844" y="141"/>
                              <a:pt x="851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06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90" y="2862"/>
                        <a:ext cx="1217" cy="1007"/>
                      </a:xfrm>
                      <a:custGeom>
                        <a:avLst/>
                        <a:gdLst>
                          <a:gd name="T0" fmla="*/ 0 w 1217"/>
                          <a:gd name="T1" fmla="*/ 73 h 1007"/>
                          <a:gd name="T2" fmla="*/ 141 w 1217"/>
                          <a:gd name="T3" fmla="*/ 7 h 1007"/>
                          <a:gd name="T4" fmla="*/ 283 w 1217"/>
                          <a:gd name="T5" fmla="*/ 29 h 1007"/>
                          <a:gd name="T6" fmla="*/ 381 w 1217"/>
                          <a:gd name="T7" fmla="*/ 149 h 1007"/>
                          <a:gd name="T8" fmla="*/ 457 w 1217"/>
                          <a:gd name="T9" fmla="*/ 399 h 1007"/>
                          <a:gd name="T10" fmla="*/ 511 w 1217"/>
                          <a:gd name="T11" fmla="*/ 714 h 1007"/>
                          <a:gd name="T12" fmla="*/ 609 w 1217"/>
                          <a:gd name="T13" fmla="*/ 822 h 1007"/>
                          <a:gd name="T14" fmla="*/ 707 w 1217"/>
                          <a:gd name="T15" fmla="*/ 909 h 1007"/>
                          <a:gd name="T16" fmla="*/ 978 w 1217"/>
                          <a:gd name="T17" fmla="*/ 985 h 1007"/>
                          <a:gd name="T18" fmla="*/ 1217 w 1217"/>
                          <a:gd name="T19" fmla="*/ 1007 h 100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217"/>
                          <a:gd name="T31" fmla="*/ 0 h 1007"/>
                          <a:gd name="T32" fmla="*/ 1217 w 1217"/>
                          <a:gd name="T33" fmla="*/ 1007 h 1007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217" h="1007">
                            <a:moveTo>
                              <a:pt x="0" y="73"/>
                            </a:moveTo>
                            <a:cubicBezTo>
                              <a:pt x="47" y="43"/>
                              <a:pt x="94" y="14"/>
                              <a:pt x="141" y="7"/>
                            </a:cubicBezTo>
                            <a:cubicBezTo>
                              <a:pt x="188" y="0"/>
                              <a:pt x="243" y="5"/>
                              <a:pt x="283" y="29"/>
                            </a:cubicBezTo>
                            <a:cubicBezTo>
                              <a:pt x="323" y="53"/>
                              <a:pt x="352" y="87"/>
                              <a:pt x="381" y="149"/>
                            </a:cubicBezTo>
                            <a:cubicBezTo>
                              <a:pt x="410" y="211"/>
                              <a:pt x="435" y="305"/>
                              <a:pt x="457" y="399"/>
                            </a:cubicBezTo>
                            <a:cubicBezTo>
                              <a:pt x="479" y="493"/>
                              <a:pt x="486" y="644"/>
                              <a:pt x="511" y="714"/>
                            </a:cubicBezTo>
                            <a:cubicBezTo>
                              <a:pt x="536" y="784"/>
                              <a:pt x="576" y="790"/>
                              <a:pt x="609" y="822"/>
                            </a:cubicBezTo>
                            <a:cubicBezTo>
                              <a:pt x="642" y="854"/>
                              <a:pt x="646" y="882"/>
                              <a:pt x="707" y="909"/>
                            </a:cubicBezTo>
                            <a:cubicBezTo>
                              <a:pt x="768" y="936"/>
                              <a:pt x="893" y="969"/>
                              <a:pt x="978" y="985"/>
                            </a:cubicBezTo>
                            <a:cubicBezTo>
                              <a:pt x="1063" y="1001"/>
                              <a:pt x="1140" y="1004"/>
                              <a:pt x="1217" y="1007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07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8" y="707"/>
                        <a:ext cx="846" cy="2595"/>
                      </a:xfrm>
                      <a:custGeom>
                        <a:avLst/>
                        <a:gdLst>
                          <a:gd name="T0" fmla="*/ 0 w 846"/>
                          <a:gd name="T1" fmla="*/ 2595 h 2595"/>
                          <a:gd name="T2" fmla="*/ 144 w 846"/>
                          <a:gd name="T3" fmla="*/ 2403 h 2595"/>
                          <a:gd name="T4" fmla="*/ 384 w 846"/>
                          <a:gd name="T5" fmla="*/ 1971 h 2595"/>
                          <a:gd name="T6" fmla="*/ 624 w 846"/>
                          <a:gd name="T7" fmla="*/ 1395 h 2595"/>
                          <a:gd name="T8" fmla="*/ 768 w 846"/>
                          <a:gd name="T9" fmla="*/ 819 h 2595"/>
                          <a:gd name="T10" fmla="*/ 816 w 846"/>
                          <a:gd name="T11" fmla="*/ 435 h 2595"/>
                          <a:gd name="T12" fmla="*/ 846 w 846"/>
                          <a:gd name="T13" fmla="*/ 0 h 259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846"/>
                          <a:gd name="T22" fmla="*/ 0 h 2595"/>
                          <a:gd name="T23" fmla="*/ 846 w 846"/>
                          <a:gd name="T24" fmla="*/ 2595 h 259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846" h="2595">
                            <a:moveTo>
                              <a:pt x="0" y="2595"/>
                            </a:moveTo>
                            <a:cubicBezTo>
                              <a:pt x="40" y="2551"/>
                              <a:pt x="80" y="2507"/>
                              <a:pt x="144" y="2403"/>
                            </a:cubicBezTo>
                            <a:cubicBezTo>
                              <a:pt x="208" y="2299"/>
                              <a:pt x="304" y="2139"/>
                              <a:pt x="384" y="1971"/>
                            </a:cubicBezTo>
                            <a:cubicBezTo>
                              <a:pt x="464" y="1803"/>
                              <a:pt x="560" y="1587"/>
                              <a:pt x="624" y="1395"/>
                            </a:cubicBezTo>
                            <a:cubicBezTo>
                              <a:pt x="688" y="1203"/>
                              <a:pt x="736" y="979"/>
                              <a:pt x="768" y="819"/>
                            </a:cubicBezTo>
                            <a:cubicBezTo>
                              <a:pt x="800" y="659"/>
                              <a:pt x="803" y="571"/>
                              <a:pt x="816" y="435"/>
                            </a:cubicBezTo>
                            <a:cubicBezTo>
                              <a:pt x="829" y="299"/>
                              <a:pt x="840" y="91"/>
                              <a:pt x="84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08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255" y="3608"/>
                        <a:ext cx="83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9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2" y="3504"/>
                    <a:ext cx="272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 dirty="0">
                        <a:latin typeface="+mn-lt"/>
                      </a:rPr>
                      <a:t>V</a:t>
                    </a:r>
                  </a:p>
                </p:txBody>
              </p:sp>
              <p:sp>
                <p:nvSpPr>
                  <p:cNvPr id="9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3" y="3707"/>
                    <a:ext cx="684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>
                        <a:latin typeface="+mn-lt"/>
                      </a:rPr>
                      <a:t>h=cst</a:t>
                    </a:r>
                  </a:p>
                </p:txBody>
              </p:sp>
            </p:grpSp>
          </p:grpSp>
        </p:grp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837" y="3477"/>
              <a:ext cx="855" cy="3"/>
            </a:xfrm>
            <a:custGeom>
              <a:avLst/>
              <a:gdLst>
                <a:gd name="T0" fmla="*/ 855 w 855"/>
                <a:gd name="T1" fmla="*/ 3 h 3"/>
                <a:gd name="T2" fmla="*/ 0 w 855"/>
                <a:gd name="T3" fmla="*/ 0 h 3"/>
                <a:gd name="T4" fmla="*/ 0 60000 65536"/>
                <a:gd name="T5" fmla="*/ 0 60000 65536"/>
                <a:gd name="T6" fmla="*/ 0 w 855"/>
                <a:gd name="T7" fmla="*/ 0 h 3"/>
                <a:gd name="T8" fmla="*/ 855 w 855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5" h="3">
                  <a:moveTo>
                    <a:pt x="855" y="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9" name="Text Box 26"/>
          <p:cNvSpPr txBox="1">
            <a:spLocks noChangeArrowheads="1"/>
          </p:cNvSpPr>
          <p:nvPr/>
        </p:nvSpPr>
        <p:spPr bwMode="auto">
          <a:xfrm>
            <a:off x="5876181" y="1628800"/>
            <a:ext cx="32678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Le cycle du liquéfacteur LINDE-HAMPSON est le même que celui du réfrigérateur avec une différence : </a:t>
            </a:r>
            <a:r>
              <a:rPr lang="fr-FR" altLang="fr-FR" sz="1800" b="1" u="sng" dirty="0">
                <a:latin typeface="+mn-lt"/>
              </a:rPr>
              <a:t>Le cycle n ’est pas fermé. La transformation 4 </a:t>
            </a:r>
            <a:r>
              <a:rPr lang="fr-FR" altLang="fr-FR" sz="1800" b="1" u="sng" dirty="0">
                <a:latin typeface="+mn-lt"/>
                <a:sym typeface="Symbol" pitchFamily="18" charset="2"/>
              </a:rPr>
              <a:t></a:t>
            </a:r>
            <a:r>
              <a:rPr lang="fr-FR" altLang="fr-FR" sz="1800" b="1" u="sng" dirty="0">
                <a:latin typeface="+mn-lt"/>
              </a:rPr>
              <a:t> V n ’existe pas.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28"/>
              <p:cNvSpPr txBox="1">
                <a:spLocks noChangeArrowheads="1"/>
              </p:cNvSpPr>
              <p:nvPr/>
            </p:nvSpPr>
            <p:spPr bwMode="auto">
              <a:xfrm>
                <a:off x="5868144" y="3571750"/>
                <a:ext cx="3275856" cy="945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Le débit haute pression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alt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altLang="fr-FR" sz="1800" b="0" i="1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fr-FR" altLang="fr-FR" sz="1800" dirty="0">
                    <a:latin typeface="+mn-lt"/>
                  </a:rPr>
                  <a:t> est supérieur au débit basse pression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alt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altLang="fr-FR" sz="18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fr-FR" altLang="fr-FR" sz="18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fr-FR" altLang="fr-F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alt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fr-FR" altLang="fr-FR" sz="18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altLang="fr-FR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11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3571750"/>
                <a:ext cx="3275856" cy="945580"/>
              </a:xfrm>
              <a:prstGeom prst="rect">
                <a:avLst/>
              </a:prstGeom>
              <a:blipFill rotWithShape="1">
                <a:blip r:embed="rId4"/>
                <a:stretch>
                  <a:fillRect l="-1676" t="-3226" b="-774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63"/>
          <p:cNvGrpSpPr>
            <a:grpSpLocks/>
          </p:cNvGrpSpPr>
          <p:nvPr/>
        </p:nvGrpSpPr>
        <p:grpSpPr bwMode="auto">
          <a:xfrm>
            <a:off x="2949624" y="1061120"/>
            <a:ext cx="3108325" cy="4913313"/>
            <a:chOff x="1200" y="624"/>
            <a:chExt cx="1958" cy="3095"/>
          </a:xfrm>
        </p:grpSpPr>
        <p:sp>
          <p:nvSpPr>
            <p:cNvPr id="115" name="Text Box 37"/>
            <p:cNvSpPr txBox="1">
              <a:spLocks noChangeArrowheads="1"/>
            </p:cNvSpPr>
            <p:nvPr/>
          </p:nvSpPr>
          <p:spPr bwMode="auto">
            <a:xfrm>
              <a:off x="1200" y="2689"/>
              <a:ext cx="2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3</a:t>
              </a:r>
            </a:p>
          </p:txBody>
        </p:sp>
        <p:graphicFrame>
          <p:nvGraphicFramePr>
            <p:cNvPr id="116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2425863"/>
                </p:ext>
              </p:extLst>
            </p:nvPr>
          </p:nvGraphicFramePr>
          <p:xfrm>
            <a:off x="2443" y="2876"/>
            <a:ext cx="397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5" imgW="990170" imgH="444307" progId="Equation.3">
                    <p:embed/>
                  </p:oleObj>
                </mc:Choice>
                <mc:Fallback>
                  <p:oleObj name="Équation" r:id="rId5" imgW="990170" imgH="444307" progId="Equation.3">
                    <p:embed/>
                    <p:pic>
                      <p:nvPicPr>
                        <p:cNvPr id="116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3" y="2876"/>
                          <a:ext cx="397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8" name="Group 62"/>
            <p:cNvGrpSpPr>
              <a:grpSpLocks/>
            </p:cNvGrpSpPr>
            <p:nvPr/>
          </p:nvGrpSpPr>
          <p:grpSpPr bwMode="auto">
            <a:xfrm>
              <a:off x="1430" y="624"/>
              <a:ext cx="1728" cy="3095"/>
              <a:chOff x="1430" y="624"/>
              <a:chExt cx="1728" cy="3095"/>
            </a:xfrm>
          </p:grpSpPr>
          <p:sp>
            <p:nvSpPr>
              <p:cNvPr id="119" name="Oval 39"/>
              <p:cNvSpPr>
                <a:spLocks noChangeArrowheads="1"/>
              </p:cNvSpPr>
              <p:nvPr/>
            </p:nvSpPr>
            <p:spPr bwMode="auto">
              <a:xfrm>
                <a:off x="1430" y="278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120" name="Oval 48"/>
              <p:cNvSpPr>
                <a:spLocks noChangeArrowheads="1"/>
              </p:cNvSpPr>
              <p:nvPr/>
            </p:nvSpPr>
            <p:spPr bwMode="auto">
              <a:xfrm>
                <a:off x="2899" y="912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121" name="Oval 49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63" cy="6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grpSp>
            <p:nvGrpSpPr>
              <p:cNvPr id="122" name="Group 61"/>
              <p:cNvGrpSpPr>
                <a:grpSpLocks/>
              </p:cNvGrpSpPr>
              <p:nvPr/>
            </p:nvGrpSpPr>
            <p:grpSpPr bwMode="auto">
              <a:xfrm>
                <a:off x="1459" y="624"/>
                <a:ext cx="1699" cy="3095"/>
                <a:chOff x="1459" y="624"/>
                <a:chExt cx="1699" cy="3095"/>
              </a:xfrm>
            </p:grpSpPr>
            <p:sp>
              <p:nvSpPr>
                <p:cNvPr id="123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938" y="1537"/>
                  <a:ext cx="22" cy="14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4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62" y="1407"/>
                  <a:ext cx="32" cy="15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25" name="Group 60"/>
                <p:cNvGrpSpPr>
                  <a:grpSpLocks/>
                </p:cNvGrpSpPr>
                <p:nvPr/>
              </p:nvGrpSpPr>
              <p:grpSpPr bwMode="auto">
                <a:xfrm>
                  <a:off x="1459" y="624"/>
                  <a:ext cx="1699" cy="3095"/>
                  <a:chOff x="1459" y="624"/>
                  <a:chExt cx="1699" cy="3095"/>
                </a:xfrm>
              </p:grpSpPr>
              <p:sp>
                <p:nvSpPr>
                  <p:cNvPr id="13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75" y="3431"/>
                    <a:ext cx="239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2400" dirty="0"/>
                      <a:t>4</a:t>
                    </a:r>
                  </a:p>
                </p:txBody>
              </p:sp>
              <p:sp>
                <p:nvSpPr>
                  <p:cNvPr id="131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9" y="656"/>
                    <a:ext cx="229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2400"/>
                      <a:t>1</a:t>
                    </a:r>
                  </a:p>
                </p:txBody>
              </p:sp>
              <p:sp>
                <p:nvSpPr>
                  <p:cNvPr id="132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5" y="624"/>
                    <a:ext cx="229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2400"/>
                      <a:t>2</a:t>
                    </a:r>
                  </a:p>
                </p:txBody>
              </p:sp>
              <p:sp>
                <p:nvSpPr>
                  <p:cNvPr id="133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35" y="960"/>
                    <a:ext cx="86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4" name="Freeform 44"/>
                  <p:cNvSpPr>
                    <a:spLocks/>
                  </p:cNvSpPr>
                  <p:nvPr/>
                </p:nvSpPr>
                <p:spPr bwMode="auto">
                  <a:xfrm>
                    <a:off x="1459" y="928"/>
                    <a:ext cx="598" cy="1904"/>
                  </a:xfrm>
                  <a:custGeom>
                    <a:avLst/>
                    <a:gdLst>
                      <a:gd name="T0" fmla="*/ 12 w 598"/>
                      <a:gd name="T1" fmla="*/ 1858 h 1904"/>
                      <a:gd name="T2" fmla="*/ 23 w 598"/>
                      <a:gd name="T3" fmla="*/ 1869 h 1904"/>
                      <a:gd name="T4" fmla="*/ 153 w 598"/>
                      <a:gd name="T5" fmla="*/ 1648 h 1904"/>
                      <a:gd name="T6" fmla="*/ 393 w 598"/>
                      <a:gd name="T7" fmla="*/ 1072 h 1904"/>
                      <a:gd name="T8" fmla="*/ 537 w 598"/>
                      <a:gd name="T9" fmla="*/ 496 h 1904"/>
                      <a:gd name="T10" fmla="*/ 585 w 598"/>
                      <a:gd name="T11" fmla="*/ 112 h 1904"/>
                      <a:gd name="T12" fmla="*/ 598 w 598"/>
                      <a:gd name="T13" fmla="*/ 0 h 190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98"/>
                      <a:gd name="T22" fmla="*/ 0 h 1904"/>
                      <a:gd name="T23" fmla="*/ 598 w 598"/>
                      <a:gd name="T24" fmla="*/ 1904 h 190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98" h="1904">
                        <a:moveTo>
                          <a:pt x="12" y="1858"/>
                        </a:moveTo>
                        <a:cubicBezTo>
                          <a:pt x="12" y="1860"/>
                          <a:pt x="0" y="1904"/>
                          <a:pt x="23" y="1869"/>
                        </a:cubicBezTo>
                        <a:cubicBezTo>
                          <a:pt x="46" y="1834"/>
                          <a:pt x="91" y="1781"/>
                          <a:pt x="153" y="1648"/>
                        </a:cubicBezTo>
                        <a:cubicBezTo>
                          <a:pt x="215" y="1515"/>
                          <a:pt x="329" y="1264"/>
                          <a:pt x="393" y="1072"/>
                        </a:cubicBezTo>
                        <a:cubicBezTo>
                          <a:pt x="457" y="880"/>
                          <a:pt x="505" y="656"/>
                          <a:pt x="537" y="496"/>
                        </a:cubicBezTo>
                        <a:cubicBezTo>
                          <a:pt x="569" y="336"/>
                          <a:pt x="575" y="195"/>
                          <a:pt x="585" y="112"/>
                        </a:cubicBezTo>
                        <a:cubicBezTo>
                          <a:pt x="595" y="29"/>
                          <a:pt x="595" y="23"/>
                          <a:pt x="598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5" name="Freeform 46"/>
                  <p:cNvSpPr>
                    <a:spLocks/>
                  </p:cNvSpPr>
                  <p:nvPr/>
                </p:nvSpPr>
                <p:spPr bwMode="auto">
                  <a:xfrm>
                    <a:off x="2086" y="928"/>
                    <a:ext cx="841" cy="2555"/>
                  </a:xfrm>
                  <a:custGeom>
                    <a:avLst/>
                    <a:gdLst>
                      <a:gd name="T0" fmla="*/ 0 w 841"/>
                      <a:gd name="T1" fmla="*/ 2555 h 2555"/>
                      <a:gd name="T2" fmla="*/ 144 w 841"/>
                      <a:gd name="T3" fmla="*/ 2363 h 2555"/>
                      <a:gd name="T4" fmla="*/ 384 w 841"/>
                      <a:gd name="T5" fmla="*/ 1931 h 2555"/>
                      <a:gd name="T6" fmla="*/ 624 w 841"/>
                      <a:gd name="T7" fmla="*/ 1355 h 2555"/>
                      <a:gd name="T8" fmla="*/ 768 w 841"/>
                      <a:gd name="T9" fmla="*/ 779 h 2555"/>
                      <a:gd name="T10" fmla="*/ 816 w 841"/>
                      <a:gd name="T11" fmla="*/ 395 h 2555"/>
                      <a:gd name="T12" fmla="*/ 841 w 841"/>
                      <a:gd name="T13" fmla="*/ 0 h 255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41"/>
                      <a:gd name="T22" fmla="*/ 0 h 2555"/>
                      <a:gd name="T23" fmla="*/ 841 w 841"/>
                      <a:gd name="T24" fmla="*/ 2555 h 255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41" h="2555">
                        <a:moveTo>
                          <a:pt x="0" y="2555"/>
                        </a:moveTo>
                        <a:cubicBezTo>
                          <a:pt x="40" y="2511"/>
                          <a:pt x="80" y="2467"/>
                          <a:pt x="144" y="2363"/>
                        </a:cubicBezTo>
                        <a:cubicBezTo>
                          <a:pt x="208" y="2259"/>
                          <a:pt x="304" y="2099"/>
                          <a:pt x="384" y="1931"/>
                        </a:cubicBezTo>
                        <a:cubicBezTo>
                          <a:pt x="464" y="1763"/>
                          <a:pt x="560" y="1547"/>
                          <a:pt x="624" y="1355"/>
                        </a:cubicBezTo>
                        <a:cubicBezTo>
                          <a:pt x="688" y="1163"/>
                          <a:pt x="736" y="939"/>
                          <a:pt x="768" y="779"/>
                        </a:cubicBezTo>
                        <a:cubicBezTo>
                          <a:pt x="800" y="619"/>
                          <a:pt x="804" y="525"/>
                          <a:pt x="816" y="395"/>
                        </a:cubicBezTo>
                        <a:cubicBezTo>
                          <a:pt x="828" y="265"/>
                          <a:pt x="836" y="82"/>
                          <a:pt x="841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6" name="Freeform 47"/>
                  <p:cNvSpPr>
                    <a:spLocks/>
                  </p:cNvSpPr>
                  <p:nvPr/>
                </p:nvSpPr>
                <p:spPr bwMode="auto">
                  <a:xfrm>
                    <a:off x="1471" y="2787"/>
                    <a:ext cx="239" cy="695"/>
                  </a:xfrm>
                  <a:custGeom>
                    <a:avLst/>
                    <a:gdLst>
                      <a:gd name="T0" fmla="*/ 0 w 239"/>
                      <a:gd name="T1" fmla="*/ 0 h 695"/>
                      <a:gd name="T2" fmla="*/ 87 w 239"/>
                      <a:gd name="T3" fmla="*/ 98 h 695"/>
                      <a:gd name="T4" fmla="*/ 108 w 239"/>
                      <a:gd name="T5" fmla="*/ 174 h 695"/>
                      <a:gd name="T6" fmla="*/ 141 w 239"/>
                      <a:gd name="T7" fmla="*/ 239 h 695"/>
                      <a:gd name="T8" fmla="*/ 152 w 239"/>
                      <a:gd name="T9" fmla="*/ 337 h 695"/>
                      <a:gd name="T10" fmla="*/ 163 w 239"/>
                      <a:gd name="T11" fmla="*/ 435 h 695"/>
                      <a:gd name="T12" fmla="*/ 184 w 239"/>
                      <a:gd name="T13" fmla="*/ 554 h 695"/>
                      <a:gd name="T14" fmla="*/ 206 w 239"/>
                      <a:gd name="T15" fmla="*/ 630 h 695"/>
                      <a:gd name="T16" fmla="*/ 239 w 239"/>
                      <a:gd name="T17" fmla="*/ 695 h 69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9"/>
                      <a:gd name="T28" fmla="*/ 0 h 695"/>
                      <a:gd name="T29" fmla="*/ 239 w 239"/>
                      <a:gd name="T30" fmla="*/ 695 h 69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9" h="695">
                        <a:moveTo>
                          <a:pt x="0" y="0"/>
                        </a:moveTo>
                        <a:cubicBezTo>
                          <a:pt x="34" y="34"/>
                          <a:pt x="69" y="69"/>
                          <a:pt x="87" y="98"/>
                        </a:cubicBezTo>
                        <a:cubicBezTo>
                          <a:pt x="105" y="127"/>
                          <a:pt x="99" y="151"/>
                          <a:pt x="108" y="174"/>
                        </a:cubicBezTo>
                        <a:cubicBezTo>
                          <a:pt x="117" y="197"/>
                          <a:pt x="134" y="212"/>
                          <a:pt x="141" y="239"/>
                        </a:cubicBezTo>
                        <a:cubicBezTo>
                          <a:pt x="148" y="266"/>
                          <a:pt x="148" y="304"/>
                          <a:pt x="152" y="337"/>
                        </a:cubicBezTo>
                        <a:cubicBezTo>
                          <a:pt x="156" y="370"/>
                          <a:pt x="158" y="399"/>
                          <a:pt x="163" y="435"/>
                        </a:cubicBezTo>
                        <a:cubicBezTo>
                          <a:pt x="168" y="471"/>
                          <a:pt x="177" y="522"/>
                          <a:pt x="184" y="554"/>
                        </a:cubicBezTo>
                        <a:cubicBezTo>
                          <a:pt x="191" y="586"/>
                          <a:pt x="197" y="607"/>
                          <a:pt x="206" y="630"/>
                        </a:cubicBezTo>
                        <a:cubicBezTo>
                          <a:pt x="215" y="653"/>
                          <a:pt x="227" y="674"/>
                          <a:pt x="239" y="695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7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45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fr-FR" altLang="fr-FR" sz="2400"/>
                  </a:p>
                </p:txBody>
              </p:sp>
              <p:sp>
                <p:nvSpPr>
                  <p:cNvPr id="138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345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fr-FR" altLang="fr-FR" sz="2400"/>
                  </a:p>
                </p:txBody>
              </p:sp>
            </p:grpSp>
            <p:graphicFrame>
              <p:nvGraphicFramePr>
                <p:cNvPr id="126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6236443"/>
                    </p:ext>
                  </p:extLst>
                </p:nvPr>
              </p:nvGraphicFramePr>
              <p:xfrm>
                <a:off x="1656" y="1614"/>
                <a:ext cx="126" cy="1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Équation" r:id="rId7" imgW="228600" imgH="241200" progId="Equation.3">
                        <p:embed/>
                      </p:oleObj>
                    </mc:Choice>
                    <mc:Fallback>
                      <p:oleObj name="Équation" r:id="rId7" imgW="228600" imgH="241200" progId="Equation.3">
                        <p:embed/>
                        <p:pic>
                          <p:nvPicPr>
                            <p:cNvPr id="126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56" y="1614"/>
                              <a:ext cx="126" cy="19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7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02532822"/>
                    </p:ext>
                  </p:extLst>
                </p:nvPr>
              </p:nvGraphicFramePr>
              <p:xfrm>
                <a:off x="1678" y="3072"/>
                <a:ext cx="126" cy="18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Équation" r:id="rId9" imgW="317225" imgH="317225" progId="Equation.3">
                        <p:embed/>
                      </p:oleObj>
                    </mc:Choice>
                    <mc:Fallback>
                      <p:oleObj name="Équation" r:id="rId9" imgW="317225" imgH="317225" progId="Equation.3">
                        <p:embed/>
                        <p:pic>
                          <p:nvPicPr>
                            <p:cNvPr id="127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8" y="3072"/>
                              <a:ext cx="126" cy="18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8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90506541"/>
                    </p:ext>
                  </p:extLst>
                </p:nvPr>
              </p:nvGraphicFramePr>
              <p:xfrm>
                <a:off x="2400" y="745"/>
                <a:ext cx="131" cy="19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Équation" r:id="rId9" imgW="317225" imgH="317225" progId="Equation.3">
                        <p:embed/>
                      </p:oleObj>
                    </mc:Choice>
                    <mc:Fallback>
                      <p:oleObj name="Équation" r:id="rId9" imgW="317225" imgH="317225" progId="Equation.3">
                        <p:embed/>
                        <p:pic>
                          <p:nvPicPr>
                            <p:cNvPr id="128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0" y="745"/>
                              <a:ext cx="131" cy="19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04" y="960"/>
                  <a:ext cx="30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39" name="Oval 50"/>
          <p:cNvSpPr>
            <a:spLocks noChangeArrowheads="1"/>
          </p:cNvSpPr>
          <p:nvPr/>
        </p:nvSpPr>
        <p:spPr bwMode="auto">
          <a:xfrm>
            <a:off x="2987824" y="5574383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272250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utoUpdateAnimBg="0"/>
      <p:bldP spid="111" grpId="0" animBg="1"/>
      <p:bldP spid="13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E.4. Le liquéfacteur de Linde </a:t>
            </a:r>
            <a:r>
              <a:rPr lang="fr-FR" sz="2400" dirty="0" err="1"/>
              <a:t>Hampson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73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-32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E.4.2. Calcul du rendement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19672" y="1187460"/>
            <a:ext cx="118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Rappel :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691680" y="1628800"/>
            <a:ext cx="7947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 dirty="0">
                <a:latin typeface="+mn-lt"/>
              </a:rPr>
              <a:t>Faisons le bilan sur tout le liquéfacteur sans le compresseur.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267744" y="1007091"/>
                <a:ext cx="1368152" cy="62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𝑦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007091"/>
                <a:ext cx="1368152" cy="6217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Connecteur droit 169"/>
          <p:cNvCxnSpPr/>
          <p:nvPr/>
        </p:nvCxnSpPr>
        <p:spPr>
          <a:xfrm flipH="1">
            <a:off x="1625927" y="2636912"/>
            <a:ext cx="7858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2"/>
          <p:cNvGrpSpPr>
            <a:grpSpLocks/>
          </p:cNvGrpSpPr>
          <p:nvPr/>
        </p:nvGrpSpPr>
        <p:grpSpPr bwMode="auto">
          <a:xfrm>
            <a:off x="6277078" y="2421162"/>
            <a:ext cx="2476500" cy="1008063"/>
            <a:chOff x="3622" y="2353"/>
            <a:chExt cx="1560" cy="635"/>
          </a:xfrm>
        </p:grpSpPr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804" y="2353"/>
              <a:ext cx="1210" cy="6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3622" y="2398"/>
              <a:ext cx="156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Liquéfacteur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 sans compresseur</a:t>
              </a:r>
            </a:p>
          </p:txBody>
        </p:sp>
      </p:grpSp>
      <p:grpSp>
        <p:nvGrpSpPr>
          <p:cNvPr id="67" name="Group 8"/>
          <p:cNvGrpSpPr>
            <a:grpSpLocks/>
          </p:cNvGrpSpPr>
          <p:nvPr/>
        </p:nvGrpSpPr>
        <p:grpSpPr bwMode="auto">
          <a:xfrm>
            <a:off x="1847576" y="1916336"/>
            <a:ext cx="4092576" cy="2239963"/>
            <a:chOff x="248" y="1684"/>
            <a:chExt cx="2578" cy="1411"/>
          </a:xfrm>
        </p:grpSpPr>
        <p:sp>
          <p:nvSpPr>
            <p:cNvPr id="68" name="Line 9"/>
            <p:cNvSpPr>
              <a:spLocks noChangeShapeType="1"/>
            </p:cNvSpPr>
            <p:nvPr/>
          </p:nvSpPr>
          <p:spPr bwMode="auto">
            <a:xfrm>
              <a:off x="2612" y="2241"/>
              <a:ext cx="0" cy="2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0" name="Group 11"/>
            <p:cNvGrpSpPr>
              <a:grpSpLocks/>
            </p:cNvGrpSpPr>
            <p:nvPr/>
          </p:nvGrpSpPr>
          <p:grpSpPr bwMode="auto">
            <a:xfrm>
              <a:off x="248" y="1684"/>
              <a:ext cx="2578" cy="1411"/>
              <a:chOff x="248" y="1684"/>
              <a:chExt cx="2578" cy="1411"/>
            </a:xfrm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1377" y="2087"/>
                <a:ext cx="860" cy="404"/>
              </a:xfrm>
              <a:custGeom>
                <a:avLst/>
                <a:gdLst>
                  <a:gd name="T0" fmla="*/ 0 w 871"/>
                  <a:gd name="T1" fmla="*/ 0 h 1491"/>
                  <a:gd name="T2" fmla="*/ 633 w 871"/>
                  <a:gd name="T3" fmla="*/ 0 h 1491"/>
                  <a:gd name="T4" fmla="*/ 634 w 871"/>
                  <a:gd name="T5" fmla="*/ 1 h 1491"/>
                  <a:gd name="T6" fmla="*/ 0 60000 65536"/>
                  <a:gd name="T7" fmla="*/ 0 60000 65536"/>
                  <a:gd name="T8" fmla="*/ 0 60000 65536"/>
                  <a:gd name="T9" fmla="*/ 0 w 871"/>
                  <a:gd name="T10" fmla="*/ 0 h 1491"/>
                  <a:gd name="T11" fmla="*/ 871 w 871"/>
                  <a:gd name="T12" fmla="*/ 1491 h 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1" h="1491">
                    <a:moveTo>
                      <a:pt x="0" y="0"/>
                    </a:moveTo>
                    <a:lnTo>
                      <a:pt x="870" y="0"/>
                    </a:lnTo>
                    <a:lnTo>
                      <a:pt x="871" y="149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2" name="Group 13"/>
              <p:cNvGrpSpPr>
                <a:grpSpLocks/>
              </p:cNvGrpSpPr>
              <p:nvPr/>
            </p:nvGrpSpPr>
            <p:grpSpPr bwMode="auto">
              <a:xfrm>
                <a:off x="248" y="1684"/>
                <a:ext cx="2578" cy="1411"/>
                <a:chOff x="248" y="1684"/>
                <a:chExt cx="2578" cy="1411"/>
              </a:xfrm>
            </p:grpSpPr>
            <p:sp>
              <p:nvSpPr>
                <p:cNvPr id="73" name="Rectangle 14"/>
                <p:cNvSpPr>
                  <a:spLocks noChangeArrowheads="1"/>
                </p:cNvSpPr>
                <p:nvPr/>
              </p:nvSpPr>
              <p:spPr bwMode="auto">
                <a:xfrm>
                  <a:off x="553" y="1841"/>
                  <a:ext cx="1225" cy="446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74" name="Freeform 15"/>
                <p:cNvSpPr>
                  <a:spLocks/>
                </p:cNvSpPr>
                <p:nvPr/>
              </p:nvSpPr>
              <p:spPr bwMode="auto">
                <a:xfrm>
                  <a:off x="317" y="2064"/>
                  <a:ext cx="1819" cy="144"/>
                </a:xfrm>
                <a:custGeom>
                  <a:avLst/>
                  <a:gdLst>
                    <a:gd name="T0" fmla="*/ 0 w 4248"/>
                    <a:gd name="T1" fmla="*/ 0 h 404"/>
                    <a:gd name="T2" fmla="*/ 0 w 4248"/>
                    <a:gd name="T3" fmla="*/ 0 h 404"/>
                    <a:gd name="T4" fmla="*/ 0 w 4248"/>
                    <a:gd name="T5" fmla="*/ 0 h 404"/>
                    <a:gd name="T6" fmla="*/ 0 w 4248"/>
                    <a:gd name="T7" fmla="*/ 0 h 404"/>
                    <a:gd name="T8" fmla="*/ 0 w 4248"/>
                    <a:gd name="T9" fmla="*/ 0 h 404"/>
                    <a:gd name="T10" fmla="*/ 0 w 4248"/>
                    <a:gd name="T11" fmla="*/ 0 h 404"/>
                    <a:gd name="T12" fmla="*/ 0 w 4248"/>
                    <a:gd name="T13" fmla="*/ 0 h 404"/>
                    <a:gd name="T14" fmla="*/ 0 w 4248"/>
                    <a:gd name="T15" fmla="*/ 0 h 404"/>
                    <a:gd name="T16" fmla="*/ 0 w 4248"/>
                    <a:gd name="T17" fmla="*/ 0 h 404"/>
                    <a:gd name="T18" fmla="*/ 0 w 4248"/>
                    <a:gd name="T19" fmla="*/ 0 h 404"/>
                    <a:gd name="T20" fmla="*/ 0 w 4248"/>
                    <a:gd name="T21" fmla="*/ 0 h 404"/>
                    <a:gd name="T22" fmla="*/ 0 w 4248"/>
                    <a:gd name="T23" fmla="*/ 0 h 404"/>
                    <a:gd name="T24" fmla="*/ 0 w 4248"/>
                    <a:gd name="T25" fmla="*/ 0 h 404"/>
                    <a:gd name="T26" fmla="*/ 0 w 4248"/>
                    <a:gd name="T27" fmla="*/ 0 h 404"/>
                    <a:gd name="T28" fmla="*/ 0 w 4248"/>
                    <a:gd name="T29" fmla="*/ 0 h 404"/>
                    <a:gd name="T30" fmla="*/ 0 w 4248"/>
                    <a:gd name="T31" fmla="*/ 0 h 404"/>
                    <a:gd name="T32" fmla="*/ 0 w 4248"/>
                    <a:gd name="T33" fmla="*/ 0 h 404"/>
                    <a:gd name="T34" fmla="*/ 0 w 4248"/>
                    <a:gd name="T35" fmla="*/ 0 h 404"/>
                    <a:gd name="T36" fmla="*/ 0 w 4248"/>
                    <a:gd name="T37" fmla="*/ 0 h 404"/>
                    <a:gd name="T38" fmla="*/ 0 w 4248"/>
                    <a:gd name="T39" fmla="*/ 0 h 404"/>
                    <a:gd name="T40" fmla="*/ 0 w 4248"/>
                    <a:gd name="T41" fmla="*/ 0 h 404"/>
                    <a:gd name="T42" fmla="*/ 0 w 4248"/>
                    <a:gd name="T43" fmla="*/ 0 h 404"/>
                    <a:gd name="T44" fmla="*/ 0 w 4248"/>
                    <a:gd name="T45" fmla="*/ 0 h 404"/>
                    <a:gd name="T46" fmla="*/ 0 w 4248"/>
                    <a:gd name="T47" fmla="*/ 0 h 404"/>
                    <a:gd name="T48" fmla="*/ 0 w 4248"/>
                    <a:gd name="T49" fmla="*/ 0 h 404"/>
                    <a:gd name="T50" fmla="*/ 0 w 4248"/>
                    <a:gd name="T51" fmla="*/ 0 h 404"/>
                    <a:gd name="T52" fmla="*/ 0 w 4248"/>
                    <a:gd name="T53" fmla="*/ 0 h 404"/>
                    <a:gd name="T54" fmla="*/ 0 w 4248"/>
                    <a:gd name="T55" fmla="*/ 0 h 40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248"/>
                    <a:gd name="T85" fmla="*/ 0 h 404"/>
                    <a:gd name="T86" fmla="*/ 4248 w 4248"/>
                    <a:gd name="T87" fmla="*/ 404 h 40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248" h="404">
                      <a:moveTo>
                        <a:pt x="0" y="201"/>
                      </a:moveTo>
                      <a:lnTo>
                        <a:pt x="724" y="201"/>
                      </a:lnTo>
                      <a:lnTo>
                        <a:pt x="824" y="11"/>
                      </a:lnTo>
                      <a:lnTo>
                        <a:pt x="945" y="388"/>
                      </a:lnTo>
                      <a:lnTo>
                        <a:pt x="1074" y="0"/>
                      </a:lnTo>
                      <a:lnTo>
                        <a:pt x="1177" y="388"/>
                      </a:lnTo>
                      <a:lnTo>
                        <a:pt x="1298" y="11"/>
                      </a:lnTo>
                      <a:lnTo>
                        <a:pt x="1419" y="388"/>
                      </a:lnTo>
                      <a:lnTo>
                        <a:pt x="1521" y="21"/>
                      </a:lnTo>
                      <a:lnTo>
                        <a:pt x="1623" y="388"/>
                      </a:lnTo>
                      <a:lnTo>
                        <a:pt x="1735" y="11"/>
                      </a:lnTo>
                      <a:lnTo>
                        <a:pt x="1837" y="388"/>
                      </a:lnTo>
                      <a:lnTo>
                        <a:pt x="1944" y="27"/>
                      </a:lnTo>
                      <a:lnTo>
                        <a:pt x="2023" y="388"/>
                      </a:lnTo>
                      <a:lnTo>
                        <a:pt x="2144" y="21"/>
                      </a:lnTo>
                      <a:cubicBezTo>
                        <a:pt x="2172" y="85"/>
                        <a:pt x="2237" y="324"/>
                        <a:pt x="2265" y="388"/>
                      </a:cubicBezTo>
                      <a:cubicBezTo>
                        <a:pt x="2272" y="404"/>
                        <a:pt x="2292" y="285"/>
                        <a:pt x="2301" y="279"/>
                      </a:cubicBezTo>
                      <a:cubicBezTo>
                        <a:pt x="2298" y="267"/>
                        <a:pt x="2304" y="255"/>
                        <a:pt x="2313" y="213"/>
                      </a:cubicBezTo>
                      <a:lnTo>
                        <a:pt x="2358" y="24"/>
                      </a:lnTo>
                      <a:lnTo>
                        <a:pt x="2460" y="398"/>
                      </a:lnTo>
                      <a:lnTo>
                        <a:pt x="2572" y="11"/>
                      </a:lnTo>
                      <a:lnTo>
                        <a:pt x="2720" y="398"/>
                      </a:lnTo>
                      <a:lnTo>
                        <a:pt x="2832" y="11"/>
                      </a:lnTo>
                      <a:lnTo>
                        <a:pt x="2915" y="388"/>
                      </a:lnTo>
                      <a:lnTo>
                        <a:pt x="3046" y="11"/>
                      </a:lnTo>
                      <a:lnTo>
                        <a:pt x="3167" y="388"/>
                      </a:lnTo>
                      <a:lnTo>
                        <a:pt x="3250" y="74"/>
                      </a:lnTo>
                      <a:lnTo>
                        <a:pt x="4248" y="74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5" name="Freeform 16"/>
                <p:cNvSpPr>
                  <a:spLocks/>
                </p:cNvSpPr>
                <p:nvPr/>
              </p:nvSpPr>
              <p:spPr bwMode="auto">
                <a:xfrm>
                  <a:off x="317" y="1903"/>
                  <a:ext cx="1700" cy="145"/>
                </a:xfrm>
                <a:custGeom>
                  <a:avLst/>
                  <a:gdLst>
                    <a:gd name="T0" fmla="*/ 0 w 4189"/>
                    <a:gd name="T1" fmla="*/ 0 h 404"/>
                    <a:gd name="T2" fmla="*/ 0 w 4189"/>
                    <a:gd name="T3" fmla="*/ 0 h 404"/>
                    <a:gd name="T4" fmla="*/ 0 w 4189"/>
                    <a:gd name="T5" fmla="*/ 0 h 404"/>
                    <a:gd name="T6" fmla="*/ 0 w 4189"/>
                    <a:gd name="T7" fmla="*/ 0 h 404"/>
                    <a:gd name="T8" fmla="*/ 0 w 4189"/>
                    <a:gd name="T9" fmla="*/ 0 h 404"/>
                    <a:gd name="T10" fmla="*/ 0 w 4189"/>
                    <a:gd name="T11" fmla="*/ 0 h 404"/>
                    <a:gd name="T12" fmla="*/ 0 w 4189"/>
                    <a:gd name="T13" fmla="*/ 0 h 404"/>
                    <a:gd name="T14" fmla="*/ 0 w 4189"/>
                    <a:gd name="T15" fmla="*/ 0 h 404"/>
                    <a:gd name="T16" fmla="*/ 0 w 4189"/>
                    <a:gd name="T17" fmla="*/ 0 h 404"/>
                    <a:gd name="T18" fmla="*/ 0 w 4189"/>
                    <a:gd name="T19" fmla="*/ 0 h 404"/>
                    <a:gd name="T20" fmla="*/ 0 w 4189"/>
                    <a:gd name="T21" fmla="*/ 0 h 404"/>
                    <a:gd name="T22" fmla="*/ 0 w 4189"/>
                    <a:gd name="T23" fmla="*/ 0 h 404"/>
                    <a:gd name="T24" fmla="*/ 0 w 4189"/>
                    <a:gd name="T25" fmla="*/ 0 h 404"/>
                    <a:gd name="T26" fmla="*/ 0 w 4189"/>
                    <a:gd name="T27" fmla="*/ 0 h 404"/>
                    <a:gd name="T28" fmla="*/ 0 w 4189"/>
                    <a:gd name="T29" fmla="*/ 0 h 404"/>
                    <a:gd name="T30" fmla="*/ 0 w 4189"/>
                    <a:gd name="T31" fmla="*/ 0 h 404"/>
                    <a:gd name="T32" fmla="*/ 0 w 4189"/>
                    <a:gd name="T33" fmla="*/ 0 h 404"/>
                    <a:gd name="T34" fmla="*/ 0 w 4189"/>
                    <a:gd name="T35" fmla="*/ 0 h 404"/>
                    <a:gd name="T36" fmla="*/ 0 w 4189"/>
                    <a:gd name="T37" fmla="*/ 0 h 404"/>
                    <a:gd name="T38" fmla="*/ 0 w 4189"/>
                    <a:gd name="T39" fmla="*/ 0 h 404"/>
                    <a:gd name="T40" fmla="*/ 0 w 4189"/>
                    <a:gd name="T41" fmla="*/ 0 h 404"/>
                    <a:gd name="T42" fmla="*/ 0 w 4189"/>
                    <a:gd name="T43" fmla="*/ 0 h 404"/>
                    <a:gd name="T44" fmla="*/ 0 w 4189"/>
                    <a:gd name="T45" fmla="*/ 0 h 404"/>
                    <a:gd name="T46" fmla="*/ 0 w 4189"/>
                    <a:gd name="T47" fmla="*/ 0 h 404"/>
                    <a:gd name="T48" fmla="*/ 0 w 4189"/>
                    <a:gd name="T49" fmla="*/ 0 h 404"/>
                    <a:gd name="T50" fmla="*/ 0 w 4189"/>
                    <a:gd name="T51" fmla="*/ 0 h 404"/>
                    <a:gd name="T52" fmla="*/ 0 w 4189"/>
                    <a:gd name="T53" fmla="*/ 0 h 404"/>
                    <a:gd name="T54" fmla="*/ 0 w 4189"/>
                    <a:gd name="T55" fmla="*/ 0 h 40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189"/>
                    <a:gd name="T85" fmla="*/ 0 h 404"/>
                    <a:gd name="T86" fmla="*/ 4189 w 4189"/>
                    <a:gd name="T87" fmla="*/ 404 h 40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189" h="404">
                      <a:moveTo>
                        <a:pt x="0" y="201"/>
                      </a:moveTo>
                      <a:lnTo>
                        <a:pt x="724" y="201"/>
                      </a:lnTo>
                      <a:lnTo>
                        <a:pt x="824" y="11"/>
                      </a:lnTo>
                      <a:lnTo>
                        <a:pt x="945" y="388"/>
                      </a:lnTo>
                      <a:lnTo>
                        <a:pt x="1074" y="0"/>
                      </a:lnTo>
                      <a:lnTo>
                        <a:pt x="1177" y="388"/>
                      </a:lnTo>
                      <a:lnTo>
                        <a:pt x="1298" y="11"/>
                      </a:lnTo>
                      <a:lnTo>
                        <a:pt x="1419" y="388"/>
                      </a:lnTo>
                      <a:lnTo>
                        <a:pt x="1521" y="21"/>
                      </a:lnTo>
                      <a:lnTo>
                        <a:pt x="1623" y="388"/>
                      </a:lnTo>
                      <a:lnTo>
                        <a:pt x="1735" y="11"/>
                      </a:lnTo>
                      <a:lnTo>
                        <a:pt x="1837" y="388"/>
                      </a:lnTo>
                      <a:lnTo>
                        <a:pt x="1944" y="27"/>
                      </a:lnTo>
                      <a:lnTo>
                        <a:pt x="2023" y="388"/>
                      </a:lnTo>
                      <a:lnTo>
                        <a:pt x="2144" y="21"/>
                      </a:lnTo>
                      <a:cubicBezTo>
                        <a:pt x="2172" y="85"/>
                        <a:pt x="2237" y="324"/>
                        <a:pt x="2265" y="388"/>
                      </a:cubicBezTo>
                      <a:cubicBezTo>
                        <a:pt x="2272" y="404"/>
                        <a:pt x="2292" y="285"/>
                        <a:pt x="2301" y="279"/>
                      </a:cubicBezTo>
                      <a:cubicBezTo>
                        <a:pt x="2298" y="267"/>
                        <a:pt x="2304" y="255"/>
                        <a:pt x="2313" y="213"/>
                      </a:cubicBezTo>
                      <a:lnTo>
                        <a:pt x="2358" y="24"/>
                      </a:lnTo>
                      <a:lnTo>
                        <a:pt x="2460" y="398"/>
                      </a:lnTo>
                      <a:lnTo>
                        <a:pt x="2572" y="11"/>
                      </a:lnTo>
                      <a:lnTo>
                        <a:pt x="2720" y="398"/>
                      </a:lnTo>
                      <a:lnTo>
                        <a:pt x="2832" y="11"/>
                      </a:lnTo>
                      <a:lnTo>
                        <a:pt x="2915" y="388"/>
                      </a:lnTo>
                      <a:lnTo>
                        <a:pt x="3046" y="11"/>
                      </a:lnTo>
                      <a:lnTo>
                        <a:pt x="3167" y="388"/>
                      </a:lnTo>
                      <a:lnTo>
                        <a:pt x="3250" y="74"/>
                      </a:lnTo>
                      <a:lnTo>
                        <a:pt x="4189" y="73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7" name="AutoShape 18"/>
                <p:cNvSpPr>
                  <a:spLocks noChangeArrowheads="1"/>
                </p:cNvSpPr>
                <p:nvPr/>
              </p:nvSpPr>
              <p:spPr bwMode="auto">
                <a:xfrm rot="10782722">
                  <a:off x="1932" y="2042"/>
                  <a:ext cx="215" cy="95"/>
                </a:xfrm>
                <a:prstGeom prst="notchedRightArrow">
                  <a:avLst>
                    <a:gd name="adj1" fmla="val 50000"/>
                    <a:gd name="adj2" fmla="val 56579"/>
                  </a:avLst>
                </a:prstGeom>
                <a:solidFill>
                  <a:srgbClr val="0000FF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graphicFrame>
              <p:nvGraphicFramePr>
                <p:cNvPr id="78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63127565"/>
                    </p:ext>
                  </p:extLst>
                </p:nvPr>
              </p:nvGraphicFramePr>
              <p:xfrm>
                <a:off x="2289" y="2007"/>
                <a:ext cx="187" cy="1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Équation" r:id="rId5" imgW="342751" imgH="393529" progId="Equation.3">
                        <p:embed/>
                      </p:oleObj>
                    </mc:Choice>
                    <mc:Fallback>
                      <p:oleObj name="Équation" r:id="rId5" imgW="342751" imgH="393529" progId="Equation.3">
                        <p:embed/>
                        <p:pic>
                          <p:nvPicPr>
                            <p:cNvPr id="78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9" y="2007"/>
                              <a:ext cx="187" cy="1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9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98809995"/>
                    </p:ext>
                  </p:extLst>
                </p:nvPr>
              </p:nvGraphicFramePr>
              <p:xfrm>
                <a:off x="1804" y="2155"/>
                <a:ext cx="381" cy="1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Équation" r:id="rId7" imgW="901309" imgH="444307" progId="Equation.3">
                        <p:embed/>
                      </p:oleObj>
                    </mc:Choice>
                    <mc:Fallback>
                      <p:oleObj name="Équation" r:id="rId7" imgW="901309" imgH="444307" progId="Equation.3">
                        <p:embed/>
                        <p:pic>
                          <p:nvPicPr>
                            <p:cNvPr id="79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4" y="2155"/>
                              <a:ext cx="381" cy="1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0" name="Freeform 21"/>
                <p:cNvSpPr>
                  <a:spLocks/>
                </p:cNvSpPr>
                <p:nvPr/>
              </p:nvSpPr>
              <p:spPr bwMode="auto">
                <a:xfrm>
                  <a:off x="1778" y="1931"/>
                  <a:ext cx="817" cy="277"/>
                </a:xfrm>
                <a:custGeom>
                  <a:avLst/>
                  <a:gdLst>
                    <a:gd name="T0" fmla="*/ 0 w 870"/>
                    <a:gd name="T1" fmla="*/ 0 h 934"/>
                    <a:gd name="T2" fmla="*/ 651 w 870"/>
                    <a:gd name="T3" fmla="*/ 0 h 934"/>
                    <a:gd name="T4" fmla="*/ 651 w 870"/>
                    <a:gd name="T5" fmla="*/ 1 h 934"/>
                    <a:gd name="T6" fmla="*/ 0 60000 65536"/>
                    <a:gd name="T7" fmla="*/ 0 60000 65536"/>
                    <a:gd name="T8" fmla="*/ 0 60000 65536"/>
                    <a:gd name="T9" fmla="*/ 0 w 870"/>
                    <a:gd name="T10" fmla="*/ 0 h 934"/>
                    <a:gd name="T11" fmla="*/ 870 w 870"/>
                    <a:gd name="T12" fmla="*/ 934 h 9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0" h="934">
                      <a:moveTo>
                        <a:pt x="0" y="0"/>
                      </a:moveTo>
                      <a:lnTo>
                        <a:pt x="870" y="0"/>
                      </a:lnTo>
                      <a:lnTo>
                        <a:pt x="870" y="934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" name="Freeform 22"/>
                <p:cNvSpPr>
                  <a:spLocks/>
                </p:cNvSpPr>
                <p:nvPr/>
              </p:nvSpPr>
              <p:spPr bwMode="auto">
                <a:xfrm>
                  <a:off x="2461" y="2002"/>
                  <a:ext cx="268" cy="248"/>
                </a:xfrm>
                <a:custGeom>
                  <a:avLst/>
                  <a:gdLst>
                    <a:gd name="T0" fmla="*/ 19 w 435"/>
                    <a:gd name="T1" fmla="*/ 0 h 815"/>
                    <a:gd name="T2" fmla="*/ 49 w 435"/>
                    <a:gd name="T3" fmla="*/ 0 h 815"/>
                    <a:gd name="T4" fmla="*/ 6 w 435"/>
                    <a:gd name="T5" fmla="*/ 0 h 815"/>
                    <a:gd name="T6" fmla="*/ 50 w 435"/>
                    <a:gd name="T7" fmla="*/ 0 h 815"/>
                    <a:gd name="T8" fmla="*/ 0 w 435"/>
                    <a:gd name="T9" fmla="*/ 0 h 815"/>
                    <a:gd name="T10" fmla="*/ 19 w 435"/>
                    <a:gd name="T11" fmla="*/ 0 h 8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5"/>
                    <a:gd name="T19" fmla="*/ 0 h 815"/>
                    <a:gd name="T20" fmla="*/ 435 w 435"/>
                    <a:gd name="T21" fmla="*/ 815 h 8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5" h="815">
                      <a:moveTo>
                        <a:pt x="163" y="0"/>
                      </a:moveTo>
                      <a:lnTo>
                        <a:pt x="424" y="0"/>
                      </a:lnTo>
                      <a:lnTo>
                        <a:pt x="54" y="815"/>
                      </a:lnTo>
                      <a:lnTo>
                        <a:pt x="435" y="815"/>
                      </a:lnTo>
                      <a:lnTo>
                        <a:pt x="0" y="10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" name="Rectangle 23"/>
                <p:cNvSpPr>
                  <a:spLocks noChangeArrowheads="1"/>
                </p:cNvSpPr>
                <p:nvPr/>
              </p:nvSpPr>
              <p:spPr bwMode="auto">
                <a:xfrm>
                  <a:off x="1992" y="2501"/>
                  <a:ext cx="742" cy="43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83" name="Rectangle 24"/>
                <p:cNvSpPr>
                  <a:spLocks noChangeArrowheads="1"/>
                </p:cNvSpPr>
                <p:nvPr/>
              </p:nvSpPr>
              <p:spPr bwMode="auto">
                <a:xfrm>
                  <a:off x="1992" y="2823"/>
                  <a:ext cx="737" cy="108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84" name="Oval 25"/>
                <p:cNvSpPr>
                  <a:spLocks noChangeArrowheads="1"/>
                </p:cNvSpPr>
                <p:nvPr/>
              </p:nvSpPr>
              <p:spPr bwMode="auto">
                <a:xfrm>
                  <a:off x="2585" y="2298"/>
                  <a:ext cx="65" cy="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10" name="Oval 26"/>
                <p:cNvSpPr>
                  <a:spLocks noChangeArrowheads="1"/>
                </p:cNvSpPr>
                <p:nvPr/>
              </p:nvSpPr>
              <p:spPr bwMode="auto">
                <a:xfrm>
                  <a:off x="2202" y="2356"/>
                  <a:ext cx="65" cy="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1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842" y="1684"/>
                  <a:ext cx="21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 dirty="0"/>
                    <a:t>3</a:t>
                  </a:r>
                </a:p>
              </p:txBody>
            </p:sp>
            <p:sp>
              <p:nvSpPr>
                <p:cNvPr id="11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43" y="2170"/>
                  <a:ext cx="18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 dirty="0"/>
                    <a:t>4</a:t>
                  </a:r>
                </a:p>
              </p:txBody>
            </p:sp>
            <p:sp>
              <p:nvSpPr>
                <p:cNvPr id="1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963" y="2268"/>
                  <a:ext cx="24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800" dirty="0"/>
                    <a:t>V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248" y="1736"/>
                  <a:ext cx="2578" cy="1359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76" name="AutoShape 17"/>
                <p:cNvSpPr>
                  <a:spLocks noChangeArrowheads="1"/>
                </p:cNvSpPr>
                <p:nvPr/>
              </p:nvSpPr>
              <p:spPr bwMode="auto">
                <a:xfrm>
                  <a:off x="2234" y="1878"/>
                  <a:ext cx="214" cy="94"/>
                </a:xfrm>
                <a:prstGeom prst="notchedRightArrow">
                  <a:avLst>
                    <a:gd name="adj1" fmla="val 50000"/>
                    <a:gd name="adj2" fmla="val 56915"/>
                  </a:avLst>
                </a:prstGeom>
                <a:solidFill>
                  <a:srgbClr val="FF0000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</p:grpSp>
        <p:sp>
          <p:nvSpPr>
            <p:cNvPr id="69" name="Oval 10"/>
            <p:cNvSpPr>
              <a:spLocks noChangeArrowheads="1"/>
            </p:cNvSpPr>
            <p:nvPr/>
          </p:nvSpPr>
          <p:spPr bwMode="auto">
            <a:xfrm>
              <a:off x="1992" y="1883"/>
              <a:ext cx="65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41" name="Group 41"/>
          <p:cNvGrpSpPr>
            <a:grpSpLocks/>
          </p:cNvGrpSpPr>
          <p:nvPr/>
        </p:nvGrpSpPr>
        <p:grpSpPr bwMode="auto">
          <a:xfrm>
            <a:off x="3551485" y="3324851"/>
            <a:ext cx="1452563" cy="608013"/>
            <a:chOff x="1801" y="3598"/>
            <a:chExt cx="915" cy="383"/>
          </a:xfrm>
        </p:grpSpPr>
        <p:graphicFrame>
          <p:nvGraphicFramePr>
            <p:cNvPr id="14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5759039"/>
                </p:ext>
              </p:extLst>
            </p:nvPr>
          </p:nvGraphicFramePr>
          <p:xfrm>
            <a:off x="2379" y="3618"/>
            <a:ext cx="134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9" imgW="266400" imgH="291960" progId="Equation.3">
                    <p:embed/>
                  </p:oleObj>
                </mc:Choice>
                <mc:Fallback>
                  <p:oleObj name="Équation" r:id="rId9" imgW="266400" imgH="291960" progId="Equation.3">
                    <p:embed/>
                    <p:pic>
                      <p:nvPicPr>
                        <p:cNvPr id="14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9" y="3618"/>
                          <a:ext cx="134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" name="Group 43"/>
            <p:cNvGrpSpPr>
              <a:grpSpLocks/>
            </p:cNvGrpSpPr>
            <p:nvPr/>
          </p:nvGrpSpPr>
          <p:grpSpPr bwMode="auto">
            <a:xfrm>
              <a:off x="1801" y="3598"/>
              <a:ext cx="915" cy="383"/>
              <a:chOff x="1801" y="3598"/>
              <a:chExt cx="915" cy="383"/>
            </a:xfrm>
          </p:grpSpPr>
          <p:sp>
            <p:nvSpPr>
              <p:cNvPr id="144" name="Text Box 44"/>
              <p:cNvSpPr txBox="1">
                <a:spLocks noChangeArrowheads="1"/>
              </p:cNvSpPr>
              <p:nvPr/>
            </p:nvSpPr>
            <p:spPr bwMode="auto">
              <a:xfrm>
                <a:off x="1801" y="3598"/>
                <a:ext cx="24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400" dirty="0"/>
                  <a:t>L</a:t>
                </a:r>
              </a:p>
            </p:txBody>
          </p:sp>
          <p:grpSp>
            <p:nvGrpSpPr>
              <p:cNvPr id="145" name="Group 45"/>
              <p:cNvGrpSpPr>
                <a:grpSpLocks/>
              </p:cNvGrpSpPr>
              <p:nvPr/>
            </p:nvGrpSpPr>
            <p:grpSpPr bwMode="auto">
              <a:xfrm flipH="1">
                <a:off x="1801" y="3846"/>
                <a:ext cx="915" cy="135"/>
                <a:chOff x="5092" y="3700"/>
                <a:chExt cx="1307" cy="135"/>
              </a:xfrm>
            </p:grpSpPr>
            <p:sp>
              <p:nvSpPr>
                <p:cNvPr id="146" name="Rectangle 46"/>
                <p:cNvSpPr>
                  <a:spLocks noChangeArrowheads="1"/>
                </p:cNvSpPr>
                <p:nvPr/>
              </p:nvSpPr>
              <p:spPr bwMode="auto">
                <a:xfrm flipH="1" flipV="1">
                  <a:off x="5092" y="3737"/>
                  <a:ext cx="964" cy="57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48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5880" y="3765"/>
                  <a:ext cx="519" cy="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9" name="AutoShape 4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5351" y="3700"/>
                  <a:ext cx="291" cy="135"/>
                </a:xfrm>
                <a:prstGeom prst="notchedRightArrow">
                  <a:avLst>
                    <a:gd name="adj1" fmla="val 50000"/>
                    <a:gd name="adj2" fmla="val 30168"/>
                  </a:avLst>
                </a:prstGeom>
                <a:solidFill>
                  <a:srgbClr val="0000FF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50" name="Line 50"/>
                <p:cNvSpPr>
                  <a:spLocks noChangeShapeType="1"/>
                </p:cNvSpPr>
                <p:nvPr/>
              </p:nvSpPr>
              <p:spPr bwMode="auto">
                <a:xfrm>
                  <a:off x="5092" y="3730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7" name="Oval 47"/>
                <p:cNvSpPr>
                  <a:spLocks noChangeArrowheads="1"/>
                </p:cNvSpPr>
                <p:nvPr/>
              </p:nvSpPr>
              <p:spPr bwMode="auto">
                <a:xfrm>
                  <a:off x="5847" y="3736"/>
                  <a:ext cx="66" cy="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</p:grpSp>
      </p:grpSp>
      <p:grpSp>
        <p:nvGrpSpPr>
          <p:cNvPr id="151" name="Group 51"/>
          <p:cNvGrpSpPr>
            <a:grpSpLocks/>
          </p:cNvGrpSpPr>
          <p:nvPr/>
        </p:nvGrpSpPr>
        <p:grpSpPr bwMode="auto">
          <a:xfrm>
            <a:off x="8014394" y="2143353"/>
            <a:ext cx="1104900" cy="565151"/>
            <a:chOff x="4545" y="1864"/>
            <a:chExt cx="696" cy="356"/>
          </a:xfrm>
        </p:grpSpPr>
        <p:graphicFrame>
          <p:nvGraphicFramePr>
            <p:cNvPr id="15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5508725"/>
                </p:ext>
              </p:extLst>
            </p:nvPr>
          </p:nvGraphicFramePr>
          <p:xfrm>
            <a:off x="4545" y="1864"/>
            <a:ext cx="696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1" imgW="965160" imgH="291960" progId="Equation.3">
                    <p:embed/>
                  </p:oleObj>
                </mc:Choice>
                <mc:Fallback>
                  <p:oleObj name="Équation" r:id="rId11" imgW="965160" imgH="291960" progId="Equation.3">
                    <p:embed/>
                    <p:pic>
                      <p:nvPicPr>
                        <p:cNvPr id="15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1864"/>
                          <a:ext cx="696" cy="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" name="AutoShape 53"/>
            <p:cNvSpPr>
              <a:spLocks noChangeArrowheads="1"/>
            </p:cNvSpPr>
            <p:nvPr/>
          </p:nvSpPr>
          <p:spPr bwMode="auto">
            <a:xfrm rot="10800000" flipH="1">
              <a:off x="4690" y="2055"/>
              <a:ext cx="345" cy="165"/>
            </a:xfrm>
            <a:prstGeom prst="notchedRightArrow">
              <a:avLst>
                <a:gd name="adj1" fmla="val 50000"/>
                <a:gd name="adj2" fmla="val 67462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54" name="Group 54"/>
          <p:cNvGrpSpPr>
            <a:grpSpLocks/>
          </p:cNvGrpSpPr>
          <p:nvPr/>
        </p:nvGrpSpPr>
        <p:grpSpPr bwMode="auto">
          <a:xfrm>
            <a:off x="6084168" y="2556201"/>
            <a:ext cx="725841" cy="496788"/>
            <a:chOff x="3377" y="2129"/>
            <a:chExt cx="585" cy="370"/>
          </a:xfrm>
        </p:grpSpPr>
        <p:graphicFrame>
          <p:nvGraphicFramePr>
            <p:cNvPr id="15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0617120"/>
                </p:ext>
              </p:extLst>
            </p:nvPr>
          </p:nvGraphicFramePr>
          <p:xfrm>
            <a:off x="3377" y="2129"/>
            <a:ext cx="3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3" imgW="457200" imgH="266400" progId="Equation.3">
                    <p:embed/>
                  </p:oleObj>
                </mc:Choice>
                <mc:Fallback>
                  <p:oleObj name="Équation" r:id="rId13" imgW="457200" imgH="266400" progId="Equation.3">
                    <p:embed/>
                    <p:pic>
                      <p:nvPicPr>
                        <p:cNvPr id="15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7" y="2129"/>
                          <a:ext cx="388" cy="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6" name="AutoShape 56"/>
            <p:cNvSpPr>
              <a:spLocks noChangeArrowheads="1"/>
            </p:cNvSpPr>
            <p:nvPr/>
          </p:nvSpPr>
          <p:spPr bwMode="auto">
            <a:xfrm>
              <a:off x="3527" y="2278"/>
              <a:ext cx="435" cy="221"/>
            </a:xfrm>
            <a:prstGeom prst="notchedRightArrow">
              <a:avLst>
                <a:gd name="adj1" fmla="val 50000"/>
                <a:gd name="adj2" fmla="val 49208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57" name="Group 57"/>
          <p:cNvGrpSpPr>
            <a:grpSpLocks/>
          </p:cNvGrpSpPr>
          <p:nvPr/>
        </p:nvGrpSpPr>
        <p:grpSpPr bwMode="auto">
          <a:xfrm>
            <a:off x="8351149" y="3204638"/>
            <a:ext cx="828677" cy="554038"/>
            <a:chOff x="4865" y="2519"/>
            <a:chExt cx="522" cy="349"/>
          </a:xfrm>
        </p:grpSpPr>
        <p:sp>
          <p:nvSpPr>
            <p:cNvPr id="158" name="AutoShape 58"/>
            <p:cNvSpPr>
              <a:spLocks noChangeArrowheads="1"/>
            </p:cNvSpPr>
            <p:nvPr/>
          </p:nvSpPr>
          <p:spPr bwMode="auto">
            <a:xfrm rot="10800000" flipH="1">
              <a:off x="4865" y="2519"/>
              <a:ext cx="319" cy="155"/>
            </a:xfrm>
            <a:prstGeom prst="notchedRightArrow">
              <a:avLst>
                <a:gd name="adj1" fmla="val 50000"/>
                <a:gd name="adj2" fmla="val 67462"/>
              </a:avLst>
            </a:prstGeom>
            <a:solidFill>
              <a:srgbClr val="0066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15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185087"/>
                </p:ext>
              </p:extLst>
            </p:nvPr>
          </p:nvGraphicFramePr>
          <p:xfrm>
            <a:off x="4957" y="2706"/>
            <a:ext cx="430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5" imgW="596880" imgH="291960" progId="Equation.3">
                    <p:embed/>
                  </p:oleObj>
                </mc:Choice>
                <mc:Fallback>
                  <p:oleObj name="Équation" r:id="rId15" imgW="596880" imgH="291960" progId="Equation.3">
                    <p:embed/>
                    <p:pic>
                      <p:nvPicPr>
                        <p:cNvPr id="159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7" y="2706"/>
                          <a:ext cx="430" cy="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0" name="Group 31"/>
          <p:cNvGrpSpPr>
            <a:grpSpLocks/>
          </p:cNvGrpSpPr>
          <p:nvPr/>
        </p:nvGrpSpPr>
        <p:grpSpPr bwMode="auto">
          <a:xfrm>
            <a:off x="1546923" y="2564830"/>
            <a:ext cx="714376" cy="528637"/>
            <a:chOff x="-37" y="2509"/>
            <a:chExt cx="450" cy="333"/>
          </a:xfrm>
        </p:grpSpPr>
        <p:sp>
          <p:nvSpPr>
            <p:cNvPr id="161" name="AutoShape 32"/>
            <p:cNvSpPr>
              <a:spLocks noChangeArrowheads="1"/>
            </p:cNvSpPr>
            <p:nvPr/>
          </p:nvSpPr>
          <p:spPr bwMode="auto">
            <a:xfrm rot="10800000">
              <a:off x="200" y="2509"/>
              <a:ext cx="213" cy="95"/>
            </a:xfrm>
            <a:prstGeom prst="notchedRightArrow">
              <a:avLst>
                <a:gd name="adj1" fmla="val 50000"/>
                <a:gd name="adj2" fmla="val 56053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pSp>
          <p:nvGrpSpPr>
            <p:cNvPr id="162" name="Group 33"/>
            <p:cNvGrpSpPr>
              <a:grpSpLocks/>
            </p:cNvGrpSpPr>
            <p:nvPr/>
          </p:nvGrpSpPr>
          <p:grpSpPr bwMode="auto">
            <a:xfrm>
              <a:off x="-37" y="2514"/>
              <a:ext cx="272" cy="328"/>
              <a:chOff x="-37" y="2514"/>
              <a:chExt cx="272" cy="328"/>
            </a:xfrm>
          </p:grpSpPr>
          <p:sp>
            <p:nvSpPr>
              <p:cNvPr id="163" name="Oval 34"/>
              <p:cNvSpPr>
                <a:spLocks noChangeArrowheads="1"/>
              </p:cNvSpPr>
              <p:nvPr/>
            </p:nvSpPr>
            <p:spPr bwMode="auto">
              <a:xfrm flipH="1">
                <a:off x="90" y="2514"/>
                <a:ext cx="66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164" name="Text Box 35"/>
              <p:cNvSpPr txBox="1">
                <a:spLocks noChangeArrowheads="1"/>
              </p:cNvSpPr>
              <p:nvPr/>
            </p:nvSpPr>
            <p:spPr bwMode="auto">
              <a:xfrm flipH="1">
                <a:off x="-37" y="2554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400" dirty="0"/>
                  <a:t>1</a:t>
                </a:r>
              </a:p>
            </p:txBody>
          </p:sp>
        </p:grpSp>
      </p:grpSp>
      <p:grpSp>
        <p:nvGrpSpPr>
          <p:cNvPr id="10" name="Groupe 9"/>
          <p:cNvGrpSpPr/>
          <p:nvPr/>
        </p:nvGrpSpPr>
        <p:grpSpPr>
          <a:xfrm>
            <a:off x="1548139" y="1963491"/>
            <a:ext cx="863621" cy="469900"/>
            <a:chOff x="1613892" y="1963491"/>
            <a:chExt cx="863621" cy="469900"/>
          </a:xfrm>
        </p:grpSpPr>
        <p:cxnSp>
          <p:nvCxnSpPr>
            <p:cNvPr id="7" name="Connecteur droit 6"/>
            <p:cNvCxnSpPr/>
            <p:nvPr/>
          </p:nvCxnSpPr>
          <p:spPr>
            <a:xfrm flipH="1">
              <a:off x="1691680" y="2357985"/>
              <a:ext cx="7858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Group 36"/>
            <p:cNvGrpSpPr>
              <a:grpSpLocks/>
            </p:cNvGrpSpPr>
            <p:nvPr/>
          </p:nvGrpSpPr>
          <p:grpSpPr bwMode="auto">
            <a:xfrm>
              <a:off x="1613892" y="1963491"/>
              <a:ext cx="739776" cy="469900"/>
              <a:chOff x="-45" y="2128"/>
              <a:chExt cx="466" cy="296"/>
            </a:xfrm>
          </p:grpSpPr>
          <p:sp>
            <p:nvSpPr>
              <p:cNvPr id="166" name="AutoShape 37"/>
              <p:cNvSpPr>
                <a:spLocks noChangeArrowheads="1"/>
              </p:cNvSpPr>
              <p:nvPr/>
            </p:nvSpPr>
            <p:spPr bwMode="auto">
              <a:xfrm>
                <a:off x="206" y="2329"/>
                <a:ext cx="215" cy="95"/>
              </a:xfrm>
              <a:prstGeom prst="notchedRightArrow">
                <a:avLst>
                  <a:gd name="adj1" fmla="val 50000"/>
                  <a:gd name="adj2" fmla="val 56579"/>
                </a:avLst>
              </a:prstGeom>
              <a:solidFill>
                <a:srgbClr val="FF0000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grpSp>
            <p:nvGrpSpPr>
              <p:cNvPr id="167" name="Group 38"/>
              <p:cNvGrpSpPr>
                <a:grpSpLocks/>
              </p:cNvGrpSpPr>
              <p:nvPr/>
            </p:nvGrpSpPr>
            <p:grpSpPr bwMode="auto">
              <a:xfrm>
                <a:off x="-45" y="2128"/>
                <a:ext cx="250" cy="288"/>
                <a:chOff x="-45" y="2128"/>
                <a:chExt cx="250" cy="288"/>
              </a:xfrm>
            </p:grpSpPr>
            <p:sp>
              <p:nvSpPr>
                <p:cNvPr id="168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95" y="2324"/>
                  <a:ext cx="66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69" name="Text Box 40"/>
                <p:cNvSpPr txBox="1">
                  <a:spLocks noChangeArrowheads="1"/>
                </p:cNvSpPr>
                <p:nvPr/>
              </p:nvSpPr>
              <p:spPr bwMode="auto">
                <a:xfrm flipH="1">
                  <a:off x="-45" y="2128"/>
                  <a:ext cx="2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 dirty="0"/>
                    <a:t>2</a:t>
                  </a:r>
                </a:p>
              </p:txBody>
            </p:sp>
          </p:grpSp>
        </p:grpSp>
      </p:grpSp>
      <p:sp>
        <p:nvSpPr>
          <p:cNvPr id="171" name="Text Box 2"/>
          <p:cNvSpPr txBox="1">
            <a:spLocks noChangeArrowheads="1"/>
          </p:cNvSpPr>
          <p:nvPr/>
        </p:nvSpPr>
        <p:spPr bwMode="auto">
          <a:xfrm>
            <a:off x="1677876" y="4221088"/>
            <a:ext cx="801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 dirty="0">
                <a:latin typeface="+mn-lt"/>
              </a:rPr>
              <a:t>Appliquons le premier principe au système sélectionné (système ouvert) :</a:t>
            </a:r>
          </a:p>
        </p:txBody>
      </p:sp>
      <p:sp>
        <p:nvSpPr>
          <p:cNvPr id="175" name="Text Box 6"/>
          <p:cNvSpPr txBox="1">
            <a:spLocks noChangeArrowheads="1"/>
          </p:cNvSpPr>
          <p:nvPr/>
        </p:nvSpPr>
        <p:spPr bwMode="auto">
          <a:xfrm>
            <a:off x="1717028" y="5589240"/>
            <a:ext cx="4422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 dirty="0">
                <a:latin typeface="+mn-lt"/>
              </a:rPr>
              <a:t>Le rendement est alors donné par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ZoneTexte 175"/>
              <p:cNvSpPr txBox="1"/>
              <p:nvPr/>
            </p:nvSpPr>
            <p:spPr>
              <a:xfrm>
                <a:off x="2123728" y="4524641"/>
                <a:ext cx="5267147" cy="41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̇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6" name="ZoneTexte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524641"/>
                <a:ext cx="5267147" cy="411331"/>
              </a:xfrm>
              <a:prstGeom prst="rect">
                <a:avLst/>
              </a:prstGeom>
              <a:blipFill rotWithShape="1">
                <a:blip r:embed="rId1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ZoneTexte 176"/>
              <p:cNvSpPr txBox="1"/>
              <p:nvPr/>
            </p:nvSpPr>
            <p:spPr>
              <a:xfrm>
                <a:off x="2113165" y="4941168"/>
                <a:ext cx="5267147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)+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7" name="ZoneTexte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65" y="4941168"/>
                <a:ext cx="5267147" cy="391582"/>
              </a:xfrm>
              <a:prstGeom prst="rect">
                <a:avLst/>
              </a:prstGeom>
              <a:blipFill rotWithShape="1">
                <a:blip r:embed="rId1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1770390" y="4941168"/>
            <a:ext cx="136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Soit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436096" y="5373216"/>
                <a:ext cx="2852119" cy="858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𝑦</m:t>
                      </m:r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den>
                      </m:f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373216"/>
                <a:ext cx="2852119" cy="85863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270281" y="3573016"/>
                <a:ext cx="1470071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𝑊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𝑄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281" y="3573016"/>
                <a:ext cx="1470071" cy="379848"/>
              </a:xfrm>
              <a:prstGeom prst="rect">
                <a:avLst/>
              </a:prstGeom>
              <a:blipFill rotWithShape="1">
                <a:blip r:embed="rId2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57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utoUpdateAnimBg="0"/>
      <p:bldP spid="171" grpId="0"/>
      <p:bldP spid="175" grpId="0"/>
      <p:bldP spid="176" grpId="0" animBg="1"/>
      <p:bldP spid="177" grpId="0" animBg="1"/>
      <p:bldP spid="11" grpId="0"/>
      <p:bldP spid="12" grpId="0" animBg="1"/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E.4. Le liquéfacteur de Linde </a:t>
            </a:r>
            <a:r>
              <a:rPr lang="fr-FR" sz="2400" dirty="0" err="1"/>
              <a:t>Hampson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74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-32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E.4.2. Calcul du coût et du facteur de mérite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691681" y="980728"/>
                <a:ext cx="4464495" cy="87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fr-FR" altLang="fr-FR" sz="1700" dirty="0">
                    <a:latin typeface="+mn-lt"/>
                  </a:rPr>
                  <a:t>Pour calculer le coût, nous devons déterminer </a:t>
                </a:r>
                <a14:m>
                  <m:oMath xmlns:m="http://schemas.openxmlformats.org/officeDocument/2006/math">
                    <m:r>
                      <a:rPr lang="fr-FR" altLang="fr-FR" sz="17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fr-FR" altLang="fr-FR" sz="1700" b="0" dirty="0">
                    <a:latin typeface="+mn-lt"/>
                  </a:rPr>
                  <a:t>. Le travail est consommé au niveau du compresseur, faisons donc le bilan :</a:t>
                </a:r>
              </a:p>
            </p:txBody>
          </p:sp>
        </mc:Choice>
        <mc:Fallback xmlns="">
          <p:sp>
            <p:nvSpPr>
              <p:cNvPr id="6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1" y="980728"/>
                <a:ext cx="4464495" cy="877163"/>
              </a:xfrm>
              <a:prstGeom prst="rect">
                <a:avLst/>
              </a:prstGeom>
              <a:blipFill rotWithShape="1">
                <a:blip r:embed="rId4"/>
                <a:stretch>
                  <a:fillRect l="-956" t="-2083" b="-833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 Box 2"/>
          <p:cNvSpPr txBox="1">
            <a:spLocks noChangeArrowheads="1"/>
          </p:cNvSpPr>
          <p:nvPr/>
        </p:nvSpPr>
        <p:spPr bwMode="auto">
          <a:xfrm>
            <a:off x="1619672" y="2104049"/>
            <a:ext cx="80137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700" dirty="0">
                <a:latin typeface="+mn-lt"/>
              </a:rPr>
              <a:t>Appliquons le premier principe au système sélectionné (système ouvert) :</a:t>
            </a:r>
          </a:p>
        </p:txBody>
      </p:sp>
      <p:sp>
        <p:nvSpPr>
          <p:cNvPr id="175" name="Text Box 6"/>
          <p:cNvSpPr txBox="1">
            <a:spLocks noChangeArrowheads="1"/>
          </p:cNvSpPr>
          <p:nvPr/>
        </p:nvSpPr>
        <p:spPr bwMode="auto">
          <a:xfrm>
            <a:off x="1717028" y="3480622"/>
            <a:ext cx="44227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700" dirty="0">
                <a:latin typeface="+mn-lt"/>
              </a:rPr>
              <a:t>Le coût est alors donné par : </a:t>
            </a:r>
          </a:p>
        </p:txBody>
      </p:sp>
      <p:grpSp>
        <p:nvGrpSpPr>
          <p:cNvPr id="85" name="Group 11"/>
          <p:cNvGrpSpPr>
            <a:grpSpLocks/>
          </p:cNvGrpSpPr>
          <p:nvPr/>
        </p:nvGrpSpPr>
        <p:grpSpPr bwMode="auto">
          <a:xfrm>
            <a:off x="7392639" y="908720"/>
            <a:ext cx="971551" cy="599883"/>
            <a:chOff x="4293" y="2853"/>
            <a:chExt cx="612" cy="479"/>
          </a:xfrm>
        </p:grpSpPr>
        <p:sp>
          <p:nvSpPr>
            <p:cNvPr id="86" name="AutoShape 12"/>
            <p:cNvSpPr>
              <a:spLocks noChangeArrowheads="1"/>
            </p:cNvSpPr>
            <p:nvPr/>
          </p:nvSpPr>
          <p:spPr bwMode="auto">
            <a:xfrm rot="1185849">
              <a:off x="4293" y="2961"/>
              <a:ext cx="210" cy="371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4481" y="2853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/>
                <a:t>Q</a:t>
              </a:r>
              <a:r>
                <a:rPr lang="fr-FR" altLang="fr-FR" sz="1800" baseline="-25000" dirty="0" err="1"/>
                <a:t>c</a:t>
              </a:r>
              <a:endParaRPr lang="fr-FR" altLang="fr-FR" sz="1800" dirty="0"/>
            </a:p>
          </p:txBody>
        </p:sp>
      </p:grpSp>
      <p:grpSp>
        <p:nvGrpSpPr>
          <p:cNvPr id="88" name="Group 14"/>
          <p:cNvGrpSpPr>
            <a:grpSpLocks/>
          </p:cNvGrpSpPr>
          <p:nvPr/>
        </p:nvGrpSpPr>
        <p:grpSpPr bwMode="auto">
          <a:xfrm>
            <a:off x="6104384" y="1202519"/>
            <a:ext cx="809626" cy="517526"/>
            <a:chOff x="3549" y="2895"/>
            <a:chExt cx="510" cy="326"/>
          </a:xfrm>
        </p:grpSpPr>
        <p:graphicFrame>
          <p:nvGraphicFramePr>
            <p:cNvPr id="8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1727455"/>
                </p:ext>
              </p:extLst>
            </p:nvPr>
          </p:nvGraphicFramePr>
          <p:xfrm>
            <a:off x="3549" y="2895"/>
            <a:ext cx="345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5" imgW="457200" imgH="266400" progId="Equation.3">
                    <p:embed/>
                  </p:oleObj>
                </mc:Choice>
                <mc:Fallback>
                  <p:oleObj name="Équation" r:id="rId5" imgW="457200" imgH="266400" progId="Equation.3">
                    <p:embed/>
                    <p:pic>
                      <p:nvPicPr>
                        <p:cNvPr id="8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" y="2895"/>
                          <a:ext cx="345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AutoShape 15"/>
            <p:cNvSpPr>
              <a:spLocks noChangeArrowheads="1"/>
            </p:cNvSpPr>
            <p:nvPr/>
          </p:nvSpPr>
          <p:spPr bwMode="auto">
            <a:xfrm>
              <a:off x="3803" y="3067"/>
              <a:ext cx="256" cy="154"/>
            </a:xfrm>
            <a:prstGeom prst="notchedRightArrow">
              <a:avLst>
                <a:gd name="adj1" fmla="val 50000"/>
                <a:gd name="adj2" fmla="val 68296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91" name="Group 17"/>
          <p:cNvGrpSpPr>
            <a:grpSpLocks/>
          </p:cNvGrpSpPr>
          <p:nvPr/>
        </p:nvGrpSpPr>
        <p:grpSpPr bwMode="auto">
          <a:xfrm>
            <a:off x="7115627" y="1660749"/>
            <a:ext cx="754064" cy="423918"/>
            <a:chOff x="4154" y="3296"/>
            <a:chExt cx="475" cy="386"/>
          </a:xfrm>
        </p:grpSpPr>
        <p:sp>
          <p:nvSpPr>
            <p:cNvPr id="92" name="AutoShape 18"/>
            <p:cNvSpPr>
              <a:spLocks noChangeArrowheads="1"/>
            </p:cNvSpPr>
            <p:nvPr/>
          </p:nvSpPr>
          <p:spPr bwMode="auto">
            <a:xfrm rot="1185849">
              <a:off x="4431" y="3296"/>
              <a:ext cx="198" cy="386"/>
            </a:xfrm>
            <a:prstGeom prst="upArrow">
              <a:avLst>
                <a:gd name="adj1" fmla="val 50000"/>
                <a:gd name="adj2" fmla="val 4889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4154" y="3390"/>
              <a:ext cx="4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 err="1"/>
                <a:t>W</a:t>
              </a:r>
              <a:r>
                <a:rPr lang="fr-FR" altLang="fr-FR" sz="1800" baseline="-25000" dirty="0" err="1"/>
                <a:t>c</a:t>
              </a:r>
              <a:endParaRPr lang="fr-FR" altLang="fr-FR" sz="1800" dirty="0"/>
            </a:p>
          </p:txBody>
        </p:sp>
      </p:grpSp>
      <p:grpSp>
        <p:nvGrpSpPr>
          <p:cNvPr id="94" name="Group 20"/>
          <p:cNvGrpSpPr>
            <a:grpSpLocks/>
          </p:cNvGrpSpPr>
          <p:nvPr/>
        </p:nvGrpSpPr>
        <p:grpSpPr bwMode="auto">
          <a:xfrm>
            <a:off x="8355458" y="1224737"/>
            <a:ext cx="681038" cy="492125"/>
            <a:chOff x="4967" y="2909"/>
            <a:chExt cx="429" cy="310"/>
          </a:xfrm>
        </p:grpSpPr>
        <p:sp>
          <p:nvSpPr>
            <p:cNvPr id="95" name="AutoShape 21"/>
            <p:cNvSpPr>
              <a:spLocks noChangeArrowheads="1"/>
            </p:cNvSpPr>
            <p:nvPr/>
          </p:nvSpPr>
          <p:spPr bwMode="auto">
            <a:xfrm>
              <a:off x="4967" y="3067"/>
              <a:ext cx="245" cy="152"/>
            </a:xfrm>
            <a:prstGeom prst="notchedRightArrow">
              <a:avLst>
                <a:gd name="adj1" fmla="val 50000"/>
                <a:gd name="adj2" fmla="val 68296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graphicFrame>
          <p:nvGraphicFramePr>
            <p:cNvPr id="9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3432781"/>
                </p:ext>
              </p:extLst>
            </p:nvPr>
          </p:nvGraphicFramePr>
          <p:xfrm>
            <a:off x="5087" y="2909"/>
            <a:ext cx="309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7" imgW="609480" imgH="266400" progId="Equation.3">
                    <p:embed/>
                  </p:oleObj>
                </mc:Choice>
                <mc:Fallback>
                  <p:oleObj name="Équation" r:id="rId7" imgW="609480" imgH="266400" progId="Equation.3">
                    <p:embed/>
                    <p:pic>
                      <p:nvPicPr>
                        <p:cNvPr id="9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7" y="2909"/>
                          <a:ext cx="309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" name="Group 23"/>
          <p:cNvGrpSpPr>
            <a:grpSpLocks/>
          </p:cNvGrpSpPr>
          <p:nvPr/>
        </p:nvGrpSpPr>
        <p:grpSpPr bwMode="auto">
          <a:xfrm>
            <a:off x="6731442" y="1340627"/>
            <a:ext cx="2287588" cy="498475"/>
            <a:chOff x="3912" y="3160"/>
            <a:chExt cx="1441" cy="314"/>
          </a:xfrm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3912" y="3160"/>
              <a:ext cx="1146" cy="3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99" name="Text Box 25"/>
            <p:cNvSpPr txBox="1">
              <a:spLocks noChangeArrowheads="1"/>
            </p:cNvSpPr>
            <p:nvPr/>
          </p:nvSpPr>
          <p:spPr bwMode="auto">
            <a:xfrm>
              <a:off x="4033" y="3194"/>
              <a:ext cx="13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/>
                <a:t>Compresseur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475656" y="2473088"/>
                <a:ext cx="3286770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̇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473088"/>
                <a:ext cx="3286770" cy="379848"/>
              </a:xfrm>
              <a:prstGeom prst="rect">
                <a:avLst/>
              </a:prstGeom>
              <a:blipFill rotWithShape="1"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èche droite 15"/>
          <p:cNvSpPr/>
          <p:nvPr/>
        </p:nvSpPr>
        <p:spPr>
          <a:xfrm>
            <a:off x="4743430" y="2558456"/>
            <a:ext cx="548650" cy="222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ZoneTexte 105"/>
              <p:cNvSpPr txBox="1"/>
              <p:nvPr/>
            </p:nvSpPr>
            <p:spPr>
              <a:xfrm>
                <a:off x="5292080" y="2420888"/>
                <a:ext cx="3286770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acc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)−</m:t>
                      </m:r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6" name="ZoneTexte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420888"/>
                <a:ext cx="3286770" cy="379848"/>
              </a:xfrm>
              <a:prstGeom prst="rect">
                <a:avLst/>
              </a:prstGeom>
              <a:blipFill rotWithShape="1"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1578943" y="2976566"/>
                <a:ext cx="4073177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Avec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→2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43" y="2976566"/>
                <a:ext cx="4073177" cy="379848"/>
              </a:xfrm>
              <a:prstGeom prst="rect">
                <a:avLst/>
              </a:prstGeom>
              <a:blipFill rotWithShape="1">
                <a:blip r:embed="rId11"/>
                <a:stretch>
                  <a:fillRect l="-898" b="-190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Flèche droite 106"/>
          <p:cNvSpPr/>
          <p:nvPr/>
        </p:nvSpPr>
        <p:spPr>
          <a:xfrm>
            <a:off x="5031462" y="3114134"/>
            <a:ext cx="548650" cy="222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5588496" y="3028766"/>
                <a:ext cx="3592016" cy="3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.(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96" y="3028766"/>
                <a:ext cx="3592016" cy="377989"/>
              </a:xfrm>
              <a:prstGeom prst="rect">
                <a:avLst/>
              </a:prstGeom>
              <a:blipFill rotWithShape="1"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1547664" y="3852384"/>
                <a:ext cx="7654406" cy="73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𝐶𝑜</m:t>
                      </m:r>
                      <m:r>
                        <a:rPr lang="fr-FR" b="0" i="1" smtClean="0">
                          <a:latin typeface="Cambria Math"/>
                        </a:rPr>
                        <m:t>û</m:t>
                      </m:r>
                      <m:r>
                        <a:rPr lang="fr-FR" b="0" i="1" smtClean="0">
                          <a:latin typeface="Cambria Math"/>
                        </a:rPr>
                        <m:t>𝑡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.(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.(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852384"/>
                <a:ext cx="7654406" cy="73571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 Box 6"/>
          <p:cNvSpPr txBox="1">
            <a:spLocks noChangeArrowheads="1"/>
          </p:cNvSpPr>
          <p:nvPr/>
        </p:nvSpPr>
        <p:spPr bwMode="auto">
          <a:xfrm>
            <a:off x="1733401" y="4562483"/>
            <a:ext cx="44227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700" dirty="0">
                <a:latin typeface="+mn-lt"/>
              </a:rPr>
              <a:t>Le Facteur de mérite est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638944" y="4850515"/>
                <a:ext cx="7325544" cy="677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𝐹𝑀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𝐶𝑜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û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𝐶𝑜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û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𝑖𝑑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𝑎𝑙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fr-FR" i="1"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.(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.</m:t>
                          </m:r>
                          <m:r>
                            <a:rPr lang="fr-FR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944" y="4850515"/>
                <a:ext cx="7325544" cy="67775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1668417" y="5530006"/>
            <a:ext cx="744008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1700" dirty="0">
                <a:latin typeface="+mn-lt"/>
              </a:rPr>
              <a:t>Pour les même raison que celles énoncées pour le réfrigérateur LINDE-HAMPSON, ce système ne fonctionne pas avec l’hélium ou l’hydrogène par exemple. </a:t>
            </a:r>
            <a:r>
              <a:rPr lang="fr-FR" altLang="fr-FR" sz="1700" b="1" u="sng" dirty="0">
                <a:latin typeface="+mn-lt"/>
              </a:rPr>
              <a:t>Il faut d’autres systèmes de liquéfaction.</a:t>
            </a:r>
          </a:p>
        </p:txBody>
      </p:sp>
    </p:spTree>
    <p:extLst>
      <p:ext uri="{BB962C8B-B14F-4D97-AF65-F5344CB8AC3E}">
        <p14:creationId xmlns:p14="http://schemas.microsoft.com/office/powerpoint/2010/main" val="276313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 autoUpdateAnimBg="0"/>
      <p:bldP spid="171" grpId="0"/>
      <p:bldP spid="175" grpId="0"/>
      <p:bldP spid="5" grpId="0" animBg="1"/>
      <p:bldP spid="16" grpId="0" animBg="1"/>
      <p:bldP spid="106" grpId="0" animBg="1"/>
      <p:bldP spid="17" grpId="0" animBg="1"/>
      <p:bldP spid="107" grpId="0" animBg="1"/>
      <p:bldP spid="108" grpId="0" animBg="1"/>
      <p:bldP spid="109" grpId="0" animBg="1"/>
      <p:bldP spid="111" grpId="0"/>
      <p:bldP spid="18" grpId="0" animBg="1"/>
      <p:bldP spid="114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E.5. Autres liquéfacteurs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75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-32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E.5.1. Liquéfacteurs avec pré-refroidissement</a:t>
            </a:r>
          </a:p>
        </p:txBody>
      </p:sp>
      <p:sp>
        <p:nvSpPr>
          <p:cNvPr id="38" name="Text Box 59"/>
          <p:cNvSpPr txBox="1">
            <a:spLocks noChangeArrowheads="1"/>
          </p:cNvSpPr>
          <p:nvPr/>
        </p:nvSpPr>
        <p:spPr bwMode="auto">
          <a:xfrm>
            <a:off x="1584176" y="1013247"/>
            <a:ext cx="752432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700" dirty="0">
                <a:latin typeface="+mn-lt"/>
              </a:rPr>
              <a:t>On peut utiliser le même système que celui du réfrigérateur avec pré-refroidisseur azote.</a:t>
            </a:r>
          </a:p>
        </p:txBody>
      </p: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1872730" y="2716361"/>
            <a:ext cx="6516687" cy="3402012"/>
            <a:chOff x="901" y="1677"/>
            <a:chExt cx="4105" cy="2143"/>
          </a:xfrm>
        </p:grpSpPr>
        <p:grpSp>
          <p:nvGrpSpPr>
            <p:cNvPr id="40" name="Group 3"/>
            <p:cNvGrpSpPr>
              <a:grpSpLocks/>
            </p:cNvGrpSpPr>
            <p:nvPr/>
          </p:nvGrpSpPr>
          <p:grpSpPr bwMode="auto">
            <a:xfrm>
              <a:off x="2486" y="1912"/>
              <a:ext cx="687" cy="732"/>
              <a:chOff x="2262" y="1376"/>
              <a:chExt cx="917" cy="986"/>
            </a:xfrm>
          </p:grpSpPr>
          <p:grpSp>
            <p:nvGrpSpPr>
              <p:cNvPr id="110" name="Group 4"/>
              <p:cNvGrpSpPr>
                <a:grpSpLocks/>
              </p:cNvGrpSpPr>
              <p:nvPr/>
            </p:nvGrpSpPr>
            <p:grpSpPr bwMode="auto">
              <a:xfrm>
                <a:off x="2262" y="1520"/>
                <a:ext cx="869" cy="842"/>
                <a:chOff x="2377" y="976"/>
                <a:chExt cx="1288" cy="842"/>
              </a:xfrm>
            </p:grpSpPr>
            <p:sp>
              <p:nvSpPr>
                <p:cNvPr id="115" name="Rectangle 5"/>
                <p:cNvSpPr>
                  <a:spLocks noChangeArrowheads="1"/>
                </p:cNvSpPr>
                <p:nvPr/>
              </p:nvSpPr>
              <p:spPr bwMode="auto">
                <a:xfrm>
                  <a:off x="2540" y="976"/>
                  <a:ext cx="844" cy="842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16" name="Freeform 6"/>
                <p:cNvSpPr>
                  <a:spLocks/>
                </p:cNvSpPr>
                <p:nvPr/>
              </p:nvSpPr>
              <p:spPr bwMode="auto">
                <a:xfrm>
                  <a:off x="2377" y="1461"/>
                  <a:ext cx="1288" cy="295"/>
                </a:xfrm>
                <a:custGeom>
                  <a:avLst/>
                  <a:gdLst>
                    <a:gd name="T0" fmla="*/ 0 w 1288"/>
                    <a:gd name="T1" fmla="*/ 162 h 295"/>
                    <a:gd name="T2" fmla="*/ 220 w 1288"/>
                    <a:gd name="T3" fmla="*/ 162 h 295"/>
                    <a:gd name="T4" fmla="*/ 268 w 1288"/>
                    <a:gd name="T5" fmla="*/ 8 h 295"/>
                    <a:gd name="T6" fmla="*/ 300 w 1288"/>
                    <a:gd name="T7" fmla="*/ 283 h 295"/>
                    <a:gd name="T8" fmla="*/ 334 w 1288"/>
                    <a:gd name="T9" fmla="*/ 0 h 295"/>
                    <a:gd name="T10" fmla="*/ 362 w 1288"/>
                    <a:gd name="T11" fmla="*/ 283 h 295"/>
                    <a:gd name="T12" fmla="*/ 394 w 1288"/>
                    <a:gd name="T13" fmla="*/ 8 h 295"/>
                    <a:gd name="T14" fmla="*/ 426 w 1288"/>
                    <a:gd name="T15" fmla="*/ 283 h 295"/>
                    <a:gd name="T16" fmla="*/ 453 w 1288"/>
                    <a:gd name="T17" fmla="*/ 15 h 295"/>
                    <a:gd name="T18" fmla="*/ 480 w 1288"/>
                    <a:gd name="T19" fmla="*/ 283 h 295"/>
                    <a:gd name="T20" fmla="*/ 510 w 1288"/>
                    <a:gd name="T21" fmla="*/ 8 h 295"/>
                    <a:gd name="T22" fmla="*/ 538 w 1288"/>
                    <a:gd name="T23" fmla="*/ 283 h 295"/>
                    <a:gd name="T24" fmla="*/ 566 w 1288"/>
                    <a:gd name="T25" fmla="*/ 20 h 295"/>
                    <a:gd name="T26" fmla="*/ 587 w 1288"/>
                    <a:gd name="T27" fmla="*/ 283 h 295"/>
                    <a:gd name="T28" fmla="*/ 619 w 1288"/>
                    <a:gd name="T29" fmla="*/ 15 h 295"/>
                    <a:gd name="T30" fmla="*/ 652 w 1288"/>
                    <a:gd name="T31" fmla="*/ 283 h 295"/>
                    <a:gd name="T32" fmla="*/ 661 w 1288"/>
                    <a:gd name="T33" fmla="*/ 204 h 295"/>
                    <a:gd name="T34" fmla="*/ 664 w 1288"/>
                    <a:gd name="T35" fmla="*/ 156 h 295"/>
                    <a:gd name="T36" fmla="*/ 676 w 1288"/>
                    <a:gd name="T37" fmla="*/ 18 h 295"/>
                    <a:gd name="T38" fmla="*/ 704 w 1288"/>
                    <a:gd name="T39" fmla="*/ 291 h 295"/>
                    <a:gd name="T40" fmla="*/ 733 w 1288"/>
                    <a:gd name="T41" fmla="*/ 8 h 295"/>
                    <a:gd name="T42" fmla="*/ 773 w 1288"/>
                    <a:gd name="T43" fmla="*/ 291 h 295"/>
                    <a:gd name="T44" fmla="*/ 803 w 1288"/>
                    <a:gd name="T45" fmla="*/ 8 h 295"/>
                    <a:gd name="T46" fmla="*/ 825 w 1288"/>
                    <a:gd name="T47" fmla="*/ 283 h 295"/>
                    <a:gd name="T48" fmla="*/ 860 w 1288"/>
                    <a:gd name="T49" fmla="*/ 8 h 295"/>
                    <a:gd name="T50" fmla="*/ 892 w 1288"/>
                    <a:gd name="T51" fmla="*/ 283 h 295"/>
                    <a:gd name="T52" fmla="*/ 943 w 1288"/>
                    <a:gd name="T53" fmla="*/ 162 h 295"/>
                    <a:gd name="T54" fmla="*/ 1288 w 1288"/>
                    <a:gd name="T55" fmla="*/ 162 h 2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88"/>
                    <a:gd name="T85" fmla="*/ 0 h 295"/>
                    <a:gd name="T86" fmla="*/ 1288 w 1288"/>
                    <a:gd name="T87" fmla="*/ 295 h 2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88" h="295">
                      <a:moveTo>
                        <a:pt x="0" y="162"/>
                      </a:moveTo>
                      <a:lnTo>
                        <a:pt x="220" y="162"/>
                      </a:lnTo>
                      <a:lnTo>
                        <a:pt x="268" y="8"/>
                      </a:lnTo>
                      <a:lnTo>
                        <a:pt x="300" y="283"/>
                      </a:lnTo>
                      <a:lnTo>
                        <a:pt x="334" y="0"/>
                      </a:lnTo>
                      <a:lnTo>
                        <a:pt x="362" y="283"/>
                      </a:lnTo>
                      <a:lnTo>
                        <a:pt x="394" y="8"/>
                      </a:lnTo>
                      <a:lnTo>
                        <a:pt x="426" y="283"/>
                      </a:lnTo>
                      <a:lnTo>
                        <a:pt x="453" y="15"/>
                      </a:lnTo>
                      <a:lnTo>
                        <a:pt x="480" y="283"/>
                      </a:lnTo>
                      <a:lnTo>
                        <a:pt x="510" y="8"/>
                      </a:lnTo>
                      <a:lnTo>
                        <a:pt x="538" y="283"/>
                      </a:lnTo>
                      <a:lnTo>
                        <a:pt x="566" y="20"/>
                      </a:lnTo>
                      <a:lnTo>
                        <a:pt x="587" y="283"/>
                      </a:lnTo>
                      <a:lnTo>
                        <a:pt x="619" y="15"/>
                      </a:lnTo>
                      <a:cubicBezTo>
                        <a:pt x="627" y="62"/>
                        <a:pt x="644" y="237"/>
                        <a:pt x="652" y="283"/>
                      </a:cubicBezTo>
                      <a:cubicBezTo>
                        <a:pt x="653" y="295"/>
                        <a:pt x="659" y="208"/>
                        <a:pt x="661" y="204"/>
                      </a:cubicBezTo>
                      <a:cubicBezTo>
                        <a:pt x="660" y="195"/>
                        <a:pt x="662" y="186"/>
                        <a:pt x="664" y="156"/>
                      </a:cubicBezTo>
                      <a:lnTo>
                        <a:pt x="676" y="18"/>
                      </a:lnTo>
                      <a:lnTo>
                        <a:pt x="704" y="291"/>
                      </a:lnTo>
                      <a:lnTo>
                        <a:pt x="733" y="8"/>
                      </a:lnTo>
                      <a:lnTo>
                        <a:pt x="773" y="291"/>
                      </a:lnTo>
                      <a:lnTo>
                        <a:pt x="803" y="8"/>
                      </a:lnTo>
                      <a:lnTo>
                        <a:pt x="825" y="283"/>
                      </a:lnTo>
                      <a:lnTo>
                        <a:pt x="860" y="8"/>
                      </a:lnTo>
                      <a:lnTo>
                        <a:pt x="892" y="283"/>
                      </a:lnTo>
                      <a:lnTo>
                        <a:pt x="943" y="162"/>
                      </a:lnTo>
                      <a:lnTo>
                        <a:pt x="1288" y="162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17" name="Freeform 7"/>
                <p:cNvSpPr>
                  <a:spLocks/>
                </p:cNvSpPr>
                <p:nvPr/>
              </p:nvSpPr>
              <p:spPr bwMode="auto">
                <a:xfrm>
                  <a:off x="2444" y="1107"/>
                  <a:ext cx="1117" cy="295"/>
                </a:xfrm>
                <a:custGeom>
                  <a:avLst/>
                  <a:gdLst>
                    <a:gd name="T0" fmla="*/ 0 w 1117"/>
                    <a:gd name="T1" fmla="*/ 147 h 295"/>
                    <a:gd name="T2" fmla="*/ 193 w 1117"/>
                    <a:gd name="T3" fmla="*/ 147 h 295"/>
                    <a:gd name="T4" fmla="*/ 220 w 1117"/>
                    <a:gd name="T5" fmla="*/ 8 h 295"/>
                    <a:gd name="T6" fmla="*/ 252 w 1117"/>
                    <a:gd name="T7" fmla="*/ 283 h 295"/>
                    <a:gd name="T8" fmla="*/ 286 w 1117"/>
                    <a:gd name="T9" fmla="*/ 0 h 295"/>
                    <a:gd name="T10" fmla="*/ 314 w 1117"/>
                    <a:gd name="T11" fmla="*/ 283 h 295"/>
                    <a:gd name="T12" fmla="*/ 346 w 1117"/>
                    <a:gd name="T13" fmla="*/ 8 h 295"/>
                    <a:gd name="T14" fmla="*/ 378 w 1117"/>
                    <a:gd name="T15" fmla="*/ 283 h 295"/>
                    <a:gd name="T16" fmla="*/ 405 w 1117"/>
                    <a:gd name="T17" fmla="*/ 15 h 295"/>
                    <a:gd name="T18" fmla="*/ 432 w 1117"/>
                    <a:gd name="T19" fmla="*/ 283 h 295"/>
                    <a:gd name="T20" fmla="*/ 462 w 1117"/>
                    <a:gd name="T21" fmla="*/ 8 h 295"/>
                    <a:gd name="T22" fmla="*/ 489 w 1117"/>
                    <a:gd name="T23" fmla="*/ 283 h 295"/>
                    <a:gd name="T24" fmla="*/ 518 w 1117"/>
                    <a:gd name="T25" fmla="*/ 20 h 295"/>
                    <a:gd name="T26" fmla="*/ 539 w 1117"/>
                    <a:gd name="T27" fmla="*/ 283 h 295"/>
                    <a:gd name="T28" fmla="*/ 571 w 1117"/>
                    <a:gd name="T29" fmla="*/ 15 h 295"/>
                    <a:gd name="T30" fmla="*/ 603 w 1117"/>
                    <a:gd name="T31" fmla="*/ 283 h 295"/>
                    <a:gd name="T32" fmla="*/ 613 w 1117"/>
                    <a:gd name="T33" fmla="*/ 204 h 295"/>
                    <a:gd name="T34" fmla="*/ 616 w 1117"/>
                    <a:gd name="T35" fmla="*/ 156 h 295"/>
                    <a:gd name="T36" fmla="*/ 628 w 1117"/>
                    <a:gd name="T37" fmla="*/ 18 h 295"/>
                    <a:gd name="T38" fmla="*/ 655 w 1117"/>
                    <a:gd name="T39" fmla="*/ 291 h 295"/>
                    <a:gd name="T40" fmla="*/ 685 w 1117"/>
                    <a:gd name="T41" fmla="*/ 8 h 295"/>
                    <a:gd name="T42" fmla="*/ 725 w 1117"/>
                    <a:gd name="T43" fmla="*/ 291 h 295"/>
                    <a:gd name="T44" fmla="*/ 754 w 1117"/>
                    <a:gd name="T45" fmla="*/ 8 h 295"/>
                    <a:gd name="T46" fmla="*/ 777 w 1117"/>
                    <a:gd name="T47" fmla="*/ 283 h 295"/>
                    <a:gd name="T48" fmla="*/ 811 w 1117"/>
                    <a:gd name="T49" fmla="*/ 8 h 295"/>
                    <a:gd name="T50" fmla="*/ 844 w 1117"/>
                    <a:gd name="T51" fmla="*/ 283 h 295"/>
                    <a:gd name="T52" fmla="*/ 886 w 1117"/>
                    <a:gd name="T53" fmla="*/ 66 h 295"/>
                    <a:gd name="T54" fmla="*/ 1117 w 1117"/>
                    <a:gd name="T55" fmla="*/ 66 h 2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17"/>
                    <a:gd name="T85" fmla="*/ 0 h 295"/>
                    <a:gd name="T86" fmla="*/ 1117 w 1117"/>
                    <a:gd name="T87" fmla="*/ 295 h 2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17" h="295">
                      <a:moveTo>
                        <a:pt x="0" y="147"/>
                      </a:moveTo>
                      <a:lnTo>
                        <a:pt x="193" y="147"/>
                      </a:lnTo>
                      <a:lnTo>
                        <a:pt x="220" y="8"/>
                      </a:lnTo>
                      <a:lnTo>
                        <a:pt x="252" y="283"/>
                      </a:lnTo>
                      <a:lnTo>
                        <a:pt x="286" y="0"/>
                      </a:lnTo>
                      <a:lnTo>
                        <a:pt x="314" y="283"/>
                      </a:lnTo>
                      <a:lnTo>
                        <a:pt x="346" y="8"/>
                      </a:lnTo>
                      <a:lnTo>
                        <a:pt x="378" y="283"/>
                      </a:lnTo>
                      <a:lnTo>
                        <a:pt x="405" y="15"/>
                      </a:lnTo>
                      <a:lnTo>
                        <a:pt x="432" y="283"/>
                      </a:lnTo>
                      <a:lnTo>
                        <a:pt x="462" y="8"/>
                      </a:lnTo>
                      <a:lnTo>
                        <a:pt x="489" y="283"/>
                      </a:lnTo>
                      <a:lnTo>
                        <a:pt x="518" y="20"/>
                      </a:lnTo>
                      <a:lnTo>
                        <a:pt x="539" y="283"/>
                      </a:lnTo>
                      <a:lnTo>
                        <a:pt x="571" y="15"/>
                      </a:lnTo>
                      <a:cubicBezTo>
                        <a:pt x="579" y="62"/>
                        <a:pt x="596" y="237"/>
                        <a:pt x="603" y="283"/>
                      </a:cubicBezTo>
                      <a:cubicBezTo>
                        <a:pt x="605" y="295"/>
                        <a:pt x="611" y="208"/>
                        <a:pt x="613" y="204"/>
                      </a:cubicBezTo>
                      <a:cubicBezTo>
                        <a:pt x="612" y="195"/>
                        <a:pt x="614" y="186"/>
                        <a:pt x="616" y="156"/>
                      </a:cubicBezTo>
                      <a:lnTo>
                        <a:pt x="628" y="18"/>
                      </a:lnTo>
                      <a:lnTo>
                        <a:pt x="655" y="291"/>
                      </a:lnTo>
                      <a:lnTo>
                        <a:pt x="685" y="8"/>
                      </a:lnTo>
                      <a:lnTo>
                        <a:pt x="725" y="291"/>
                      </a:lnTo>
                      <a:lnTo>
                        <a:pt x="754" y="8"/>
                      </a:lnTo>
                      <a:lnTo>
                        <a:pt x="777" y="283"/>
                      </a:lnTo>
                      <a:lnTo>
                        <a:pt x="811" y="8"/>
                      </a:lnTo>
                      <a:lnTo>
                        <a:pt x="844" y="283"/>
                      </a:lnTo>
                      <a:lnTo>
                        <a:pt x="886" y="66"/>
                      </a:lnTo>
                      <a:lnTo>
                        <a:pt x="1117" y="66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12" name="Oval 8"/>
              <p:cNvSpPr>
                <a:spLocks noChangeArrowheads="1"/>
              </p:cNvSpPr>
              <p:nvPr/>
            </p:nvSpPr>
            <p:spPr bwMode="auto">
              <a:xfrm>
                <a:off x="3047" y="1673"/>
                <a:ext cx="6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113" name="Text Box 9"/>
              <p:cNvSpPr txBox="1">
                <a:spLocks noChangeArrowheads="1"/>
              </p:cNvSpPr>
              <p:nvPr/>
            </p:nvSpPr>
            <p:spPr bwMode="auto">
              <a:xfrm>
                <a:off x="2961" y="1376"/>
                <a:ext cx="21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400"/>
                  <a:t>3</a:t>
                </a:r>
              </a:p>
            </p:txBody>
          </p:sp>
        </p:grpSp>
        <p:graphicFrame>
          <p:nvGraphicFramePr>
            <p:cNvPr id="43" name="Object 11"/>
            <p:cNvGraphicFramePr>
              <a:graphicFrameLocks noChangeAspect="1"/>
            </p:cNvGraphicFramePr>
            <p:nvPr/>
          </p:nvGraphicFramePr>
          <p:xfrm>
            <a:off x="4868" y="2477"/>
            <a:ext cx="131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3" imgW="317225" imgH="317225" progId="Equation.3">
                    <p:embed/>
                  </p:oleObj>
                </mc:Choice>
                <mc:Fallback>
                  <p:oleObj name="Équation" r:id="rId3" imgW="317225" imgH="317225" progId="Equation.3">
                    <p:embed/>
                    <p:pic>
                      <p:nvPicPr>
                        <p:cNvPr id="4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8" y="2477"/>
                          <a:ext cx="131" cy="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4821" y="2175"/>
              <a:ext cx="1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5</a:t>
              </a:r>
            </a:p>
          </p:txBody>
        </p:sp>
        <p:grpSp>
          <p:nvGrpSpPr>
            <p:cNvPr id="45" name="Group 13"/>
            <p:cNvGrpSpPr>
              <a:grpSpLocks/>
            </p:cNvGrpSpPr>
            <p:nvPr/>
          </p:nvGrpSpPr>
          <p:grpSpPr bwMode="auto">
            <a:xfrm>
              <a:off x="3892" y="2004"/>
              <a:ext cx="612" cy="625"/>
              <a:chOff x="4138" y="1500"/>
              <a:chExt cx="817" cy="842"/>
            </a:xfrm>
          </p:grpSpPr>
          <p:sp>
            <p:nvSpPr>
              <p:cNvPr id="103" name="Rectangle 14"/>
              <p:cNvSpPr>
                <a:spLocks noChangeArrowheads="1"/>
              </p:cNvSpPr>
              <p:nvPr/>
            </p:nvSpPr>
            <p:spPr bwMode="auto">
              <a:xfrm>
                <a:off x="4219" y="1500"/>
                <a:ext cx="536" cy="84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104" name="Freeform 15"/>
              <p:cNvSpPr>
                <a:spLocks/>
              </p:cNvSpPr>
              <p:nvPr/>
            </p:nvSpPr>
            <p:spPr bwMode="auto">
              <a:xfrm>
                <a:off x="4138" y="2006"/>
                <a:ext cx="817" cy="295"/>
              </a:xfrm>
              <a:custGeom>
                <a:avLst/>
                <a:gdLst>
                  <a:gd name="T0" fmla="*/ 0 w 1288"/>
                  <a:gd name="T1" fmla="*/ 162 h 295"/>
                  <a:gd name="T2" fmla="*/ 1 w 1288"/>
                  <a:gd name="T3" fmla="*/ 162 h 295"/>
                  <a:gd name="T4" fmla="*/ 1 w 1288"/>
                  <a:gd name="T5" fmla="*/ 8 h 295"/>
                  <a:gd name="T6" fmla="*/ 1 w 1288"/>
                  <a:gd name="T7" fmla="*/ 283 h 295"/>
                  <a:gd name="T8" fmla="*/ 1 w 1288"/>
                  <a:gd name="T9" fmla="*/ 0 h 295"/>
                  <a:gd name="T10" fmla="*/ 1 w 1288"/>
                  <a:gd name="T11" fmla="*/ 283 h 295"/>
                  <a:gd name="T12" fmla="*/ 1 w 1288"/>
                  <a:gd name="T13" fmla="*/ 8 h 295"/>
                  <a:gd name="T14" fmla="*/ 1 w 1288"/>
                  <a:gd name="T15" fmla="*/ 283 h 295"/>
                  <a:gd name="T16" fmla="*/ 1 w 1288"/>
                  <a:gd name="T17" fmla="*/ 15 h 295"/>
                  <a:gd name="T18" fmla="*/ 1 w 1288"/>
                  <a:gd name="T19" fmla="*/ 283 h 295"/>
                  <a:gd name="T20" fmla="*/ 1 w 1288"/>
                  <a:gd name="T21" fmla="*/ 8 h 295"/>
                  <a:gd name="T22" fmla="*/ 1 w 1288"/>
                  <a:gd name="T23" fmla="*/ 283 h 295"/>
                  <a:gd name="T24" fmla="*/ 1 w 1288"/>
                  <a:gd name="T25" fmla="*/ 20 h 295"/>
                  <a:gd name="T26" fmla="*/ 1 w 1288"/>
                  <a:gd name="T27" fmla="*/ 283 h 295"/>
                  <a:gd name="T28" fmla="*/ 1 w 1288"/>
                  <a:gd name="T29" fmla="*/ 15 h 295"/>
                  <a:gd name="T30" fmla="*/ 1 w 1288"/>
                  <a:gd name="T31" fmla="*/ 283 h 295"/>
                  <a:gd name="T32" fmla="*/ 1 w 1288"/>
                  <a:gd name="T33" fmla="*/ 204 h 295"/>
                  <a:gd name="T34" fmla="*/ 1 w 1288"/>
                  <a:gd name="T35" fmla="*/ 156 h 295"/>
                  <a:gd name="T36" fmla="*/ 1 w 1288"/>
                  <a:gd name="T37" fmla="*/ 18 h 295"/>
                  <a:gd name="T38" fmla="*/ 1 w 1288"/>
                  <a:gd name="T39" fmla="*/ 291 h 295"/>
                  <a:gd name="T40" fmla="*/ 1 w 1288"/>
                  <a:gd name="T41" fmla="*/ 8 h 295"/>
                  <a:gd name="T42" fmla="*/ 1 w 1288"/>
                  <a:gd name="T43" fmla="*/ 291 h 295"/>
                  <a:gd name="T44" fmla="*/ 1 w 1288"/>
                  <a:gd name="T45" fmla="*/ 8 h 295"/>
                  <a:gd name="T46" fmla="*/ 1 w 1288"/>
                  <a:gd name="T47" fmla="*/ 283 h 295"/>
                  <a:gd name="T48" fmla="*/ 1 w 1288"/>
                  <a:gd name="T49" fmla="*/ 8 h 295"/>
                  <a:gd name="T50" fmla="*/ 1 w 1288"/>
                  <a:gd name="T51" fmla="*/ 283 h 295"/>
                  <a:gd name="T52" fmla="*/ 1 w 1288"/>
                  <a:gd name="T53" fmla="*/ 162 h 295"/>
                  <a:gd name="T54" fmla="*/ 1 w 1288"/>
                  <a:gd name="T55" fmla="*/ 162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88"/>
                  <a:gd name="T85" fmla="*/ 0 h 295"/>
                  <a:gd name="T86" fmla="*/ 1288 w 1288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88" h="295">
                    <a:moveTo>
                      <a:pt x="0" y="162"/>
                    </a:moveTo>
                    <a:lnTo>
                      <a:pt x="220" y="162"/>
                    </a:lnTo>
                    <a:lnTo>
                      <a:pt x="268" y="8"/>
                    </a:lnTo>
                    <a:lnTo>
                      <a:pt x="300" y="283"/>
                    </a:lnTo>
                    <a:lnTo>
                      <a:pt x="334" y="0"/>
                    </a:lnTo>
                    <a:lnTo>
                      <a:pt x="362" y="283"/>
                    </a:lnTo>
                    <a:lnTo>
                      <a:pt x="394" y="8"/>
                    </a:lnTo>
                    <a:lnTo>
                      <a:pt x="426" y="283"/>
                    </a:lnTo>
                    <a:lnTo>
                      <a:pt x="453" y="15"/>
                    </a:lnTo>
                    <a:lnTo>
                      <a:pt x="480" y="283"/>
                    </a:lnTo>
                    <a:lnTo>
                      <a:pt x="510" y="8"/>
                    </a:lnTo>
                    <a:lnTo>
                      <a:pt x="538" y="283"/>
                    </a:lnTo>
                    <a:lnTo>
                      <a:pt x="566" y="20"/>
                    </a:lnTo>
                    <a:lnTo>
                      <a:pt x="587" y="283"/>
                    </a:lnTo>
                    <a:lnTo>
                      <a:pt x="619" y="15"/>
                    </a:lnTo>
                    <a:cubicBezTo>
                      <a:pt x="627" y="62"/>
                      <a:pt x="644" y="237"/>
                      <a:pt x="652" y="283"/>
                    </a:cubicBezTo>
                    <a:cubicBezTo>
                      <a:pt x="653" y="295"/>
                      <a:pt x="659" y="208"/>
                      <a:pt x="661" y="204"/>
                    </a:cubicBezTo>
                    <a:cubicBezTo>
                      <a:pt x="660" y="195"/>
                      <a:pt x="662" y="186"/>
                      <a:pt x="664" y="156"/>
                    </a:cubicBezTo>
                    <a:lnTo>
                      <a:pt x="676" y="18"/>
                    </a:lnTo>
                    <a:lnTo>
                      <a:pt x="704" y="291"/>
                    </a:lnTo>
                    <a:lnTo>
                      <a:pt x="733" y="8"/>
                    </a:lnTo>
                    <a:lnTo>
                      <a:pt x="773" y="291"/>
                    </a:lnTo>
                    <a:lnTo>
                      <a:pt x="803" y="8"/>
                    </a:lnTo>
                    <a:lnTo>
                      <a:pt x="825" y="283"/>
                    </a:lnTo>
                    <a:lnTo>
                      <a:pt x="860" y="8"/>
                    </a:lnTo>
                    <a:lnTo>
                      <a:pt x="892" y="283"/>
                    </a:lnTo>
                    <a:lnTo>
                      <a:pt x="943" y="162"/>
                    </a:lnTo>
                    <a:lnTo>
                      <a:pt x="1288" y="162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5" name="Freeform 16"/>
              <p:cNvSpPr>
                <a:spLocks/>
              </p:cNvSpPr>
              <p:nvPr/>
            </p:nvSpPr>
            <p:spPr bwMode="auto">
              <a:xfrm>
                <a:off x="4170" y="1568"/>
                <a:ext cx="712" cy="295"/>
              </a:xfrm>
              <a:custGeom>
                <a:avLst/>
                <a:gdLst>
                  <a:gd name="T0" fmla="*/ 0 w 712"/>
                  <a:gd name="T1" fmla="*/ 147 h 295"/>
                  <a:gd name="T2" fmla="*/ 123 w 712"/>
                  <a:gd name="T3" fmla="*/ 147 h 295"/>
                  <a:gd name="T4" fmla="*/ 140 w 712"/>
                  <a:gd name="T5" fmla="*/ 8 h 295"/>
                  <a:gd name="T6" fmla="*/ 160 w 712"/>
                  <a:gd name="T7" fmla="*/ 283 h 295"/>
                  <a:gd name="T8" fmla="*/ 182 w 712"/>
                  <a:gd name="T9" fmla="*/ 0 h 295"/>
                  <a:gd name="T10" fmla="*/ 199 w 712"/>
                  <a:gd name="T11" fmla="*/ 283 h 295"/>
                  <a:gd name="T12" fmla="*/ 220 w 712"/>
                  <a:gd name="T13" fmla="*/ 8 h 295"/>
                  <a:gd name="T14" fmla="*/ 240 w 712"/>
                  <a:gd name="T15" fmla="*/ 283 h 295"/>
                  <a:gd name="T16" fmla="*/ 257 w 712"/>
                  <a:gd name="T17" fmla="*/ 15 h 295"/>
                  <a:gd name="T18" fmla="*/ 274 w 712"/>
                  <a:gd name="T19" fmla="*/ 283 h 295"/>
                  <a:gd name="T20" fmla="*/ 293 w 712"/>
                  <a:gd name="T21" fmla="*/ 8 h 295"/>
                  <a:gd name="T22" fmla="*/ 310 w 712"/>
                  <a:gd name="T23" fmla="*/ 283 h 295"/>
                  <a:gd name="T24" fmla="*/ 329 w 712"/>
                  <a:gd name="T25" fmla="*/ 20 h 295"/>
                  <a:gd name="T26" fmla="*/ 342 w 712"/>
                  <a:gd name="T27" fmla="*/ 283 h 295"/>
                  <a:gd name="T28" fmla="*/ 362 w 712"/>
                  <a:gd name="T29" fmla="*/ 15 h 295"/>
                  <a:gd name="T30" fmla="*/ 383 w 712"/>
                  <a:gd name="T31" fmla="*/ 283 h 295"/>
                  <a:gd name="T32" fmla="*/ 389 w 712"/>
                  <a:gd name="T33" fmla="*/ 204 h 295"/>
                  <a:gd name="T34" fmla="*/ 391 w 712"/>
                  <a:gd name="T35" fmla="*/ 156 h 295"/>
                  <a:gd name="T36" fmla="*/ 399 w 712"/>
                  <a:gd name="T37" fmla="*/ 18 h 295"/>
                  <a:gd name="T38" fmla="*/ 416 w 712"/>
                  <a:gd name="T39" fmla="*/ 291 h 295"/>
                  <a:gd name="T40" fmla="*/ 435 w 712"/>
                  <a:gd name="T41" fmla="*/ 8 h 295"/>
                  <a:gd name="T42" fmla="*/ 460 w 712"/>
                  <a:gd name="T43" fmla="*/ 291 h 295"/>
                  <a:gd name="T44" fmla="*/ 479 w 712"/>
                  <a:gd name="T45" fmla="*/ 8 h 295"/>
                  <a:gd name="T46" fmla="*/ 493 w 712"/>
                  <a:gd name="T47" fmla="*/ 283 h 295"/>
                  <a:gd name="T48" fmla="*/ 515 w 712"/>
                  <a:gd name="T49" fmla="*/ 8 h 295"/>
                  <a:gd name="T50" fmla="*/ 536 w 712"/>
                  <a:gd name="T51" fmla="*/ 283 h 295"/>
                  <a:gd name="T52" fmla="*/ 607 w 712"/>
                  <a:gd name="T53" fmla="*/ 149 h 295"/>
                  <a:gd name="T54" fmla="*/ 712 w 712"/>
                  <a:gd name="T55" fmla="*/ 149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2"/>
                  <a:gd name="T85" fmla="*/ 0 h 295"/>
                  <a:gd name="T86" fmla="*/ 712 w 712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2" h="295">
                    <a:moveTo>
                      <a:pt x="0" y="147"/>
                    </a:moveTo>
                    <a:lnTo>
                      <a:pt x="123" y="147"/>
                    </a:lnTo>
                    <a:lnTo>
                      <a:pt x="140" y="8"/>
                    </a:lnTo>
                    <a:lnTo>
                      <a:pt x="160" y="283"/>
                    </a:lnTo>
                    <a:lnTo>
                      <a:pt x="182" y="0"/>
                    </a:lnTo>
                    <a:lnTo>
                      <a:pt x="199" y="283"/>
                    </a:lnTo>
                    <a:lnTo>
                      <a:pt x="220" y="8"/>
                    </a:lnTo>
                    <a:lnTo>
                      <a:pt x="240" y="283"/>
                    </a:lnTo>
                    <a:lnTo>
                      <a:pt x="257" y="15"/>
                    </a:lnTo>
                    <a:lnTo>
                      <a:pt x="274" y="283"/>
                    </a:lnTo>
                    <a:lnTo>
                      <a:pt x="293" y="8"/>
                    </a:lnTo>
                    <a:lnTo>
                      <a:pt x="310" y="283"/>
                    </a:lnTo>
                    <a:lnTo>
                      <a:pt x="329" y="20"/>
                    </a:lnTo>
                    <a:lnTo>
                      <a:pt x="342" y="283"/>
                    </a:lnTo>
                    <a:lnTo>
                      <a:pt x="362" y="15"/>
                    </a:lnTo>
                    <a:cubicBezTo>
                      <a:pt x="368" y="62"/>
                      <a:pt x="378" y="237"/>
                      <a:pt x="383" y="283"/>
                    </a:cubicBezTo>
                    <a:cubicBezTo>
                      <a:pt x="384" y="295"/>
                      <a:pt x="388" y="208"/>
                      <a:pt x="389" y="204"/>
                    </a:cubicBezTo>
                    <a:cubicBezTo>
                      <a:pt x="388" y="195"/>
                      <a:pt x="390" y="186"/>
                      <a:pt x="391" y="156"/>
                    </a:cubicBezTo>
                    <a:lnTo>
                      <a:pt x="399" y="18"/>
                    </a:lnTo>
                    <a:lnTo>
                      <a:pt x="416" y="291"/>
                    </a:lnTo>
                    <a:lnTo>
                      <a:pt x="435" y="8"/>
                    </a:lnTo>
                    <a:lnTo>
                      <a:pt x="460" y="291"/>
                    </a:lnTo>
                    <a:lnTo>
                      <a:pt x="479" y="8"/>
                    </a:lnTo>
                    <a:lnTo>
                      <a:pt x="493" y="283"/>
                    </a:lnTo>
                    <a:lnTo>
                      <a:pt x="515" y="8"/>
                    </a:lnTo>
                    <a:lnTo>
                      <a:pt x="536" y="283"/>
                    </a:lnTo>
                    <a:lnTo>
                      <a:pt x="607" y="149"/>
                    </a:lnTo>
                    <a:lnTo>
                      <a:pt x="712" y="149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4433" y="2165"/>
              <a:ext cx="338" cy="707"/>
            </a:xfrm>
            <a:custGeom>
              <a:avLst/>
              <a:gdLst>
                <a:gd name="T0" fmla="*/ 0 w 272"/>
                <a:gd name="T1" fmla="*/ 0 h 953"/>
                <a:gd name="T2" fmla="*/ 62126 w 272"/>
                <a:gd name="T3" fmla="*/ 0 h 953"/>
                <a:gd name="T4" fmla="*/ 62126 w 272"/>
                <a:gd name="T5" fmla="*/ 1 h 953"/>
                <a:gd name="T6" fmla="*/ 0 60000 65536"/>
                <a:gd name="T7" fmla="*/ 0 60000 65536"/>
                <a:gd name="T8" fmla="*/ 0 60000 65536"/>
                <a:gd name="T9" fmla="*/ 0 w 272"/>
                <a:gd name="T10" fmla="*/ 0 h 953"/>
                <a:gd name="T11" fmla="*/ 272 w 272"/>
                <a:gd name="T12" fmla="*/ 953 h 9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953">
                  <a:moveTo>
                    <a:pt x="0" y="0"/>
                  </a:moveTo>
                  <a:lnTo>
                    <a:pt x="272" y="0"/>
                  </a:lnTo>
                  <a:lnTo>
                    <a:pt x="272" y="95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>
              <a:off x="4740" y="2269"/>
              <a:ext cx="49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 rot="5400000">
              <a:off x="4692" y="2602"/>
              <a:ext cx="161" cy="135"/>
            </a:xfrm>
            <a:prstGeom prst="notchedRightArrow">
              <a:avLst>
                <a:gd name="adj1" fmla="val 50000"/>
                <a:gd name="adj2" fmla="val 29815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4147" y="3308"/>
              <a:ext cx="798" cy="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4147" y="3699"/>
              <a:ext cx="798" cy="12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pSp>
          <p:nvGrpSpPr>
            <p:cNvPr id="50" name="Group 21"/>
            <p:cNvGrpSpPr>
              <a:grpSpLocks/>
            </p:cNvGrpSpPr>
            <p:nvPr/>
          </p:nvGrpSpPr>
          <p:grpSpPr bwMode="auto">
            <a:xfrm>
              <a:off x="4585" y="2859"/>
              <a:ext cx="391" cy="670"/>
              <a:chOff x="5063" y="2652"/>
              <a:chExt cx="521" cy="903"/>
            </a:xfrm>
          </p:grpSpPr>
          <p:sp>
            <p:nvSpPr>
              <p:cNvPr id="83" name="Line 22"/>
              <p:cNvSpPr>
                <a:spLocks noChangeShapeType="1"/>
              </p:cNvSpPr>
              <p:nvPr/>
            </p:nvSpPr>
            <p:spPr bwMode="auto">
              <a:xfrm>
                <a:off x="5281" y="3207"/>
                <a:ext cx="0" cy="3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" name="Group 23"/>
              <p:cNvGrpSpPr>
                <a:grpSpLocks/>
              </p:cNvGrpSpPr>
              <p:nvPr/>
            </p:nvGrpSpPr>
            <p:grpSpPr bwMode="auto">
              <a:xfrm>
                <a:off x="5063" y="2652"/>
                <a:ext cx="521" cy="903"/>
                <a:chOff x="5063" y="2652"/>
                <a:chExt cx="521" cy="903"/>
              </a:xfrm>
            </p:grpSpPr>
            <p:sp>
              <p:nvSpPr>
                <p:cNvPr id="100" name="Freeform 24"/>
                <p:cNvSpPr>
                  <a:spLocks/>
                </p:cNvSpPr>
                <p:nvPr/>
              </p:nvSpPr>
              <p:spPr bwMode="auto">
                <a:xfrm>
                  <a:off x="5063" y="2652"/>
                  <a:ext cx="404" cy="555"/>
                </a:xfrm>
                <a:custGeom>
                  <a:avLst/>
                  <a:gdLst>
                    <a:gd name="T0" fmla="*/ 26 w 435"/>
                    <a:gd name="T1" fmla="*/ 0 h 815"/>
                    <a:gd name="T2" fmla="*/ 67 w 435"/>
                    <a:gd name="T3" fmla="*/ 0 h 815"/>
                    <a:gd name="T4" fmla="*/ 8 w 435"/>
                    <a:gd name="T5" fmla="*/ 1 h 815"/>
                    <a:gd name="T6" fmla="*/ 68 w 435"/>
                    <a:gd name="T7" fmla="*/ 1 h 815"/>
                    <a:gd name="T8" fmla="*/ 0 w 435"/>
                    <a:gd name="T9" fmla="*/ 1 h 815"/>
                    <a:gd name="T10" fmla="*/ 26 w 435"/>
                    <a:gd name="T11" fmla="*/ 0 h 8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5"/>
                    <a:gd name="T19" fmla="*/ 0 h 815"/>
                    <a:gd name="T20" fmla="*/ 435 w 435"/>
                    <a:gd name="T21" fmla="*/ 815 h 8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5" h="815">
                      <a:moveTo>
                        <a:pt x="163" y="0"/>
                      </a:moveTo>
                      <a:lnTo>
                        <a:pt x="424" y="0"/>
                      </a:lnTo>
                      <a:lnTo>
                        <a:pt x="54" y="815"/>
                      </a:lnTo>
                      <a:lnTo>
                        <a:pt x="435" y="815"/>
                      </a:lnTo>
                      <a:lnTo>
                        <a:pt x="0" y="10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Oval 25"/>
                <p:cNvSpPr>
                  <a:spLocks noChangeArrowheads="1"/>
                </p:cNvSpPr>
                <p:nvPr/>
              </p:nvSpPr>
              <p:spPr bwMode="auto">
                <a:xfrm>
                  <a:off x="5253" y="3287"/>
                  <a:ext cx="66" cy="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0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337" y="3167"/>
                  <a:ext cx="247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/>
                    <a:t>6</a:t>
                  </a:r>
                </a:p>
              </p:txBody>
            </p:sp>
          </p:grpSp>
        </p:grp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4280" y="3012"/>
              <a:ext cx="1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 dirty="0"/>
                <a:t>V</a:t>
              </a: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4504" y="2499"/>
              <a:ext cx="0" cy="10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54" name="Object 30"/>
            <p:cNvGraphicFramePr>
              <a:graphicFrameLocks noChangeAspect="1"/>
            </p:cNvGraphicFramePr>
            <p:nvPr/>
          </p:nvGraphicFramePr>
          <p:xfrm>
            <a:off x="1975" y="1677"/>
            <a:ext cx="306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5" imgW="647700" imgH="419100" progId="Equation.3">
                    <p:embed/>
                  </p:oleObj>
                </mc:Choice>
                <mc:Fallback>
                  <p:oleObj name="Équation" r:id="rId5" imgW="647700" imgH="419100" progId="Equation.3">
                    <p:embed/>
                    <p:pic>
                      <p:nvPicPr>
                        <p:cNvPr id="54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5" y="1677"/>
                          <a:ext cx="306" cy="1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Line 31"/>
            <p:cNvSpPr>
              <a:spLocks noChangeShapeType="1"/>
            </p:cNvSpPr>
            <p:nvPr/>
          </p:nvSpPr>
          <p:spPr bwMode="auto">
            <a:xfrm>
              <a:off x="1140" y="2214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1588" y="1980"/>
              <a:ext cx="635" cy="500"/>
            </a:xfrm>
            <a:custGeom>
              <a:avLst/>
              <a:gdLst>
                <a:gd name="T0" fmla="*/ 0 w 848"/>
                <a:gd name="T1" fmla="*/ 0 h 674"/>
                <a:gd name="T2" fmla="*/ 0 w 848"/>
                <a:gd name="T3" fmla="*/ 1 h 674"/>
                <a:gd name="T4" fmla="*/ 1 w 848"/>
                <a:gd name="T5" fmla="*/ 1 h 674"/>
                <a:gd name="T6" fmla="*/ 1 w 848"/>
                <a:gd name="T7" fmla="*/ 1 h 674"/>
                <a:gd name="T8" fmla="*/ 0 w 848"/>
                <a:gd name="T9" fmla="*/ 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674"/>
                <a:gd name="T17" fmla="*/ 848 w 84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674">
                  <a:moveTo>
                    <a:pt x="0" y="0"/>
                  </a:moveTo>
                  <a:lnTo>
                    <a:pt x="0" y="674"/>
                  </a:lnTo>
                  <a:lnTo>
                    <a:pt x="848" y="467"/>
                  </a:lnTo>
                  <a:lnTo>
                    <a:pt x="84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4480" y="3107"/>
              <a:ext cx="49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199" y="2230"/>
              <a:ext cx="4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1734" y="1730"/>
              <a:ext cx="644" cy="337"/>
            </a:xfrm>
            <a:custGeom>
              <a:avLst/>
              <a:gdLst>
                <a:gd name="T0" fmla="*/ 1 w 859"/>
                <a:gd name="T1" fmla="*/ 0 h 454"/>
                <a:gd name="T2" fmla="*/ 0 w 859"/>
                <a:gd name="T3" fmla="*/ 1 h 454"/>
                <a:gd name="T4" fmla="*/ 1 w 859"/>
                <a:gd name="T5" fmla="*/ 1 h 454"/>
                <a:gd name="T6" fmla="*/ 1 w 859"/>
                <a:gd name="T7" fmla="*/ 1 h 454"/>
                <a:gd name="T8" fmla="*/ 1 w 859"/>
                <a:gd name="T9" fmla="*/ 1 h 454"/>
                <a:gd name="T10" fmla="*/ 1 w 859"/>
                <a:gd name="T11" fmla="*/ 1 h 454"/>
                <a:gd name="T12" fmla="*/ 1 w 859"/>
                <a:gd name="T13" fmla="*/ 1 h 454"/>
                <a:gd name="T14" fmla="*/ 1 w 859"/>
                <a:gd name="T15" fmla="*/ 1 h 454"/>
                <a:gd name="T16" fmla="*/ 1 w 859"/>
                <a:gd name="T17" fmla="*/ 1 h 454"/>
                <a:gd name="T18" fmla="*/ 1 w 859"/>
                <a:gd name="T19" fmla="*/ 1 h 454"/>
                <a:gd name="T20" fmla="*/ 1 w 859"/>
                <a:gd name="T21" fmla="*/ 1 h 454"/>
                <a:gd name="T22" fmla="*/ 1 w 859"/>
                <a:gd name="T23" fmla="*/ 1 h 454"/>
                <a:gd name="T24" fmla="*/ 1 w 859"/>
                <a:gd name="T25" fmla="*/ 1 h 454"/>
                <a:gd name="T26" fmla="*/ 1 w 859"/>
                <a:gd name="T27" fmla="*/ 1 h 454"/>
                <a:gd name="T28" fmla="*/ 1 w 859"/>
                <a:gd name="T29" fmla="*/ 1 h 454"/>
                <a:gd name="T30" fmla="*/ 1 w 859"/>
                <a:gd name="T31" fmla="*/ 1 h 454"/>
                <a:gd name="T32" fmla="*/ 1 w 859"/>
                <a:gd name="T33" fmla="*/ 1 h 454"/>
                <a:gd name="T34" fmla="*/ 1 w 859"/>
                <a:gd name="T35" fmla="*/ 1 h 454"/>
                <a:gd name="T36" fmla="*/ 1 w 859"/>
                <a:gd name="T37" fmla="*/ 1 h 454"/>
                <a:gd name="T38" fmla="*/ 1 w 859"/>
                <a:gd name="T39" fmla="*/ 1 h 454"/>
                <a:gd name="T40" fmla="*/ 1 w 859"/>
                <a:gd name="T41" fmla="*/ 1 h 454"/>
                <a:gd name="T42" fmla="*/ 1 w 859"/>
                <a:gd name="T43" fmla="*/ 1 h 454"/>
                <a:gd name="T44" fmla="*/ 1 w 859"/>
                <a:gd name="T45" fmla="*/ 1 h 454"/>
                <a:gd name="T46" fmla="*/ 1 w 859"/>
                <a:gd name="T47" fmla="*/ 1 h 454"/>
                <a:gd name="T48" fmla="*/ 1 w 859"/>
                <a:gd name="T49" fmla="*/ 1 h 454"/>
                <a:gd name="T50" fmla="*/ 1 w 859"/>
                <a:gd name="T51" fmla="*/ 1 h 454"/>
                <a:gd name="T52" fmla="*/ 1 w 859"/>
                <a:gd name="T53" fmla="*/ 1 h 454"/>
                <a:gd name="T54" fmla="*/ 1 w 859"/>
                <a:gd name="T55" fmla="*/ 1 h 454"/>
                <a:gd name="T56" fmla="*/ 1 w 859"/>
                <a:gd name="T57" fmla="*/ 1 h 454"/>
                <a:gd name="T58" fmla="*/ 1 w 859"/>
                <a:gd name="T59" fmla="*/ 1 h 4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9"/>
                <a:gd name="T91" fmla="*/ 0 h 454"/>
                <a:gd name="T92" fmla="*/ 859 w 859"/>
                <a:gd name="T93" fmla="*/ 454 h 4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9" h="454">
                  <a:moveTo>
                    <a:pt x="65" y="0"/>
                  </a:moveTo>
                  <a:lnTo>
                    <a:pt x="0" y="174"/>
                  </a:lnTo>
                  <a:lnTo>
                    <a:pt x="92" y="222"/>
                  </a:lnTo>
                  <a:lnTo>
                    <a:pt x="135" y="158"/>
                  </a:lnTo>
                  <a:lnTo>
                    <a:pt x="118" y="305"/>
                  </a:lnTo>
                  <a:lnTo>
                    <a:pt x="190" y="172"/>
                  </a:lnTo>
                  <a:lnTo>
                    <a:pt x="168" y="321"/>
                  </a:lnTo>
                  <a:lnTo>
                    <a:pt x="237" y="190"/>
                  </a:lnTo>
                  <a:lnTo>
                    <a:pt x="221" y="337"/>
                  </a:lnTo>
                  <a:lnTo>
                    <a:pt x="284" y="209"/>
                  </a:lnTo>
                  <a:lnTo>
                    <a:pt x="265" y="351"/>
                  </a:lnTo>
                  <a:lnTo>
                    <a:pt x="331" y="220"/>
                  </a:lnTo>
                  <a:lnTo>
                    <a:pt x="310" y="365"/>
                  </a:lnTo>
                  <a:lnTo>
                    <a:pt x="375" y="239"/>
                  </a:lnTo>
                  <a:lnTo>
                    <a:pt x="350" y="377"/>
                  </a:lnTo>
                  <a:lnTo>
                    <a:pt x="419" y="251"/>
                  </a:lnTo>
                  <a:cubicBezTo>
                    <a:pt x="417" y="277"/>
                    <a:pt x="405" y="368"/>
                    <a:pt x="403" y="394"/>
                  </a:cubicBezTo>
                  <a:cubicBezTo>
                    <a:pt x="402" y="400"/>
                    <a:pt x="421" y="357"/>
                    <a:pt x="423" y="356"/>
                  </a:cubicBezTo>
                  <a:cubicBezTo>
                    <a:pt x="424" y="351"/>
                    <a:pt x="427" y="348"/>
                    <a:pt x="433" y="333"/>
                  </a:cubicBezTo>
                  <a:lnTo>
                    <a:pt x="465" y="266"/>
                  </a:lnTo>
                  <a:lnTo>
                    <a:pt x="444" y="411"/>
                  </a:lnTo>
                  <a:lnTo>
                    <a:pt x="512" y="276"/>
                  </a:lnTo>
                  <a:lnTo>
                    <a:pt x="500" y="428"/>
                  </a:lnTo>
                  <a:lnTo>
                    <a:pt x="568" y="293"/>
                  </a:lnTo>
                  <a:lnTo>
                    <a:pt x="543" y="437"/>
                  </a:lnTo>
                  <a:lnTo>
                    <a:pt x="614" y="308"/>
                  </a:lnTo>
                  <a:lnTo>
                    <a:pt x="598" y="454"/>
                  </a:lnTo>
                  <a:lnTo>
                    <a:pt x="651" y="344"/>
                  </a:lnTo>
                  <a:lnTo>
                    <a:pt x="750" y="359"/>
                  </a:lnTo>
                  <a:lnTo>
                    <a:pt x="859" y="76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9" name="AutoShape 35"/>
            <p:cNvSpPr>
              <a:spLocks noChangeArrowheads="1"/>
            </p:cNvSpPr>
            <p:nvPr/>
          </p:nvSpPr>
          <p:spPr bwMode="auto">
            <a:xfrm>
              <a:off x="2390" y="2158"/>
              <a:ext cx="163" cy="133"/>
            </a:xfrm>
            <a:prstGeom prst="notchedRightArrow">
              <a:avLst>
                <a:gd name="adj1" fmla="val 50000"/>
                <a:gd name="adj2" fmla="val 30639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60" name="Object 36"/>
            <p:cNvGraphicFramePr>
              <a:graphicFrameLocks noChangeAspect="1"/>
            </p:cNvGraphicFramePr>
            <p:nvPr/>
          </p:nvGraphicFramePr>
          <p:xfrm>
            <a:off x="2401" y="1987"/>
            <a:ext cx="121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7" imgW="317225" imgH="317225" progId="Equation.3">
                    <p:embed/>
                  </p:oleObj>
                </mc:Choice>
                <mc:Fallback>
                  <p:oleObj name="Équation" r:id="rId7" imgW="317225" imgH="317225" progId="Equation.3">
                    <p:embed/>
                    <p:pic>
                      <p:nvPicPr>
                        <p:cNvPr id="6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1" y="1987"/>
                          <a:ext cx="121" cy="1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Oval 37"/>
            <p:cNvSpPr>
              <a:spLocks noChangeArrowheads="1"/>
            </p:cNvSpPr>
            <p:nvPr/>
          </p:nvSpPr>
          <p:spPr bwMode="auto">
            <a:xfrm>
              <a:off x="1417" y="2195"/>
              <a:ext cx="50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3" name="Oval 38"/>
            <p:cNvSpPr>
              <a:spLocks noChangeArrowheads="1"/>
            </p:cNvSpPr>
            <p:nvPr/>
          </p:nvSpPr>
          <p:spPr bwMode="auto">
            <a:xfrm>
              <a:off x="2288" y="2204"/>
              <a:ext cx="49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4" name="Text Box 39"/>
            <p:cNvSpPr txBox="1">
              <a:spLocks noChangeArrowheads="1"/>
            </p:cNvSpPr>
            <p:nvPr/>
          </p:nvSpPr>
          <p:spPr bwMode="auto">
            <a:xfrm>
              <a:off x="1354" y="1904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 dirty="0"/>
                <a:t>1</a:t>
              </a:r>
            </a:p>
          </p:txBody>
        </p:sp>
        <p:sp>
          <p:nvSpPr>
            <p:cNvPr id="65" name="Text Box 40"/>
            <p:cNvSpPr txBox="1">
              <a:spLocks noChangeArrowheads="1"/>
            </p:cNvSpPr>
            <p:nvPr/>
          </p:nvSpPr>
          <p:spPr bwMode="auto">
            <a:xfrm>
              <a:off x="2223" y="1963"/>
              <a:ext cx="1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2</a:t>
              </a:r>
            </a:p>
          </p:txBody>
        </p:sp>
        <p:sp>
          <p:nvSpPr>
            <p:cNvPr id="66" name="AutoShape 41"/>
            <p:cNvSpPr>
              <a:spLocks noChangeArrowheads="1"/>
            </p:cNvSpPr>
            <p:nvPr/>
          </p:nvSpPr>
          <p:spPr bwMode="auto">
            <a:xfrm rot="1185849">
              <a:off x="1724" y="2248"/>
              <a:ext cx="204" cy="395"/>
            </a:xfrm>
            <a:prstGeom prst="upArrow">
              <a:avLst>
                <a:gd name="adj1" fmla="val 50000"/>
                <a:gd name="adj2" fmla="val 4840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" name="AutoShape 42"/>
            <p:cNvSpPr>
              <a:spLocks noChangeArrowheads="1"/>
            </p:cNvSpPr>
            <p:nvPr/>
          </p:nvSpPr>
          <p:spPr bwMode="auto">
            <a:xfrm rot="1185849">
              <a:off x="1848" y="1812"/>
              <a:ext cx="204" cy="394"/>
            </a:xfrm>
            <a:prstGeom prst="upArrow">
              <a:avLst>
                <a:gd name="adj1" fmla="val 50000"/>
                <a:gd name="adj2" fmla="val 4828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68" name="Object 43"/>
            <p:cNvGraphicFramePr>
              <a:graphicFrameLocks noChangeAspect="1"/>
            </p:cNvGraphicFramePr>
            <p:nvPr/>
          </p:nvGraphicFramePr>
          <p:xfrm>
            <a:off x="1645" y="2641"/>
            <a:ext cx="162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9" imgW="342603" imgH="406048" progId="Equation.3">
                    <p:embed/>
                  </p:oleObj>
                </mc:Choice>
                <mc:Fallback>
                  <p:oleObj name="Équation" r:id="rId9" imgW="342603" imgH="406048" progId="Equation.3">
                    <p:embed/>
                    <p:pic>
                      <p:nvPicPr>
                        <p:cNvPr id="68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5" y="2641"/>
                          <a:ext cx="162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45"/>
            <p:cNvGraphicFramePr>
              <a:graphicFrameLocks noChangeAspect="1"/>
            </p:cNvGraphicFramePr>
            <p:nvPr/>
          </p:nvGraphicFramePr>
          <p:xfrm>
            <a:off x="2195" y="2544"/>
            <a:ext cx="35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1" imgW="926698" imgH="444307" progId="Equation.3">
                    <p:embed/>
                  </p:oleObj>
                </mc:Choice>
                <mc:Fallback>
                  <p:oleObj name="Équation" r:id="rId11" imgW="926698" imgH="444307" progId="Equation.3">
                    <p:embed/>
                    <p:pic>
                      <p:nvPicPr>
                        <p:cNvPr id="7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" y="2544"/>
                          <a:ext cx="354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1322" y="2214"/>
              <a:ext cx="1164" cy="936"/>
            </a:xfrm>
            <a:custGeom>
              <a:avLst/>
              <a:gdLst>
                <a:gd name="T0" fmla="*/ 2 w 2048"/>
                <a:gd name="T1" fmla="*/ 1 h 1261"/>
                <a:gd name="T2" fmla="*/ 2 w 2048"/>
                <a:gd name="T3" fmla="*/ 1 h 1261"/>
                <a:gd name="T4" fmla="*/ 2 w 2048"/>
                <a:gd name="T5" fmla="*/ 1 h 1261"/>
                <a:gd name="T6" fmla="*/ 0 w 2048"/>
                <a:gd name="T7" fmla="*/ 1 h 1261"/>
                <a:gd name="T8" fmla="*/ 0 w 2048"/>
                <a:gd name="T9" fmla="*/ 0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1261"/>
                <a:gd name="T17" fmla="*/ 2048 w 2048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1261">
                  <a:moveTo>
                    <a:pt x="2048" y="384"/>
                  </a:moveTo>
                  <a:lnTo>
                    <a:pt x="1388" y="384"/>
                  </a:lnTo>
                  <a:lnTo>
                    <a:pt x="1391" y="1261"/>
                  </a:lnTo>
                  <a:lnTo>
                    <a:pt x="0" y="1261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AutoShape 47"/>
            <p:cNvSpPr>
              <a:spLocks noChangeArrowheads="1"/>
            </p:cNvSpPr>
            <p:nvPr/>
          </p:nvSpPr>
          <p:spPr bwMode="auto">
            <a:xfrm rot="16200000">
              <a:off x="1242" y="2603"/>
              <a:ext cx="160" cy="134"/>
            </a:xfrm>
            <a:prstGeom prst="notchedRightArrow">
              <a:avLst>
                <a:gd name="adj1" fmla="val 50000"/>
                <a:gd name="adj2" fmla="val 29851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 dirty="0"/>
            </a:p>
          </p:txBody>
        </p:sp>
        <p:sp>
          <p:nvSpPr>
            <p:cNvPr id="74" name="Line 49"/>
            <p:cNvSpPr>
              <a:spLocks noChangeShapeType="1"/>
            </p:cNvSpPr>
            <p:nvPr/>
          </p:nvSpPr>
          <p:spPr bwMode="auto">
            <a:xfrm flipH="1">
              <a:off x="3067" y="2499"/>
              <a:ext cx="9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5" name="Group 50"/>
            <p:cNvGrpSpPr>
              <a:grpSpLocks/>
            </p:cNvGrpSpPr>
            <p:nvPr/>
          </p:nvGrpSpPr>
          <p:grpSpPr bwMode="auto">
            <a:xfrm>
              <a:off x="3070" y="1917"/>
              <a:ext cx="892" cy="443"/>
              <a:chOff x="3042" y="1382"/>
              <a:chExt cx="1189" cy="597"/>
            </a:xfrm>
          </p:grpSpPr>
          <p:sp>
            <p:nvSpPr>
              <p:cNvPr id="78" name="Rectangle 51"/>
              <p:cNvSpPr>
                <a:spLocks noChangeArrowheads="1"/>
              </p:cNvSpPr>
              <p:nvPr/>
            </p:nvSpPr>
            <p:spPr bwMode="auto">
              <a:xfrm>
                <a:off x="3206" y="1529"/>
                <a:ext cx="776" cy="45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79" name="Oval 52"/>
              <p:cNvSpPr>
                <a:spLocks noChangeArrowheads="1"/>
              </p:cNvSpPr>
              <p:nvPr/>
            </p:nvSpPr>
            <p:spPr bwMode="auto">
              <a:xfrm>
                <a:off x="4061" y="1671"/>
                <a:ext cx="6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80" name="Text Box 53"/>
              <p:cNvSpPr txBox="1">
                <a:spLocks noChangeArrowheads="1"/>
              </p:cNvSpPr>
              <p:nvPr/>
            </p:nvSpPr>
            <p:spPr bwMode="auto">
              <a:xfrm>
                <a:off x="3986" y="1382"/>
                <a:ext cx="21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400"/>
                  <a:t>4</a:t>
                </a:r>
              </a:p>
            </p:txBody>
          </p:sp>
          <p:sp>
            <p:nvSpPr>
              <p:cNvPr id="81" name="Freeform 54"/>
              <p:cNvSpPr>
                <a:spLocks/>
              </p:cNvSpPr>
              <p:nvPr/>
            </p:nvSpPr>
            <p:spPr bwMode="auto">
              <a:xfrm>
                <a:off x="3042" y="1569"/>
                <a:ext cx="1189" cy="295"/>
              </a:xfrm>
              <a:custGeom>
                <a:avLst/>
                <a:gdLst>
                  <a:gd name="T0" fmla="*/ 0 w 1189"/>
                  <a:gd name="T1" fmla="*/ 147 h 295"/>
                  <a:gd name="T2" fmla="*/ 193 w 1189"/>
                  <a:gd name="T3" fmla="*/ 147 h 295"/>
                  <a:gd name="T4" fmla="*/ 220 w 1189"/>
                  <a:gd name="T5" fmla="*/ 8 h 295"/>
                  <a:gd name="T6" fmla="*/ 252 w 1189"/>
                  <a:gd name="T7" fmla="*/ 283 h 295"/>
                  <a:gd name="T8" fmla="*/ 286 w 1189"/>
                  <a:gd name="T9" fmla="*/ 0 h 295"/>
                  <a:gd name="T10" fmla="*/ 314 w 1189"/>
                  <a:gd name="T11" fmla="*/ 283 h 295"/>
                  <a:gd name="T12" fmla="*/ 346 w 1189"/>
                  <a:gd name="T13" fmla="*/ 8 h 295"/>
                  <a:gd name="T14" fmla="*/ 378 w 1189"/>
                  <a:gd name="T15" fmla="*/ 283 h 295"/>
                  <a:gd name="T16" fmla="*/ 405 w 1189"/>
                  <a:gd name="T17" fmla="*/ 15 h 295"/>
                  <a:gd name="T18" fmla="*/ 432 w 1189"/>
                  <a:gd name="T19" fmla="*/ 283 h 295"/>
                  <a:gd name="T20" fmla="*/ 462 w 1189"/>
                  <a:gd name="T21" fmla="*/ 8 h 295"/>
                  <a:gd name="T22" fmla="*/ 489 w 1189"/>
                  <a:gd name="T23" fmla="*/ 283 h 295"/>
                  <a:gd name="T24" fmla="*/ 518 w 1189"/>
                  <a:gd name="T25" fmla="*/ 20 h 295"/>
                  <a:gd name="T26" fmla="*/ 539 w 1189"/>
                  <a:gd name="T27" fmla="*/ 283 h 295"/>
                  <a:gd name="T28" fmla="*/ 571 w 1189"/>
                  <a:gd name="T29" fmla="*/ 15 h 295"/>
                  <a:gd name="T30" fmla="*/ 603 w 1189"/>
                  <a:gd name="T31" fmla="*/ 283 h 295"/>
                  <a:gd name="T32" fmla="*/ 613 w 1189"/>
                  <a:gd name="T33" fmla="*/ 204 h 295"/>
                  <a:gd name="T34" fmla="*/ 616 w 1189"/>
                  <a:gd name="T35" fmla="*/ 156 h 295"/>
                  <a:gd name="T36" fmla="*/ 628 w 1189"/>
                  <a:gd name="T37" fmla="*/ 18 h 295"/>
                  <a:gd name="T38" fmla="*/ 655 w 1189"/>
                  <a:gd name="T39" fmla="*/ 291 h 295"/>
                  <a:gd name="T40" fmla="*/ 685 w 1189"/>
                  <a:gd name="T41" fmla="*/ 8 h 295"/>
                  <a:gd name="T42" fmla="*/ 725 w 1189"/>
                  <a:gd name="T43" fmla="*/ 291 h 295"/>
                  <a:gd name="T44" fmla="*/ 754 w 1189"/>
                  <a:gd name="T45" fmla="*/ 8 h 295"/>
                  <a:gd name="T46" fmla="*/ 777 w 1189"/>
                  <a:gd name="T47" fmla="*/ 283 h 295"/>
                  <a:gd name="T48" fmla="*/ 811 w 1189"/>
                  <a:gd name="T49" fmla="*/ 8 h 295"/>
                  <a:gd name="T50" fmla="*/ 844 w 1189"/>
                  <a:gd name="T51" fmla="*/ 283 h 295"/>
                  <a:gd name="T52" fmla="*/ 865 w 1189"/>
                  <a:gd name="T53" fmla="*/ 148 h 295"/>
                  <a:gd name="T54" fmla="*/ 1189 w 1189"/>
                  <a:gd name="T55" fmla="*/ 148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9"/>
                  <a:gd name="T85" fmla="*/ 0 h 295"/>
                  <a:gd name="T86" fmla="*/ 1189 w 1189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9" h="295">
                    <a:moveTo>
                      <a:pt x="0" y="147"/>
                    </a:moveTo>
                    <a:lnTo>
                      <a:pt x="193" y="147"/>
                    </a:lnTo>
                    <a:lnTo>
                      <a:pt x="220" y="8"/>
                    </a:lnTo>
                    <a:lnTo>
                      <a:pt x="252" y="283"/>
                    </a:lnTo>
                    <a:lnTo>
                      <a:pt x="286" y="0"/>
                    </a:lnTo>
                    <a:lnTo>
                      <a:pt x="314" y="283"/>
                    </a:lnTo>
                    <a:lnTo>
                      <a:pt x="346" y="8"/>
                    </a:lnTo>
                    <a:lnTo>
                      <a:pt x="378" y="283"/>
                    </a:lnTo>
                    <a:lnTo>
                      <a:pt x="405" y="15"/>
                    </a:lnTo>
                    <a:lnTo>
                      <a:pt x="432" y="283"/>
                    </a:lnTo>
                    <a:lnTo>
                      <a:pt x="462" y="8"/>
                    </a:lnTo>
                    <a:lnTo>
                      <a:pt x="489" y="283"/>
                    </a:lnTo>
                    <a:lnTo>
                      <a:pt x="518" y="20"/>
                    </a:lnTo>
                    <a:lnTo>
                      <a:pt x="539" y="283"/>
                    </a:lnTo>
                    <a:lnTo>
                      <a:pt x="571" y="15"/>
                    </a:lnTo>
                    <a:cubicBezTo>
                      <a:pt x="579" y="62"/>
                      <a:pt x="596" y="237"/>
                      <a:pt x="603" y="283"/>
                    </a:cubicBezTo>
                    <a:cubicBezTo>
                      <a:pt x="605" y="295"/>
                      <a:pt x="611" y="208"/>
                      <a:pt x="613" y="204"/>
                    </a:cubicBezTo>
                    <a:cubicBezTo>
                      <a:pt x="612" y="195"/>
                      <a:pt x="614" y="186"/>
                      <a:pt x="616" y="156"/>
                    </a:cubicBezTo>
                    <a:lnTo>
                      <a:pt x="628" y="18"/>
                    </a:lnTo>
                    <a:lnTo>
                      <a:pt x="655" y="291"/>
                    </a:lnTo>
                    <a:lnTo>
                      <a:pt x="685" y="8"/>
                    </a:lnTo>
                    <a:lnTo>
                      <a:pt x="725" y="291"/>
                    </a:lnTo>
                    <a:lnTo>
                      <a:pt x="754" y="8"/>
                    </a:lnTo>
                    <a:lnTo>
                      <a:pt x="777" y="283"/>
                    </a:lnTo>
                    <a:lnTo>
                      <a:pt x="811" y="8"/>
                    </a:lnTo>
                    <a:lnTo>
                      <a:pt x="844" y="283"/>
                    </a:lnTo>
                    <a:lnTo>
                      <a:pt x="865" y="148"/>
                    </a:lnTo>
                    <a:lnTo>
                      <a:pt x="1189" y="148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2" name="Rectangle 55"/>
              <p:cNvSpPr>
                <a:spLocks noChangeArrowheads="1"/>
              </p:cNvSpPr>
              <p:nvPr/>
            </p:nvSpPr>
            <p:spPr bwMode="auto">
              <a:xfrm>
                <a:off x="3205" y="1393"/>
                <a:ext cx="775" cy="58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73" name="AutoShape 48"/>
            <p:cNvSpPr>
              <a:spLocks noChangeArrowheads="1"/>
            </p:cNvSpPr>
            <p:nvPr/>
          </p:nvSpPr>
          <p:spPr bwMode="auto">
            <a:xfrm rot="10782722">
              <a:off x="3332" y="2430"/>
              <a:ext cx="162" cy="133"/>
            </a:xfrm>
            <a:prstGeom prst="notchedRightArrow">
              <a:avLst>
                <a:gd name="adj1" fmla="val 50000"/>
                <a:gd name="adj2" fmla="val 30451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76" name="Object 56"/>
            <p:cNvGraphicFramePr>
              <a:graphicFrameLocks noChangeAspect="1"/>
            </p:cNvGraphicFramePr>
            <p:nvPr/>
          </p:nvGraphicFramePr>
          <p:xfrm>
            <a:off x="3244" y="2598"/>
            <a:ext cx="35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1" imgW="926698" imgH="444307" progId="Equation.3">
                    <p:embed/>
                  </p:oleObj>
                </mc:Choice>
                <mc:Fallback>
                  <p:oleObj name="Équation" r:id="rId11" imgW="926698" imgH="444307" progId="Equation.3">
                    <p:embed/>
                    <p:pic>
                      <p:nvPicPr>
                        <p:cNvPr id="76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" y="2598"/>
                          <a:ext cx="354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AutoShape 44"/>
            <p:cNvSpPr>
              <a:spLocks noChangeArrowheads="1"/>
            </p:cNvSpPr>
            <p:nvPr/>
          </p:nvSpPr>
          <p:spPr bwMode="auto">
            <a:xfrm rot="10800000">
              <a:off x="2172" y="2435"/>
              <a:ext cx="162" cy="133"/>
            </a:xfrm>
            <a:prstGeom prst="notchedRightArrow">
              <a:avLst>
                <a:gd name="adj1" fmla="val 50000"/>
                <a:gd name="adj2" fmla="val 30451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77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5584603"/>
                </p:ext>
              </p:extLst>
            </p:nvPr>
          </p:nvGraphicFramePr>
          <p:xfrm>
            <a:off x="901" y="2738"/>
            <a:ext cx="35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1" imgW="926698" imgH="444307" progId="Equation.3">
                    <p:embed/>
                  </p:oleObj>
                </mc:Choice>
                <mc:Fallback>
                  <p:oleObj name="Équation" r:id="rId11" imgW="926698" imgH="444307" progId="Equation.3">
                    <p:embed/>
                    <p:pic>
                      <p:nvPicPr>
                        <p:cNvPr id="77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" y="2738"/>
                          <a:ext cx="354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Group 60"/>
          <p:cNvGrpSpPr>
            <a:grpSpLocks/>
          </p:cNvGrpSpPr>
          <p:nvPr/>
        </p:nvGrpSpPr>
        <p:grpSpPr bwMode="auto">
          <a:xfrm>
            <a:off x="4908031" y="1197569"/>
            <a:ext cx="2132013" cy="2087415"/>
            <a:chOff x="2813" y="927"/>
            <a:chExt cx="1343" cy="1083"/>
          </a:xfrm>
        </p:grpSpPr>
        <p:graphicFrame>
          <p:nvGraphicFramePr>
            <p:cNvPr id="120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7433249"/>
                </p:ext>
              </p:extLst>
            </p:nvPr>
          </p:nvGraphicFramePr>
          <p:xfrm>
            <a:off x="2813" y="1197"/>
            <a:ext cx="157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4" imgW="393480" imgH="241200" progId="Equation.3">
                    <p:embed/>
                  </p:oleObj>
                </mc:Choice>
                <mc:Fallback>
                  <p:oleObj name="Équation" r:id="rId14" imgW="393480" imgH="241200" progId="Equation.3">
                    <p:embed/>
                    <p:pic>
                      <p:nvPicPr>
                        <p:cNvPr id="12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3" y="1197"/>
                          <a:ext cx="157" cy="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1" name="Group 62"/>
            <p:cNvGrpSpPr>
              <a:grpSpLocks/>
            </p:cNvGrpSpPr>
            <p:nvPr/>
          </p:nvGrpSpPr>
          <p:grpSpPr bwMode="auto">
            <a:xfrm>
              <a:off x="3005" y="927"/>
              <a:ext cx="1151" cy="1083"/>
              <a:chOff x="3005" y="927"/>
              <a:chExt cx="1151" cy="1083"/>
            </a:xfrm>
          </p:grpSpPr>
          <p:sp>
            <p:nvSpPr>
              <p:cNvPr id="122" name="Freeform 63"/>
              <p:cNvSpPr>
                <a:spLocks/>
              </p:cNvSpPr>
              <p:nvPr/>
            </p:nvSpPr>
            <p:spPr bwMode="auto">
              <a:xfrm>
                <a:off x="3574" y="1749"/>
                <a:ext cx="177" cy="148"/>
              </a:xfrm>
              <a:custGeom>
                <a:avLst/>
                <a:gdLst>
                  <a:gd name="T0" fmla="*/ 0 w 435"/>
                  <a:gd name="T1" fmla="*/ 0 h 815"/>
                  <a:gd name="T2" fmla="*/ 0 w 435"/>
                  <a:gd name="T3" fmla="*/ 0 h 815"/>
                  <a:gd name="T4" fmla="*/ 0 w 435"/>
                  <a:gd name="T5" fmla="*/ 0 h 815"/>
                  <a:gd name="T6" fmla="*/ 0 w 435"/>
                  <a:gd name="T7" fmla="*/ 0 h 815"/>
                  <a:gd name="T8" fmla="*/ 0 w 435"/>
                  <a:gd name="T9" fmla="*/ 0 h 815"/>
                  <a:gd name="T10" fmla="*/ 0 w 435"/>
                  <a:gd name="T11" fmla="*/ 0 h 8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5"/>
                  <a:gd name="T19" fmla="*/ 0 h 815"/>
                  <a:gd name="T20" fmla="*/ 435 w 435"/>
                  <a:gd name="T21" fmla="*/ 815 h 8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5" h="815">
                    <a:moveTo>
                      <a:pt x="163" y="0"/>
                    </a:moveTo>
                    <a:lnTo>
                      <a:pt x="424" y="0"/>
                    </a:lnTo>
                    <a:lnTo>
                      <a:pt x="54" y="815"/>
                    </a:lnTo>
                    <a:lnTo>
                      <a:pt x="435" y="815"/>
                    </a:lnTo>
                    <a:lnTo>
                      <a:pt x="0" y="1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Line 64"/>
              <p:cNvSpPr>
                <a:spLocks noChangeShapeType="1"/>
              </p:cNvSpPr>
              <p:nvPr/>
            </p:nvSpPr>
            <p:spPr bwMode="auto">
              <a:xfrm flipH="1">
                <a:off x="3671" y="1901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Line 65"/>
              <p:cNvSpPr>
                <a:spLocks noChangeShapeType="1"/>
              </p:cNvSpPr>
              <p:nvPr/>
            </p:nvSpPr>
            <p:spPr bwMode="auto">
              <a:xfrm>
                <a:off x="3318" y="180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5" name="Group 66"/>
              <p:cNvGrpSpPr>
                <a:grpSpLocks/>
              </p:cNvGrpSpPr>
              <p:nvPr/>
            </p:nvGrpSpPr>
            <p:grpSpPr bwMode="auto">
              <a:xfrm>
                <a:off x="3005" y="927"/>
                <a:ext cx="1151" cy="881"/>
                <a:chOff x="3005" y="927"/>
                <a:chExt cx="1151" cy="881"/>
              </a:xfrm>
            </p:grpSpPr>
            <p:grpSp>
              <p:nvGrpSpPr>
                <p:cNvPr id="126" name="Group 67"/>
                <p:cNvGrpSpPr>
                  <a:grpSpLocks/>
                </p:cNvGrpSpPr>
                <p:nvPr/>
              </p:nvGrpSpPr>
              <p:grpSpPr bwMode="auto">
                <a:xfrm rot="5400000">
                  <a:off x="3264" y="1267"/>
                  <a:ext cx="451" cy="631"/>
                  <a:chOff x="2378" y="976"/>
                  <a:chExt cx="1288" cy="842"/>
                </a:xfrm>
              </p:grpSpPr>
              <p:sp>
                <p:nvSpPr>
                  <p:cNvPr id="13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540" y="976"/>
                    <a:ext cx="844" cy="842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fr-FR" altLang="fr-FR" sz="2400"/>
                  </a:p>
                </p:txBody>
              </p:sp>
              <p:sp>
                <p:nvSpPr>
                  <p:cNvPr id="139" name="Freeform 69"/>
                  <p:cNvSpPr>
                    <a:spLocks/>
                  </p:cNvSpPr>
                  <p:nvPr/>
                </p:nvSpPr>
                <p:spPr bwMode="auto">
                  <a:xfrm>
                    <a:off x="2378" y="1462"/>
                    <a:ext cx="1288" cy="295"/>
                  </a:xfrm>
                  <a:custGeom>
                    <a:avLst/>
                    <a:gdLst>
                      <a:gd name="T0" fmla="*/ 0 w 1288"/>
                      <a:gd name="T1" fmla="*/ 162 h 295"/>
                      <a:gd name="T2" fmla="*/ 220 w 1288"/>
                      <a:gd name="T3" fmla="*/ 162 h 295"/>
                      <a:gd name="T4" fmla="*/ 268 w 1288"/>
                      <a:gd name="T5" fmla="*/ 8 h 295"/>
                      <a:gd name="T6" fmla="*/ 300 w 1288"/>
                      <a:gd name="T7" fmla="*/ 283 h 295"/>
                      <a:gd name="T8" fmla="*/ 334 w 1288"/>
                      <a:gd name="T9" fmla="*/ 0 h 295"/>
                      <a:gd name="T10" fmla="*/ 362 w 1288"/>
                      <a:gd name="T11" fmla="*/ 283 h 295"/>
                      <a:gd name="T12" fmla="*/ 394 w 1288"/>
                      <a:gd name="T13" fmla="*/ 8 h 295"/>
                      <a:gd name="T14" fmla="*/ 426 w 1288"/>
                      <a:gd name="T15" fmla="*/ 283 h 295"/>
                      <a:gd name="T16" fmla="*/ 453 w 1288"/>
                      <a:gd name="T17" fmla="*/ 15 h 295"/>
                      <a:gd name="T18" fmla="*/ 480 w 1288"/>
                      <a:gd name="T19" fmla="*/ 283 h 295"/>
                      <a:gd name="T20" fmla="*/ 510 w 1288"/>
                      <a:gd name="T21" fmla="*/ 8 h 295"/>
                      <a:gd name="T22" fmla="*/ 538 w 1288"/>
                      <a:gd name="T23" fmla="*/ 283 h 295"/>
                      <a:gd name="T24" fmla="*/ 566 w 1288"/>
                      <a:gd name="T25" fmla="*/ 20 h 295"/>
                      <a:gd name="T26" fmla="*/ 587 w 1288"/>
                      <a:gd name="T27" fmla="*/ 283 h 295"/>
                      <a:gd name="T28" fmla="*/ 619 w 1288"/>
                      <a:gd name="T29" fmla="*/ 15 h 295"/>
                      <a:gd name="T30" fmla="*/ 652 w 1288"/>
                      <a:gd name="T31" fmla="*/ 283 h 295"/>
                      <a:gd name="T32" fmla="*/ 661 w 1288"/>
                      <a:gd name="T33" fmla="*/ 204 h 295"/>
                      <a:gd name="T34" fmla="*/ 664 w 1288"/>
                      <a:gd name="T35" fmla="*/ 156 h 295"/>
                      <a:gd name="T36" fmla="*/ 676 w 1288"/>
                      <a:gd name="T37" fmla="*/ 18 h 295"/>
                      <a:gd name="T38" fmla="*/ 704 w 1288"/>
                      <a:gd name="T39" fmla="*/ 291 h 295"/>
                      <a:gd name="T40" fmla="*/ 733 w 1288"/>
                      <a:gd name="T41" fmla="*/ 8 h 295"/>
                      <a:gd name="T42" fmla="*/ 773 w 1288"/>
                      <a:gd name="T43" fmla="*/ 291 h 295"/>
                      <a:gd name="T44" fmla="*/ 803 w 1288"/>
                      <a:gd name="T45" fmla="*/ 8 h 295"/>
                      <a:gd name="T46" fmla="*/ 825 w 1288"/>
                      <a:gd name="T47" fmla="*/ 283 h 295"/>
                      <a:gd name="T48" fmla="*/ 860 w 1288"/>
                      <a:gd name="T49" fmla="*/ 8 h 295"/>
                      <a:gd name="T50" fmla="*/ 892 w 1288"/>
                      <a:gd name="T51" fmla="*/ 283 h 295"/>
                      <a:gd name="T52" fmla="*/ 943 w 1288"/>
                      <a:gd name="T53" fmla="*/ 162 h 295"/>
                      <a:gd name="T54" fmla="*/ 1288 w 1288"/>
                      <a:gd name="T55" fmla="*/ 162 h 29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288"/>
                      <a:gd name="T85" fmla="*/ 0 h 295"/>
                      <a:gd name="T86" fmla="*/ 1288 w 1288"/>
                      <a:gd name="T87" fmla="*/ 295 h 29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288" h="295">
                        <a:moveTo>
                          <a:pt x="0" y="162"/>
                        </a:moveTo>
                        <a:lnTo>
                          <a:pt x="220" y="162"/>
                        </a:lnTo>
                        <a:lnTo>
                          <a:pt x="268" y="8"/>
                        </a:lnTo>
                        <a:lnTo>
                          <a:pt x="300" y="283"/>
                        </a:lnTo>
                        <a:lnTo>
                          <a:pt x="334" y="0"/>
                        </a:lnTo>
                        <a:lnTo>
                          <a:pt x="362" y="283"/>
                        </a:lnTo>
                        <a:lnTo>
                          <a:pt x="394" y="8"/>
                        </a:lnTo>
                        <a:lnTo>
                          <a:pt x="426" y="283"/>
                        </a:lnTo>
                        <a:lnTo>
                          <a:pt x="453" y="15"/>
                        </a:lnTo>
                        <a:lnTo>
                          <a:pt x="480" y="283"/>
                        </a:lnTo>
                        <a:lnTo>
                          <a:pt x="510" y="8"/>
                        </a:lnTo>
                        <a:lnTo>
                          <a:pt x="538" y="283"/>
                        </a:lnTo>
                        <a:lnTo>
                          <a:pt x="566" y="20"/>
                        </a:lnTo>
                        <a:lnTo>
                          <a:pt x="587" y="283"/>
                        </a:lnTo>
                        <a:lnTo>
                          <a:pt x="619" y="15"/>
                        </a:lnTo>
                        <a:cubicBezTo>
                          <a:pt x="627" y="62"/>
                          <a:pt x="644" y="237"/>
                          <a:pt x="652" y="283"/>
                        </a:cubicBezTo>
                        <a:cubicBezTo>
                          <a:pt x="653" y="295"/>
                          <a:pt x="659" y="208"/>
                          <a:pt x="661" y="204"/>
                        </a:cubicBezTo>
                        <a:cubicBezTo>
                          <a:pt x="660" y="195"/>
                          <a:pt x="662" y="186"/>
                          <a:pt x="664" y="156"/>
                        </a:cubicBezTo>
                        <a:lnTo>
                          <a:pt x="676" y="18"/>
                        </a:lnTo>
                        <a:lnTo>
                          <a:pt x="704" y="291"/>
                        </a:lnTo>
                        <a:lnTo>
                          <a:pt x="733" y="8"/>
                        </a:lnTo>
                        <a:lnTo>
                          <a:pt x="773" y="291"/>
                        </a:lnTo>
                        <a:lnTo>
                          <a:pt x="803" y="8"/>
                        </a:lnTo>
                        <a:lnTo>
                          <a:pt x="825" y="283"/>
                        </a:lnTo>
                        <a:lnTo>
                          <a:pt x="860" y="8"/>
                        </a:lnTo>
                        <a:lnTo>
                          <a:pt x="892" y="283"/>
                        </a:lnTo>
                        <a:lnTo>
                          <a:pt x="943" y="162"/>
                        </a:lnTo>
                        <a:lnTo>
                          <a:pt x="1288" y="162"/>
                        </a:lnTo>
                      </a:path>
                    </a:pathLst>
                  </a:cu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40" name="Freeform 70"/>
                  <p:cNvSpPr>
                    <a:spLocks/>
                  </p:cNvSpPr>
                  <p:nvPr/>
                </p:nvSpPr>
                <p:spPr bwMode="auto">
                  <a:xfrm>
                    <a:off x="2444" y="1107"/>
                    <a:ext cx="1117" cy="295"/>
                  </a:xfrm>
                  <a:custGeom>
                    <a:avLst/>
                    <a:gdLst>
                      <a:gd name="T0" fmla="*/ 0 w 1117"/>
                      <a:gd name="T1" fmla="*/ 147 h 295"/>
                      <a:gd name="T2" fmla="*/ 193 w 1117"/>
                      <a:gd name="T3" fmla="*/ 147 h 295"/>
                      <a:gd name="T4" fmla="*/ 220 w 1117"/>
                      <a:gd name="T5" fmla="*/ 8 h 295"/>
                      <a:gd name="T6" fmla="*/ 252 w 1117"/>
                      <a:gd name="T7" fmla="*/ 283 h 295"/>
                      <a:gd name="T8" fmla="*/ 286 w 1117"/>
                      <a:gd name="T9" fmla="*/ 0 h 295"/>
                      <a:gd name="T10" fmla="*/ 314 w 1117"/>
                      <a:gd name="T11" fmla="*/ 283 h 295"/>
                      <a:gd name="T12" fmla="*/ 346 w 1117"/>
                      <a:gd name="T13" fmla="*/ 8 h 295"/>
                      <a:gd name="T14" fmla="*/ 378 w 1117"/>
                      <a:gd name="T15" fmla="*/ 283 h 295"/>
                      <a:gd name="T16" fmla="*/ 405 w 1117"/>
                      <a:gd name="T17" fmla="*/ 15 h 295"/>
                      <a:gd name="T18" fmla="*/ 432 w 1117"/>
                      <a:gd name="T19" fmla="*/ 283 h 295"/>
                      <a:gd name="T20" fmla="*/ 462 w 1117"/>
                      <a:gd name="T21" fmla="*/ 8 h 295"/>
                      <a:gd name="T22" fmla="*/ 489 w 1117"/>
                      <a:gd name="T23" fmla="*/ 283 h 295"/>
                      <a:gd name="T24" fmla="*/ 518 w 1117"/>
                      <a:gd name="T25" fmla="*/ 20 h 295"/>
                      <a:gd name="T26" fmla="*/ 539 w 1117"/>
                      <a:gd name="T27" fmla="*/ 283 h 295"/>
                      <a:gd name="T28" fmla="*/ 571 w 1117"/>
                      <a:gd name="T29" fmla="*/ 15 h 295"/>
                      <a:gd name="T30" fmla="*/ 603 w 1117"/>
                      <a:gd name="T31" fmla="*/ 283 h 295"/>
                      <a:gd name="T32" fmla="*/ 613 w 1117"/>
                      <a:gd name="T33" fmla="*/ 204 h 295"/>
                      <a:gd name="T34" fmla="*/ 616 w 1117"/>
                      <a:gd name="T35" fmla="*/ 156 h 295"/>
                      <a:gd name="T36" fmla="*/ 628 w 1117"/>
                      <a:gd name="T37" fmla="*/ 18 h 295"/>
                      <a:gd name="T38" fmla="*/ 655 w 1117"/>
                      <a:gd name="T39" fmla="*/ 291 h 295"/>
                      <a:gd name="T40" fmla="*/ 685 w 1117"/>
                      <a:gd name="T41" fmla="*/ 8 h 295"/>
                      <a:gd name="T42" fmla="*/ 725 w 1117"/>
                      <a:gd name="T43" fmla="*/ 291 h 295"/>
                      <a:gd name="T44" fmla="*/ 754 w 1117"/>
                      <a:gd name="T45" fmla="*/ 8 h 295"/>
                      <a:gd name="T46" fmla="*/ 777 w 1117"/>
                      <a:gd name="T47" fmla="*/ 283 h 295"/>
                      <a:gd name="T48" fmla="*/ 811 w 1117"/>
                      <a:gd name="T49" fmla="*/ 8 h 295"/>
                      <a:gd name="T50" fmla="*/ 844 w 1117"/>
                      <a:gd name="T51" fmla="*/ 283 h 295"/>
                      <a:gd name="T52" fmla="*/ 886 w 1117"/>
                      <a:gd name="T53" fmla="*/ 66 h 295"/>
                      <a:gd name="T54" fmla="*/ 1117 w 1117"/>
                      <a:gd name="T55" fmla="*/ 66 h 29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117"/>
                      <a:gd name="T85" fmla="*/ 0 h 295"/>
                      <a:gd name="T86" fmla="*/ 1117 w 1117"/>
                      <a:gd name="T87" fmla="*/ 295 h 29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117" h="295">
                        <a:moveTo>
                          <a:pt x="0" y="147"/>
                        </a:moveTo>
                        <a:lnTo>
                          <a:pt x="193" y="147"/>
                        </a:lnTo>
                        <a:lnTo>
                          <a:pt x="220" y="8"/>
                        </a:lnTo>
                        <a:lnTo>
                          <a:pt x="252" y="283"/>
                        </a:lnTo>
                        <a:lnTo>
                          <a:pt x="286" y="0"/>
                        </a:lnTo>
                        <a:lnTo>
                          <a:pt x="314" y="283"/>
                        </a:lnTo>
                        <a:lnTo>
                          <a:pt x="346" y="8"/>
                        </a:lnTo>
                        <a:lnTo>
                          <a:pt x="378" y="283"/>
                        </a:lnTo>
                        <a:lnTo>
                          <a:pt x="405" y="15"/>
                        </a:lnTo>
                        <a:lnTo>
                          <a:pt x="432" y="283"/>
                        </a:lnTo>
                        <a:lnTo>
                          <a:pt x="462" y="8"/>
                        </a:lnTo>
                        <a:lnTo>
                          <a:pt x="489" y="283"/>
                        </a:lnTo>
                        <a:lnTo>
                          <a:pt x="518" y="20"/>
                        </a:lnTo>
                        <a:lnTo>
                          <a:pt x="539" y="283"/>
                        </a:lnTo>
                        <a:lnTo>
                          <a:pt x="571" y="15"/>
                        </a:lnTo>
                        <a:cubicBezTo>
                          <a:pt x="579" y="62"/>
                          <a:pt x="596" y="237"/>
                          <a:pt x="603" y="283"/>
                        </a:cubicBezTo>
                        <a:cubicBezTo>
                          <a:pt x="605" y="295"/>
                          <a:pt x="611" y="208"/>
                          <a:pt x="613" y="204"/>
                        </a:cubicBezTo>
                        <a:cubicBezTo>
                          <a:pt x="612" y="195"/>
                          <a:pt x="614" y="186"/>
                          <a:pt x="616" y="156"/>
                        </a:cubicBezTo>
                        <a:lnTo>
                          <a:pt x="628" y="18"/>
                        </a:lnTo>
                        <a:lnTo>
                          <a:pt x="655" y="291"/>
                        </a:lnTo>
                        <a:lnTo>
                          <a:pt x="685" y="8"/>
                        </a:lnTo>
                        <a:lnTo>
                          <a:pt x="725" y="291"/>
                        </a:lnTo>
                        <a:lnTo>
                          <a:pt x="754" y="8"/>
                        </a:lnTo>
                        <a:lnTo>
                          <a:pt x="777" y="283"/>
                        </a:lnTo>
                        <a:lnTo>
                          <a:pt x="811" y="8"/>
                        </a:lnTo>
                        <a:lnTo>
                          <a:pt x="844" y="283"/>
                        </a:lnTo>
                        <a:lnTo>
                          <a:pt x="886" y="66"/>
                        </a:lnTo>
                        <a:lnTo>
                          <a:pt x="1117" y="66"/>
                        </a:lnTo>
                      </a:path>
                    </a:pathLst>
                  </a:cu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27" name="Freeform 71"/>
                <p:cNvSpPr>
                  <a:spLocks/>
                </p:cNvSpPr>
                <p:nvPr/>
              </p:nvSpPr>
              <p:spPr bwMode="auto">
                <a:xfrm>
                  <a:off x="3308" y="1065"/>
                  <a:ext cx="385" cy="267"/>
                </a:xfrm>
                <a:custGeom>
                  <a:avLst/>
                  <a:gdLst>
                    <a:gd name="T0" fmla="*/ 0 w 848"/>
                    <a:gd name="T1" fmla="*/ 0 h 674"/>
                    <a:gd name="T2" fmla="*/ 0 w 848"/>
                    <a:gd name="T3" fmla="*/ 0 h 674"/>
                    <a:gd name="T4" fmla="*/ 0 w 848"/>
                    <a:gd name="T5" fmla="*/ 0 h 674"/>
                    <a:gd name="T6" fmla="*/ 0 w 848"/>
                    <a:gd name="T7" fmla="*/ 0 h 674"/>
                    <a:gd name="T8" fmla="*/ 0 w 848"/>
                    <a:gd name="T9" fmla="*/ 0 h 6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674"/>
                    <a:gd name="T17" fmla="*/ 848 w 848"/>
                    <a:gd name="T18" fmla="*/ 674 h 6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674">
                      <a:moveTo>
                        <a:pt x="0" y="0"/>
                      </a:moveTo>
                      <a:lnTo>
                        <a:pt x="0" y="674"/>
                      </a:lnTo>
                      <a:lnTo>
                        <a:pt x="848" y="467"/>
                      </a:lnTo>
                      <a:lnTo>
                        <a:pt x="848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8" name="Freeform 72"/>
                <p:cNvSpPr>
                  <a:spLocks/>
                </p:cNvSpPr>
                <p:nvPr/>
              </p:nvSpPr>
              <p:spPr bwMode="auto">
                <a:xfrm>
                  <a:off x="3075" y="1202"/>
                  <a:ext cx="243" cy="163"/>
                </a:xfrm>
                <a:custGeom>
                  <a:avLst/>
                  <a:gdLst>
                    <a:gd name="T0" fmla="*/ 2 w 324"/>
                    <a:gd name="T1" fmla="*/ 1 h 220"/>
                    <a:gd name="T2" fmla="*/ 0 w 324"/>
                    <a:gd name="T3" fmla="*/ 1 h 220"/>
                    <a:gd name="T4" fmla="*/ 0 w 324"/>
                    <a:gd name="T5" fmla="*/ 0 h 220"/>
                    <a:gd name="T6" fmla="*/ 2 w 324"/>
                    <a:gd name="T7" fmla="*/ 0 h 2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4"/>
                    <a:gd name="T13" fmla="*/ 0 h 220"/>
                    <a:gd name="T14" fmla="*/ 324 w 324"/>
                    <a:gd name="T15" fmla="*/ 220 h 2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4" h="220">
                      <a:moveTo>
                        <a:pt x="324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314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9" name="Freeform 73"/>
                <p:cNvSpPr>
                  <a:spLocks/>
                </p:cNvSpPr>
                <p:nvPr/>
              </p:nvSpPr>
              <p:spPr bwMode="auto">
                <a:xfrm>
                  <a:off x="3593" y="1202"/>
                  <a:ext cx="299" cy="171"/>
                </a:xfrm>
                <a:custGeom>
                  <a:avLst/>
                  <a:gdLst>
                    <a:gd name="T0" fmla="*/ 2 w 398"/>
                    <a:gd name="T1" fmla="*/ 0 h 230"/>
                    <a:gd name="T2" fmla="*/ 2 w 398"/>
                    <a:gd name="T3" fmla="*/ 0 h 230"/>
                    <a:gd name="T4" fmla="*/ 2 w 398"/>
                    <a:gd name="T5" fmla="*/ 1 h 230"/>
                    <a:gd name="T6" fmla="*/ 0 w 398"/>
                    <a:gd name="T7" fmla="*/ 1 h 2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8"/>
                    <a:gd name="T13" fmla="*/ 0 h 230"/>
                    <a:gd name="T14" fmla="*/ 398 w 398"/>
                    <a:gd name="T15" fmla="*/ 230 h 2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8" h="230">
                      <a:moveTo>
                        <a:pt x="136" y="0"/>
                      </a:moveTo>
                      <a:lnTo>
                        <a:pt x="398" y="0"/>
                      </a:lnTo>
                      <a:lnTo>
                        <a:pt x="398" y="230"/>
                      </a:lnTo>
                      <a:lnTo>
                        <a:pt x="0" y="23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" name="AutoShape 74"/>
                <p:cNvSpPr>
                  <a:spLocks noChangeArrowheads="1"/>
                </p:cNvSpPr>
                <p:nvPr/>
              </p:nvSpPr>
              <p:spPr bwMode="auto">
                <a:xfrm rot="-5400000">
                  <a:off x="3022" y="1211"/>
                  <a:ext cx="122" cy="156"/>
                </a:xfrm>
                <a:prstGeom prst="notchedRightArrow">
                  <a:avLst>
                    <a:gd name="adj1" fmla="val 40704"/>
                    <a:gd name="adj2" fmla="val 43847"/>
                  </a:avLst>
                </a:prstGeom>
                <a:solidFill>
                  <a:srgbClr val="0000FF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31" name="AutoShape 7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833" y="1204"/>
                  <a:ext cx="122" cy="157"/>
                </a:xfrm>
                <a:prstGeom prst="notchedRightArrow">
                  <a:avLst>
                    <a:gd name="adj1" fmla="val 40704"/>
                    <a:gd name="adj2" fmla="val 43847"/>
                  </a:avLst>
                </a:prstGeom>
                <a:solidFill>
                  <a:srgbClr val="0000FF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32" name="Oval 76"/>
                <p:cNvSpPr>
                  <a:spLocks noChangeArrowheads="1"/>
                </p:cNvSpPr>
                <p:nvPr/>
              </p:nvSpPr>
              <p:spPr bwMode="auto">
                <a:xfrm>
                  <a:off x="3153" y="1171"/>
                  <a:ext cx="56" cy="5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33" name="Oval 77"/>
                <p:cNvSpPr>
                  <a:spLocks noChangeArrowheads="1"/>
                </p:cNvSpPr>
                <p:nvPr/>
              </p:nvSpPr>
              <p:spPr bwMode="auto">
                <a:xfrm>
                  <a:off x="3743" y="1172"/>
                  <a:ext cx="56" cy="5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134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040" y="927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/>
                    <a:t>a</a:t>
                  </a:r>
                </a:p>
              </p:txBody>
            </p:sp>
            <p:sp>
              <p:nvSpPr>
                <p:cNvPr id="135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753" y="953"/>
                  <a:ext cx="21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400"/>
                    <a:t>b</a:t>
                  </a:r>
                </a:p>
              </p:txBody>
            </p:sp>
            <p:graphicFrame>
              <p:nvGraphicFramePr>
                <p:cNvPr id="136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52476860"/>
                    </p:ext>
                  </p:extLst>
                </p:nvPr>
              </p:nvGraphicFramePr>
              <p:xfrm>
                <a:off x="4006" y="1206"/>
                <a:ext cx="150" cy="1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Équation" r:id="rId16" imgW="393480" imgH="241200" progId="Equation.3">
                        <p:embed/>
                      </p:oleObj>
                    </mc:Choice>
                    <mc:Fallback>
                      <p:oleObj name="Équation" r:id="rId16" imgW="393480" imgH="241200" progId="Equation.3">
                        <p:embed/>
                        <p:pic>
                          <p:nvPicPr>
                            <p:cNvPr id="136" name="Object 8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06" y="1206"/>
                              <a:ext cx="150" cy="13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7" name="Freeform 81"/>
                <p:cNvSpPr>
                  <a:spLocks/>
                </p:cNvSpPr>
                <p:nvPr/>
              </p:nvSpPr>
              <p:spPr bwMode="auto">
                <a:xfrm>
                  <a:off x="3346" y="985"/>
                  <a:ext cx="455" cy="151"/>
                </a:xfrm>
                <a:custGeom>
                  <a:avLst/>
                  <a:gdLst>
                    <a:gd name="T0" fmla="*/ 1 w 859"/>
                    <a:gd name="T1" fmla="*/ 0 h 454"/>
                    <a:gd name="T2" fmla="*/ 0 w 859"/>
                    <a:gd name="T3" fmla="*/ 0 h 454"/>
                    <a:gd name="T4" fmla="*/ 1 w 859"/>
                    <a:gd name="T5" fmla="*/ 0 h 454"/>
                    <a:gd name="T6" fmla="*/ 1 w 859"/>
                    <a:gd name="T7" fmla="*/ 0 h 454"/>
                    <a:gd name="T8" fmla="*/ 1 w 859"/>
                    <a:gd name="T9" fmla="*/ 0 h 454"/>
                    <a:gd name="T10" fmla="*/ 1 w 859"/>
                    <a:gd name="T11" fmla="*/ 0 h 454"/>
                    <a:gd name="T12" fmla="*/ 1 w 859"/>
                    <a:gd name="T13" fmla="*/ 0 h 454"/>
                    <a:gd name="T14" fmla="*/ 1 w 859"/>
                    <a:gd name="T15" fmla="*/ 0 h 454"/>
                    <a:gd name="T16" fmla="*/ 1 w 859"/>
                    <a:gd name="T17" fmla="*/ 0 h 454"/>
                    <a:gd name="T18" fmla="*/ 1 w 859"/>
                    <a:gd name="T19" fmla="*/ 0 h 454"/>
                    <a:gd name="T20" fmla="*/ 1 w 859"/>
                    <a:gd name="T21" fmla="*/ 0 h 454"/>
                    <a:gd name="T22" fmla="*/ 1 w 859"/>
                    <a:gd name="T23" fmla="*/ 0 h 454"/>
                    <a:gd name="T24" fmla="*/ 1 w 859"/>
                    <a:gd name="T25" fmla="*/ 0 h 454"/>
                    <a:gd name="T26" fmla="*/ 1 w 859"/>
                    <a:gd name="T27" fmla="*/ 0 h 454"/>
                    <a:gd name="T28" fmla="*/ 1 w 859"/>
                    <a:gd name="T29" fmla="*/ 0 h 454"/>
                    <a:gd name="T30" fmla="*/ 1 w 859"/>
                    <a:gd name="T31" fmla="*/ 0 h 454"/>
                    <a:gd name="T32" fmla="*/ 1 w 859"/>
                    <a:gd name="T33" fmla="*/ 0 h 454"/>
                    <a:gd name="T34" fmla="*/ 1 w 859"/>
                    <a:gd name="T35" fmla="*/ 0 h 454"/>
                    <a:gd name="T36" fmla="*/ 1 w 859"/>
                    <a:gd name="T37" fmla="*/ 0 h 454"/>
                    <a:gd name="T38" fmla="*/ 1 w 859"/>
                    <a:gd name="T39" fmla="*/ 0 h 454"/>
                    <a:gd name="T40" fmla="*/ 1 w 859"/>
                    <a:gd name="T41" fmla="*/ 0 h 454"/>
                    <a:gd name="T42" fmla="*/ 1 w 859"/>
                    <a:gd name="T43" fmla="*/ 0 h 454"/>
                    <a:gd name="T44" fmla="*/ 1 w 859"/>
                    <a:gd name="T45" fmla="*/ 0 h 454"/>
                    <a:gd name="T46" fmla="*/ 1 w 859"/>
                    <a:gd name="T47" fmla="*/ 0 h 454"/>
                    <a:gd name="T48" fmla="*/ 1 w 859"/>
                    <a:gd name="T49" fmla="*/ 0 h 454"/>
                    <a:gd name="T50" fmla="*/ 1 w 859"/>
                    <a:gd name="T51" fmla="*/ 0 h 454"/>
                    <a:gd name="T52" fmla="*/ 1 w 859"/>
                    <a:gd name="T53" fmla="*/ 0 h 454"/>
                    <a:gd name="T54" fmla="*/ 1 w 859"/>
                    <a:gd name="T55" fmla="*/ 0 h 454"/>
                    <a:gd name="T56" fmla="*/ 1 w 859"/>
                    <a:gd name="T57" fmla="*/ 0 h 454"/>
                    <a:gd name="T58" fmla="*/ 1 w 859"/>
                    <a:gd name="T59" fmla="*/ 0 h 45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59"/>
                    <a:gd name="T91" fmla="*/ 0 h 454"/>
                    <a:gd name="T92" fmla="*/ 859 w 859"/>
                    <a:gd name="T93" fmla="*/ 454 h 45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59" h="454">
                      <a:moveTo>
                        <a:pt x="65" y="0"/>
                      </a:moveTo>
                      <a:lnTo>
                        <a:pt x="0" y="174"/>
                      </a:lnTo>
                      <a:lnTo>
                        <a:pt x="92" y="222"/>
                      </a:lnTo>
                      <a:lnTo>
                        <a:pt x="135" y="158"/>
                      </a:lnTo>
                      <a:lnTo>
                        <a:pt x="118" y="305"/>
                      </a:lnTo>
                      <a:lnTo>
                        <a:pt x="190" y="172"/>
                      </a:lnTo>
                      <a:lnTo>
                        <a:pt x="168" y="321"/>
                      </a:lnTo>
                      <a:lnTo>
                        <a:pt x="237" y="190"/>
                      </a:lnTo>
                      <a:lnTo>
                        <a:pt x="221" y="337"/>
                      </a:lnTo>
                      <a:lnTo>
                        <a:pt x="284" y="209"/>
                      </a:lnTo>
                      <a:lnTo>
                        <a:pt x="265" y="351"/>
                      </a:lnTo>
                      <a:lnTo>
                        <a:pt x="331" y="220"/>
                      </a:lnTo>
                      <a:lnTo>
                        <a:pt x="310" y="365"/>
                      </a:lnTo>
                      <a:lnTo>
                        <a:pt x="375" y="239"/>
                      </a:lnTo>
                      <a:lnTo>
                        <a:pt x="350" y="377"/>
                      </a:lnTo>
                      <a:lnTo>
                        <a:pt x="419" y="251"/>
                      </a:lnTo>
                      <a:cubicBezTo>
                        <a:pt x="417" y="277"/>
                        <a:pt x="405" y="368"/>
                        <a:pt x="403" y="394"/>
                      </a:cubicBezTo>
                      <a:cubicBezTo>
                        <a:pt x="402" y="400"/>
                        <a:pt x="421" y="357"/>
                        <a:pt x="423" y="356"/>
                      </a:cubicBezTo>
                      <a:cubicBezTo>
                        <a:pt x="424" y="351"/>
                        <a:pt x="427" y="348"/>
                        <a:pt x="433" y="333"/>
                      </a:cubicBezTo>
                      <a:lnTo>
                        <a:pt x="465" y="266"/>
                      </a:lnTo>
                      <a:lnTo>
                        <a:pt x="444" y="411"/>
                      </a:lnTo>
                      <a:lnTo>
                        <a:pt x="512" y="276"/>
                      </a:lnTo>
                      <a:lnTo>
                        <a:pt x="500" y="428"/>
                      </a:lnTo>
                      <a:lnTo>
                        <a:pt x="568" y="293"/>
                      </a:lnTo>
                      <a:lnTo>
                        <a:pt x="543" y="437"/>
                      </a:lnTo>
                      <a:lnTo>
                        <a:pt x="614" y="308"/>
                      </a:lnTo>
                      <a:lnTo>
                        <a:pt x="598" y="454"/>
                      </a:lnTo>
                      <a:lnTo>
                        <a:pt x="651" y="344"/>
                      </a:lnTo>
                      <a:lnTo>
                        <a:pt x="750" y="359"/>
                      </a:lnTo>
                      <a:lnTo>
                        <a:pt x="859" y="76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41" name="Group 82"/>
          <p:cNvGrpSpPr>
            <a:grpSpLocks/>
          </p:cNvGrpSpPr>
          <p:nvPr/>
        </p:nvGrpSpPr>
        <p:grpSpPr bwMode="auto">
          <a:xfrm>
            <a:off x="8106842" y="5470676"/>
            <a:ext cx="1014413" cy="971551"/>
            <a:chOff x="4828" y="3412"/>
            <a:chExt cx="639" cy="612"/>
          </a:xfrm>
        </p:grpSpPr>
        <p:sp>
          <p:nvSpPr>
            <p:cNvPr id="142" name="Text Box 83"/>
            <p:cNvSpPr txBox="1">
              <a:spLocks noChangeArrowheads="1"/>
            </p:cNvSpPr>
            <p:nvPr/>
          </p:nvSpPr>
          <p:spPr bwMode="auto">
            <a:xfrm>
              <a:off x="5028" y="3412"/>
              <a:ext cx="1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 dirty="0"/>
                <a:t>L</a:t>
              </a:r>
            </a:p>
          </p:txBody>
        </p:sp>
        <p:sp>
          <p:nvSpPr>
            <p:cNvPr id="143" name="Rectangle 84"/>
            <p:cNvSpPr>
              <a:spLocks noChangeArrowheads="1"/>
            </p:cNvSpPr>
            <p:nvPr/>
          </p:nvSpPr>
          <p:spPr bwMode="auto">
            <a:xfrm>
              <a:off x="4828" y="3718"/>
              <a:ext cx="367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44" name="Oval 85"/>
            <p:cNvSpPr>
              <a:spLocks noChangeArrowheads="1"/>
            </p:cNvSpPr>
            <p:nvPr/>
          </p:nvSpPr>
          <p:spPr bwMode="auto">
            <a:xfrm>
              <a:off x="5111" y="3727"/>
              <a:ext cx="50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45" name="Line 86"/>
            <p:cNvSpPr>
              <a:spLocks noChangeShapeType="1"/>
            </p:cNvSpPr>
            <p:nvPr/>
          </p:nvSpPr>
          <p:spPr bwMode="auto">
            <a:xfrm>
              <a:off x="4828" y="3718"/>
              <a:ext cx="0" cy="7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Line 87"/>
            <p:cNvSpPr>
              <a:spLocks noChangeShapeType="1"/>
            </p:cNvSpPr>
            <p:nvPr/>
          </p:nvSpPr>
          <p:spPr bwMode="auto">
            <a:xfrm>
              <a:off x="5184" y="3760"/>
              <a:ext cx="28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147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938329"/>
                </p:ext>
              </p:extLst>
            </p:nvPr>
          </p:nvGraphicFramePr>
          <p:xfrm>
            <a:off x="5196" y="3757"/>
            <a:ext cx="211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8" imgW="330120" imgH="291960" progId="Equation.3">
                    <p:embed/>
                  </p:oleObj>
                </mc:Choice>
                <mc:Fallback>
                  <p:oleObj name="Équation" r:id="rId18" imgW="330120" imgH="291960" progId="Equation.3">
                    <p:embed/>
                    <p:pic>
                      <p:nvPicPr>
                        <p:cNvPr id="147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6" y="3757"/>
                          <a:ext cx="211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8" name="Group 89"/>
          <p:cNvGrpSpPr>
            <a:grpSpLocks/>
          </p:cNvGrpSpPr>
          <p:nvPr/>
        </p:nvGrpSpPr>
        <p:grpSpPr bwMode="auto">
          <a:xfrm>
            <a:off x="2096568" y="3135460"/>
            <a:ext cx="603251" cy="427037"/>
            <a:chOff x="1042" y="1941"/>
            <a:chExt cx="380" cy="269"/>
          </a:xfrm>
        </p:grpSpPr>
        <p:sp>
          <p:nvSpPr>
            <p:cNvPr id="149" name="Line 90"/>
            <p:cNvSpPr>
              <a:spLocks noChangeShapeType="1"/>
            </p:cNvSpPr>
            <p:nvPr/>
          </p:nvSpPr>
          <p:spPr bwMode="auto">
            <a:xfrm>
              <a:off x="1123" y="2210"/>
              <a:ext cx="29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150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3178212"/>
                </p:ext>
              </p:extLst>
            </p:nvPr>
          </p:nvGraphicFramePr>
          <p:xfrm>
            <a:off x="1042" y="1941"/>
            <a:ext cx="375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20" imgW="1346200" imgH="533400" progId="Equation.3">
                    <p:embed/>
                  </p:oleObj>
                </mc:Choice>
                <mc:Fallback>
                  <p:oleObj name="Équation" r:id="rId20" imgW="1346200" imgH="533400" progId="Equation.3">
                    <p:embed/>
                    <p:pic>
                      <p:nvPicPr>
                        <p:cNvPr id="15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2" y="1941"/>
                          <a:ext cx="375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28558"/>
              </p:ext>
            </p:extLst>
          </p:nvPr>
        </p:nvGraphicFramePr>
        <p:xfrm>
          <a:off x="1844487" y="5265150"/>
          <a:ext cx="2223457" cy="81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2" imgW="2717800" imgH="990600" progId="Equation.3">
                  <p:embed/>
                </p:oleObj>
              </mc:Choice>
              <mc:Fallback>
                <p:oleObj name="Équation" r:id="rId22" imgW="2717800" imgH="990600" progId="Equation.3">
                  <p:embed/>
                  <p:pic>
                    <p:nvPicPr>
                      <p:cNvPr id="15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487" y="5265150"/>
                        <a:ext cx="2223457" cy="810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2" name="Group 4"/>
          <p:cNvGrpSpPr>
            <a:grpSpLocks/>
          </p:cNvGrpSpPr>
          <p:nvPr/>
        </p:nvGrpSpPr>
        <p:grpSpPr bwMode="auto">
          <a:xfrm>
            <a:off x="4179516" y="5263541"/>
            <a:ext cx="1544612" cy="685739"/>
            <a:chOff x="283" y="2546"/>
            <a:chExt cx="1293" cy="528"/>
          </a:xfrm>
        </p:grpSpPr>
        <p:sp>
          <p:nvSpPr>
            <p:cNvPr id="153" name="Text Box 5"/>
            <p:cNvSpPr txBox="1">
              <a:spLocks noChangeArrowheads="1"/>
            </p:cNvSpPr>
            <p:nvPr/>
          </p:nvSpPr>
          <p:spPr bwMode="auto">
            <a:xfrm>
              <a:off x="283" y="2650"/>
              <a:ext cx="7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Avec :</a:t>
              </a:r>
            </a:p>
          </p:txBody>
        </p:sp>
        <p:graphicFrame>
          <p:nvGraphicFramePr>
            <p:cNvPr id="154" name="Object 5"/>
            <p:cNvGraphicFramePr>
              <a:graphicFrameLocks noChangeAspect="1"/>
            </p:cNvGraphicFramePr>
            <p:nvPr/>
          </p:nvGraphicFramePr>
          <p:xfrm>
            <a:off x="1064" y="2546"/>
            <a:ext cx="51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24" imgW="812447" imgH="837836" progId="Equation.3">
                    <p:embed/>
                  </p:oleObj>
                </mc:Choice>
                <mc:Fallback>
                  <p:oleObj name="Équation" r:id="rId24" imgW="812447" imgH="837836" progId="Equation.3">
                    <p:embed/>
                    <p:pic>
                      <p:nvPicPr>
                        <p:cNvPr id="15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4" y="2546"/>
                          <a:ext cx="512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5896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E.5. Autres liquéfacteurs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76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-32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E.5.2. Liquéfacteur de Claude</a:t>
            </a:r>
          </a:p>
        </p:txBody>
      </p:sp>
      <p:grpSp>
        <p:nvGrpSpPr>
          <p:cNvPr id="106" name="Group 3"/>
          <p:cNvGrpSpPr>
            <a:grpSpLocks/>
          </p:cNvGrpSpPr>
          <p:nvPr/>
        </p:nvGrpSpPr>
        <p:grpSpPr bwMode="auto">
          <a:xfrm>
            <a:off x="1795387" y="1378545"/>
            <a:ext cx="7234238" cy="4930775"/>
            <a:chOff x="392" y="827"/>
            <a:chExt cx="4557" cy="3106"/>
          </a:xfrm>
        </p:grpSpPr>
        <p:sp>
          <p:nvSpPr>
            <p:cNvPr id="108" name="Freeform 4"/>
            <p:cNvSpPr>
              <a:spLocks/>
            </p:cNvSpPr>
            <p:nvPr/>
          </p:nvSpPr>
          <p:spPr bwMode="auto">
            <a:xfrm>
              <a:off x="4590" y="2348"/>
              <a:ext cx="243" cy="442"/>
            </a:xfrm>
            <a:custGeom>
              <a:avLst/>
              <a:gdLst>
                <a:gd name="T0" fmla="*/ 26 w 435"/>
                <a:gd name="T1" fmla="*/ 0 h 815"/>
                <a:gd name="T2" fmla="*/ 67 w 435"/>
                <a:gd name="T3" fmla="*/ 0 h 815"/>
                <a:gd name="T4" fmla="*/ 8 w 435"/>
                <a:gd name="T5" fmla="*/ 1 h 815"/>
                <a:gd name="T6" fmla="*/ 68 w 435"/>
                <a:gd name="T7" fmla="*/ 1 h 815"/>
                <a:gd name="T8" fmla="*/ 0 w 435"/>
                <a:gd name="T9" fmla="*/ 1 h 815"/>
                <a:gd name="T10" fmla="*/ 26 w 435"/>
                <a:gd name="T11" fmla="*/ 0 h 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815"/>
                <a:gd name="T20" fmla="*/ 435 w 435"/>
                <a:gd name="T21" fmla="*/ 815 h 8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815">
                  <a:moveTo>
                    <a:pt x="163" y="0"/>
                  </a:moveTo>
                  <a:lnTo>
                    <a:pt x="424" y="0"/>
                  </a:lnTo>
                  <a:lnTo>
                    <a:pt x="54" y="815"/>
                  </a:lnTo>
                  <a:lnTo>
                    <a:pt x="435" y="815"/>
                  </a:lnTo>
                  <a:lnTo>
                    <a:pt x="0" y="1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flipV="1">
              <a:off x="619" y="1479"/>
              <a:ext cx="435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1032" y="1164"/>
              <a:ext cx="848" cy="674"/>
            </a:xfrm>
            <a:custGeom>
              <a:avLst/>
              <a:gdLst>
                <a:gd name="T0" fmla="*/ 0 w 848"/>
                <a:gd name="T1" fmla="*/ 0 h 674"/>
                <a:gd name="T2" fmla="*/ 0 w 848"/>
                <a:gd name="T3" fmla="*/ 674 h 674"/>
                <a:gd name="T4" fmla="*/ 848 w 848"/>
                <a:gd name="T5" fmla="*/ 467 h 674"/>
                <a:gd name="T6" fmla="*/ 848 w 848"/>
                <a:gd name="T7" fmla="*/ 228 h 674"/>
                <a:gd name="T8" fmla="*/ 0 w 848"/>
                <a:gd name="T9" fmla="*/ 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674"/>
                <a:gd name="T17" fmla="*/ 848 w 84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674">
                  <a:moveTo>
                    <a:pt x="0" y="0"/>
                  </a:moveTo>
                  <a:lnTo>
                    <a:pt x="0" y="674"/>
                  </a:lnTo>
                  <a:lnTo>
                    <a:pt x="848" y="467"/>
                  </a:lnTo>
                  <a:lnTo>
                    <a:pt x="84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1848" y="1501"/>
              <a:ext cx="8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8"/>
            <p:cNvSpPr>
              <a:spLocks/>
            </p:cNvSpPr>
            <p:nvPr/>
          </p:nvSpPr>
          <p:spPr bwMode="auto">
            <a:xfrm>
              <a:off x="1228" y="827"/>
              <a:ext cx="859" cy="454"/>
            </a:xfrm>
            <a:custGeom>
              <a:avLst/>
              <a:gdLst>
                <a:gd name="T0" fmla="*/ 65 w 859"/>
                <a:gd name="T1" fmla="*/ 0 h 454"/>
                <a:gd name="T2" fmla="*/ 0 w 859"/>
                <a:gd name="T3" fmla="*/ 174 h 454"/>
                <a:gd name="T4" fmla="*/ 92 w 859"/>
                <a:gd name="T5" fmla="*/ 222 h 454"/>
                <a:gd name="T6" fmla="*/ 135 w 859"/>
                <a:gd name="T7" fmla="*/ 158 h 454"/>
                <a:gd name="T8" fmla="*/ 118 w 859"/>
                <a:gd name="T9" fmla="*/ 305 h 454"/>
                <a:gd name="T10" fmla="*/ 190 w 859"/>
                <a:gd name="T11" fmla="*/ 172 h 454"/>
                <a:gd name="T12" fmla="*/ 168 w 859"/>
                <a:gd name="T13" fmla="*/ 321 h 454"/>
                <a:gd name="T14" fmla="*/ 237 w 859"/>
                <a:gd name="T15" fmla="*/ 190 h 454"/>
                <a:gd name="T16" fmla="*/ 221 w 859"/>
                <a:gd name="T17" fmla="*/ 337 h 454"/>
                <a:gd name="T18" fmla="*/ 284 w 859"/>
                <a:gd name="T19" fmla="*/ 209 h 454"/>
                <a:gd name="T20" fmla="*/ 265 w 859"/>
                <a:gd name="T21" fmla="*/ 351 h 454"/>
                <a:gd name="T22" fmla="*/ 331 w 859"/>
                <a:gd name="T23" fmla="*/ 220 h 454"/>
                <a:gd name="T24" fmla="*/ 310 w 859"/>
                <a:gd name="T25" fmla="*/ 365 h 454"/>
                <a:gd name="T26" fmla="*/ 375 w 859"/>
                <a:gd name="T27" fmla="*/ 239 h 454"/>
                <a:gd name="T28" fmla="*/ 350 w 859"/>
                <a:gd name="T29" fmla="*/ 377 h 454"/>
                <a:gd name="T30" fmla="*/ 419 w 859"/>
                <a:gd name="T31" fmla="*/ 251 h 454"/>
                <a:gd name="T32" fmla="*/ 403 w 859"/>
                <a:gd name="T33" fmla="*/ 394 h 454"/>
                <a:gd name="T34" fmla="*/ 423 w 859"/>
                <a:gd name="T35" fmla="*/ 356 h 454"/>
                <a:gd name="T36" fmla="*/ 433 w 859"/>
                <a:gd name="T37" fmla="*/ 333 h 454"/>
                <a:gd name="T38" fmla="*/ 465 w 859"/>
                <a:gd name="T39" fmla="*/ 266 h 454"/>
                <a:gd name="T40" fmla="*/ 444 w 859"/>
                <a:gd name="T41" fmla="*/ 411 h 454"/>
                <a:gd name="T42" fmla="*/ 512 w 859"/>
                <a:gd name="T43" fmla="*/ 276 h 454"/>
                <a:gd name="T44" fmla="*/ 500 w 859"/>
                <a:gd name="T45" fmla="*/ 428 h 454"/>
                <a:gd name="T46" fmla="*/ 568 w 859"/>
                <a:gd name="T47" fmla="*/ 293 h 454"/>
                <a:gd name="T48" fmla="*/ 543 w 859"/>
                <a:gd name="T49" fmla="*/ 437 h 454"/>
                <a:gd name="T50" fmla="*/ 614 w 859"/>
                <a:gd name="T51" fmla="*/ 308 h 454"/>
                <a:gd name="T52" fmla="*/ 598 w 859"/>
                <a:gd name="T53" fmla="*/ 454 h 454"/>
                <a:gd name="T54" fmla="*/ 651 w 859"/>
                <a:gd name="T55" fmla="*/ 344 h 454"/>
                <a:gd name="T56" fmla="*/ 750 w 859"/>
                <a:gd name="T57" fmla="*/ 359 h 454"/>
                <a:gd name="T58" fmla="*/ 859 w 859"/>
                <a:gd name="T59" fmla="*/ 76 h 4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9"/>
                <a:gd name="T91" fmla="*/ 0 h 454"/>
                <a:gd name="T92" fmla="*/ 859 w 859"/>
                <a:gd name="T93" fmla="*/ 454 h 4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9" h="454">
                  <a:moveTo>
                    <a:pt x="65" y="0"/>
                  </a:moveTo>
                  <a:lnTo>
                    <a:pt x="0" y="174"/>
                  </a:lnTo>
                  <a:lnTo>
                    <a:pt x="92" y="222"/>
                  </a:lnTo>
                  <a:lnTo>
                    <a:pt x="135" y="158"/>
                  </a:lnTo>
                  <a:lnTo>
                    <a:pt x="118" y="305"/>
                  </a:lnTo>
                  <a:lnTo>
                    <a:pt x="190" y="172"/>
                  </a:lnTo>
                  <a:lnTo>
                    <a:pt x="168" y="321"/>
                  </a:lnTo>
                  <a:lnTo>
                    <a:pt x="237" y="190"/>
                  </a:lnTo>
                  <a:lnTo>
                    <a:pt x="221" y="337"/>
                  </a:lnTo>
                  <a:lnTo>
                    <a:pt x="284" y="209"/>
                  </a:lnTo>
                  <a:lnTo>
                    <a:pt x="265" y="351"/>
                  </a:lnTo>
                  <a:lnTo>
                    <a:pt x="331" y="220"/>
                  </a:lnTo>
                  <a:lnTo>
                    <a:pt x="310" y="365"/>
                  </a:lnTo>
                  <a:lnTo>
                    <a:pt x="375" y="239"/>
                  </a:lnTo>
                  <a:lnTo>
                    <a:pt x="350" y="377"/>
                  </a:lnTo>
                  <a:lnTo>
                    <a:pt x="419" y="251"/>
                  </a:lnTo>
                  <a:cubicBezTo>
                    <a:pt x="417" y="277"/>
                    <a:pt x="405" y="368"/>
                    <a:pt x="403" y="394"/>
                  </a:cubicBezTo>
                  <a:cubicBezTo>
                    <a:pt x="402" y="400"/>
                    <a:pt x="421" y="357"/>
                    <a:pt x="423" y="356"/>
                  </a:cubicBezTo>
                  <a:cubicBezTo>
                    <a:pt x="424" y="351"/>
                    <a:pt x="427" y="348"/>
                    <a:pt x="433" y="333"/>
                  </a:cubicBezTo>
                  <a:lnTo>
                    <a:pt x="465" y="266"/>
                  </a:lnTo>
                  <a:lnTo>
                    <a:pt x="444" y="411"/>
                  </a:lnTo>
                  <a:lnTo>
                    <a:pt x="512" y="276"/>
                  </a:lnTo>
                  <a:lnTo>
                    <a:pt x="500" y="428"/>
                  </a:lnTo>
                  <a:lnTo>
                    <a:pt x="568" y="293"/>
                  </a:lnTo>
                  <a:lnTo>
                    <a:pt x="543" y="437"/>
                  </a:lnTo>
                  <a:lnTo>
                    <a:pt x="614" y="308"/>
                  </a:lnTo>
                  <a:lnTo>
                    <a:pt x="598" y="454"/>
                  </a:lnTo>
                  <a:lnTo>
                    <a:pt x="651" y="344"/>
                  </a:lnTo>
                  <a:lnTo>
                    <a:pt x="750" y="359"/>
                  </a:lnTo>
                  <a:lnTo>
                    <a:pt x="859" y="76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1" name="AutoShape 9"/>
            <p:cNvSpPr>
              <a:spLocks noChangeArrowheads="1"/>
            </p:cNvSpPr>
            <p:nvPr/>
          </p:nvSpPr>
          <p:spPr bwMode="auto">
            <a:xfrm>
              <a:off x="2112" y="1443"/>
              <a:ext cx="188" cy="136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52" name="Oval 10"/>
            <p:cNvSpPr>
              <a:spLocks noChangeArrowheads="1"/>
            </p:cNvSpPr>
            <p:nvPr/>
          </p:nvSpPr>
          <p:spPr bwMode="auto">
            <a:xfrm>
              <a:off x="714" y="1446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53" name="Oval 11"/>
            <p:cNvSpPr>
              <a:spLocks noChangeArrowheads="1"/>
            </p:cNvSpPr>
            <p:nvPr/>
          </p:nvSpPr>
          <p:spPr bwMode="auto">
            <a:xfrm>
              <a:off x="1939" y="1466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54" name="Text Box 12"/>
            <p:cNvSpPr txBox="1">
              <a:spLocks noChangeArrowheads="1"/>
            </p:cNvSpPr>
            <p:nvPr/>
          </p:nvSpPr>
          <p:spPr bwMode="auto">
            <a:xfrm>
              <a:off x="712" y="1200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000" dirty="0"/>
                <a:t>1</a:t>
              </a:r>
            </a:p>
          </p:txBody>
        </p:sp>
        <p:sp>
          <p:nvSpPr>
            <p:cNvPr id="155" name="Text Box 13"/>
            <p:cNvSpPr txBox="1">
              <a:spLocks noChangeArrowheads="1"/>
            </p:cNvSpPr>
            <p:nvPr/>
          </p:nvSpPr>
          <p:spPr bwMode="auto">
            <a:xfrm>
              <a:off x="1869" y="1240"/>
              <a:ext cx="2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000" dirty="0"/>
                <a:t>2</a:t>
              </a:r>
            </a:p>
          </p:txBody>
        </p:sp>
        <p:grpSp>
          <p:nvGrpSpPr>
            <p:cNvPr id="156" name="Group 14"/>
            <p:cNvGrpSpPr>
              <a:grpSpLocks/>
            </p:cNvGrpSpPr>
            <p:nvPr/>
          </p:nvGrpSpPr>
          <p:grpSpPr bwMode="auto">
            <a:xfrm>
              <a:off x="2561" y="1217"/>
              <a:ext cx="1774" cy="842"/>
              <a:chOff x="2561" y="977"/>
              <a:chExt cx="1774" cy="842"/>
            </a:xfrm>
          </p:grpSpPr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2741" y="977"/>
                <a:ext cx="1319" cy="84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2561" y="1462"/>
                <a:ext cx="1769" cy="295"/>
              </a:xfrm>
              <a:custGeom>
                <a:avLst/>
                <a:gdLst>
                  <a:gd name="T0" fmla="*/ 0 w 4248"/>
                  <a:gd name="T1" fmla="*/ 1 h 404"/>
                  <a:gd name="T2" fmla="*/ 0 w 4248"/>
                  <a:gd name="T3" fmla="*/ 1 h 404"/>
                  <a:gd name="T4" fmla="*/ 0 w 4248"/>
                  <a:gd name="T5" fmla="*/ 1 h 404"/>
                  <a:gd name="T6" fmla="*/ 0 w 4248"/>
                  <a:gd name="T7" fmla="*/ 1 h 404"/>
                  <a:gd name="T8" fmla="*/ 0 w 4248"/>
                  <a:gd name="T9" fmla="*/ 0 h 404"/>
                  <a:gd name="T10" fmla="*/ 0 w 4248"/>
                  <a:gd name="T11" fmla="*/ 1 h 404"/>
                  <a:gd name="T12" fmla="*/ 0 w 4248"/>
                  <a:gd name="T13" fmla="*/ 1 h 404"/>
                  <a:gd name="T14" fmla="*/ 0 w 4248"/>
                  <a:gd name="T15" fmla="*/ 1 h 404"/>
                  <a:gd name="T16" fmla="*/ 0 w 4248"/>
                  <a:gd name="T17" fmla="*/ 1 h 404"/>
                  <a:gd name="T18" fmla="*/ 0 w 4248"/>
                  <a:gd name="T19" fmla="*/ 1 h 404"/>
                  <a:gd name="T20" fmla="*/ 0 w 4248"/>
                  <a:gd name="T21" fmla="*/ 1 h 404"/>
                  <a:gd name="T22" fmla="*/ 0 w 4248"/>
                  <a:gd name="T23" fmla="*/ 1 h 404"/>
                  <a:gd name="T24" fmla="*/ 0 w 4248"/>
                  <a:gd name="T25" fmla="*/ 1 h 404"/>
                  <a:gd name="T26" fmla="*/ 0 w 4248"/>
                  <a:gd name="T27" fmla="*/ 1 h 404"/>
                  <a:gd name="T28" fmla="*/ 0 w 4248"/>
                  <a:gd name="T29" fmla="*/ 1 h 404"/>
                  <a:gd name="T30" fmla="*/ 0 w 4248"/>
                  <a:gd name="T31" fmla="*/ 1 h 404"/>
                  <a:gd name="T32" fmla="*/ 0 w 4248"/>
                  <a:gd name="T33" fmla="*/ 1 h 404"/>
                  <a:gd name="T34" fmla="*/ 0 w 4248"/>
                  <a:gd name="T35" fmla="*/ 1 h 404"/>
                  <a:gd name="T36" fmla="*/ 0 w 4248"/>
                  <a:gd name="T37" fmla="*/ 1 h 404"/>
                  <a:gd name="T38" fmla="*/ 0 w 4248"/>
                  <a:gd name="T39" fmla="*/ 1 h 404"/>
                  <a:gd name="T40" fmla="*/ 0 w 4248"/>
                  <a:gd name="T41" fmla="*/ 1 h 404"/>
                  <a:gd name="T42" fmla="*/ 0 w 4248"/>
                  <a:gd name="T43" fmla="*/ 1 h 404"/>
                  <a:gd name="T44" fmla="*/ 0 w 4248"/>
                  <a:gd name="T45" fmla="*/ 1 h 404"/>
                  <a:gd name="T46" fmla="*/ 0 w 4248"/>
                  <a:gd name="T47" fmla="*/ 1 h 404"/>
                  <a:gd name="T48" fmla="*/ 0 w 4248"/>
                  <a:gd name="T49" fmla="*/ 1 h 404"/>
                  <a:gd name="T50" fmla="*/ 0 w 4248"/>
                  <a:gd name="T51" fmla="*/ 1 h 404"/>
                  <a:gd name="T52" fmla="*/ 0 w 4248"/>
                  <a:gd name="T53" fmla="*/ 1 h 404"/>
                  <a:gd name="T54" fmla="*/ 0 w 4248"/>
                  <a:gd name="T55" fmla="*/ 1 h 4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248"/>
                  <a:gd name="T85" fmla="*/ 0 h 404"/>
                  <a:gd name="T86" fmla="*/ 4248 w 4248"/>
                  <a:gd name="T87" fmla="*/ 404 h 4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248" h="404">
                    <a:moveTo>
                      <a:pt x="0" y="201"/>
                    </a:moveTo>
                    <a:lnTo>
                      <a:pt x="724" y="201"/>
                    </a:lnTo>
                    <a:lnTo>
                      <a:pt x="824" y="11"/>
                    </a:lnTo>
                    <a:lnTo>
                      <a:pt x="945" y="388"/>
                    </a:lnTo>
                    <a:lnTo>
                      <a:pt x="1074" y="0"/>
                    </a:lnTo>
                    <a:lnTo>
                      <a:pt x="1177" y="388"/>
                    </a:lnTo>
                    <a:lnTo>
                      <a:pt x="1298" y="11"/>
                    </a:lnTo>
                    <a:lnTo>
                      <a:pt x="1419" y="388"/>
                    </a:lnTo>
                    <a:lnTo>
                      <a:pt x="1521" y="21"/>
                    </a:lnTo>
                    <a:lnTo>
                      <a:pt x="1623" y="388"/>
                    </a:lnTo>
                    <a:lnTo>
                      <a:pt x="1735" y="11"/>
                    </a:lnTo>
                    <a:lnTo>
                      <a:pt x="1837" y="388"/>
                    </a:lnTo>
                    <a:lnTo>
                      <a:pt x="1944" y="27"/>
                    </a:lnTo>
                    <a:lnTo>
                      <a:pt x="2023" y="388"/>
                    </a:lnTo>
                    <a:lnTo>
                      <a:pt x="2144" y="21"/>
                    </a:lnTo>
                    <a:cubicBezTo>
                      <a:pt x="2172" y="85"/>
                      <a:pt x="2237" y="324"/>
                      <a:pt x="2265" y="388"/>
                    </a:cubicBezTo>
                    <a:cubicBezTo>
                      <a:pt x="2272" y="404"/>
                      <a:pt x="2292" y="285"/>
                      <a:pt x="2301" y="279"/>
                    </a:cubicBezTo>
                    <a:cubicBezTo>
                      <a:pt x="2298" y="267"/>
                      <a:pt x="2304" y="255"/>
                      <a:pt x="2313" y="213"/>
                    </a:cubicBezTo>
                    <a:lnTo>
                      <a:pt x="2358" y="24"/>
                    </a:lnTo>
                    <a:lnTo>
                      <a:pt x="2460" y="398"/>
                    </a:lnTo>
                    <a:lnTo>
                      <a:pt x="2572" y="11"/>
                    </a:lnTo>
                    <a:lnTo>
                      <a:pt x="2720" y="398"/>
                    </a:lnTo>
                    <a:lnTo>
                      <a:pt x="2832" y="11"/>
                    </a:lnTo>
                    <a:lnTo>
                      <a:pt x="2915" y="388"/>
                    </a:lnTo>
                    <a:lnTo>
                      <a:pt x="3046" y="11"/>
                    </a:lnTo>
                    <a:lnTo>
                      <a:pt x="3167" y="388"/>
                    </a:lnTo>
                    <a:lnTo>
                      <a:pt x="3250" y="74"/>
                    </a:lnTo>
                    <a:lnTo>
                      <a:pt x="4248" y="74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2591" y="1108"/>
                <a:ext cx="1744" cy="295"/>
              </a:xfrm>
              <a:custGeom>
                <a:avLst/>
                <a:gdLst>
                  <a:gd name="T0" fmla="*/ 0 w 4189"/>
                  <a:gd name="T1" fmla="*/ 1 h 404"/>
                  <a:gd name="T2" fmla="*/ 0 w 4189"/>
                  <a:gd name="T3" fmla="*/ 1 h 404"/>
                  <a:gd name="T4" fmla="*/ 0 w 4189"/>
                  <a:gd name="T5" fmla="*/ 1 h 404"/>
                  <a:gd name="T6" fmla="*/ 0 w 4189"/>
                  <a:gd name="T7" fmla="*/ 1 h 404"/>
                  <a:gd name="T8" fmla="*/ 0 w 4189"/>
                  <a:gd name="T9" fmla="*/ 0 h 404"/>
                  <a:gd name="T10" fmla="*/ 0 w 4189"/>
                  <a:gd name="T11" fmla="*/ 1 h 404"/>
                  <a:gd name="T12" fmla="*/ 0 w 4189"/>
                  <a:gd name="T13" fmla="*/ 1 h 404"/>
                  <a:gd name="T14" fmla="*/ 0 w 4189"/>
                  <a:gd name="T15" fmla="*/ 1 h 404"/>
                  <a:gd name="T16" fmla="*/ 0 w 4189"/>
                  <a:gd name="T17" fmla="*/ 1 h 404"/>
                  <a:gd name="T18" fmla="*/ 0 w 4189"/>
                  <a:gd name="T19" fmla="*/ 1 h 404"/>
                  <a:gd name="T20" fmla="*/ 0 w 4189"/>
                  <a:gd name="T21" fmla="*/ 1 h 404"/>
                  <a:gd name="T22" fmla="*/ 0 w 4189"/>
                  <a:gd name="T23" fmla="*/ 1 h 404"/>
                  <a:gd name="T24" fmla="*/ 0 w 4189"/>
                  <a:gd name="T25" fmla="*/ 1 h 404"/>
                  <a:gd name="T26" fmla="*/ 0 w 4189"/>
                  <a:gd name="T27" fmla="*/ 1 h 404"/>
                  <a:gd name="T28" fmla="*/ 0 w 4189"/>
                  <a:gd name="T29" fmla="*/ 1 h 404"/>
                  <a:gd name="T30" fmla="*/ 0 w 4189"/>
                  <a:gd name="T31" fmla="*/ 1 h 404"/>
                  <a:gd name="T32" fmla="*/ 0 w 4189"/>
                  <a:gd name="T33" fmla="*/ 1 h 404"/>
                  <a:gd name="T34" fmla="*/ 0 w 4189"/>
                  <a:gd name="T35" fmla="*/ 1 h 404"/>
                  <a:gd name="T36" fmla="*/ 0 w 4189"/>
                  <a:gd name="T37" fmla="*/ 1 h 404"/>
                  <a:gd name="T38" fmla="*/ 0 w 4189"/>
                  <a:gd name="T39" fmla="*/ 1 h 404"/>
                  <a:gd name="T40" fmla="*/ 0 w 4189"/>
                  <a:gd name="T41" fmla="*/ 1 h 404"/>
                  <a:gd name="T42" fmla="*/ 0 w 4189"/>
                  <a:gd name="T43" fmla="*/ 1 h 404"/>
                  <a:gd name="T44" fmla="*/ 0 w 4189"/>
                  <a:gd name="T45" fmla="*/ 1 h 404"/>
                  <a:gd name="T46" fmla="*/ 0 w 4189"/>
                  <a:gd name="T47" fmla="*/ 1 h 404"/>
                  <a:gd name="T48" fmla="*/ 0 w 4189"/>
                  <a:gd name="T49" fmla="*/ 1 h 404"/>
                  <a:gd name="T50" fmla="*/ 0 w 4189"/>
                  <a:gd name="T51" fmla="*/ 1 h 404"/>
                  <a:gd name="T52" fmla="*/ 0 w 4189"/>
                  <a:gd name="T53" fmla="*/ 1 h 404"/>
                  <a:gd name="T54" fmla="*/ 0 w 4189"/>
                  <a:gd name="T55" fmla="*/ 1 h 4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89"/>
                  <a:gd name="T85" fmla="*/ 0 h 404"/>
                  <a:gd name="T86" fmla="*/ 4189 w 4189"/>
                  <a:gd name="T87" fmla="*/ 404 h 4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89" h="404">
                    <a:moveTo>
                      <a:pt x="0" y="201"/>
                    </a:moveTo>
                    <a:lnTo>
                      <a:pt x="724" y="201"/>
                    </a:lnTo>
                    <a:lnTo>
                      <a:pt x="824" y="11"/>
                    </a:lnTo>
                    <a:lnTo>
                      <a:pt x="945" y="388"/>
                    </a:lnTo>
                    <a:lnTo>
                      <a:pt x="1074" y="0"/>
                    </a:lnTo>
                    <a:lnTo>
                      <a:pt x="1177" y="388"/>
                    </a:lnTo>
                    <a:lnTo>
                      <a:pt x="1298" y="11"/>
                    </a:lnTo>
                    <a:lnTo>
                      <a:pt x="1419" y="388"/>
                    </a:lnTo>
                    <a:lnTo>
                      <a:pt x="1521" y="21"/>
                    </a:lnTo>
                    <a:lnTo>
                      <a:pt x="1623" y="388"/>
                    </a:lnTo>
                    <a:lnTo>
                      <a:pt x="1735" y="11"/>
                    </a:lnTo>
                    <a:lnTo>
                      <a:pt x="1837" y="388"/>
                    </a:lnTo>
                    <a:lnTo>
                      <a:pt x="1944" y="27"/>
                    </a:lnTo>
                    <a:lnTo>
                      <a:pt x="2023" y="388"/>
                    </a:lnTo>
                    <a:lnTo>
                      <a:pt x="2144" y="21"/>
                    </a:lnTo>
                    <a:cubicBezTo>
                      <a:pt x="2172" y="85"/>
                      <a:pt x="2237" y="324"/>
                      <a:pt x="2265" y="388"/>
                    </a:cubicBezTo>
                    <a:cubicBezTo>
                      <a:pt x="2272" y="404"/>
                      <a:pt x="2292" y="285"/>
                      <a:pt x="2301" y="279"/>
                    </a:cubicBezTo>
                    <a:cubicBezTo>
                      <a:pt x="2298" y="267"/>
                      <a:pt x="2304" y="255"/>
                      <a:pt x="2313" y="213"/>
                    </a:cubicBezTo>
                    <a:lnTo>
                      <a:pt x="2358" y="24"/>
                    </a:lnTo>
                    <a:lnTo>
                      <a:pt x="2460" y="398"/>
                    </a:lnTo>
                    <a:lnTo>
                      <a:pt x="2572" y="11"/>
                    </a:lnTo>
                    <a:lnTo>
                      <a:pt x="2720" y="398"/>
                    </a:lnTo>
                    <a:lnTo>
                      <a:pt x="2832" y="11"/>
                    </a:lnTo>
                    <a:lnTo>
                      <a:pt x="2915" y="388"/>
                    </a:lnTo>
                    <a:lnTo>
                      <a:pt x="3046" y="11"/>
                    </a:lnTo>
                    <a:lnTo>
                      <a:pt x="3167" y="388"/>
                    </a:lnTo>
                    <a:lnTo>
                      <a:pt x="3250" y="74"/>
                    </a:lnTo>
                    <a:lnTo>
                      <a:pt x="4189" y="73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58" name="Freeform 19"/>
            <p:cNvSpPr>
              <a:spLocks/>
            </p:cNvSpPr>
            <p:nvPr/>
          </p:nvSpPr>
          <p:spPr bwMode="auto">
            <a:xfrm>
              <a:off x="4309" y="1414"/>
              <a:ext cx="393" cy="934"/>
            </a:xfrm>
            <a:custGeom>
              <a:avLst/>
              <a:gdLst>
                <a:gd name="T0" fmla="*/ 0 w 870"/>
                <a:gd name="T1" fmla="*/ 0 h 934"/>
                <a:gd name="T2" fmla="*/ 870 w 870"/>
                <a:gd name="T3" fmla="*/ 0 h 934"/>
                <a:gd name="T4" fmla="*/ 870 w 870"/>
                <a:gd name="T5" fmla="*/ 934 h 934"/>
                <a:gd name="T6" fmla="*/ 0 60000 65536"/>
                <a:gd name="T7" fmla="*/ 0 60000 65536"/>
                <a:gd name="T8" fmla="*/ 0 60000 65536"/>
                <a:gd name="T9" fmla="*/ 0 w 870"/>
                <a:gd name="T10" fmla="*/ 0 h 934"/>
                <a:gd name="T11" fmla="*/ 870 w 870"/>
                <a:gd name="T12" fmla="*/ 934 h 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0" h="934">
                  <a:moveTo>
                    <a:pt x="0" y="0"/>
                  </a:moveTo>
                  <a:lnTo>
                    <a:pt x="870" y="0"/>
                  </a:lnTo>
                  <a:lnTo>
                    <a:pt x="870" y="93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Text Box 20"/>
            <p:cNvSpPr txBox="1">
              <a:spLocks noChangeArrowheads="1"/>
            </p:cNvSpPr>
            <p:nvPr/>
          </p:nvSpPr>
          <p:spPr bwMode="auto">
            <a:xfrm>
              <a:off x="4560" y="110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3</a:t>
              </a:r>
            </a:p>
          </p:txBody>
        </p:sp>
        <p:grpSp>
          <p:nvGrpSpPr>
            <p:cNvPr id="160" name="Group 21"/>
            <p:cNvGrpSpPr>
              <a:grpSpLocks/>
            </p:cNvGrpSpPr>
            <p:nvPr/>
          </p:nvGrpSpPr>
          <p:grpSpPr bwMode="auto">
            <a:xfrm>
              <a:off x="3883" y="2779"/>
              <a:ext cx="1066" cy="1154"/>
              <a:chOff x="3883" y="2503"/>
              <a:chExt cx="1066" cy="1491"/>
            </a:xfrm>
          </p:grpSpPr>
          <p:sp>
            <p:nvSpPr>
              <p:cNvPr id="183" name="Line 22"/>
              <p:cNvSpPr>
                <a:spLocks noChangeShapeType="1"/>
              </p:cNvSpPr>
              <p:nvPr/>
            </p:nvSpPr>
            <p:spPr bwMode="auto">
              <a:xfrm>
                <a:off x="4707" y="2503"/>
                <a:ext cx="0" cy="6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Rectangle 23"/>
              <p:cNvSpPr>
                <a:spLocks noChangeArrowheads="1"/>
              </p:cNvSpPr>
              <p:nvPr/>
            </p:nvSpPr>
            <p:spPr bwMode="auto">
              <a:xfrm>
                <a:off x="3884" y="2880"/>
                <a:ext cx="1065" cy="11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185" name="Rectangle 24"/>
              <p:cNvSpPr>
                <a:spLocks noChangeArrowheads="1"/>
              </p:cNvSpPr>
              <p:nvPr/>
            </p:nvSpPr>
            <p:spPr bwMode="auto">
              <a:xfrm>
                <a:off x="3883" y="3788"/>
                <a:ext cx="1065" cy="20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186" name="Oval 25"/>
              <p:cNvSpPr>
                <a:spLocks noChangeArrowheads="1"/>
              </p:cNvSpPr>
              <p:nvPr/>
            </p:nvSpPr>
            <p:spPr bwMode="auto">
              <a:xfrm>
                <a:off x="4678" y="2657"/>
                <a:ext cx="6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161" name="Freeform 27"/>
            <p:cNvSpPr>
              <a:spLocks/>
            </p:cNvSpPr>
            <p:nvPr/>
          </p:nvSpPr>
          <p:spPr bwMode="auto">
            <a:xfrm>
              <a:off x="3638" y="1759"/>
              <a:ext cx="871" cy="1680"/>
            </a:xfrm>
            <a:custGeom>
              <a:avLst/>
              <a:gdLst>
                <a:gd name="T0" fmla="*/ 0 w 871"/>
                <a:gd name="T1" fmla="*/ 0 h 1491"/>
                <a:gd name="T2" fmla="*/ 870 w 871"/>
                <a:gd name="T3" fmla="*/ 0 h 1491"/>
                <a:gd name="T4" fmla="*/ 871 w 871"/>
                <a:gd name="T5" fmla="*/ 1491 h 1491"/>
                <a:gd name="T6" fmla="*/ 0 60000 65536"/>
                <a:gd name="T7" fmla="*/ 0 60000 65536"/>
                <a:gd name="T8" fmla="*/ 0 60000 65536"/>
                <a:gd name="T9" fmla="*/ 0 w 871"/>
                <a:gd name="T10" fmla="*/ 0 h 1491"/>
                <a:gd name="T11" fmla="*/ 871 w 871"/>
                <a:gd name="T12" fmla="*/ 1491 h 14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1" h="1491">
                  <a:moveTo>
                    <a:pt x="0" y="0"/>
                  </a:moveTo>
                  <a:lnTo>
                    <a:pt x="870" y="0"/>
                  </a:lnTo>
                  <a:lnTo>
                    <a:pt x="871" y="149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4479" y="2672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63" name="Text Box 29"/>
            <p:cNvSpPr txBox="1">
              <a:spLocks noChangeArrowheads="1"/>
            </p:cNvSpPr>
            <p:nvPr/>
          </p:nvSpPr>
          <p:spPr bwMode="auto">
            <a:xfrm>
              <a:off x="4244" y="2544"/>
              <a:ext cx="2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000" dirty="0"/>
                <a:t>V</a:t>
              </a:r>
            </a:p>
          </p:txBody>
        </p:sp>
        <p:sp>
          <p:nvSpPr>
            <p:cNvPr id="164" name="Freeform 30"/>
            <p:cNvSpPr>
              <a:spLocks/>
            </p:cNvSpPr>
            <p:nvPr/>
          </p:nvSpPr>
          <p:spPr bwMode="auto">
            <a:xfrm>
              <a:off x="574" y="1479"/>
              <a:ext cx="2110" cy="1261"/>
            </a:xfrm>
            <a:custGeom>
              <a:avLst/>
              <a:gdLst>
                <a:gd name="T0" fmla="*/ 2293 w 2293"/>
                <a:gd name="T1" fmla="*/ 369 h 1261"/>
                <a:gd name="T2" fmla="*/ 1391 w 2293"/>
                <a:gd name="T3" fmla="*/ 369 h 1261"/>
                <a:gd name="T4" fmla="*/ 1391 w 2293"/>
                <a:gd name="T5" fmla="*/ 1261 h 1261"/>
                <a:gd name="T6" fmla="*/ 0 w 2293"/>
                <a:gd name="T7" fmla="*/ 1261 h 1261"/>
                <a:gd name="T8" fmla="*/ 0 w 2293"/>
                <a:gd name="T9" fmla="*/ 0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3"/>
                <a:gd name="T16" fmla="*/ 0 h 1261"/>
                <a:gd name="T17" fmla="*/ 2293 w 2293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3" h="1261">
                  <a:moveTo>
                    <a:pt x="2293" y="369"/>
                  </a:moveTo>
                  <a:lnTo>
                    <a:pt x="1391" y="369"/>
                  </a:lnTo>
                  <a:lnTo>
                    <a:pt x="1391" y="1261"/>
                  </a:lnTo>
                  <a:lnTo>
                    <a:pt x="0" y="126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Line 31"/>
            <p:cNvSpPr>
              <a:spLocks noChangeShapeType="1"/>
            </p:cNvSpPr>
            <p:nvPr/>
          </p:nvSpPr>
          <p:spPr bwMode="auto">
            <a:xfrm flipV="1">
              <a:off x="417" y="1487"/>
              <a:ext cx="266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166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0538165"/>
                </p:ext>
              </p:extLst>
            </p:nvPr>
          </p:nvGraphicFramePr>
          <p:xfrm>
            <a:off x="2107" y="1230"/>
            <a:ext cx="226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3" imgW="228600" imgH="241200" progId="Equation.3">
                    <p:embed/>
                  </p:oleObj>
                </mc:Choice>
                <mc:Fallback>
                  <p:oleObj name="Équation" r:id="rId3" imgW="228600" imgH="241200" progId="Equation.3">
                    <p:embed/>
                    <p:pic>
                      <p:nvPicPr>
                        <p:cNvPr id="166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" y="1230"/>
                          <a:ext cx="226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" name="AutoShape 33"/>
            <p:cNvSpPr>
              <a:spLocks noChangeArrowheads="1"/>
            </p:cNvSpPr>
            <p:nvPr/>
          </p:nvSpPr>
          <p:spPr bwMode="auto">
            <a:xfrm>
              <a:off x="826" y="1428"/>
              <a:ext cx="181" cy="118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168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4044426"/>
                </p:ext>
              </p:extLst>
            </p:nvPr>
          </p:nvGraphicFramePr>
          <p:xfrm>
            <a:off x="812" y="1562"/>
            <a:ext cx="226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5" imgW="228600" imgH="241200" progId="Equation.3">
                    <p:embed/>
                  </p:oleObj>
                </mc:Choice>
                <mc:Fallback>
                  <p:oleObj name="Équation" r:id="rId5" imgW="228600" imgH="241200" progId="Equation.3">
                    <p:embed/>
                    <p:pic>
                      <p:nvPicPr>
                        <p:cNvPr id="168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1562"/>
                          <a:ext cx="226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4242937"/>
                </p:ext>
              </p:extLst>
            </p:nvPr>
          </p:nvGraphicFramePr>
          <p:xfrm>
            <a:off x="392" y="1234"/>
            <a:ext cx="382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7" imgW="571320" imgH="317160" progId="Equation.3">
                    <p:embed/>
                  </p:oleObj>
                </mc:Choice>
                <mc:Fallback>
                  <p:oleObj name="Équation" r:id="rId7" imgW="571320" imgH="317160" progId="Equation.3">
                    <p:embed/>
                    <p:pic>
                      <p:nvPicPr>
                        <p:cNvPr id="169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" y="1234"/>
                          <a:ext cx="382" cy="2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0" name="Text Box 36"/>
            <p:cNvSpPr txBox="1">
              <a:spLocks noChangeArrowheads="1"/>
            </p:cNvSpPr>
            <p:nvPr/>
          </p:nvSpPr>
          <p:spPr bwMode="auto">
            <a:xfrm>
              <a:off x="3393" y="3515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000" dirty="0"/>
                <a:t>L</a:t>
              </a: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3078" y="3801"/>
              <a:ext cx="964" cy="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72" name="Oval 38"/>
            <p:cNvSpPr>
              <a:spLocks noChangeArrowheads="1"/>
            </p:cNvSpPr>
            <p:nvPr/>
          </p:nvSpPr>
          <p:spPr bwMode="auto">
            <a:xfrm>
              <a:off x="3361" y="3803"/>
              <a:ext cx="6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73" name="Line 39"/>
            <p:cNvSpPr>
              <a:spLocks noChangeShapeType="1"/>
            </p:cNvSpPr>
            <p:nvPr/>
          </p:nvSpPr>
          <p:spPr bwMode="auto">
            <a:xfrm flipH="1">
              <a:off x="2685" y="3853"/>
              <a:ext cx="4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17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6296176"/>
                </p:ext>
              </p:extLst>
            </p:nvPr>
          </p:nvGraphicFramePr>
          <p:xfrm>
            <a:off x="2862" y="3585"/>
            <a:ext cx="13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9" imgW="266400" imgH="291960" progId="Equation.3">
                    <p:embed/>
                  </p:oleObj>
                </mc:Choice>
                <mc:Fallback>
                  <p:oleObj name="Équation" r:id="rId9" imgW="266400" imgH="291960" progId="Equation.3">
                    <p:embed/>
                    <p:pic>
                      <p:nvPicPr>
                        <p:cNvPr id="174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2" y="3585"/>
                          <a:ext cx="136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5" name="Line 41"/>
            <p:cNvSpPr>
              <a:spLocks noChangeShapeType="1"/>
            </p:cNvSpPr>
            <p:nvPr/>
          </p:nvSpPr>
          <p:spPr bwMode="auto">
            <a:xfrm>
              <a:off x="4566" y="3801"/>
              <a:ext cx="0" cy="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76" name="Group 42"/>
            <p:cNvGrpSpPr>
              <a:grpSpLocks/>
            </p:cNvGrpSpPr>
            <p:nvPr/>
          </p:nvGrpSpPr>
          <p:grpSpPr bwMode="auto">
            <a:xfrm>
              <a:off x="1408" y="857"/>
              <a:ext cx="361" cy="567"/>
              <a:chOff x="1408" y="617"/>
              <a:chExt cx="361" cy="567"/>
            </a:xfrm>
          </p:grpSpPr>
          <p:sp>
            <p:nvSpPr>
              <p:cNvPr id="181" name="AutoShape 43"/>
              <p:cNvSpPr>
                <a:spLocks noChangeArrowheads="1"/>
              </p:cNvSpPr>
              <p:nvPr/>
            </p:nvSpPr>
            <p:spPr bwMode="auto">
              <a:xfrm rot="1185849">
                <a:off x="1408" y="803"/>
                <a:ext cx="177" cy="381"/>
              </a:xfrm>
              <a:prstGeom prst="upArrow">
                <a:avLst>
                  <a:gd name="adj1" fmla="val 50000"/>
                  <a:gd name="adj2" fmla="val 4889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graphicFrame>
            <p:nvGraphicFramePr>
              <p:cNvPr id="182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3496863"/>
                  </p:ext>
                </p:extLst>
              </p:nvPr>
            </p:nvGraphicFramePr>
            <p:xfrm>
              <a:off x="1546" y="617"/>
              <a:ext cx="223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11" imgW="444240" imgH="291960" progId="Equation.3">
                      <p:embed/>
                    </p:oleObj>
                  </mc:Choice>
                  <mc:Fallback>
                    <p:oleObj name="Équation" r:id="rId11" imgW="444240" imgH="291960" progId="Equation.3">
                      <p:embed/>
                      <p:pic>
                        <p:nvPicPr>
                          <p:cNvPr id="182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6" y="617"/>
                            <a:ext cx="223" cy="17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7" name="Group 45"/>
            <p:cNvGrpSpPr>
              <a:grpSpLocks/>
            </p:cNvGrpSpPr>
            <p:nvPr/>
          </p:nvGrpSpPr>
          <p:grpSpPr bwMode="auto">
            <a:xfrm>
              <a:off x="1150" y="1514"/>
              <a:ext cx="275" cy="592"/>
              <a:chOff x="1150" y="1274"/>
              <a:chExt cx="275" cy="592"/>
            </a:xfrm>
          </p:grpSpPr>
          <p:sp>
            <p:nvSpPr>
              <p:cNvPr id="179" name="AutoShape 46"/>
              <p:cNvSpPr>
                <a:spLocks noChangeArrowheads="1"/>
              </p:cNvSpPr>
              <p:nvPr/>
            </p:nvSpPr>
            <p:spPr bwMode="auto">
              <a:xfrm rot="1185849">
                <a:off x="1236" y="1274"/>
                <a:ext cx="189" cy="414"/>
              </a:xfrm>
              <a:prstGeom prst="upArrow">
                <a:avLst>
                  <a:gd name="adj1" fmla="val 50000"/>
                  <a:gd name="adj2" fmla="val 4889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graphicFrame>
            <p:nvGraphicFramePr>
              <p:cNvPr id="180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9363850"/>
                  </p:ext>
                </p:extLst>
              </p:nvPr>
            </p:nvGraphicFramePr>
            <p:xfrm>
              <a:off x="1150" y="1692"/>
              <a:ext cx="121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13" imgW="241200" imgH="291960" progId="Equation.3">
                      <p:embed/>
                    </p:oleObj>
                  </mc:Choice>
                  <mc:Fallback>
                    <p:oleObj name="Équation" r:id="rId13" imgW="241200" imgH="291960" progId="Equation.3">
                      <p:embed/>
                      <p:pic>
                        <p:nvPicPr>
                          <p:cNvPr id="18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0" y="1692"/>
                            <a:ext cx="121" cy="17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8" name="Oval 48"/>
            <p:cNvSpPr>
              <a:spLocks noChangeArrowheads="1"/>
            </p:cNvSpPr>
            <p:nvPr/>
          </p:nvSpPr>
          <p:spPr bwMode="auto">
            <a:xfrm>
              <a:off x="4406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57" name="AutoShape 18"/>
            <p:cNvSpPr>
              <a:spLocks noChangeArrowheads="1"/>
            </p:cNvSpPr>
            <p:nvPr/>
          </p:nvSpPr>
          <p:spPr bwMode="auto">
            <a:xfrm>
              <a:off x="4500" y="1347"/>
              <a:ext cx="161" cy="141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91" name="Group 50"/>
          <p:cNvGrpSpPr>
            <a:grpSpLocks/>
          </p:cNvGrpSpPr>
          <p:nvPr/>
        </p:nvGrpSpPr>
        <p:grpSpPr bwMode="auto">
          <a:xfrm>
            <a:off x="1997000" y="2897782"/>
            <a:ext cx="6465888" cy="958850"/>
            <a:chOff x="519" y="1784"/>
            <a:chExt cx="4073" cy="604"/>
          </a:xfrm>
        </p:grpSpPr>
        <p:sp>
          <p:nvSpPr>
            <p:cNvPr id="192" name="AutoShape 51"/>
            <p:cNvSpPr>
              <a:spLocks noChangeArrowheads="1"/>
            </p:cNvSpPr>
            <p:nvPr/>
          </p:nvSpPr>
          <p:spPr bwMode="auto">
            <a:xfrm rot="16200000">
              <a:off x="4425" y="2138"/>
              <a:ext cx="183" cy="151"/>
            </a:xfrm>
            <a:prstGeom prst="notchedRightArrow">
              <a:avLst>
                <a:gd name="adj1" fmla="val 50000"/>
                <a:gd name="adj2" fmla="val 30307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93" name="AutoShape 52"/>
            <p:cNvSpPr>
              <a:spLocks noChangeArrowheads="1"/>
            </p:cNvSpPr>
            <p:nvPr/>
          </p:nvSpPr>
          <p:spPr bwMode="auto">
            <a:xfrm rot="10800000">
              <a:off x="1960" y="1784"/>
              <a:ext cx="182" cy="125"/>
            </a:xfrm>
            <a:prstGeom prst="notchedRightArrow">
              <a:avLst>
                <a:gd name="adj1" fmla="val 50000"/>
                <a:gd name="adj2" fmla="val 30168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194" name="AutoShape 53"/>
            <p:cNvSpPr>
              <a:spLocks noChangeArrowheads="1"/>
            </p:cNvSpPr>
            <p:nvPr/>
          </p:nvSpPr>
          <p:spPr bwMode="auto">
            <a:xfrm rot="16200000">
              <a:off x="477" y="2017"/>
              <a:ext cx="194" cy="109"/>
            </a:xfrm>
            <a:prstGeom prst="notchedRightArrow">
              <a:avLst>
                <a:gd name="adj1" fmla="val 50000"/>
                <a:gd name="adj2" fmla="val 30168"/>
              </a:avLst>
            </a:prstGeom>
            <a:solidFill>
              <a:srgbClr val="0000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19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1063524"/>
                </p:ext>
              </p:extLst>
            </p:nvPr>
          </p:nvGraphicFramePr>
          <p:xfrm>
            <a:off x="1901" y="1924"/>
            <a:ext cx="307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5" imgW="647640" imgH="291960" progId="Equation.3">
                    <p:embed/>
                  </p:oleObj>
                </mc:Choice>
                <mc:Fallback>
                  <p:oleObj name="Équation" r:id="rId15" imgW="647640" imgH="291960" progId="Equation.3">
                    <p:embed/>
                    <p:pic>
                      <p:nvPicPr>
                        <p:cNvPr id="195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1" y="1924"/>
                          <a:ext cx="307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1121736"/>
                </p:ext>
              </p:extLst>
            </p:nvPr>
          </p:nvGraphicFramePr>
          <p:xfrm>
            <a:off x="630" y="2187"/>
            <a:ext cx="307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7" imgW="647640" imgH="291960" progId="Equation.3">
                    <p:embed/>
                  </p:oleObj>
                </mc:Choice>
                <mc:Fallback>
                  <p:oleObj name="Équation" r:id="rId17" imgW="647640" imgH="291960" progId="Equation.3">
                    <p:embed/>
                    <p:pic>
                      <p:nvPicPr>
                        <p:cNvPr id="196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" y="2187"/>
                          <a:ext cx="307" cy="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5205313"/>
                </p:ext>
              </p:extLst>
            </p:nvPr>
          </p:nvGraphicFramePr>
          <p:xfrm>
            <a:off x="3955" y="2149"/>
            <a:ext cx="512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9" imgW="1079280" imgH="291960" progId="Equation.3">
                    <p:embed/>
                  </p:oleObj>
                </mc:Choice>
                <mc:Fallback>
                  <p:oleObj name="Équation" r:id="rId19" imgW="1079280" imgH="291960" progId="Equation.3">
                    <p:embed/>
                    <p:pic>
                      <p:nvPicPr>
                        <p:cNvPr id="198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149"/>
                          <a:ext cx="512" cy="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9" name="Group 58"/>
          <p:cNvGrpSpPr>
            <a:grpSpLocks/>
          </p:cNvGrpSpPr>
          <p:nvPr/>
        </p:nvGrpSpPr>
        <p:grpSpPr bwMode="auto">
          <a:xfrm>
            <a:off x="5211687" y="1742083"/>
            <a:ext cx="3581400" cy="1752600"/>
            <a:chOff x="2544" y="816"/>
            <a:chExt cx="2256" cy="1104"/>
          </a:xfrm>
        </p:grpSpPr>
        <p:sp>
          <p:nvSpPr>
            <p:cNvPr id="200" name="Rectangle 59"/>
            <p:cNvSpPr>
              <a:spLocks noChangeArrowheads="1"/>
            </p:cNvSpPr>
            <p:nvPr/>
          </p:nvSpPr>
          <p:spPr bwMode="auto">
            <a:xfrm>
              <a:off x="2544" y="816"/>
              <a:ext cx="1872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01" name="Rectangle 60"/>
            <p:cNvSpPr>
              <a:spLocks noChangeArrowheads="1"/>
            </p:cNvSpPr>
            <p:nvPr/>
          </p:nvSpPr>
          <p:spPr bwMode="auto">
            <a:xfrm>
              <a:off x="4560" y="864"/>
              <a:ext cx="24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02" name="Group 61"/>
          <p:cNvGrpSpPr>
            <a:grpSpLocks/>
          </p:cNvGrpSpPr>
          <p:nvPr/>
        </p:nvGrpSpPr>
        <p:grpSpPr bwMode="auto">
          <a:xfrm>
            <a:off x="4687565" y="1742083"/>
            <a:ext cx="4344988" cy="3135313"/>
            <a:chOff x="2463" y="816"/>
            <a:chExt cx="2737" cy="1975"/>
          </a:xfrm>
        </p:grpSpPr>
        <p:grpSp>
          <p:nvGrpSpPr>
            <p:cNvPr id="205" name="Group 63"/>
            <p:cNvGrpSpPr>
              <a:grpSpLocks/>
            </p:cNvGrpSpPr>
            <p:nvPr/>
          </p:nvGrpSpPr>
          <p:grpSpPr bwMode="auto">
            <a:xfrm>
              <a:off x="2463" y="816"/>
              <a:ext cx="2337" cy="1152"/>
              <a:chOff x="2463" y="816"/>
              <a:chExt cx="2337" cy="1152"/>
            </a:xfrm>
          </p:grpSpPr>
          <p:grpSp>
            <p:nvGrpSpPr>
              <p:cNvPr id="207" name="Group 64"/>
              <p:cNvGrpSpPr>
                <a:grpSpLocks/>
              </p:cNvGrpSpPr>
              <p:nvPr/>
            </p:nvGrpSpPr>
            <p:grpSpPr bwMode="auto">
              <a:xfrm>
                <a:off x="2463" y="864"/>
                <a:ext cx="2243" cy="933"/>
                <a:chOff x="2463" y="864"/>
                <a:chExt cx="2243" cy="933"/>
              </a:xfrm>
            </p:grpSpPr>
            <p:sp>
              <p:nvSpPr>
                <p:cNvPr id="215" name="Rectangle 65"/>
                <p:cNvSpPr>
                  <a:spLocks noChangeArrowheads="1"/>
                </p:cNvSpPr>
                <p:nvPr/>
              </p:nvSpPr>
              <p:spPr bwMode="auto">
                <a:xfrm>
                  <a:off x="2583" y="1000"/>
                  <a:ext cx="452" cy="797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216" name="Freeform 66"/>
                <p:cNvSpPr>
                  <a:spLocks/>
                </p:cNvSpPr>
                <p:nvPr/>
              </p:nvSpPr>
              <p:spPr bwMode="auto">
                <a:xfrm>
                  <a:off x="2463" y="1440"/>
                  <a:ext cx="722" cy="279"/>
                </a:xfrm>
                <a:custGeom>
                  <a:avLst/>
                  <a:gdLst>
                    <a:gd name="T0" fmla="*/ 0 w 722"/>
                    <a:gd name="T1" fmla="*/ 165 h 279"/>
                    <a:gd name="T2" fmla="*/ 160 w 722"/>
                    <a:gd name="T3" fmla="*/ 165 h 279"/>
                    <a:gd name="T4" fmla="*/ 176 w 722"/>
                    <a:gd name="T5" fmla="*/ 8 h 279"/>
                    <a:gd name="T6" fmla="*/ 193 w 722"/>
                    <a:gd name="T7" fmla="*/ 268 h 279"/>
                    <a:gd name="T8" fmla="*/ 212 w 722"/>
                    <a:gd name="T9" fmla="*/ 0 h 279"/>
                    <a:gd name="T10" fmla="*/ 227 w 722"/>
                    <a:gd name="T11" fmla="*/ 268 h 279"/>
                    <a:gd name="T12" fmla="*/ 244 w 722"/>
                    <a:gd name="T13" fmla="*/ 8 h 279"/>
                    <a:gd name="T14" fmla="*/ 261 w 722"/>
                    <a:gd name="T15" fmla="*/ 268 h 279"/>
                    <a:gd name="T16" fmla="*/ 275 w 722"/>
                    <a:gd name="T17" fmla="*/ 14 h 279"/>
                    <a:gd name="T18" fmla="*/ 290 w 722"/>
                    <a:gd name="T19" fmla="*/ 268 h 279"/>
                    <a:gd name="T20" fmla="*/ 306 w 722"/>
                    <a:gd name="T21" fmla="*/ 8 h 279"/>
                    <a:gd name="T22" fmla="*/ 321 w 722"/>
                    <a:gd name="T23" fmla="*/ 268 h 279"/>
                    <a:gd name="T24" fmla="*/ 336 w 722"/>
                    <a:gd name="T25" fmla="*/ 19 h 279"/>
                    <a:gd name="T26" fmla="*/ 347 w 722"/>
                    <a:gd name="T27" fmla="*/ 268 h 279"/>
                    <a:gd name="T28" fmla="*/ 364 w 722"/>
                    <a:gd name="T29" fmla="*/ 14 h 279"/>
                    <a:gd name="T30" fmla="*/ 382 w 722"/>
                    <a:gd name="T31" fmla="*/ 268 h 279"/>
                    <a:gd name="T32" fmla="*/ 387 w 722"/>
                    <a:gd name="T33" fmla="*/ 193 h 279"/>
                    <a:gd name="T34" fmla="*/ 388 w 722"/>
                    <a:gd name="T35" fmla="*/ 148 h 279"/>
                    <a:gd name="T36" fmla="*/ 395 w 722"/>
                    <a:gd name="T37" fmla="*/ 17 h 279"/>
                    <a:gd name="T38" fmla="*/ 410 w 722"/>
                    <a:gd name="T39" fmla="*/ 275 h 279"/>
                    <a:gd name="T40" fmla="*/ 425 w 722"/>
                    <a:gd name="T41" fmla="*/ 8 h 279"/>
                    <a:gd name="T42" fmla="*/ 447 w 722"/>
                    <a:gd name="T43" fmla="*/ 275 h 279"/>
                    <a:gd name="T44" fmla="*/ 463 w 722"/>
                    <a:gd name="T45" fmla="*/ 8 h 279"/>
                    <a:gd name="T46" fmla="*/ 474 w 722"/>
                    <a:gd name="T47" fmla="*/ 268 h 279"/>
                    <a:gd name="T48" fmla="*/ 493 w 722"/>
                    <a:gd name="T49" fmla="*/ 8 h 279"/>
                    <a:gd name="T50" fmla="*/ 510 w 722"/>
                    <a:gd name="T51" fmla="*/ 268 h 279"/>
                    <a:gd name="T52" fmla="*/ 537 w 722"/>
                    <a:gd name="T53" fmla="*/ 153 h 279"/>
                    <a:gd name="T54" fmla="*/ 722 w 722"/>
                    <a:gd name="T55" fmla="*/ 153 h 27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2"/>
                    <a:gd name="T85" fmla="*/ 0 h 279"/>
                    <a:gd name="T86" fmla="*/ 722 w 722"/>
                    <a:gd name="T87" fmla="*/ 279 h 27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2" h="279">
                      <a:moveTo>
                        <a:pt x="0" y="165"/>
                      </a:moveTo>
                      <a:lnTo>
                        <a:pt x="160" y="165"/>
                      </a:lnTo>
                      <a:lnTo>
                        <a:pt x="176" y="8"/>
                      </a:lnTo>
                      <a:lnTo>
                        <a:pt x="193" y="268"/>
                      </a:lnTo>
                      <a:lnTo>
                        <a:pt x="212" y="0"/>
                      </a:lnTo>
                      <a:lnTo>
                        <a:pt x="227" y="268"/>
                      </a:lnTo>
                      <a:lnTo>
                        <a:pt x="244" y="8"/>
                      </a:lnTo>
                      <a:lnTo>
                        <a:pt x="261" y="268"/>
                      </a:lnTo>
                      <a:lnTo>
                        <a:pt x="275" y="14"/>
                      </a:lnTo>
                      <a:lnTo>
                        <a:pt x="290" y="268"/>
                      </a:lnTo>
                      <a:lnTo>
                        <a:pt x="306" y="8"/>
                      </a:lnTo>
                      <a:lnTo>
                        <a:pt x="321" y="268"/>
                      </a:lnTo>
                      <a:lnTo>
                        <a:pt x="336" y="19"/>
                      </a:lnTo>
                      <a:lnTo>
                        <a:pt x="347" y="268"/>
                      </a:lnTo>
                      <a:lnTo>
                        <a:pt x="364" y="14"/>
                      </a:lnTo>
                      <a:cubicBezTo>
                        <a:pt x="368" y="59"/>
                        <a:pt x="378" y="224"/>
                        <a:pt x="382" y="268"/>
                      </a:cubicBezTo>
                      <a:cubicBezTo>
                        <a:pt x="382" y="279"/>
                        <a:pt x="386" y="197"/>
                        <a:pt x="387" y="193"/>
                      </a:cubicBezTo>
                      <a:cubicBezTo>
                        <a:pt x="386" y="184"/>
                        <a:pt x="387" y="176"/>
                        <a:pt x="388" y="148"/>
                      </a:cubicBezTo>
                      <a:lnTo>
                        <a:pt x="395" y="17"/>
                      </a:lnTo>
                      <a:lnTo>
                        <a:pt x="410" y="275"/>
                      </a:lnTo>
                      <a:lnTo>
                        <a:pt x="425" y="8"/>
                      </a:lnTo>
                      <a:lnTo>
                        <a:pt x="447" y="275"/>
                      </a:lnTo>
                      <a:lnTo>
                        <a:pt x="463" y="8"/>
                      </a:lnTo>
                      <a:lnTo>
                        <a:pt x="474" y="268"/>
                      </a:lnTo>
                      <a:lnTo>
                        <a:pt x="493" y="8"/>
                      </a:lnTo>
                      <a:lnTo>
                        <a:pt x="510" y="268"/>
                      </a:lnTo>
                      <a:lnTo>
                        <a:pt x="537" y="153"/>
                      </a:lnTo>
                      <a:lnTo>
                        <a:pt x="722" y="153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7" name="Freeform 67"/>
                <p:cNvSpPr>
                  <a:spLocks/>
                </p:cNvSpPr>
                <p:nvPr/>
              </p:nvSpPr>
              <p:spPr bwMode="auto">
                <a:xfrm>
                  <a:off x="2532" y="1124"/>
                  <a:ext cx="597" cy="279"/>
                </a:xfrm>
                <a:custGeom>
                  <a:avLst/>
                  <a:gdLst>
                    <a:gd name="T0" fmla="*/ 0 w 1117"/>
                    <a:gd name="T1" fmla="*/ 37 h 295"/>
                    <a:gd name="T2" fmla="*/ 1 w 1117"/>
                    <a:gd name="T3" fmla="*/ 37 h 295"/>
                    <a:gd name="T4" fmla="*/ 1 w 1117"/>
                    <a:gd name="T5" fmla="*/ 8 h 295"/>
                    <a:gd name="T6" fmla="*/ 1 w 1117"/>
                    <a:gd name="T7" fmla="*/ 70 h 295"/>
                    <a:gd name="T8" fmla="*/ 1 w 1117"/>
                    <a:gd name="T9" fmla="*/ 0 h 295"/>
                    <a:gd name="T10" fmla="*/ 1 w 1117"/>
                    <a:gd name="T11" fmla="*/ 70 h 295"/>
                    <a:gd name="T12" fmla="*/ 1 w 1117"/>
                    <a:gd name="T13" fmla="*/ 8 h 295"/>
                    <a:gd name="T14" fmla="*/ 1 w 1117"/>
                    <a:gd name="T15" fmla="*/ 70 h 295"/>
                    <a:gd name="T16" fmla="*/ 1 w 1117"/>
                    <a:gd name="T17" fmla="*/ 9 h 295"/>
                    <a:gd name="T18" fmla="*/ 1 w 1117"/>
                    <a:gd name="T19" fmla="*/ 70 h 295"/>
                    <a:gd name="T20" fmla="*/ 1 w 1117"/>
                    <a:gd name="T21" fmla="*/ 8 h 295"/>
                    <a:gd name="T22" fmla="*/ 1 w 1117"/>
                    <a:gd name="T23" fmla="*/ 70 h 295"/>
                    <a:gd name="T24" fmla="*/ 1 w 1117"/>
                    <a:gd name="T25" fmla="*/ 9 h 295"/>
                    <a:gd name="T26" fmla="*/ 1 w 1117"/>
                    <a:gd name="T27" fmla="*/ 70 h 295"/>
                    <a:gd name="T28" fmla="*/ 1 w 1117"/>
                    <a:gd name="T29" fmla="*/ 9 h 295"/>
                    <a:gd name="T30" fmla="*/ 1 w 1117"/>
                    <a:gd name="T31" fmla="*/ 70 h 295"/>
                    <a:gd name="T32" fmla="*/ 1 w 1117"/>
                    <a:gd name="T33" fmla="*/ 51 h 295"/>
                    <a:gd name="T34" fmla="*/ 1 w 1117"/>
                    <a:gd name="T35" fmla="*/ 40 h 295"/>
                    <a:gd name="T36" fmla="*/ 1 w 1117"/>
                    <a:gd name="T37" fmla="*/ 9 h 295"/>
                    <a:gd name="T38" fmla="*/ 1 w 1117"/>
                    <a:gd name="T39" fmla="*/ 72 h 295"/>
                    <a:gd name="T40" fmla="*/ 1 w 1117"/>
                    <a:gd name="T41" fmla="*/ 8 h 295"/>
                    <a:gd name="T42" fmla="*/ 1 w 1117"/>
                    <a:gd name="T43" fmla="*/ 72 h 295"/>
                    <a:gd name="T44" fmla="*/ 1 w 1117"/>
                    <a:gd name="T45" fmla="*/ 8 h 295"/>
                    <a:gd name="T46" fmla="*/ 1 w 1117"/>
                    <a:gd name="T47" fmla="*/ 70 h 295"/>
                    <a:gd name="T48" fmla="*/ 1 w 1117"/>
                    <a:gd name="T49" fmla="*/ 8 h 295"/>
                    <a:gd name="T50" fmla="*/ 1 w 1117"/>
                    <a:gd name="T51" fmla="*/ 70 h 295"/>
                    <a:gd name="T52" fmla="*/ 1 w 1117"/>
                    <a:gd name="T53" fmla="*/ 17 h 295"/>
                    <a:gd name="T54" fmla="*/ 1 w 1117"/>
                    <a:gd name="T55" fmla="*/ 17 h 2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17"/>
                    <a:gd name="T85" fmla="*/ 0 h 295"/>
                    <a:gd name="T86" fmla="*/ 1117 w 1117"/>
                    <a:gd name="T87" fmla="*/ 295 h 2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17" h="295">
                      <a:moveTo>
                        <a:pt x="0" y="147"/>
                      </a:moveTo>
                      <a:lnTo>
                        <a:pt x="193" y="147"/>
                      </a:lnTo>
                      <a:lnTo>
                        <a:pt x="220" y="8"/>
                      </a:lnTo>
                      <a:lnTo>
                        <a:pt x="252" y="283"/>
                      </a:lnTo>
                      <a:lnTo>
                        <a:pt x="286" y="0"/>
                      </a:lnTo>
                      <a:lnTo>
                        <a:pt x="314" y="283"/>
                      </a:lnTo>
                      <a:lnTo>
                        <a:pt x="346" y="8"/>
                      </a:lnTo>
                      <a:lnTo>
                        <a:pt x="378" y="283"/>
                      </a:lnTo>
                      <a:lnTo>
                        <a:pt x="405" y="15"/>
                      </a:lnTo>
                      <a:lnTo>
                        <a:pt x="432" y="283"/>
                      </a:lnTo>
                      <a:lnTo>
                        <a:pt x="462" y="8"/>
                      </a:lnTo>
                      <a:lnTo>
                        <a:pt x="489" y="283"/>
                      </a:lnTo>
                      <a:lnTo>
                        <a:pt x="518" y="20"/>
                      </a:lnTo>
                      <a:lnTo>
                        <a:pt x="539" y="283"/>
                      </a:lnTo>
                      <a:lnTo>
                        <a:pt x="571" y="15"/>
                      </a:lnTo>
                      <a:cubicBezTo>
                        <a:pt x="579" y="62"/>
                        <a:pt x="596" y="237"/>
                        <a:pt x="603" y="283"/>
                      </a:cubicBezTo>
                      <a:cubicBezTo>
                        <a:pt x="605" y="295"/>
                        <a:pt x="611" y="208"/>
                        <a:pt x="613" y="204"/>
                      </a:cubicBezTo>
                      <a:cubicBezTo>
                        <a:pt x="612" y="195"/>
                        <a:pt x="614" y="186"/>
                        <a:pt x="616" y="156"/>
                      </a:cubicBezTo>
                      <a:lnTo>
                        <a:pt x="628" y="18"/>
                      </a:lnTo>
                      <a:lnTo>
                        <a:pt x="655" y="291"/>
                      </a:lnTo>
                      <a:lnTo>
                        <a:pt x="685" y="8"/>
                      </a:lnTo>
                      <a:lnTo>
                        <a:pt x="725" y="291"/>
                      </a:lnTo>
                      <a:lnTo>
                        <a:pt x="754" y="8"/>
                      </a:lnTo>
                      <a:lnTo>
                        <a:pt x="777" y="283"/>
                      </a:lnTo>
                      <a:lnTo>
                        <a:pt x="811" y="8"/>
                      </a:lnTo>
                      <a:lnTo>
                        <a:pt x="844" y="283"/>
                      </a:lnTo>
                      <a:lnTo>
                        <a:pt x="886" y="66"/>
                      </a:lnTo>
                      <a:lnTo>
                        <a:pt x="1117" y="66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8" name="Oval 68"/>
                <p:cNvSpPr>
                  <a:spLocks noChangeArrowheads="1"/>
                </p:cNvSpPr>
                <p:nvPr/>
              </p:nvSpPr>
              <p:spPr bwMode="auto">
                <a:xfrm>
                  <a:off x="3118" y="1145"/>
                  <a:ext cx="53" cy="7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21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049" y="864"/>
                  <a:ext cx="17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000" dirty="0"/>
                    <a:t>3</a:t>
                  </a:r>
                </a:p>
              </p:txBody>
            </p:sp>
            <p:sp>
              <p:nvSpPr>
                <p:cNvPr id="220" name="Rectangle 70"/>
                <p:cNvSpPr>
                  <a:spLocks noChangeArrowheads="1"/>
                </p:cNvSpPr>
                <p:nvPr/>
              </p:nvSpPr>
              <p:spPr bwMode="auto">
                <a:xfrm>
                  <a:off x="4096" y="960"/>
                  <a:ext cx="425" cy="796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221" name="Freeform 71"/>
                <p:cNvSpPr>
                  <a:spLocks/>
                </p:cNvSpPr>
                <p:nvPr/>
              </p:nvSpPr>
              <p:spPr bwMode="auto">
                <a:xfrm>
                  <a:off x="4032" y="1438"/>
                  <a:ext cx="674" cy="279"/>
                </a:xfrm>
                <a:custGeom>
                  <a:avLst/>
                  <a:gdLst>
                    <a:gd name="T0" fmla="*/ 0 w 674"/>
                    <a:gd name="T1" fmla="*/ 153 h 279"/>
                    <a:gd name="T2" fmla="*/ 111 w 674"/>
                    <a:gd name="T3" fmla="*/ 153 h 279"/>
                    <a:gd name="T4" fmla="*/ 135 w 674"/>
                    <a:gd name="T5" fmla="*/ 8 h 279"/>
                    <a:gd name="T6" fmla="*/ 151 w 674"/>
                    <a:gd name="T7" fmla="*/ 268 h 279"/>
                    <a:gd name="T8" fmla="*/ 168 w 674"/>
                    <a:gd name="T9" fmla="*/ 0 h 279"/>
                    <a:gd name="T10" fmla="*/ 182 w 674"/>
                    <a:gd name="T11" fmla="*/ 268 h 279"/>
                    <a:gd name="T12" fmla="*/ 198 w 674"/>
                    <a:gd name="T13" fmla="*/ 8 h 279"/>
                    <a:gd name="T14" fmla="*/ 214 w 674"/>
                    <a:gd name="T15" fmla="*/ 268 h 279"/>
                    <a:gd name="T16" fmla="*/ 228 w 674"/>
                    <a:gd name="T17" fmla="*/ 14 h 279"/>
                    <a:gd name="T18" fmla="*/ 241 w 674"/>
                    <a:gd name="T19" fmla="*/ 268 h 279"/>
                    <a:gd name="T20" fmla="*/ 257 w 674"/>
                    <a:gd name="T21" fmla="*/ 8 h 279"/>
                    <a:gd name="T22" fmla="*/ 271 w 674"/>
                    <a:gd name="T23" fmla="*/ 268 h 279"/>
                    <a:gd name="T24" fmla="*/ 285 w 674"/>
                    <a:gd name="T25" fmla="*/ 19 h 279"/>
                    <a:gd name="T26" fmla="*/ 295 w 674"/>
                    <a:gd name="T27" fmla="*/ 268 h 279"/>
                    <a:gd name="T28" fmla="*/ 311 w 674"/>
                    <a:gd name="T29" fmla="*/ 14 h 279"/>
                    <a:gd name="T30" fmla="*/ 328 w 674"/>
                    <a:gd name="T31" fmla="*/ 268 h 279"/>
                    <a:gd name="T32" fmla="*/ 333 w 674"/>
                    <a:gd name="T33" fmla="*/ 193 h 279"/>
                    <a:gd name="T34" fmla="*/ 334 w 674"/>
                    <a:gd name="T35" fmla="*/ 148 h 279"/>
                    <a:gd name="T36" fmla="*/ 340 w 674"/>
                    <a:gd name="T37" fmla="*/ 17 h 279"/>
                    <a:gd name="T38" fmla="*/ 354 w 674"/>
                    <a:gd name="T39" fmla="*/ 275 h 279"/>
                    <a:gd name="T40" fmla="*/ 369 w 674"/>
                    <a:gd name="T41" fmla="*/ 8 h 279"/>
                    <a:gd name="T42" fmla="*/ 389 w 674"/>
                    <a:gd name="T43" fmla="*/ 275 h 279"/>
                    <a:gd name="T44" fmla="*/ 404 w 674"/>
                    <a:gd name="T45" fmla="*/ 8 h 279"/>
                    <a:gd name="T46" fmla="*/ 415 w 674"/>
                    <a:gd name="T47" fmla="*/ 268 h 279"/>
                    <a:gd name="T48" fmla="*/ 433 w 674"/>
                    <a:gd name="T49" fmla="*/ 8 h 279"/>
                    <a:gd name="T50" fmla="*/ 449 w 674"/>
                    <a:gd name="T51" fmla="*/ 268 h 279"/>
                    <a:gd name="T52" fmla="*/ 478 w 674"/>
                    <a:gd name="T53" fmla="*/ 82 h 279"/>
                    <a:gd name="T54" fmla="*/ 674 w 674"/>
                    <a:gd name="T55" fmla="*/ 82 h 27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74"/>
                    <a:gd name="T85" fmla="*/ 0 h 279"/>
                    <a:gd name="T86" fmla="*/ 674 w 674"/>
                    <a:gd name="T87" fmla="*/ 279 h 27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74" h="279">
                      <a:moveTo>
                        <a:pt x="0" y="153"/>
                      </a:moveTo>
                      <a:lnTo>
                        <a:pt x="111" y="153"/>
                      </a:lnTo>
                      <a:lnTo>
                        <a:pt x="135" y="8"/>
                      </a:lnTo>
                      <a:lnTo>
                        <a:pt x="151" y="268"/>
                      </a:lnTo>
                      <a:lnTo>
                        <a:pt x="168" y="0"/>
                      </a:lnTo>
                      <a:lnTo>
                        <a:pt x="182" y="268"/>
                      </a:lnTo>
                      <a:lnTo>
                        <a:pt x="198" y="8"/>
                      </a:lnTo>
                      <a:lnTo>
                        <a:pt x="214" y="268"/>
                      </a:lnTo>
                      <a:lnTo>
                        <a:pt x="228" y="14"/>
                      </a:lnTo>
                      <a:lnTo>
                        <a:pt x="241" y="268"/>
                      </a:lnTo>
                      <a:lnTo>
                        <a:pt x="257" y="8"/>
                      </a:lnTo>
                      <a:lnTo>
                        <a:pt x="271" y="268"/>
                      </a:lnTo>
                      <a:lnTo>
                        <a:pt x="285" y="19"/>
                      </a:lnTo>
                      <a:lnTo>
                        <a:pt x="295" y="268"/>
                      </a:lnTo>
                      <a:lnTo>
                        <a:pt x="311" y="14"/>
                      </a:lnTo>
                      <a:cubicBezTo>
                        <a:pt x="315" y="59"/>
                        <a:pt x="324" y="224"/>
                        <a:pt x="328" y="268"/>
                      </a:cubicBezTo>
                      <a:cubicBezTo>
                        <a:pt x="329" y="279"/>
                        <a:pt x="332" y="197"/>
                        <a:pt x="333" y="193"/>
                      </a:cubicBezTo>
                      <a:cubicBezTo>
                        <a:pt x="332" y="184"/>
                        <a:pt x="333" y="176"/>
                        <a:pt x="334" y="148"/>
                      </a:cubicBezTo>
                      <a:lnTo>
                        <a:pt x="340" y="17"/>
                      </a:lnTo>
                      <a:lnTo>
                        <a:pt x="354" y="275"/>
                      </a:lnTo>
                      <a:lnTo>
                        <a:pt x="369" y="8"/>
                      </a:lnTo>
                      <a:lnTo>
                        <a:pt x="389" y="275"/>
                      </a:lnTo>
                      <a:lnTo>
                        <a:pt x="404" y="8"/>
                      </a:lnTo>
                      <a:lnTo>
                        <a:pt x="415" y="268"/>
                      </a:lnTo>
                      <a:lnTo>
                        <a:pt x="433" y="8"/>
                      </a:lnTo>
                      <a:lnTo>
                        <a:pt x="449" y="268"/>
                      </a:lnTo>
                      <a:lnTo>
                        <a:pt x="478" y="82"/>
                      </a:lnTo>
                      <a:lnTo>
                        <a:pt x="674" y="82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2" name="Freeform 72"/>
                <p:cNvSpPr>
                  <a:spLocks/>
                </p:cNvSpPr>
                <p:nvPr/>
              </p:nvSpPr>
              <p:spPr bwMode="auto">
                <a:xfrm>
                  <a:off x="3946" y="1024"/>
                  <a:ext cx="699" cy="279"/>
                </a:xfrm>
                <a:custGeom>
                  <a:avLst/>
                  <a:gdLst>
                    <a:gd name="T0" fmla="*/ 0 w 699"/>
                    <a:gd name="T1" fmla="*/ 140 h 279"/>
                    <a:gd name="T2" fmla="*/ 209 w 699"/>
                    <a:gd name="T3" fmla="*/ 139 h 279"/>
                    <a:gd name="T4" fmla="*/ 222 w 699"/>
                    <a:gd name="T5" fmla="*/ 8 h 279"/>
                    <a:gd name="T6" fmla="*/ 238 w 699"/>
                    <a:gd name="T7" fmla="*/ 268 h 279"/>
                    <a:gd name="T8" fmla="*/ 255 w 699"/>
                    <a:gd name="T9" fmla="*/ 0 h 279"/>
                    <a:gd name="T10" fmla="*/ 269 w 699"/>
                    <a:gd name="T11" fmla="*/ 268 h 279"/>
                    <a:gd name="T12" fmla="*/ 286 w 699"/>
                    <a:gd name="T13" fmla="*/ 8 h 279"/>
                    <a:gd name="T14" fmla="*/ 301 w 699"/>
                    <a:gd name="T15" fmla="*/ 268 h 279"/>
                    <a:gd name="T16" fmla="*/ 315 w 699"/>
                    <a:gd name="T17" fmla="*/ 14 h 279"/>
                    <a:gd name="T18" fmla="*/ 328 w 699"/>
                    <a:gd name="T19" fmla="*/ 268 h 279"/>
                    <a:gd name="T20" fmla="*/ 344 w 699"/>
                    <a:gd name="T21" fmla="*/ 8 h 279"/>
                    <a:gd name="T22" fmla="*/ 357 w 699"/>
                    <a:gd name="T23" fmla="*/ 268 h 279"/>
                    <a:gd name="T24" fmla="*/ 372 w 699"/>
                    <a:gd name="T25" fmla="*/ 19 h 279"/>
                    <a:gd name="T26" fmla="*/ 382 w 699"/>
                    <a:gd name="T27" fmla="*/ 268 h 279"/>
                    <a:gd name="T28" fmla="*/ 398 w 699"/>
                    <a:gd name="T29" fmla="*/ 14 h 279"/>
                    <a:gd name="T30" fmla="*/ 415 w 699"/>
                    <a:gd name="T31" fmla="*/ 268 h 279"/>
                    <a:gd name="T32" fmla="*/ 420 w 699"/>
                    <a:gd name="T33" fmla="*/ 193 h 279"/>
                    <a:gd name="T34" fmla="*/ 421 w 699"/>
                    <a:gd name="T35" fmla="*/ 148 h 279"/>
                    <a:gd name="T36" fmla="*/ 428 w 699"/>
                    <a:gd name="T37" fmla="*/ 17 h 279"/>
                    <a:gd name="T38" fmla="*/ 441 w 699"/>
                    <a:gd name="T39" fmla="*/ 275 h 279"/>
                    <a:gd name="T40" fmla="*/ 456 w 699"/>
                    <a:gd name="T41" fmla="*/ 8 h 279"/>
                    <a:gd name="T42" fmla="*/ 476 w 699"/>
                    <a:gd name="T43" fmla="*/ 275 h 279"/>
                    <a:gd name="T44" fmla="*/ 491 w 699"/>
                    <a:gd name="T45" fmla="*/ 8 h 279"/>
                    <a:gd name="T46" fmla="*/ 502 w 699"/>
                    <a:gd name="T47" fmla="*/ 268 h 279"/>
                    <a:gd name="T48" fmla="*/ 520 w 699"/>
                    <a:gd name="T49" fmla="*/ 8 h 279"/>
                    <a:gd name="T50" fmla="*/ 536 w 699"/>
                    <a:gd name="T51" fmla="*/ 268 h 279"/>
                    <a:gd name="T52" fmla="*/ 576 w 699"/>
                    <a:gd name="T53" fmla="*/ 153 h 279"/>
                    <a:gd name="T54" fmla="*/ 699 w 699"/>
                    <a:gd name="T55" fmla="*/ 153 h 27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9"/>
                    <a:gd name="T85" fmla="*/ 0 h 279"/>
                    <a:gd name="T86" fmla="*/ 699 w 699"/>
                    <a:gd name="T87" fmla="*/ 279 h 27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9" h="279">
                      <a:moveTo>
                        <a:pt x="0" y="140"/>
                      </a:moveTo>
                      <a:lnTo>
                        <a:pt x="209" y="139"/>
                      </a:lnTo>
                      <a:lnTo>
                        <a:pt x="222" y="8"/>
                      </a:lnTo>
                      <a:lnTo>
                        <a:pt x="238" y="268"/>
                      </a:lnTo>
                      <a:lnTo>
                        <a:pt x="255" y="0"/>
                      </a:lnTo>
                      <a:lnTo>
                        <a:pt x="269" y="268"/>
                      </a:lnTo>
                      <a:lnTo>
                        <a:pt x="286" y="8"/>
                      </a:lnTo>
                      <a:lnTo>
                        <a:pt x="301" y="268"/>
                      </a:lnTo>
                      <a:lnTo>
                        <a:pt x="315" y="14"/>
                      </a:lnTo>
                      <a:lnTo>
                        <a:pt x="328" y="268"/>
                      </a:lnTo>
                      <a:lnTo>
                        <a:pt x="344" y="8"/>
                      </a:lnTo>
                      <a:lnTo>
                        <a:pt x="357" y="268"/>
                      </a:lnTo>
                      <a:lnTo>
                        <a:pt x="372" y="19"/>
                      </a:lnTo>
                      <a:lnTo>
                        <a:pt x="382" y="268"/>
                      </a:lnTo>
                      <a:lnTo>
                        <a:pt x="398" y="14"/>
                      </a:lnTo>
                      <a:cubicBezTo>
                        <a:pt x="403" y="59"/>
                        <a:pt x="411" y="224"/>
                        <a:pt x="415" y="268"/>
                      </a:cubicBezTo>
                      <a:cubicBezTo>
                        <a:pt x="416" y="279"/>
                        <a:pt x="419" y="197"/>
                        <a:pt x="420" y="193"/>
                      </a:cubicBezTo>
                      <a:cubicBezTo>
                        <a:pt x="419" y="184"/>
                        <a:pt x="420" y="176"/>
                        <a:pt x="421" y="148"/>
                      </a:cubicBezTo>
                      <a:lnTo>
                        <a:pt x="428" y="17"/>
                      </a:lnTo>
                      <a:lnTo>
                        <a:pt x="441" y="275"/>
                      </a:lnTo>
                      <a:lnTo>
                        <a:pt x="456" y="8"/>
                      </a:lnTo>
                      <a:lnTo>
                        <a:pt x="476" y="275"/>
                      </a:lnTo>
                      <a:lnTo>
                        <a:pt x="491" y="8"/>
                      </a:lnTo>
                      <a:lnTo>
                        <a:pt x="502" y="268"/>
                      </a:lnTo>
                      <a:lnTo>
                        <a:pt x="520" y="8"/>
                      </a:lnTo>
                      <a:lnTo>
                        <a:pt x="536" y="268"/>
                      </a:lnTo>
                      <a:lnTo>
                        <a:pt x="576" y="153"/>
                      </a:lnTo>
                      <a:lnTo>
                        <a:pt x="699" y="153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3" name="Rectangle 73"/>
                <p:cNvSpPr>
                  <a:spLocks noChangeArrowheads="1"/>
                </p:cNvSpPr>
                <p:nvPr/>
              </p:nvSpPr>
              <p:spPr bwMode="auto">
                <a:xfrm>
                  <a:off x="3297" y="960"/>
                  <a:ext cx="539" cy="796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224" name="Freeform 74"/>
                <p:cNvSpPr>
                  <a:spLocks/>
                </p:cNvSpPr>
                <p:nvPr/>
              </p:nvSpPr>
              <p:spPr bwMode="auto">
                <a:xfrm>
                  <a:off x="3186" y="1438"/>
                  <a:ext cx="851" cy="279"/>
                </a:xfrm>
                <a:custGeom>
                  <a:avLst/>
                  <a:gdLst>
                    <a:gd name="T0" fmla="*/ 0 w 851"/>
                    <a:gd name="T1" fmla="*/ 155 h 279"/>
                    <a:gd name="T2" fmla="*/ 170 w 851"/>
                    <a:gd name="T3" fmla="*/ 153 h 279"/>
                    <a:gd name="T4" fmla="*/ 201 w 851"/>
                    <a:gd name="T5" fmla="*/ 8 h 279"/>
                    <a:gd name="T6" fmla="*/ 221 w 851"/>
                    <a:gd name="T7" fmla="*/ 268 h 279"/>
                    <a:gd name="T8" fmla="*/ 243 w 851"/>
                    <a:gd name="T9" fmla="*/ 0 h 279"/>
                    <a:gd name="T10" fmla="*/ 261 w 851"/>
                    <a:gd name="T11" fmla="*/ 268 h 279"/>
                    <a:gd name="T12" fmla="*/ 281 w 851"/>
                    <a:gd name="T13" fmla="*/ 8 h 279"/>
                    <a:gd name="T14" fmla="*/ 302 w 851"/>
                    <a:gd name="T15" fmla="*/ 268 h 279"/>
                    <a:gd name="T16" fmla="*/ 319 w 851"/>
                    <a:gd name="T17" fmla="*/ 14 h 279"/>
                    <a:gd name="T18" fmla="*/ 336 w 851"/>
                    <a:gd name="T19" fmla="*/ 268 h 279"/>
                    <a:gd name="T20" fmla="*/ 355 w 851"/>
                    <a:gd name="T21" fmla="*/ 8 h 279"/>
                    <a:gd name="T22" fmla="*/ 373 w 851"/>
                    <a:gd name="T23" fmla="*/ 268 h 279"/>
                    <a:gd name="T24" fmla="*/ 391 w 851"/>
                    <a:gd name="T25" fmla="*/ 19 h 279"/>
                    <a:gd name="T26" fmla="*/ 404 w 851"/>
                    <a:gd name="T27" fmla="*/ 268 h 279"/>
                    <a:gd name="T28" fmla="*/ 425 w 851"/>
                    <a:gd name="T29" fmla="*/ 14 h 279"/>
                    <a:gd name="T30" fmla="*/ 446 w 851"/>
                    <a:gd name="T31" fmla="*/ 268 h 279"/>
                    <a:gd name="T32" fmla="*/ 451 w 851"/>
                    <a:gd name="T33" fmla="*/ 193 h 279"/>
                    <a:gd name="T34" fmla="*/ 453 w 851"/>
                    <a:gd name="T35" fmla="*/ 148 h 279"/>
                    <a:gd name="T36" fmla="*/ 461 w 851"/>
                    <a:gd name="T37" fmla="*/ 17 h 279"/>
                    <a:gd name="T38" fmla="*/ 479 w 851"/>
                    <a:gd name="T39" fmla="*/ 275 h 279"/>
                    <a:gd name="T40" fmla="*/ 497 w 851"/>
                    <a:gd name="T41" fmla="*/ 8 h 279"/>
                    <a:gd name="T42" fmla="*/ 523 w 851"/>
                    <a:gd name="T43" fmla="*/ 275 h 279"/>
                    <a:gd name="T44" fmla="*/ 542 w 851"/>
                    <a:gd name="T45" fmla="*/ 8 h 279"/>
                    <a:gd name="T46" fmla="*/ 556 w 851"/>
                    <a:gd name="T47" fmla="*/ 268 h 279"/>
                    <a:gd name="T48" fmla="*/ 578 w 851"/>
                    <a:gd name="T49" fmla="*/ 8 h 279"/>
                    <a:gd name="T50" fmla="*/ 599 w 851"/>
                    <a:gd name="T51" fmla="*/ 268 h 279"/>
                    <a:gd name="T52" fmla="*/ 631 w 851"/>
                    <a:gd name="T53" fmla="*/ 153 h 279"/>
                    <a:gd name="T54" fmla="*/ 851 w 851"/>
                    <a:gd name="T55" fmla="*/ 153 h 27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51"/>
                    <a:gd name="T85" fmla="*/ 0 h 279"/>
                    <a:gd name="T86" fmla="*/ 851 w 851"/>
                    <a:gd name="T87" fmla="*/ 279 h 27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51" h="279">
                      <a:moveTo>
                        <a:pt x="0" y="155"/>
                      </a:moveTo>
                      <a:lnTo>
                        <a:pt x="170" y="153"/>
                      </a:lnTo>
                      <a:lnTo>
                        <a:pt x="201" y="8"/>
                      </a:lnTo>
                      <a:lnTo>
                        <a:pt x="221" y="268"/>
                      </a:lnTo>
                      <a:lnTo>
                        <a:pt x="243" y="0"/>
                      </a:lnTo>
                      <a:lnTo>
                        <a:pt x="261" y="268"/>
                      </a:lnTo>
                      <a:lnTo>
                        <a:pt x="281" y="8"/>
                      </a:lnTo>
                      <a:lnTo>
                        <a:pt x="302" y="268"/>
                      </a:lnTo>
                      <a:lnTo>
                        <a:pt x="319" y="14"/>
                      </a:lnTo>
                      <a:lnTo>
                        <a:pt x="336" y="268"/>
                      </a:lnTo>
                      <a:lnTo>
                        <a:pt x="355" y="8"/>
                      </a:lnTo>
                      <a:lnTo>
                        <a:pt x="373" y="268"/>
                      </a:lnTo>
                      <a:lnTo>
                        <a:pt x="391" y="19"/>
                      </a:lnTo>
                      <a:lnTo>
                        <a:pt x="404" y="268"/>
                      </a:lnTo>
                      <a:lnTo>
                        <a:pt x="425" y="14"/>
                      </a:lnTo>
                      <a:cubicBezTo>
                        <a:pt x="430" y="59"/>
                        <a:pt x="441" y="224"/>
                        <a:pt x="446" y="268"/>
                      </a:cubicBezTo>
                      <a:cubicBezTo>
                        <a:pt x="446" y="279"/>
                        <a:pt x="450" y="197"/>
                        <a:pt x="451" y="193"/>
                      </a:cubicBezTo>
                      <a:cubicBezTo>
                        <a:pt x="451" y="184"/>
                        <a:pt x="452" y="176"/>
                        <a:pt x="453" y="148"/>
                      </a:cubicBezTo>
                      <a:lnTo>
                        <a:pt x="461" y="17"/>
                      </a:lnTo>
                      <a:lnTo>
                        <a:pt x="479" y="275"/>
                      </a:lnTo>
                      <a:lnTo>
                        <a:pt x="497" y="8"/>
                      </a:lnTo>
                      <a:lnTo>
                        <a:pt x="523" y="275"/>
                      </a:lnTo>
                      <a:lnTo>
                        <a:pt x="542" y="8"/>
                      </a:lnTo>
                      <a:lnTo>
                        <a:pt x="556" y="268"/>
                      </a:lnTo>
                      <a:lnTo>
                        <a:pt x="578" y="8"/>
                      </a:lnTo>
                      <a:lnTo>
                        <a:pt x="599" y="268"/>
                      </a:lnTo>
                      <a:lnTo>
                        <a:pt x="631" y="153"/>
                      </a:lnTo>
                      <a:lnTo>
                        <a:pt x="851" y="153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5" name="Freeform 75"/>
                <p:cNvSpPr>
                  <a:spLocks/>
                </p:cNvSpPr>
                <p:nvPr/>
              </p:nvSpPr>
              <p:spPr bwMode="auto">
                <a:xfrm>
                  <a:off x="3186" y="1024"/>
                  <a:ext cx="778" cy="279"/>
                </a:xfrm>
                <a:custGeom>
                  <a:avLst/>
                  <a:gdLst>
                    <a:gd name="T0" fmla="*/ 0 w 778"/>
                    <a:gd name="T1" fmla="*/ 165 h 279"/>
                    <a:gd name="T2" fmla="*/ 172 w 778"/>
                    <a:gd name="T3" fmla="*/ 165 h 279"/>
                    <a:gd name="T4" fmla="*/ 203 w 778"/>
                    <a:gd name="T5" fmla="*/ 8 h 279"/>
                    <a:gd name="T6" fmla="*/ 223 w 778"/>
                    <a:gd name="T7" fmla="*/ 268 h 279"/>
                    <a:gd name="T8" fmla="*/ 245 w 778"/>
                    <a:gd name="T9" fmla="*/ 0 h 279"/>
                    <a:gd name="T10" fmla="*/ 262 w 778"/>
                    <a:gd name="T11" fmla="*/ 268 h 279"/>
                    <a:gd name="T12" fmla="*/ 283 w 778"/>
                    <a:gd name="T13" fmla="*/ 8 h 279"/>
                    <a:gd name="T14" fmla="*/ 303 w 778"/>
                    <a:gd name="T15" fmla="*/ 268 h 279"/>
                    <a:gd name="T16" fmla="*/ 320 w 778"/>
                    <a:gd name="T17" fmla="*/ 14 h 279"/>
                    <a:gd name="T18" fmla="*/ 338 w 778"/>
                    <a:gd name="T19" fmla="*/ 268 h 279"/>
                    <a:gd name="T20" fmla="*/ 357 w 778"/>
                    <a:gd name="T21" fmla="*/ 8 h 279"/>
                    <a:gd name="T22" fmla="*/ 374 w 778"/>
                    <a:gd name="T23" fmla="*/ 268 h 279"/>
                    <a:gd name="T24" fmla="*/ 393 w 778"/>
                    <a:gd name="T25" fmla="*/ 19 h 279"/>
                    <a:gd name="T26" fmla="*/ 406 w 778"/>
                    <a:gd name="T27" fmla="*/ 268 h 279"/>
                    <a:gd name="T28" fmla="*/ 426 w 778"/>
                    <a:gd name="T29" fmla="*/ 14 h 279"/>
                    <a:gd name="T30" fmla="*/ 447 w 778"/>
                    <a:gd name="T31" fmla="*/ 268 h 279"/>
                    <a:gd name="T32" fmla="*/ 453 w 778"/>
                    <a:gd name="T33" fmla="*/ 193 h 279"/>
                    <a:gd name="T34" fmla="*/ 455 w 778"/>
                    <a:gd name="T35" fmla="*/ 148 h 279"/>
                    <a:gd name="T36" fmla="*/ 463 w 778"/>
                    <a:gd name="T37" fmla="*/ 17 h 279"/>
                    <a:gd name="T38" fmla="*/ 480 w 778"/>
                    <a:gd name="T39" fmla="*/ 275 h 279"/>
                    <a:gd name="T40" fmla="*/ 499 w 778"/>
                    <a:gd name="T41" fmla="*/ 8 h 279"/>
                    <a:gd name="T42" fmla="*/ 525 w 778"/>
                    <a:gd name="T43" fmla="*/ 275 h 279"/>
                    <a:gd name="T44" fmla="*/ 544 w 778"/>
                    <a:gd name="T45" fmla="*/ 8 h 279"/>
                    <a:gd name="T46" fmla="*/ 558 w 778"/>
                    <a:gd name="T47" fmla="*/ 268 h 279"/>
                    <a:gd name="T48" fmla="*/ 580 w 778"/>
                    <a:gd name="T49" fmla="*/ 8 h 279"/>
                    <a:gd name="T50" fmla="*/ 601 w 778"/>
                    <a:gd name="T51" fmla="*/ 268 h 279"/>
                    <a:gd name="T52" fmla="*/ 672 w 778"/>
                    <a:gd name="T53" fmla="*/ 141 h 279"/>
                    <a:gd name="T54" fmla="*/ 778 w 778"/>
                    <a:gd name="T55" fmla="*/ 141 h 27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8"/>
                    <a:gd name="T85" fmla="*/ 0 h 279"/>
                    <a:gd name="T86" fmla="*/ 778 w 778"/>
                    <a:gd name="T87" fmla="*/ 279 h 27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8" h="279">
                      <a:moveTo>
                        <a:pt x="0" y="165"/>
                      </a:moveTo>
                      <a:lnTo>
                        <a:pt x="172" y="165"/>
                      </a:lnTo>
                      <a:lnTo>
                        <a:pt x="203" y="8"/>
                      </a:lnTo>
                      <a:lnTo>
                        <a:pt x="223" y="268"/>
                      </a:lnTo>
                      <a:lnTo>
                        <a:pt x="245" y="0"/>
                      </a:lnTo>
                      <a:lnTo>
                        <a:pt x="262" y="268"/>
                      </a:lnTo>
                      <a:lnTo>
                        <a:pt x="283" y="8"/>
                      </a:lnTo>
                      <a:lnTo>
                        <a:pt x="303" y="268"/>
                      </a:lnTo>
                      <a:lnTo>
                        <a:pt x="320" y="14"/>
                      </a:lnTo>
                      <a:lnTo>
                        <a:pt x="338" y="268"/>
                      </a:lnTo>
                      <a:lnTo>
                        <a:pt x="357" y="8"/>
                      </a:lnTo>
                      <a:lnTo>
                        <a:pt x="374" y="268"/>
                      </a:lnTo>
                      <a:lnTo>
                        <a:pt x="393" y="19"/>
                      </a:lnTo>
                      <a:lnTo>
                        <a:pt x="406" y="268"/>
                      </a:lnTo>
                      <a:lnTo>
                        <a:pt x="426" y="14"/>
                      </a:lnTo>
                      <a:cubicBezTo>
                        <a:pt x="432" y="59"/>
                        <a:pt x="442" y="224"/>
                        <a:pt x="447" y="268"/>
                      </a:cubicBezTo>
                      <a:cubicBezTo>
                        <a:pt x="448" y="279"/>
                        <a:pt x="452" y="197"/>
                        <a:pt x="453" y="193"/>
                      </a:cubicBezTo>
                      <a:cubicBezTo>
                        <a:pt x="452" y="184"/>
                        <a:pt x="454" y="176"/>
                        <a:pt x="455" y="148"/>
                      </a:cubicBezTo>
                      <a:lnTo>
                        <a:pt x="463" y="17"/>
                      </a:lnTo>
                      <a:lnTo>
                        <a:pt x="480" y="275"/>
                      </a:lnTo>
                      <a:lnTo>
                        <a:pt x="499" y="8"/>
                      </a:lnTo>
                      <a:lnTo>
                        <a:pt x="525" y="275"/>
                      </a:lnTo>
                      <a:lnTo>
                        <a:pt x="544" y="8"/>
                      </a:lnTo>
                      <a:lnTo>
                        <a:pt x="558" y="268"/>
                      </a:lnTo>
                      <a:lnTo>
                        <a:pt x="580" y="8"/>
                      </a:lnTo>
                      <a:lnTo>
                        <a:pt x="601" y="268"/>
                      </a:lnTo>
                      <a:lnTo>
                        <a:pt x="672" y="141"/>
                      </a:lnTo>
                      <a:lnTo>
                        <a:pt x="778" y="141"/>
                      </a:ln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08" name="Text Box 76"/>
              <p:cNvSpPr txBox="1">
                <a:spLocks noChangeArrowheads="1"/>
              </p:cNvSpPr>
              <p:nvPr/>
            </p:nvSpPr>
            <p:spPr bwMode="auto">
              <a:xfrm>
                <a:off x="3864" y="891"/>
                <a:ext cx="1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000" dirty="0"/>
                  <a:t>4</a:t>
                </a:r>
              </a:p>
            </p:txBody>
          </p:sp>
          <p:sp>
            <p:nvSpPr>
              <p:cNvPr id="209" name="Text Box 77"/>
              <p:cNvSpPr txBox="1">
                <a:spLocks noChangeArrowheads="1"/>
              </p:cNvSpPr>
              <p:nvPr/>
            </p:nvSpPr>
            <p:spPr bwMode="auto">
              <a:xfrm>
                <a:off x="4560" y="816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000" dirty="0"/>
                  <a:t>5</a:t>
                </a:r>
              </a:p>
            </p:txBody>
          </p:sp>
          <p:sp>
            <p:nvSpPr>
              <p:cNvPr id="210" name="Oval 78"/>
              <p:cNvSpPr>
                <a:spLocks noChangeArrowheads="1"/>
              </p:cNvSpPr>
              <p:nvPr/>
            </p:nvSpPr>
            <p:spPr bwMode="auto">
              <a:xfrm>
                <a:off x="3936" y="115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211" name="Oval 79"/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212" name="Text Box 80"/>
              <p:cNvSpPr txBox="1">
                <a:spLocks noChangeArrowheads="1"/>
              </p:cNvSpPr>
              <p:nvPr/>
            </p:nvSpPr>
            <p:spPr bwMode="auto">
              <a:xfrm>
                <a:off x="3936" y="1632"/>
                <a:ext cx="14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000" dirty="0"/>
                  <a:t>7</a:t>
                </a:r>
                <a:endParaRPr lang="fr-FR" altLang="fr-FR" sz="2400" dirty="0"/>
              </a:p>
            </p:txBody>
          </p:sp>
          <p:sp>
            <p:nvSpPr>
              <p:cNvPr id="213" name="Oval 81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214" name="Text Box 82"/>
              <p:cNvSpPr txBox="1">
                <a:spLocks noChangeArrowheads="1"/>
              </p:cNvSpPr>
              <p:nvPr/>
            </p:nvSpPr>
            <p:spPr bwMode="auto">
              <a:xfrm>
                <a:off x="3072" y="168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400"/>
                  <a:t>8</a:t>
                </a:r>
              </a:p>
            </p:txBody>
          </p:sp>
        </p:grpSp>
        <p:sp>
          <p:nvSpPr>
            <p:cNvPr id="204" name="Text Box 84"/>
            <p:cNvSpPr txBox="1">
              <a:spLocks noChangeArrowheads="1"/>
            </p:cNvSpPr>
            <p:nvPr/>
          </p:nvSpPr>
          <p:spPr bwMode="auto">
            <a:xfrm>
              <a:off x="4960" y="2539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2000" dirty="0"/>
                <a:t>6</a:t>
              </a:r>
              <a:endParaRPr lang="fr-FR" altLang="fr-FR" sz="2400" dirty="0"/>
            </a:p>
          </p:txBody>
        </p:sp>
      </p:grpSp>
      <p:grpSp>
        <p:nvGrpSpPr>
          <p:cNvPr id="226" name="Group 85"/>
          <p:cNvGrpSpPr>
            <a:grpSpLocks/>
          </p:cNvGrpSpPr>
          <p:nvPr/>
        </p:nvGrpSpPr>
        <p:grpSpPr bwMode="auto">
          <a:xfrm>
            <a:off x="5551168" y="2351683"/>
            <a:ext cx="3000377" cy="2609850"/>
            <a:chOff x="3007" y="1440"/>
            <a:chExt cx="1890" cy="1644"/>
          </a:xfrm>
        </p:grpSpPr>
        <p:graphicFrame>
          <p:nvGraphicFramePr>
            <p:cNvPr id="22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0923813"/>
                </p:ext>
              </p:extLst>
            </p:nvPr>
          </p:nvGraphicFramePr>
          <p:xfrm>
            <a:off x="4651" y="1542"/>
            <a:ext cx="246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21" imgW="596880" imgH="291960" progId="Equation.3">
                    <p:embed/>
                  </p:oleObj>
                </mc:Choice>
                <mc:Fallback>
                  <p:oleObj name="Équation" r:id="rId21" imgW="596880" imgH="291960" progId="Equation.3">
                    <p:embed/>
                    <p:pic>
                      <p:nvPicPr>
                        <p:cNvPr id="227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1" y="1542"/>
                          <a:ext cx="246" cy="17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8" name="Group 87"/>
            <p:cNvGrpSpPr>
              <a:grpSpLocks/>
            </p:cNvGrpSpPr>
            <p:nvPr/>
          </p:nvGrpSpPr>
          <p:grpSpPr bwMode="auto">
            <a:xfrm>
              <a:off x="3007" y="1440"/>
              <a:ext cx="1265" cy="1644"/>
              <a:chOff x="3007" y="1200"/>
              <a:chExt cx="1265" cy="1644"/>
            </a:xfrm>
          </p:grpSpPr>
          <p:grpSp>
            <p:nvGrpSpPr>
              <p:cNvPr id="229" name="Group 88"/>
              <p:cNvGrpSpPr>
                <a:grpSpLocks/>
              </p:cNvGrpSpPr>
              <p:nvPr/>
            </p:nvGrpSpPr>
            <p:grpSpPr bwMode="auto">
              <a:xfrm>
                <a:off x="3007" y="1200"/>
                <a:ext cx="1265" cy="1644"/>
                <a:chOff x="3007" y="1200"/>
                <a:chExt cx="1265" cy="1644"/>
              </a:xfrm>
            </p:grpSpPr>
            <p:grpSp>
              <p:nvGrpSpPr>
                <p:cNvPr id="232" name="Group 89"/>
                <p:cNvGrpSpPr>
                  <a:grpSpLocks/>
                </p:cNvGrpSpPr>
                <p:nvPr/>
              </p:nvGrpSpPr>
              <p:grpSpPr bwMode="auto">
                <a:xfrm>
                  <a:off x="3072" y="1200"/>
                  <a:ext cx="1200" cy="1644"/>
                  <a:chOff x="3072" y="1200"/>
                  <a:chExt cx="1200" cy="1644"/>
                </a:xfrm>
              </p:grpSpPr>
              <p:grpSp>
                <p:nvGrpSpPr>
                  <p:cNvPr id="2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3072" y="1200"/>
                    <a:ext cx="1200" cy="1644"/>
                    <a:chOff x="3072" y="1200"/>
                    <a:chExt cx="1200" cy="1644"/>
                  </a:xfrm>
                </p:grpSpPr>
                <p:sp>
                  <p:nvSpPr>
                    <p:cNvPr id="236" name="Freeform 91"/>
                    <p:cNvSpPr>
                      <a:spLocks/>
                    </p:cNvSpPr>
                    <p:nvPr/>
                  </p:nvSpPr>
                  <p:spPr bwMode="auto">
                    <a:xfrm flipH="1">
                      <a:off x="3135" y="2206"/>
                      <a:ext cx="672" cy="637"/>
                    </a:xfrm>
                    <a:custGeom>
                      <a:avLst/>
                      <a:gdLst>
                        <a:gd name="T0" fmla="*/ 0 w 848"/>
                        <a:gd name="T1" fmla="*/ 0 h 674"/>
                        <a:gd name="T2" fmla="*/ 0 w 848"/>
                        <a:gd name="T3" fmla="*/ 164 h 674"/>
                        <a:gd name="T4" fmla="*/ 2 w 848"/>
                        <a:gd name="T5" fmla="*/ 115 h 674"/>
                        <a:gd name="T6" fmla="*/ 2 w 848"/>
                        <a:gd name="T7" fmla="*/ 55 h 674"/>
                        <a:gd name="T8" fmla="*/ 0 w 848"/>
                        <a:gd name="T9" fmla="*/ 0 h 6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674"/>
                        <a:gd name="T17" fmla="*/ 848 w 848"/>
                        <a:gd name="T18" fmla="*/ 674 h 6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674">
                          <a:moveTo>
                            <a:pt x="0" y="0"/>
                          </a:moveTo>
                          <a:lnTo>
                            <a:pt x="0" y="674"/>
                          </a:lnTo>
                          <a:lnTo>
                            <a:pt x="848" y="467"/>
                          </a:lnTo>
                          <a:lnTo>
                            <a:pt x="848" y="22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37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137" y="1200"/>
                      <a:ext cx="99" cy="1246"/>
                    </a:xfrm>
                    <a:custGeom>
                      <a:avLst/>
                      <a:gdLst>
                        <a:gd name="T0" fmla="*/ 21 w 128"/>
                        <a:gd name="T1" fmla="*/ 0 h 1246"/>
                        <a:gd name="T2" fmla="*/ 21 w 128"/>
                        <a:gd name="T3" fmla="*/ 314 h 1246"/>
                        <a:gd name="T4" fmla="*/ 105 w 128"/>
                        <a:gd name="T5" fmla="*/ 471 h 1246"/>
                        <a:gd name="T6" fmla="*/ 111 w 128"/>
                        <a:gd name="T7" fmla="*/ 651 h 1246"/>
                        <a:gd name="T8" fmla="*/ 13 w 128"/>
                        <a:gd name="T9" fmla="*/ 761 h 1246"/>
                        <a:gd name="T10" fmla="*/ 0 w 128"/>
                        <a:gd name="T11" fmla="*/ 1246 h 12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8"/>
                        <a:gd name="T19" fmla="*/ 0 h 1246"/>
                        <a:gd name="T20" fmla="*/ 128 w 128"/>
                        <a:gd name="T21" fmla="*/ 1246 h 12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8" h="1246">
                          <a:moveTo>
                            <a:pt x="21" y="0"/>
                          </a:moveTo>
                          <a:lnTo>
                            <a:pt x="21" y="314"/>
                          </a:lnTo>
                          <a:cubicBezTo>
                            <a:pt x="88" y="327"/>
                            <a:pt x="83" y="409"/>
                            <a:pt x="105" y="471"/>
                          </a:cubicBezTo>
                          <a:cubicBezTo>
                            <a:pt x="109" y="518"/>
                            <a:pt x="128" y="604"/>
                            <a:pt x="111" y="651"/>
                          </a:cubicBezTo>
                          <a:cubicBezTo>
                            <a:pt x="96" y="699"/>
                            <a:pt x="31" y="662"/>
                            <a:pt x="13" y="761"/>
                          </a:cubicBezTo>
                          <a:lnTo>
                            <a:pt x="0" y="124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38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807" y="1593"/>
                      <a:ext cx="157" cy="1251"/>
                    </a:xfrm>
                    <a:custGeom>
                      <a:avLst/>
                      <a:gdLst>
                        <a:gd name="T0" fmla="*/ 151 w 157"/>
                        <a:gd name="T1" fmla="*/ 0 h 1251"/>
                        <a:gd name="T2" fmla="*/ 157 w 157"/>
                        <a:gd name="T3" fmla="*/ 1251 h 1251"/>
                        <a:gd name="T4" fmla="*/ 0 w 157"/>
                        <a:gd name="T5" fmla="*/ 1251 h 1251"/>
                        <a:gd name="T6" fmla="*/ 0 60000 65536"/>
                        <a:gd name="T7" fmla="*/ 0 60000 65536"/>
                        <a:gd name="T8" fmla="*/ 0 60000 65536"/>
                        <a:gd name="T9" fmla="*/ 0 w 157"/>
                        <a:gd name="T10" fmla="*/ 0 h 1251"/>
                        <a:gd name="T11" fmla="*/ 157 w 157"/>
                        <a:gd name="T12" fmla="*/ 1251 h 125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57" h="1251">
                          <a:moveTo>
                            <a:pt x="151" y="0"/>
                          </a:moveTo>
                          <a:lnTo>
                            <a:pt x="157" y="1251"/>
                          </a:lnTo>
                          <a:lnTo>
                            <a:pt x="0" y="1251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39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4" y="2447"/>
                      <a:ext cx="56" cy="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fr-FR" sz="2400"/>
                    </a:p>
                  </p:txBody>
                </p:sp>
                <p:sp>
                  <p:nvSpPr>
                    <p:cNvPr id="240" name="Text Box 9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86" y="2331"/>
                      <a:ext cx="272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fr-FR" sz="2400"/>
                        <a:t>e</a:t>
                      </a:r>
                    </a:p>
                  </p:txBody>
                </p:sp>
                <p:sp>
                  <p:nvSpPr>
                    <p:cNvPr id="241" name="AutoShape 9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3041" y="2070"/>
                      <a:ext cx="205" cy="143"/>
                    </a:xfrm>
                    <a:prstGeom prst="notchedRightArrow">
                      <a:avLst>
                        <a:gd name="adj1" fmla="val 50000"/>
                        <a:gd name="adj2" fmla="val 35839"/>
                      </a:avLst>
                    </a:prstGeom>
                    <a:solidFill>
                      <a:srgbClr val="006600"/>
                    </a:solidFill>
                    <a:ln w="222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fr-FR" sz="2400"/>
                    </a:p>
                  </p:txBody>
                </p:sp>
                <p:graphicFrame>
                  <p:nvGraphicFramePr>
                    <p:cNvPr id="242" name="Object 97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84917936"/>
                        </p:ext>
                      </p:extLst>
                    </p:nvPr>
                  </p:nvGraphicFramePr>
                  <p:xfrm>
                    <a:off x="3224" y="2011"/>
                    <a:ext cx="187" cy="22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Équation" r:id="rId23" imgW="253800" imgH="291960" progId="Equation.3">
                            <p:embed/>
                          </p:oleObj>
                        </mc:Choice>
                        <mc:Fallback>
                          <p:oleObj name="Équation" r:id="rId23" imgW="253800" imgH="291960" progId="Equation.3">
                            <p:embed/>
                            <p:pic>
                              <p:nvPicPr>
                                <p:cNvPr id="242" name="Object 97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224" y="2011"/>
                                  <a:ext cx="187" cy="221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243" name="AutoShape 98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3860" y="2145"/>
                      <a:ext cx="205" cy="143"/>
                    </a:xfrm>
                    <a:prstGeom prst="notchedRightArrow">
                      <a:avLst>
                        <a:gd name="adj1" fmla="val 50000"/>
                        <a:gd name="adj2" fmla="val 35839"/>
                      </a:avLst>
                    </a:prstGeom>
                    <a:solidFill>
                      <a:srgbClr val="006600"/>
                    </a:solidFill>
                    <a:ln w="222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endParaRPr lang="fr-FR" altLang="fr-FR" sz="2400"/>
                    </a:p>
                  </p:txBody>
                </p:sp>
                <p:graphicFrame>
                  <p:nvGraphicFramePr>
                    <p:cNvPr id="244" name="Object 9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559393273"/>
                        </p:ext>
                      </p:extLst>
                    </p:nvPr>
                  </p:nvGraphicFramePr>
                  <p:xfrm>
                    <a:off x="4085" y="2087"/>
                    <a:ext cx="187" cy="22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Équation" r:id="rId25" imgW="253800" imgH="291960" progId="Equation.3">
                            <p:embed/>
                          </p:oleObj>
                        </mc:Choice>
                        <mc:Fallback>
                          <p:oleObj name="Équation" r:id="rId25" imgW="253800" imgH="291960" progId="Equation.3">
                            <p:embed/>
                            <p:pic>
                              <p:nvPicPr>
                                <p:cNvPr id="244" name="Object 99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4085" y="2087"/>
                                  <a:ext cx="187" cy="22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235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680"/>
                    <a:ext cx="96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fr-FR" altLang="fr-FR" sz="2400"/>
                  </a:p>
                </p:txBody>
              </p:sp>
            </p:grpSp>
            <p:sp>
              <p:nvSpPr>
                <p:cNvPr id="233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007" y="1582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000" dirty="0"/>
                    <a:t>9</a:t>
                  </a:r>
                </a:p>
              </p:txBody>
            </p:sp>
          </p:grpSp>
          <p:sp>
            <p:nvSpPr>
              <p:cNvPr id="230" name="Oval 102"/>
              <p:cNvSpPr>
                <a:spLocks noChangeArrowheads="1"/>
              </p:cNvSpPr>
              <p:nvPr/>
            </p:nvSpPr>
            <p:spPr bwMode="auto">
              <a:xfrm>
                <a:off x="3888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231" name="Text Box 103"/>
              <p:cNvSpPr txBox="1">
                <a:spLocks noChangeArrowheads="1"/>
              </p:cNvSpPr>
              <p:nvPr/>
            </p:nvSpPr>
            <p:spPr bwMode="auto">
              <a:xfrm>
                <a:off x="3792" y="1632"/>
                <a:ext cx="21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2000" dirty="0"/>
                  <a:t>8</a:t>
                </a:r>
              </a:p>
            </p:txBody>
          </p:sp>
        </p:grpSp>
      </p:grpSp>
      <p:grpSp>
        <p:nvGrpSpPr>
          <p:cNvPr id="245" name="Group 105"/>
          <p:cNvGrpSpPr>
            <a:grpSpLocks/>
          </p:cNvGrpSpPr>
          <p:nvPr/>
        </p:nvGrpSpPr>
        <p:grpSpPr bwMode="auto">
          <a:xfrm>
            <a:off x="4878312" y="4307488"/>
            <a:ext cx="1247775" cy="420688"/>
            <a:chOff x="2334" y="2432"/>
            <a:chExt cx="786" cy="265"/>
          </a:xfrm>
        </p:grpSpPr>
        <p:sp>
          <p:nvSpPr>
            <p:cNvPr id="246" name="AutoShape 106"/>
            <p:cNvSpPr>
              <a:spLocks noChangeArrowheads="1"/>
            </p:cNvSpPr>
            <p:nvPr/>
          </p:nvSpPr>
          <p:spPr bwMode="auto">
            <a:xfrm>
              <a:off x="2591" y="2448"/>
              <a:ext cx="529" cy="144"/>
            </a:xfrm>
            <a:prstGeom prst="leftArrow">
              <a:avLst>
                <a:gd name="adj1" fmla="val 50000"/>
                <a:gd name="adj2" fmla="val 1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247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7509770"/>
                </p:ext>
              </p:extLst>
            </p:nvPr>
          </p:nvGraphicFramePr>
          <p:xfrm>
            <a:off x="2334" y="2432"/>
            <a:ext cx="208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27" imgW="228600" imgH="291960" progId="Equation.3">
                    <p:embed/>
                  </p:oleObj>
                </mc:Choice>
                <mc:Fallback>
                  <p:oleObj name="Équation" r:id="rId27" imgW="228600" imgH="291960" progId="Equation.3">
                    <p:embed/>
                    <p:pic>
                      <p:nvPicPr>
                        <p:cNvPr id="247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4" y="2432"/>
                          <a:ext cx="208" cy="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ZoneTexte 114"/>
          <p:cNvSpPr txBox="1"/>
          <p:nvPr/>
        </p:nvSpPr>
        <p:spPr>
          <a:xfrm>
            <a:off x="1698837" y="1070675"/>
            <a:ext cx="7218040" cy="37798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E.5.2.1 ) Schéma de principe</a:t>
            </a:r>
          </a:p>
        </p:txBody>
      </p:sp>
    </p:spTree>
    <p:extLst>
      <p:ext uri="{BB962C8B-B14F-4D97-AF65-F5344CB8AC3E}">
        <p14:creationId xmlns:p14="http://schemas.microsoft.com/office/powerpoint/2010/main" val="1861876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E.5. Autres liquéfacteurs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20FB582-8726-4E85-9C90-A5A588315C65}" type="datetime1">
              <a:rPr lang="fr-FR" smtClean="0"/>
              <a:pPr/>
              <a:t>09/12/2024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77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-32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b="1" dirty="0"/>
              <a:t>Les liquéfacteurs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18456" y="59107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E.5.2. Liquéfacteur de Claude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1698837" y="1034787"/>
            <a:ext cx="7218040" cy="37798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E.5.2.1 ) Représentation du cycle</a:t>
            </a:r>
          </a:p>
        </p:txBody>
      </p:sp>
      <p:grpSp>
        <p:nvGrpSpPr>
          <p:cNvPr id="110" name="Group 2"/>
          <p:cNvGrpSpPr>
            <a:grpSpLocks/>
          </p:cNvGrpSpPr>
          <p:nvPr/>
        </p:nvGrpSpPr>
        <p:grpSpPr bwMode="auto">
          <a:xfrm>
            <a:off x="1979464" y="1341439"/>
            <a:ext cx="5327650" cy="5099051"/>
            <a:chOff x="272" y="845"/>
            <a:chExt cx="3356" cy="3212"/>
          </a:xfrm>
        </p:grpSpPr>
        <p:grpSp>
          <p:nvGrpSpPr>
            <p:cNvPr id="112" name="Group 3"/>
            <p:cNvGrpSpPr>
              <a:grpSpLocks/>
            </p:cNvGrpSpPr>
            <p:nvPr/>
          </p:nvGrpSpPr>
          <p:grpSpPr bwMode="auto">
            <a:xfrm>
              <a:off x="272" y="845"/>
              <a:ext cx="3356" cy="3212"/>
              <a:chOff x="272" y="845"/>
              <a:chExt cx="3356" cy="3212"/>
            </a:xfrm>
          </p:grpSpPr>
          <p:sp>
            <p:nvSpPr>
              <p:cNvPr id="116" name="Text Box 4"/>
              <p:cNvSpPr txBox="1">
                <a:spLocks noChangeArrowheads="1"/>
              </p:cNvSpPr>
              <p:nvPr/>
            </p:nvSpPr>
            <p:spPr bwMode="auto">
              <a:xfrm rot="17692491">
                <a:off x="2417" y="2172"/>
                <a:ext cx="6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P=</a:t>
                </a:r>
                <a:r>
                  <a:rPr lang="fr-FR" altLang="fr-FR" sz="1800" dirty="0" err="1">
                    <a:latin typeface="+mn-lt"/>
                  </a:rPr>
                  <a:t>cst</a:t>
                </a:r>
                <a:endParaRPr lang="fr-FR" altLang="fr-FR" sz="1800" dirty="0">
                  <a:latin typeface="+mn-lt"/>
                </a:endParaRPr>
              </a:p>
            </p:txBody>
          </p:sp>
          <p:sp>
            <p:nvSpPr>
              <p:cNvPr id="117" name="Text Box 5"/>
              <p:cNvSpPr txBox="1">
                <a:spLocks noChangeArrowheads="1"/>
              </p:cNvSpPr>
              <p:nvPr/>
            </p:nvSpPr>
            <p:spPr bwMode="auto">
              <a:xfrm rot="17692491">
                <a:off x="1361" y="2261"/>
                <a:ext cx="6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P=</a:t>
                </a:r>
                <a:r>
                  <a:rPr lang="fr-FR" altLang="fr-FR" sz="1800" dirty="0" err="1">
                    <a:latin typeface="+mn-lt"/>
                  </a:rPr>
                  <a:t>cst</a:t>
                </a:r>
                <a:endParaRPr lang="fr-FR" altLang="fr-FR" sz="1800" dirty="0">
                  <a:latin typeface="+mn-lt"/>
                </a:endParaRPr>
              </a:p>
            </p:txBody>
          </p:sp>
          <p:grpSp>
            <p:nvGrpSpPr>
              <p:cNvPr id="119" name="Group 6"/>
              <p:cNvGrpSpPr>
                <a:grpSpLocks/>
              </p:cNvGrpSpPr>
              <p:nvPr/>
            </p:nvGrpSpPr>
            <p:grpSpPr bwMode="auto">
              <a:xfrm>
                <a:off x="272" y="845"/>
                <a:ext cx="3356" cy="3212"/>
                <a:chOff x="272" y="845"/>
                <a:chExt cx="3356" cy="3212"/>
              </a:xfrm>
            </p:grpSpPr>
            <p:grpSp>
              <p:nvGrpSpPr>
                <p:cNvPr id="120" name="Group 7"/>
                <p:cNvGrpSpPr>
                  <a:grpSpLocks/>
                </p:cNvGrpSpPr>
                <p:nvPr/>
              </p:nvGrpSpPr>
              <p:grpSpPr bwMode="auto">
                <a:xfrm>
                  <a:off x="272" y="845"/>
                  <a:ext cx="3356" cy="3212"/>
                  <a:chOff x="272" y="845"/>
                  <a:chExt cx="3356" cy="3212"/>
                </a:xfrm>
              </p:grpSpPr>
              <p:sp>
                <p:nvSpPr>
                  <p:cNvPr id="12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3597"/>
                    <a:ext cx="115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5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1054"/>
                    <a:ext cx="2860" cy="17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" y="3467"/>
                    <a:ext cx="692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 dirty="0">
                        <a:latin typeface="+mn-lt"/>
                      </a:rPr>
                      <a:t>T</a:t>
                    </a:r>
                    <a:r>
                      <a:rPr lang="fr-FR" altLang="fr-FR" sz="1800" baseline="-25000" dirty="0">
                        <a:latin typeface="+mn-lt"/>
                      </a:rPr>
                      <a:t>f</a:t>
                    </a:r>
                    <a:r>
                      <a:rPr lang="fr-FR" altLang="fr-FR" sz="1800" dirty="0">
                        <a:latin typeface="+mn-lt"/>
                      </a:rPr>
                      <a:t>=</a:t>
                    </a:r>
                    <a:r>
                      <a:rPr lang="fr-FR" altLang="fr-FR" sz="1800" dirty="0" err="1">
                        <a:latin typeface="+mn-lt"/>
                      </a:rPr>
                      <a:t>T</a:t>
                    </a:r>
                    <a:r>
                      <a:rPr lang="fr-FR" altLang="fr-FR" sz="1800" baseline="-25000" dirty="0" err="1">
                        <a:latin typeface="+mn-lt"/>
                      </a:rPr>
                      <a:t>eb</a:t>
                    </a:r>
                    <a:endParaRPr lang="fr-FR" altLang="fr-FR" sz="1800" dirty="0">
                      <a:latin typeface="+mn-lt"/>
                    </a:endParaRPr>
                  </a:p>
                </p:txBody>
              </p:sp>
              <p:sp>
                <p:nvSpPr>
                  <p:cNvPr id="127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2" y="1051"/>
                    <a:ext cx="100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 dirty="0" err="1">
                        <a:latin typeface="+mn-lt"/>
                      </a:rPr>
                      <a:t>T</a:t>
                    </a:r>
                    <a:r>
                      <a:rPr lang="fr-FR" altLang="fr-FR" sz="1800" baseline="-25000" dirty="0" err="1">
                        <a:latin typeface="+mn-lt"/>
                      </a:rPr>
                      <a:t>amb</a:t>
                    </a:r>
                    <a:r>
                      <a:rPr lang="fr-FR" altLang="fr-FR" sz="1800" dirty="0">
                        <a:latin typeface="+mn-lt"/>
                      </a:rPr>
                      <a:t>=T</a:t>
                    </a:r>
                    <a:r>
                      <a:rPr lang="fr-FR" altLang="fr-FR" sz="1800" baseline="-25000" dirty="0">
                        <a:latin typeface="+mn-lt"/>
                      </a:rPr>
                      <a:t>c</a:t>
                    </a:r>
                    <a:endParaRPr lang="fr-FR" altLang="fr-FR" sz="1800" dirty="0">
                      <a:latin typeface="+mn-lt"/>
                    </a:endParaRPr>
                  </a:p>
                </p:txBody>
              </p:sp>
              <p:sp>
                <p:nvSpPr>
                  <p:cNvPr id="12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8" y="3349"/>
                    <a:ext cx="239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>
                        <a:latin typeface="+mn-lt"/>
                      </a:rPr>
                      <a:t>L</a:t>
                    </a:r>
                  </a:p>
                </p:txBody>
              </p:sp>
              <p:sp>
                <p:nvSpPr>
                  <p:cNvPr id="12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766" y="3968"/>
                    <a:ext cx="251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0" name="Line 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07" y="981"/>
                    <a:ext cx="9" cy="30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1" name="Freeform 15">
                    <a:hlinkClick r:id="" action="ppaction://hlinkshowjump?jump=nextslide"/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7" y="3001"/>
                    <a:ext cx="1327" cy="954"/>
                  </a:xfrm>
                  <a:custGeom>
                    <a:avLst/>
                    <a:gdLst>
                      <a:gd name="T0" fmla="*/ 0 w 2340"/>
                      <a:gd name="T1" fmla="*/ 1 h 1374"/>
                      <a:gd name="T2" fmla="*/ 1 w 2340"/>
                      <a:gd name="T3" fmla="*/ 1 h 1374"/>
                      <a:gd name="T4" fmla="*/ 1 w 2340"/>
                      <a:gd name="T5" fmla="*/ 1 h 1374"/>
                      <a:gd name="T6" fmla="*/ 1 w 2340"/>
                      <a:gd name="T7" fmla="*/ 1 h 1374"/>
                      <a:gd name="T8" fmla="*/ 1 w 2340"/>
                      <a:gd name="T9" fmla="*/ 1 h 1374"/>
                      <a:gd name="T10" fmla="*/ 1 w 2340"/>
                      <a:gd name="T11" fmla="*/ 1 h 1374"/>
                      <a:gd name="T12" fmla="*/ 1 w 2340"/>
                      <a:gd name="T13" fmla="*/ 1 h 1374"/>
                      <a:gd name="T14" fmla="*/ 1 w 2340"/>
                      <a:gd name="T15" fmla="*/ 1 h 1374"/>
                      <a:gd name="T16" fmla="*/ 1 w 2340"/>
                      <a:gd name="T17" fmla="*/ 1 h 1374"/>
                      <a:gd name="T18" fmla="*/ 1 w 2340"/>
                      <a:gd name="T19" fmla="*/ 1 h 1374"/>
                      <a:gd name="T20" fmla="*/ 1 w 2340"/>
                      <a:gd name="T21" fmla="*/ 1 h 1374"/>
                      <a:gd name="T22" fmla="*/ 1 w 2340"/>
                      <a:gd name="T23" fmla="*/ 1 h 1374"/>
                      <a:gd name="T24" fmla="*/ 1 w 2340"/>
                      <a:gd name="T25" fmla="*/ 1 h 1374"/>
                      <a:gd name="T26" fmla="*/ 1 w 2340"/>
                      <a:gd name="T27" fmla="*/ 1 h 137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40"/>
                      <a:gd name="T43" fmla="*/ 0 h 1374"/>
                      <a:gd name="T44" fmla="*/ 2340 w 2340"/>
                      <a:gd name="T45" fmla="*/ 1374 h 137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40" h="1374">
                        <a:moveTo>
                          <a:pt x="0" y="1374"/>
                        </a:moveTo>
                        <a:cubicBezTo>
                          <a:pt x="41" y="1339"/>
                          <a:pt x="165" y="1256"/>
                          <a:pt x="245" y="1156"/>
                        </a:cubicBezTo>
                        <a:cubicBezTo>
                          <a:pt x="325" y="1056"/>
                          <a:pt x="415" y="876"/>
                          <a:pt x="479" y="772"/>
                        </a:cubicBezTo>
                        <a:cubicBezTo>
                          <a:pt x="543" y="668"/>
                          <a:pt x="588" y="597"/>
                          <a:pt x="626" y="530"/>
                        </a:cubicBezTo>
                        <a:cubicBezTo>
                          <a:pt x="664" y="463"/>
                          <a:pt x="664" y="426"/>
                          <a:pt x="708" y="371"/>
                        </a:cubicBezTo>
                        <a:cubicBezTo>
                          <a:pt x="752" y="316"/>
                          <a:pt x="829" y="251"/>
                          <a:pt x="887" y="202"/>
                        </a:cubicBezTo>
                        <a:cubicBezTo>
                          <a:pt x="945" y="153"/>
                          <a:pt x="995" y="109"/>
                          <a:pt x="1056" y="76"/>
                        </a:cubicBezTo>
                        <a:cubicBezTo>
                          <a:pt x="1117" y="43"/>
                          <a:pt x="1186" y="0"/>
                          <a:pt x="1256" y="2"/>
                        </a:cubicBezTo>
                        <a:cubicBezTo>
                          <a:pt x="1326" y="4"/>
                          <a:pt x="1417" y="42"/>
                          <a:pt x="1477" y="86"/>
                        </a:cubicBezTo>
                        <a:cubicBezTo>
                          <a:pt x="1537" y="130"/>
                          <a:pt x="1573" y="199"/>
                          <a:pt x="1614" y="265"/>
                        </a:cubicBezTo>
                        <a:cubicBezTo>
                          <a:pt x="1655" y="331"/>
                          <a:pt x="1679" y="392"/>
                          <a:pt x="1723" y="484"/>
                        </a:cubicBezTo>
                        <a:cubicBezTo>
                          <a:pt x="1767" y="576"/>
                          <a:pt x="1821" y="711"/>
                          <a:pt x="1879" y="820"/>
                        </a:cubicBezTo>
                        <a:cubicBezTo>
                          <a:pt x="1937" y="929"/>
                          <a:pt x="1993" y="1050"/>
                          <a:pt x="2070" y="1140"/>
                        </a:cubicBezTo>
                        <a:cubicBezTo>
                          <a:pt x="2147" y="1230"/>
                          <a:pt x="2284" y="1314"/>
                          <a:pt x="2340" y="1360"/>
                        </a:cubicBezTo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3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5" y="845"/>
                    <a:ext cx="269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13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34" y="3824"/>
                    <a:ext cx="28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>
                        <a:latin typeface="+mn-lt"/>
                      </a:rPr>
                      <a:t>s</a:t>
                    </a:r>
                  </a:p>
                </p:txBody>
              </p:sp>
              <p:sp>
                <p:nvSpPr>
                  <p:cNvPr id="134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5" y="3608"/>
                    <a:ext cx="8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2" y="3552"/>
                    <a:ext cx="272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>
                        <a:latin typeface="+mn-lt"/>
                      </a:rPr>
                      <a:t>V</a:t>
                    </a:r>
                  </a:p>
                </p:txBody>
              </p:sp>
            </p:grpSp>
            <p:sp>
              <p:nvSpPr>
                <p:cNvPr id="121" name="Freeform 20"/>
                <p:cNvSpPr>
                  <a:spLocks/>
                </p:cNvSpPr>
                <p:nvPr/>
              </p:nvSpPr>
              <p:spPr bwMode="auto">
                <a:xfrm>
                  <a:off x="2100" y="935"/>
                  <a:ext cx="1076" cy="2665"/>
                </a:xfrm>
                <a:custGeom>
                  <a:avLst/>
                  <a:gdLst>
                    <a:gd name="T0" fmla="*/ 0 w 1050"/>
                    <a:gd name="T1" fmla="*/ 2852 h 2852"/>
                    <a:gd name="T2" fmla="*/ 144 w 1050"/>
                    <a:gd name="T3" fmla="*/ 2660 h 2852"/>
                    <a:gd name="T4" fmla="*/ 384 w 1050"/>
                    <a:gd name="T5" fmla="*/ 2228 h 2852"/>
                    <a:gd name="T6" fmla="*/ 706 w 1050"/>
                    <a:gd name="T7" fmla="*/ 1605 h 2852"/>
                    <a:gd name="T8" fmla="*/ 866 w 1050"/>
                    <a:gd name="T9" fmla="*/ 1066 h 2852"/>
                    <a:gd name="T10" fmla="*/ 939 w 1050"/>
                    <a:gd name="T11" fmla="*/ 686 h 2852"/>
                    <a:gd name="T12" fmla="*/ 1050 w 1050"/>
                    <a:gd name="T13" fmla="*/ 0 h 28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0"/>
                    <a:gd name="T22" fmla="*/ 0 h 2852"/>
                    <a:gd name="T23" fmla="*/ 1050 w 1050"/>
                    <a:gd name="T24" fmla="*/ 2852 h 28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0" h="2852">
                      <a:moveTo>
                        <a:pt x="0" y="2852"/>
                      </a:moveTo>
                      <a:cubicBezTo>
                        <a:pt x="40" y="2808"/>
                        <a:pt x="80" y="2764"/>
                        <a:pt x="144" y="2660"/>
                      </a:cubicBezTo>
                      <a:cubicBezTo>
                        <a:pt x="208" y="2556"/>
                        <a:pt x="290" y="2404"/>
                        <a:pt x="384" y="2228"/>
                      </a:cubicBezTo>
                      <a:cubicBezTo>
                        <a:pt x="478" y="2052"/>
                        <a:pt x="626" y="1799"/>
                        <a:pt x="706" y="1605"/>
                      </a:cubicBezTo>
                      <a:cubicBezTo>
                        <a:pt x="786" y="1411"/>
                        <a:pt x="827" y="1219"/>
                        <a:pt x="866" y="1066"/>
                      </a:cubicBezTo>
                      <a:cubicBezTo>
                        <a:pt x="905" y="913"/>
                        <a:pt x="908" y="864"/>
                        <a:pt x="939" y="686"/>
                      </a:cubicBezTo>
                      <a:cubicBezTo>
                        <a:pt x="970" y="508"/>
                        <a:pt x="1027" y="143"/>
                        <a:pt x="105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2" name="Freeform 21"/>
                <p:cNvSpPr>
                  <a:spLocks/>
                </p:cNvSpPr>
                <p:nvPr/>
              </p:nvSpPr>
              <p:spPr bwMode="auto">
                <a:xfrm>
                  <a:off x="1190" y="2862"/>
                  <a:ext cx="1217" cy="1007"/>
                </a:xfrm>
                <a:custGeom>
                  <a:avLst/>
                  <a:gdLst>
                    <a:gd name="T0" fmla="*/ 0 w 1217"/>
                    <a:gd name="T1" fmla="*/ 73 h 1007"/>
                    <a:gd name="T2" fmla="*/ 141 w 1217"/>
                    <a:gd name="T3" fmla="*/ 7 h 1007"/>
                    <a:gd name="T4" fmla="*/ 283 w 1217"/>
                    <a:gd name="T5" fmla="*/ 29 h 1007"/>
                    <a:gd name="T6" fmla="*/ 381 w 1217"/>
                    <a:gd name="T7" fmla="*/ 149 h 1007"/>
                    <a:gd name="T8" fmla="*/ 457 w 1217"/>
                    <a:gd name="T9" fmla="*/ 399 h 1007"/>
                    <a:gd name="T10" fmla="*/ 511 w 1217"/>
                    <a:gd name="T11" fmla="*/ 714 h 1007"/>
                    <a:gd name="T12" fmla="*/ 609 w 1217"/>
                    <a:gd name="T13" fmla="*/ 822 h 1007"/>
                    <a:gd name="T14" fmla="*/ 707 w 1217"/>
                    <a:gd name="T15" fmla="*/ 909 h 1007"/>
                    <a:gd name="T16" fmla="*/ 978 w 1217"/>
                    <a:gd name="T17" fmla="*/ 985 h 1007"/>
                    <a:gd name="T18" fmla="*/ 1217 w 1217"/>
                    <a:gd name="T19" fmla="*/ 1007 h 10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17"/>
                    <a:gd name="T31" fmla="*/ 0 h 1007"/>
                    <a:gd name="T32" fmla="*/ 1217 w 1217"/>
                    <a:gd name="T33" fmla="*/ 1007 h 100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17" h="1007">
                      <a:moveTo>
                        <a:pt x="0" y="73"/>
                      </a:moveTo>
                      <a:cubicBezTo>
                        <a:pt x="47" y="43"/>
                        <a:pt x="94" y="14"/>
                        <a:pt x="141" y="7"/>
                      </a:cubicBezTo>
                      <a:cubicBezTo>
                        <a:pt x="188" y="0"/>
                        <a:pt x="243" y="5"/>
                        <a:pt x="283" y="29"/>
                      </a:cubicBezTo>
                      <a:cubicBezTo>
                        <a:pt x="323" y="53"/>
                        <a:pt x="352" y="87"/>
                        <a:pt x="381" y="149"/>
                      </a:cubicBezTo>
                      <a:cubicBezTo>
                        <a:pt x="410" y="211"/>
                        <a:pt x="435" y="305"/>
                        <a:pt x="457" y="399"/>
                      </a:cubicBezTo>
                      <a:cubicBezTo>
                        <a:pt x="479" y="493"/>
                        <a:pt x="486" y="644"/>
                        <a:pt x="511" y="714"/>
                      </a:cubicBezTo>
                      <a:cubicBezTo>
                        <a:pt x="536" y="784"/>
                        <a:pt x="576" y="790"/>
                        <a:pt x="609" y="822"/>
                      </a:cubicBezTo>
                      <a:cubicBezTo>
                        <a:pt x="642" y="854"/>
                        <a:pt x="646" y="882"/>
                        <a:pt x="707" y="909"/>
                      </a:cubicBezTo>
                      <a:cubicBezTo>
                        <a:pt x="768" y="936"/>
                        <a:pt x="893" y="969"/>
                        <a:pt x="978" y="985"/>
                      </a:cubicBezTo>
                      <a:cubicBezTo>
                        <a:pt x="1063" y="1001"/>
                        <a:pt x="1140" y="1004"/>
                        <a:pt x="1217" y="100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3" name="Freeform 22"/>
                <p:cNvSpPr>
                  <a:spLocks/>
                </p:cNvSpPr>
                <p:nvPr/>
              </p:nvSpPr>
              <p:spPr bwMode="auto">
                <a:xfrm>
                  <a:off x="1238" y="935"/>
                  <a:ext cx="1033" cy="2367"/>
                </a:xfrm>
                <a:custGeom>
                  <a:avLst/>
                  <a:gdLst>
                    <a:gd name="T0" fmla="*/ 0 w 1066"/>
                    <a:gd name="T1" fmla="*/ 2677 h 2677"/>
                    <a:gd name="T2" fmla="*/ 144 w 1066"/>
                    <a:gd name="T3" fmla="*/ 2485 h 2677"/>
                    <a:gd name="T4" fmla="*/ 384 w 1066"/>
                    <a:gd name="T5" fmla="*/ 2053 h 2677"/>
                    <a:gd name="T6" fmla="*/ 624 w 1066"/>
                    <a:gd name="T7" fmla="*/ 1477 h 2677"/>
                    <a:gd name="T8" fmla="*/ 821 w 1066"/>
                    <a:gd name="T9" fmla="*/ 907 h 2677"/>
                    <a:gd name="T10" fmla="*/ 919 w 1066"/>
                    <a:gd name="T11" fmla="*/ 502 h 2677"/>
                    <a:gd name="T12" fmla="*/ 1066 w 1066"/>
                    <a:gd name="T13" fmla="*/ 0 h 26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6"/>
                    <a:gd name="T22" fmla="*/ 0 h 2677"/>
                    <a:gd name="T23" fmla="*/ 1066 w 1066"/>
                    <a:gd name="T24" fmla="*/ 2677 h 26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6" h="2677">
                      <a:moveTo>
                        <a:pt x="0" y="2677"/>
                      </a:moveTo>
                      <a:cubicBezTo>
                        <a:pt x="40" y="2633"/>
                        <a:pt x="80" y="2589"/>
                        <a:pt x="144" y="2485"/>
                      </a:cubicBezTo>
                      <a:cubicBezTo>
                        <a:pt x="208" y="2381"/>
                        <a:pt x="304" y="2221"/>
                        <a:pt x="384" y="2053"/>
                      </a:cubicBezTo>
                      <a:cubicBezTo>
                        <a:pt x="464" y="1885"/>
                        <a:pt x="551" y="1668"/>
                        <a:pt x="624" y="1477"/>
                      </a:cubicBezTo>
                      <a:cubicBezTo>
                        <a:pt x="688" y="1285"/>
                        <a:pt x="772" y="1069"/>
                        <a:pt x="821" y="907"/>
                      </a:cubicBezTo>
                      <a:cubicBezTo>
                        <a:pt x="870" y="745"/>
                        <a:pt x="878" y="653"/>
                        <a:pt x="919" y="502"/>
                      </a:cubicBezTo>
                      <a:cubicBezTo>
                        <a:pt x="960" y="351"/>
                        <a:pt x="1036" y="105"/>
                        <a:pt x="106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2363" y="3707"/>
              <a:ext cx="6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latin typeface="+mn-lt"/>
                </a:rPr>
                <a:t>h=cst</a:t>
              </a:r>
            </a:p>
          </p:txBody>
        </p:sp>
      </p:grpSp>
      <p:grpSp>
        <p:nvGrpSpPr>
          <p:cNvPr id="136" name="Group 24"/>
          <p:cNvGrpSpPr>
            <a:grpSpLocks/>
          </p:cNvGrpSpPr>
          <p:nvPr/>
        </p:nvGrpSpPr>
        <p:grpSpPr bwMode="auto">
          <a:xfrm>
            <a:off x="3884464" y="1412604"/>
            <a:ext cx="3055938" cy="4356371"/>
            <a:chOff x="1472" y="635"/>
            <a:chExt cx="1925" cy="2999"/>
          </a:xfrm>
        </p:grpSpPr>
        <p:sp>
          <p:nvSpPr>
            <p:cNvPr id="137" name="Oval 25"/>
            <p:cNvSpPr>
              <a:spLocks noChangeArrowheads="1"/>
            </p:cNvSpPr>
            <p:nvPr/>
          </p:nvSpPr>
          <p:spPr bwMode="auto">
            <a:xfrm>
              <a:off x="2053" y="3550"/>
              <a:ext cx="56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pSp>
          <p:nvGrpSpPr>
            <p:cNvPr id="138" name="Group 26"/>
            <p:cNvGrpSpPr>
              <a:grpSpLocks/>
            </p:cNvGrpSpPr>
            <p:nvPr/>
          </p:nvGrpSpPr>
          <p:grpSpPr bwMode="auto">
            <a:xfrm>
              <a:off x="1472" y="635"/>
              <a:ext cx="1925" cy="2999"/>
              <a:chOff x="1472" y="635"/>
              <a:chExt cx="1925" cy="2999"/>
            </a:xfrm>
          </p:grpSpPr>
          <p:sp>
            <p:nvSpPr>
              <p:cNvPr id="139" name="Oval 27"/>
              <p:cNvSpPr>
                <a:spLocks noChangeArrowheads="1"/>
              </p:cNvSpPr>
              <p:nvPr/>
            </p:nvSpPr>
            <p:spPr bwMode="auto">
              <a:xfrm>
                <a:off x="1686" y="3561"/>
                <a:ext cx="63" cy="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>
                  <a:latin typeface="+mn-lt"/>
                </a:endParaRPr>
              </a:p>
            </p:txBody>
          </p:sp>
          <p:grpSp>
            <p:nvGrpSpPr>
              <p:cNvPr id="140" name="Group 28"/>
              <p:cNvGrpSpPr>
                <a:grpSpLocks/>
              </p:cNvGrpSpPr>
              <p:nvPr/>
            </p:nvGrpSpPr>
            <p:grpSpPr bwMode="auto">
              <a:xfrm>
                <a:off x="1472" y="635"/>
                <a:ext cx="1925" cy="2953"/>
                <a:chOff x="1472" y="635"/>
                <a:chExt cx="1925" cy="2953"/>
              </a:xfrm>
            </p:grpSpPr>
            <p:grpSp>
              <p:nvGrpSpPr>
                <p:cNvPr id="141" name="Group 29"/>
                <p:cNvGrpSpPr>
                  <a:grpSpLocks/>
                </p:cNvGrpSpPr>
                <p:nvPr/>
              </p:nvGrpSpPr>
              <p:grpSpPr bwMode="auto">
                <a:xfrm>
                  <a:off x="1472" y="635"/>
                  <a:ext cx="1925" cy="2953"/>
                  <a:chOff x="1472" y="635"/>
                  <a:chExt cx="1925" cy="2953"/>
                </a:xfrm>
              </p:grpSpPr>
              <p:sp>
                <p:nvSpPr>
                  <p:cNvPr id="144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6" y="81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5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8" y="635"/>
                    <a:ext cx="229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 dirty="0"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146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6" y="635"/>
                    <a:ext cx="229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147" name="Freeform 33"/>
                  <p:cNvSpPr>
                    <a:spLocks/>
                  </p:cNvSpPr>
                  <p:nvPr/>
                </p:nvSpPr>
                <p:spPr bwMode="auto">
                  <a:xfrm>
                    <a:off x="1472" y="821"/>
                    <a:ext cx="771" cy="2116"/>
                  </a:xfrm>
                  <a:custGeom>
                    <a:avLst/>
                    <a:gdLst>
                      <a:gd name="T0" fmla="*/ 12 w 771"/>
                      <a:gd name="T1" fmla="*/ 2070 h 2116"/>
                      <a:gd name="T2" fmla="*/ 23 w 771"/>
                      <a:gd name="T3" fmla="*/ 2081 h 2116"/>
                      <a:gd name="T4" fmla="*/ 153 w 771"/>
                      <a:gd name="T5" fmla="*/ 1860 h 2116"/>
                      <a:gd name="T6" fmla="*/ 393 w 771"/>
                      <a:gd name="T7" fmla="*/ 1284 h 2116"/>
                      <a:gd name="T8" fmla="*/ 464 w 771"/>
                      <a:gd name="T9" fmla="*/ 1054 h 2116"/>
                      <a:gd name="T10" fmla="*/ 513 w 771"/>
                      <a:gd name="T11" fmla="*/ 895 h 2116"/>
                      <a:gd name="T12" fmla="*/ 587 w 771"/>
                      <a:gd name="T13" fmla="*/ 699 h 2116"/>
                      <a:gd name="T14" fmla="*/ 685 w 771"/>
                      <a:gd name="T15" fmla="*/ 331 h 2116"/>
                      <a:gd name="T16" fmla="*/ 771 w 771"/>
                      <a:gd name="T17" fmla="*/ 0 h 211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71"/>
                      <a:gd name="T28" fmla="*/ 0 h 2116"/>
                      <a:gd name="T29" fmla="*/ 771 w 771"/>
                      <a:gd name="T30" fmla="*/ 2116 h 211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71" h="2116">
                        <a:moveTo>
                          <a:pt x="12" y="2070"/>
                        </a:moveTo>
                        <a:cubicBezTo>
                          <a:pt x="12" y="2072"/>
                          <a:pt x="0" y="2116"/>
                          <a:pt x="23" y="2081"/>
                        </a:cubicBezTo>
                        <a:cubicBezTo>
                          <a:pt x="46" y="2046"/>
                          <a:pt x="91" y="1993"/>
                          <a:pt x="153" y="1860"/>
                        </a:cubicBezTo>
                        <a:cubicBezTo>
                          <a:pt x="215" y="1727"/>
                          <a:pt x="341" y="1418"/>
                          <a:pt x="393" y="1284"/>
                        </a:cubicBezTo>
                        <a:cubicBezTo>
                          <a:pt x="445" y="1150"/>
                          <a:pt x="444" y="1119"/>
                          <a:pt x="464" y="1054"/>
                        </a:cubicBezTo>
                        <a:cubicBezTo>
                          <a:pt x="484" y="989"/>
                          <a:pt x="493" y="954"/>
                          <a:pt x="513" y="895"/>
                        </a:cubicBezTo>
                        <a:cubicBezTo>
                          <a:pt x="533" y="836"/>
                          <a:pt x="558" y="793"/>
                          <a:pt x="587" y="699"/>
                        </a:cubicBezTo>
                        <a:cubicBezTo>
                          <a:pt x="616" y="605"/>
                          <a:pt x="654" y="447"/>
                          <a:pt x="685" y="331"/>
                        </a:cubicBezTo>
                        <a:cubicBezTo>
                          <a:pt x="716" y="215"/>
                          <a:pt x="753" y="69"/>
                          <a:pt x="771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8" name="Freeform 35"/>
                  <p:cNvSpPr>
                    <a:spLocks/>
                  </p:cNvSpPr>
                  <p:nvPr/>
                </p:nvSpPr>
                <p:spPr bwMode="auto">
                  <a:xfrm>
                    <a:off x="2099" y="816"/>
                    <a:ext cx="1051" cy="2772"/>
                  </a:xfrm>
                  <a:custGeom>
                    <a:avLst/>
                    <a:gdLst>
                      <a:gd name="T0" fmla="*/ 0 w 1002"/>
                      <a:gd name="T1" fmla="*/ 4697 h 2571"/>
                      <a:gd name="T2" fmla="*/ 211 w 1002"/>
                      <a:gd name="T3" fmla="*/ 4344 h 2571"/>
                      <a:gd name="T4" fmla="*/ 564 w 1002"/>
                      <a:gd name="T5" fmla="*/ 3556 h 2571"/>
                      <a:gd name="T6" fmla="*/ 1017 w 1002"/>
                      <a:gd name="T7" fmla="*/ 2508 h 2571"/>
                      <a:gd name="T8" fmla="*/ 1269 w 1002"/>
                      <a:gd name="T9" fmla="*/ 1432 h 2571"/>
                      <a:gd name="T10" fmla="*/ 1377 w 1002"/>
                      <a:gd name="T11" fmla="*/ 741 h 2571"/>
                      <a:gd name="T12" fmla="*/ 1467 w 1002"/>
                      <a:gd name="T13" fmla="*/ 0 h 257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02"/>
                      <a:gd name="T22" fmla="*/ 0 h 2571"/>
                      <a:gd name="T23" fmla="*/ 1002 w 1002"/>
                      <a:gd name="T24" fmla="*/ 2571 h 257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02" h="2571">
                        <a:moveTo>
                          <a:pt x="0" y="2571"/>
                        </a:moveTo>
                        <a:cubicBezTo>
                          <a:pt x="40" y="2527"/>
                          <a:pt x="80" y="2483"/>
                          <a:pt x="144" y="2379"/>
                        </a:cubicBezTo>
                        <a:cubicBezTo>
                          <a:pt x="208" y="2275"/>
                          <a:pt x="292" y="2115"/>
                          <a:pt x="384" y="1947"/>
                        </a:cubicBezTo>
                        <a:cubicBezTo>
                          <a:pt x="476" y="1779"/>
                          <a:pt x="615" y="1567"/>
                          <a:pt x="695" y="1373"/>
                        </a:cubicBezTo>
                        <a:cubicBezTo>
                          <a:pt x="775" y="1179"/>
                          <a:pt x="826" y="946"/>
                          <a:pt x="867" y="785"/>
                        </a:cubicBezTo>
                        <a:cubicBezTo>
                          <a:pt x="908" y="624"/>
                          <a:pt x="918" y="536"/>
                          <a:pt x="940" y="405"/>
                        </a:cubicBezTo>
                        <a:cubicBezTo>
                          <a:pt x="962" y="274"/>
                          <a:pt x="989" y="85"/>
                          <a:pt x="1002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9" name="Freeform 36"/>
                  <p:cNvSpPr>
                    <a:spLocks/>
                  </p:cNvSpPr>
                  <p:nvPr/>
                </p:nvSpPr>
                <p:spPr bwMode="auto">
                  <a:xfrm>
                    <a:off x="1484" y="2892"/>
                    <a:ext cx="239" cy="695"/>
                  </a:xfrm>
                  <a:custGeom>
                    <a:avLst/>
                    <a:gdLst>
                      <a:gd name="T0" fmla="*/ 0 w 239"/>
                      <a:gd name="T1" fmla="*/ 0 h 695"/>
                      <a:gd name="T2" fmla="*/ 87 w 239"/>
                      <a:gd name="T3" fmla="*/ 98 h 695"/>
                      <a:gd name="T4" fmla="*/ 108 w 239"/>
                      <a:gd name="T5" fmla="*/ 174 h 695"/>
                      <a:gd name="T6" fmla="*/ 141 w 239"/>
                      <a:gd name="T7" fmla="*/ 239 h 695"/>
                      <a:gd name="T8" fmla="*/ 152 w 239"/>
                      <a:gd name="T9" fmla="*/ 337 h 695"/>
                      <a:gd name="T10" fmla="*/ 163 w 239"/>
                      <a:gd name="T11" fmla="*/ 435 h 695"/>
                      <a:gd name="T12" fmla="*/ 184 w 239"/>
                      <a:gd name="T13" fmla="*/ 554 h 695"/>
                      <a:gd name="T14" fmla="*/ 206 w 239"/>
                      <a:gd name="T15" fmla="*/ 630 h 695"/>
                      <a:gd name="T16" fmla="*/ 239 w 239"/>
                      <a:gd name="T17" fmla="*/ 695 h 69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9"/>
                      <a:gd name="T28" fmla="*/ 0 h 695"/>
                      <a:gd name="T29" fmla="*/ 239 w 239"/>
                      <a:gd name="T30" fmla="*/ 695 h 69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9" h="695">
                        <a:moveTo>
                          <a:pt x="0" y="0"/>
                        </a:moveTo>
                        <a:cubicBezTo>
                          <a:pt x="34" y="34"/>
                          <a:pt x="69" y="69"/>
                          <a:pt x="87" y="98"/>
                        </a:cubicBezTo>
                        <a:cubicBezTo>
                          <a:pt x="105" y="127"/>
                          <a:pt x="99" y="151"/>
                          <a:pt x="108" y="174"/>
                        </a:cubicBezTo>
                        <a:cubicBezTo>
                          <a:pt x="117" y="197"/>
                          <a:pt x="134" y="212"/>
                          <a:pt x="141" y="239"/>
                        </a:cubicBezTo>
                        <a:cubicBezTo>
                          <a:pt x="148" y="266"/>
                          <a:pt x="148" y="304"/>
                          <a:pt x="152" y="337"/>
                        </a:cubicBezTo>
                        <a:cubicBezTo>
                          <a:pt x="156" y="370"/>
                          <a:pt x="158" y="399"/>
                          <a:pt x="163" y="435"/>
                        </a:cubicBezTo>
                        <a:cubicBezTo>
                          <a:pt x="168" y="471"/>
                          <a:pt x="177" y="522"/>
                          <a:pt x="184" y="554"/>
                        </a:cubicBezTo>
                        <a:cubicBezTo>
                          <a:pt x="191" y="586"/>
                          <a:pt x="197" y="607"/>
                          <a:pt x="206" y="630"/>
                        </a:cubicBezTo>
                        <a:cubicBezTo>
                          <a:pt x="215" y="653"/>
                          <a:pt x="227" y="674"/>
                          <a:pt x="239" y="695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0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768"/>
                    <a:ext cx="56" cy="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fr-FR" altLang="fr-FR" sz="1800">
                      <a:latin typeface="+mn-lt"/>
                    </a:endParaRPr>
                  </a:p>
                </p:txBody>
              </p:sp>
              <p:sp>
                <p:nvSpPr>
                  <p:cNvPr id="187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768"/>
                    <a:ext cx="63" cy="6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fr-FR" altLang="fr-FR" sz="1800">
                      <a:latin typeface="+mn-lt"/>
                    </a:endParaRPr>
                  </a:p>
                </p:txBody>
              </p:sp>
              <p:graphicFrame>
                <p:nvGraphicFramePr>
                  <p:cNvPr id="197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1748456"/>
                      </p:ext>
                    </p:extLst>
                  </p:nvPr>
                </p:nvGraphicFramePr>
                <p:xfrm>
                  <a:off x="2446" y="839"/>
                  <a:ext cx="126" cy="19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Équation" r:id="rId3" imgW="228600" imgH="241200" progId="Equation.3">
                          <p:embed/>
                        </p:oleObj>
                      </mc:Choice>
                      <mc:Fallback>
                        <p:oleObj name="Équation" r:id="rId3" imgW="228600" imgH="241200" progId="Equation.3">
                          <p:embed/>
                          <p:pic>
                            <p:nvPicPr>
                              <p:cNvPr id="197" name="Object 3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46" y="839"/>
                                <a:ext cx="126" cy="19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0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816"/>
                    <a:ext cx="30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58" y="1968"/>
                  <a:ext cx="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aphicFrame>
              <p:nvGraphicFramePr>
                <p:cNvPr id="143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21637337"/>
                    </p:ext>
                  </p:extLst>
                </p:nvPr>
              </p:nvGraphicFramePr>
              <p:xfrm>
                <a:off x="3009" y="2116"/>
                <a:ext cx="307" cy="2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Équation" r:id="rId5" imgW="647640" imgH="291960" progId="Equation.3">
                        <p:embed/>
                      </p:oleObj>
                    </mc:Choice>
                    <mc:Fallback>
                      <p:oleObj name="Équation" r:id="rId5" imgW="647640" imgH="291960" progId="Equation.3">
                        <p:embed/>
                        <p:pic>
                          <p:nvPicPr>
                            <p:cNvPr id="143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9" y="2116"/>
                              <a:ext cx="307" cy="20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206" name="Group 44"/>
          <p:cNvGrpSpPr>
            <a:grpSpLocks/>
          </p:cNvGrpSpPr>
          <p:nvPr/>
        </p:nvGrpSpPr>
        <p:grpSpPr bwMode="auto">
          <a:xfrm>
            <a:off x="4611539" y="1854200"/>
            <a:ext cx="1050925" cy="3773488"/>
            <a:chOff x="1930" y="1168"/>
            <a:chExt cx="662" cy="2377"/>
          </a:xfrm>
        </p:grpSpPr>
        <p:sp>
          <p:nvSpPr>
            <p:cNvPr id="248" name="Oval 45"/>
            <p:cNvSpPr>
              <a:spLocks noChangeArrowheads="1"/>
            </p:cNvSpPr>
            <p:nvPr/>
          </p:nvSpPr>
          <p:spPr bwMode="auto">
            <a:xfrm>
              <a:off x="2160" y="3456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pSp>
          <p:nvGrpSpPr>
            <p:cNvPr id="249" name="Group 46"/>
            <p:cNvGrpSpPr>
              <a:grpSpLocks/>
            </p:cNvGrpSpPr>
            <p:nvPr/>
          </p:nvGrpSpPr>
          <p:grpSpPr bwMode="auto">
            <a:xfrm>
              <a:off x="1930" y="1168"/>
              <a:ext cx="662" cy="2377"/>
              <a:chOff x="1930" y="1168"/>
              <a:chExt cx="662" cy="2377"/>
            </a:xfrm>
          </p:grpSpPr>
          <p:sp>
            <p:nvSpPr>
              <p:cNvPr id="250" name="Line 47"/>
              <p:cNvSpPr>
                <a:spLocks noChangeShapeType="1"/>
              </p:cNvSpPr>
              <p:nvPr/>
            </p:nvSpPr>
            <p:spPr bwMode="auto">
              <a:xfrm flipH="1" flipV="1">
                <a:off x="2160" y="1344"/>
                <a:ext cx="48" cy="216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Line 48"/>
              <p:cNvSpPr>
                <a:spLocks noChangeShapeType="1"/>
              </p:cNvSpPr>
              <p:nvPr/>
            </p:nvSpPr>
            <p:spPr bwMode="auto">
              <a:xfrm>
                <a:off x="2177" y="196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aphicFrame>
            <p:nvGraphicFramePr>
              <p:cNvPr id="252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9652270"/>
                  </p:ext>
                </p:extLst>
              </p:nvPr>
            </p:nvGraphicFramePr>
            <p:xfrm>
              <a:off x="2305" y="1981"/>
              <a:ext cx="168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Équation" r:id="rId7" imgW="304560" imgH="291960" progId="Equation.3">
                      <p:embed/>
                    </p:oleObj>
                  </mc:Choice>
                  <mc:Fallback>
                    <p:oleObj name="Équation" r:id="rId7" imgW="304560" imgH="291960" progId="Equation.3">
                      <p:embed/>
                      <p:pic>
                        <p:nvPicPr>
                          <p:cNvPr id="252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5" y="1981"/>
                            <a:ext cx="168" cy="2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3" name="Oval 50"/>
              <p:cNvSpPr>
                <a:spLocks noChangeArrowheads="1"/>
              </p:cNvSpPr>
              <p:nvPr/>
            </p:nvSpPr>
            <p:spPr bwMode="auto">
              <a:xfrm>
                <a:off x="2127" y="1296"/>
                <a:ext cx="96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FR" altLang="fr-FR" sz="1800">
                  <a:latin typeface="+mn-lt"/>
                </a:endParaRPr>
              </a:p>
            </p:txBody>
          </p:sp>
          <p:sp>
            <p:nvSpPr>
              <p:cNvPr id="254" name="Text Box 51"/>
              <p:cNvSpPr txBox="1">
                <a:spLocks noChangeArrowheads="1"/>
              </p:cNvSpPr>
              <p:nvPr/>
            </p:nvSpPr>
            <p:spPr bwMode="auto">
              <a:xfrm>
                <a:off x="1930" y="1168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55" name="Text Box 52"/>
              <p:cNvSpPr txBox="1">
                <a:spLocks noChangeArrowheads="1"/>
              </p:cNvSpPr>
              <p:nvPr/>
            </p:nvSpPr>
            <p:spPr bwMode="auto">
              <a:xfrm>
                <a:off x="2256" y="3312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latin typeface="+mn-lt"/>
                  </a:rPr>
                  <a:t>e</a:t>
                </a:r>
              </a:p>
            </p:txBody>
          </p:sp>
        </p:grpSp>
      </p:grpSp>
      <p:grpSp>
        <p:nvGrpSpPr>
          <p:cNvPr id="256" name="Group 53"/>
          <p:cNvGrpSpPr>
            <a:grpSpLocks/>
          </p:cNvGrpSpPr>
          <p:nvPr/>
        </p:nvGrpSpPr>
        <p:grpSpPr bwMode="auto">
          <a:xfrm>
            <a:off x="6583214" y="4914900"/>
            <a:ext cx="1447800" cy="762000"/>
            <a:chOff x="3024" y="3072"/>
            <a:chExt cx="912" cy="480"/>
          </a:xfrm>
        </p:grpSpPr>
        <p:graphicFrame>
          <p:nvGraphicFramePr>
            <p:cNvPr id="257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583056"/>
                </p:ext>
              </p:extLst>
            </p:nvPr>
          </p:nvGraphicFramePr>
          <p:xfrm>
            <a:off x="3258" y="3220"/>
            <a:ext cx="489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9" imgW="1028520" imgH="291960" progId="Equation.3">
                    <p:embed/>
                  </p:oleObj>
                </mc:Choice>
                <mc:Fallback>
                  <p:oleObj name="Équation" r:id="rId9" imgW="1028520" imgH="291960" progId="Equation.3">
                    <p:embed/>
                    <p:pic>
                      <p:nvPicPr>
                        <p:cNvPr id="257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8" y="3220"/>
                          <a:ext cx="489" cy="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" name="AutoShape 55"/>
            <p:cNvSpPr>
              <a:spLocks noChangeArrowheads="1"/>
            </p:cNvSpPr>
            <p:nvPr/>
          </p:nvSpPr>
          <p:spPr bwMode="auto">
            <a:xfrm>
              <a:off x="3024" y="3072"/>
              <a:ext cx="912" cy="480"/>
            </a:xfrm>
            <a:prstGeom prst="wedgeEllipseCallout">
              <a:avLst>
                <a:gd name="adj1" fmla="val -172588"/>
                <a:gd name="adj2" fmla="val 5562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</p:grpSp>
      <p:grpSp>
        <p:nvGrpSpPr>
          <p:cNvPr id="259" name="Group 56"/>
          <p:cNvGrpSpPr>
            <a:grpSpLocks/>
          </p:cNvGrpSpPr>
          <p:nvPr/>
        </p:nvGrpSpPr>
        <p:grpSpPr bwMode="auto">
          <a:xfrm>
            <a:off x="7269569" y="2928144"/>
            <a:ext cx="1639121" cy="600734"/>
            <a:chOff x="4080" y="2016"/>
            <a:chExt cx="1392" cy="432"/>
          </a:xfrm>
        </p:grpSpPr>
        <p:sp>
          <p:nvSpPr>
            <p:cNvPr id="260" name="AutoShape 57"/>
            <p:cNvSpPr>
              <a:spLocks noChangeArrowheads="1"/>
            </p:cNvSpPr>
            <p:nvPr/>
          </p:nvSpPr>
          <p:spPr bwMode="auto">
            <a:xfrm>
              <a:off x="4080" y="2016"/>
              <a:ext cx="1392" cy="432"/>
            </a:xfrm>
            <a:prstGeom prst="wedgeEllipseCallout">
              <a:avLst>
                <a:gd name="adj1" fmla="val -185056"/>
                <a:gd name="adj2" fmla="val -12569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sp>
          <p:nvSpPr>
            <p:cNvPr id="261" name="Text Box 58"/>
            <p:cNvSpPr txBox="1">
              <a:spLocks noChangeArrowheads="1"/>
            </p:cNvSpPr>
            <p:nvPr/>
          </p:nvSpPr>
          <p:spPr bwMode="auto">
            <a:xfrm>
              <a:off x="4176" y="2112"/>
              <a:ext cx="10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latin typeface="+mn-lt"/>
                </a:rPr>
                <a:t>Source de froid</a:t>
              </a:r>
            </a:p>
          </p:txBody>
        </p:sp>
      </p:grpSp>
      <p:grpSp>
        <p:nvGrpSpPr>
          <p:cNvPr id="262" name="Group 59"/>
          <p:cNvGrpSpPr>
            <a:grpSpLocks/>
          </p:cNvGrpSpPr>
          <p:nvPr/>
        </p:nvGrpSpPr>
        <p:grpSpPr bwMode="auto">
          <a:xfrm>
            <a:off x="5357664" y="4724406"/>
            <a:ext cx="457200" cy="369888"/>
            <a:chOff x="2400" y="2976"/>
            <a:chExt cx="288" cy="233"/>
          </a:xfrm>
        </p:grpSpPr>
        <p:sp>
          <p:nvSpPr>
            <p:cNvPr id="263" name="Oval 60"/>
            <p:cNvSpPr>
              <a:spLocks noChangeArrowheads="1"/>
            </p:cNvSpPr>
            <p:nvPr/>
          </p:nvSpPr>
          <p:spPr bwMode="auto">
            <a:xfrm>
              <a:off x="2400" y="30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sp>
          <p:nvSpPr>
            <p:cNvPr id="264" name="Text Box 61"/>
            <p:cNvSpPr txBox="1">
              <a:spLocks noChangeArrowheads="1"/>
            </p:cNvSpPr>
            <p:nvPr/>
          </p:nvSpPr>
          <p:spPr bwMode="auto">
            <a:xfrm>
              <a:off x="2448" y="2976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latin typeface="+mn-lt"/>
                </a:rPr>
                <a:t>8</a:t>
              </a:r>
            </a:p>
          </p:txBody>
        </p:sp>
      </p:grpSp>
      <p:grpSp>
        <p:nvGrpSpPr>
          <p:cNvPr id="265" name="Group 62"/>
          <p:cNvGrpSpPr>
            <a:grpSpLocks/>
          </p:cNvGrpSpPr>
          <p:nvPr/>
        </p:nvGrpSpPr>
        <p:grpSpPr bwMode="auto">
          <a:xfrm>
            <a:off x="5724382" y="4114806"/>
            <a:ext cx="395288" cy="369888"/>
            <a:chOff x="2631" y="2592"/>
            <a:chExt cx="249" cy="233"/>
          </a:xfrm>
        </p:grpSpPr>
        <p:sp>
          <p:nvSpPr>
            <p:cNvPr id="266" name="Text Box 63"/>
            <p:cNvSpPr txBox="1">
              <a:spLocks noChangeArrowheads="1"/>
            </p:cNvSpPr>
            <p:nvPr/>
          </p:nvSpPr>
          <p:spPr bwMode="auto">
            <a:xfrm>
              <a:off x="2640" y="2592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latin typeface="+mn-lt"/>
                </a:rPr>
                <a:t>7</a:t>
              </a:r>
            </a:p>
          </p:txBody>
        </p:sp>
        <p:sp>
          <p:nvSpPr>
            <p:cNvPr id="267" name="Oval 64"/>
            <p:cNvSpPr>
              <a:spLocks noChangeArrowheads="1"/>
            </p:cNvSpPr>
            <p:nvPr/>
          </p:nvSpPr>
          <p:spPr bwMode="auto">
            <a:xfrm>
              <a:off x="2631" y="270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</p:grpSp>
      <p:grpSp>
        <p:nvGrpSpPr>
          <p:cNvPr id="268" name="Group 65"/>
          <p:cNvGrpSpPr>
            <a:grpSpLocks/>
          </p:cNvGrpSpPr>
          <p:nvPr/>
        </p:nvGrpSpPr>
        <p:grpSpPr bwMode="auto">
          <a:xfrm>
            <a:off x="6348264" y="2133603"/>
            <a:ext cx="533400" cy="369888"/>
            <a:chOff x="3024" y="1344"/>
            <a:chExt cx="336" cy="233"/>
          </a:xfrm>
        </p:grpSpPr>
        <p:sp>
          <p:nvSpPr>
            <p:cNvPr id="269" name="Oval 66"/>
            <p:cNvSpPr>
              <a:spLocks noChangeArrowheads="1"/>
            </p:cNvSpPr>
            <p:nvPr/>
          </p:nvSpPr>
          <p:spPr bwMode="auto">
            <a:xfrm>
              <a:off x="3024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sp>
          <p:nvSpPr>
            <p:cNvPr id="270" name="Text Box 67"/>
            <p:cNvSpPr txBox="1">
              <a:spLocks noChangeArrowheads="1"/>
            </p:cNvSpPr>
            <p:nvPr/>
          </p:nvSpPr>
          <p:spPr bwMode="auto">
            <a:xfrm>
              <a:off x="3120" y="1344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latin typeface="+mn-lt"/>
                </a:rPr>
                <a:t>9</a:t>
              </a:r>
            </a:p>
          </p:txBody>
        </p:sp>
      </p:grpSp>
      <p:grpSp>
        <p:nvGrpSpPr>
          <p:cNvPr id="271" name="Group 68"/>
          <p:cNvGrpSpPr>
            <a:grpSpLocks/>
          </p:cNvGrpSpPr>
          <p:nvPr/>
        </p:nvGrpSpPr>
        <p:grpSpPr bwMode="auto">
          <a:xfrm>
            <a:off x="3690790" y="2078037"/>
            <a:ext cx="1111250" cy="4006850"/>
            <a:chOff x="1350" y="1309"/>
            <a:chExt cx="700" cy="2524"/>
          </a:xfrm>
        </p:grpSpPr>
        <p:sp>
          <p:nvSpPr>
            <p:cNvPr id="272" name="Oval 69"/>
            <p:cNvSpPr>
              <a:spLocks noChangeArrowheads="1"/>
            </p:cNvSpPr>
            <p:nvPr/>
          </p:nvSpPr>
          <p:spPr bwMode="auto">
            <a:xfrm>
              <a:off x="1920" y="193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r-FR" altLang="fr-FR" sz="1800">
                <a:latin typeface="+mn-lt"/>
              </a:endParaRPr>
            </a:p>
          </p:txBody>
        </p:sp>
        <p:grpSp>
          <p:nvGrpSpPr>
            <p:cNvPr id="273" name="Group 70"/>
            <p:cNvGrpSpPr>
              <a:grpSpLocks/>
            </p:cNvGrpSpPr>
            <p:nvPr/>
          </p:nvGrpSpPr>
          <p:grpSpPr bwMode="auto">
            <a:xfrm>
              <a:off x="1350" y="1309"/>
              <a:ext cx="700" cy="2524"/>
              <a:chOff x="1350" y="1309"/>
              <a:chExt cx="700" cy="2524"/>
            </a:xfrm>
          </p:grpSpPr>
          <p:grpSp>
            <p:nvGrpSpPr>
              <p:cNvPr id="274" name="Group 71"/>
              <p:cNvGrpSpPr>
                <a:grpSpLocks/>
              </p:cNvGrpSpPr>
              <p:nvPr/>
            </p:nvGrpSpPr>
            <p:grpSpPr bwMode="auto">
              <a:xfrm>
                <a:off x="1350" y="1309"/>
                <a:ext cx="700" cy="1629"/>
                <a:chOff x="1350" y="1309"/>
                <a:chExt cx="700" cy="1629"/>
              </a:xfrm>
            </p:grpSpPr>
            <p:sp>
              <p:nvSpPr>
                <p:cNvPr id="276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028" y="1663"/>
                  <a:ext cx="22" cy="1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7" name="Group 73"/>
                <p:cNvGrpSpPr>
                  <a:grpSpLocks/>
                </p:cNvGrpSpPr>
                <p:nvPr/>
              </p:nvGrpSpPr>
              <p:grpSpPr bwMode="auto">
                <a:xfrm>
                  <a:off x="1350" y="1309"/>
                  <a:ext cx="651" cy="1629"/>
                  <a:chOff x="1350" y="1309"/>
                  <a:chExt cx="651" cy="1629"/>
                </a:xfrm>
              </p:grpSpPr>
              <p:sp>
                <p:nvSpPr>
                  <p:cNvPr id="278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50" y="2705"/>
                    <a:ext cx="207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 dirty="0">
                        <a:latin typeface="+mn-lt"/>
                      </a:rPr>
                      <a:t>5</a:t>
                    </a:r>
                  </a:p>
                </p:txBody>
              </p:sp>
              <p:sp>
                <p:nvSpPr>
                  <p:cNvPr id="279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466" y="2880"/>
                    <a:ext cx="56" cy="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fr-FR" altLang="fr-FR" sz="1800">
                      <a:latin typeface="+mn-lt"/>
                    </a:endParaRPr>
                  </a:p>
                </p:txBody>
              </p:sp>
              <p:graphicFrame>
                <p:nvGraphicFramePr>
                  <p:cNvPr id="280" name="Object 7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13821987"/>
                      </p:ext>
                    </p:extLst>
                  </p:nvPr>
                </p:nvGraphicFramePr>
                <p:xfrm>
                  <a:off x="1579" y="1309"/>
                  <a:ext cx="357" cy="23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Équation" r:id="rId11" imgW="647640" imgH="291960" progId="Equation.3">
                          <p:embed/>
                        </p:oleObj>
                      </mc:Choice>
                      <mc:Fallback>
                        <p:oleObj name="Équation" r:id="rId11" imgW="647640" imgH="291960" progId="Equation.3">
                          <p:embed/>
                          <p:pic>
                            <p:nvPicPr>
                              <p:cNvPr id="280" name="Object 7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79" y="1309"/>
                                <a:ext cx="357" cy="23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81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3" y="1831"/>
                    <a:ext cx="28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fr-FR" sz="1800" dirty="0">
                        <a:latin typeface="+mn-lt"/>
                      </a:rPr>
                      <a:t>4</a:t>
                    </a:r>
                  </a:p>
                </p:txBody>
              </p:sp>
            </p:grpSp>
          </p:grpSp>
          <p:sp>
            <p:nvSpPr>
              <p:cNvPr id="275" name="Text Box 78"/>
              <p:cNvSpPr txBox="1">
                <a:spLocks noChangeArrowheads="1"/>
              </p:cNvSpPr>
              <p:nvPr/>
            </p:nvSpPr>
            <p:spPr bwMode="auto">
              <a:xfrm>
                <a:off x="1488" y="3600"/>
                <a:ext cx="23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latin typeface="+mn-lt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815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/>
              <a:t>  A.1. Le premier principe 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18456" y="6206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/>
              <a:t>A.1.2. Calculs de Q et W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74440" y="1124744"/>
            <a:ext cx="721804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B.1.2.1 ) Échange d’énergie sous forme de travail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635896" y="2641476"/>
            <a:ext cx="2249488" cy="787524"/>
          </a:xfrm>
          <a:prstGeom prst="wedgeEllipseCallout">
            <a:avLst>
              <a:gd name="adj1" fmla="val 15406"/>
              <a:gd name="adj2" fmla="val -1038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Travail des forces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de pression extérieure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6588224" y="2326196"/>
            <a:ext cx="1654696" cy="630560"/>
          </a:xfrm>
          <a:prstGeom prst="wedgeEllipseCallout">
            <a:avLst>
              <a:gd name="adj1" fmla="val -71124"/>
              <a:gd name="adj2" fmla="val -900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Travail utile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772544" y="1518672"/>
                <a:ext cx="4320480" cy="936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𝑊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𝑛𝑖𝑡𝑖𝑎𝑙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𝑓𝑖𝑛𝑎𝑙</m:t>
                          </m:r>
                        </m:sup>
                        <m:e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.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𝑑𝑉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44" y="1518672"/>
                <a:ext cx="4320480" cy="9366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1674440" y="3563724"/>
            <a:ext cx="721804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11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52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B.1.2.2 ) Échange d’énergie sous forme de chaleur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683568" y="4078813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Chaleur échangée sans changement de phase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5569768" y="4099520"/>
            <a:ext cx="4114800" cy="2209800"/>
            <a:chOff x="2784" y="2544"/>
            <a:chExt cx="2592" cy="1392"/>
          </a:xfrm>
        </p:grpSpPr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784" y="2544"/>
              <a:ext cx="0" cy="139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2928" y="2576"/>
              <a:ext cx="244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latin typeface="+mn-lt"/>
                </a:rPr>
                <a:t>Chaleur échangée lors d ’un changement de phase.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588224" y="5223033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𝑑𝑚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223033"/>
                <a:ext cx="136815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065412" y="4935326"/>
                <a:ext cx="3140968" cy="1032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a:rPr lang="fr-FR" sz="200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𝑑𝑇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𝑑𝑃</m:t>
                      </m:r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</a:rPr>
                        <m:t>.</m:t>
                      </m:r>
                      <m:r>
                        <a:rPr lang="fr-FR" sz="2000" b="0" i="1" smtClean="0">
                          <a:latin typeface="Cambria Math"/>
                        </a:rPr>
                        <m:t>𝑑𝑇</m:t>
                      </m:r>
                      <m:r>
                        <a:rPr lang="fr-FR" sz="2000" b="0" i="1" smtClean="0">
                          <a:latin typeface="Cambria Math"/>
                        </a:rPr>
                        <m:t>+</m:t>
                      </m:r>
                      <m:r>
                        <a:rPr lang="fr-FR" sz="2000" b="0" i="1" smtClean="0">
                          <a:latin typeface="Cambria Math"/>
                        </a:rPr>
                        <m:t>𝑙</m:t>
                      </m:r>
                      <m:r>
                        <a:rPr lang="fr-FR" sz="2000" b="0" i="1" smtClean="0">
                          <a:latin typeface="Cambria Math"/>
                        </a:rPr>
                        <m:t>.</m:t>
                      </m:r>
                      <m:r>
                        <a:rPr lang="fr-FR" sz="2000" b="0" i="1" smtClean="0">
                          <a:latin typeface="Cambria Math"/>
                        </a:rPr>
                        <m:t>𝑑𝑉</m:t>
                      </m:r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𝑑𝑃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𝑑𝑉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412" y="4935326"/>
                <a:ext cx="3140968" cy="1032206"/>
              </a:xfrm>
              <a:prstGeom prst="rect">
                <a:avLst/>
              </a:prstGeom>
              <a:blipFill rotWithShape="1">
                <a:blip r:embed="rId5"/>
                <a:stretch>
                  <a:fillRect b="-17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760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" grpId="0" animBg="1"/>
      <p:bldP spid="19" grpId="0" animBg="1"/>
      <p:bldP spid="22" grpId="0" autoUpdateAnimBg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6784" cy="50405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fr-FR" sz="2400" dirty="0"/>
              <a:t>  A.2. Le second principe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-2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Thermodynamique :</a:t>
            </a:r>
          </a:p>
          <a:p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b="1" dirty="0"/>
              <a:t>Rappels de Thermo</a:t>
            </a:r>
          </a:p>
          <a:p>
            <a:pPr marL="285750" indent="-285750">
              <a:buFont typeface="+mj-lt"/>
              <a:buAutoNum type="alphaUcPeriod"/>
            </a:pPr>
            <a:endParaRPr lang="fr-FR" sz="1200" dirty="0"/>
          </a:p>
          <a:p>
            <a:pPr marL="285750" indent="-285750">
              <a:buFont typeface="+mj-lt"/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machines thermiques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 cryogénie</a:t>
            </a:r>
          </a:p>
          <a:p>
            <a:pPr marL="285750" indent="-285750">
              <a:buAutoNum type="alphaUcPeriod"/>
            </a:pPr>
            <a:endParaRPr lang="fr-FR" sz="1200" dirty="0"/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cryogénérateurs</a:t>
            </a:r>
          </a:p>
          <a:p>
            <a:pPr marL="285750" indent="-285750">
              <a:buAutoNum type="alphaUcPeriod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AutoNum type="alphaUcPeriod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Les liquéfacteurs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6"/>
              <p:cNvSpPr txBox="1">
                <a:spLocks/>
              </p:cNvSpPr>
              <p:nvPr/>
            </p:nvSpPr>
            <p:spPr>
              <a:xfrm>
                <a:off x="1691680" y="795461"/>
                <a:ext cx="7272808" cy="47217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Dans le cas d’un système quelconque, on a :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fr-FR" sz="18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800" b="0" i="0" u="none" strike="noStrike" kern="120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Avec: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1800" b="0" i="1" u="none" strike="noStrike" kern="1200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𝑠</m:t>
                    </m:r>
                  </m:oMath>
                </a14:m>
                <a:r>
                  <a:rPr kumimoji="0" lang="fr-FR" sz="1800" b="0" i="0" u="none" strike="noStrike" kern="120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: l’entropie massique (J/(</a:t>
                </a:r>
                <a:r>
                  <a:rPr kumimoji="0" lang="fr-FR" sz="1800" b="0" i="0" u="none" strike="noStrike" kern="1200" cap="none" spc="0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kg.K</a:t>
                </a:r>
                <a:r>
                  <a:rPr kumimoji="0" lang="fr-FR" sz="1800" b="0" i="0" u="none" strike="noStrike" kern="120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fr-FR" dirty="0"/>
                  <a:t>:  l’échange de chaleur infinitésimal avec l’extérieur (J)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𝑑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fr-FR" dirty="0"/>
                  <a:t> : le terme source d’entropie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fr-FR" dirty="0"/>
                  <a:t>: la température du milieu extérieur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fr-FR" sz="900" dirty="0"/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800" b="0" i="0" u="none" strike="noStrike" kern="120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Lorsque la transformation est réversible,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1200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𝑑</m:t>
                    </m:r>
                    <m:r>
                      <a:rPr kumimoji="0" lang="fr-FR" sz="1800" b="0" i="1" u="none" strike="noStrike" kern="1200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𝜎</m:t>
                    </m:r>
                    <m:r>
                      <a:rPr kumimoji="0" lang="fr-FR" sz="1800" b="0" i="1" u="none" strike="noStrike" kern="1200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kumimoji="0" lang="fr-FR" sz="1800" b="0" i="0" u="none" strike="noStrike" kern="120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1800" b="0" i="1" u="none" strike="noStrike" kern="1200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fr-FR" sz="1800" b="0" i="1" u="none" strike="noStrike" kern="1200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fr-FR" sz="1800" b="0" i="1" u="none" strike="noStrike" kern="1200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𝑒𝑥𝑡</m:t>
                        </m:r>
                      </m:sub>
                    </m:sSub>
                    <m:r>
                      <a:rPr kumimoji="0" lang="fr-FR" sz="1800" b="0" i="1" u="none" strike="noStrike" kern="1200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fr-FR" sz="1800" b="0" i="1" u="none" strike="noStrike" kern="1200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fr-FR" sz="1800" b="0" i="1" u="none" strike="noStrike" kern="1200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fr-FR" sz="1800" b="0" i="1" u="none" strike="noStrike" kern="1200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𝑠𝑦𝑠𝑡</m:t>
                        </m:r>
                        <m:r>
                          <a:rPr kumimoji="0" lang="fr-FR" sz="1800" b="0" i="1" u="none" strike="noStrike" kern="1200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è</m:t>
                        </m:r>
                        <m:r>
                          <a:rPr kumimoji="0" lang="fr-FR" sz="1800" b="0" i="1" u="none" strike="noStrike" kern="1200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𝑚𝑒</m:t>
                        </m:r>
                      </m:sub>
                    </m:sSub>
                  </m:oMath>
                </a14:m>
                <a:r>
                  <a:rPr kumimoji="0" lang="fr-FR" sz="1800" b="0" i="0" u="none" strike="noStrike" kern="120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à chaque instant, on a donc :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fr-FR" dirty="0"/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fr-FR" sz="1800" b="0" i="0" u="none" strike="noStrike" kern="1200" cap="none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fr-FR" dirty="0"/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fr-FR" sz="1800" b="0" i="0" u="none" strike="noStrike" kern="1200" cap="none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800" b="0" i="0" u="none" strike="noStrike" kern="120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Remarque : Pour une transformation adiabatique, on a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1200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𝛿</m:t>
                    </m:r>
                    <m:r>
                      <a:rPr kumimoji="0" lang="fr-FR" sz="1800" b="0" i="1" u="none" strike="noStrike" kern="1200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𝑄</m:t>
                    </m:r>
                    <m:r>
                      <a:rPr kumimoji="0" lang="fr-FR" sz="1800" b="0" i="1" u="none" strike="noStrike" kern="1200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kumimoji="0" lang="fr-FR" sz="1800" b="0" i="0" u="none" strike="noStrike" kern="120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, si cette transformation est aussi réversible, alors d’après le second principe,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1200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𝑑𝑆</m:t>
                    </m:r>
                    <m:r>
                      <a:rPr kumimoji="0" lang="fr-FR" sz="1800" b="0" i="1" u="none" strike="noStrike" kern="1200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fr-FR" sz="1800" b="0" i="0" u="none" strike="noStrike" kern="1200" cap="none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fr-FR" sz="18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fr-FR" sz="1500" baseline="0" dirty="0"/>
              </a:p>
            </p:txBody>
          </p:sp>
        </mc:Choice>
        <mc:Fallback xmlns="">
          <p:sp>
            <p:nvSpPr>
              <p:cNvPr id="23" name="Espace réservé du conten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795461"/>
                <a:ext cx="7272808" cy="4721771"/>
              </a:xfrm>
              <a:prstGeom prst="rect">
                <a:avLst/>
              </a:prstGeom>
              <a:blipFill rotWithShape="1">
                <a:blip r:embed="rId3"/>
                <a:stretch>
                  <a:fillRect l="-754" t="-11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23103" y="692696"/>
                <a:ext cx="2725361" cy="665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𝒅𝑺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𝒅𝒔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𝒆𝒙𝒕</m:t>
                              </m:r>
                            </m:sub>
                          </m:sSub>
                        </m:den>
                      </m:f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103" y="692696"/>
                <a:ext cx="2725361" cy="665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563888" y="3645024"/>
                <a:ext cx="3487071" cy="849382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𝒅𝑺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𝒅𝒔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fr-FR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𝒔𝒚𝒔𝒕</m:t>
                              </m:r>
                              <m:r>
                                <a:rPr lang="fr-F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è</m:t>
                              </m:r>
                              <m:r>
                                <a:rPr lang="fr-F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𝒎𝒆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645024"/>
                <a:ext cx="3487071" cy="8493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691680" y="5589240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dirty="0">
                <a:cs typeface="+mn-cs"/>
              </a:rPr>
              <a:t>Transformation adiabatique réversible </a:t>
            </a:r>
            <a:r>
              <a:rPr lang="fr-FR" dirty="0">
                <a:cs typeface="+mn-cs"/>
                <a:sym typeface="Symbol" pitchFamily="18" charset="2"/>
              </a:rPr>
              <a:t> Transformation </a:t>
            </a:r>
            <a:r>
              <a:rPr lang="fr-FR" b="1" u="sng" dirty="0">
                <a:cs typeface="+mn-cs"/>
                <a:sym typeface="Symbol" pitchFamily="18" charset="2"/>
              </a:rPr>
              <a:t>ISENTROPIQUE</a:t>
            </a:r>
            <a:endParaRPr lang="fr-FR" u="sng" dirty="0"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70803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13459</TotalTime>
  <Words>7890</Words>
  <Application>Microsoft Office PowerPoint</Application>
  <PresentationFormat>On-screen Show (4:3)</PresentationFormat>
  <Paragraphs>1912</Paragraphs>
  <Slides>77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91" baseType="lpstr">
      <vt:lpstr>Arial</vt:lpstr>
      <vt:lpstr>Calibri</vt:lpstr>
      <vt:lpstr>Cambria Math</vt:lpstr>
      <vt:lpstr>Symbol</vt:lpstr>
      <vt:lpstr>Times New Roman</vt:lpstr>
      <vt:lpstr>Wingdings</vt:lpstr>
      <vt:lpstr>Conception personnalisée</vt:lpstr>
      <vt:lpstr>4_Conception personnalisée</vt:lpstr>
      <vt:lpstr>3_Conception personnalisée</vt:lpstr>
      <vt:lpstr>2_Conception personnalisée</vt:lpstr>
      <vt:lpstr>1_Conception personnalisée</vt:lpstr>
      <vt:lpstr>Équation</vt:lpstr>
      <vt:lpstr>Equation</vt:lpstr>
      <vt:lpstr>…quation</vt:lpstr>
      <vt:lpstr>PowerPoint Presentation</vt:lpstr>
      <vt:lpstr>Organisation de la matière</vt:lpstr>
      <vt:lpstr>Introduction aux  machines thermiques</vt:lpstr>
      <vt:lpstr>PowerPoint Presentation</vt:lpstr>
      <vt:lpstr>Rappel et compléments de Thermodynamique</vt:lpstr>
      <vt:lpstr>  A.1. Le premier principe </vt:lpstr>
      <vt:lpstr>  A.1. Le premier principe </vt:lpstr>
      <vt:lpstr>  A.1. Le premier principe </vt:lpstr>
      <vt:lpstr>  A.2. Le second principe </vt:lpstr>
      <vt:lpstr>  A.3. Le diagramme T-S</vt:lpstr>
      <vt:lpstr>  A.3. Le diagramme T-S</vt:lpstr>
      <vt:lpstr>  A.5. Chaleur sensible et chaleur latente</vt:lpstr>
      <vt:lpstr>  A.5. Chaleur sensible et chaleur latente</vt:lpstr>
      <vt:lpstr>  A.5. Chaleur sensible et chaleur latente</vt:lpstr>
      <vt:lpstr>  A.5. Chaleur sensible et chaleur latente</vt:lpstr>
      <vt:lpstr>Machines thermiques</vt:lpstr>
      <vt:lpstr>  B.1. Définitions</vt:lpstr>
      <vt:lpstr>  B.2. Les moteurs</vt:lpstr>
      <vt:lpstr>  B.2. Les moteurs</vt:lpstr>
      <vt:lpstr>  B.2. Les moteurs</vt:lpstr>
      <vt:lpstr>  B.2. Les moteurs</vt:lpstr>
      <vt:lpstr>  B.2. Les moteurs</vt:lpstr>
      <vt:lpstr>  B.2. Les moteurs</vt:lpstr>
      <vt:lpstr>  B.3. Les réfrigérateurs</vt:lpstr>
      <vt:lpstr>  B.3. Les réfrigérateurs</vt:lpstr>
      <vt:lpstr>  B.3. Les réfrigérateurs</vt:lpstr>
      <vt:lpstr>  B.3. Les réfrigérateurs</vt:lpstr>
      <vt:lpstr>  B.3. Les réfrigérateurs</vt:lpstr>
      <vt:lpstr>  B.4. Les pompes à chaleur</vt:lpstr>
      <vt:lpstr>  B.4. Les pompes à chaleur</vt:lpstr>
      <vt:lpstr>  B.4. Les pompes à chaleur</vt:lpstr>
      <vt:lpstr>La cryogénie</vt:lpstr>
      <vt:lpstr>  C.1. Introduction</vt:lpstr>
      <vt:lpstr>  C.1. Introduction</vt:lpstr>
      <vt:lpstr>  C.2. Historique</vt:lpstr>
      <vt:lpstr>  C.2. Historique</vt:lpstr>
      <vt:lpstr>  C.3. Technologie de liquéfaction des gaz</vt:lpstr>
      <vt:lpstr>  C.3. Technologie de liquéfaction des gaz</vt:lpstr>
      <vt:lpstr>  C.4. Domaines d’existence des cryofluides</vt:lpstr>
      <vt:lpstr>  C.5. Applications cryogéniques</vt:lpstr>
      <vt:lpstr>  C.6. Quelques expériences</vt:lpstr>
      <vt:lpstr>  C.6. Quelques expériences</vt:lpstr>
      <vt:lpstr>  C.7. Le transfert de fluide cryogénique</vt:lpstr>
      <vt:lpstr>  C.7. Le transfert de fluide cryogénique</vt:lpstr>
      <vt:lpstr>  C.7. Le transfert de fluide cryogénique</vt:lpstr>
      <vt:lpstr>Les cryogénérateurs</vt:lpstr>
      <vt:lpstr>  D.1. Introduction</vt:lpstr>
      <vt:lpstr>  D.2. Thermique des réfrigérateurs</vt:lpstr>
      <vt:lpstr>  D.2. Thermique des réfrigérateurs</vt:lpstr>
      <vt:lpstr>  D.2. Thermique des réfrigérateurs</vt:lpstr>
      <vt:lpstr>  D.3. Réfrigérateurs de Stirling</vt:lpstr>
      <vt:lpstr>  D.3. Réfrigérateurs de Stirling</vt:lpstr>
      <vt:lpstr>  D.3. Réfrigérateurs de Stirling</vt:lpstr>
      <vt:lpstr>PowerPoint Presentation</vt:lpstr>
      <vt:lpstr>  D.3. Réfrigérateurs de Stirling</vt:lpstr>
      <vt:lpstr>  D.4. Réfrigérateurs de Joule Thomson (Linde Hampson)</vt:lpstr>
      <vt:lpstr>  D.4. Réfrigérateurs de Joule Thomson (Linde Hampson)</vt:lpstr>
      <vt:lpstr>  D.4. Réfrigérateurs de Joule Thomson (Linde Hampson)</vt:lpstr>
      <vt:lpstr>  D.4. Réfrigérateurs de Joule Thomson (Linde Hampson)</vt:lpstr>
      <vt:lpstr>  D.4. Réfrigérateurs de Joule Thomson (Linde Hampson)</vt:lpstr>
      <vt:lpstr>  D.4. Réfrigérateurs de Joule Thomson (Linde Hampson)</vt:lpstr>
      <vt:lpstr>  D.5. Réfrigérateurs de Joule Thomson avec pré-refroidisseur</vt:lpstr>
      <vt:lpstr>  D.5. Réfrigérateurs de Joule Thomson avec pré-refroidisseur</vt:lpstr>
      <vt:lpstr>  D.5. Réfrigérateurs de Joule Thomson avec pré-refroidisseur</vt:lpstr>
      <vt:lpstr>Les liquéfacteurs</vt:lpstr>
      <vt:lpstr>  E.1. Introduction</vt:lpstr>
      <vt:lpstr>  E.2. Données caractéristiques d’un liquéfacteur</vt:lpstr>
      <vt:lpstr>  E.3. Le liquéfacteur idéal</vt:lpstr>
      <vt:lpstr>  E.3. Le liquéfacteur idéal</vt:lpstr>
      <vt:lpstr>  E.3. Le liquéfacteur idéal</vt:lpstr>
      <vt:lpstr>  E.4. Le liquéfacteur de Linde Hampson</vt:lpstr>
      <vt:lpstr>  E.4. Le liquéfacteur de Linde Hampson</vt:lpstr>
      <vt:lpstr>  E.4. Le liquéfacteur de Linde Hampson</vt:lpstr>
      <vt:lpstr>  E.4. Le liquéfacteur de Linde Hampson</vt:lpstr>
      <vt:lpstr>  E.5. Autres liquéfacteurs</vt:lpstr>
      <vt:lpstr>  E.5. Autres liquéfacteurs</vt:lpstr>
      <vt:lpstr>  E.5. Autres liquéfacteurs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Imane</dc:creator>
  <cp:lastModifiedBy>Laouar Salah</cp:lastModifiedBy>
  <cp:revision>703</cp:revision>
  <cp:lastPrinted>2013-12-17T12:18:10Z</cp:lastPrinted>
  <dcterms:created xsi:type="dcterms:W3CDTF">2013-08-11T13:16:32Z</dcterms:created>
  <dcterms:modified xsi:type="dcterms:W3CDTF">2024-12-10T13:06:09Z</dcterms:modified>
</cp:coreProperties>
</file>