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19"/>
  </p:notesMasterIdLst>
  <p:handoutMasterIdLst>
    <p:handoutMasterId r:id="rId20"/>
  </p:handoutMasterIdLst>
  <p:sldIdLst>
    <p:sldId id="259" r:id="rId2"/>
    <p:sldId id="258" r:id="rId3"/>
    <p:sldId id="318" r:id="rId4"/>
    <p:sldId id="328" r:id="rId5"/>
    <p:sldId id="313" r:id="rId6"/>
    <p:sldId id="317" r:id="rId7"/>
    <p:sldId id="314" r:id="rId8"/>
    <p:sldId id="319" r:id="rId9"/>
    <p:sldId id="320" r:id="rId10"/>
    <p:sldId id="321" r:id="rId11"/>
    <p:sldId id="324" r:id="rId12"/>
    <p:sldId id="322" r:id="rId13"/>
    <p:sldId id="325" r:id="rId14"/>
    <p:sldId id="326" r:id="rId15"/>
    <p:sldId id="327" r:id="rId16"/>
    <p:sldId id="315" r:id="rId17"/>
    <p:sldId id="275" r:id="rId18"/>
  </p:sldIdLst>
  <p:sldSz cx="9144000" cy="6858000" type="screen4x3"/>
  <p:notesSz cx="9144000" cy="6858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7" autoAdjust="0"/>
    <p:restoredTop sz="94624" autoAdjust="0"/>
  </p:normalViewPr>
  <p:slideViewPr>
    <p:cSldViewPr>
      <p:cViewPr varScale="1">
        <p:scale>
          <a:sx n="65" d="100"/>
          <a:sy n="65" d="100"/>
        </p:scale>
        <p:origin x="73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2117" y="0"/>
            <a:ext cx="3962400" cy="342900"/>
          </a:xfrm>
          <a:prstGeom prst="rect">
            <a:avLst/>
          </a:prstGeom>
        </p:spPr>
        <p:txBody>
          <a:bodyPr vert="horz" lIns="91440" tIns="45720" rIns="91440" bIns="45720" rtlCol="1"/>
          <a:lstStyle>
            <a:lvl1pPr algn="l">
              <a:defRPr sz="1200"/>
            </a:lvl1pPr>
          </a:lstStyle>
          <a:p>
            <a:fld id="{8DB63DC5-77C1-4494-BEF5-9D3ED801654A}" type="datetime1">
              <a:rPr lang="en-US" smtClean="0"/>
              <a:t>1/22/2021</a:t>
            </a:fld>
            <a:endParaRPr lang="ar-SA"/>
          </a:p>
        </p:txBody>
      </p:sp>
      <p:sp>
        <p:nvSpPr>
          <p:cNvPr id="4" name="Footer Placeholder 3"/>
          <p:cNvSpPr>
            <a:spLocks noGrp="1"/>
          </p:cNvSpPr>
          <p:nvPr>
            <p:ph type="ftr" sz="quarter" idx="2"/>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2117" y="6513910"/>
            <a:ext cx="3962400" cy="342900"/>
          </a:xfrm>
          <a:prstGeom prst="rect">
            <a:avLst/>
          </a:prstGeom>
        </p:spPr>
        <p:txBody>
          <a:bodyPr vert="horz" lIns="91440" tIns="45720" rIns="91440" bIns="45720" rtlCol="1" anchor="b"/>
          <a:lstStyle>
            <a:lvl1pPr algn="l">
              <a:defRPr sz="1200"/>
            </a:lvl1pPr>
          </a:lstStyle>
          <a:p>
            <a:fld id="{BE28FAB6-066E-4422-ABBD-3149448D9638}" type="slidenum">
              <a:rPr lang="ar-SA" smtClean="0"/>
              <a:t>‹#›</a:t>
            </a:fld>
            <a:endParaRPr lang="ar-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2117" y="0"/>
            <a:ext cx="3962400" cy="342900"/>
          </a:xfrm>
          <a:prstGeom prst="rect">
            <a:avLst/>
          </a:prstGeom>
        </p:spPr>
        <p:txBody>
          <a:bodyPr vert="horz" lIns="91440" tIns="45720" rIns="91440" bIns="45720" rtlCol="1"/>
          <a:lstStyle>
            <a:lvl1pPr algn="l">
              <a:defRPr sz="1200"/>
            </a:lvl1pPr>
          </a:lstStyle>
          <a:p>
            <a:fld id="{24D51055-E980-4550-BA8D-6CA77F5C47E4}" type="datetime1">
              <a:rPr lang="en-US" smtClean="0"/>
              <a:t>1/22/2021</a:t>
            </a:fld>
            <a:endParaRPr lang="ar-SA"/>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2117" y="6513910"/>
            <a:ext cx="3962400" cy="342900"/>
          </a:xfrm>
          <a:prstGeom prst="rect">
            <a:avLst/>
          </a:prstGeom>
        </p:spPr>
        <p:txBody>
          <a:bodyPr vert="horz" lIns="91440" tIns="45720" rIns="91440" bIns="45720" rtlCol="1" anchor="b"/>
          <a:lstStyle>
            <a:lvl1pPr algn="l">
              <a:defRPr sz="1200"/>
            </a:lvl1pPr>
          </a:lstStyle>
          <a:p>
            <a:fld id="{2E2342FB-EEDC-4836-80AE-9478FDE595DC}" type="slidenum">
              <a:rPr lang="ar-SA" smtClean="0"/>
              <a:pPr/>
              <a:t>‹#›</a:t>
            </a:fld>
            <a:endParaRPr lang="ar-SA"/>
          </a:p>
        </p:txBody>
      </p:sp>
    </p:spTree>
  </p:cSld>
  <p:clrMap bg1="lt1" tx1="dk1" bg2="lt2" tx2="dk2" accent1="accent1" accent2="accent2" accent3="accent3" accent4="accent4" accent5="accent5" accent6="accent6" hlink="hlink" folHlink="folHlink"/>
  <p:hf hdr="0" ftr="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3</a:t>
            </a:fld>
            <a:endParaRPr lang="ar-SA"/>
          </a:p>
        </p:txBody>
      </p:sp>
      <p:sp>
        <p:nvSpPr>
          <p:cNvPr id="5" name="Date Placeholder 4"/>
          <p:cNvSpPr>
            <a:spLocks noGrp="1"/>
          </p:cNvSpPr>
          <p:nvPr>
            <p:ph type="dt" idx="11"/>
          </p:nvPr>
        </p:nvSpPr>
        <p:spPr/>
        <p:txBody>
          <a:bodyPr/>
          <a:lstStyle/>
          <a:p>
            <a:fld id="{63238E58-701B-4B12-8BB8-0DA061D0F20C}" type="datetime1">
              <a:rPr lang="en-US" smtClean="0"/>
              <a:t>1/22/2021</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12</a:t>
            </a:fld>
            <a:endParaRPr lang="ar-SA"/>
          </a:p>
        </p:txBody>
      </p:sp>
      <p:sp>
        <p:nvSpPr>
          <p:cNvPr id="5" name="Date Placeholder 4"/>
          <p:cNvSpPr>
            <a:spLocks noGrp="1"/>
          </p:cNvSpPr>
          <p:nvPr>
            <p:ph type="dt" idx="11"/>
          </p:nvPr>
        </p:nvSpPr>
        <p:spPr/>
        <p:txBody>
          <a:bodyPr/>
          <a:lstStyle/>
          <a:p>
            <a:fld id="{92E0F8AB-5464-4F93-97A9-4795BE21C4BA}" type="datetime1">
              <a:rPr lang="en-US" smtClean="0"/>
              <a:t>1/22/2021</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13</a:t>
            </a:fld>
            <a:endParaRPr lang="ar-SA"/>
          </a:p>
        </p:txBody>
      </p:sp>
      <p:sp>
        <p:nvSpPr>
          <p:cNvPr id="5" name="Date Placeholder 4"/>
          <p:cNvSpPr>
            <a:spLocks noGrp="1"/>
          </p:cNvSpPr>
          <p:nvPr>
            <p:ph type="dt" idx="11"/>
          </p:nvPr>
        </p:nvSpPr>
        <p:spPr/>
        <p:txBody>
          <a:bodyPr/>
          <a:lstStyle/>
          <a:p>
            <a:fld id="{F6656AF1-8056-4F70-BCC9-C6F6838B8388}" type="datetime1">
              <a:rPr lang="en-US" smtClean="0"/>
              <a:t>1/22/2021</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14</a:t>
            </a:fld>
            <a:endParaRPr lang="ar-SA"/>
          </a:p>
        </p:txBody>
      </p:sp>
      <p:sp>
        <p:nvSpPr>
          <p:cNvPr id="5" name="Date Placeholder 4"/>
          <p:cNvSpPr>
            <a:spLocks noGrp="1"/>
          </p:cNvSpPr>
          <p:nvPr>
            <p:ph type="dt" idx="11"/>
          </p:nvPr>
        </p:nvSpPr>
        <p:spPr/>
        <p:txBody>
          <a:bodyPr/>
          <a:lstStyle/>
          <a:p>
            <a:fld id="{0D8E6DEE-92A6-4A7D-AE92-CCB697184308}" type="datetime1">
              <a:rPr lang="en-US" smtClean="0"/>
              <a:t>1/22/2021</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15</a:t>
            </a:fld>
            <a:endParaRPr lang="ar-SA"/>
          </a:p>
        </p:txBody>
      </p:sp>
      <p:sp>
        <p:nvSpPr>
          <p:cNvPr id="5" name="Date Placeholder 4"/>
          <p:cNvSpPr>
            <a:spLocks noGrp="1"/>
          </p:cNvSpPr>
          <p:nvPr>
            <p:ph type="dt" idx="11"/>
          </p:nvPr>
        </p:nvSpPr>
        <p:spPr/>
        <p:txBody>
          <a:bodyPr/>
          <a:lstStyle/>
          <a:p>
            <a:fld id="{17C25C27-764A-4886-B388-834F4B17CADD}" type="datetime1">
              <a:rPr lang="en-US" smtClean="0"/>
              <a:t>1/22/2021</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16</a:t>
            </a:fld>
            <a:endParaRPr lang="ar-SA"/>
          </a:p>
        </p:txBody>
      </p:sp>
      <p:sp>
        <p:nvSpPr>
          <p:cNvPr id="5" name="Date Placeholder 4"/>
          <p:cNvSpPr>
            <a:spLocks noGrp="1"/>
          </p:cNvSpPr>
          <p:nvPr>
            <p:ph type="dt" idx="11"/>
          </p:nvPr>
        </p:nvSpPr>
        <p:spPr/>
        <p:txBody>
          <a:bodyPr/>
          <a:lstStyle/>
          <a:p>
            <a:fld id="{57DA4EA8-579D-47A0-B869-E0BFDB409F56}" type="datetime1">
              <a:rPr lang="en-US" smtClean="0"/>
              <a:t>1/22/2021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4</a:t>
            </a:fld>
            <a:endParaRPr lang="ar-SA"/>
          </a:p>
        </p:txBody>
      </p:sp>
      <p:sp>
        <p:nvSpPr>
          <p:cNvPr id="5" name="Date Placeholder 4"/>
          <p:cNvSpPr>
            <a:spLocks noGrp="1"/>
          </p:cNvSpPr>
          <p:nvPr>
            <p:ph type="dt" idx="11"/>
          </p:nvPr>
        </p:nvSpPr>
        <p:spPr/>
        <p:txBody>
          <a:bodyPr/>
          <a:lstStyle/>
          <a:p>
            <a:fld id="{63238E58-701B-4B12-8BB8-0DA061D0F20C}" type="datetime1">
              <a:rPr lang="en-US" smtClean="0"/>
              <a:t>1/22/2021</a:t>
            </a:fld>
            <a:endParaRPr lang="ar-SA"/>
          </a:p>
        </p:txBody>
      </p:sp>
    </p:spTree>
    <p:extLst>
      <p:ext uri="{BB962C8B-B14F-4D97-AF65-F5344CB8AC3E}">
        <p14:creationId xmlns:p14="http://schemas.microsoft.com/office/powerpoint/2010/main" val="492537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5</a:t>
            </a:fld>
            <a:endParaRPr lang="ar-SA"/>
          </a:p>
        </p:txBody>
      </p:sp>
      <p:sp>
        <p:nvSpPr>
          <p:cNvPr id="5" name="Date Placeholder 4"/>
          <p:cNvSpPr>
            <a:spLocks noGrp="1"/>
          </p:cNvSpPr>
          <p:nvPr>
            <p:ph type="dt" idx="11"/>
          </p:nvPr>
        </p:nvSpPr>
        <p:spPr/>
        <p:txBody>
          <a:bodyPr/>
          <a:lstStyle/>
          <a:p>
            <a:fld id="{40D25C2D-85AB-4C82-8DD8-E1D0CFA2312C}" type="datetime1">
              <a:rPr lang="en-US" smtClean="0"/>
              <a:t>1/22/2021</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6</a:t>
            </a:fld>
            <a:endParaRPr lang="ar-SA"/>
          </a:p>
        </p:txBody>
      </p:sp>
      <p:sp>
        <p:nvSpPr>
          <p:cNvPr id="5" name="Date Placeholder 4"/>
          <p:cNvSpPr>
            <a:spLocks noGrp="1"/>
          </p:cNvSpPr>
          <p:nvPr>
            <p:ph type="dt" idx="11"/>
          </p:nvPr>
        </p:nvSpPr>
        <p:spPr/>
        <p:txBody>
          <a:bodyPr/>
          <a:lstStyle/>
          <a:p>
            <a:fld id="{65C441CB-3075-495D-8E8F-B08C2D16CA9F}" type="datetime1">
              <a:rPr lang="en-US" smtClean="0"/>
              <a:t>1/22/2021</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7</a:t>
            </a:fld>
            <a:endParaRPr lang="ar-SA"/>
          </a:p>
        </p:txBody>
      </p:sp>
      <p:sp>
        <p:nvSpPr>
          <p:cNvPr id="5" name="Date Placeholder 4"/>
          <p:cNvSpPr>
            <a:spLocks noGrp="1"/>
          </p:cNvSpPr>
          <p:nvPr>
            <p:ph type="dt" idx="11"/>
          </p:nvPr>
        </p:nvSpPr>
        <p:spPr/>
        <p:txBody>
          <a:bodyPr/>
          <a:lstStyle/>
          <a:p>
            <a:fld id="{5EE7F660-4803-4280-B1E3-414979648ABB}" type="datetime1">
              <a:rPr lang="en-US" smtClean="0"/>
              <a:t>1/22/2021</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8</a:t>
            </a:fld>
            <a:endParaRPr lang="ar-SA"/>
          </a:p>
        </p:txBody>
      </p:sp>
      <p:sp>
        <p:nvSpPr>
          <p:cNvPr id="5" name="Date Placeholder 4"/>
          <p:cNvSpPr>
            <a:spLocks noGrp="1"/>
          </p:cNvSpPr>
          <p:nvPr>
            <p:ph type="dt" idx="11"/>
          </p:nvPr>
        </p:nvSpPr>
        <p:spPr/>
        <p:txBody>
          <a:bodyPr/>
          <a:lstStyle/>
          <a:p>
            <a:fld id="{4A5B17D8-CB47-47A6-BDFC-A3C14227FCA9}" type="datetime1">
              <a:rPr lang="en-US" smtClean="0"/>
              <a:t>1/22/2021</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9</a:t>
            </a:fld>
            <a:endParaRPr lang="ar-SA"/>
          </a:p>
        </p:txBody>
      </p:sp>
      <p:sp>
        <p:nvSpPr>
          <p:cNvPr id="5" name="Date Placeholder 4"/>
          <p:cNvSpPr>
            <a:spLocks noGrp="1"/>
          </p:cNvSpPr>
          <p:nvPr>
            <p:ph type="dt" idx="11"/>
          </p:nvPr>
        </p:nvSpPr>
        <p:spPr/>
        <p:txBody>
          <a:bodyPr/>
          <a:lstStyle/>
          <a:p>
            <a:fld id="{1BBD8ED9-1489-4EA2-B1D5-F2BD30BBFB9E}" type="datetime1">
              <a:rPr lang="en-US" smtClean="0"/>
              <a:t>1/22/2021</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10</a:t>
            </a:fld>
            <a:endParaRPr lang="ar-SA"/>
          </a:p>
        </p:txBody>
      </p:sp>
      <p:sp>
        <p:nvSpPr>
          <p:cNvPr id="5" name="Date Placeholder 4"/>
          <p:cNvSpPr>
            <a:spLocks noGrp="1"/>
          </p:cNvSpPr>
          <p:nvPr>
            <p:ph type="dt" idx="11"/>
          </p:nvPr>
        </p:nvSpPr>
        <p:spPr/>
        <p:txBody>
          <a:bodyPr/>
          <a:lstStyle/>
          <a:p>
            <a:fld id="{7A950F94-819E-41F5-9DAB-E72DBAEECF44}" type="datetime1">
              <a:rPr lang="en-US" smtClean="0"/>
              <a:t>1/22/2021</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11</a:t>
            </a:fld>
            <a:endParaRPr lang="ar-SA"/>
          </a:p>
        </p:txBody>
      </p:sp>
      <p:sp>
        <p:nvSpPr>
          <p:cNvPr id="5" name="Date Placeholder 4"/>
          <p:cNvSpPr>
            <a:spLocks noGrp="1"/>
          </p:cNvSpPr>
          <p:nvPr>
            <p:ph type="dt" idx="11"/>
          </p:nvPr>
        </p:nvSpPr>
        <p:spPr/>
        <p:txBody>
          <a:bodyPr/>
          <a:lstStyle/>
          <a:p>
            <a:fld id="{5EED1B53-6FDE-4E75-A21F-F594A3E55CF4}" type="datetime1">
              <a:rPr lang="en-US" smtClean="0"/>
              <a:t>1/22/2021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9433E492-767D-43C3-BA45-5EB2C691C35D}" type="datetime3">
              <a:rPr lang="en-US" smtClean="0"/>
              <a:t>22 January 2021</a:t>
            </a:fld>
            <a:endParaRPr lang="ar-SA"/>
          </a:p>
        </p:txBody>
      </p:sp>
      <p:sp>
        <p:nvSpPr>
          <p:cNvPr id="17" name="Footer Placeholder 16"/>
          <p:cNvSpPr>
            <a:spLocks noGrp="1"/>
          </p:cNvSpPr>
          <p:nvPr>
            <p:ph type="ftr" sz="quarter" idx="11"/>
          </p:nvPr>
        </p:nvSpPr>
        <p:spPr/>
        <p:txBody>
          <a:bodyPr/>
          <a:lstStyle/>
          <a:p>
            <a:r>
              <a:rPr lang="ar-SA"/>
              <a:t>سنة 2  محاسبة ومالية: مالية المؤسسة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B47531D-F65B-46BA-8D3A-7EDAC191BAAC}" type="datetime3">
              <a:rPr lang="en-US" smtClean="0"/>
              <a:t>22 January 2021</a:t>
            </a:fld>
            <a:endParaRPr lang="ar-SA"/>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4F9DA9-65B2-46E3-85F9-7D61B4E514AE}" type="datetime3">
              <a:rPr lang="en-US" smtClean="0"/>
              <a:t>22 January 2021</a:t>
            </a:fld>
            <a:endParaRPr lang="ar-SA"/>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D7842E6F-7C8C-4F8F-9575-33267C91EAE7}" type="datetime3">
              <a:rPr lang="en-US" smtClean="0"/>
              <a:t>22 January 2021</a:t>
            </a:fld>
            <a:endParaRPr lang="ar-SA"/>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
        <p:nvSpPr>
          <p:cNvPr id="4" name="Date Placeholder 3"/>
          <p:cNvSpPr>
            <a:spLocks noGrp="1"/>
          </p:cNvSpPr>
          <p:nvPr>
            <p:ph type="dt" sz="half" idx="10"/>
          </p:nvPr>
        </p:nvSpPr>
        <p:spPr/>
        <p:txBody>
          <a:bodyPr/>
          <a:lstStyle/>
          <a:p>
            <a:fld id="{19DCBDDE-9AEA-48DF-8684-9D4C90363D80}" type="datetime3">
              <a:rPr lang="en-US" smtClean="0"/>
              <a:t>22 January 2021</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27A94945-6363-4502-A9DF-484A667BE97F}" type="datetime3">
              <a:rPr lang="en-US" smtClean="0"/>
              <a:t>22 January 2021</a:t>
            </a:fld>
            <a:endParaRPr lang="ar-SA"/>
          </a:p>
        </p:txBody>
      </p:sp>
      <p:sp>
        <p:nvSpPr>
          <p:cNvPr id="6" name="Footer Placeholder 5"/>
          <p:cNvSpPr>
            <a:spLocks noGrp="1"/>
          </p:cNvSpPr>
          <p:nvPr>
            <p:ph type="ftr" sz="quarter" idx="11"/>
          </p:nvPr>
        </p:nvSpPr>
        <p:spPr/>
        <p:txBody>
          <a:bodyPr/>
          <a:lstStyle/>
          <a:p>
            <a:r>
              <a:rPr lang="ar-SA"/>
              <a:t>سنة 2  محاسبة ومالية: مالية المؤسسة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4494882-4ACD-42E2-953B-27836ED3CF16}" type="datetime3">
              <a:rPr lang="en-US" smtClean="0"/>
              <a:t>22 January 2021</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2  محاسبة ومالية: مالية المؤسسة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96910F9-BD13-4B66-89FE-EE834010B25E}" type="datetime3">
              <a:rPr lang="en-US" smtClean="0"/>
              <a:t>22 January 2021</a:t>
            </a:fld>
            <a:endParaRPr lang="ar-SA"/>
          </a:p>
        </p:txBody>
      </p:sp>
      <p:sp>
        <p:nvSpPr>
          <p:cNvPr id="4" name="Footer Placeholder 3"/>
          <p:cNvSpPr>
            <a:spLocks noGrp="1"/>
          </p:cNvSpPr>
          <p:nvPr>
            <p:ph type="ftr" sz="quarter" idx="11"/>
          </p:nvPr>
        </p:nvSpPr>
        <p:spPr/>
        <p:txBody>
          <a:bodyPr/>
          <a:lstStyle/>
          <a:p>
            <a:r>
              <a:rPr lang="ar-SA"/>
              <a:t>سنة 2  محاسبة ومالية: مالية المؤسسة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FA0B6A5-31DF-40B4-BBDF-7086BDE436A5}" type="datetime3">
              <a:rPr lang="en-US" smtClean="0"/>
              <a:t>22 January 2021</a:t>
            </a:fld>
            <a:endParaRPr lang="ar-SA"/>
          </a:p>
        </p:txBody>
      </p:sp>
      <p:sp>
        <p:nvSpPr>
          <p:cNvPr id="3" name="Footer Placeholder 2"/>
          <p:cNvSpPr>
            <a:spLocks noGrp="1"/>
          </p:cNvSpPr>
          <p:nvPr>
            <p:ph type="ftr" sz="quarter" idx="11"/>
          </p:nvPr>
        </p:nvSpPr>
        <p:spPr/>
        <p:txBody>
          <a:bodyPr/>
          <a:lstStyle/>
          <a:p>
            <a:r>
              <a:rPr lang="ar-SA"/>
              <a:t>سنة 2  محاسبة ومالية: مالية المؤسسة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89B8EC2-8176-45C5-BC9E-4C8E68185695}" type="datetime3">
              <a:rPr lang="en-US" smtClean="0"/>
              <a:t>22 January 2021</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2  محاسبة ومالية: مالية المؤسسة                       أ. د بوداح عبدالجليل</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EA77094-9343-4F75-8D9A-06BE44962824}" type="datetime3">
              <a:rPr lang="en-US" smtClean="0"/>
              <a:t>22 January 2021</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2  محاسبة ومالية: مالية المؤسسة                       أ. د بوداح عبدالجليل</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2CF9525-0161-4C18-8988-2A9A6D7E86F0}" type="datetime3">
              <a:rPr lang="en-US" smtClean="0"/>
              <a:t>22 January 2021</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2  محاسبة ومالية: مالية المؤسسة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936704"/>
          </a:xfrm>
        </p:spPr>
        <p:style>
          <a:lnRef idx="1">
            <a:schemeClr val="accent3"/>
          </a:lnRef>
          <a:fillRef idx="3">
            <a:schemeClr val="accent3"/>
          </a:fillRef>
          <a:effectRef idx="2">
            <a:schemeClr val="accent3"/>
          </a:effectRef>
          <a:fontRef idx="minor">
            <a:schemeClr val="lt1"/>
          </a:fontRef>
        </p:style>
        <p:txBody>
          <a:bodyPr anchor="ctr">
            <a:normAutofit/>
          </a:bodyPr>
          <a:lstStyle/>
          <a:p>
            <a:endParaRPr lang="ar-SA" sz="6000"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0" y="1412776"/>
            <a:ext cx="8892480" cy="424847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1BE13538-559C-413C-B1E7-8B31649FB5FE}" type="datetime3">
              <a:rPr lang="en-US" smtClean="0"/>
              <a:t>22 January 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2  محاسبة ومالية: مالية المؤسسة                       أ. د بوداح عبدالجليل</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268760"/>
            <a:ext cx="8712968" cy="4968552"/>
          </a:xfrm>
          <a:ln/>
        </p:spPr>
        <p:style>
          <a:lnRef idx="2">
            <a:schemeClr val="dk1"/>
          </a:lnRef>
          <a:fillRef idx="1002">
            <a:schemeClr val="lt1"/>
          </a:fillRef>
          <a:effectRef idx="0">
            <a:schemeClr val="dk1"/>
          </a:effectRef>
          <a:fontRef idx="minor">
            <a:schemeClr val="dk1"/>
          </a:fontRef>
        </p:style>
        <p:txBody>
          <a:bodyPr anchor="ctr">
            <a:noAutofit/>
          </a:bodyPr>
          <a:lstStyle/>
          <a:p>
            <a:pPr marL="900113" algn="r">
              <a:tabLst>
                <a:tab pos="1254125" algn="l"/>
              </a:tabLst>
            </a:pPr>
            <a:endParaRPr lang="en-US" sz="2000" dirty="0">
              <a:solidFill>
                <a:schemeClr val="tx1"/>
              </a:solidFill>
            </a:endParaRPr>
          </a:p>
          <a:p>
            <a:pPr marL="900113" algn="r">
              <a:buFont typeface="Wingdings" pitchFamily="2" charset="2"/>
              <a:buChar char="Ø"/>
              <a:tabLst>
                <a:tab pos="1254125" algn="l"/>
              </a:tabLst>
            </a:pPr>
            <a:endParaRPr lang="en-US" sz="2000" dirty="0">
              <a:solidFill>
                <a:schemeClr val="tx1"/>
              </a:solidFill>
            </a:endParaRPr>
          </a:p>
          <a:p>
            <a:pPr marL="900113" algn="r">
              <a:buFont typeface="Wingdings" pitchFamily="2" charset="2"/>
              <a:buChar char="Ø"/>
              <a:tabLst>
                <a:tab pos="1254125" algn="l"/>
              </a:tabLst>
            </a:pPr>
            <a:endParaRPr lang="en-US" sz="2000" dirty="0">
              <a:solidFill>
                <a:schemeClr val="tx1"/>
              </a:solidFill>
            </a:endParaRPr>
          </a:p>
          <a:p>
            <a:pPr marL="900113" algn="r">
              <a:buFont typeface="Wingdings" pitchFamily="2" charset="2"/>
              <a:buChar char="Ø"/>
              <a:tabLst>
                <a:tab pos="1254125" algn="l"/>
              </a:tabLst>
            </a:pPr>
            <a:r>
              <a:rPr lang="ar-SA" sz="2000" dirty="0">
                <a:solidFill>
                  <a:schemeClr val="tx1"/>
                </a:solidFill>
              </a:rPr>
              <a:t> </a:t>
            </a:r>
            <a:endParaRPr lang="ar-DZ" sz="2000" dirty="0">
              <a:solidFill>
                <a:schemeClr val="tx1"/>
              </a:solidFill>
            </a:endParaRPr>
          </a:p>
          <a:p>
            <a:pPr marL="900113" algn="r">
              <a:buFont typeface="Wingdings" pitchFamily="2" charset="2"/>
              <a:buChar char="Ø"/>
              <a:tabLst>
                <a:tab pos="1254125" algn="l"/>
              </a:tabLst>
            </a:pPr>
            <a:endParaRPr lang="ar-DZ" sz="2000" dirty="0">
              <a:solidFill>
                <a:schemeClr val="tx1"/>
              </a:solidFill>
            </a:endParaRPr>
          </a:p>
          <a:p>
            <a:pPr marL="900113" algn="r">
              <a:buFont typeface="Wingdings" pitchFamily="2" charset="2"/>
              <a:buChar char="Ø"/>
              <a:tabLst>
                <a:tab pos="1254125" algn="l"/>
              </a:tabLst>
            </a:pPr>
            <a:endParaRPr lang="ar-DZ" sz="2000" dirty="0">
              <a:solidFill>
                <a:schemeClr val="tx1"/>
              </a:solidFill>
            </a:endParaRPr>
          </a:p>
          <a:p>
            <a:pPr marL="900113" algn="r">
              <a:buFont typeface="Wingdings" pitchFamily="2" charset="2"/>
              <a:buChar char="Ø"/>
              <a:tabLst>
                <a:tab pos="1254125" algn="l"/>
              </a:tabLst>
            </a:pPr>
            <a:endParaRPr lang="ar-DZ" sz="2000" dirty="0">
              <a:solidFill>
                <a:schemeClr val="tx1"/>
              </a:solidFill>
            </a:endParaRPr>
          </a:p>
          <a:p>
            <a:pPr marL="900113" algn="r">
              <a:buFont typeface="Wingdings" pitchFamily="2" charset="2"/>
              <a:buChar char="Ø"/>
              <a:tabLst>
                <a:tab pos="1254125" algn="l"/>
              </a:tabLst>
            </a:pPr>
            <a:r>
              <a:rPr lang="ar-SA" sz="2800" dirty="0">
                <a:solidFill>
                  <a:schemeClr val="tx1"/>
                </a:solidFill>
              </a:rPr>
              <a:t>تعريف رأس المال العامل</a:t>
            </a:r>
          </a:p>
          <a:p>
            <a:pPr marL="265113" algn="just">
              <a:buFontTx/>
              <a:buChar char="-"/>
              <a:tabLst>
                <a:tab pos="1254125" algn="l"/>
              </a:tabLst>
            </a:pPr>
            <a:r>
              <a:rPr lang="ar-SA" sz="2400" b="0" dirty="0">
                <a:solidFill>
                  <a:schemeClr val="tx1"/>
                </a:solidFill>
              </a:rPr>
              <a:t>رأس المال العامل الصافي أو الدائم</a:t>
            </a:r>
          </a:p>
          <a:p>
            <a:pPr marL="265113" algn="just">
              <a:tabLst>
                <a:tab pos="1254125" algn="l"/>
              </a:tabLst>
            </a:pPr>
            <a:r>
              <a:rPr lang="ar-SA" sz="2400" b="0" dirty="0">
                <a:solidFill>
                  <a:schemeClr val="tx1"/>
                </a:solidFill>
                <a:latin typeface="Calibri" panose="020F0502020204030204" pitchFamily="34" charset="0"/>
              </a:rPr>
              <a:t>يعبر رأس المال العامل الصافي أو الدائم عن الفرق بين الأموال الدائمة (رؤوس الأموال الخاصة + الخصوم غير الجارية) والأصول الثابتة الصافية (التثبيتات الصافية)، وهذا مايسمى برأس المال العامل الصافي من أعلى الميزانية. أما حساب رأس المال العامل من أسفل الميزانية فيكون من نتجة الفرق بين الأصول المتداولة (الجارية) والديون قصيرة الأجل (الخصوم الجارية). أما ر م ع من أعلى الميزانية فيعبر عن مدى قدرة الشركة في تمويل استثماراتها في الأجل الطويل من الأموال الدائمة. أما ر م ع من أسفل الميزانية فمعناه قدرة الشركة على تحويل عناصر الأصول الجارية إلى سيولة لأجل تغطية التزاماتها في الأجل القصير من الديون قصيرة الأجل أي من الخصوم الجارية. </a:t>
            </a:r>
          </a:p>
          <a:p>
            <a:pPr marL="265113" algn="just">
              <a:buFontTx/>
              <a:buChar char="-"/>
              <a:tabLst>
                <a:tab pos="1254125" algn="l"/>
              </a:tabLst>
            </a:pPr>
            <a:endParaRPr lang="ar-SA" sz="2000" b="0" dirty="0">
              <a:solidFill>
                <a:schemeClr val="tx1"/>
              </a:solidFill>
              <a:latin typeface="Calibri" panose="020F0502020204030204" pitchFamily="34" charset="0"/>
              <a:cs typeface="Calibri" panose="020F0502020204030204" pitchFamily="34" charset="0"/>
            </a:endParaRPr>
          </a:p>
          <a:p>
            <a:pPr marL="265113" algn="just">
              <a:buFontTx/>
              <a:buChar char="-"/>
              <a:tabLst>
                <a:tab pos="1254125" algn="l"/>
              </a:tabLst>
            </a:pPr>
            <a:endParaRPr lang="ar-SA" sz="2000" b="0" dirty="0">
              <a:solidFill>
                <a:schemeClr val="tx1"/>
              </a:solidFill>
              <a:latin typeface="Calibri" panose="020F0502020204030204" pitchFamily="34" charset="0"/>
              <a:cs typeface="Calibri" panose="020F0502020204030204" pitchFamily="34" charset="0"/>
            </a:endParaRPr>
          </a:p>
          <a:p>
            <a:pPr marL="900113" algn="r">
              <a:buFont typeface="Wingdings" pitchFamily="2" charset="2"/>
              <a:buChar char="Ø"/>
              <a:tabLst>
                <a:tab pos="1254125" algn="l"/>
              </a:tabLst>
            </a:pPr>
            <a:endParaRPr lang="ar-SA" sz="2000" b="0" dirty="0">
              <a:solidFill>
                <a:schemeClr val="tx1"/>
              </a:solidFill>
              <a:latin typeface="Calibri" panose="020F0502020204030204" pitchFamily="34" charset="0"/>
              <a:cs typeface="Calibri" panose="020F0502020204030204" pitchFamily="34" charset="0"/>
            </a:endParaRPr>
          </a:p>
          <a:p>
            <a:pPr marL="900113" algn="r">
              <a:tabLst>
                <a:tab pos="1254125" algn="l"/>
              </a:tabLst>
            </a:pPr>
            <a:endParaRPr lang="ar-SA" sz="2000" b="0" dirty="0">
              <a:solidFill>
                <a:schemeClr val="tx1"/>
              </a:solidFill>
              <a:latin typeface="Calibri" panose="020F0502020204030204" pitchFamily="34" charset="0"/>
              <a:cs typeface="Calibri" panose="020F0502020204030204" pitchFamily="34" charset="0"/>
            </a:endParaRPr>
          </a:p>
          <a:p>
            <a:pPr marL="900113" algn="r">
              <a:buFont typeface="Wingdings" pitchFamily="2" charset="2"/>
              <a:buChar char="Ø"/>
              <a:tabLst>
                <a:tab pos="1254125" algn="l"/>
              </a:tabLst>
            </a:pPr>
            <a:endParaRPr lang="ar-SA" sz="2000" b="0" dirty="0">
              <a:solidFill>
                <a:schemeClr val="tx1"/>
              </a:solidFill>
            </a:endParaRPr>
          </a:p>
          <a:p>
            <a:pPr marL="900113" algn="r">
              <a:tabLst>
                <a:tab pos="1254125" algn="l"/>
              </a:tabLst>
            </a:pPr>
            <a:endParaRPr lang="ar-SA" sz="2000" b="0" dirty="0">
              <a:solidFill>
                <a:schemeClr val="tx1"/>
              </a:solidFill>
            </a:endParaRPr>
          </a:p>
          <a:p>
            <a:pPr marL="900113" algn="r">
              <a:tabLst>
                <a:tab pos="1254125" algn="l"/>
              </a:tabLst>
            </a:pPr>
            <a:endParaRPr lang="ar-SA" sz="2000" dirty="0">
              <a:solidFill>
                <a:schemeClr val="tx1"/>
              </a:solidFill>
            </a:endParaRPr>
          </a:p>
        </p:txBody>
      </p:sp>
      <p:sp>
        <p:nvSpPr>
          <p:cNvPr id="2" name="Title 1"/>
          <p:cNvSpPr>
            <a:spLocks noGrp="1"/>
          </p:cNvSpPr>
          <p:nvPr>
            <p:ph type="ctrTitle"/>
          </p:nvPr>
        </p:nvSpPr>
        <p:spPr>
          <a:xfrm>
            <a:off x="251520" y="332656"/>
            <a:ext cx="8568952" cy="762568"/>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 </a:t>
            </a:r>
            <a:r>
              <a:rPr lang="ar-DZ" sz="3600" b="1" dirty="0">
                <a:solidFill>
                  <a:schemeClr val="tx1"/>
                </a:solidFill>
              </a:rPr>
              <a:t>التشخيص المالي - </a:t>
            </a:r>
            <a:r>
              <a:rPr lang="ar-SA" sz="3600" b="1" dirty="0">
                <a:solidFill>
                  <a:schemeClr val="tx1"/>
                </a:solidFill>
              </a:rPr>
              <a:t>التوازنات المالية</a:t>
            </a:r>
            <a:endParaRPr lang="ar-SA" sz="4000" b="1" dirty="0"/>
          </a:p>
        </p:txBody>
      </p:sp>
      <p:sp>
        <p:nvSpPr>
          <p:cNvPr id="4" name="Date Placeholder 3"/>
          <p:cNvSpPr>
            <a:spLocks noGrp="1"/>
          </p:cNvSpPr>
          <p:nvPr>
            <p:ph type="dt" sz="half" idx="10"/>
          </p:nvPr>
        </p:nvSpPr>
        <p:spPr/>
        <p:txBody>
          <a:bodyPr/>
          <a:lstStyle/>
          <a:p>
            <a:fld id="{CDC32D96-A2B4-4A86-BE67-3183A136A991}" type="datetime3">
              <a:rPr lang="en-US" smtClean="0"/>
              <a:t>22 January 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10</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340768"/>
            <a:ext cx="8712968" cy="4896544"/>
          </a:xfrm>
          <a:ln/>
        </p:spPr>
        <p:style>
          <a:lnRef idx="2">
            <a:schemeClr val="dk1"/>
          </a:lnRef>
          <a:fillRef idx="1002">
            <a:schemeClr val="lt1"/>
          </a:fillRef>
          <a:effectRef idx="0">
            <a:schemeClr val="dk1"/>
          </a:effectRef>
          <a:fontRef idx="minor">
            <a:schemeClr val="dk1"/>
          </a:fontRef>
        </p:style>
        <p:txBody>
          <a:bodyPr anchor="ctr">
            <a:normAutofit fontScale="92500" lnSpcReduction="20000"/>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r>
              <a:rPr lang="ar-SA" sz="5100" dirty="0">
                <a:solidFill>
                  <a:schemeClr val="tx1"/>
                </a:solidFill>
              </a:rPr>
              <a:t> </a:t>
            </a:r>
            <a:r>
              <a:rPr lang="ar-SA" sz="4300" dirty="0">
                <a:solidFill>
                  <a:schemeClr val="tx1"/>
                </a:solidFill>
              </a:rPr>
              <a:t>تعريف رأس المال العامل</a:t>
            </a:r>
            <a:endParaRPr lang="ar-SA" sz="5100" dirty="0">
              <a:solidFill>
                <a:schemeClr val="tx1"/>
              </a:solidFill>
            </a:endParaRPr>
          </a:p>
          <a:p>
            <a:pPr marL="265113" algn="just">
              <a:buFontTx/>
              <a:buChar char="-"/>
              <a:tabLst>
                <a:tab pos="1254125" algn="l"/>
              </a:tabLst>
            </a:pPr>
            <a:r>
              <a:rPr lang="ar-SA" sz="3500" b="0" dirty="0">
                <a:solidFill>
                  <a:schemeClr val="tx1"/>
                </a:solidFill>
              </a:rPr>
              <a:t>رأس المال العامل الصافي أو الدائم </a:t>
            </a:r>
            <a:r>
              <a:rPr lang="en-US" sz="2400" dirty="0">
                <a:solidFill>
                  <a:schemeClr val="tx1"/>
                </a:solidFill>
              </a:rPr>
              <a:t>FRN</a:t>
            </a:r>
            <a:endParaRPr lang="ar-SA" sz="3800" dirty="0">
              <a:solidFill>
                <a:schemeClr val="tx1"/>
              </a:solidFill>
            </a:endParaRPr>
          </a:p>
          <a:p>
            <a:pPr marL="265113" algn="just">
              <a:tabLst>
                <a:tab pos="1254125" algn="l"/>
              </a:tabLst>
            </a:pPr>
            <a:r>
              <a:rPr lang="ar-SA" sz="2600" b="0" dirty="0">
                <a:solidFill>
                  <a:schemeClr val="tx1"/>
                </a:solidFill>
              </a:rPr>
              <a:t>ويمكن التعبير عن رأس المال العامل الصافي أو الدائم من خلال الشكل الموضح أدناه</a:t>
            </a:r>
          </a:p>
          <a:p>
            <a:pPr marL="265113" algn="just">
              <a:tabLst>
                <a:tab pos="1254125" algn="l"/>
              </a:tabLst>
            </a:pPr>
            <a:endParaRPr lang="ar-SA" sz="2800" b="0" dirty="0">
              <a:solidFill>
                <a:schemeClr val="tx1"/>
              </a:solidFill>
            </a:endParaRPr>
          </a:p>
          <a:p>
            <a:pPr marL="265113" algn="just">
              <a:tabLst>
                <a:tab pos="1254125" algn="l"/>
              </a:tabLst>
            </a:pPr>
            <a:endParaRPr lang="ar-SA" sz="2800" b="0" dirty="0">
              <a:solidFill>
                <a:schemeClr val="tx1"/>
              </a:solidFill>
            </a:endParaRPr>
          </a:p>
          <a:p>
            <a:pPr marL="265113" algn="just">
              <a:tabLst>
                <a:tab pos="1254125" algn="l"/>
              </a:tabLst>
            </a:pPr>
            <a:r>
              <a:rPr lang="ar-SA" sz="2800" b="0" dirty="0">
                <a:solidFill>
                  <a:schemeClr val="tx1"/>
                </a:solidFill>
              </a:rPr>
              <a:t>                                                                                                                                                                             </a:t>
            </a:r>
          </a:p>
          <a:p>
            <a:pPr marL="265113" algn="just">
              <a:tabLst>
                <a:tab pos="1254125" algn="l"/>
              </a:tabLst>
            </a:pPr>
            <a:r>
              <a:rPr lang="ar-SA" sz="2800" b="0" dirty="0">
                <a:solidFill>
                  <a:schemeClr val="tx1"/>
                </a:solidFill>
              </a:rPr>
              <a:t>                                                          </a:t>
            </a:r>
            <a:r>
              <a:rPr lang="en-US" sz="2400" dirty="0">
                <a:solidFill>
                  <a:schemeClr val="tx1"/>
                </a:solidFill>
              </a:rPr>
              <a:t>FRN</a:t>
            </a:r>
            <a:endParaRPr lang="ar-SA" sz="280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5"/>
            <a:ext cx="8568952" cy="778033"/>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 </a:t>
            </a:r>
            <a:r>
              <a:rPr lang="ar-DZ" sz="3600" b="1" dirty="0">
                <a:solidFill>
                  <a:schemeClr val="tx1"/>
                </a:solidFill>
              </a:rPr>
              <a:t>التشخيص المالي - </a:t>
            </a:r>
            <a:r>
              <a:rPr lang="ar-SA" sz="3600" b="1" dirty="0">
                <a:solidFill>
                  <a:schemeClr val="tx1"/>
                </a:solidFill>
              </a:rPr>
              <a:t>التوازنات المالية</a:t>
            </a:r>
            <a:endParaRPr lang="ar-SA" sz="4000" b="1" dirty="0"/>
          </a:p>
        </p:txBody>
      </p:sp>
      <p:sp>
        <p:nvSpPr>
          <p:cNvPr id="4" name="Date Placeholder 3"/>
          <p:cNvSpPr>
            <a:spLocks noGrp="1"/>
          </p:cNvSpPr>
          <p:nvPr>
            <p:ph type="dt" sz="half" idx="10"/>
          </p:nvPr>
        </p:nvSpPr>
        <p:spPr/>
        <p:txBody>
          <a:bodyPr/>
          <a:lstStyle/>
          <a:p>
            <a:fld id="{0553C4C8-D8AF-4886-A614-488EB8B03C9B}" type="datetime3">
              <a:rPr lang="en-US" smtClean="0"/>
              <a:t>22 January 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11</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graphicFrame>
        <p:nvGraphicFramePr>
          <p:cNvPr id="7" name="Table 6"/>
          <p:cNvGraphicFramePr>
            <a:graphicFrameLocks noGrp="1"/>
          </p:cNvGraphicFramePr>
          <p:nvPr/>
        </p:nvGraphicFramePr>
        <p:xfrm>
          <a:off x="2051720" y="3501008"/>
          <a:ext cx="5256584" cy="2246303"/>
        </p:xfrm>
        <a:graphic>
          <a:graphicData uri="http://schemas.openxmlformats.org/drawingml/2006/table">
            <a:tbl>
              <a:tblPr rtl="1" firstRow="1" bandRow="1">
                <a:tableStyleId>{8799B23B-EC83-4686-B30A-512413B5E67A}</a:tableStyleId>
              </a:tblPr>
              <a:tblGrid>
                <a:gridCol w="2594836">
                  <a:extLst>
                    <a:ext uri="{9D8B030D-6E8A-4147-A177-3AD203B41FA5}">
                      <a16:colId xmlns:a16="http://schemas.microsoft.com/office/drawing/2014/main" val="20000"/>
                    </a:ext>
                  </a:extLst>
                </a:gridCol>
                <a:gridCol w="2661748">
                  <a:extLst>
                    <a:ext uri="{9D8B030D-6E8A-4147-A177-3AD203B41FA5}">
                      <a16:colId xmlns:a16="http://schemas.microsoft.com/office/drawing/2014/main" val="20001"/>
                    </a:ext>
                  </a:extLst>
                </a:gridCol>
              </a:tblGrid>
              <a:tr h="734135">
                <a:tc>
                  <a:txBody>
                    <a:bodyPr/>
                    <a:lstStyle/>
                    <a:p>
                      <a:pPr algn="ctr" rtl="1"/>
                      <a:endParaRPr lang="ar-SA" dirty="0"/>
                    </a:p>
                    <a:p>
                      <a:pPr algn="ctr" rtl="1"/>
                      <a:r>
                        <a:rPr lang="ar-SA" dirty="0"/>
                        <a:t>الأصول الثابتة الصافية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rtl="1"/>
                      <a:endParaRPr lang="ar-SA" dirty="0"/>
                    </a:p>
                    <a:p>
                      <a:pPr algn="ctr" rtl="1"/>
                      <a:r>
                        <a:rPr lang="ar-SA" dirty="0"/>
                        <a:t>الأموال الدائمة</a:t>
                      </a:r>
                    </a:p>
                    <a:p>
                      <a:pPr algn="ctr" rtl="1"/>
                      <a:endParaRPr lang="ar-SA" dirty="0"/>
                    </a:p>
                    <a:p>
                      <a:pPr algn="r" rtl="1"/>
                      <a:r>
                        <a:rPr lang="ar-SA" dirty="0">
                          <a:solidFill>
                            <a:schemeClr val="accent1">
                              <a:lumMod val="60000"/>
                              <a:lumOff val="40000"/>
                            </a:schemeClr>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78033">
                <a:tc rowSpan="2">
                  <a:txBody>
                    <a:bodyPr/>
                    <a:lstStyle/>
                    <a:p>
                      <a:pPr rtl="1"/>
                      <a:endParaRPr lang="ar-SA" dirty="0"/>
                    </a:p>
                    <a:p>
                      <a:pPr rtl="1"/>
                      <a:endParaRPr lang="ar-SA" dirty="0"/>
                    </a:p>
                    <a:p>
                      <a:pPr algn="ctr" rtl="1"/>
                      <a:r>
                        <a:rPr lang="ar-SA" dirty="0"/>
                        <a:t>الأصول المتداولة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rtl="1"/>
                      <a:endParaRPr lang="ar-SA"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34135">
                <a:tc vMerge="1">
                  <a:txBody>
                    <a:bodyPr/>
                    <a:lstStyle/>
                    <a:p>
                      <a:pPr rtl="1"/>
                      <a:endParaRPr lang="ar-SA" dirty="0"/>
                    </a:p>
                  </a:txBody>
                  <a:tcPr/>
                </a:tc>
                <a:tc>
                  <a:txBody>
                    <a:bodyPr/>
                    <a:lstStyle/>
                    <a:p>
                      <a:pPr rtl="1"/>
                      <a:endParaRPr lang="ar-SA" dirty="0"/>
                    </a:p>
                    <a:p>
                      <a:pPr algn="ctr" rtl="1"/>
                      <a:r>
                        <a:rPr lang="ar-SA" dirty="0"/>
                        <a:t>الديون قصيرة الأجل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16" name="Straight Arrow Connector 15"/>
          <p:cNvCxnSpPr/>
          <p:nvPr/>
        </p:nvCxnSpPr>
        <p:spPr>
          <a:xfrm flipH="1">
            <a:off x="2051720" y="4221088"/>
            <a:ext cx="2664296"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84784"/>
            <a:ext cx="8712968" cy="4824536"/>
          </a:xfrm>
          <a:ln/>
        </p:spPr>
        <p:style>
          <a:lnRef idx="2">
            <a:schemeClr val="dk1"/>
          </a:lnRef>
          <a:fillRef idx="1002">
            <a:schemeClr val="lt1"/>
          </a:fillRef>
          <a:effectRef idx="0">
            <a:schemeClr val="dk1"/>
          </a:effectRef>
          <a:fontRef idx="minor">
            <a:schemeClr val="dk1"/>
          </a:fontRef>
        </p:style>
        <p:txBody>
          <a:bodyPr anchor="ctr">
            <a:normAutofit fontScale="92500" lnSpcReduction="20000"/>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tabLst>
                <a:tab pos="1254125" algn="l"/>
              </a:tabLst>
            </a:pPr>
            <a:endParaRPr lang="ar-SA" sz="3200" dirty="0">
              <a:solidFill>
                <a:schemeClr val="tx1"/>
              </a:solidFill>
            </a:endParaRPr>
          </a:p>
          <a:p>
            <a:pPr marL="900113" algn="r">
              <a:buFont typeface="Wingdings" pitchFamily="2" charset="2"/>
              <a:buChar char="Ø"/>
              <a:tabLst>
                <a:tab pos="1254125" algn="l"/>
              </a:tabLst>
            </a:pPr>
            <a:r>
              <a:rPr lang="ar-SA" sz="5100" dirty="0">
                <a:solidFill>
                  <a:schemeClr val="tx1"/>
                </a:solidFill>
              </a:rPr>
              <a:t> </a:t>
            </a:r>
            <a:r>
              <a:rPr lang="ar-SA" sz="4300" dirty="0">
                <a:solidFill>
                  <a:schemeClr val="tx1"/>
                </a:solidFill>
              </a:rPr>
              <a:t>تعريف رأس المال العامل</a:t>
            </a:r>
            <a:endParaRPr lang="ar-SA" sz="5100" dirty="0">
              <a:solidFill>
                <a:schemeClr val="tx1"/>
              </a:solidFill>
            </a:endParaRPr>
          </a:p>
          <a:p>
            <a:pPr marL="265113" algn="just">
              <a:buFontTx/>
              <a:buChar char="-"/>
              <a:tabLst>
                <a:tab pos="1254125" algn="l"/>
              </a:tabLst>
            </a:pPr>
            <a:r>
              <a:rPr lang="ar-SA" sz="3500" b="0" dirty="0">
                <a:solidFill>
                  <a:schemeClr val="tx1"/>
                </a:solidFill>
              </a:rPr>
              <a:t>رأس المال العامل الخاص</a:t>
            </a:r>
          </a:p>
          <a:p>
            <a:pPr marL="265113" algn="just">
              <a:tabLst>
                <a:tab pos="1254125" algn="l"/>
              </a:tabLst>
            </a:pPr>
            <a:r>
              <a:rPr lang="ar-SA" sz="2400" b="0" dirty="0">
                <a:solidFill>
                  <a:schemeClr val="tx1"/>
                </a:solidFill>
              </a:rPr>
              <a:t>يعبر عن هذا المفهوم بالمعادلة التالية:</a:t>
            </a:r>
          </a:p>
          <a:p>
            <a:pPr marL="265113" algn="just">
              <a:tabLst>
                <a:tab pos="1254125" algn="l"/>
              </a:tabLst>
            </a:pPr>
            <a:endParaRPr lang="ar-SA" sz="2400" b="0" dirty="0">
              <a:solidFill>
                <a:schemeClr val="tx1"/>
              </a:solidFill>
            </a:endParaRPr>
          </a:p>
          <a:p>
            <a:pPr marL="265113" algn="just">
              <a:tabLst>
                <a:tab pos="1254125" algn="l"/>
              </a:tabLst>
            </a:pPr>
            <a:endParaRPr lang="ar-SA" sz="2400" b="0" dirty="0">
              <a:solidFill>
                <a:schemeClr val="tx1"/>
              </a:solidFill>
            </a:endParaRPr>
          </a:p>
          <a:p>
            <a:pPr marL="265113" algn="just">
              <a:tabLst>
                <a:tab pos="1254125" algn="l"/>
              </a:tabLst>
            </a:pPr>
            <a:endParaRPr lang="ar-SA" sz="2400" b="0" dirty="0">
              <a:solidFill>
                <a:schemeClr val="tx1"/>
              </a:solidFill>
            </a:endParaRPr>
          </a:p>
          <a:p>
            <a:pPr marL="265113" algn="just">
              <a:tabLst>
                <a:tab pos="1254125" algn="l"/>
              </a:tabLst>
            </a:pPr>
            <a:r>
              <a:rPr lang="ar-SA" sz="2400" b="0" dirty="0">
                <a:solidFill>
                  <a:schemeClr val="tx1"/>
                </a:solidFill>
              </a:rPr>
              <a:t>أو بعبارة أخرى </a:t>
            </a: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792088"/>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 </a:t>
            </a:r>
            <a:r>
              <a:rPr lang="ar-DZ" sz="3600" b="1" dirty="0">
                <a:solidFill>
                  <a:schemeClr val="tx1"/>
                </a:solidFill>
              </a:rPr>
              <a:t>التشخيص المالي - </a:t>
            </a:r>
            <a:r>
              <a:rPr lang="ar-SA" sz="3600" b="1" dirty="0">
                <a:solidFill>
                  <a:schemeClr val="tx1"/>
                </a:solidFill>
              </a:rPr>
              <a:t>التوازنات المالية</a:t>
            </a:r>
            <a:endParaRPr lang="ar-SA" sz="4000" b="1" dirty="0"/>
          </a:p>
        </p:txBody>
      </p:sp>
      <p:sp>
        <p:nvSpPr>
          <p:cNvPr id="4" name="Date Placeholder 3"/>
          <p:cNvSpPr>
            <a:spLocks noGrp="1"/>
          </p:cNvSpPr>
          <p:nvPr>
            <p:ph type="dt" sz="half" idx="10"/>
          </p:nvPr>
        </p:nvSpPr>
        <p:spPr/>
        <p:txBody>
          <a:bodyPr/>
          <a:lstStyle/>
          <a:p>
            <a:fld id="{63ADAE31-C63E-44B1-8084-F7456823E97A}" type="datetime3">
              <a:rPr lang="en-US" smtClean="0"/>
              <a:t>22 January 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12</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graphicFrame>
        <p:nvGraphicFramePr>
          <p:cNvPr id="7" name="Table 6"/>
          <p:cNvGraphicFramePr>
            <a:graphicFrameLocks noGrp="1"/>
          </p:cNvGraphicFramePr>
          <p:nvPr>
            <p:extLst>
              <p:ext uri="{D42A27DB-BD31-4B8C-83A1-F6EECF244321}">
                <p14:modId xmlns:p14="http://schemas.microsoft.com/office/powerpoint/2010/main" val="3006214215"/>
              </p:ext>
            </p:extLst>
          </p:nvPr>
        </p:nvGraphicFramePr>
        <p:xfrm>
          <a:off x="719572" y="3564490"/>
          <a:ext cx="7704856" cy="576064"/>
        </p:xfrm>
        <a:graphic>
          <a:graphicData uri="http://schemas.openxmlformats.org/drawingml/2006/table">
            <a:tbl>
              <a:tblPr rtl="1" firstRow="1" bandRow="1">
                <a:effectLst>
                  <a:outerShdw blurRad="63500" sx="102000" sy="102000" algn="ctr" rotWithShape="0">
                    <a:prstClr val="black">
                      <a:alpha val="40000"/>
                    </a:prstClr>
                  </a:outerShdw>
                </a:effectLst>
                <a:tableStyleId>{5C22544A-7EE6-4342-B048-85BDC9FD1C3A}</a:tableStyleId>
              </a:tblPr>
              <a:tblGrid>
                <a:gridCol w="7704856">
                  <a:extLst>
                    <a:ext uri="{9D8B030D-6E8A-4147-A177-3AD203B41FA5}">
                      <a16:colId xmlns:a16="http://schemas.microsoft.com/office/drawing/2014/main" val="20000"/>
                    </a:ext>
                  </a:extLst>
                </a:gridCol>
              </a:tblGrid>
              <a:tr h="576064">
                <a:tc>
                  <a:txBody>
                    <a:bodyPr/>
                    <a:lstStyle/>
                    <a:p>
                      <a:pPr marL="265113" algn="ctr">
                        <a:tabLst>
                          <a:tab pos="1254125" algn="l"/>
                        </a:tabLst>
                      </a:pPr>
                      <a:r>
                        <a:rPr lang="ar-SA" sz="2000" b="1" dirty="0">
                          <a:solidFill>
                            <a:schemeClr val="tx1"/>
                          </a:solidFill>
                        </a:rPr>
                        <a:t>رأس المال العامل الخاص = رؤوس الأموال الخاصة – الأصول الثابتة الصافية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827584" y="4941168"/>
          <a:ext cx="7704856" cy="576064"/>
        </p:xfrm>
        <a:graphic>
          <a:graphicData uri="http://schemas.openxmlformats.org/drawingml/2006/table">
            <a:tbl>
              <a:tblPr rtl="1" firstRow="1" bandRow="1">
                <a:effectLst>
                  <a:outerShdw blurRad="63500" sx="102000" sy="102000" algn="ctr" rotWithShape="0">
                    <a:prstClr val="black">
                      <a:alpha val="40000"/>
                    </a:prstClr>
                  </a:outerShdw>
                </a:effectLst>
                <a:tableStyleId>{5C22544A-7EE6-4342-B048-85BDC9FD1C3A}</a:tableStyleId>
              </a:tblPr>
              <a:tblGrid>
                <a:gridCol w="7704856">
                  <a:extLst>
                    <a:ext uri="{9D8B030D-6E8A-4147-A177-3AD203B41FA5}">
                      <a16:colId xmlns:a16="http://schemas.microsoft.com/office/drawing/2014/main" val="20000"/>
                    </a:ext>
                  </a:extLst>
                </a:gridCol>
              </a:tblGrid>
              <a:tr h="576064">
                <a:tc>
                  <a:txBody>
                    <a:bodyPr/>
                    <a:lstStyle/>
                    <a:p>
                      <a:pPr marL="265113" algn="ctr">
                        <a:tabLst>
                          <a:tab pos="1254125" algn="l"/>
                        </a:tabLst>
                      </a:pPr>
                      <a:r>
                        <a:rPr lang="ar-SA" sz="2000" b="1" dirty="0">
                          <a:solidFill>
                            <a:schemeClr val="tx1"/>
                          </a:solidFill>
                        </a:rPr>
                        <a:t>رأس المال العامل الخاص = رأس</a:t>
                      </a:r>
                      <a:r>
                        <a:rPr lang="ar-SA" sz="2000" b="1" baseline="0" dirty="0">
                          <a:solidFill>
                            <a:schemeClr val="tx1"/>
                          </a:solidFill>
                        </a:rPr>
                        <a:t> المال العامل الصافي </a:t>
                      </a:r>
                      <a:r>
                        <a:rPr lang="ar-SA" sz="2000" b="1" dirty="0">
                          <a:solidFill>
                            <a:schemeClr val="tx1"/>
                          </a:solidFill>
                        </a:rPr>
                        <a:t>– الخصوم غير الجارية (د  م ط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980728"/>
            <a:ext cx="8712968" cy="5328592"/>
          </a:xfrm>
          <a:ln/>
        </p:spPr>
        <p:style>
          <a:lnRef idx="2">
            <a:schemeClr val="dk1"/>
          </a:lnRef>
          <a:fillRef idx="1002">
            <a:schemeClr val="lt1"/>
          </a:fillRef>
          <a:effectRef idx="0">
            <a:schemeClr val="dk1"/>
          </a:effectRef>
          <a:fontRef idx="minor">
            <a:schemeClr val="dk1"/>
          </a:fontRef>
        </p:style>
        <p:txBody>
          <a:bodyPr anchor="ctr">
            <a:normAutofit fontScale="92500" lnSpcReduction="10000"/>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tabLst>
                <a:tab pos="1254125" algn="l"/>
              </a:tabLst>
            </a:pPr>
            <a:endParaRPr lang="ar-SA" sz="3200" dirty="0">
              <a:solidFill>
                <a:schemeClr val="tx1"/>
              </a:solidFill>
            </a:endParaRPr>
          </a:p>
          <a:p>
            <a:pPr marL="900113" algn="r">
              <a:buFont typeface="Wingdings" pitchFamily="2" charset="2"/>
              <a:buChar char="Ø"/>
              <a:tabLst>
                <a:tab pos="1254125" algn="l"/>
              </a:tabLst>
            </a:pPr>
            <a:r>
              <a:rPr lang="ar-SA" sz="5100" dirty="0">
                <a:solidFill>
                  <a:schemeClr val="tx1"/>
                </a:solidFill>
              </a:rPr>
              <a:t> تعريف رأس المال العامل</a:t>
            </a:r>
          </a:p>
          <a:p>
            <a:pPr marL="265113" algn="just">
              <a:buFontTx/>
              <a:buChar char="-"/>
              <a:tabLst>
                <a:tab pos="1254125" algn="l"/>
              </a:tabLst>
            </a:pPr>
            <a:r>
              <a:rPr lang="ar-SA" sz="3800" b="0" dirty="0">
                <a:solidFill>
                  <a:schemeClr val="tx1"/>
                </a:solidFill>
              </a:rPr>
              <a:t>رأس المال العامل الخارجي</a:t>
            </a:r>
          </a:p>
          <a:p>
            <a:pPr marL="265113" algn="just">
              <a:tabLst>
                <a:tab pos="1254125" algn="l"/>
              </a:tabLst>
            </a:pPr>
            <a:r>
              <a:rPr lang="ar-SA" sz="2400" b="0" dirty="0">
                <a:solidFill>
                  <a:schemeClr val="tx1"/>
                </a:solidFill>
              </a:rPr>
              <a:t>يعبر عن هذا المفهوم بالمعادلة التالية:</a:t>
            </a:r>
          </a:p>
          <a:p>
            <a:pPr marL="265113" algn="just">
              <a:tabLst>
                <a:tab pos="1254125" algn="l"/>
              </a:tabLst>
            </a:pPr>
            <a:endParaRPr lang="ar-SA" sz="2400" b="0" dirty="0">
              <a:solidFill>
                <a:schemeClr val="tx1"/>
              </a:solidFill>
            </a:endParaRPr>
          </a:p>
          <a:p>
            <a:pPr marL="265113" algn="just">
              <a:tabLst>
                <a:tab pos="1254125" algn="l"/>
              </a:tabLst>
            </a:pPr>
            <a:endParaRPr lang="ar-SA" sz="2400" b="0" dirty="0">
              <a:solidFill>
                <a:schemeClr val="tx1"/>
              </a:solidFill>
            </a:endParaRPr>
          </a:p>
          <a:p>
            <a:pPr marL="265113" algn="just">
              <a:tabLst>
                <a:tab pos="1254125" algn="l"/>
              </a:tabLst>
            </a:pPr>
            <a:endParaRPr lang="ar-SA" sz="2400" b="0" dirty="0">
              <a:solidFill>
                <a:schemeClr val="tx1"/>
              </a:solidFill>
            </a:endParaRPr>
          </a:p>
          <a:p>
            <a:pPr marL="265113" algn="just">
              <a:tabLst>
                <a:tab pos="1254125" algn="l"/>
              </a:tabLst>
            </a:pPr>
            <a:r>
              <a:rPr lang="ar-SA" sz="2400" b="0" dirty="0">
                <a:solidFill>
                  <a:schemeClr val="tx1"/>
                </a:solidFill>
              </a:rPr>
              <a:t>أو بعبارة أخرى </a:t>
            </a: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504056"/>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دراسة التوازنات المالية</a:t>
            </a:r>
            <a:endParaRPr lang="ar-SA" sz="4000" b="1" dirty="0"/>
          </a:p>
        </p:txBody>
      </p:sp>
      <p:sp>
        <p:nvSpPr>
          <p:cNvPr id="4" name="Date Placeholder 3"/>
          <p:cNvSpPr>
            <a:spLocks noGrp="1"/>
          </p:cNvSpPr>
          <p:nvPr>
            <p:ph type="dt" sz="half" idx="10"/>
          </p:nvPr>
        </p:nvSpPr>
        <p:spPr/>
        <p:txBody>
          <a:bodyPr/>
          <a:lstStyle/>
          <a:p>
            <a:fld id="{54B69547-658A-4831-85B3-27DE8ED4CEF6}" type="datetime3">
              <a:rPr lang="en-US" smtClean="0"/>
              <a:t>22 January 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13</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graphicFrame>
        <p:nvGraphicFramePr>
          <p:cNvPr id="7" name="Table 6"/>
          <p:cNvGraphicFramePr>
            <a:graphicFrameLocks noGrp="1"/>
          </p:cNvGraphicFramePr>
          <p:nvPr/>
        </p:nvGraphicFramePr>
        <p:xfrm>
          <a:off x="755576" y="3212976"/>
          <a:ext cx="7704856" cy="576064"/>
        </p:xfrm>
        <a:graphic>
          <a:graphicData uri="http://schemas.openxmlformats.org/drawingml/2006/table">
            <a:tbl>
              <a:tblPr rtl="1" firstRow="1" bandRow="1">
                <a:effectLst>
                  <a:outerShdw blurRad="63500" sx="102000" sy="102000" algn="ctr" rotWithShape="0">
                    <a:prstClr val="black">
                      <a:alpha val="40000"/>
                    </a:prstClr>
                  </a:outerShdw>
                </a:effectLst>
                <a:tableStyleId>{5C22544A-7EE6-4342-B048-85BDC9FD1C3A}</a:tableStyleId>
              </a:tblPr>
              <a:tblGrid>
                <a:gridCol w="7704856">
                  <a:extLst>
                    <a:ext uri="{9D8B030D-6E8A-4147-A177-3AD203B41FA5}">
                      <a16:colId xmlns:a16="http://schemas.microsoft.com/office/drawing/2014/main" val="20000"/>
                    </a:ext>
                  </a:extLst>
                </a:gridCol>
              </a:tblGrid>
              <a:tr h="576064">
                <a:tc>
                  <a:txBody>
                    <a:bodyPr/>
                    <a:lstStyle/>
                    <a:p>
                      <a:pPr marL="265113" algn="ctr">
                        <a:tabLst>
                          <a:tab pos="1254125" algn="l"/>
                        </a:tabLst>
                      </a:pPr>
                      <a:r>
                        <a:rPr lang="ar-SA" sz="2000" b="1" dirty="0">
                          <a:solidFill>
                            <a:schemeClr val="tx1"/>
                          </a:solidFill>
                        </a:rPr>
                        <a:t>رأس المال العامل الخارجي = الخصوم غير الجارية (الديون طويلة ومتوسطة الأجل)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827584" y="4941168"/>
          <a:ext cx="7704856" cy="576064"/>
        </p:xfrm>
        <a:graphic>
          <a:graphicData uri="http://schemas.openxmlformats.org/drawingml/2006/table">
            <a:tbl>
              <a:tblPr rtl="1" firstRow="1" bandRow="1">
                <a:effectLst>
                  <a:outerShdw blurRad="63500" sx="102000" sy="102000" algn="ctr" rotWithShape="0">
                    <a:prstClr val="black">
                      <a:alpha val="40000"/>
                    </a:prstClr>
                  </a:outerShdw>
                </a:effectLst>
                <a:tableStyleId>{5C22544A-7EE6-4342-B048-85BDC9FD1C3A}</a:tableStyleId>
              </a:tblPr>
              <a:tblGrid>
                <a:gridCol w="7704856">
                  <a:extLst>
                    <a:ext uri="{9D8B030D-6E8A-4147-A177-3AD203B41FA5}">
                      <a16:colId xmlns:a16="http://schemas.microsoft.com/office/drawing/2014/main" val="20000"/>
                    </a:ext>
                  </a:extLst>
                </a:gridCol>
              </a:tblGrid>
              <a:tr h="576064">
                <a:tc>
                  <a:txBody>
                    <a:bodyPr/>
                    <a:lstStyle/>
                    <a:p>
                      <a:pPr marL="265113" algn="ctr">
                        <a:tabLst>
                          <a:tab pos="1254125" algn="l"/>
                        </a:tabLst>
                      </a:pPr>
                      <a:r>
                        <a:rPr lang="ar-SA" sz="2000" b="1" dirty="0">
                          <a:solidFill>
                            <a:schemeClr val="tx1"/>
                          </a:solidFill>
                        </a:rPr>
                        <a:t>رأس المال العامل الخارجي = رأس المال العامل الصافي – رؤوس الأموال الخاصة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700808"/>
            <a:ext cx="8712968" cy="4608512"/>
          </a:xfrm>
          <a:ln/>
        </p:spPr>
        <p:style>
          <a:lnRef idx="2">
            <a:schemeClr val="dk1"/>
          </a:lnRef>
          <a:fillRef idx="1002">
            <a:schemeClr val="lt1"/>
          </a:fillRef>
          <a:effectRef idx="0">
            <a:schemeClr val="dk1"/>
          </a:effectRef>
          <a:fontRef idx="minor">
            <a:schemeClr val="dk1"/>
          </a:fontRef>
        </p:style>
        <p:txBody>
          <a:bodyPr anchor="ctr">
            <a:normAutofit fontScale="77500" lnSpcReduction="20000"/>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tabLst>
                <a:tab pos="1254125" algn="l"/>
              </a:tabLst>
            </a:pPr>
            <a:endParaRPr lang="ar-SA" sz="3200" dirty="0">
              <a:solidFill>
                <a:schemeClr val="tx1"/>
              </a:solidFill>
            </a:endParaRPr>
          </a:p>
          <a:p>
            <a:pPr marL="900113" algn="r">
              <a:buFont typeface="Wingdings" pitchFamily="2" charset="2"/>
              <a:buChar char="Ø"/>
              <a:tabLst>
                <a:tab pos="1254125" algn="l"/>
              </a:tabLst>
            </a:pPr>
            <a:r>
              <a:rPr lang="ar-SA" sz="5100" dirty="0">
                <a:solidFill>
                  <a:schemeClr val="tx1"/>
                </a:solidFill>
              </a:rPr>
              <a:t> </a:t>
            </a:r>
            <a:r>
              <a:rPr lang="ar-SA" sz="3800" dirty="0">
                <a:solidFill>
                  <a:schemeClr val="tx1"/>
                </a:solidFill>
              </a:rPr>
              <a:t>الدلالة المالية لرأس المال العامل الصافي</a:t>
            </a:r>
            <a:endParaRPr lang="ar-SA" sz="5100" dirty="0">
              <a:solidFill>
                <a:schemeClr val="tx1"/>
              </a:solidFill>
            </a:endParaRPr>
          </a:p>
          <a:p>
            <a:pPr marL="265113" algn="just">
              <a:tabLst>
                <a:tab pos="1254125" algn="l"/>
              </a:tabLst>
            </a:pPr>
            <a:r>
              <a:rPr lang="ar-SA" sz="3300" b="0" dirty="0">
                <a:solidFill>
                  <a:schemeClr val="tx1"/>
                </a:solidFill>
              </a:rPr>
              <a:t>من خلال حساب رأس المال العامل الصافي من أسفل الميزانية يمكن تصور الوضعيات المالية المختلفة المعبرة عن التوازنات المالية كما يلي:</a:t>
            </a:r>
          </a:p>
          <a:p>
            <a:pPr marL="265113" algn="just">
              <a:buFontTx/>
              <a:buChar char="-"/>
              <a:tabLst>
                <a:tab pos="1254125" algn="l"/>
              </a:tabLst>
            </a:pPr>
            <a:r>
              <a:rPr lang="en-US" sz="3600" b="0" dirty="0">
                <a:solidFill>
                  <a:schemeClr val="tx1"/>
                </a:solidFill>
              </a:rPr>
              <a:t>AC = DCT            FRN=0                </a:t>
            </a:r>
          </a:p>
          <a:p>
            <a:pPr marL="265113" algn="just">
              <a:buFontTx/>
              <a:buChar char="-"/>
              <a:tabLst>
                <a:tab pos="1254125" algn="l"/>
              </a:tabLst>
            </a:pPr>
            <a:r>
              <a:rPr lang="en-US" sz="3800" b="0" dirty="0">
                <a:solidFill>
                  <a:schemeClr val="tx1"/>
                </a:solidFill>
              </a:rPr>
              <a:t> </a:t>
            </a:r>
            <a:r>
              <a:rPr lang="en-US" sz="3600" b="0" dirty="0">
                <a:solidFill>
                  <a:schemeClr val="tx1"/>
                </a:solidFill>
              </a:rPr>
              <a:t>AC &gt;DCT            FRN&gt;0                </a:t>
            </a:r>
          </a:p>
          <a:p>
            <a:pPr marL="265113" algn="just">
              <a:buFontTx/>
              <a:buChar char="-"/>
              <a:tabLst>
                <a:tab pos="1254125" algn="l"/>
              </a:tabLst>
            </a:pPr>
            <a:r>
              <a:rPr lang="en-US" sz="2400" b="0" dirty="0">
                <a:solidFill>
                  <a:schemeClr val="tx1"/>
                </a:solidFill>
              </a:rPr>
              <a:t>  </a:t>
            </a:r>
            <a:r>
              <a:rPr lang="en-US" sz="3600" b="0" dirty="0">
                <a:solidFill>
                  <a:schemeClr val="tx1"/>
                </a:solidFill>
              </a:rPr>
              <a:t>AC &lt;DCT            FRN&lt;0</a:t>
            </a:r>
            <a:r>
              <a:rPr lang="en-US" sz="2400" b="0" dirty="0">
                <a:solidFill>
                  <a:schemeClr val="tx1"/>
                </a:solidFill>
              </a:rPr>
              <a:t>                     </a:t>
            </a: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 </a:t>
            </a:r>
            <a:r>
              <a:rPr lang="ar-DZ" sz="3600" b="1" dirty="0">
                <a:solidFill>
                  <a:schemeClr val="tx1"/>
                </a:solidFill>
              </a:rPr>
              <a:t>التشخيص المالي - </a:t>
            </a:r>
            <a:r>
              <a:rPr lang="ar-SA" sz="3600" b="1" dirty="0">
                <a:solidFill>
                  <a:schemeClr val="tx1"/>
                </a:solidFill>
              </a:rPr>
              <a:t>التوازنات المالية</a:t>
            </a:r>
            <a:endParaRPr lang="ar-SA" sz="4000" b="1" dirty="0"/>
          </a:p>
        </p:txBody>
      </p:sp>
      <p:sp>
        <p:nvSpPr>
          <p:cNvPr id="4" name="Date Placeholder 3"/>
          <p:cNvSpPr>
            <a:spLocks noGrp="1"/>
          </p:cNvSpPr>
          <p:nvPr>
            <p:ph type="dt" sz="half" idx="10"/>
          </p:nvPr>
        </p:nvSpPr>
        <p:spPr/>
        <p:txBody>
          <a:bodyPr/>
          <a:lstStyle/>
          <a:p>
            <a:fld id="{4CFFABBB-3B5C-4E5F-B868-8D5798F47EBE}" type="datetime3">
              <a:rPr lang="en-US" smtClean="0"/>
              <a:t>22 January 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14</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
        <p:nvSpPr>
          <p:cNvPr id="7" name="Left-Right Arrow 6"/>
          <p:cNvSpPr/>
          <p:nvPr/>
        </p:nvSpPr>
        <p:spPr>
          <a:xfrm>
            <a:off x="3999928" y="3827665"/>
            <a:ext cx="1072136" cy="288032"/>
          </a:xfrm>
          <a:prstGeom prst="leftRightArrow">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SA" sz="1200"/>
          </a:p>
        </p:txBody>
      </p:sp>
      <p:sp>
        <p:nvSpPr>
          <p:cNvPr id="8" name="Left-Right Arrow 7"/>
          <p:cNvSpPr/>
          <p:nvPr/>
        </p:nvSpPr>
        <p:spPr>
          <a:xfrm>
            <a:off x="3999928" y="4256914"/>
            <a:ext cx="1072136" cy="288032"/>
          </a:xfrm>
          <a:prstGeom prst="leftRightArrow">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SA" sz="1200"/>
          </a:p>
        </p:txBody>
      </p:sp>
      <p:sp>
        <p:nvSpPr>
          <p:cNvPr id="9" name="Left-Right Arrow 8"/>
          <p:cNvSpPr/>
          <p:nvPr/>
        </p:nvSpPr>
        <p:spPr>
          <a:xfrm>
            <a:off x="3999928" y="4686163"/>
            <a:ext cx="1108140" cy="288033"/>
          </a:xfrm>
          <a:prstGeom prst="leftRightArrow">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SA" sz="1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3538" y="1340768"/>
            <a:ext cx="8712968" cy="5291908"/>
          </a:xfrm>
          <a:ln/>
        </p:spPr>
        <p:style>
          <a:lnRef idx="2">
            <a:schemeClr val="dk1"/>
          </a:lnRef>
          <a:fillRef idx="1002">
            <a:schemeClr val="lt1"/>
          </a:fillRef>
          <a:effectRef idx="0">
            <a:schemeClr val="dk1"/>
          </a:effectRef>
          <a:fontRef idx="minor">
            <a:schemeClr val="dk1"/>
          </a:fontRef>
        </p:style>
        <p:txBody>
          <a:bodyPr anchor="ctr">
            <a:noAutofit/>
          </a:bodyPr>
          <a:lstStyle/>
          <a:p>
            <a:pPr marL="900113" algn="r">
              <a:tabLst>
                <a:tab pos="1254125" algn="l"/>
              </a:tabLst>
            </a:pPr>
            <a:endParaRPr lang="en-US" sz="2000" dirty="0">
              <a:solidFill>
                <a:schemeClr val="tx1"/>
              </a:solidFill>
            </a:endParaRPr>
          </a:p>
          <a:p>
            <a:pPr marL="900113" algn="r">
              <a:buFont typeface="Wingdings" pitchFamily="2" charset="2"/>
              <a:buChar char="Ø"/>
              <a:tabLst>
                <a:tab pos="1254125" algn="l"/>
              </a:tabLst>
            </a:pPr>
            <a:endParaRPr lang="en-US" sz="2000" dirty="0">
              <a:solidFill>
                <a:schemeClr val="tx1"/>
              </a:solidFill>
            </a:endParaRPr>
          </a:p>
          <a:p>
            <a:pPr marL="900113" algn="r">
              <a:buFont typeface="Wingdings" pitchFamily="2" charset="2"/>
              <a:buChar char="Ø"/>
              <a:tabLst>
                <a:tab pos="1254125" algn="l"/>
              </a:tabLst>
            </a:pPr>
            <a:endParaRPr lang="en-US" sz="2000" dirty="0">
              <a:solidFill>
                <a:schemeClr val="tx1"/>
              </a:solidFill>
            </a:endParaRPr>
          </a:p>
          <a:p>
            <a:pPr marL="900113" algn="r">
              <a:tabLst>
                <a:tab pos="1254125" algn="l"/>
              </a:tabLst>
            </a:pPr>
            <a:endParaRPr lang="ar-SA" sz="2000" dirty="0">
              <a:solidFill>
                <a:schemeClr val="tx1"/>
              </a:solidFill>
            </a:endParaRPr>
          </a:p>
          <a:p>
            <a:pPr marL="900113" algn="r">
              <a:buFont typeface="Wingdings" pitchFamily="2" charset="2"/>
              <a:buChar char="Ø"/>
              <a:tabLst>
                <a:tab pos="1254125" algn="l"/>
              </a:tabLst>
            </a:pPr>
            <a:r>
              <a:rPr lang="ar-SA" sz="2000" dirty="0">
                <a:solidFill>
                  <a:schemeClr val="tx1"/>
                </a:solidFill>
              </a:rPr>
              <a:t> </a:t>
            </a:r>
            <a:endParaRPr lang="ar-DZ" sz="2000" dirty="0">
              <a:solidFill>
                <a:schemeClr val="tx1"/>
              </a:solidFill>
            </a:endParaRPr>
          </a:p>
          <a:p>
            <a:pPr marL="900113" algn="r">
              <a:buFont typeface="Wingdings" pitchFamily="2" charset="2"/>
              <a:buChar char="Ø"/>
              <a:tabLst>
                <a:tab pos="1254125" algn="l"/>
              </a:tabLst>
            </a:pPr>
            <a:endParaRPr lang="ar-DZ" sz="2000" dirty="0">
              <a:solidFill>
                <a:schemeClr val="tx1"/>
              </a:solidFill>
            </a:endParaRPr>
          </a:p>
          <a:p>
            <a:pPr marL="900113" algn="r">
              <a:buFont typeface="Wingdings" pitchFamily="2" charset="2"/>
              <a:buChar char="Ø"/>
              <a:tabLst>
                <a:tab pos="1254125" algn="l"/>
              </a:tabLst>
            </a:pPr>
            <a:endParaRPr lang="ar-DZ" sz="2000" dirty="0">
              <a:solidFill>
                <a:schemeClr val="tx1"/>
              </a:solidFill>
            </a:endParaRPr>
          </a:p>
          <a:p>
            <a:pPr marL="900113" algn="r">
              <a:buFont typeface="Wingdings" pitchFamily="2" charset="2"/>
              <a:buChar char="Ø"/>
              <a:tabLst>
                <a:tab pos="1254125" algn="l"/>
              </a:tabLst>
            </a:pPr>
            <a:endParaRPr lang="ar-DZ" sz="2000" dirty="0">
              <a:solidFill>
                <a:schemeClr val="tx1"/>
              </a:solidFill>
            </a:endParaRPr>
          </a:p>
          <a:p>
            <a:pPr marL="900113" algn="r">
              <a:buFont typeface="Wingdings" pitchFamily="2" charset="2"/>
              <a:buChar char="Ø"/>
              <a:tabLst>
                <a:tab pos="1254125" algn="l"/>
              </a:tabLst>
            </a:pPr>
            <a:endParaRPr lang="ar-DZ" sz="2000" dirty="0">
              <a:solidFill>
                <a:schemeClr val="tx1"/>
              </a:solidFill>
            </a:endParaRPr>
          </a:p>
          <a:p>
            <a:pPr marL="900113" algn="r">
              <a:buFont typeface="Wingdings" pitchFamily="2" charset="2"/>
              <a:buChar char="Ø"/>
              <a:tabLst>
                <a:tab pos="1254125" algn="l"/>
              </a:tabLst>
            </a:pPr>
            <a:r>
              <a:rPr lang="ar-SA" sz="2400" dirty="0">
                <a:solidFill>
                  <a:schemeClr val="tx1"/>
                </a:solidFill>
              </a:rPr>
              <a:t>حالات خاصة في إدارة رأس المال العامل الصافي وتحقيق التوازن المالي</a:t>
            </a:r>
          </a:p>
          <a:p>
            <a:pPr marL="265113" algn="just">
              <a:tabLst>
                <a:tab pos="1254125" algn="l"/>
              </a:tabLst>
            </a:pPr>
            <a:r>
              <a:rPr lang="ar-SA" sz="2400" b="0" dirty="0">
                <a:solidFill>
                  <a:schemeClr val="tx1"/>
                </a:solidFill>
              </a:rPr>
              <a:t>تحقيق مستوى التوازن المالي من خلال حساب رأس المال العامل الصافي يكون عندما رأس المال العامل موجب </a:t>
            </a:r>
            <a:r>
              <a:rPr lang="en-US" sz="2400" dirty="0">
                <a:solidFill>
                  <a:schemeClr val="tx1"/>
                </a:solidFill>
              </a:rPr>
              <a:t>FRN&gt;0</a:t>
            </a:r>
            <a:r>
              <a:rPr lang="ar-SA" sz="2400" b="0" dirty="0">
                <a:solidFill>
                  <a:schemeClr val="tx1"/>
                </a:solidFill>
              </a:rPr>
              <a:t> ، لكن هناك حالات يكون فيها </a:t>
            </a:r>
            <a:r>
              <a:rPr lang="en-US" sz="2400" dirty="0">
                <a:solidFill>
                  <a:schemeClr val="tx1"/>
                </a:solidFill>
              </a:rPr>
              <a:t>FRN&lt;0</a:t>
            </a:r>
            <a:r>
              <a:rPr lang="ar-SA" sz="2400" b="0" dirty="0">
                <a:solidFill>
                  <a:schemeClr val="tx1"/>
                </a:solidFill>
              </a:rPr>
              <a:t> ومع ذلك يتحقق التوزان المالي المطلوب، والعكس من هذا قد يكون</a:t>
            </a:r>
            <a:r>
              <a:rPr lang="en-US" sz="2400" b="0" dirty="0">
                <a:solidFill>
                  <a:schemeClr val="tx1"/>
                </a:solidFill>
              </a:rPr>
              <a:t> </a:t>
            </a:r>
            <a:r>
              <a:rPr lang="en-US" sz="2400" dirty="0">
                <a:solidFill>
                  <a:schemeClr val="tx1"/>
                </a:solidFill>
              </a:rPr>
              <a:t>FRN&gt;0</a:t>
            </a:r>
            <a:r>
              <a:rPr lang="ar-SA" sz="2400" dirty="0">
                <a:solidFill>
                  <a:schemeClr val="tx1"/>
                </a:solidFill>
              </a:rPr>
              <a:t> </a:t>
            </a:r>
            <a:r>
              <a:rPr lang="ar-SA" sz="2400" b="0" dirty="0">
                <a:solidFill>
                  <a:schemeClr val="tx1"/>
                </a:solidFill>
              </a:rPr>
              <a:t>ولكن لا يوجد توازن مالي وهذا بسبب دوران الأصول المتداولة مقارنة بالديون قصيرة الأجل. </a:t>
            </a:r>
          </a:p>
          <a:p>
            <a:pPr marL="265113" algn="just">
              <a:tabLst>
                <a:tab pos="1254125" algn="l"/>
              </a:tabLst>
            </a:pPr>
            <a:endParaRPr lang="ar-SA" sz="2400" b="0" dirty="0">
              <a:solidFill>
                <a:schemeClr val="tx1"/>
              </a:solidFill>
            </a:endParaRPr>
          </a:p>
          <a:p>
            <a:pPr marL="265113" algn="just">
              <a:buFontTx/>
              <a:buChar char="-"/>
              <a:tabLst>
                <a:tab pos="1254125" algn="l"/>
              </a:tabLst>
            </a:pPr>
            <a:r>
              <a:rPr lang="ar-SA" sz="2400" dirty="0">
                <a:solidFill>
                  <a:schemeClr val="tx1"/>
                </a:solidFill>
              </a:rPr>
              <a:t>حالة دوران الأصول المتداولة (الجارية) بوتيرة أسرع من الديون قصيرة الأجل (الخصوم الجارية).</a:t>
            </a:r>
          </a:p>
          <a:p>
            <a:pPr marL="265113" algn="just">
              <a:buFontTx/>
              <a:buChar char="-"/>
              <a:tabLst>
                <a:tab pos="1254125" algn="l"/>
              </a:tabLst>
            </a:pPr>
            <a:r>
              <a:rPr lang="ar-SA" sz="2400" b="0" dirty="0">
                <a:solidFill>
                  <a:schemeClr val="tx1"/>
                </a:solidFill>
              </a:rPr>
              <a:t> </a:t>
            </a:r>
            <a:r>
              <a:rPr lang="ar-SA" sz="2400" dirty="0">
                <a:solidFill>
                  <a:schemeClr val="tx1"/>
                </a:solidFill>
              </a:rPr>
              <a:t>حالة دوران الأصول المتداولة (الجارية) بوتيرة أقل سرعة من الديون قصيرة الأجل (الخصوم الجارية).</a:t>
            </a:r>
          </a:p>
          <a:p>
            <a:pPr marL="265113" algn="just">
              <a:tabLst>
                <a:tab pos="1254125" algn="l"/>
              </a:tabLst>
            </a:pPr>
            <a:endParaRPr lang="en-US" sz="2400" b="0" dirty="0">
              <a:solidFill>
                <a:schemeClr val="tx1"/>
              </a:solidFill>
            </a:endParaRPr>
          </a:p>
          <a:p>
            <a:pPr marL="265113" algn="just">
              <a:buFontTx/>
              <a:buChar char="-"/>
              <a:tabLst>
                <a:tab pos="1254125" algn="l"/>
              </a:tabLst>
            </a:pPr>
            <a:endParaRPr lang="ar-SA" sz="2000" b="0" dirty="0">
              <a:solidFill>
                <a:schemeClr val="tx1"/>
              </a:solidFill>
            </a:endParaRPr>
          </a:p>
          <a:p>
            <a:pPr marL="265113" algn="just">
              <a:buFontTx/>
              <a:buChar char="-"/>
              <a:tabLst>
                <a:tab pos="1254125" algn="l"/>
              </a:tabLst>
            </a:pPr>
            <a:endParaRPr lang="ar-SA" sz="2000" b="0" dirty="0">
              <a:solidFill>
                <a:schemeClr val="tx1"/>
              </a:solidFill>
            </a:endParaRPr>
          </a:p>
          <a:p>
            <a:pPr marL="265113" algn="just">
              <a:buFontTx/>
              <a:buChar char="-"/>
              <a:tabLst>
                <a:tab pos="1254125" algn="l"/>
              </a:tabLst>
            </a:pPr>
            <a:endParaRPr lang="ar-SA" sz="2000" b="0" dirty="0">
              <a:solidFill>
                <a:schemeClr val="tx1"/>
              </a:solidFill>
            </a:endParaRPr>
          </a:p>
          <a:p>
            <a:pPr marL="900113" algn="r">
              <a:buFont typeface="Wingdings" pitchFamily="2" charset="2"/>
              <a:buChar char="Ø"/>
              <a:tabLst>
                <a:tab pos="1254125" algn="l"/>
              </a:tabLst>
            </a:pPr>
            <a:endParaRPr lang="ar-SA" sz="2000" b="0" dirty="0">
              <a:solidFill>
                <a:schemeClr val="tx1"/>
              </a:solidFill>
            </a:endParaRPr>
          </a:p>
          <a:p>
            <a:pPr marL="900113" algn="r">
              <a:tabLst>
                <a:tab pos="1254125" algn="l"/>
              </a:tabLst>
            </a:pPr>
            <a:endParaRPr lang="ar-SA" sz="2000" b="0" dirty="0">
              <a:solidFill>
                <a:schemeClr val="tx1"/>
              </a:solidFill>
            </a:endParaRPr>
          </a:p>
          <a:p>
            <a:pPr marL="900113" algn="r">
              <a:buFont typeface="Wingdings" pitchFamily="2" charset="2"/>
              <a:buChar char="Ø"/>
              <a:tabLst>
                <a:tab pos="1254125" algn="l"/>
              </a:tabLst>
            </a:pPr>
            <a:endParaRPr lang="ar-SA" sz="2000" b="0" dirty="0">
              <a:solidFill>
                <a:schemeClr val="tx1"/>
              </a:solidFill>
            </a:endParaRPr>
          </a:p>
          <a:p>
            <a:pPr marL="900113" algn="r">
              <a:tabLst>
                <a:tab pos="1254125" algn="l"/>
              </a:tabLst>
            </a:pPr>
            <a:endParaRPr lang="ar-SA" sz="2000" b="0" dirty="0">
              <a:solidFill>
                <a:schemeClr val="tx1"/>
              </a:solidFill>
            </a:endParaRPr>
          </a:p>
          <a:p>
            <a:pPr marL="900113" algn="r">
              <a:tabLst>
                <a:tab pos="1254125" algn="l"/>
              </a:tabLst>
            </a:pPr>
            <a:endParaRPr lang="ar-SA" sz="2000" dirty="0">
              <a:solidFill>
                <a:schemeClr val="tx1"/>
              </a:solidFill>
            </a:endParaRPr>
          </a:p>
        </p:txBody>
      </p:sp>
      <p:sp>
        <p:nvSpPr>
          <p:cNvPr id="2" name="Title 1"/>
          <p:cNvSpPr>
            <a:spLocks noGrp="1"/>
          </p:cNvSpPr>
          <p:nvPr>
            <p:ph type="ctrTitle"/>
          </p:nvPr>
        </p:nvSpPr>
        <p:spPr>
          <a:xfrm>
            <a:off x="171335" y="424353"/>
            <a:ext cx="8568952" cy="720080"/>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 </a:t>
            </a:r>
            <a:r>
              <a:rPr lang="ar-DZ" sz="3600" b="1" dirty="0">
                <a:solidFill>
                  <a:schemeClr val="tx1"/>
                </a:solidFill>
              </a:rPr>
              <a:t>التشخيص المالي - </a:t>
            </a:r>
            <a:r>
              <a:rPr lang="ar-SA" sz="3600" b="1" dirty="0">
                <a:solidFill>
                  <a:schemeClr val="tx1"/>
                </a:solidFill>
              </a:rPr>
              <a:t>التوازنات المالية</a:t>
            </a:r>
            <a:endParaRPr lang="ar-SA" sz="4000" b="1" dirty="0"/>
          </a:p>
        </p:txBody>
      </p:sp>
      <p:sp>
        <p:nvSpPr>
          <p:cNvPr id="4" name="Date Placeholder 3"/>
          <p:cNvSpPr>
            <a:spLocks noGrp="1"/>
          </p:cNvSpPr>
          <p:nvPr>
            <p:ph type="dt" sz="half" idx="10"/>
          </p:nvPr>
        </p:nvSpPr>
        <p:spPr/>
        <p:txBody>
          <a:bodyPr/>
          <a:lstStyle/>
          <a:p>
            <a:fld id="{2D8BC303-5305-4D48-91E7-1AD99A268475}" type="datetime3">
              <a:rPr lang="en-US" smtClean="0"/>
              <a:t>22 January 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15</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988840"/>
            <a:ext cx="8712968" cy="4320480"/>
          </a:xfrm>
          <a:ln/>
        </p:spPr>
        <p:style>
          <a:lnRef idx="2">
            <a:schemeClr val="dk1"/>
          </a:lnRef>
          <a:fillRef idx="1002">
            <a:schemeClr val="lt1"/>
          </a:fillRef>
          <a:effectRef idx="0">
            <a:schemeClr val="dk1"/>
          </a:effectRef>
          <a:fontRef idx="minor">
            <a:schemeClr val="dk1"/>
          </a:fontRef>
        </p:style>
        <p:txBody>
          <a:bodyPr anchor="ctr">
            <a:noAutofit/>
          </a:bodyPr>
          <a:lstStyle/>
          <a:p>
            <a:pPr marL="900113" algn="r">
              <a:buFont typeface="Wingdings" pitchFamily="2" charset="2"/>
              <a:buChar char="Ø"/>
              <a:tabLst>
                <a:tab pos="1254125" algn="l"/>
              </a:tabLst>
            </a:pPr>
            <a:r>
              <a:rPr lang="en-US" sz="3200" dirty="0">
                <a:solidFill>
                  <a:schemeClr val="tx1"/>
                </a:solidFill>
              </a:rPr>
              <a:t>2-3</a:t>
            </a:r>
            <a:r>
              <a:rPr lang="ar-SA" sz="3200" dirty="0">
                <a:solidFill>
                  <a:schemeClr val="tx1"/>
                </a:solidFill>
              </a:rPr>
              <a:t>النسب المالية</a:t>
            </a:r>
            <a:r>
              <a:rPr lang="ar-DZ" sz="3200" dirty="0">
                <a:solidFill>
                  <a:schemeClr val="tx1"/>
                </a:solidFill>
              </a:rPr>
              <a:t> .... تفاصيل هذا العنصر مدرجة منفصلة ضمن الجزء الثاني من هذا الفصل</a:t>
            </a:r>
            <a:endParaRPr lang="ar-SA" sz="320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152128"/>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 </a:t>
            </a:r>
            <a:r>
              <a:rPr lang="ar-DZ" sz="3600" b="1" dirty="0">
                <a:solidFill>
                  <a:schemeClr val="tx1"/>
                </a:solidFill>
              </a:rPr>
              <a:t>التشخيص المالي - </a:t>
            </a:r>
            <a:r>
              <a:rPr lang="ar-SA" sz="3600" b="1" dirty="0">
                <a:solidFill>
                  <a:schemeClr val="tx1"/>
                </a:solidFill>
              </a:rPr>
              <a:t>التوازنات المالية</a:t>
            </a:r>
            <a:endParaRPr lang="ar-SA" sz="4000" b="1" dirty="0"/>
          </a:p>
        </p:txBody>
      </p:sp>
      <p:sp>
        <p:nvSpPr>
          <p:cNvPr id="4" name="Date Placeholder 3"/>
          <p:cNvSpPr>
            <a:spLocks noGrp="1"/>
          </p:cNvSpPr>
          <p:nvPr>
            <p:ph type="dt" sz="half" idx="10"/>
          </p:nvPr>
        </p:nvSpPr>
        <p:spPr/>
        <p:txBody>
          <a:bodyPr/>
          <a:lstStyle/>
          <a:p>
            <a:fld id="{5639080F-AA35-41AB-ABB0-5D163E1A59AE}" type="datetime3">
              <a:rPr lang="en-US" smtClean="0"/>
              <a:t>22 January 2021</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16</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692696"/>
            <a:ext cx="8496944" cy="5544616"/>
          </a:xfr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357188">
              <a:tabLst>
                <a:tab pos="1431925" algn="l"/>
              </a:tabLst>
            </a:pPr>
            <a:r>
              <a:rPr lang="ar-SA" sz="3200" dirty="0"/>
              <a:t>	 </a:t>
            </a:r>
          </a:p>
          <a:p>
            <a:endParaRPr lang="ar-SA" sz="4000" dirty="0"/>
          </a:p>
          <a:p>
            <a:endParaRPr lang="ar-SA" sz="4000" dirty="0"/>
          </a:p>
          <a:p>
            <a:r>
              <a:rPr lang="ar-DZ" sz="4000">
                <a:solidFill>
                  <a:srgbClr val="FF0000"/>
                </a:solidFill>
              </a:rPr>
              <a:t>انتهـــــــــــــــى</a:t>
            </a:r>
            <a:endParaRPr lang="ar-DZ" sz="4000" dirty="0">
              <a:solidFill>
                <a:srgbClr val="FF0000"/>
              </a:solidFill>
            </a:endParaRPr>
          </a:p>
          <a:p>
            <a:r>
              <a:rPr lang="ar-SA" sz="4000" dirty="0">
                <a:solidFill>
                  <a:srgbClr val="FF0000"/>
                </a:solidFill>
              </a:rPr>
              <a:t>شكرا لكم على حسن الإصغاء و المتابعة</a:t>
            </a:r>
          </a:p>
        </p:txBody>
      </p:sp>
      <p:sp>
        <p:nvSpPr>
          <p:cNvPr id="3" name="Date Placeholder 2"/>
          <p:cNvSpPr>
            <a:spLocks noGrp="1"/>
          </p:cNvSpPr>
          <p:nvPr>
            <p:ph type="dt" sz="half" idx="10"/>
          </p:nvPr>
        </p:nvSpPr>
        <p:spPr/>
        <p:txBody>
          <a:bodyPr/>
          <a:lstStyle/>
          <a:p>
            <a:fld id="{07D9F426-1996-4A0E-9021-DB97B7254541}" type="datetime3">
              <a:rPr lang="en-US" smtClean="0"/>
              <a:t>22 January 2021</a:t>
            </a:fld>
            <a:endParaRPr lang="ar-SA"/>
          </a:p>
        </p:txBody>
      </p:sp>
      <p:sp>
        <p:nvSpPr>
          <p:cNvPr id="4" name="Slide Number Placeholder 3"/>
          <p:cNvSpPr>
            <a:spLocks noGrp="1"/>
          </p:cNvSpPr>
          <p:nvPr>
            <p:ph type="sldNum" sz="quarter" idx="12"/>
          </p:nvPr>
        </p:nvSpPr>
        <p:spPr/>
        <p:txBody>
          <a:bodyPr/>
          <a:lstStyle/>
          <a:p>
            <a:fld id="{520A17BE-F3C5-43D9-8B6B-FF47DB5F0742}" type="slidenum">
              <a:rPr lang="ar-SA" smtClean="0"/>
              <a:pPr/>
              <a:t>17</a:t>
            </a:fld>
            <a:endParaRPr lang="ar-SA" dirty="0"/>
          </a:p>
        </p:txBody>
      </p:sp>
      <p:sp>
        <p:nvSpPr>
          <p:cNvPr id="5" name="Footer Placeholder 4"/>
          <p:cNvSpPr>
            <a:spLocks noGrp="1"/>
          </p:cNvSpPr>
          <p:nvPr>
            <p:ph type="ftr" sz="quarter" idx="11"/>
          </p:nvPr>
        </p:nvSpPr>
        <p:spPr/>
        <p:txBody>
          <a:bodyPr/>
          <a:lstStyle/>
          <a:p>
            <a:r>
              <a:rPr lang="ar-SA"/>
              <a:t>سنة 2  محاسبة ومالية: مالية المؤسسة                       أ. د بوداح عبدالجليل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924944"/>
            <a:ext cx="6840760" cy="2592288"/>
          </a:xfrm>
          <a:scene3d>
            <a:camera prst="orthographicFront"/>
            <a:lightRig rig="threePt" dir="t"/>
          </a:scene3d>
          <a:sp3d>
            <a:bevelT prst="convex"/>
          </a:sp3d>
        </p:spPr>
        <p:style>
          <a:lnRef idx="3">
            <a:schemeClr val="lt1"/>
          </a:lnRef>
          <a:fillRef idx="1001">
            <a:schemeClr val="lt1"/>
          </a:fillRef>
          <a:effectRef idx="1">
            <a:schemeClr val="accent5"/>
          </a:effectRef>
          <a:fontRef idx="minor">
            <a:schemeClr val="lt1"/>
          </a:fontRef>
        </p:style>
        <p:txBody>
          <a:bodyPr anchor="ctr">
            <a:noAutofit/>
          </a:bodyPr>
          <a:lstStyle/>
          <a:p>
            <a:pPr algn="ctr"/>
            <a:r>
              <a:rPr lang="ar-SA" sz="3600" dirty="0">
                <a:solidFill>
                  <a:schemeClr val="tx1"/>
                </a:solidFill>
              </a:rPr>
              <a:t>سنة ثا</a:t>
            </a:r>
            <a:r>
              <a:rPr lang="ar-DZ" sz="3600" dirty="0">
                <a:solidFill>
                  <a:schemeClr val="tx1"/>
                </a:solidFill>
              </a:rPr>
              <a:t>نية</a:t>
            </a:r>
            <a:r>
              <a:rPr lang="ar-SA" sz="3600" dirty="0">
                <a:solidFill>
                  <a:schemeClr val="tx1"/>
                </a:solidFill>
              </a:rPr>
              <a:t> محاسبة </a:t>
            </a:r>
            <a:r>
              <a:rPr lang="ar-DZ" sz="3600" dirty="0">
                <a:solidFill>
                  <a:schemeClr val="tx1"/>
                </a:solidFill>
              </a:rPr>
              <a:t>ومالية</a:t>
            </a:r>
            <a:endParaRPr lang="ar-SA" sz="3600" dirty="0">
              <a:solidFill>
                <a:schemeClr val="tx1"/>
              </a:solidFill>
            </a:endParaRPr>
          </a:p>
          <a:p>
            <a:pPr algn="ctr"/>
            <a:r>
              <a:rPr lang="ar-SA" sz="2800" dirty="0">
                <a:solidFill>
                  <a:schemeClr val="tx1"/>
                </a:solidFill>
              </a:rPr>
              <a:t>مقياس: </a:t>
            </a:r>
            <a:r>
              <a:rPr lang="ar-DZ" sz="2800" dirty="0">
                <a:solidFill>
                  <a:schemeClr val="tx1"/>
                </a:solidFill>
              </a:rPr>
              <a:t>مالية المؤسسة</a:t>
            </a:r>
            <a:endParaRPr lang="ar-SA" sz="2800" dirty="0">
              <a:solidFill>
                <a:schemeClr val="tx1"/>
              </a:solidFill>
            </a:endParaRPr>
          </a:p>
        </p:txBody>
      </p:sp>
      <p:sp>
        <p:nvSpPr>
          <p:cNvPr id="2" name="Title 1"/>
          <p:cNvSpPr>
            <a:spLocks noGrp="1"/>
          </p:cNvSpPr>
          <p:nvPr>
            <p:ph type="ctrTitle"/>
          </p:nvPr>
        </p:nvSpPr>
        <p:spPr>
          <a:xfrm>
            <a:off x="179512" y="188640"/>
            <a:ext cx="8712968" cy="1872208"/>
          </a:xfrm>
        </p:spPr>
        <p:style>
          <a:lnRef idx="2">
            <a:schemeClr val="accent5"/>
          </a:lnRef>
          <a:fillRef idx="1">
            <a:schemeClr val="lt1"/>
          </a:fillRef>
          <a:effectRef idx="0">
            <a:schemeClr val="accent5"/>
          </a:effectRef>
          <a:fontRef idx="minor">
            <a:schemeClr val="dk1"/>
          </a:fontRef>
        </p:style>
        <p:txBody>
          <a:bodyPr anchor="t">
            <a:normAutofit fontScale="90000"/>
            <a:scene3d>
              <a:camera prst="perspectiveRelaxed"/>
              <a:lightRig rig="threePt" dir="t"/>
            </a:scene3d>
          </a:bodyPr>
          <a:lstStyle/>
          <a:p>
            <a:r>
              <a:rPr lang="ar-SA" sz="3100" b="1" dirty="0">
                <a:solidFill>
                  <a:schemeClr val="tx1"/>
                </a:solidFill>
              </a:rPr>
              <a:t>الجمهورية الجزائرية الديمقراطية الشعبية</a:t>
            </a:r>
            <a:br>
              <a:rPr lang="ar-SA" sz="4400" b="1" dirty="0">
                <a:solidFill>
                  <a:schemeClr val="tx1"/>
                </a:solidFill>
              </a:rPr>
            </a:br>
            <a:r>
              <a:rPr lang="ar-SA" sz="2700" b="1" dirty="0">
                <a:solidFill>
                  <a:schemeClr val="tx1"/>
                </a:solidFill>
              </a:rPr>
              <a:t>وزارة التعليم العالي والبحث العلمي</a:t>
            </a:r>
            <a:br>
              <a:rPr lang="ar-SA" sz="2800" b="1" dirty="0">
                <a:solidFill>
                  <a:schemeClr val="tx1"/>
                </a:solidFill>
              </a:rPr>
            </a:br>
            <a:r>
              <a:rPr lang="ar-SA" sz="2400" b="1" dirty="0">
                <a:solidFill>
                  <a:schemeClr val="tx1"/>
                </a:solidFill>
              </a:rPr>
              <a:t>جامعة أم الواقي–العربي بن مهيدي</a:t>
            </a:r>
            <a:br>
              <a:rPr lang="ar-SA" sz="2000" b="1" dirty="0">
                <a:solidFill>
                  <a:schemeClr val="tx1"/>
                </a:solidFill>
              </a:rPr>
            </a:br>
            <a:r>
              <a:rPr lang="ar-SA" sz="2200" b="1" dirty="0">
                <a:solidFill>
                  <a:schemeClr val="tx1"/>
                </a:solidFill>
              </a:rPr>
              <a:t>كلية العلوم الاقتصادية والتجارة والتسيير</a:t>
            </a:r>
            <a:br>
              <a:rPr lang="ar-SA" sz="2000" b="1" dirty="0">
                <a:solidFill>
                  <a:schemeClr val="tx1"/>
                </a:solidFill>
              </a:rPr>
            </a:br>
            <a:r>
              <a:rPr lang="ar-SA" sz="2000" b="1" dirty="0">
                <a:solidFill>
                  <a:schemeClr val="tx1"/>
                </a:solidFill>
              </a:rPr>
              <a:t>قسم العلوم المالية والمحاسبة</a:t>
            </a:r>
            <a:br>
              <a:rPr lang="ar-SA" sz="2200" b="1" dirty="0"/>
            </a:br>
            <a:br>
              <a:rPr lang="ar-SA" sz="3100" b="1" dirty="0"/>
            </a:br>
            <a:br>
              <a:rPr lang="ar-SA" sz="3600" b="1" dirty="0"/>
            </a:br>
            <a:br>
              <a:rPr lang="ar-SA" sz="2000" dirty="0"/>
            </a:br>
            <a:br>
              <a:rPr lang="ar-SA" sz="3600" b="1" dirty="0"/>
            </a:br>
            <a:endParaRPr lang="ar-SA" sz="2000" dirty="0"/>
          </a:p>
        </p:txBody>
      </p:sp>
      <p:sp>
        <p:nvSpPr>
          <p:cNvPr id="4" name="Date Placeholder 3"/>
          <p:cNvSpPr>
            <a:spLocks noGrp="1"/>
          </p:cNvSpPr>
          <p:nvPr>
            <p:ph type="dt" sz="half" idx="10"/>
          </p:nvPr>
        </p:nvSpPr>
        <p:spPr/>
        <p:txBody>
          <a:bodyPr/>
          <a:lstStyle/>
          <a:p>
            <a:fld id="{8EFABCBF-9268-4DA8-A245-4517286E8195}" type="datetime3">
              <a:rPr lang="en-US" smtClean="0"/>
              <a:t>22 January 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2  محاسبة ومالية: مالية المؤسسة                       أ. د بوداح عبدالجليل</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060848"/>
            <a:ext cx="8712968" cy="4248472"/>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2800" dirty="0">
                <a:solidFill>
                  <a:schemeClr val="tx1"/>
                </a:solidFill>
              </a:rPr>
              <a:t>الفصل</a:t>
            </a:r>
            <a:r>
              <a:rPr lang="en-US" sz="2800" dirty="0">
                <a:solidFill>
                  <a:schemeClr val="tx1"/>
                </a:solidFill>
                <a:latin typeface="Adobe Caslon Pro" pitchFamily="18" charset="0"/>
              </a:rPr>
              <a:t>3</a:t>
            </a:r>
            <a:r>
              <a:rPr lang="ar-SA" sz="2800" dirty="0">
                <a:solidFill>
                  <a:schemeClr val="tx1"/>
                </a:solidFill>
              </a:rPr>
              <a:t>:</a:t>
            </a:r>
            <a:r>
              <a:rPr lang="ar-DZ" sz="2800" dirty="0">
                <a:solidFill>
                  <a:schemeClr val="tx1"/>
                </a:solidFill>
              </a:rPr>
              <a:t> التشخيص المالي</a:t>
            </a:r>
            <a:endParaRPr lang="ar-SA" sz="3200" dirty="0">
              <a:solidFill>
                <a:schemeClr val="tx1"/>
              </a:solidFill>
            </a:endParaRPr>
          </a:p>
          <a:p>
            <a:pPr algn="r"/>
            <a:r>
              <a:rPr lang="ar-SA" sz="2400" dirty="0">
                <a:solidFill>
                  <a:schemeClr val="tx1"/>
                </a:solidFill>
              </a:rPr>
              <a:t>تمهيد</a:t>
            </a:r>
            <a:endParaRPr lang="ar-SA" sz="3200" dirty="0">
              <a:solidFill>
                <a:schemeClr val="tx1"/>
              </a:solidFill>
            </a:endParaRPr>
          </a:p>
          <a:p>
            <a:pPr algn="just"/>
            <a:r>
              <a:rPr lang="ar-DZ" sz="2400" b="0" dirty="0">
                <a:solidFill>
                  <a:schemeClr val="tx1"/>
                </a:solidFill>
              </a:rPr>
              <a:t>عبارة عن تحليل الوضع المالي للمؤسسة باستخدام مجموعة أدوات ومؤشرات مالية بهدف استخراج نقاط القوة ونقاط الضعف. وتعتبر البيانات المالية المستخرجة من المحاسبة والقوائم القوائم المالية لها قاعدة أساسية نحو القيام بعمليتي التشخيص والتحليل الماليين. ومن الأدوات المستخدمة في التشخيص المالي ما يتعلق بالهيكل المالي للمؤسسة، وذلك من منظورين: الميزانية المالية والميزانية الوظيفية. أيضا يتم استخدام أداة النسب في تقييم النشاط والنتائج، والمردودية، وتحليل التدفقات النقدية من خلال مفهوم جدول التمويل. </a:t>
            </a:r>
            <a:endParaRPr lang="ar-SA" sz="2400" b="0" dirty="0">
              <a:solidFill>
                <a:schemeClr val="tx1"/>
              </a:solidFill>
            </a:endParaRPr>
          </a:p>
          <a:p>
            <a:pPr algn="r"/>
            <a:r>
              <a:rPr lang="ar-SA" sz="2400" b="0" dirty="0">
                <a:solidFill>
                  <a:schemeClr val="tx1"/>
                </a:solidFill>
              </a:rPr>
              <a:t> </a:t>
            </a: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الثالث</a:t>
            </a:r>
            <a:r>
              <a:rPr lang="ar-DZ" sz="3600" b="1" dirty="0">
                <a:solidFill>
                  <a:schemeClr val="tx1"/>
                </a:solidFill>
              </a:rPr>
              <a:t> القسم الأول: التشخيص المالي</a:t>
            </a:r>
            <a:endParaRPr lang="ar-SA" sz="3200" b="1" dirty="0"/>
          </a:p>
        </p:txBody>
      </p:sp>
      <p:sp>
        <p:nvSpPr>
          <p:cNvPr id="4" name="Date Placeholder 3"/>
          <p:cNvSpPr>
            <a:spLocks noGrp="1"/>
          </p:cNvSpPr>
          <p:nvPr>
            <p:ph type="dt" sz="half" idx="10"/>
          </p:nvPr>
        </p:nvSpPr>
        <p:spPr/>
        <p:txBody>
          <a:bodyPr/>
          <a:lstStyle/>
          <a:p>
            <a:fld id="{606CA5C2-6828-4919-9036-58588A2CEF80}" type="datetime3">
              <a:rPr lang="en-US" smtClean="0"/>
              <a:t>22 January 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3</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060848"/>
            <a:ext cx="8712968" cy="4248472"/>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2800" dirty="0">
                <a:solidFill>
                  <a:schemeClr val="tx1"/>
                </a:solidFill>
              </a:rPr>
              <a:t>الفصل</a:t>
            </a:r>
            <a:r>
              <a:rPr lang="en-US" sz="2800" dirty="0">
                <a:solidFill>
                  <a:schemeClr val="tx1"/>
                </a:solidFill>
                <a:latin typeface="Adobe Caslon Pro" pitchFamily="18" charset="0"/>
              </a:rPr>
              <a:t>3</a:t>
            </a:r>
            <a:r>
              <a:rPr lang="ar-SA" sz="2800" dirty="0">
                <a:solidFill>
                  <a:schemeClr val="tx1"/>
                </a:solidFill>
              </a:rPr>
              <a:t>: </a:t>
            </a:r>
            <a:r>
              <a:rPr lang="ar-SA" sz="3200" dirty="0">
                <a:solidFill>
                  <a:schemeClr val="tx1"/>
                </a:solidFill>
              </a:rPr>
              <a:t>دراسة التوازنات المالية.</a:t>
            </a:r>
          </a:p>
          <a:p>
            <a:pPr algn="just"/>
            <a:r>
              <a:rPr lang="ar-SA" sz="2400" b="0" dirty="0">
                <a:solidFill>
                  <a:schemeClr val="tx1"/>
                </a:solidFill>
              </a:rPr>
              <a:t>قبل التطرق إلى دراسة مؤشرات التوازن المالي للمؤسسة الاقتصادية، والمتمثلة في رأس المال العامل، والنسب المالية يبدو من الأهمية بمكان التطرق إلى الدعائم التي تقوم على أساسها البنية المالية للمؤسسة والتي غالبا ماتهتم بدعامتين أساسيتين هما: الملاءة المالية، ومؤشر الأداء المالي والاقتصادي.</a:t>
            </a:r>
          </a:p>
          <a:p>
            <a:pPr algn="r"/>
            <a:r>
              <a:rPr lang="ar-SA" sz="2400" b="0" dirty="0">
                <a:solidFill>
                  <a:schemeClr val="tx1"/>
                </a:solidFill>
              </a:rPr>
              <a:t> </a:t>
            </a: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الثالث</a:t>
            </a:r>
            <a:r>
              <a:rPr lang="ar-DZ" sz="3600" b="1" dirty="0">
                <a:solidFill>
                  <a:schemeClr val="tx1"/>
                </a:solidFill>
              </a:rPr>
              <a:t> القسم الأول: التشخيص المالي</a:t>
            </a:r>
            <a:endParaRPr lang="ar-SA" sz="3200" b="1" dirty="0"/>
          </a:p>
        </p:txBody>
      </p:sp>
      <p:sp>
        <p:nvSpPr>
          <p:cNvPr id="4" name="Date Placeholder 3"/>
          <p:cNvSpPr>
            <a:spLocks noGrp="1"/>
          </p:cNvSpPr>
          <p:nvPr>
            <p:ph type="dt" sz="half" idx="10"/>
          </p:nvPr>
        </p:nvSpPr>
        <p:spPr/>
        <p:txBody>
          <a:bodyPr/>
          <a:lstStyle/>
          <a:p>
            <a:fld id="{606CA5C2-6828-4919-9036-58588A2CEF80}" type="datetime3">
              <a:rPr lang="en-US" smtClean="0"/>
              <a:t>22 January 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4</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extLst>
      <p:ext uri="{BB962C8B-B14F-4D97-AF65-F5344CB8AC3E}">
        <p14:creationId xmlns:p14="http://schemas.microsoft.com/office/powerpoint/2010/main" val="3139201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980728"/>
            <a:ext cx="8712968" cy="5328592"/>
          </a:xfrm>
          <a:ln/>
        </p:spPr>
        <p:style>
          <a:lnRef idx="2">
            <a:schemeClr val="dk1"/>
          </a:lnRef>
          <a:fillRef idx="1002">
            <a:schemeClr val="lt1"/>
          </a:fillRef>
          <a:effectRef idx="0">
            <a:schemeClr val="dk1"/>
          </a:effectRef>
          <a:fontRef idx="minor">
            <a:schemeClr val="dk1"/>
          </a:fontRef>
        </p:style>
        <p:txBody>
          <a:bodyPr anchor="ctr">
            <a:noAutofit/>
          </a:bodyPr>
          <a:lstStyle/>
          <a:p>
            <a:pPr algn="just">
              <a:buFont typeface="Wingdings" pitchFamily="2" charset="2"/>
              <a:buChar char="q"/>
            </a:pPr>
            <a:r>
              <a:rPr lang="ar-SA" sz="2400" dirty="0">
                <a:solidFill>
                  <a:schemeClr val="tx1"/>
                </a:solidFill>
              </a:rPr>
              <a:t> الملاءة المالية: </a:t>
            </a:r>
            <a:r>
              <a:rPr lang="ar-SA" sz="2400" b="0" dirty="0">
                <a:solidFill>
                  <a:schemeClr val="tx1"/>
                </a:solidFill>
              </a:rPr>
              <a:t>تعرف الملاءة المالية عن قدرة المؤسسة الاقتصادية في تسوية جميع ديونها القصيرة، والمتوسطة، والطويلة. وهذا إلى جانب قدرتعا في توفير السيولة عند الحاجة والمرتبطة أساسا بالعمليات التشغيلية (الاستغلالية). وتبرز أهمية الملاءة من خلال المخاطر التي تواجه بها المؤسسة في إدارتها للأنشطة المختلفة. ومن مخاطر الملاءة: خسارة جزء من ممتلكات المؤسسة، الترض للعسر المالي أو الإفلاس، وفقدان السيطرة على النشاط.  </a:t>
            </a:r>
          </a:p>
          <a:p>
            <a:pPr algn="just"/>
            <a:r>
              <a:rPr lang="ar-SA" sz="2400" b="0" dirty="0">
                <a:solidFill>
                  <a:schemeClr val="tx1"/>
                </a:solidFill>
              </a:rPr>
              <a:t> </a:t>
            </a:r>
            <a:endParaRPr lang="ar-SA" sz="2800" dirty="0">
              <a:solidFill>
                <a:schemeClr val="tx1"/>
              </a:solidFill>
            </a:endParaRPr>
          </a:p>
        </p:txBody>
      </p:sp>
      <p:sp>
        <p:nvSpPr>
          <p:cNvPr id="2" name="Title 1"/>
          <p:cNvSpPr>
            <a:spLocks noGrp="1"/>
          </p:cNvSpPr>
          <p:nvPr>
            <p:ph type="ctrTitle"/>
          </p:nvPr>
        </p:nvSpPr>
        <p:spPr>
          <a:xfrm>
            <a:off x="251520" y="332656"/>
            <a:ext cx="8568952" cy="648072"/>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4400" b="1" dirty="0">
                <a:solidFill>
                  <a:schemeClr val="tx1"/>
                </a:solidFill>
              </a:rPr>
              <a:t>الفصل الثالث</a:t>
            </a:r>
            <a:r>
              <a:rPr lang="ar-DZ" sz="4400" b="1" dirty="0">
                <a:solidFill>
                  <a:schemeClr val="tx1"/>
                </a:solidFill>
              </a:rPr>
              <a:t> القسم الأول: التشخيص المالي</a:t>
            </a:r>
            <a:endParaRPr lang="ar-SA" sz="4000" b="1" dirty="0"/>
          </a:p>
        </p:txBody>
      </p:sp>
      <p:sp>
        <p:nvSpPr>
          <p:cNvPr id="4" name="Date Placeholder 3"/>
          <p:cNvSpPr>
            <a:spLocks noGrp="1"/>
          </p:cNvSpPr>
          <p:nvPr>
            <p:ph type="dt" sz="half" idx="10"/>
          </p:nvPr>
        </p:nvSpPr>
        <p:spPr/>
        <p:txBody>
          <a:bodyPr/>
          <a:lstStyle/>
          <a:p>
            <a:fld id="{6BEBD0EB-CE5A-450E-BD5A-303BB3471C55}" type="datetime3">
              <a:rPr lang="en-US" smtClean="0"/>
              <a:t>22 January 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5</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ctr">
            <a:noAutofit/>
          </a:bodyPr>
          <a:lstStyle/>
          <a:p>
            <a:pPr algn="just">
              <a:buFont typeface="Wingdings" pitchFamily="2" charset="2"/>
              <a:buChar char="q"/>
            </a:pPr>
            <a:r>
              <a:rPr lang="ar-SA" sz="2400" dirty="0">
                <a:solidFill>
                  <a:schemeClr val="tx1"/>
                </a:solidFill>
              </a:rPr>
              <a:t>الأداء المالي والاقتصادي: </a:t>
            </a:r>
            <a:r>
              <a:rPr lang="ar-SA" sz="2400" b="0" dirty="0">
                <a:solidFill>
                  <a:schemeClr val="tx1"/>
                </a:solidFill>
              </a:rPr>
              <a:t>إن الاهتمام بالأداء المالي والاقتصادي يدعو بالضرورة إلى الإجابة على التساؤل التالي ” هل الأداء المالي والاقتصادي غاية في حد ذاته أم قيد ؟ غاية في حد ذاته معناه أن المؤسسة تعمل على تعريفه وتصمم المعايير بكل حرية وتعمل على تحقيقها. من بين مؤشرات الأداء المصممة والمستهدفة معدل النمو، رقم الأعمال (المبيعات)، معدل المردودية المالية والاقتصادية المعبر عنها بالرفع المالي، والعائد على الأصول. من جهة أخرى، فإن النظر إلى الأداء المالي كقيد مثل قيد الملاءة المالية معناه سعي المؤسسة إلى تجاوز مثل هذا القيد لتحقيق وبشكل دائم مبدأ التوازن المالي المستهدف.  </a:t>
            </a:r>
          </a:p>
          <a:p>
            <a:pPr algn="just"/>
            <a:r>
              <a:rPr lang="ar-SA" sz="2400" b="0" dirty="0">
                <a:solidFill>
                  <a:schemeClr val="tx1"/>
                </a:solidFill>
              </a:rPr>
              <a:t> </a:t>
            </a:r>
            <a:endParaRPr lang="ar-SA" sz="2800" dirty="0">
              <a:solidFill>
                <a:schemeClr val="tx1"/>
              </a:solidFill>
            </a:endParaRPr>
          </a:p>
        </p:txBody>
      </p:sp>
      <p:sp>
        <p:nvSpPr>
          <p:cNvPr id="2" name="Title 1"/>
          <p:cNvSpPr>
            <a:spLocks noGrp="1"/>
          </p:cNvSpPr>
          <p:nvPr>
            <p:ph type="ctrTitle"/>
          </p:nvPr>
        </p:nvSpPr>
        <p:spPr>
          <a:xfrm>
            <a:off x="251520" y="332656"/>
            <a:ext cx="8568952" cy="792088"/>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الثالث</a:t>
            </a:r>
            <a:r>
              <a:rPr lang="ar-DZ" sz="3600" b="1" dirty="0">
                <a:solidFill>
                  <a:schemeClr val="tx1"/>
                </a:solidFill>
              </a:rPr>
              <a:t> القسم الأول: التشخيص المالي</a:t>
            </a:r>
            <a:endParaRPr lang="ar-SA" sz="3200" b="1" dirty="0"/>
          </a:p>
        </p:txBody>
      </p:sp>
      <p:sp>
        <p:nvSpPr>
          <p:cNvPr id="4" name="Date Placeholder 3"/>
          <p:cNvSpPr>
            <a:spLocks noGrp="1"/>
          </p:cNvSpPr>
          <p:nvPr>
            <p:ph type="dt" sz="half" idx="10"/>
          </p:nvPr>
        </p:nvSpPr>
        <p:spPr/>
        <p:txBody>
          <a:bodyPr/>
          <a:lstStyle/>
          <a:p>
            <a:fld id="{DDE4CAB1-F3E0-4EB0-A9DB-19BA8B7589B3}" type="datetime3">
              <a:rPr lang="en-US" smtClean="0"/>
              <a:t>22 January 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6</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84784"/>
            <a:ext cx="8712968" cy="4824536"/>
          </a:xfrm>
          <a:ln/>
        </p:spPr>
        <p:style>
          <a:lnRef idx="2">
            <a:schemeClr val="dk1"/>
          </a:lnRef>
          <a:fillRef idx="1002">
            <a:schemeClr val="lt1"/>
          </a:fillRef>
          <a:effectRef idx="0">
            <a:schemeClr val="dk1"/>
          </a:effectRef>
          <a:fontRef idx="minor">
            <a:schemeClr val="dk1"/>
          </a:fontRef>
        </p:style>
        <p:txBody>
          <a:bodyPr anchor="ctr">
            <a:noAutofit/>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r>
              <a:rPr lang="ar-SA" sz="3200" dirty="0">
                <a:solidFill>
                  <a:schemeClr val="tx1"/>
                </a:solidFill>
              </a:rPr>
              <a:t>رأس المال العامل</a:t>
            </a:r>
          </a:p>
          <a:p>
            <a:pPr marL="265113" algn="just">
              <a:tabLst>
                <a:tab pos="1254125" algn="l"/>
              </a:tabLst>
            </a:pPr>
            <a:r>
              <a:rPr lang="ar-SA" sz="2400" b="0" dirty="0">
                <a:solidFill>
                  <a:schemeClr val="tx1"/>
                </a:solidFill>
              </a:rPr>
              <a:t>لدراسة رأس المال العامل من جانب كيفية الحساب يتطلب الأمر تحديد واضح لشكل الميزانية المالية للمؤسسة الاقتصادية، والتي توضح قاعدة أساسية يتم العمل بها لتحقيق التوازن المالي المنشود وهي توجيه الموارد المالية طويلة الأجل (الأموال الخاصة والخصوم غير الجارية : الديون طويلة الأجل) نحو الاستخدامات في الأجل الطويل (الثبيتات: الاستثمارات طويلة الأجل). وأن ما تحققه عناصر الأصول الجارية (المتداولة) من سيولة يوجه نحو تسديد المستحقات من الخصوم الجارية (الديون قصيرة الأجل)، أو بعبارة أخرى استخدام الخصوم الجارية لتمويل الأصول الجارية.</a:t>
            </a: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 </a:t>
            </a:r>
            <a:r>
              <a:rPr lang="ar-DZ" sz="3600" b="1" dirty="0">
                <a:solidFill>
                  <a:schemeClr val="tx1"/>
                </a:solidFill>
              </a:rPr>
              <a:t>التشخيص المالي - </a:t>
            </a:r>
            <a:r>
              <a:rPr lang="ar-SA" sz="3600" b="1" dirty="0">
                <a:solidFill>
                  <a:schemeClr val="tx1"/>
                </a:solidFill>
              </a:rPr>
              <a:t>التوازنات المالية</a:t>
            </a:r>
            <a:endParaRPr lang="ar-SA" sz="4000" b="1" dirty="0"/>
          </a:p>
        </p:txBody>
      </p:sp>
      <p:sp>
        <p:nvSpPr>
          <p:cNvPr id="4" name="Date Placeholder 3"/>
          <p:cNvSpPr>
            <a:spLocks noGrp="1"/>
          </p:cNvSpPr>
          <p:nvPr>
            <p:ph type="dt" sz="half" idx="10"/>
          </p:nvPr>
        </p:nvSpPr>
        <p:spPr/>
        <p:txBody>
          <a:bodyPr/>
          <a:lstStyle/>
          <a:p>
            <a:fld id="{E64F0660-D1FB-4AED-9F45-BDD8BDCED2F6}" type="datetime3">
              <a:rPr lang="en-US" smtClean="0"/>
              <a:t>22 January 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7</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ctr">
            <a:normAutofit fontScale="55000" lnSpcReduction="20000"/>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tabLst>
                <a:tab pos="1254125" algn="l"/>
              </a:tabLst>
            </a:pPr>
            <a:endParaRPr lang="ar-SA" sz="3200" dirty="0">
              <a:solidFill>
                <a:schemeClr val="tx1"/>
              </a:solidFill>
            </a:endParaRPr>
          </a:p>
          <a:p>
            <a:pPr marL="900113" algn="r">
              <a:buFont typeface="Wingdings" pitchFamily="2" charset="2"/>
              <a:buChar char="Ø"/>
              <a:tabLst>
                <a:tab pos="1254125" algn="l"/>
              </a:tabLst>
            </a:pPr>
            <a:r>
              <a:rPr lang="ar-SA" sz="5100" dirty="0">
                <a:solidFill>
                  <a:schemeClr val="tx1"/>
                </a:solidFill>
              </a:rPr>
              <a:t> تعريف رأس المال العامل</a:t>
            </a:r>
          </a:p>
          <a:p>
            <a:pPr marL="265113" algn="just">
              <a:tabLst>
                <a:tab pos="1254125" algn="l"/>
              </a:tabLst>
            </a:pPr>
            <a:r>
              <a:rPr lang="ar-SA" sz="3800" b="0" dirty="0">
                <a:solidFill>
                  <a:schemeClr val="tx1"/>
                </a:solidFill>
              </a:rPr>
              <a:t>يعبررأس المال العامل عن المال الدوار الذي يستخدم لإعادة النشاطات العملياتية (الاستغلالية) والمرتبطة بدورة وطبيعة النشاط الإنتاجي أو الخدمي. </a:t>
            </a:r>
          </a:p>
          <a:p>
            <a:pPr marL="265113" algn="just">
              <a:tabLst>
                <a:tab pos="1254125" algn="l"/>
              </a:tabLst>
            </a:pPr>
            <a:r>
              <a:rPr lang="ar-SA" sz="3800" b="0" dirty="0">
                <a:solidFill>
                  <a:schemeClr val="tx1"/>
                </a:solidFill>
              </a:rPr>
              <a:t>ونظرا للأهمية التي يكتسبها مفهوم رأس المال العامل في الأدبيات المالية فقد وردت عنها عدة تعاريف مختلفة ومتنوعة يمكن حصرها في مايلي:</a:t>
            </a:r>
          </a:p>
          <a:p>
            <a:pPr marL="265113" algn="just">
              <a:buFontTx/>
              <a:buChar char="-"/>
              <a:tabLst>
                <a:tab pos="1254125" algn="l"/>
              </a:tabLst>
            </a:pPr>
            <a:r>
              <a:rPr lang="ar-SA" sz="3800" b="0" dirty="0">
                <a:solidFill>
                  <a:schemeClr val="tx1"/>
                </a:solidFill>
              </a:rPr>
              <a:t>رأس المال العامل الإجمالي</a:t>
            </a:r>
          </a:p>
          <a:p>
            <a:pPr marL="265113" algn="just">
              <a:buFontTx/>
              <a:buChar char="-"/>
              <a:tabLst>
                <a:tab pos="1254125" algn="l"/>
              </a:tabLst>
            </a:pPr>
            <a:r>
              <a:rPr lang="ar-SA" sz="3800" b="0" dirty="0">
                <a:solidFill>
                  <a:schemeClr val="tx1"/>
                </a:solidFill>
              </a:rPr>
              <a:t> رأس المال العامل الصافي أو الدائم</a:t>
            </a:r>
          </a:p>
          <a:p>
            <a:pPr marL="265113" algn="just">
              <a:buFontTx/>
              <a:buChar char="-"/>
              <a:tabLst>
                <a:tab pos="1254125" algn="l"/>
              </a:tabLst>
            </a:pPr>
            <a:r>
              <a:rPr lang="ar-SA" sz="3800" b="0" dirty="0">
                <a:solidFill>
                  <a:schemeClr val="tx1"/>
                </a:solidFill>
              </a:rPr>
              <a:t> رأس المال العامل الخاص</a:t>
            </a:r>
          </a:p>
          <a:p>
            <a:pPr marL="265113" algn="just">
              <a:buFontTx/>
              <a:buChar char="-"/>
              <a:tabLst>
                <a:tab pos="1254125" algn="l"/>
              </a:tabLst>
            </a:pPr>
            <a:r>
              <a:rPr lang="ar-SA" sz="3800" b="0" dirty="0">
                <a:solidFill>
                  <a:schemeClr val="tx1"/>
                </a:solidFill>
              </a:rPr>
              <a:t> رأس المال العامل الخارجي.</a:t>
            </a: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195743" y="464314"/>
            <a:ext cx="8568952" cy="792088"/>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 </a:t>
            </a:r>
            <a:r>
              <a:rPr lang="ar-DZ" sz="3600" b="1" dirty="0">
                <a:solidFill>
                  <a:schemeClr val="tx1"/>
                </a:solidFill>
              </a:rPr>
              <a:t>التشخيص المالي - </a:t>
            </a:r>
            <a:r>
              <a:rPr lang="ar-SA" sz="3600" b="1" dirty="0">
                <a:solidFill>
                  <a:schemeClr val="tx1"/>
                </a:solidFill>
              </a:rPr>
              <a:t>التوازنات المالية</a:t>
            </a:r>
            <a:endParaRPr lang="ar-SA" sz="4000" b="1" dirty="0"/>
          </a:p>
        </p:txBody>
      </p:sp>
      <p:sp>
        <p:nvSpPr>
          <p:cNvPr id="4" name="Date Placeholder 3"/>
          <p:cNvSpPr>
            <a:spLocks noGrp="1"/>
          </p:cNvSpPr>
          <p:nvPr>
            <p:ph type="dt" sz="half" idx="10"/>
          </p:nvPr>
        </p:nvSpPr>
        <p:spPr/>
        <p:txBody>
          <a:bodyPr/>
          <a:lstStyle/>
          <a:p>
            <a:fld id="{0E48E9B8-5F7D-469D-AB8F-CC89587CAB50}" type="datetime3">
              <a:rPr lang="en-US" smtClean="0"/>
              <a:t>22 January 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8</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6082"/>
            <a:ext cx="8712968" cy="4893237"/>
          </a:xfrm>
          <a:ln/>
        </p:spPr>
        <p:style>
          <a:lnRef idx="2">
            <a:schemeClr val="dk1"/>
          </a:lnRef>
          <a:fillRef idx="1002">
            <a:schemeClr val="lt1"/>
          </a:fillRef>
          <a:effectRef idx="0">
            <a:schemeClr val="dk1"/>
          </a:effectRef>
          <a:fontRef idx="minor">
            <a:schemeClr val="dk1"/>
          </a:fontRef>
        </p:style>
        <p:txBody>
          <a:bodyPr anchor="ctr">
            <a:normAutofit fontScale="92500" lnSpcReduction="10000"/>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tabLst>
                <a:tab pos="1254125" algn="l"/>
              </a:tabLst>
            </a:pPr>
            <a:endParaRPr lang="ar-SA" sz="3200" dirty="0">
              <a:solidFill>
                <a:schemeClr val="tx1"/>
              </a:solidFill>
            </a:endParaRPr>
          </a:p>
          <a:p>
            <a:pPr marL="900113" algn="r">
              <a:buFont typeface="Wingdings" pitchFamily="2" charset="2"/>
              <a:buChar char="Ø"/>
              <a:tabLst>
                <a:tab pos="1254125" algn="l"/>
              </a:tabLst>
            </a:pPr>
            <a:r>
              <a:rPr lang="ar-SA" sz="5100" dirty="0">
                <a:solidFill>
                  <a:schemeClr val="tx1"/>
                </a:solidFill>
              </a:rPr>
              <a:t> </a:t>
            </a:r>
            <a:r>
              <a:rPr lang="ar-SA" sz="4000" dirty="0">
                <a:solidFill>
                  <a:schemeClr val="tx1"/>
                </a:solidFill>
              </a:rPr>
              <a:t>تعريف رأس المال العامل</a:t>
            </a:r>
            <a:endParaRPr lang="ar-SA" sz="5100" dirty="0">
              <a:solidFill>
                <a:schemeClr val="tx1"/>
              </a:solidFill>
            </a:endParaRPr>
          </a:p>
          <a:p>
            <a:pPr marL="265113" algn="just">
              <a:buFontTx/>
              <a:buChar char="-"/>
              <a:tabLst>
                <a:tab pos="1254125" algn="l"/>
              </a:tabLst>
            </a:pPr>
            <a:r>
              <a:rPr lang="ar-SA" sz="2800" dirty="0">
                <a:solidFill>
                  <a:schemeClr val="tx1"/>
                </a:solidFill>
              </a:rPr>
              <a:t>رأس المال العامل الإجمالي</a:t>
            </a:r>
          </a:p>
          <a:p>
            <a:pPr marL="265113" algn="just">
              <a:buFontTx/>
              <a:buChar char="-"/>
              <a:tabLst>
                <a:tab pos="1254125" algn="l"/>
              </a:tabLst>
            </a:pPr>
            <a:r>
              <a:rPr lang="ar-SA" sz="2400" b="0" dirty="0">
                <a:solidFill>
                  <a:schemeClr val="tx1"/>
                </a:solidFill>
              </a:rPr>
              <a:t>يعبرعن رأس المال العامل الإجمالي بمسميات أخرى مثل رم ع الكليأو ر م ع الاقتصادي. وبغض النظر عن التسمية في هذا المقام يتم حساب رأس المال العامل الإجمالي وفق المعادلة التالية:</a:t>
            </a:r>
          </a:p>
          <a:p>
            <a:pPr marL="265113" algn="just">
              <a:buFontTx/>
              <a:buChar char="-"/>
              <a:tabLst>
                <a:tab pos="1254125" algn="l"/>
              </a:tabLst>
            </a:pPr>
            <a:r>
              <a:rPr lang="ar-SA" sz="2400" b="0" dirty="0">
                <a:solidFill>
                  <a:schemeClr val="tx1"/>
                </a:solidFill>
              </a:rPr>
              <a:t>رأس المال العامل الإجمالي = ∑ الأصول المتداولة (الجارية)</a:t>
            </a: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770488"/>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 </a:t>
            </a:r>
            <a:r>
              <a:rPr lang="ar-DZ" sz="3600" b="1" dirty="0">
                <a:solidFill>
                  <a:schemeClr val="tx1"/>
                </a:solidFill>
              </a:rPr>
              <a:t>التشخيص المالي - </a:t>
            </a:r>
            <a:r>
              <a:rPr lang="ar-SA" sz="3600" b="1" dirty="0">
                <a:solidFill>
                  <a:schemeClr val="tx1"/>
                </a:solidFill>
              </a:rPr>
              <a:t>التوازنات المالية</a:t>
            </a:r>
            <a:endParaRPr lang="ar-SA" sz="4000" b="1" dirty="0"/>
          </a:p>
        </p:txBody>
      </p:sp>
      <p:sp>
        <p:nvSpPr>
          <p:cNvPr id="4" name="Date Placeholder 3"/>
          <p:cNvSpPr>
            <a:spLocks noGrp="1"/>
          </p:cNvSpPr>
          <p:nvPr>
            <p:ph type="dt" sz="half" idx="10"/>
          </p:nvPr>
        </p:nvSpPr>
        <p:spPr/>
        <p:txBody>
          <a:bodyPr/>
          <a:lstStyle/>
          <a:p>
            <a:fld id="{16EAEB6C-DD83-4E71-B3B5-415D5DCAC855}" type="datetime3">
              <a:rPr lang="en-US" smtClean="0"/>
              <a:t>22 January 2021</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9</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2  محاسبة ومالية: مالية المؤسسة                       أ. د بوداح عبدالجليل</a:t>
            </a:r>
            <a:endParaRPr lang="ar-SA" dirty="0"/>
          </a:p>
        </p:txBody>
      </p:sp>
      <p:graphicFrame>
        <p:nvGraphicFramePr>
          <p:cNvPr id="8" name="Table 7"/>
          <p:cNvGraphicFramePr>
            <a:graphicFrameLocks noGrp="1"/>
          </p:cNvGraphicFramePr>
          <p:nvPr/>
        </p:nvGraphicFramePr>
        <p:xfrm>
          <a:off x="1619672" y="5013176"/>
          <a:ext cx="6096000" cy="741680"/>
        </p:xfrm>
        <a:graphic>
          <a:graphicData uri="http://schemas.openxmlformats.org/drawingml/2006/table">
            <a:tbl>
              <a:tblPr rtl="1" firstRow="1" bandRow="1">
                <a:tableStyleId>{616DA210-FB5B-4158-B5E0-FEB733F419BA}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rtl="1"/>
                      <a:r>
                        <a:rPr lang="ar-SA" b="0" dirty="0"/>
                        <a:t>الأصول الثابتة</a:t>
                      </a:r>
                      <a:r>
                        <a:rPr lang="ar-SA" b="0" baseline="0" dirty="0"/>
                        <a:t> الصافية (التثبيتات)</a:t>
                      </a:r>
                      <a:endParaRPr lang="ar-SA"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rtl="1"/>
                      <a:r>
                        <a:rPr lang="ar-SA" b="0" dirty="0"/>
                        <a:t>الخصــــــــــــــــــــــوم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rtl="1"/>
                      <a:r>
                        <a:rPr lang="ar-SA" b="1" dirty="0"/>
                        <a:t>الأصول المتداولة (الجارية)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nvGraphicFramePr>
        <p:xfrm>
          <a:off x="1592826" y="4940710"/>
          <a:ext cx="6135329" cy="884903"/>
        </p:xfrm>
        <a:graphic>
          <a:graphicData uri="http://schemas.openxmlformats.org/drawingml/2006/table">
            <a:tbl>
              <a:tblPr rtl="1"/>
              <a:tblGrid>
                <a:gridCol w="6135329">
                  <a:extLst>
                    <a:ext uri="{9D8B030D-6E8A-4147-A177-3AD203B41FA5}">
                      <a16:colId xmlns:a16="http://schemas.microsoft.com/office/drawing/2014/main" val="20000"/>
                    </a:ext>
                  </a:extLst>
                </a:gridCol>
              </a:tblGrid>
              <a:tr h="884903">
                <a:tc>
                  <a:txBody>
                    <a:bodyPr/>
                    <a:lstStyle/>
                    <a:p>
                      <a:pPr rtl="1"/>
                      <a:endParaRPr lang="ar-SA"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22247</TotalTime>
  <Words>1409</Words>
  <Application>Microsoft Office PowerPoint</Application>
  <PresentationFormat>On-screen Show (4:3)</PresentationFormat>
  <Paragraphs>277</Paragraphs>
  <Slides>17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Adobe Caslon Pro</vt:lpstr>
      <vt:lpstr>Calibri</vt:lpstr>
      <vt:lpstr>Georgia</vt:lpstr>
      <vt:lpstr>Wingdings</vt:lpstr>
      <vt:lpstr>Wingdings 2</vt:lpstr>
      <vt:lpstr>Civic</vt:lpstr>
      <vt:lpstr>PowerPoint Presentation</vt:lpstr>
      <vt:lpstr>الجمهورية الجزائرية الديمقراطية الشعبية وزارة التعليم العالي والبحث العلمي جامعة أم الواقي–العربي بن مهيدي كلية العلوم الاقتصادية والتجارة والتسيير قسم العلوم المالية والمحاسبة     </vt:lpstr>
      <vt:lpstr>الفصل الثالث القسم الأول: التشخيص المالي</vt:lpstr>
      <vt:lpstr>الفصل الثالث القسم الأول: التشخيص المالي</vt:lpstr>
      <vt:lpstr>الفصل الثالث القسم الأول: التشخيص المالي</vt:lpstr>
      <vt:lpstr>الفصل الثالث القسم الأول: التشخيص المالي</vt:lpstr>
      <vt:lpstr>الفصل3 :  التشخيص المالي - التوازنات المالية</vt:lpstr>
      <vt:lpstr>الفصل3 :  التشخيص المالي - التوازنات المالية</vt:lpstr>
      <vt:lpstr>الفصل3 :  التشخيص المالي - التوازنات المالية</vt:lpstr>
      <vt:lpstr>الفصل3 :  التشخيص المالي - التوازنات المالية</vt:lpstr>
      <vt:lpstr>الفصل3 :  التشخيص المالي - التوازنات المالية</vt:lpstr>
      <vt:lpstr>الفصل3 :  التشخيص المالي - التوازنات المالية</vt:lpstr>
      <vt:lpstr>الفصل3 : دراسة التوازنات المالية</vt:lpstr>
      <vt:lpstr>الفصل3 :  التشخيص المالي - التوازنات المالية</vt:lpstr>
      <vt:lpstr>الفصل3 :  التشخيص المالي - التوازنات المالية</vt:lpstr>
      <vt:lpstr>الفصل3 :  التشخيص المالي - التوازنات المالية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كل العلوم الاقتصادية والعلوم التجارية وعلوم التسيير</dc:title>
  <dc:creator>AVAS</dc:creator>
  <cp:lastModifiedBy>pc</cp:lastModifiedBy>
  <cp:revision>84</cp:revision>
  <dcterms:created xsi:type="dcterms:W3CDTF">2013-04-10T19:40:44Z</dcterms:created>
  <dcterms:modified xsi:type="dcterms:W3CDTF">2021-01-22T16:21:13Z</dcterms:modified>
</cp:coreProperties>
</file>