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Default Extension="bin" ContentType="application/vnd.openxmlformats-officedocument.oleObject"/>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handoutMasterIdLst>
    <p:handoutMasterId r:id="rId100"/>
  </p:handoutMasterIdLst>
  <p:sldIdLst>
    <p:sldId id="256" r:id="rId2"/>
    <p:sldId id="257" r:id="rId3"/>
    <p:sldId id="258" r:id="rId4"/>
    <p:sldId id="285" r:id="rId5"/>
    <p:sldId id="262" r:id="rId6"/>
    <p:sldId id="267" r:id="rId7"/>
    <p:sldId id="268" r:id="rId8"/>
    <p:sldId id="261" r:id="rId9"/>
    <p:sldId id="299" r:id="rId10"/>
    <p:sldId id="260" r:id="rId11"/>
    <p:sldId id="288" r:id="rId12"/>
    <p:sldId id="265" r:id="rId13"/>
    <p:sldId id="273" r:id="rId14"/>
    <p:sldId id="296" r:id="rId15"/>
    <p:sldId id="286" r:id="rId16"/>
    <p:sldId id="289" r:id="rId17"/>
    <p:sldId id="290" r:id="rId18"/>
    <p:sldId id="275" r:id="rId19"/>
    <p:sldId id="297" r:id="rId20"/>
    <p:sldId id="281" r:id="rId21"/>
    <p:sldId id="280" r:id="rId22"/>
    <p:sldId id="284" r:id="rId23"/>
    <p:sldId id="295" r:id="rId24"/>
    <p:sldId id="298" r:id="rId25"/>
    <p:sldId id="302" r:id="rId26"/>
    <p:sldId id="301" r:id="rId27"/>
    <p:sldId id="303" r:id="rId28"/>
    <p:sldId id="291" r:id="rId29"/>
    <p:sldId id="292" r:id="rId30"/>
    <p:sldId id="293" r:id="rId31"/>
    <p:sldId id="307" r:id="rId32"/>
    <p:sldId id="308" r:id="rId33"/>
    <p:sldId id="309" r:id="rId34"/>
    <p:sldId id="310" r:id="rId35"/>
    <p:sldId id="311" r:id="rId36"/>
    <p:sldId id="312" r:id="rId37"/>
    <p:sldId id="313" r:id="rId38"/>
    <p:sldId id="314" r:id="rId39"/>
    <p:sldId id="315" r:id="rId40"/>
    <p:sldId id="316" r:id="rId41"/>
    <p:sldId id="317" r:id="rId42"/>
    <p:sldId id="318" r:id="rId43"/>
    <p:sldId id="319" r:id="rId44"/>
    <p:sldId id="320" r:id="rId45"/>
    <p:sldId id="321" r:id="rId46"/>
    <p:sldId id="322" r:id="rId47"/>
    <p:sldId id="323" r:id="rId48"/>
    <p:sldId id="324" r:id="rId49"/>
    <p:sldId id="325" r:id="rId50"/>
    <p:sldId id="326" r:id="rId51"/>
    <p:sldId id="327" r:id="rId52"/>
    <p:sldId id="328" r:id="rId53"/>
    <p:sldId id="329" r:id="rId54"/>
    <p:sldId id="330" r:id="rId55"/>
    <p:sldId id="331" r:id="rId56"/>
    <p:sldId id="332" r:id="rId57"/>
    <p:sldId id="333" r:id="rId58"/>
    <p:sldId id="334" r:id="rId59"/>
    <p:sldId id="335" r:id="rId60"/>
    <p:sldId id="336" r:id="rId61"/>
    <p:sldId id="337" r:id="rId62"/>
    <p:sldId id="338" r:id="rId63"/>
    <p:sldId id="339" r:id="rId64"/>
    <p:sldId id="340" r:id="rId65"/>
    <p:sldId id="341" r:id="rId66"/>
    <p:sldId id="342" r:id="rId67"/>
    <p:sldId id="343" r:id="rId68"/>
    <p:sldId id="344" r:id="rId69"/>
    <p:sldId id="345" r:id="rId70"/>
    <p:sldId id="346" r:id="rId71"/>
    <p:sldId id="347" r:id="rId72"/>
    <p:sldId id="348" r:id="rId73"/>
    <p:sldId id="349" r:id="rId74"/>
    <p:sldId id="350" r:id="rId75"/>
    <p:sldId id="351" r:id="rId76"/>
    <p:sldId id="352" r:id="rId77"/>
    <p:sldId id="353" r:id="rId78"/>
    <p:sldId id="354" r:id="rId79"/>
    <p:sldId id="355" r:id="rId80"/>
    <p:sldId id="356" r:id="rId81"/>
    <p:sldId id="357" r:id="rId82"/>
    <p:sldId id="358" r:id="rId83"/>
    <p:sldId id="359" r:id="rId84"/>
    <p:sldId id="360" r:id="rId85"/>
    <p:sldId id="361" r:id="rId86"/>
    <p:sldId id="362" r:id="rId87"/>
    <p:sldId id="363" r:id="rId88"/>
    <p:sldId id="364" r:id="rId89"/>
    <p:sldId id="365" r:id="rId90"/>
    <p:sldId id="366" r:id="rId91"/>
    <p:sldId id="367" r:id="rId92"/>
    <p:sldId id="368" r:id="rId93"/>
    <p:sldId id="369" r:id="rId94"/>
    <p:sldId id="370" r:id="rId95"/>
    <p:sldId id="371" r:id="rId96"/>
    <p:sldId id="372" r:id="rId97"/>
    <p:sldId id="373" r:id="rId98"/>
  </p:sldIdLst>
  <p:sldSz cx="9144000" cy="6858000" type="screen4x3"/>
  <p:notesSz cx="7099300" cy="10234613"/>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4022725"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endParaRPr lang="fr-FR"/>
          </a:p>
        </p:txBody>
      </p:sp>
      <p:sp>
        <p:nvSpPr>
          <p:cNvPr id="76803" name="Rectangle 3"/>
          <p:cNvSpPr>
            <a:spLocks noGrp="1" noChangeArrowheads="1"/>
          </p:cNvSpPr>
          <p:nvPr>
            <p:ph type="dt" sz="quarter" idx="1"/>
          </p:nvPr>
        </p:nvSpPr>
        <p:spPr bwMode="auto">
          <a:xfrm>
            <a:off x="158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fld id="{DFAB10F7-6B99-4C6D-B795-BAA23EF97C22}" type="datetimeFigureOut">
              <a:rPr lang="fr-FR"/>
              <a:pPr/>
              <a:t>24/02/2019</a:t>
            </a:fld>
            <a:endParaRPr lang="fr-FR"/>
          </a:p>
        </p:txBody>
      </p:sp>
      <p:sp>
        <p:nvSpPr>
          <p:cNvPr id="76804" name="Rectangle 4"/>
          <p:cNvSpPr>
            <a:spLocks noGrp="1" noChangeArrowheads="1"/>
          </p:cNvSpPr>
          <p:nvPr>
            <p:ph type="ftr" sz="quarter" idx="2"/>
          </p:nvPr>
        </p:nvSpPr>
        <p:spPr bwMode="auto">
          <a:xfrm>
            <a:off x="4022725"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endParaRPr lang="fr-FR"/>
          </a:p>
        </p:txBody>
      </p:sp>
      <p:sp>
        <p:nvSpPr>
          <p:cNvPr id="76805" name="Rectangle 5"/>
          <p:cNvSpPr>
            <a:spLocks noGrp="1" noChangeArrowheads="1"/>
          </p:cNvSpPr>
          <p:nvPr>
            <p:ph type="sldNum" sz="quarter" idx="3"/>
          </p:nvPr>
        </p:nvSpPr>
        <p:spPr bwMode="auto">
          <a:xfrm>
            <a:off x="158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fld id="{97ACD07F-B748-4430-A56D-0812F23C1562}" type="slidenum">
              <a:rPr lang="fr-F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smtClean="0">
                <a:latin typeface="+mn-lt"/>
                <a:cs typeface="+mn-cs"/>
              </a:defRPr>
            </a:lvl1pPr>
          </a:lstStyle>
          <a:p>
            <a:pPr>
              <a:defRPr/>
            </a:pPr>
            <a:fld id="{4EE76F66-1D5F-4A85-8741-55A6008DEC5C}" type="datetimeFigureOut">
              <a:rPr lang="fr-FR"/>
              <a:pPr>
                <a:defRPr/>
              </a:pPr>
              <a:t>24/02/2019</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fr-FR" noProof="0"/>
          </a:p>
        </p:txBody>
      </p:sp>
      <p:sp>
        <p:nvSpPr>
          <p:cNvPr id="5" name="Espace réservé des commentaires 4"/>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99048" tIns="49524" rIns="99048" bIns="49524" rtlCol="0" anchor="b"/>
          <a:lstStyle>
            <a:lvl1pPr algn="r" fontAlgn="auto">
              <a:spcBef>
                <a:spcPts val="0"/>
              </a:spcBef>
              <a:spcAft>
                <a:spcPts val="0"/>
              </a:spcAft>
              <a:defRPr sz="1300" smtClean="0">
                <a:latin typeface="+mn-lt"/>
                <a:cs typeface="+mn-cs"/>
              </a:defRPr>
            </a:lvl1pPr>
          </a:lstStyle>
          <a:p>
            <a:pPr>
              <a:defRPr/>
            </a:pPr>
            <a:fld id="{C5E951CC-5109-4393-BC51-BB7B7FCA3FCB}"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bwMode="auto">
          <a:noFill/>
          <a:ln>
            <a:solidFill>
              <a:srgbClr val="000000"/>
            </a:solidFill>
            <a:miter lim="800000"/>
            <a:headEnd/>
            <a:tailEnd/>
          </a:ln>
        </p:spPr>
      </p:sp>
      <p:sp>
        <p:nvSpPr>
          <p:cNvPr id="8806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bwMode="auto">
          <a:noFill/>
          <a:ln>
            <a:solidFill>
              <a:srgbClr val="000000"/>
            </a:solidFill>
            <a:miter lim="800000"/>
            <a:headEnd/>
            <a:tailEnd/>
          </a:ln>
        </p:spPr>
      </p:sp>
      <p:sp>
        <p:nvSpPr>
          <p:cNvPr id="8909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noFill/>
          <a:ln>
            <a:solidFill>
              <a:srgbClr val="000000"/>
            </a:solidFill>
            <a:miter lim="800000"/>
            <a:headEnd/>
            <a:tailEnd/>
          </a:ln>
        </p:spPr>
      </p:sp>
      <p:sp>
        <p:nvSpPr>
          <p:cNvPr id="9011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noFill/>
          <a:ln>
            <a:solidFill>
              <a:srgbClr val="000000"/>
            </a:solidFill>
            <a:miter lim="800000"/>
            <a:headEnd/>
            <a:tailEnd/>
          </a:ln>
        </p:spPr>
      </p:sp>
      <p:sp>
        <p:nvSpPr>
          <p:cNvPr id="9113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bwMode="auto">
          <a:noFill/>
          <a:ln>
            <a:solidFill>
              <a:srgbClr val="000000"/>
            </a:solidFill>
            <a:miter lim="800000"/>
            <a:headEnd/>
            <a:tailEnd/>
          </a:ln>
        </p:spPr>
      </p:sp>
      <p:sp>
        <p:nvSpPr>
          <p:cNvPr id="9216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bwMode="auto">
          <a:noFill/>
          <a:ln>
            <a:solidFill>
              <a:srgbClr val="000000"/>
            </a:solidFill>
            <a:miter lim="800000"/>
            <a:headEnd/>
            <a:tailEnd/>
          </a:ln>
        </p:spPr>
      </p:sp>
      <p:sp>
        <p:nvSpPr>
          <p:cNvPr id="9318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noFill/>
          <a:ln>
            <a:solidFill>
              <a:srgbClr val="000000"/>
            </a:solidFill>
            <a:miter lim="800000"/>
            <a:headEnd/>
            <a:tailEnd/>
          </a:ln>
        </p:spPr>
      </p:sp>
      <p:sp>
        <p:nvSpPr>
          <p:cNvPr id="9421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p:spPr>
      </p:sp>
      <p:sp>
        <p:nvSpPr>
          <p:cNvPr id="9523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p:spPr>
      </p:sp>
      <p:sp>
        <p:nvSpPr>
          <p:cNvPr id="9625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bwMode="auto">
          <a:noFill/>
          <a:ln>
            <a:solidFill>
              <a:srgbClr val="000000"/>
            </a:solidFill>
            <a:miter lim="800000"/>
            <a:headEnd/>
            <a:tailEnd/>
          </a:ln>
        </p:spPr>
      </p:sp>
      <p:sp>
        <p:nvSpPr>
          <p:cNvPr id="9728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bwMode="auto">
          <a:noFill/>
          <a:ln>
            <a:solidFill>
              <a:srgbClr val="000000"/>
            </a:solidFill>
            <a:miter lim="800000"/>
            <a:headEnd/>
            <a:tailEnd/>
          </a:ln>
        </p:spPr>
      </p:sp>
      <p:sp>
        <p:nvSpPr>
          <p:cNvPr id="9830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TextEdit="1"/>
          </p:cNvSpPr>
          <p:nvPr>
            <p:ph type="sldImg"/>
          </p:nvPr>
        </p:nvSpPr>
        <p:spPr bwMode="auto">
          <a:noFill/>
          <a:ln>
            <a:solidFill>
              <a:srgbClr val="000000"/>
            </a:solidFill>
            <a:miter lim="800000"/>
            <a:headEnd/>
            <a:tailEnd/>
          </a:ln>
        </p:spPr>
      </p:sp>
      <p:sp>
        <p:nvSpPr>
          <p:cNvPr id="9933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6349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a:p>
        </p:txBody>
      </p:sp>
      <p:sp>
        <p:nvSpPr>
          <p:cNvPr id="6349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EC7DC2-1F68-4A83-945B-AD8027CC845B}" type="slidenum">
              <a:rPr lang="ar-SA"/>
              <a:pPr fontAlgn="base">
                <a:spcBef>
                  <a:spcPct val="0"/>
                </a:spcBef>
                <a:spcAft>
                  <a:spcPct val="0"/>
                </a:spcAft>
              </a:pPr>
              <a:t>23</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p:spPr>
      </p:sp>
      <p:sp>
        <p:nvSpPr>
          <p:cNvPr id="10035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p:spPr>
      </p:sp>
      <p:sp>
        <p:nvSpPr>
          <p:cNvPr id="10137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p:spPr>
      </p:sp>
      <p:sp>
        <p:nvSpPr>
          <p:cNvPr id="10240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TextEdit="1"/>
          </p:cNvSpPr>
          <p:nvPr>
            <p:ph type="sldImg"/>
          </p:nvPr>
        </p:nvSpPr>
        <p:spPr bwMode="auto">
          <a:noFill/>
          <a:ln>
            <a:solidFill>
              <a:srgbClr val="000000"/>
            </a:solidFill>
            <a:miter lim="800000"/>
            <a:headEnd/>
            <a:tailEnd/>
          </a:ln>
        </p:spPr>
      </p:sp>
      <p:sp>
        <p:nvSpPr>
          <p:cNvPr id="10342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p:spPr>
      </p:sp>
      <p:sp>
        <p:nvSpPr>
          <p:cNvPr id="10445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TextEdit="1"/>
          </p:cNvSpPr>
          <p:nvPr>
            <p:ph type="sldImg"/>
          </p:nvPr>
        </p:nvSpPr>
        <p:spPr bwMode="auto">
          <a:noFill/>
          <a:ln>
            <a:solidFill>
              <a:srgbClr val="000000"/>
            </a:solidFill>
            <a:miter lim="800000"/>
            <a:headEnd/>
            <a:tailEnd/>
          </a:ln>
        </p:spPr>
      </p:sp>
      <p:sp>
        <p:nvSpPr>
          <p:cNvPr id="10547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TextEdit="1"/>
          </p:cNvSpPr>
          <p:nvPr>
            <p:ph type="sldImg"/>
          </p:nvPr>
        </p:nvSpPr>
        <p:spPr bwMode="auto">
          <a:noFill/>
          <a:ln>
            <a:solidFill>
              <a:srgbClr val="000000"/>
            </a:solidFill>
            <a:miter lim="800000"/>
            <a:headEnd/>
            <a:tailEnd/>
          </a:ln>
        </p:spPr>
      </p:sp>
      <p:sp>
        <p:nvSpPr>
          <p:cNvPr id="10649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solidFill>
              <a:srgbClr val="000000"/>
            </a:solidFill>
            <a:miter lim="800000"/>
            <a:headEnd/>
            <a:tailEnd/>
          </a:ln>
        </p:spPr>
      </p:sp>
      <p:sp>
        <p:nvSpPr>
          <p:cNvPr id="10752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TextEdit="1"/>
          </p:cNvSpPr>
          <p:nvPr>
            <p:ph type="sldImg"/>
          </p:nvPr>
        </p:nvSpPr>
        <p:spPr bwMode="auto">
          <a:noFill/>
          <a:ln>
            <a:solidFill>
              <a:srgbClr val="000000"/>
            </a:solidFill>
            <a:miter lim="800000"/>
            <a:headEnd/>
            <a:tailEnd/>
          </a:ln>
        </p:spPr>
      </p:sp>
      <p:sp>
        <p:nvSpPr>
          <p:cNvPr id="10854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TextEdit="1"/>
          </p:cNvSpPr>
          <p:nvPr>
            <p:ph type="sldImg"/>
          </p:nvPr>
        </p:nvSpPr>
        <p:spPr bwMode="auto">
          <a:noFill/>
          <a:ln>
            <a:solidFill>
              <a:srgbClr val="000000"/>
            </a:solidFill>
            <a:miter lim="800000"/>
            <a:headEnd/>
            <a:tailEnd/>
          </a:ln>
        </p:spPr>
      </p:sp>
      <p:sp>
        <p:nvSpPr>
          <p:cNvPr id="10957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TextEdit="1"/>
          </p:cNvSpPr>
          <p:nvPr>
            <p:ph type="sldImg"/>
          </p:nvPr>
        </p:nvSpPr>
        <p:spPr bwMode="auto">
          <a:noFill/>
          <a:ln>
            <a:solidFill>
              <a:srgbClr val="000000"/>
            </a:solidFill>
            <a:miter lim="800000"/>
            <a:headEnd/>
            <a:tailEnd/>
          </a:ln>
        </p:spPr>
      </p:sp>
      <p:sp>
        <p:nvSpPr>
          <p:cNvPr id="11059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TextEdit="1"/>
          </p:cNvSpPr>
          <p:nvPr>
            <p:ph type="sldImg"/>
          </p:nvPr>
        </p:nvSpPr>
        <p:spPr bwMode="auto">
          <a:noFill/>
          <a:ln>
            <a:solidFill>
              <a:srgbClr val="000000"/>
            </a:solidFill>
            <a:miter lim="800000"/>
            <a:headEnd/>
            <a:tailEnd/>
          </a:ln>
        </p:spPr>
      </p:sp>
      <p:sp>
        <p:nvSpPr>
          <p:cNvPr id="11161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TextEdit="1"/>
          </p:cNvSpPr>
          <p:nvPr>
            <p:ph type="sldImg"/>
          </p:nvPr>
        </p:nvSpPr>
        <p:spPr bwMode="auto">
          <a:noFill/>
          <a:ln>
            <a:solidFill>
              <a:srgbClr val="000000"/>
            </a:solidFill>
            <a:miter lim="800000"/>
            <a:headEnd/>
            <a:tailEnd/>
          </a:ln>
        </p:spPr>
      </p:sp>
      <p:sp>
        <p:nvSpPr>
          <p:cNvPr id="11264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TextEdit="1"/>
          </p:cNvSpPr>
          <p:nvPr>
            <p:ph type="sldImg"/>
          </p:nvPr>
        </p:nvSpPr>
        <p:spPr bwMode="auto">
          <a:noFill/>
          <a:ln>
            <a:solidFill>
              <a:srgbClr val="000000"/>
            </a:solidFill>
            <a:miter lim="800000"/>
            <a:headEnd/>
            <a:tailEnd/>
          </a:ln>
        </p:spPr>
      </p:sp>
      <p:sp>
        <p:nvSpPr>
          <p:cNvPr id="11366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TextEdit="1"/>
          </p:cNvSpPr>
          <p:nvPr>
            <p:ph type="sldImg"/>
          </p:nvPr>
        </p:nvSpPr>
        <p:spPr bwMode="auto">
          <a:noFill/>
          <a:ln>
            <a:solidFill>
              <a:srgbClr val="000000"/>
            </a:solidFill>
            <a:miter lim="800000"/>
            <a:headEnd/>
            <a:tailEnd/>
          </a:ln>
        </p:spPr>
      </p:sp>
      <p:sp>
        <p:nvSpPr>
          <p:cNvPr id="11469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TextEdit="1"/>
          </p:cNvSpPr>
          <p:nvPr>
            <p:ph type="sldImg"/>
          </p:nvPr>
        </p:nvSpPr>
        <p:spPr bwMode="auto">
          <a:noFill/>
          <a:ln>
            <a:solidFill>
              <a:srgbClr val="000000"/>
            </a:solidFill>
            <a:miter lim="800000"/>
            <a:headEnd/>
            <a:tailEnd/>
          </a:ln>
        </p:spPr>
      </p:sp>
      <p:sp>
        <p:nvSpPr>
          <p:cNvPr id="11571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TextEdit="1"/>
          </p:cNvSpPr>
          <p:nvPr>
            <p:ph type="sldImg"/>
          </p:nvPr>
        </p:nvSpPr>
        <p:spPr bwMode="auto">
          <a:noFill/>
          <a:ln>
            <a:solidFill>
              <a:srgbClr val="000000"/>
            </a:solidFill>
            <a:miter lim="800000"/>
            <a:headEnd/>
            <a:tailEnd/>
          </a:ln>
        </p:spPr>
      </p:sp>
      <p:sp>
        <p:nvSpPr>
          <p:cNvPr id="11673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TextEdit="1"/>
          </p:cNvSpPr>
          <p:nvPr>
            <p:ph type="sldImg"/>
          </p:nvPr>
        </p:nvSpPr>
        <p:spPr bwMode="auto">
          <a:noFill/>
          <a:ln>
            <a:solidFill>
              <a:srgbClr val="000000"/>
            </a:solidFill>
            <a:miter lim="800000"/>
            <a:headEnd/>
            <a:tailEnd/>
          </a:ln>
        </p:spPr>
      </p:sp>
      <p:sp>
        <p:nvSpPr>
          <p:cNvPr id="11776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TextEdit="1"/>
          </p:cNvSpPr>
          <p:nvPr>
            <p:ph type="sldImg"/>
          </p:nvPr>
        </p:nvSpPr>
        <p:spPr bwMode="auto">
          <a:noFill/>
          <a:ln>
            <a:solidFill>
              <a:srgbClr val="000000"/>
            </a:solidFill>
            <a:miter lim="800000"/>
            <a:headEnd/>
            <a:tailEnd/>
          </a:ln>
        </p:spPr>
      </p:sp>
      <p:sp>
        <p:nvSpPr>
          <p:cNvPr id="11878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TextEdit="1"/>
          </p:cNvSpPr>
          <p:nvPr>
            <p:ph type="sldImg"/>
          </p:nvPr>
        </p:nvSpPr>
        <p:spPr bwMode="auto">
          <a:noFill/>
          <a:ln>
            <a:solidFill>
              <a:srgbClr val="000000"/>
            </a:solidFill>
            <a:miter lim="800000"/>
            <a:headEnd/>
            <a:tailEnd/>
          </a:ln>
        </p:spPr>
      </p:sp>
      <p:sp>
        <p:nvSpPr>
          <p:cNvPr id="11981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TextEdit="1"/>
          </p:cNvSpPr>
          <p:nvPr>
            <p:ph type="sldImg"/>
          </p:nvPr>
        </p:nvSpPr>
        <p:spPr bwMode="auto">
          <a:noFill/>
          <a:ln>
            <a:solidFill>
              <a:srgbClr val="000000"/>
            </a:solidFill>
            <a:miter lim="800000"/>
            <a:headEnd/>
            <a:tailEnd/>
          </a:ln>
        </p:spPr>
      </p:sp>
      <p:sp>
        <p:nvSpPr>
          <p:cNvPr id="12083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TextEdit="1"/>
          </p:cNvSpPr>
          <p:nvPr>
            <p:ph type="sldImg"/>
          </p:nvPr>
        </p:nvSpPr>
        <p:spPr bwMode="auto">
          <a:noFill/>
          <a:ln>
            <a:solidFill>
              <a:srgbClr val="000000"/>
            </a:solidFill>
            <a:miter lim="800000"/>
            <a:headEnd/>
            <a:tailEnd/>
          </a:ln>
        </p:spPr>
      </p:sp>
      <p:sp>
        <p:nvSpPr>
          <p:cNvPr id="12185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TextEdit="1"/>
          </p:cNvSpPr>
          <p:nvPr>
            <p:ph type="sldImg"/>
          </p:nvPr>
        </p:nvSpPr>
        <p:spPr bwMode="auto">
          <a:noFill/>
          <a:ln>
            <a:solidFill>
              <a:srgbClr val="000000"/>
            </a:solidFill>
            <a:miter lim="800000"/>
            <a:headEnd/>
            <a:tailEnd/>
          </a:ln>
        </p:spPr>
      </p:sp>
      <p:sp>
        <p:nvSpPr>
          <p:cNvPr id="12288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TextEdit="1"/>
          </p:cNvSpPr>
          <p:nvPr>
            <p:ph type="sldImg"/>
          </p:nvPr>
        </p:nvSpPr>
        <p:spPr bwMode="auto">
          <a:noFill/>
          <a:ln>
            <a:solidFill>
              <a:srgbClr val="000000"/>
            </a:solidFill>
            <a:miter lim="800000"/>
            <a:headEnd/>
            <a:tailEnd/>
          </a:ln>
        </p:spPr>
      </p:sp>
      <p:sp>
        <p:nvSpPr>
          <p:cNvPr id="12390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TextEdit="1"/>
          </p:cNvSpPr>
          <p:nvPr>
            <p:ph type="sldImg"/>
          </p:nvPr>
        </p:nvSpPr>
        <p:spPr bwMode="auto">
          <a:noFill/>
          <a:ln>
            <a:solidFill>
              <a:srgbClr val="000000"/>
            </a:solidFill>
            <a:miter lim="800000"/>
            <a:headEnd/>
            <a:tailEnd/>
          </a:ln>
        </p:spPr>
      </p:sp>
      <p:sp>
        <p:nvSpPr>
          <p:cNvPr id="12493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TextEdit="1"/>
          </p:cNvSpPr>
          <p:nvPr>
            <p:ph type="sldImg"/>
          </p:nvPr>
        </p:nvSpPr>
        <p:spPr bwMode="auto">
          <a:noFill/>
          <a:ln>
            <a:solidFill>
              <a:srgbClr val="000000"/>
            </a:solidFill>
            <a:miter lim="800000"/>
            <a:headEnd/>
            <a:tailEnd/>
          </a:ln>
        </p:spPr>
      </p:sp>
      <p:sp>
        <p:nvSpPr>
          <p:cNvPr id="12595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p:spPr>
      </p:sp>
      <p:sp>
        <p:nvSpPr>
          <p:cNvPr id="8192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TextEdit="1"/>
          </p:cNvSpPr>
          <p:nvPr>
            <p:ph type="sldImg"/>
          </p:nvPr>
        </p:nvSpPr>
        <p:spPr bwMode="auto">
          <a:noFill/>
          <a:ln>
            <a:solidFill>
              <a:srgbClr val="000000"/>
            </a:solidFill>
            <a:miter lim="800000"/>
            <a:headEnd/>
            <a:tailEnd/>
          </a:ln>
        </p:spPr>
      </p:sp>
      <p:sp>
        <p:nvSpPr>
          <p:cNvPr id="12697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TextEdit="1"/>
          </p:cNvSpPr>
          <p:nvPr>
            <p:ph type="sldImg"/>
          </p:nvPr>
        </p:nvSpPr>
        <p:spPr bwMode="auto">
          <a:noFill/>
          <a:ln>
            <a:solidFill>
              <a:srgbClr val="000000"/>
            </a:solidFill>
            <a:miter lim="800000"/>
            <a:headEnd/>
            <a:tailEnd/>
          </a:ln>
        </p:spPr>
      </p:sp>
      <p:sp>
        <p:nvSpPr>
          <p:cNvPr id="12800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TextEdit="1"/>
          </p:cNvSpPr>
          <p:nvPr>
            <p:ph type="sldImg"/>
          </p:nvPr>
        </p:nvSpPr>
        <p:spPr bwMode="auto">
          <a:noFill/>
          <a:ln>
            <a:solidFill>
              <a:srgbClr val="000000"/>
            </a:solidFill>
            <a:miter lim="800000"/>
            <a:headEnd/>
            <a:tailEnd/>
          </a:ln>
        </p:spPr>
      </p:sp>
      <p:sp>
        <p:nvSpPr>
          <p:cNvPr id="12902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TextEdit="1"/>
          </p:cNvSpPr>
          <p:nvPr>
            <p:ph type="sldImg"/>
          </p:nvPr>
        </p:nvSpPr>
        <p:spPr bwMode="auto">
          <a:noFill/>
          <a:ln>
            <a:solidFill>
              <a:srgbClr val="000000"/>
            </a:solidFill>
            <a:miter lim="800000"/>
            <a:headEnd/>
            <a:tailEnd/>
          </a:ln>
        </p:spPr>
      </p:sp>
      <p:sp>
        <p:nvSpPr>
          <p:cNvPr id="13005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TextEdit="1"/>
          </p:cNvSpPr>
          <p:nvPr>
            <p:ph type="sldImg"/>
          </p:nvPr>
        </p:nvSpPr>
        <p:spPr bwMode="auto">
          <a:noFill/>
          <a:ln>
            <a:solidFill>
              <a:srgbClr val="000000"/>
            </a:solidFill>
            <a:miter lim="800000"/>
            <a:headEnd/>
            <a:tailEnd/>
          </a:ln>
        </p:spPr>
      </p:sp>
      <p:sp>
        <p:nvSpPr>
          <p:cNvPr id="13107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TextEdit="1"/>
          </p:cNvSpPr>
          <p:nvPr>
            <p:ph type="sldImg"/>
          </p:nvPr>
        </p:nvSpPr>
        <p:spPr bwMode="auto">
          <a:noFill/>
          <a:ln>
            <a:solidFill>
              <a:srgbClr val="000000"/>
            </a:solidFill>
            <a:miter lim="800000"/>
            <a:headEnd/>
            <a:tailEnd/>
          </a:ln>
        </p:spPr>
      </p:sp>
      <p:sp>
        <p:nvSpPr>
          <p:cNvPr id="13209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6451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a:p>
        </p:txBody>
      </p:sp>
      <p:sp>
        <p:nvSpPr>
          <p:cNvPr id="64516"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498EE7-B0DB-4353-BB00-1658D06BC717}" type="slidenum">
              <a:rPr lang="ar-SA"/>
              <a:pPr fontAlgn="base">
                <a:spcBef>
                  <a:spcPct val="0"/>
                </a:spcBef>
                <a:spcAft>
                  <a:spcPct val="0"/>
                </a:spcAft>
              </a:pPr>
              <a:t>56</a:t>
            </a:fld>
            <a:endParaRPr lang="fr-F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TextEdit="1"/>
          </p:cNvSpPr>
          <p:nvPr>
            <p:ph type="sldImg"/>
          </p:nvPr>
        </p:nvSpPr>
        <p:spPr bwMode="auto">
          <a:noFill/>
          <a:ln>
            <a:solidFill>
              <a:srgbClr val="000000"/>
            </a:solidFill>
            <a:miter lim="800000"/>
            <a:headEnd/>
            <a:tailEnd/>
          </a:ln>
        </p:spPr>
      </p:sp>
      <p:sp>
        <p:nvSpPr>
          <p:cNvPr id="133123"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TextEdit="1"/>
          </p:cNvSpPr>
          <p:nvPr>
            <p:ph type="sldImg"/>
          </p:nvPr>
        </p:nvSpPr>
        <p:spPr bwMode="auto">
          <a:noFill/>
          <a:ln>
            <a:solidFill>
              <a:srgbClr val="000000"/>
            </a:solidFill>
            <a:miter lim="800000"/>
            <a:headEnd/>
            <a:tailEnd/>
          </a:ln>
        </p:spPr>
      </p:sp>
      <p:sp>
        <p:nvSpPr>
          <p:cNvPr id="13414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TextEdit="1"/>
          </p:cNvSpPr>
          <p:nvPr>
            <p:ph type="sldImg"/>
          </p:nvPr>
        </p:nvSpPr>
        <p:spPr bwMode="auto">
          <a:noFill/>
          <a:ln>
            <a:solidFill>
              <a:srgbClr val="000000"/>
            </a:solidFill>
            <a:miter lim="800000"/>
            <a:headEnd/>
            <a:tailEnd/>
          </a:ln>
        </p:spPr>
      </p:sp>
      <p:sp>
        <p:nvSpPr>
          <p:cNvPr id="13517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281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2D035F39-56B6-4929-970C-5B9886A6E05B}" type="slidenum">
              <a:rPr lang="ar-SA" smtClean="0"/>
              <a:pPr fontAlgn="base">
                <a:spcBef>
                  <a:spcPct val="0"/>
                </a:spcBef>
                <a:spcAft>
                  <a:spcPct val="0"/>
                </a:spcAft>
                <a:defRPr/>
              </a:pPr>
              <a:t>60</a:t>
            </a:fld>
            <a:endParaRPr lang="fr-FR">
              <a:cs typeface="Arial"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384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02E6EB17-974F-444F-B114-69EC42462898}" type="slidenum">
              <a:rPr lang="ar-SA" smtClean="0"/>
              <a:pPr fontAlgn="base">
                <a:spcBef>
                  <a:spcPct val="0"/>
                </a:spcBef>
                <a:spcAft>
                  <a:spcPct val="0"/>
                </a:spcAft>
                <a:defRPr/>
              </a:pPr>
              <a:t>61</a:t>
            </a:fld>
            <a:endParaRPr lang="fr-FR">
              <a:cs typeface="Arial"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486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51AC82D9-9748-47F6-B5D9-78C34729C08F}" type="slidenum">
              <a:rPr lang="ar-SA" smtClean="0"/>
              <a:pPr fontAlgn="base">
                <a:spcBef>
                  <a:spcPct val="0"/>
                </a:spcBef>
                <a:spcAft>
                  <a:spcPct val="0"/>
                </a:spcAft>
                <a:defRPr/>
              </a:pPr>
              <a:t>62</a:t>
            </a:fld>
            <a:endParaRPr lang="fr-FR">
              <a:cs typeface="Arial"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589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91B18358-BE90-4C0B-85E4-5C91AB92A374}" type="slidenum">
              <a:rPr lang="ar-SA" smtClean="0"/>
              <a:pPr fontAlgn="base">
                <a:spcBef>
                  <a:spcPct val="0"/>
                </a:spcBef>
                <a:spcAft>
                  <a:spcPct val="0"/>
                </a:spcAft>
                <a:defRPr/>
              </a:pPr>
              <a:t>63</a:t>
            </a:fld>
            <a:endParaRPr lang="fr-FR">
              <a:cs typeface="Arial"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691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8EE513E1-DCA3-46E8-A567-7633438B2F2A}" type="slidenum">
              <a:rPr lang="ar-SA" smtClean="0"/>
              <a:pPr fontAlgn="base">
                <a:spcBef>
                  <a:spcPct val="0"/>
                </a:spcBef>
                <a:spcAft>
                  <a:spcPct val="0"/>
                </a:spcAft>
                <a:defRPr/>
              </a:pPr>
              <a:t>64</a:t>
            </a:fld>
            <a:endParaRPr lang="fr-FR">
              <a:cs typeface="Arial"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79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77BAD4E6-AA2E-461B-8DC9-82A148FDB854}" type="slidenum">
              <a:rPr lang="ar-SA" smtClean="0"/>
              <a:pPr fontAlgn="base">
                <a:spcBef>
                  <a:spcPct val="0"/>
                </a:spcBef>
                <a:spcAft>
                  <a:spcPct val="0"/>
                </a:spcAft>
                <a:defRPr/>
              </a:pPr>
              <a:t>65</a:t>
            </a:fld>
            <a:endParaRPr lang="fr-FR">
              <a:cs typeface="Arial"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896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05D35A8A-C466-4AA8-9862-E12F726BF159}" type="slidenum">
              <a:rPr lang="ar-SA" smtClean="0"/>
              <a:pPr fontAlgn="base">
                <a:spcBef>
                  <a:spcPct val="0"/>
                </a:spcBef>
                <a:spcAft>
                  <a:spcPct val="0"/>
                </a:spcAft>
                <a:defRPr/>
              </a:pPr>
              <a:t>66</a:t>
            </a:fld>
            <a:endParaRPr lang="fr-FR">
              <a:cs typeface="Arial"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6998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6BEE6006-78E7-40AA-A19D-7EA34A806135}" type="slidenum">
              <a:rPr lang="ar-SA" smtClean="0"/>
              <a:pPr fontAlgn="base">
                <a:spcBef>
                  <a:spcPct val="0"/>
                </a:spcBef>
                <a:spcAft>
                  <a:spcPct val="0"/>
                </a:spcAft>
                <a:defRPr/>
              </a:pPr>
              <a:t>67</a:t>
            </a:fld>
            <a:endParaRPr lang="fr-FR">
              <a:cs typeface="Arial"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101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AEFCAF17-62D4-45AD-A78E-C90CE78B98D5}" type="slidenum">
              <a:rPr lang="ar-SA" smtClean="0"/>
              <a:pPr fontAlgn="base">
                <a:spcBef>
                  <a:spcPct val="0"/>
                </a:spcBef>
                <a:spcAft>
                  <a:spcPct val="0"/>
                </a:spcAft>
                <a:defRPr/>
              </a:pPr>
              <a:t>68</a:t>
            </a:fld>
            <a:endParaRPr lang="fr-FR">
              <a:cs typeface="Arial"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203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DEA66E52-9225-4237-B9E7-4AC61B6E078F}" type="slidenum">
              <a:rPr lang="ar-SA" smtClean="0"/>
              <a:pPr fontAlgn="base">
                <a:spcBef>
                  <a:spcPct val="0"/>
                </a:spcBef>
                <a:spcAft>
                  <a:spcPct val="0"/>
                </a:spcAft>
                <a:defRPr/>
              </a:pPr>
              <a:t>69</a:t>
            </a:fld>
            <a:endParaRPr lang="fr-FR">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p:spPr>
      </p:sp>
      <p:sp>
        <p:nvSpPr>
          <p:cNvPr id="83971"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30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2ED96191-F382-4DF5-8081-0817A3664D3B}" type="slidenum">
              <a:rPr lang="ar-SA" smtClean="0"/>
              <a:pPr fontAlgn="base">
                <a:spcBef>
                  <a:spcPct val="0"/>
                </a:spcBef>
                <a:spcAft>
                  <a:spcPct val="0"/>
                </a:spcAft>
                <a:defRPr/>
              </a:pPr>
              <a:t>70</a:t>
            </a:fld>
            <a:endParaRPr lang="fr-FR">
              <a:cs typeface="Arial"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40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132CDAFA-1B79-4D6C-B121-031DE6F323EE}" type="slidenum">
              <a:rPr lang="ar-SA" smtClean="0"/>
              <a:pPr fontAlgn="base">
                <a:spcBef>
                  <a:spcPct val="0"/>
                </a:spcBef>
                <a:spcAft>
                  <a:spcPct val="0"/>
                </a:spcAft>
                <a:defRPr/>
              </a:pPr>
              <a:t>71</a:t>
            </a:fld>
            <a:endParaRPr lang="fr-FR">
              <a:cs typeface="Arial"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51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EA8B4413-6498-4845-ADD2-AAB374DE9FA5}" type="slidenum">
              <a:rPr lang="ar-SA" smtClean="0"/>
              <a:pPr fontAlgn="base">
                <a:spcBef>
                  <a:spcPct val="0"/>
                </a:spcBef>
                <a:spcAft>
                  <a:spcPct val="0"/>
                </a:spcAft>
                <a:defRPr/>
              </a:pPr>
              <a:t>72</a:t>
            </a:fld>
            <a:endParaRPr lang="fr-FR">
              <a:cs typeface="Arial"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613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6230878F-BD13-4970-A780-ADE7E24483C8}" type="slidenum">
              <a:rPr lang="ar-SA" smtClean="0"/>
              <a:pPr fontAlgn="base">
                <a:spcBef>
                  <a:spcPct val="0"/>
                </a:spcBef>
                <a:spcAft>
                  <a:spcPct val="0"/>
                </a:spcAft>
                <a:defRPr/>
              </a:pPr>
              <a:t>73</a:t>
            </a:fld>
            <a:endParaRPr lang="fr-FR">
              <a:cs typeface="Arial"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715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A1D725C6-69BF-48A9-8C1E-104ABABD4737}" type="slidenum">
              <a:rPr lang="ar-SA" smtClean="0"/>
              <a:pPr fontAlgn="base">
                <a:spcBef>
                  <a:spcPct val="0"/>
                </a:spcBef>
                <a:spcAft>
                  <a:spcPct val="0"/>
                </a:spcAft>
                <a:defRPr/>
              </a:pPr>
              <a:t>74</a:t>
            </a:fld>
            <a:endParaRPr lang="fr-FR">
              <a:cs typeface="Arial"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817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772589F4-66A8-4B77-97BC-664AA8455CA4}" type="slidenum">
              <a:rPr lang="ar-SA" smtClean="0"/>
              <a:pPr fontAlgn="base">
                <a:spcBef>
                  <a:spcPct val="0"/>
                </a:spcBef>
                <a:spcAft>
                  <a:spcPct val="0"/>
                </a:spcAft>
                <a:defRPr/>
              </a:pPr>
              <a:t>75</a:t>
            </a:fld>
            <a:endParaRPr lang="fr-FR">
              <a:cs typeface="Arial" charset="0"/>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920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3391703D-DF9F-4E9B-B583-216977B57AC9}" type="slidenum">
              <a:rPr lang="ar-SA" smtClean="0"/>
              <a:pPr fontAlgn="base">
                <a:spcBef>
                  <a:spcPct val="0"/>
                </a:spcBef>
                <a:spcAft>
                  <a:spcPct val="0"/>
                </a:spcAft>
                <a:defRPr/>
              </a:pPr>
              <a:t>76</a:t>
            </a:fld>
            <a:endParaRPr lang="fr-FR">
              <a:cs typeface="Arial" charset="0"/>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02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A6674DE1-13E0-47A2-BA9E-F227D93C3E20}" type="slidenum">
              <a:rPr lang="ar-SA" smtClean="0"/>
              <a:pPr fontAlgn="base">
                <a:spcBef>
                  <a:spcPct val="0"/>
                </a:spcBef>
                <a:spcAft>
                  <a:spcPct val="0"/>
                </a:spcAft>
                <a:defRPr/>
              </a:pPr>
              <a:t>77</a:t>
            </a:fld>
            <a:endParaRPr lang="fr-FR">
              <a:cs typeface="Arial" charset="0"/>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125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3F1AB216-E0BB-4E6B-B92F-92C8C4AD91C1}" type="slidenum">
              <a:rPr lang="ar-SA" smtClean="0"/>
              <a:pPr fontAlgn="base">
                <a:spcBef>
                  <a:spcPct val="0"/>
                </a:spcBef>
                <a:spcAft>
                  <a:spcPct val="0"/>
                </a:spcAft>
                <a:defRPr/>
              </a:pPr>
              <a:t>78</a:t>
            </a:fld>
            <a:endParaRPr lang="fr-FR">
              <a:cs typeface="Arial" charset="0"/>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227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65137327-9634-42F1-AE33-E81311F8AC9C}" type="slidenum">
              <a:rPr lang="ar-SA" smtClean="0"/>
              <a:pPr fontAlgn="base">
                <a:spcBef>
                  <a:spcPct val="0"/>
                </a:spcBef>
                <a:spcAft>
                  <a:spcPct val="0"/>
                </a:spcAft>
                <a:defRPr/>
              </a:pPr>
              <a:t>79</a:t>
            </a:fld>
            <a:endParaRPr lang="fr-FR">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bwMode="auto">
          <a:noFill/>
          <a:ln>
            <a:solidFill>
              <a:srgbClr val="000000"/>
            </a:solidFill>
            <a:miter lim="800000"/>
            <a:headEnd/>
            <a:tailEnd/>
          </a:ln>
        </p:spPr>
      </p:sp>
      <p:sp>
        <p:nvSpPr>
          <p:cNvPr id="84995"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329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5CA6FF8B-E6D1-40D3-8761-390E66FDB7E3}" type="slidenum">
              <a:rPr lang="ar-SA" smtClean="0"/>
              <a:pPr fontAlgn="base">
                <a:spcBef>
                  <a:spcPct val="0"/>
                </a:spcBef>
                <a:spcAft>
                  <a:spcPct val="0"/>
                </a:spcAft>
                <a:defRPr/>
              </a:pPr>
              <a:t>80</a:t>
            </a:fld>
            <a:endParaRPr lang="fr-FR">
              <a:cs typeface="Arial"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43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2143C884-9028-4CBC-9E72-64AD64D06354}" type="slidenum">
              <a:rPr lang="ar-SA" smtClean="0"/>
              <a:pPr fontAlgn="base">
                <a:spcBef>
                  <a:spcPct val="0"/>
                </a:spcBef>
                <a:spcAft>
                  <a:spcPct val="0"/>
                </a:spcAft>
                <a:defRPr/>
              </a:pPr>
              <a:t>81</a:t>
            </a:fld>
            <a:endParaRPr lang="fr-FR">
              <a:cs typeface="Arial"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534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0619985F-37FE-4C92-B77A-0DF8820AB932}" type="slidenum">
              <a:rPr lang="ar-SA" smtClean="0"/>
              <a:pPr fontAlgn="base">
                <a:spcBef>
                  <a:spcPct val="0"/>
                </a:spcBef>
                <a:spcAft>
                  <a:spcPct val="0"/>
                </a:spcAft>
                <a:defRPr/>
              </a:pPr>
              <a:t>82</a:t>
            </a:fld>
            <a:endParaRPr lang="fr-FR">
              <a:cs typeface="Arial"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637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18A77A2C-BBE5-4936-99E6-14D41DE218A4}" type="slidenum">
              <a:rPr lang="ar-SA" smtClean="0"/>
              <a:pPr fontAlgn="base">
                <a:spcBef>
                  <a:spcPct val="0"/>
                </a:spcBef>
                <a:spcAft>
                  <a:spcPct val="0"/>
                </a:spcAft>
                <a:defRPr/>
              </a:pPr>
              <a:t>83</a:t>
            </a:fld>
            <a:endParaRPr lang="fr-FR">
              <a:cs typeface="Arial"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739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FFF23C80-30B8-4053-80EC-CDC8C19D9E84}" type="slidenum">
              <a:rPr lang="ar-SA" smtClean="0"/>
              <a:pPr fontAlgn="base">
                <a:spcBef>
                  <a:spcPct val="0"/>
                </a:spcBef>
                <a:spcAft>
                  <a:spcPct val="0"/>
                </a:spcAft>
                <a:defRPr/>
              </a:pPr>
              <a:t>84</a:t>
            </a:fld>
            <a:endParaRPr lang="fr-FR">
              <a:cs typeface="Arial"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841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A2FB90F3-34CD-45A4-A8D2-9A1FEE0B0CCB}" type="slidenum">
              <a:rPr lang="ar-SA" smtClean="0"/>
              <a:pPr fontAlgn="base">
                <a:spcBef>
                  <a:spcPct val="0"/>
                </a:spcBef>
                <a:spcAft>
                  <a:spcPct val="0"/>
                </a:spcAft>
                <a:defRPr/>
              </a:pPr>
              <a:t>85</a:t>
            </a:fld>
            <a:endParaRPr lang="fr-FR">
              <a:cs typeface="Arial"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944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7F3D6FC2-5785-4644-BBAF-40E764ECA384}" type="slidenum">
              <a:rPr lang="ar-SA" smtClean="0"/>
              <a:pPr fontAlgn="base">
                <a:spcBef>
                  <a:spcPct val="0"/>
                </a:spcBef>
                <a:spcAft>
                  <a:spcPct val="0"/>
                </a:spcAft>
                <a:defRPr/>
              </a:pPr>
              <a:t>86</a:t>
            </a:fld>
            <a:endParaRPr lang="fr-FR">
              <a:cs typeface="Arial"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046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C07B09D1-888D-4A2F-93AF-CC1E20CD8D10}" type="slidenum">
              <a:rPr lang="ar-SA" smtClean="0"/>
              <a:pPr fontAlgn="base">
                <a:spcBef>
                  <a:spcPct val="0"/>
                </a:spcBef>
                <a:spcAft>
                  <a:spcPct val="0"/>
                </a:spcAft>
                <a:defRPr/>
              </a:pPr>
              <a:t>87</a:t>
            </a:fld>
            <a:endParaRPr lang="fr-FR">
              <a:cs typeface="Arial"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149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97C60E2D-BE8B-4BB7-A80A-86FB8C6A0BDB}" type="slidenum">
              <a:rPr lang="ar-SA" smtClean="0"/>
              <a:pPr fontAlgn="base">
                <a:spcBef>
                  <a:spcPct val="0"/>
                </a:spcBef>
                <a:spcAft>
                  <a:spcPct val="0"/>
                </a:spcAft>
                <a:defRPr/>
              </a:pPr>
              <a:t>88</a:t>
            </a:fld>
            <a:endParaRPr lang="fr-FR">
              <a:cs typeface="Arial" charset="0"/>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251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EF1B3DEA-1550-4C09-965F-BBE496D8AEAC}" type="slidenum">
              <a:rPr lang="ar-SA" smtClean="0"/>
              <a:pPr fontAlgn="base">
                <a:spcBef>
                  <a:spcPct val="0"/>
                </a:spcBef>
                <a:spcAft>
                  <a:spcPct val="0"/>
                </a:spcAft>
                <a:defRPr/>
              </a:pPr>
              <a:t>89</a:t>
            </a:fld>
            <a:endParaRPr lang="fr-FR">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noFill/>
          <a:ln>
            <a:solidFill>
              <a:srgbClr val="000000"/>
            </a:solidFill>
            <a:miter lim="800000"/>
            <a:headEnd/>
            <a:tailEnd/>
          </a:ln>
        </p:spPr>
      </p:sp>
      <p:sp>
        <p:nvSpPr>
          <p:cNvPr id="86019" name="Rectangle 3"/>
          <p:cNvSpPr>
            <a:spLocks noGrp="1"/>
          </p:cNvSpPr>
          <p:nvPr>
            <p:ph type="body" idx="1"/>
          </p:nvPr>
        </p:nvSpPr>
        <p:spPr bwMode="auto">
          <a:noFill/>
        </p:spPr>
        <p:txBody>
          <a:bodyPr wrap="square" numCol="1" anchor="t" anchorCtr="0" compatLnSpc="1">
            <a:prstTxWarp prst="textNoShape">
              <a:avLst/>
            </a:prstTxWarp>
          </a:bodyPr>
          <a:lstStyle/>
          <a:p>
            <a:endParaRPr lang="fr-F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35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8D8F6C28-9E7E-408E-82A6-12732F7B2BCF}" type="slidenum">
              <a:rPr lang="ar-SA" smtClean="0"/>
              <a:pPr fontAlgn="base">
                <a:spcBef>
                  <a:spcPct val="0"/>
                </a:spcBef>
                <a:spcAft>
                  <a:spcPct val="0"/>
                </a:spcAft>
                <a:defRPr/>
              </a:pPr>
              <a:t>90</a:t>
            </a:fld>
            <a:endParaRPr lang="fr-FR">
              <a:cs typeface="Arial" charset="0"/>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6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EAA0E05A-A617-4C79-8AE7-C065DC143826}" type="slidenum">
              <a:rPr lang="ar-SA" smtClean="0"/>
              <a:pPr fontAlgn="base">
                <a:spcBef>
                  <a:spcPct val="0"/>
                </a:spcBef>
                <a:spcAft>
                  <a:spcPct val="0"/>
                </a:spcAft>
                <a:defRPr/>
              </a:pPr>
              <a:t>91</a:t>
            </a:fld>
            <a:endParaRPr lang="fr-FR">
              <a:cs typeface="Arial" charset="0"/>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558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5EA1A449-041D-4FA1-86A1-A7F2FA5CF8F5}" type="slidenum">
              <a:rPr lang="ar-SA" smtClean="0"/>
              <a:pPr fontAlgn="base">
                <a:spcBef>
                  <a:spcPct val="0"/>
                </a:spcBef>
                <a:spcAft>
                  <a:spcPct val="0"/>
                </a:spcAft>
                <a:defRPr/>
              </a:pPr>
              <a:t>92</a:t>
            </a:fld>
            <a:endParaRPr lang="fr-FR">
              <a:cs typeface="Arial" charset="0"/>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661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06E4C3DF-BE0C-440E-91D0-9CA038CEFDE4}" type="slidenum">
              <a:rPr lang="ar-SA" smtClean="0"/>
              <a:pPr fontAlgn="base">
                <a:spcBef>
                  <a:spcPct val="0"/>
                </a:spcBef>
                <a:spcAft>
                  <a:spcPct val="0"/>
                </a:spcAft>
                <a:defRPr/>
              </a:pPr>
              <a:t>93</a:t>
            </a:fld>
            <a:endParaRPr lang="fr-FR">
              <a:cs typeface="Arial" charset="0"/>
            </a:endParaRPr>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763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066D11C9-155F-4C66-AE05-F314ACBFA77A}" type="slidenum">
              <a:rPr lang="ar-SA" smtClean="0"/>
              <a:pPr fontAlgn="base">
                <a:spcBef>
                  <a:spcPct val="0"/>
                </a:spcBef>
                <a:spcAft>
                  <a:spcPct val="0"/>
                </a:spcAft>
                <a:defRPr/>
              </a:pPr>
              <a:t>94</a:t>
            </a:fld>
            <a:endParaRPr lang="fr-FR">
              <a:cs typeface="Arial" charset="0"/>
            </a:endParaRPr>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86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p>
        </p:txBody>
      </p:sp>
      <p:sp>
        <p:nvSpPr>
          <p:cNvPr id="4" name="Espace réservé du numéro de diapositive 3"/>
          <p:cNvSpPr>
            <a:spLocks noGrp="1"/>
          </p:cNvSpPr>
          <p:nvPr>
            <p:ph type="sldNum" sz="quarter" idx="5"/>
          </p:nvPr>
        </p:nvSpPr>
        <p:spPr/>
        <p:txBody>
          <a:bodyPr wrap="square" numCol="1" anchorCtr="0" compatLnSpc="1">
            <a:prstTxWarp prst="textNoShape">
              <a:avLst/>
            </a:prstTxWarp>
          </a:bodyPr>
          <a:lstStyle/>
          <a:p>
            <a:pPr fontAlgn="base">
              <a:spcBef>
                <a:spcPct val="0"/>
              </a:spcBef>
              <a:spcAft>
                <a:spcPct val="0"/>
              </a:spcAft>
              <a:defRPr/>
            </a:pPr>
            <a:fld id="{F24F17EF-4D2D-4393-8D54-0AA4812E17BB}" type="slidenum">
              <a:rPr lang="ar-SA" smtClean="0"/>
              <a:pPr fontAlgn="base">
                <a:spcBef>
                  <a:spcPct val="0"/>
                </a:spcBef>
                <a:spcAft>
                  <a:spcPct val="0"/>
                </a:spcAft>
                <a:defRPr/>
              </a:pPr>
              <a:t>95</a:t>
            </a:fld>
            <a:endParaRPr lang="fr-F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33C86923-CEA7-4281-9878-AD3467AC4201}" type="datetimeFigureOut">
              <a:rPr lang="fr-FR"/>
              <a:pPr>
                <a:defRPr/>
              </a:pPr>
              <a:t>24/02/2019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37E28AC-4A09-4DEA-B96D-2157B370964F}"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C6073803-2B59-477A-8A1A-6EFBE7B01084}" type="datetimeFigureOut">
              <a:rPr lang="fr-FR"/>
              <a:pPr>
                <a:defRPr/>
              </a:pPr>
              <a:t>24/02/2019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0EC2912-D006-4244-BD2E-033D8D536F4D}"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0F05647-1001-40E5-A404-F93FAFFD5457}" type="datetimeFigureOut">
              <a:rPr lang="fr-FR"/>
              <a:pPr>
                <a:defRPr/>
              </a:pPr>
              <a:t>24/02/2019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735DB24-C791-46C1-962C-8F34580D4BA2}"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8518E64D-2B8F-41B9-847C-8115DB944598}" type="datetimeFigureOut">
              <a:rPr lang="fr-FR"/>
              <a:pPr>
                <a:defRPr/>
              </a:pPr>
              <a:t>24/02/2019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07083ED-1114-4BC7-8449-48400743151A}"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EC9996A0-F175-4380-9FCA-4E2E03F675AE}" type="datetimeFigureOut">
              <a:rPr lang="fr-FR"/>
              <a:pPr>
                <a:defRPr/>
              </a:pPr>
              <a:t>24/02/2019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D3F14DD-92B8-4803-A066-11244DD3F9F7}"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D78A0A20-8913-416E-B501-67AF2BE17E06}" type="datetimeFigureOut">
              <a:rPr lang="fr-FR"/>
              <a:pPr>
                <a:defRPr/>
              </a:pPr>
              <a:t>24/02/2019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4251A9A-A5BB-4069-940B-AFA39636FA4D}"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5D2FEC18-BC6D-4E09-93A8-4A4D7D082C86}" type="datetimeFigureOut">
              <a:rPr lang="fr-FR"/>
              <a:pPr>
                <a:defRPr/>
              </a:pPr>
              <a:t>24/02/2019</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3649E7C5-23BF-4D67-98F7-889A0F839E9C}"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02D2EF0D-A15D-4F45-BB95-9278D46A595E}" type="datetimeFigureOut">
              <a:rPr lang="fr-FR"/>
              <a:pPr>
                <a:defRPr/>
              </a:pPr>
              <a:t>24/02/2019</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A3B89968-D820-4165-8926-A50EA4D7B5A2}"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DBB5F996-863C-422E-844D-33B30AFC6748}" type="datetimeFigureOut">
              <a:rPr lang="fr-FR"/>
              <a:pPr>
                <a:defRPr/>
              </a:pPr>
              <a:t>24/02/2019</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E64DD081-ACD6-45F6-987D-1D7249F349CA}"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E64C87EA-2E42-4342-B2D7-452461EC124A}" type="datetimeFigureOut">
              <a:rPr lang="fr-FR"/>
              <a:pPr>
                <a:defRPr/>
              </a:pPr>
              <a:t>24/02/2019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4B5569B4-199C-4F4F-A142-1CC52B508868}"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C92C35E-6595-45F5-B406-06F54442AEFA}" type="datetimeFigureOut">
              <a:rPr lang="fr-FR"/>
              <a:pPr>
                <a:defRPr/>
              </a:pPr>
              <a:t>24/02/2019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1FDC223E-6C98-430F-BC3F-C5F241CDC92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4099"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6E028CDA-0AFB-45CF-90F4-49702D9684B5}" type="datetimeFigureOut">
              <a:rPr lang="fr-FR"/>
              <a:pPr>
                <a:defRPr/>
              </a:pPr>
              <a:t>24/02/2019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14BAE93-80DA-4B3A-90A5-0B0D723ACDF8}"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8.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ctrTitle"/>
          </p:nvPr>
        </p:nvSpPr>
        <p:spPr/>
        <p:txBody>
          <a:bodyPr/>
          <a:lstStyle/>
          <a:p>
            <a:r>
              <a:rPr lang="fr-FR"/>
              <a:t>Chapitre 3 	</a:t>
            </a:r>
          </a:p>
        </p:txBody>
      </p:sp>
      <p:sp>
        <p:nvSpPr>
          <p:cNvPr id="3" name="Sous-titre 2"/>
          <p:cNvSpPr>
            <a:spLocks noGrp="1"/>
          </p:cNvSpPr>
          <p:nvPr>
            <p:ph type="subTitle" idx="1"/>
          </p:nvPr>
        </p:nvSpPr>
        <p:spPr/>
        <p:txBody>
          <a:bodyPr rtlCol="0">
            <a:normAutofit/>
          </a:bodyPr>
          <a:lstStyle/>
          <a:p>
            <a:pPr fontAlgn="auto">
              <a:spcAft>
                <a:spcPts val="0"/>
              </a:spcAft>
              <a:buFont typeface="Arial" pitchFamily="34" charset="0"/>
              <a:buNone/>
              <a:defRPr/>
            </a:pPr>
            <a:r>
              <a:rPr lang="fr-FR" sz="5400" b="1" dirty="0"/>
              <a:t>La couche liaison de données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612"/>
          </a:xfrm>
        </p:spPr>
        <p:txBody>
          <a:bodyPr rtlCol="0">
            <a:normAutofit fontScale="90000"/>
          </a:bodyPr>
          <a:lstStyle/>
          <a:p>
            <a:pPr fontAlgn="auto">
              <a:spcAft>
                <a:spcPts val="0"/>
              </a:spcAft>
              <a:defRPr/>
            </a:pPr>
            <a:r>
              <a:rPr lang="fr-FR" sz="3600" b="1" dirty="0"/>
              <a:t>2.2 Mode de connexion </a:t>
            </a:r>
            <a:endParaRPr lang="fr-FR" b="1" dirty="0"/>
          </a:p>
        </p:txBody>
      </p:sp>
      <p:sp>
        <p:nvSpPr>
          <p:cNvPr id="14339" name="Espace réservé du contenu 2"/>
          <p:cNvSpPr>
            <a:spLocks noGrp="1"/>
          </p:cNvSpPr>
          <p:nvPr>
            <p:ph idx="1"/>
          </p:nvPr>
        </p:nvSpPr>
        <p:spPr>
          <a:xfrm>
            <a:off x="285750" y="1071563"/>
            <a:ext cx="8286750" cy="1000125"/>
          </a:xfrm>
        </p:spPr>
        <p:txBody>
          <a:bodyPr/>
          <a:lstStyle/>
          <a:p>
            <a:r>
              <a:rPr lang="fr-FR" sz="2400"/>
              <a:t>Connexion point-à-point  : deux stations seulement partage le support de communication </a:t>
            </a:r>
          </a:p>
          <a:p>
            <a:endParaRPr lang="fr-FR"/>
          </a:p>
        </p:txBody>
      </p:sp>
      <p:pic>
        <p:nvPicPr>
          <p:cNvPr id="14340" name="Picture 6"/>
          <p:cNvPicPr>
            <a:picLocks noChangeAspect="1" noChangeArrowheads="1"/>
          </p:cNvPicPr>
          <p:nvPr/>
        </p:nvPicPr>
        <p:blipFill>
          <a:blip r:embed="rId3"/>
          <a:srcRect/>
          <a:stretch>
            <a:fillRect/>
          </a:stretch>
        </p:blipFill>
        <p:spPr bwMode="auto">
          <a:xfrm>
            <a:off x="4857750" y="4214813"/>
            <a:ext cx="3619500" cy="2257425"/>
          </a:xfrm>
          <a:prstGeom prst="rect">
            <a:avLst/>
          </a:prstGeom>
          <a:noFill/>
          <a:ln w="9525">
            <a:noFill/>
            <a:miter lim="800000"/>
            <a:headEnd/>
            <a:tailEnd/>
          </a:ln>
        </p:spPr>
      </p:pic>
      <p:pic>
        <p:nvPicPr>
          <p:cNvPr id="14341" name="Picture 7"/>
          <p:cNvPicPr>
            <a:picLocks noChangeAspect="1" noChangeArrowheads="1"/>
          </p:cNvPicPr>
          <p:nvPr/>
        </p:nvPicPr>
        <p:blipFill>
          <a:blip r:embed="rId4"/>
          <a:srcRect/>
          <a:stretch>
            <a:fillRect/>
          </a:stretch>
        </p:blipFill>
        <p:spPr bwMode="auto">
          <a:xfrm>
            <a:off x="642938" y="4286250"/>
            <a:ext cx="2781300" cy="2190750"/>
          </a:xfrm>
          <a:prstGeom prst="rect">
            <a:avLst/>
          </a:prstGeom>
          <a:noFill/>
          <a:ln w="9525">
            <a:noFill/>
            <a:miter lim="800000"/>
            <a:headEnd/>
            <a:tailEnd/>
          </a:ln>
        </p:spPr>
      </p:pic>
      <p:sp>
        <p:nvSpPr>
          <p:cNvPr id="6" name="Espace réservé du numéro de diapositive 5"/>
          <p:cNvSpPr>
            <a:spLocks noGrp="1"/>
          </p:cNvSpPr>
          <p:nvPr>
            <p:ph type="sldNum" sz="quarter" idx="12"/>
          </p:nvPr>
        </p:nvSpPr>
        <p:spPr/>
        <p:txBody>
          <a:bodyPr/>
          <a:lstStyle/>
          <a:p>
            <a:pPr>
              <a:defRPr/>
            </a:pPr>
            <a:fld id="{65C65815-010E-4657-B075-5C8879E80083}" type="slidenum">
              <a:rPr lang="ar-SA"/>
              <a:pPr>
                <a:defRPr/>
              </a:pPr>
              <a:t>10</a:t>
            </a:fld>
            <a:endParaRPr lang="en-US"/>
          </a:p>
        </p:txBody>
      </p:sp>
      <p:sp>
        <p:nvSpPr>
          <p:cNvPr id="7" name="Ellipse 6"/>
          <p:cNvSpPr/>
          <p:nvPr/>
        </p:nvSpPr>
        <p:spPr>
          <a:xfrm>
            <a:off x="1857375" y="1928813"/>
            <a:ext cx="763588" cy="8985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dirty="0">
                <a:solidFill>
                  <a:schemeClr val="tx1"/>
                </a:solidFill>
              </a:rPr>
              <a:t>S1</a:t>
            </a:r>
            <a:endParaRPr lang="fr-FR" sz="1600" dirty="0">
              <a:solidFill>
                <a:schemeClr val="tx1"/>
              </a:solidFill>
            </a:endParaRPr>
          </a:p>
        </p:txBody>
      </p:sp>
      <p:sp>
        <p:nvSpPr>
          <p:cNvPr id="8" name="Ellipse 7"/>
          <p:cNvSpPr/>
          <p:nvPr/>
        </p:nvSpPr>
        <p:spPr>
          <a:xfrm>
            <a:off x="5575300" y="1928813"/>
            <a:ext cx="711200" cy="8985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dirty="0">
                <a:solidFill>
                  <a:schemeClr val="tx1"/>
                </a:solidFill>
              </a:rPr>
              <a:t>S2</a:t>
            </a:r>
          </a:p>
          <a:p>
            <a:pPr algn="ctr" fontAlgn="auto">
              <a:spcBef>
                <a:spcPts val="0"/>
              </a:spcBef>
              <a:spcAft>
                <a:spcPts val="0"/>
              </a:spcAft>
              <a:defRPr/>
            </a:pPr>
            <a:endParaRPr lang="fr-FR" dirty="0"/>
          </a:p>
        </p:txBody>
      </p:sp>
      <p:sp>
        <p:nvSpPr>
          <p:cNvPr id="9" name="Double flèche horizontale 8"/>
          <p:cNvSpPr/>
          <p:nvPr/>
        </p:nvSpPr>
        <p:spPr>
          <a:xfrm>
            <a:off x="2643188" y="2286000"/>
            <a:ext cx="2952750" cy="1730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4346" name="Rectangle 9"/>
          <p:cNvSpPr>
            <a:spLocks noChangeArrowheads="1"/>
          </p:cNvSpPr>
          <p:nvPr/>
        </p:nvSpPr>
        <p:spPr bwMode="auto">
          <a:xfrm>
            <a:off x="357188" y="3143250"/>
            <a:ext cx="8501062" cy="830263"/>
          </a:xfrm>
          <a:prstGeom prst="rect">
            <a:avLst/>
          </a:prstGeom>
          <a:noFill/>
          <a:ln w="9525">
            <a:noFill/>
            <a:miter lim="800000"/>
            <a:headEnd/>
            <a:tailEnd/>
          </a:ln>
        </p:spPr>
        <p:txBody>
          <a:bodyPr>
            <a:spAutoFit/>
          </a:bodyPr>
          <a:lstStyle/>
          <a:p>
            <a:pPr>
              <a:buFont typeface="Arial" charset="0"/>
              <a:buChar char="•"/>
            </a:pPr>
            <a:r>
              <a:rPr lang="fr-FR" sz="2400">
                <a:latin typeface="Calibri" pitchFamily="34" charset="0"/>
              </a:rPr>
              <a:t>Connexion multi-points : plusieurs stations utilisent le même support de transmission</a:t>
            </a:r>
            <a:r>
              <a:rPr lang="fr-FR">
                <a:latin typeface="Calibri" pitchFamily="34"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63" y="131763"/>
            <a:ext cx="8229600" cy="654050"/>
          </a:xfrm>
        </p:spPr>
        <p:txBody>
          <a:bodyPr rtlCol="0">
            <a:normAutofit fontScale="90000"/>
          </a:bodyPr>
          <a:lstStyle/>
          <a:p>
            <a:pPr fontAlgn="auto">
              <a:spcAft>
                <a:spcPts val="0"/>
              </a:spcAft>
              <a:defRPr/>
            </a:pPr>
            <a:r>
              <a:rPr lang="fr-FR" dirty="0"/>
              <a:t>2.3 Notion de collision </a:t>
            </a:r>
          </a:p>
        </p:txBody>
      </p:sp>
      <p:cxnSp>
        <p:nvCxnSpPr>
          <p:cNvPr id="8" name="Connecteur droit avec flèche 7"/>
          <p:cNvCxnSpPr/>
          <p:nvPr/>
        </p:nvCxnSpPr>
        <p:spPr>
          <a:xfrm>
            <a:off x="1214438" y="4943475"/>
            <a:ext cx="7000875" cy="1588"/>
          </a:xfrm>
          <a:prstGeom prst="straightConnector1">
            <a:avLst/>
          </a:prstGeom>
          <a:ln w="63500">
            <a:headEnd type="triangle"/>
            <a:tailEnd type="triangle"/>
          </a:ln>
        </p:spPr>
        <p:style>
          <a:lnRef idx="1">
            <a:schemeClr val="dk1"/>
          </a:lnRef>
          <a:fillRef idx="0">
            <a:schemeClr val="dk1"/>
          </a:fillRef>
          <a:effectRef idx="0">
            <a:schemeClr val="dk1"/>
          </a:effectRef>
          <a:fontRef idx="minor">
            <a:schemeClr val="tx1"/>
          </a:fontRef>
        </p:style>
      </p:cxnSp>
      <p:sp>
        <p:nvSpPr>
          <p:cNvPr id="9" name="Ellipse 8"/>
          <p:cNvSpPr/>
          <p:nvPr/>
        </p:nvSpPr>
        <p:spPr>
          <a:xfrm>
            <a:off x="6643688" y="572928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chemeClr val="tx1"/>
                </a:solidFill>
              </a:rPr>
              <a:t>S4</a:t>
            </a:r>
          </a:p>
        </p:txBody>
      </p:sp>
      <p:cxnSp>
        <p:nvCxnSpPr>
          <p:cNvPr id="15" name="Connecteur droit avec flèche 14"/>
          <p:cNvCxnSpPr>
            <a:endCxn id="9" idx="0"/>
          </p:cNvCxnSpPr>
          <p:nvPr/>
        </p:nvCxnSpPr>
        <p:spPr>
          <a:xfrm rot="16200000" flipH="1">
            <a:off x="6693694" y="5322094"/>
            <a:ext cx="785813" cy="28575"/>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5000625" y="572928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chemeClr val="tx1"/>
                </a:solidFill>
              </a:rPr>
              <a:t>S3</a:t>
            </a:r>
          </a:p>
        </p:txBody>
      </p:sp>
      <p:cxnSp>
        <p:nvCxnSpPr>
          <p:cNvPr id="18" name="Connecteur droit avec flèche 17"/>
          <p:cNvCxnSpPr>
            <a:endCxn id="17" idx="0"/>
          </p:cNvCxnSpPr>
          <p:nvPr/>
        </p:nvCxnSpPr>
        <p:spPr>
          <a:xfrm rot="16200000" flipH="1">
            <a:off x="5050631" y="5322094"/>
            <a:ext cx="785813" cy="28575"/>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143500" y="4514850"/>
            <a:ext cx="571500" cy="357188"/>
          </a:xfrm>
          <a:prstGeom prst="rect">
            <a:avLst/>
          </a:prstGeom>
          <a:solidFill>
            <a:srgbClr val="00206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a:p>
        </p:txBody>
      </p:sp>
      <p:sp>
        <p:nvSpPr>
          <p:cNvPr id="20" name="Ellipse 19"/>
          <p:cNvSpPr/>
          <p:nvPr/>
        </p:nvSpPr>
        <p:spPr>
          <a:xfrm>
            <a:off x="3571875" y="572928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chemeClr val="tx1"/>
                </a:solidFill>
              </a:rPr>
              <a:t>S2</a:t>
            </a:r>
          </a:p>
        </p:txBody>
      </p:sp>
      <p:cxnSp>
        <p:nvCxnSpPr>
          <p:cNvPr id="21" name="Connecteur droit avec flèche 20"/>
          <p:cNvCxnSpPr>
            <a:endCxn id="20" idx="0"/>
          </p:cNvCxnSpPr>
          <p:nvPr/>
        </p:nvCxnSpPr>
        <p:spPr>
          <a:xfrm rot="16200000" flipH="1">
            <a:off x="3621881" y="5322094"/>
            <a:ext cx="785813" cy="28575"/>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Ellipse 22"/>
          <p:cNvSpPr/>
          <p:nvPr/>
        </p:nvSpPr>
        <p:spPr>
          <a:xfrm>
            <a:off x="1785938" y="572928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chemeClr val="tx1"/>
                </a:solidFill>
              </a:rPr>
              <a:t>S1</a:t>
            </a:r>
          </a:p>
        </p:txBody>
      </p:sp>
      <p:cxnSp>
        <p:nvCxnSpPr>
          <p:cNvPr id="24" name="Connecteur droit avec flèche 23"/>
          <p:cNvCxnSpPr>
            <a:endCxn id="23" idx="0"/>
          </p:cNvCxnSpPr>
          <p:nvPr/>
        </p:nvCxnSpPr>
        <p:spPr>
          <a:xfrm rot="16200000" flipH="1">
            <a:off x="1835944" y="5322094"/>
            <a:ext cx="785813" cy="28575"/>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1928813" y="4514850"/>
            <a:ext cx="571500" cy="357188"/>
          </a:xfrm>
          <a:prstGeom prst="rect">
            <a:avLst/>
          </a:prstGeom>
          <a:solidFill>
            <a:srgbClr val="FF000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a:p>
        </p:txBody>
      </p:sp>
      <p:sp>
        <p:nvSpPr>
          <p:cNvPr id="15374" name="ZoneTexte 26"/>
          <p:cNvSpPr txBox="1">
            <a:spLocks noChangeArrowheads="1"/>
          </p:cNvSpPr>
          <p:nvPr/>
        </p:nvSpPr>
        <p:spPr bwMode="auto">
          <a:xfrm>
            <a:off x="0" y="1000125"/>
            <a:ext cx="9266238" cy="3324225"/>
          </a:xfrm>
          <a:prstGeom prst="rect">
            <a:avLst/>
          </a:prstGeom>
          <a:noFill/>
          <a:ln w="9525">
            <a:noFill/>
            <a:miter lim="800000"/>
            <a:headEnd/>
            <a:tailEnd/>
          </a:ln>
        </p:spPr>
        <p:txBody>
          <a:bodyPr wrap="none">
            <a:spAutoFit/>
          </a:bodyPr>
          <a:lstStyle/>
          <a:p>
            <a:pPr>
              <a:buFont typeface="Arial" charset="0"/>
              <a:buChar char="•"/>
            </a:pPr>
            <a:r>
              <a:rPr lang="fr-FR" sz="2400">
                <a:latin typeface="Calibri" pitchFamily="34" charset="0"/>
              </a:rPr>
              <a:t>Dans une liaison multipoint plusieurs stations utilisent le même support</a:t>
            </a:r>
          </a:p>
          <a:p>
            <a:r>
              <a:rPr lang="fr-FR" sz="2400">
                <a:latin typeface="Calibri" pitchFamily="34" charset="0"/>
              </a:rPr>
              <a:t> de transmission .</a:t>
            </a:r>
          </a:p>
          <a:p>
            <a:pPr>
              <a:buFont typeface="Arial" charset="0"/>
              <a:buChar char="•"/>
            </a:pPr>
            <a:r>
              <a:rPr lang="fr-FR" sz="2400">
                <a:latin typeface="Calibri" pitchFamily="34" charset="0"/>
              </a:rPr>
              <a:t>Lorsque deux stations ( ou plus ) envoient des données ( trames )</a:t>
            </a:r>
          </a:p>
          <a:p>
            <a:r>
              <a:rPr lang="fr-FR" sz="2400">
                <a:latin typeface="Calibri" pitchFamily="34" charset="0"/>
              </a:rPr>
              <a:t> simultanément  sur le même support alors ont dit qu’il y a une </a:t>
            </a:r>
          </a:p>
          <a:p>
            <a:r>
              <a:rPr lang="fr-FR" sz="2400">
                <a:latin typeface="Calibri" pitchFamily="34" charset="0"/>
              </a:rPr>
              <a:t>    collision </a:t>
            </a:r>
            <a:r>
              <a:rPr lang="fr-FR" sz="2400">
                <a:latin typeface="Calibri" pitchFamily="34" charset="0"/>
                <a:sym typeface="Wingdings" pitchFamily="2" charset="2"/>
              </a:rPr>
              <a:t>( interférence ).</a:t>
            </a:r>
            <a:endParaRPr lang="fr-FR" sz="2400">
              <a:latin typeface="Calibri" pitchFamily="34" charset="0"/>
            </a:endParaRPr>
          </a:p>
          <a:p>
            <a:pPr>
              <a:buFont typeface="Arial" charset="0"/>
              <a:buChar char="•"/>
            </a:pPr>
            <a:r>
              <a:rPr lang="fr-FR" sz="2400">
                <a:latin typeface="Calibri" pitchFamily="34" charset="0"/>
              </a:rPr>
              <a:t>Physiquement : une collision signifie que  les signaux qui représentes </a:t>
            </a:r>
          </a:p>
          <a:p>
            <a:r>
              <a:rPr lang="fr-FR" sz="2400">
                <a:latin typeface="Calibri" pitchFamily="34" charset="0"/>
              </a:rPr>
              <a:t>  les données sont mélangés et on arrive pas à reconnaitre l’information .</a:t>
            </a:r>
          </a:p>
          <a:p>
            <a:pPr>
              <a:buFont typeface="Arial" charset="0"/>
              <a:buChar char="•"/>
            </a:pPr>
            <a:r>
              <a:rPr lang="fr-FR" sz="2400">
                <a:latin typeface="Calibri" pitchFamily="34" charset="0"/>
              </a:rPr>
              <a:t>Les données doivent être retransmis ultérieurement  </a:t>
            </a:r>
          </a:p>
          <a:p>
            <a:endParaRPr lang="fr-FR">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p:txBody>
          <a:bodyPr/>
          <a:lstStyle/>
          <a:p>
            <a:r>
              <a:rPr lang="fr-FR"/>
              <a:t>2.4 Problème ?</a:t>
            </a:r>
          </a:p>
        </p:txBody>
      </p:sp>
      <p:sp>
        <p:nvSpPr>
          <p:cNvPr id="16387" name="Espace réservé du contenu 2"/>
          <p:cNvSpPr>
            <a:spLocks noGrp="1"/>
          </p:cNvSpPr>
          <p:nvPr>
            <p:ph idx="1"/>
          </p:nvPr>
        </p:nvSpPr>
        <p:spPr/>
        <p:txBody>
          <a:bodyPr/>
          <a:lstStyle/>
          <a:p>
            <a:r>
              <a:rPr lang="fr-FR" sz="2400"/>
              <a:t>Comment partager le même support entre les différentes stations  ?</a:t>
            </a:r>
          </a:p>
          <a:p>
            <a:r>
              <a:rPr lang="fr-FR" sz="2400"/>
              <a:t>La sous couche MAC (Media Access Control) a pour rôle de définir des protocoles qui déterminent les stations  autorisés à transmettre des données sur le média partagé et de régler les problèmes des collisions .</a:t>
            </a:r>
          </a:p>
          <a:p>
            <a:r>
              <a:rPr lang="fr-FR" sz="2400"/>
              <a:t> Il existe deux grandes catégories de protocoles MAC : </a:t>
            </a:r>
          </a:p>
          <a:p>
            <a:pPr lvl="1"/>
            <a:r>
              <a:rPr lang="fr-FR" sz="2400"/>
              <a:t>les protocoles déterministes : jeton </a:t>
            </a:r>
          </a:p>
          <a:p>
            <a:pPr lvl="1"/>
            <a:r>
              <a:rPr lang="fr-FR" sz="2400"/>
              <a:t>Les protocoles aléatoires: ALOHA , CSMA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357188" y="857250"/>
            <a:ext cx="8258175" cy="3143250"/>
          </a:xfrm>
        </p:spPr>
        <p:txBody>
          <a:bodyPr rtlCol="0">
            <a:normAutofit lnSpcReduction="10000"/>
          </a:bodyPr>
          <a:lstStyle/>
          <a:p>
            <a:pPr fontAlgn="auto">
              <a:lnSpc>
                <a:spcPct val="80000"/>
              </a:lnSpc>
              <a:spcAft>
                <a:spcPts val="0"/>
              </a:spcAft>
              <a:buFont typeface="Arial" pitchFamily="34" charset="0"/>
              <a:buChar char="•"/>
              <a:defRPr/>
            </a:pPr>
            <a:endParaRPr lang="fr-FR" sz="2400" dirty="0">
              <a:latin typeface="Times New Roman" pitchFamily="18" charset="0"/>
              <a:cs typeface="Times New Roman" pitchFamily="18" charset="0"/>
            </a:endParaRPr>
          </a:p>
          <a:p>
            <a:pPr fontAlgn="auto">
              <a:lnSpc>
                <a:spcPct val="80000"/>
              </a:lnSpc>
              <a:spcAft>
                <a:spcPts val="0"/>
              </a:spcAft>
              <a:buFont typeface="Arial" pitchFamily="34" charset="0"/>
              <a:buChar char="•"/>
              <a:defRPr/>
            </a:pPr>
            <a:r>
              <a:rPr lang="fr-FR" sz="2400" dirty="0">
                <a:latin typeface="Times New Roman" pitchFamily="18" charset="0"/>
                <a:cs typeface="Times New Roman" pitchFamily="18" charset="0"/>
              </a:rPr>
              <a:t>Ce protocole est utilisé dans une topologie en bus ou bien en anneau</a:t>
            </a:r>
          </a:p>
          <a:p>
            <a:pPr fontAlgn="auto">
              <a:lnSpc>
                <a:spcPct val="80000"/>
              </a:lnSpc>
              <a:spcAft>
                <a:spcPts val="0"/>
              </a:spcAft>
              <a:buFont typeface="Arial" pitchFamily="34" charset="0"/>
              <a:buChar char="•"/>
              <a:defRPr/>
            </a:pPr>
            <a:r>
              <a:rPr lang="fr-FR" sz="2400" dirty="0">
                <a:latin typeface="Times New Roman" pitchFamily="18" charset="0"/>
                <a:cs typeface="Times New Roman" pitchFamily="18" charset="0"/>
              </a:rPr>
              <a:t>Les stations sont organisés de manière à former un anneau.</a:t>
            </a:r>
          </a:p>
          <a:p>
            <a:pPr fontAlgn="auto">
              <a:lnSpc>
                <a:spcPct val="80000"/>
              </a:lnSpc>
              <a:spcAft>
                <a:spcPts val="0"/>
              </a:spcAft>
              <a:buFont typeface="Arial" pitchFamily="34" charset="0"/>
              <a:buChar char="•"/>
              <a:defRPr/>
            </a:pPr>
            <a:r>
              <a:rPr lang="fr-FR" sz="2400" dirty="0">
                <a:latin typeface="Times New Roman" pitchFamily="18" charset="0"/>
                <a:cs typeface="Times New Roman" pitchFamily="18" charset="0"/>
              </a:rPr>
              <a:t>Chaque station est reliée à la suivante et à la précédente (liaisons point à point )</a:t>
            </a:r>
          </a:p>
          <a:p>
            <a:pPr fontAlgn="auto">
              <a:lnSpc>
                <a:spcPct val="80000"/>
              </a:lnSpc>
              <a:spcAft>
                <a:spcPts val="0"/>
              </a:spcAft>
              <a:buFont typeface="Arial" pitchFamily="34" charset="0"/>
              <a:buChar char="•"/>
              <a:defRPr/>
            </a:pPr>
            <a:r>
              <a:rPr lang="fr-FR" sz="2400" dirty="0">
                <a:latin typeface="Times New Roman" pitchFamily="18" charset="0"/>
                <a:cs typeface="Times New Roman" pitchFamily="18" charset="0"/>
              </a:rPr>
              <a:t>Les trames circulent dans un seul sens et elle passent par toutes les stations  ( autour de l’anneau ).</a:t>
            </a:r>
          </a:p>
          <a:p>
            <a:pPr fontAlgn="auto">
              <a:lnSpc>
                <a:spcPct val="80000"/>
              </a:lnSpc>
              <a:spcAft>
                <a:spcPts val="0"/>
              </a:spcAft>
              <a:buFont typeface="Arial" pitchFamily="34" charset="0"/>
              <a:buChar char="•"/>
              <a:defRPr/>
            </a:pPr>
            <a:r>
              <a:rPr lang="fr-FR" sz="2400" dirty="0">
                <a:latin typeface="Times New Roman" pitchFamily="18" charset="0"/>
                <a:cs typeface="Times New Roman" pitchFamily="18" charset="0"/>
              </a:rPr>
              <a:t>Un jeton  est une donnée  ( trame ) spécial qui circule autour de l'anneau. </a:t>
            </a:r>
          </a:p>
          <a:p>
            <a:pPr fontAlgn="auto">
              <a:lnSpc>
                <a:spcPct val="80000"/>
              </a:lnSpc>
              <a:spcAft>
                <a:spcPts val="0"/>
              </a:spcAft>
              <a:buFont typeface="Arial" pitchFamily="34" charset="0"/>
              <a:buChar char="•"/>
              <a:defRPr/>
            </a:pPr>
            <a:endParaRPr lang="fr-FR" sz="2400" dirty="0"/>
          </a:p>
          <a:p>
            <a:pPr fontAlgn="auto">
              <a:lnSpc>
                <a:spcPct val="80000"/>
              </a:lnSpc>
              <a:spcAft>
                <a:spcPts val="0"/>
              </a:spcAft>
              <a:buFont typeface="Arial" pitchFamily="34" charset="0"/>
              <a:buNone/>
              <a:defRPr/>
            </a:pPr>
            <a:endParaRPr lang="fr-FR" sz="2000" b="1" dirty="0"/>
          </a:p>
          <a:p>
            <a:pPr fontAlgn="auto">
              <a:lnSpc>
                <a:spcPct val="80000"/>
              </a:lnSpc>
              <a:spcAft>
                <a:spcPts val="0"/>
              </a:spcAft>
              <a:buFont typeface="Arial" pitchFamily="34" charset="0"/>
              <a:buChar char="•"/>
              <a:defRPr/>
            </a:pPr>
            <a:endParaRPr lang="fr-FR" sz="2000" dirty="0"/>
          </a:p>
          <a:p>
            <a:pPr fontAlgn="auto">
              <a:lnSpc>
                <a:spcPct val="80000"/>
              </a:lnSpc>
              <a:spcAft>
                <a:spcPts val="0"/>
              </a:spcAft>
              <a:buFont typeface="Arial" pitchFamily="34" charset="0"/>
              <a:buChar char="•"/>
              <a:defRPr/>
            </a:pPr>
            <a:endParaRPr lang="fr-FR" sz="2000" dirty="0"/>
          </a:p>
          <a:p>
            <a:pPr fontAlgn="auto">
              <a:lnSpc>
                <a:spcPct val="80000"/>
              </a:lnSpc>
              <a:spcAft>
                <a:spcPts val="0"/>
              </a:spcAft>
              <a:buFont typeface="Arial" pitchFamily="34" charset="0"/>
              <a:buChar char="•"/>
              <a:defRPr/>
            </a:pPr>
            <a:endParaRPr lang="fr-FR" sz="2000" dirty="0"/>
          </a:p>
        </p:txBody>
      </p:sp>
      <p:sp>
        <p:nvSpPr>
          <p:cNvPr id="29700" name="Rectangle 4"/>
          <p:cNvSpPr>
            <a:spLocks noChangeArrowheads="1"/>
          </p:cNvSpPr>
          <p:nvPr/>
        </p:nvSpPr>
        <p:spPr bwMode="auto">
          <a:xfrm>
            <a:off x="500063" y="214313"/>
            <a:ext cx="8229600" cy="652462"/>
          </a:xfrm>
          <a:prstGeom prst="rect">
            <a:avLst/>
          </a:prstGeom>
          <a:noFill/>
          <a:ln w="9525">
            <a:noFill/>
            <a:miter lim="800000"/>
            <a:headEnd/>
            <a:tailEnd/>
          </a:ln>
          <a:effectLst/>
        </p:spPr>
        <p:txBody>
          <a:bodyPr anchor="ctr"/>
          <a:lstStyle/>
          <a:p>
            <a:pPr algn="ctr" fontAlgn="auto">
              <a:spcBef>
                <a:spcPts val="0"/>
              </a:spcBef>
              <a:spcAft>
                <a:spcPts val="0"/>
              </a:spcAft>
              <a:defRPr/>
            </a:pPr>
            <a:r>
              <a:rPr lang="fr-FR" sz="2800" b="1" dirty="0">
                <a:latin typeface="+mj-lt"/>
                <a:ea typeface="+mj-ea"/>
                <a:cs typeface="+mj-cs"/>
              </a:rPr>
              <a:t>2.4.1 Les protocoles MAC déterministes : le jeton </a:t>
            </a:r>
          </a:p>
        </p:txBody>
      </p:sp>
      <p:sp>
        <p:nvSpPr>
          <p:cNvPr id="5" name="Ellipse 4"/>
          <p:cNvSpPr/>
          <p:nvPr/>
        </p:nvSpPr>
        <p:spPr>
          <a:xfrm>
            <a:off x="3724275" y="4424363"/>
            <a:ext cx="1811338" cy="14351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Ellipse 5"/>
          <p:cNvSpPr/>
          <p:nvPr/>
        </p:nvSpPr>
        <p:spPr>
          <a:xfrm>
            <a:off x="4387850" y="6122988"/>
            <a:ext cx="485775" cy="3778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1600" dirty="0">
              <a:solidFill>
                <a:schemeClr val="tx1"/>
              </a:solidFill>
            </a:endParaRPr>
          </a:p>
        </p:txBody>
      </p:sp>
      <p:sp>
        <p:nvSpPr>
          <p:cNvPr id="7" name="Ellipse 6"/>
          <p:cNvSpPr/>
          <p:nvPr/>
        </p:nvSpPr>
        <p:spPr>
          <a:xfrm>
            <a:off x="5800725" y="4953000"/>
            <a:ext cx="485775" cy="377825"/>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sz="1600" dirty="0"/>
          </a:p>
        </p:txBody>
      </p:sp>
      <p:sp>
        <p:nvSpPr>
          <p:cNvPr id="8" name="Ellipse 7"/>
          <p:cNvSpPr/>
          <p:nvPr/>
        </p:nvSpPr>
        <p:spPr>
          <a:xfrm>
            <a:off x="4387850" y="3857625"/>
            <a:ext cx="485775" cy="3778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1600" dirty="0">
              <a:solidFill>
                <a:schemeClr val="tx1"/>
              </a:solidFill>
            </a:endParaRPr>
          </a:p>
        </p:txBody>
      </p:sp>
      <p:sp>
        <p:nvSpPr>
          <p:cNvPr id="9" name="Ellipse 8"/>
          <p:cNvSpPr/>
          <p:nvPr/>
        </p:nvSpPr>
        <p:spPr>
          <a:xfrm>
            <a:off x="2928938" y="4953000"/>
            <a:ext cx="485775" cy="3778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1600" dirty="0">
              <a:solidFill>
                <a:schemeClr val="tx1"/>
              </a:solidFill>
            </a:endParaRPr>
          </a:p>
        </p:txBody>
      </p:sp>
      <p:sp>
        <p:nvSpPr>
          <p:cNvPr id="10" name="Ellipse 9"/>
          <p:cNvSpPr/>
          <p:nvPr/>
        </p:nvSpPr>
        <p:spPr>
          <a:xfrm>
            <a:off x="6929438" y="4643438"/>
            <a:ext cx="133350" cy="112712"/>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11" name="Connecteur droit 10"/>
          <p:cNvCxnSpPr>
            <a:stCxn id="8" idx="4"/>
            <a:endCxn id="5" idx="0"/>
          </p:cNvCxnSpPr>
          <p:nvPr/>
        </p:nvCxnSpPr>
        <p:spPr>
          <a:xfrm rot="5400000">
            <a:off x="4535487" y="4329113"/>
            <a:ext cx="188913" cy="1588"/>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Connecteur droit 11"/>
          <p:cNvCxnSpPr>
            <a:stCxn id="5" idx="6"/>
            <a:endCxn id="7" idx="2"/>
          </p:cNvCxnSpPr>
          <p:nvPr/>
        </p:nvCxnSpPr>
        <p:spPr>
          <a:xfrm>
            <a:off x="5535613" y="5141913"/>
            <a:ext cx="26511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3" name="Connecteur droit 12"/>
          <p:cNvCxnSpPr>
            <a:stCxn id="5" idx="4"/>
            <a:endCxn id="6" idx="0"/>
          </p:cNvCxnSpPr>
          <p:nvPr/>
        </p:nvCxnSpPr>
        <p:spPr>
          <a:xfrm rot="5400000">
            <a:off x="4498181" y="5990432"/>
            <a:ext cx="263525" cy="1588"/>
          </a:xfrm>
          <a:prstGeom prst="line">
            <a:avLst/>
          </a:prstGeom>
          <a:ln w="38100"/>
        </p:spPr>
        <p:style>
          <a:lnRef idx="1">
            <a:schemeClr val="dk1"/>
          </a:lnRef>
          <a:fillRef idx="0">
            <a:schemeClr val="dk1"/>
          </a:fillRef>
          <a:effectRef idx="0">
            <a:schemeClr val="dk1"/>
          </a:effectRef>
          <a:fontRef idx="minor">
            <a:schemeClr val="tx1"/>
          </a:fontRef>
        </p:style>
      </p:cxnSp>
      <p:cxnSp>
        <p:nvCxnSpPr>
          <p:cNvPr id="14" name="Connecteur droit 13"/>
          <p:cNvCxnSpPr>
            <a:stCxn id="9" idx="6"/>
            <a:endCxn id="5" idx="2"/>
          </p:cNvCxnSpPr>
          <p:nvPr/>
        </p:nvCxnSpPr>
        <p:spPr>
          <a:xfrm>
            <a:off x="3414713" y="5141913"/>
            <a:ext cx="309562"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Flèche courbée vers le bas 14"/>
          <p:cNvSpPr/>
          <p:nvPr/>
        </p:nvSpPr>
        <p:spPr>
          <a:xfrm flipH="1">
            <a:off x="4065588" y="4656138"/>
            <a:ext cx="1084262" cy="509587"/>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16" name="Rectangle 15"/>
          <p:cNvSpPr/>
          <p:nvPr/>
        </p:nvSpPr>
        <p:spPr>
          <a:xfrm>
            <a:off x="5365750" y="4406900"/>
            <a:ext cx="161925" cy="14922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1" name="Rectangle 20"/>
          <p:cNvSpPr/>
          <p:nvPr/>
        </p:nvSpPr>
        <p:spPr>
          <a:xfrm>
            <a:off x="6929438" y="4214813"/>
            <a:ext cx="161925" cy="14922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2" name="Ellipse 21"/>
          <p:cNvSpPr/>
          <p:nvPr/>
        </p:nvSpPr>
        <p:spPr>
          <a:xfrm>
            <a:off x="3786188" y="4459288"/>
            <a:ext cx="133350" cy="112712"/>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7426" name="ZoneTexte 22"/>
          <p:cNvSpPr txBox="1">
            <a:spLocks noChangeArrowheads="1"/>
          </p:cNvSpPr>
          <p:nvPr/>
        </p:nvSpPr>
        <p:spPr bwMode="auto">
          <a:xfrm>
            <a:off x="7286625" y="4071938"/>
            <a:ext cx="990600" cy="369887"/>
          </a:xfrm>
          <a:prstGeom prst="rect">
            <a:avLst/>
          </a:prstGeom>
          <a:noFill/>
          <a:ln w="9525">
            <a:noFill/>
            <a:miter lim="800000"/>
            <a:headEnd/>
            <a:tailEnd/>
          </a:ln>
        </p:spPr>
        <p:txBody>
          <a:bodyPr wrap="none">
            <a:spAutoFit/>
          </a:bodyPr>
          <a:lstStyle/>
          <a:p>
            <a:r>
              <a:rPr lang="fr-FR">
                <a:latin typeface="Calibri" pitchFamily="34" charset="0"/>
              </a:rPr>
              <a:t>Le jeton </a:t>
            </a:r>
          </a:p>
        </p:txBody>
      </p:sp>
      <p:sp>
        <p:nvSpPr>
          <p:cNvPr id="17427" name="ZoneTexte 23"/>
          <p:cNvSpPr txBox="1">
            <a:spLocks noChangeArrowheads="1"/>
          </p:cNvSpPr>
          <p:nvPr/>
        </p:nvSpPr>
        <p:spPr bwMode="auto">
          <a:xfrm>
            <a:off x="7358063" y="4500563"/>
            <a:ext cx="1238250" cy="369887"/>
          </a:xfrm>
          <a:prstGeom prst="rect">
            <a:avLst/>
          </a:prstGeom>
          <a:noFill/>
          <a:ln w="9525">
            <a:noFill/>
            <a:miter lim="800000"/>
            <a:headEnd/>
            <a:tailEnd/>
          </a:ln>
        </p:spPr>
        <p:txBody>
          <a:bodyPr wrap="none">
            <a:spAutoFit/>
          </a:bodyPr>
          <a:lstStyle/>
          <a:p>
            <a:r>
              <a:rPr lang="fr-FR">
                <a:latin typeface="Calibri" pitchFamily="34" charset="0"/>
              </a:rPr>
              <a:t>Une trame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2"/>
          <p:cNvSpPr>
            <a:spLocks noGrp="1"/>
          </p:cNvSpPr>
          <p:nvPr>
            <p:ph idx="1"/>
          </p:nvPr>
        </p:nvSpPr>
        <p:spPr/>
        <p:txBody>
          <a:bodyPr/>
          <a:lstStyle/>
          <a:p>
            <a:r>
              <a:rPr lang="fr-FR" sz="2400">
                <a:latin typeface="Times New Roman" pitchFamily="18" charset="0"/>
                <a:cs typeface="Times New Roman" pitchFamily="18" charset="0"/>
              </a:rPr>
              <a:t>Lorsqu'une machine désire transmettre</a:t>
            </a:r>
          </a:p>
          <a:p>
            <a:pPr lvl="1"/>
            <a:r>
              <a:rPr lang="fr-FR" sz="2400">
                <a:latin typeface="Times New Roman" pitchFamily="18" charset="0"/>
                <a:cs typeface="Times New Roman" pitchFamily="18" charset="0"/>
              </a:rPr>
              <a:t>Elle prend  le jeton, </a:t>
            </a:r>
          </a:p>
          <a:p>
            <a:pPr lvl="1"/>
            <a:r>
              <a:rPr lang="fr-FR" sz="2400">
                <a:latin typeface="Times New Roman" pitchFamily="18" charset="0"/>
                <a:cs typeface="Times New Roman" pitchFamily="18" charset="0"/>
              </a:rPr>
              <a:t>transmet les données ( trames ) pendant un temps limité et remet le jeton dans l'anneau.</a:t>
            </a:r>
          </a:p>
          <a:p>
            <a:endParaRPr lang="fr-FR" sz="2400">
              <a:latin typeface="Times New Roman" pitchFamily="18" charset="0"/>
              <a:cs typeface="Times New Roman" pitchFamily="18" charset="0"/>
            </a:endParaRPr>
          </a:p>
          <a:p>
            <a:pPr>
              <a:lnSpc>
                <a:spcPct val="80000"/>
              </a:lnSpc>
            </a:pPr>
            <a:r>
              <a:rPr lang="fr-FR" sz="2400">
                <a:latin typeface="Times New Roman" pitchFamily="18" charset="0"/>
                <a:cs typeface="Times New Roman" pitchFamily="18" charset="0"/>
              </a:rPr>
              <a:t>Une machine ne peut pas détenir le jeton plus qu’une durée de temps limité . Au delà elle doit le libérer pour permettre au autre station d’émmettre </a:t>
            </a:r>
          </a:p>
          <a:p>
            <a:pPr>
              <a:lnSpc>
                <a:spcPct val="80000"/>
              </a:lnSpc>
            </a:pPr>
            <a:endParaRPr lang="fr-FR" sz="2400">
              <a:latin typeface="Times New Roman" pitchFamily="18" charset="0"/>
              <a:cs typeface="Times New Roman" pitchFamily="18" charset="0"/>
            </a:endParaRPr>
          </a:p>
          <a:p>
            <a:pPr>
              <a:lnSpc>
                <a:spcPct val="80000"/>
              </a:lnSpc>
            </a:pPr>
            <a:r>
              <a:rPr lang="fr-FR" sz="2400">
                <a:latin typeface="Times New Roman" pitchFamily="18" charset="0"/>
                <a:cs typeface="Times New Roman" pitchFamily="18" charset="0"/>
              </a:rPr>
              <a:t>Pas de collisions </a:t>
            </a:r>
          </a:p>
          <a:p>
            <a:pPr>
              <a:lnSpc>
                <a:spcPct val="80000"/>
              </a:lnSpc>
            </a:pPr>
            <a:r>
              <a:rPr lang="fr-FR" sz="2400">
                <a:latin typeface="Times New Roman" pitchFamily="18" charset="0"/>
                <a:cs typeface="Times New Roman" pitchFamily="18" charset="0"/>
              </a:rPr>
              <a:t> problème perte de jeton .</a:t>
            </a:r>
            <a:endParaRPr lang="fr-FR" sz="2600">
              <a:latin typeface="Times New Roman" pitchFamily="18" charset="0"/>
              <a:cs typeface="Times New Roman" pitchFamily="18" charset="0"/>
            </a:endParaRPr>
          </a:p>
          <a:p>
            <a:endParaRPr lang="fr-FR"/>
          </a:p>
          <a:p>
            <a:endParaRPr lang="fr-FR"/>
          </a:p>
        </p:txBody>
      </p:sp>
      <p:sp>
        <p:nvSpPr>
          <p:cNvPr id="4" name="Titre 1"/>
          <p:cNvSpPr txBox="1">
            <a:spLocks/>
          </p:cNvSpPr>
          <p:nvPr/>
        </p:nvSpPr>
        <p:spPr>
          <a:xfrm>
            <a:off x="214313" y="357188"/>
            <a:ext cx="8229600" cy="571500"/>
          </a:xfrm>
          <a:prstGeom prst="rect">
            <a:avLst/>
          </a:prstGeom>
        </p:spPr>
        <p:txBody>
          <a:bodyPr anchor="ctr">
            <a:normAutofit fontScale="82500" lnSpcReduction="20000"/>
          </a:bodyPr>
          <a:lstStyle/>
          <a:p>
            <a:pPr algn="ctr" fontAlgn="auto">
              <a:spcAft>
                <a:spcPts val="0"/>
              </a:spcAft>
              <a:defRPr/>
            </a:pPr>
            <a:r>
              <a:rPr lang="fr-FR" sz="4400" dirty="0">
                <a:latin typeface="+mj-lt"/>
                <a:ea typeface="+mj-ea"/>
                <a:cs typeface="+mj-cs"/>
              </a:rPr>
              <a:t>Principe du jeton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e 59"/>
          <p:cNvGrpSpPr>
            <a:grpSpLocks/>
          </p:cNvGrpSpPr>
          <p:nvPr/>
        </p:nvGrpSpPr>
        <p:grpSpPr bwMode="auto">
          <a:xfrm>
            <a:off x="142875" y="1428750"/>
            <a:ext cx="3929063" cy="3643313"/>
            <a:chOff x="357157" y="1928802"/>
            <a:chExt cx="4429157" cy="3786214"/>
          </a:xfrm>
        </p:grpSpPr>
        <p:sp>
          <p:nvSpPr>
            <p:cNvPr id="5" name="Ellipse 4"/>
            <p:cNvSpPr/>
            <p:nvPr/>
          </p:nvSpPr>
          <p:spPr>
            <a:xfrm>
              <a:off x="1405838" y="2740487"/>
              <a:ext cx="2390850" cy="205560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Ellipse 5"/>
            <p:cNvSpPr/>
            <p:nvPr/>
          </p:nvSpPr>
          <p:spPr>
            <a:xfrm>
              <a:off x="2280933" y="5173893"/>
              <a:ext cx="640662" cy="5411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S4</a:t>
              </a:r>
            </a:p>
          </p:txBody>
        </p:sp>
        <p:sp>
          <p:nvSpPr>
            <p:cNvPr id="7" name="Ellipse 6"/>
            <p:cNvSpPr/>
            <p:nvPr/>
          </p:nvSpPr>
          <p:spPr>
            <a:xfrm>
              <a:off x="4145652" y="3497730"/>
              <a:ext cx="640662" cy="541123"/>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sz="1600" dirty="0"/>
                <a:t>S1</a:t>
              </a:r>
            </a:p>
          </p:txBody>
        </p:sp>
        <p:sp>
          <p:nvSpPr>
            <p:cNvPr id="8" name="Ellipse 7"/>
            <p:cNvSpPr/>
            <p:nvPr/>
          </p:nvSpPr>
          <p:spPr>
            <a:xfrm>
              <a:off x="2280933" y="1928802"/>
              <a:ext cx="640662" cy="5411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S2</a:t>
              </a:r>
            </a:p>
          </p:txBody>
        </p:sp>
        <p:sp>
          <p:nvSpPr>
            <p:cNvPr id="9" name="Ellipse 8"/>
            <p:cNvSpPr/>
            <p:nvPr/>
          </p:nvSpPr>
          <p:spPr>
            <a:xfrm>
              <a:off x="357157" y="3497730"/>
              <a:ext cx="640662" cy="5411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S3</a:t>
              </a:r>
            </a:p>
          </p:txBody>
        </p:sp>
        <p:sp>
          <p:nvSpPr>
            <p:cNvPr id="26" name="Ellipse 25"/>
            <p:cNvSpPr/>
            <p:nvPr/>
          </p:nvSpPr>
          <p:spPr>
            <a:xfrm>
              <a:off x="2048290" y="2253806"/>
              <a:ext cx="173587" cy="161677"/>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30" name="Connecteur droit 29"/>
            <p:cNvCxnSpPr>
              <a:stCxn id="8" idx="4"/>
              <a:endCxn id="5" idx="0"/>
            </p:cNvCxnSpPr>
            <p:nvPr/>
          </p:nvCxnSpPr>
          <p:spPr>
            <a:xfrm rot="5400000">
              <a:off x="2465982" y="2605206"/>
              <a:ext cx="27056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5" name="Connecteur droit 34"/>
            <p:cNvCxnSpPr>
              <a:stCxn id="5" idx="6"/>
              <a:endCxn id="7" idx="2"/>
            </p:cNvCxnSpPr>
            <p:nvPr/>
          </p:nvCxnSpPr>
          <p:spPr>
            <a:xfrm>
              <a:off x="3796688" y="3768292"/>
              <a:ext cx="348964"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7" name="Connecteur droit 36"/>
            <p:cNvCxnSpPr>
              <a:stCxn id="5" idx="4"/>
              <a:endCxn id="6" idx="0"/>
            </p:cNvCxnSpPr>
            <p:nvPr/>
          </p:nvCxnSpPr>
          <p:spPr>
            <a:xfrm rot="5400000">
              <a:off x="2411539" y="4985819"/>
              <a:ext cx="379446"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40" name="Connecteur droit 39"/>
            <p:cNvCxnSpPr>
              <a:stCxn id="9" idx="6"/>
              <a:endCxn id="5" idx="2"/>
            </p:cNvCxnSpPr>
            <p:nvPr/>
          </p:nvCxnSpPr>
          <p:spPr>
            <a:xfrm>
              <a:off x="997819" y="3768292"/>
              <a:ext cx="408019"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8" name="Flèche courbée vers le bas 57"/>
            <p:cNvSpPr/>
            <p:nvPr/>
          </p:nvSpPr>
          <p:spPr>
            <a:xfrm flipH="1">
              <a:off x="1856807" y="3072091"/>
              <a:ext cx="1429858" cy="730846"/>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59" name="Rectangle 58"/>
            <p:cNvSpPr/>
            <p:nvPr/>
          </p:nvSpPr>
          <p:spPr>
            <a:xfrm>
              <a:off x="3571203" y="2714091"/>
              <a:ext cx="214747" cy="21447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grpSp>
      <p:sp>
        <p:nvSpPr>
          <p:cNvPr id="75" name="Ellipse 74"/>
          <p:cNvSpPr/>
          <p:nvPr/>
        </p:nvSpPr>
        <p:spPr>
          <a:xfrm>
            <a:off x="5930900" y="2209800"/>
            <a:ext cx="2120900" cy="19780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6" name="Ellipse 75"/>
          <p:cNvSpPr/>
          <p:nvPr/>
        </p:nvSpPr>
        <p:spPr>
          <a:xfrm>
            <a:off x="6707188" y="4551363"/>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S4</a:t>
            </a:r>
          </a:p>
        </p:txBody>
      </p:sp>
      <p:sp>
        <p:nvSpPr>
          <p:cNvPr id="77" name="Ellipse 76"/>
          <p:cNvSpPr/>
          <p:nvPr/>
        </p:nvSpPr>
        <p:spPr>
          <a:xfrm>
            <a:off x="8361363" y="2938463"/>
            <a:ext cx="568325" cy="5207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sz="1600" dirty="0"/>
              <a:t>S1</a:t>
            </a:r>
          </a:p>
        </p:txBody>
      </p:sp>
      <p:sp>
        <p:nvSpPr>
          <p:cNvPr id="78" name="Ellipse 77"/>
          <p:cNvSpPr/>
          <p:nvPr/>
        </p:nvSpPr>
        <p:spPr>
          <a:xfrm>
            <a:off x="6707188" y="1428750"/>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S2</a:t>
            </a:r>
          </a:p>
        </p:txBody>
      </p:sp>
      <p:sp>
        <p:nvSpPr>
          <p:cNvPr id="79" name="Ellipse 78"/>
          <p:cNvSpPr/>
          <p:nvPr/>
        </p:nvSpPr>
        <p:spPr>
          <a:xfrm>
            <a:off x="5000625" y="2938463"/>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S3</a:t>
            </a:r>
          </a:p>
        </p:txBody>
      </p:sp>
      <p:sp>
        <p:nvSpPr>
          <p:cNvPr id="80" name="Ellipse 79"/>
          <p:cNvSpPr/>
          <p:nvPr/>
        </p:nvSpPr>
        <p:spPr>
          <a:xfrm>
            <a:off x="5857875" y="2428875"/>
            <a:ext cx="155575" cy="155575"/>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81" name="Connecteur droit 80"/>
          <p:cNvCxnSpPr>
            <a:stCxn id="78" idx="4"/>
            <a:endCxn id="75" idx="0"/>
          </p:cNvCxnSpPr>
          <p:nvPr/>
        </p:nvCxnSpPr>
        <p:spPr>
          <a:xfrm rot="5400000">
            <a:off x="6861175" y="2079625"/>
            <a:ext cx="26035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82" name="Connecteur droit 81"/>
          <p:cNvCxnSpPr>
            <a:stCxn id="75" idx="6"/>
            <a:endCxn id="77" idx="2"/>
          </p:cNvCxnSpPr>
          <p:nvPr/>
        </p:nvCxnSpPr>
        <p:spPr>
          <a:xfrm>
            <a:off x="8051800" y="3198813"/>
            <a:ext cx="309563"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83" name="Connecteur droit 82"/>
          <p:cNvCxnSpPr>
            <a:stCxn id="75" idx="4"/>
            <a:endCxn id="76" idx="0"/>
          </p:cNvCxnSpPr>
          <p:nvPr/>
        </p:nvCxnSpPr>
        <p:spPr>
          <a:xfrm rot="5400000">
            <a:off x="6808787" y="4370388"/>
            <a:ext cx="365125"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84" name="Connecteur droit 83"/>
          <p:cNvCxnSpPr>
            <a:stCxn id="79" idx="6"/>
            <a:endCxn id="75" idx="2"/>
          </p:cNvCxnSpPr>
          <p:nvPr/>
        </p:nvCxnSpPr>
        <p:spPr>
          <a:xfrm>
            <a:off x="5568950" y="3198813"/>
            <a:ext cx="361950"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85" name="Flèche courbée vers le bas 84"/>
          <p:cNvSpPr/>
          <p:nvPr/>
        </p:nvSpPr>
        <p:spPr>
          <a:xfrm flipH="1">
            <a:off x="6330950" y="2528888"/>
            <a:ext cx="1268413" cy="703262"/>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86" name="Rectangle 85"/>
          <p:cNvSpPr/>
          <p:nvPr/>
        </p:nvSpPr>
        <p:spPr>
          <a:xfrm>
            <a:off x="6429375" y="1714500"/>
            <a:ext cx="190500" cy="20637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9471" name="ZoneTexte 86"/>
          <p:cNvSpPr txBox="1">
            <a:spLocks noChangeArrowheads="1"/>
          </p:cNvSpPr>
          <p:nvPr/>
        </p:nvSpPr>
        <p:spPr bwMode="auto">
          <a:xfrm>
            <a:off x="357188" y="5357813"/>
            <a:ext cx="3286125" cy="923925"/>
          </a:xfrm>
          <a:prstGeom prst="rect">
            <a:avLst/>
          </a:prstGeom>
          <a:noFill/>
          <a:ln w="9525">
            <a:noFill/>
            <a:miter lim="800000"/>
            <a:headEnd/>
            <a:tailEnd/>
          </a:ln>
        </p:spPr>
        <p:txBody>
          <a:bodyPr>
            <a:spAutoFit/>
          </a:bodyPr>
          <a:lstStyle/>
          <a:p>
            <a:r>
              <a:rPr lang="fr-FR">
                <a:latin typeface="Calibri" pitchFamily="34" charset="0"/>
              </a:rPr>
              <a:t>La station S 2 veut emmètre une trame vers la station S4 .  Elle doit attendre le passage du jeton </a:t>
            </a:r>
          </a:p>
        </p:txBody>
      </p:sp>
      <p:sp>
        <p:nvSpPr>
          <p:cNvPr id="19472" name="ZoneTexte 87"/>
          <p:cNvSpPr txBox="1">
            <a:spLocks noChangeArrowheads="1"/>
          </p:cNvSpPr>
          <p:nvPr/>
        </p:nvSpPr>
        <p:spPr bwMode="auto">
          <a:xfrm>
            <a:off x="4518025" y="5286375"/>
            <a:ext cx="4625975" cy="923925"/>
          </a:xfrm>
          <a:prstGeom prst="rect">
            <a:avLst/>
          </a:prstGeom>
          <a:noFill/>
          <a:ln w="9525">
            <a:noFill/>
            <a:miter lim="800000"/>
            <a:headEnd/>
            <a:tailEnd/>
          </a:ln>
        </p:spPr>
        <p:txBody>
          <a:bodyPr wrap="none">
            <a:spAutoFit/>
          </a:bodyPr>
          <a:lstStyle/>
          <a:p>
            <a:r>
              <a:rPr lang="fr-FR">
                <a:latin typeface="Calibri" pitchFamily="34" charset="0"/>
              </a:rPr>
              <a:t>La station détient le jeton et envoi la trame.</a:t>
            </a:r>
          </a:p>
          <a:p>
            <a:r>
              <a:rPr lang="fr-FR">
                <a:latin typeface="Calibri" pitchFamily="34" charset="0"/>
              </a:rPr>
              <a:t>La trame doit passer par la station S3. S3 doit la</a:t>
            </a:r>
          </a:p>
          <a:p>
            <a:r>
              <a:rPr lang="fr-FR">
                <a:latin typeface="Calibri" pitchFamily="34" charset="0"/>
              </a:rPr>
              <a:t> retransmettre à la station S4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1073150" y="1214438"/>
            <a:ext cx="2120900" cy="19780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Ellipse 4"/>
          <p:cNvSpPr/>
          <p:nvPr/>
        </p:nvSpPr>
        <p:spPr>
          <a:xfrm>
            <a:off x="1849438" y="3556000"/>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S4</a:t>
            </a:r>
          </a:p>
        </p:txBody>
      </p:sp>
      <p:sp>
        <p:nvSpPr>
          <p:cNvPr id="6" name="Ellipse 5"/>
          <p:cNvSpPr/>
          <p:nvPr/>
        </p:nvSpPr>
        <p:spPr>
          <a:xfrm>
            <a:off x="3503613" y="1943100"/>
            <a:ext cx="568325" cy="5207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sz="1600" dirty="0"/>
              <a:t>S1</a:t>
            </a:r>
          </a:p>
        </p:txBody>
      </p:sp>
      <p:sp>
        <p:nvSpPr>
          <p:cNvPr id="7" name="Ellipse 6"/>
          <p:cNvSpPr/>
          <p:nvPr/>
        </p:nvSpPr>
        <p:spPr>
          <a:xfrm>
            <a:off x="1849438" y="433388"/>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S2</a:t>
            </a:r>
          </a:p>
        </p:txBody>
      </p:sp>
      <p:sp>
        <p:nvSpPr>
          <p:cNvPr id="8" name="Ellipse 7"/>
          <p:cNvSpPr/>
          <p:nvPr/>
        </p:nvSpPr>
        <p:spPr>
          <a:xfrm>
            <a:off x="142875" y="1943100"/>
            <a:ext cx="568325"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S3</a:t>
            </a:r>
          </a:p>
        </p:txBody>
      </p:sp>
      <p:sp>
        <p:nvSpPr>
          <p:cNvPr id="9" name="Ellipse 8"/>
          <p:cNvSpPr/>
          <p:nvPr/>
        </p:nvSpPr>
        <p:spPr>
          <a:xfrm>
            <a:off x="1787525" y="3429000"/>
            <a:ext cx="155575" cy="155575"/>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10" name="Connecteur droit 9"/>
          <p:cNvCxnSpPr>
            <a:stCxn id="7" idx="4"/>
            <a:endCxn id="4" idx="0"/>
          </p:cNvCxnSpPr>
          <p:nvPr/>
        </p:nvCxnSpPr>
        <p:spPr>
          <a:xfrm rot="5400000">
            <a:off x="2003425" y="1084263"/>
            <a:ext cx="26035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1" name="Connecteur droit 10"/>
          <p:cNvCxnSpPr>
            <a:stCxn id="4" idx="6"/>
            <a:endCxn id="6" idx="2"/>
          </p:cNvCxnSpPr>
          <p:nvPr/>
        </p:nvCxnSpPr>
        <p:spPr>
          <a:xfrm>
            <a:off x="3194050" y="2203450"/>
            <a:ext cx="309563" cy="1588"/>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Connecteur droit 11"/>
          <p:cNvCxnSpPr>
            <a:stCxn id="4" idx="4"/>
            <a:endCxn id="5" idx="0"/>
          </p:cNvCxnSpPr>
          <p:nvPr/>
        </p:nvCxnSpPr>
        <p:spPr>
          <a:xfrm rot="5400000">
            <a:off x="1951037" y="3375026"/>
            <a:ext cx="365125"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3" name="Connecteur droit 12"/>
          <p:cNvCxnSpPr>
            <a:stCxn id="8" idx="6"/>
            <a:endCxn id="4" idx="2"/>
          </p:cNvCxnSpPr>
          <p:nvPr/>
        </p:nvCxnSpPr>
        <p:spPr>
          <a:xfrm>
            <a:off x="711200" y="2203450"/>
            <a:ext cx="361950" cy="1588"/>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4" name="Flèche courbée vers le bas 13"/>
          <p:cNvSpPr/>
          <p:nvPr/>
        </p:nvSpPr>
        <p:spPr>
          <a:xfrm flipH="1">
            <a:off x="1473200" y="1533525"/>
            <a:ext cx="1268413" cy="703263"/>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15" name="Rectangle 14"/>
          <p:cNvSpPr/>
          <p:nvPr/>
        </p:nvSpPr>
        <p:spPr>
          <a:xfrm>
            <a:off x="1571625" y="719138"/>
            <a:ext cx="190500" cy="20637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6" name="Ellipse 15"/>
          <p:cNvSpPr/>
          <p:nvPr/>
        </p:nvSpPr>
        <p:spPr>
          <a:xfrm>
            <a:off x="3073400" y="2928938"/>
            <a:ext cx="155575" cy="155575"/>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7" name="Ellipse 16"/>
          <p:cNvSpPr/>
          <p:nvPr/>
        </p:nvSpPr>
        <p:spPr>
          <a:xfrm>
            <a:off x="5934075" y="1209675"/>
            <a:ext cx="2119313" cy="19780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8" name="Ellipse 17"/>
          <p:cNvSpPr/>
          <p:nvPr/>
        </p:nvSpPr>
        <p:spPr>
          <a:xfrm>
            <a:off x="6708775" y="3551238"/>
            <a:ext cx="569913"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S4</a:t>
            </a:r>
          </a:p>
        </p:txBody>
      </p:sp>
      <p:sp>
        <p:nvSpPr>
          <p:cNvPr id="19" name="Ellipse 18"/>
          <p:cNvSpPr/>
          <p:nvPr/>
        </p:nvSpPr>
        <p:spPr>
          <a:xfrm>
            <a:off x="8362950" y="1938338"/>
            <a:ext cx="568325" cy="5207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sz="1600" dirty="0"/>
              <a:t>S1</a:t>
            </a:r>
          </a:p>
        </p:txBody>
      </p:sp>
      <p:sp>
        <p:nvSpPr>
          <p:cNvPr id="20" name="Ellipse 19"/>
          <p:cNvSpPr/>
          <p:nvPr/>
        </p:nvSpPr>
        <p:spPr>
          <a:xfrm>
            <a:off x="6708775" y="428625"/>
            <a:ext cx="569913"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S2</a:t>
            </a:r>
          </a:p>
        </p:txBody>
      </p:sp>
      <p:sp>
        <p:nvSpPr>
          <p:cNvPr id="21" name="Ellipse 20"/>
          <p:cNvSpPr/>
          <p:nvPr/>
        </p:nvSpPr>
        <p:spPr>
          <a:xfrm>
            <a:off x="5002213" y="1938338"/>
            <a:ext cx="569912" cy="5207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1600" dirty="0">
                <a:solidFill>
                  <a:schemeClr val="tx1"/>
                </a:solidFill>
              </a:rPr>
              <a:t>S3</a:t>
            </a:r>
          </a:p>
        </p:txBody>
      </p:sp>
      <p:cxnSp>
        <p:nvCxnSpPr>
          <p:cNvPr id="23" name="Connecteur droit 22"/>
          <p:cNvCxnSpPr>
            <a:stCxn id="20" idx="4"/>
            <a:endCxn id="17" idx="0"/>
          </p:cNvCxnSpPr>
          <p:nvPr/>
        </p:nvCxnSpPr>
        <p:spPr>
          <a:xfrm rot="5400000">
            <a:off x="6863557" y="1078706"/>
            <a:ext cx="260350" cy="1587"/>
          </a:xfrm>
          <a:prstGeom prst="line">
            <a:avLst/>
          </a:prstGeom>
          <a:ln w="38100"/>
        </p:spPr>
        <p:style>
          <a:lnRef idx="1">
            <a:schemeClr val="dk1"/>
          </a:lnRef>
          <a:fillRef idx="0">
            <a:schemeClr val="dk1"/>
          </a:fillRef>
          <a:effectRef idx="0">
            <a:schemeClr val="dk1"/>
          </a:effectRef>
          <a:fontRef idx="minor">
            <a:schemeClr val="tx1"/>
          </a:fontRef>
        </p:style>
      </p:cxnSp>
      <p:cxnSp>
        <p:nvCxnSpPr>
          <p:cNvPr id="24" name="Connecteur droit 23"/>
          <p:cNvCxnSpPr>
            <a:stCxn id="17" idx="6"/>
            <a:endCxn id="19" idx="2"/>
          </p:cNvCxnSpPr>
          <p:nvPr/>
        </p:nvCxnSpPr>
        <p:spPr>
          <a:xfrm>
            <a:off x="8053388" y="2198688"/>
            <a:ext cx="30956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5" name="Connecteur droit 24"/>
          <p:cNvCxnSpPr>
            <a:stCxn id="17" idx="4"/>
            <a:endCxn id="18" idx="0"/>
          </p:cNvCxnSpPr>
          <p:nvPr/>
        </p:nvCxnSpPr>
        <p:spPr>
          <a:xfrm rot="5400000">
            <a:off x="6811169" y="3369469"/>
            <a:ext cx="365125" cy="1587"/>
          </a:xfrm>
          <a:prstGeom prst="line">
            <a:avLst/>
          </a:prstGeom>
          <a:ln w="38100"/>
        </p:spPr>
        <p:style>
          <a:lnRef idx="1">
            <a:schemeClr val="dk1"/>
          </a:lnRef>
          <a:fillRef idx="0">
            <a:schemeClr val="dk1"/>
          </a:fillRef>
          <a:effectRef idx="0">
            <a:schemeClr val="dk1"/>
          </a:effectRef>
          <a:fontRef idx="minor">
            <a:schemeClr val="tx1"/>
          </a:fontRef>
        </p:style>
      </p:cxnSp>
      <p:cxnSp>
        <p:nvCxnSpPr>
          <p:cNvPr id="26" name="Connecteur droit 25"/>
          <p:cNvCxnSpPr>
            <a:stCxn id="21" idx="6"/>
            <a:endCxn id="17" idx="2"/>
          </p:cNvCxnSpPr>
          <p:nvPr/>
        </p:nvCxnSpPr>
        <p:spPr>
          <a:xfrm>
            <a:off x="5572125" y="2198688"/>
            <a:ext cx="361950"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27" name="Flèche courbée vers le bas 26"/>
          <p:cNvSpPr/>
          <p:nvPr/>
        </p:nvSpPr>
        <p:spPr>
          <a:xfrm flipH="1">
            <a:off x="6334125" y="1528763"/>
            <a:ext cx="1266825" cy="703262"/>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sp>
        <p:nvSpPr>
          <p:cNvPr id="28" name="Rectangle 27"/>
          <p:cNvSpPr/>
          <p:nvPr/>
        </p:nvSpPr>
        <p:spPr>
          <a:xfrm>
            <a:off x="5859463" y="1285875"/>
            <a:ext cx="190500" cy="20637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0506" name="ZoneTexte 29"/>
          <p:cNvSpPr txBox="1">
            <a:spLocks noChangeArrowheads="1"/>
          </p:cNvSpPr>
          <p:nvPr/>
        </p:nvSpPr>
        <p:spPr bwMode="auto">
          <a:xfrm>
            <a:off x="714375" y="5000625"/>
            <a:ext cx="3429000" cy="1200150"/>
          </a:xfrm>
          <a:prstGeom prst="rect">
            <a:avLst/>
          </a:prstGeom>
          <a:noFill/>
          <a:ln w="9525">
            <a:noFill/>
            <a:miter lim="800000"/>
            <a:headEnd/>
            <a:tailEnd/>
          </a:ln>
        </p:spPr>
        <p:txBody>
          <a:bodyPr>
            <a:spAutoFit/>
          </a:bodyPr>
          <a:lstStyle/>
          <a:p>
            <a:r>
              <a:rPr lang="fr-FR">
                <a:latin typeface="Calibri" pitchFamily="34" charset="0"/>
              </a:rPr>
              <a:t>La station S4 reçoit la trame , elle garde une copie et elle  laisse passer une copie .</a:t>
            </a:r>
          </a:p>
          <a:p>
            <a:endParaRPr lang="fr-FR">
              <a:latin typeface="Calibri" pitchFamily="34" charset="0"/>
            </a:endParaRPr>
          </a:p>
        </p:txBody>
      </p:sp>
      <p:sp>
        <p:nvSpPr>
          <p:cNvPr id="20507" name="ZoneTexte 31"/>
          <p:cNvSpPr txBox="1">
            <a:spLocks noChangeArrowheads="1"/>
          </p:cNvSpPr>
          <p:nvPr/>
        </p:nvSpPr>
        <p:spPr bwMode="auto">
          <a:xfrm>
            <a:off x="5000625" y="4786313"/>
            <a:ext cx="3929063" cy="1754187"/>
          </a:xfrm>
          <a:prstGeom prst="rect">
            <a:avLst/>
          </a:prstGeom>
          <a:noFill/>
          <a:ln w="9525">
            <a:noFill/>
            <a:miter lim="800000"/>
            <a:headEnd/>
            <a:tailEnd/>
          </a:ln>
        </p:spPr>
        <p:txBody>
          <a:bodyPr>
            <a:spAutoFit/>
          </a:bodyPr>
          <a:lstStyle/>
          <a:p>
            <a:r>
              <a:rPr lang="fr-FR">
                <a:latin typeface="Calibri" pitchFamily="34" charset="0"/>
              </a:rPr>
              <a:t>La station S2 reçoit la trame qu’elle a envoyée . </a:t>
            </a:r>
          </a:p>
          <a:p>
            <a:r>
              <a:rPr lang="fr-FR">
                <a:latin typeface="Calibri" pitchFamily="34" charset="0"/>
              </a:rPr>
              <a:t>Donc elle libère le jeton et détruit la trame</a:t>
            </a:r>
          </a:p>
          <a:p>
            <a:r>
              <a:rPr lang="fr-FR">
                <a:latin typeface="Calibri" pitchFamily="34" charset="0"/>
              </a:rPr>
              <a:t>Le jeton peut être par la suite récupéré par n’importe quelle station.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p:txBody>
          <a:bodyPr/>
          <a:lstStyle/>
          <a:p>
            <a:r>
              <a:rPr lang="fr-FR" sz="3600" b="1"/>
              <a:t>2.4.2 Protocoles MAC aléatoires </a:t>
            </a:r>
          </a:p>
        </p:txBody>
      </p:sp>
      <p:sp>
        <p:nvSpPr>
          <p:cNvPr id="21507" name="Espace réservé du contenu 2"/>
          <p:cNvSpPr>
            <a:spLocks noGrp="1"/>
          </p:cNvSpPr>
          <p:nvPr>
            <p:ph idx="1"/>
          </p:nvPr>
        </p:nvSpPr>
        <p:spPr/>
        <p:txBody>
          <a:bodyPr/>
          <a:lstStyle/>
          <a:p>
            <a:r>
              <a:rPr lang="fr-FR" sz="2800"/>
              <a:t>Dans ces protocoles , chaque station peut emmètre à n’importe quelle moment .</a:t>
            </a:r>
          </a:p>
          <a:p>
            <a:r>
              <a:rPr lang="fr-FR" sz="2800"/>
              <a:t>S’il y a une collision alors retransmission de la trame par la suite ( ultérieurement )  .</a:t>
            </a:r>
          </a:p>
          <a:p>
            <a:r>
              <a:rPr lang="fr-FR" sz="2800"/>
              <a:t>Il existe deux principales méthodes :</a:t>
            </a:r>
          </a:p>
          <a:p>
            <a:pPr lvl="1"/>
            <a:r>
              <a:rPr lang="fr-FR" sz="2400"/>
              <a:t>Sans écoute de la porteuse  : ALOHA</a:t>
            </a:r>
          </a:p>
          <a:p>
            <a:pPr lvl="1"/>
            <a:r>
              <a:rPr lang="fr-FR" sz="2400"/>
              <a:t>Avec écoute de la porteuse  : CSMA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0825" y="188913"/>
            <a:ext cx="8229600" cy="1143000"/>
          </a:xfrm>
        </p:spPr>
        <p:txBody>
          <a:bodyPr rtlCol="0">
            <a:normAutofit fontScale="90000"/>
          </a:bodyPr>
          <a:lstStyle/>
          <a:p>
            <a:pPr fontAlgn="auto">
              <a:spcAft>
                <a:spcPts val="0"/>
              </a:spcAft>
              <a:defRPr/>
            </a:pPr>
            <a:r>
              <a:rPr lang="fr-FR" b="1" dirty="0"/>
              <a:t>4.2.2.1 Méthode </a:t>
            </a:r>
            <a:r>
              <a:rPr lang="fr-FR" b="1" dirty="0" err="1"/>
              <a:t>Aloha</a:t>
            </a:r>
            <a:r>
              <a:rPr lang="fr-FR" sz="3200" b="1" i="1" dirty="0"/>
              <a:t/>
            </a:r>
            <a:br>
              <a:rPr lang="fr-FR" sz="3200" b="1" i="1" dirty="0"/>
            </a:br>
            <a:endParaRPr lang="fr-FR" sz="3200" b="1" i="1" dirty="0"/>
          </a:p>
        </p:txBody>
      </p:sp>
      <p:sp>
        <p:nvSpPr>
          <p:cNvPr id="22531" name="Rectangle 3"/>
          <p:cNvSpPr>
            <a:spLocks noGrp="1" noChangeArrowheads="1"/>
          </p:cNvSpPr>
          <p:nvPr>
            <p:ph type="body" idx="1"/>
          </p:nvPr>
        </p:nvSpPr>
        <p:spPr/>
        <p:txBody>
          <a:bodyPr/>
          <a:lstStyle/>
          <a:p>
            <a:r>
              <a:rPr lang="fr-FR" sz="2400">
                <a:latin typeface="Times New Roman" pitchFamily="18" charset="0"/>
                <a:cs typeface="Times New Roman" pitchFamily="18" charset="0"/>
              </a:rPr>
              <a:t>Origine  : l'Université de  Hawai ( 1972 ) a élaboré  un système de communication radio ALOHA  (  ALOHA  : bonjour en hawaïen) qui reliait les différentes îles de l'archipel.   </a:t>
            </a:r>
          </a:p>
          <a:p>
            <a:r>
              <a:rPr lang="fr-FR" sz="2400">
                <a:latin typeface="Times New Roman" pitchFamily="18" charset="0"/>
                <a:cs typeface="Times New Roman" pitchFamily="18" charset="0"/>
              </a:rPr>
              <a:t>Problème : Une seule fréquence  disponible partagé entre l’ensemble des stations </a:t>
            </a:r>
            <a:r>
              <a:rPr lang="fr-FR" sz="2400">
                <a:latin typeface="Times New Roman" pitchFamily="18" charset="0"/>
                <a:cs typeface="Times New Roman" pitchFamily="18" charset="0"/>
                <a:sym typeface="Wingdings" pitchFamily="2" charset="2"/>
              </a:rPr>
              <a:t> </a:t>
            </a:r>
            <a:r>
              <a:rPr lang="fr-FR" sz="2400">
                <a:latin typeface="Times New Roman" pitchFamily="18" charset="0"/>
                <a:cs typeface="Times New Roman" pitchFamily="18" charset="0"/>
              </a:rPr>
              <a:t> comment permettre à l’ensemble d’mettre des données en même temps . </a:t>
            </a:r>
          </a:p>
          <a:p>
            <a:r>
              <a:rPr lang="fr-FR" sz="2400">
                <a:latin typeface="Times New Roman" pitchFamily="18" charset="0"/>
                <a:cs typeface="Times New Roman" pitchFamily="18" charset="0"/>
              </a:rPr>
              <a:t>Il existe deux versions  de ce protocole : </a:t>
            </a:r>
          </a:p>
          <a:p>
            <a:pPr lvl="1"/>
            <a:r>
              <a:rPr lang="fr-FR" sz="2000">
                <a:latin typeface="Times New Roman" pitchFamily="18" charset="0"/>
                <a:cs typeface="Times New Roman" pitchFamily="18" charset="0"/>
              </a:rPr>
              <a:t>ALOHA PUR</a:t>
            </a:r>
          </a:p>
          <a:p>
            <a:pPr lvl="1"/>
            <a:r>
              <a:rPr lang="fr-FR" sz="2000">
                <a:latin typeface="Times New Roman" pitchFamily="18" charset="0"/>
                <a:cs typeface="Times New Roman" pitchFamily="18" charset="0"/>
              </a:rPr>
              <a:t>ALOHA DISCRITISE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p:txBody>
          <a:bodyPr/>
          <a:lstStyle/>
          <a:p>
            <a:r>
              <a:rPr lang="fr-FR" b="1"/>
              <a:t> ALOHA PUR</a:t>
            </a:r>
            <a:endParaRPr lang="fr-FR"/>
          </a:p>
        </p:txBody>
      </p:sp>
      <p:sp>
        <p:nvSpPr>
          <p:cNvPr id="23555" name="Espace réservé du contenu 2"/>
          <p:cNvSpPr>
            <a:spLocks noGrp="1"/>
          </p:cNvSpPr>
          <p:nvPr>
            <p:ph idx="1"/>
          </p:nvPr>
        </p:nvSpPr>
        <p:spPr/>
        <p:txBody>
          <a:bodyPr/>
          <a:lstStyle/>
          <a:p>
            <a:r>
              <a:rPr lang="fr-FR" sz="2400">
                <a:latin typeface="Times New Roman" pitchFamily="18" charset="0"/>
                <a:cs typeface="Times New Roman" pitchFamily="18" charset="0"/>
              </a:rPr>
              <a:t>Une station qui veut émettre une trame sur le réseau, commence immédiatement à le transmettre.</a:t>
            </a:r>
          </a:p>
          <a:p>
            <a:r>
              <a:rPr lang="fr-FR" sz="2400">
                <a:latin typeface="Times New Roman" pitchFamily="18" charset="0"/>
                <a:cs typeface="Times New Roman" pitchFamily="18" charset="0"/>
              </a:rPr>
              <a:t> Si deux émetteurs ou plus émettent en même temps </a:t>
            </a:r>
            <a:r>
              <a:rPr lang="fr-FR" sz="2400">
                <a:latin typeface="Times New Roman" pitchFamily="18" charset="0"/>
                <a:cs typeface="Times New Roman" pitchFamily="18" charset="0"/>
                <a:sym typeface="Wingdings" pitchFamily="2" charset="2"/>
              </a:rPr>
              <a:t> </a:t>
            </a:r>
            <a:r>
              <a:rPr lang="fr-FR" sz="2400">
                <a:latin typeface="Times New Roman" pitchFamily="18" charset="0"/>
                <a:cs typeface="Times New Roman" pitchFamily="18" charset="0"/>
              </a:rPr>
              <a:t>il y a collision ( Cela a engendré des collisions d'ondes radioélectriques ) </a:t>
            </a:r>
          </a:p>
          <a:p>
            <a:r>
              <a:rPr lang="fr-FR" sz="2400">
                <a:latin typeface="Times New Roman" pitchFamily="18" charset="0"/>
                <a:cs typeface="Times New Roman" pitchFamily="18" charset="0"/>
              </a:rPr>
              <a:t>Les stations peuvent détecter les collisions . Alors elle doivent  réémettre leur données ultérieurement.</a:t>
            </a:r>
          </a:p>
          <a:p>
            <a:r>
              <a:rPr lang="fr-FR" sz="2400">
                <a:latin typeface="Times New Roman" pitchFamily="18" charset="0"/>
                <a:cs typeface="Times New Roman" pitchFamily="18" charset="0"/>
              </a:rPr>
              <a:t>L’émetteur attend  une durée  aléatoire avant de retransmettre la trame .</a:t>
            </a:r>
          </a:p>
          <a:p>
            <a:r>
              <a:rPr lang="fr-FR" sz="2400">
                <a:latin typeface="Times New Roman" pitchFamily="18" charset="0"/>
                <a:cs typeface="Times New Roman" pitchFamily="18" charset="0"/>
              </a:rPr>
              <a:t>Cette méthode utilise  18% du débit total dans le meilleur cas .</a:t>
            </a:r>
          </a:p>
          <a:p>
            <a:pPr lvl="1"/>
            <a:endParaRPr lang="fr-FR"/>
          </a:p>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rtlCol="0">
            <a:normAutofit fontScale="90000"/>
          </a:bodyPr>
          <a:lstStyle/>
          <a:p>
            <a:pPr fontAlgn="auto">
              <a:spcAft>
                <a:spcPts val="0"/>
              </a:spcAft>
              <a:defRPr/>
            </a:pPr>
            <a:r>
              <a:rPr lang="fr-FR" sz="3200" dirty="0"/>
              <a:t/>
            </a:r>
            <a:br>
              <a:rPr lang="fr-FR" sz="3200" dirty="0"/>
            </a:br>
            <a:r>
              <a:rPr lang="fr-FR" sz="3200" dirty="0"/>
              <a:t/>
            </a:r>
            <a:br>
              <a:rPr lang="fr-FR" sz="3200" dirty="0"/>
            </a:br>
            <a:r>
              <a:rPr lang="fr-FR" sz="3200" dirty="0"/>
              <a:t/>
            </a:r>
            <a:br>
              <a:rPr lang="fr-FR" sz="3200" dirty="0"/>
            </a:br>
            <a:r>
              <a:rPr lang="fr-FR" sz="4000" b="1" dirty="0"/>
              <a:t/>
            </a:r>
            <a:br>
              <a:rPr lang="fr-FR" sz="4000" b="1" dirty="0"/>
            </a:br>
            <a:r>
              <a:rPr lang="fr-FR" sz="4000" b="1" dirty="0"/>
              <a:t>La couche liaison de données  </a:t>
            </a:r>
            <a:r>
              <a:rPr lang="fr-FR" sz="3200" dirty="0"/>
              <a:t/>
            </a:r>
            <a:br>
              <a:rPr lang="fr-FR" sz="3200" dirty="0"/>
            </a:br>
            <a:r>
              <a:rPr lang="fr-FR" sz="3200" dirty="0"/>
              <a:t/>
            </a:r>
            <a:br>
              <a:rPr lang="fr-FR" sz="3200" dirty="0"/>
            </a:br>
            <a:r>
              <a:rPr lang="fr-FR" dirty="0"/>
              <a:t> </a:t>
            </a:r>
          </a:p>
        </p:txBody>
      </p:sp>
      <p:sp>
        <p:nvSpPr>
          <p:cNvPr id="6147" name="Rectangle 3"/>
          <p:cNvSpPr>
            <a:spLocks noGrp="1" noChangeArrowheads="1"/>
          </p:cNvSpPr>
          <p:nvPr>
            <p:ph type="body" idx="1"/>
          </p:nvPr>
        </p:nvSpPr>
        <p:spPr>
          <a:xfrm>
            <a:off x="357188" y="2071688"/>
            <a:ext cx="8229600" cy="4525962"/>
          </a:xfrm>
        </p:spPr>
        <p:txBody>
          <a:bodyPr/>
          <a:lstStyle/>
          <a:p>
            <a:pPr lvl="1">
              <a:buFont typeface="Arial" charset="0"/>
              <a:buChar char="•"/>
            </a:pPr>
            <a:r>
              <a:rPr lang="fr-FR" sz="2400" dirty="0"/>
              <a:t>Partage d'un canal de transmission .</a:t>
            </a:r>
          </a:p>
          <a:p>
            <a:pPr lvl="1">
              <a:buFont typeface="Arial" charset="0"/>
              <a:buChar char="•"/>
            </a:pPr>
            <a:r>
              <a:rPr lang="fr-FR" sz="2400" dirty="0"/>
              <a:t> Adressage des machines </a:t>
            </a:r>
          </a:p>
          <a:p>
            <a:pPr lvl="1">
              <a:buFont typeface="Arial" charset="0"/>
              <a:buChar char="•"/>
            </a:pPr>
            <a:r>
              <a:rPr lang="fr-FR" sz="2400" dirty="0"/>
              <a:t> Détection </a:t>
            </a:r>
            <a:r>
              <a:rPr lang="fr-FR" sz="2400" dirty="0" smtClean="0"/>
              <a:t>et correction </a:t>
            </a:r>
            <a:r>
              <a:rPr lang="fr-FR" sz="2400" smtClean="0"/>
              <a:t>des erreurs.</a:t>
            </a:r>
            <a:endParaRPr lang="fr-FR" sz="2400" dirty="0"/>
          </a:p>
          <a:p>
            <a:pPr lvl="1">
              <a:buFont typeface="Arial" charset="0"/>
              <a:buChar char="•"/>
            </a:pPr>
            <a:r>
              <a:rPr lang="fr-FR" sz="2400" dirty="0"/>
              <a:t> Transfert fiable de données et contrôle de flux.</a:t>
            </a:r>
            <a:endParaRPr lang="fr-FR" sz="2400" i="1" dirty="0"/>
          </a:p>
          <a:p>
            <a:pPr lvl="1">
              <a:buFont typeface="Arial" charset="0"/>
              <a:buChar char="•"/>
            </a:pPr>
            <a:r>
              <a:rPr lang="fr-FR" sz="2400" dirty="0"/>
              <a:t>Différentes technologies de la couche liaison ( </a:t>
            </a:r>
            <a:r>
              <a:rPr lang="fr-FR" sz="2400" dirty="0" err="1"/>
              <a:t>ethernet</a:t>
            </a:r>
            <a:r>
              <a:rPr lang="fr-FR" sz="2400" dirty="0"/>
              <a:t> , </a:t>
            </a:r>
            <a:r>
              <a:rPr lang="fr-FR" sz="2400" dirty="0" err="1"/>
              <a:t>token</a:t>
            </a:r>
            <a:r>
              <a:rPr lang="fr-FR" sz="2400" dirty="0"/>
              <a:t> ring , FDDI )</a:t>
            </a:r>
          </a:p>
          <a:p>
            <a:pPr>
              <a:lnSpc>
                <a:spcPct val="80000"/>
              </a:lnSpc>
            </a:pPr>
            <a:endParaRPr lang="fr-FR" sz="2800" dirty="0"/>
          </a:p>
          <a:p>
            <a:pPr>
              <a:lnSpc>
                <a:spcPct val="80000"/>
              </a:lnSpc>
              <a:buFontTx/>
              <a:buNone/>
            </a:pPr>
            <a:endParaRPr lang="fr-FR" sz="2800" dirty="0"/>
          </a:p>
        </p:txBody>
      </p:sp>
      <p:sp>
        <p:nvSpPr>
          <p:cNvPr id="6148" name="Espace réservé du numéro de diapositive 3"/>
          <p:cNvSpPr>
            <a:spLocks noGrp="1"/>
          </p:cNvSpPr>
          <p:nvPr>
            <p:ph type="sldNum" sz="quarter" idx="12"/>
          </p:nvPr>
        </p:nvSpPr>
        <p:spPr/>
        <p:txBody>
          <a:bodyPr/>
          <a:lstStyle/>
          <a:p>
            <a:pPr>
              <a:defRPr/>
            </a:pPr>
            <a:fld id="{29BF53B3-A69B-4914-9F05-28BB27B2659E}" type="slidenum">
              <a:rPr lang="ar-SA"/>
              <a:pPr>
                <a:defRPr/>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p:txBody>
          <a:bodyPr/>
          <a:lstStyle/>
          <a:p>
            <a:r>
              <a:rPr lang="fr-FR"/>
              <a:t>Exemple ALOHA PUR  </a:t>
            </a:r>
          </a:p>
        </p:txBody>
      </p:sp>
      <p:sp>
        <p:nvSpPr>
          <p:cNvPr id="11" name="Rectangle 10"/>
          <p:cNvSpPr/>
          <p:nvPr/>
        </p:nvSpPr>
        <p:spPr>
          <a:xfrm>
            <a:off x="714375" y="2857500"/>
            <a:ext cx="1500188"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sp>
        <p:nvSpPr>
          <p:cNvPr id="13" name="Rectangle 12"/>
          <p:cNvSpPr/>
          <p:nvPr/>
        </p:nvSpPr>
        <p:spPr>
          <a:xfrm>
            <a:off x="1714500" y="3714750"/>
            <a:ext cx="1500188"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sp>
        <p:nvSpPr>
          <p:cNvPr id="14" name="Rectangle 13"/>
          <p:cNvSpPr/>
          <p:nvPr/>
        </p:nvSpPr>
        <p:spPr>
          <a:xfrm>
            <a:off x="1214438" y="4572000"/>
            <a:ext cx="1500187"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cxnSp>
        <p:nvCxnSpPr>
          <p:cNvPr id="16" name="Connecteur droit 15"/>
          <p:cNvCxnSpPr/>
          <p:nvPr/>
        </p:nvCxnSpPr>
        <p:spPr>
          <a:xfrm rot="5400000">
            <a:off x="-394494" y="3893344"/>
            <a:ext cx="32162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5400000">
            <a:off x="1141413" y="3929063"/>
            <a:ext cx="314483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357188" y="3284538"/>
            <a:ext cx="8501062" cy="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21" name="Rectangle 20"/>
          <p:cNvSpPr/>
          <p:nvPr/>
        </p:nvSpPr>
        <p:spPr>
          <a:xfrm>
            <a:off x="4357688" y="2857500"/>
            <a:ext cx="1500187"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cxnSp>
        <p:nvCxnSpPr>
          <p:cNvPr id="22" name="Connecteur droit avec flèche 21"/>
          <p:cNvCxnSpPr/>
          <p:nvPr/>
        </p:nvCxnSpPr>
        <p:spPr>
          <a:xfrm>
            <a:off x="428625" y="4143375"/>
            <a:ext cx="8501063" cy="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23" name="Connecteur droit avec flèche 22"/>
          <p:cNvCxnSpPr/>
          <p:nvPr/>
        </p:nvCxnSpPr>
        <p:spPr>
          <a:xfrm>
            <a:off x="428625" y="5000625"/>
            <a:ext cx="8501063" cy="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24" name="Rectangle 23"/>
          <p:cNvSpPr/>
          <p:nvPr/>
        </p:nvSpPr>
        <p:spPr>
          <a:xfrm>
            <a:off x="4857750" y="3714750"/>
            <a:ext cx="1500188"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sp>
        <p:nvSpPr>
          <p:cNvPr id="25" name="Rectangle 24"/>
          <p:cNvSpPr/>
          <p:nvPr/>
        </p:nvSpPr>
        <p:spPr>
          <a:xfrm>
            <a:off x="7215188" y="4572000"/>
            <a:ext cx="1500187" cy="4286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ln>
                <a:solidFill>
                  <a:schemeClr val="tx1"/>
                </a:solidFill>
              </a:ln>
              <a:solidFill>
                <a:schemeClr val="accent2"/>
              </a:solidFill>
            </a:endParaRPr>
          </a:p>
        </p:txBody>
      </p:sp>
      <p:graphicFrame>
        <p:nvGraphicFramePr>
          <p:cNvPr id="27" name="Tableau 26"/>
          <p:cNvGraphicFramePr>
            <a:graphicFrameLocks noGrp="1"/>
          </p:cNvGraphicFramePr>
          <p:nvPr/>
        </p:nvGraphicFramePr>
        <p:xfrm>
          <a:off x="1214438" y="2857500"/>
          <a:ext cx="1000132" cy="428628"/>
        </p:xfrm>
        <a:graphic>
          <a:graphicData uri="http://schemas.openxmlformats.org/drawingml/2006/table">
            <a:tbl>
              <a:tblPr firstRow="1" bandRow="1">
                <a:tableStyleId>{5C22544A-7EE6-4342-B048-85BDC9FD1C3A}</a:tableStyleId>
              </a:tblPr>
              <a:tblGrid>
                <a:gridCol w="1000132">
                  <a:extLst>
                    <a:ext uri="{9D8B030D-6E8A-4147-A177-3AD203B41FA5}">
                      <a16:colId xmlns:a16="http://schemas.microsoft.com/office/drawing/2014/main" xmlns="" val="20000"/>
                    </a:ext>
                  </a:extLst>
                </a:gridCol>
              </a:tblGrid>
              <a:tr h="42862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00"/>
                  </a:ext>
                </a:extLst>
              </a:tr>
            </a:tbl>
          </a:graphicData>
        </a:graphic>
      </p:graphicFrame>
      <p:graphicFrame>
        <p:nvGraphicFramePr>
          <p:cNvPr id="28" name="Tableau 27"/>
          <p:cNvGraphicFramePr>
            <a:graphicFrameLocks noGrp="1"/>
          </p:cNvGraphicFramePr>
          <p:nvPr/>
        </p:nvGraphicFramePr>
        <p:xfrm>
          <a:off x="1214438" y="4572000"/>
          <a:ext cx="1500198" cy="428628"/>
        </p:xfrm>
        <a:graphic>
          <a:graphicData uri="http://schemas.openxmlformats.org/drawingml/2006/table">
            <a:tbl>
              <a:tblPr firstRow="1" bandRow="1">
                <a:tableStyleId>{5C22544A-7EE6-4342-B048-85BDC9FD1C3A}</a:tableStyleId>
              </a:tblPr>
              <a:tblGrid>
                <a:gridCol w="1500198">
                  <a:extLst>
                    <a:ext uri="{9D8B030D-6E8A-4147-A177-3AD203B41FA5}">
                      <a16:colId xmlns:a16="http://schemas.microsoft.com/office/drawing/2014/main" xmlns="" val="20000"/>
                    </a:ext>
                  </a:extLst>
                </a:gridCol>
              </a:tblGrid>
              <a:tr h="42862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00"/>
                  </a:ext>
                </a:extLst>
              </a:tr>
            </a:tbl>
          </a:graphicData>
        </a:graphic>
      </p:graphicFrame>
      <p:graphicFrame>
        <p:nvGraphicFramePr>
          <p:cNvPr id="29" name="Tableau 28"/>
          <p:cNvGraphicFramePr>
            <a:graphicFrameLocks noGrp="1"/>
          </p:cNvGraphicFramePr>
          <p:nvPr/>
        </p:nvGraphicFramePr>
        <p:xfrm>
          <a:off x="1714500" y="3714750"/>
          <a:ext cx="1000132" cy="428628"/>
        </p:xfrm>
        <a:graphic>
          <a:graphicData uri="http://schemas.openxmlformats.org/drawingml/2006/table">
            <a:tbl>
              <a:tblPr firstRow="1" bandRow="1">
                <a:tableStyleId>{5C22544A-7EE6-4342-B048-85BDC9FD1C3A}</a:tableStyleId>
              </a:tblPr>
              <a:tblGrid>
                <a:gridCol w="1000132">
                  <a:extLst>
                    <a:ext uri="{9D8B030D-6E8A-4147-A177-3AD203B41FA5}">
                      <a16:colId xmlns:a16="http://schemas.microsoft.com/office/drawing/2014/main" xmlns="" val="20000"/>
                    </a:ext>
                  </a:extLst>
                </a:gridCol>
              </a:tblGrid>
              <a:tr h="42862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00"/>
                  </a:ext>
                </a:extLst>
              </a:tr>
            </a:tbl>
          </a:graphicData>
        </a:graphic>
      </p:graphicFrame>
      <p:graphicFrame>
        <p:nvGraphicFramePr>
          <p:cNvPr id="32" name="Tableau 31"/>
          <p:cNvGraphicFramePr>
            <a:graphicFrameLocks noGrp="1"/>
          </p:cNvGraphicFramePr>
          <p:nvPr/>
        </p:nvGraphicFramePr>
        <p:xfrm>
          <a:off x="4857750" y="2857500"/>
          <a:ext cx="1000132" cy="428628"/>
        </p:xfrm>
        <a:graphic>
          <a:graphicData uri="http://schemas.openxmlformats.org/drawingml/2006/table">
            <a:tbl>
              <a:tblPr firstRow="1" bandRow="1">
                <a:tableStyleId>{5C22544A-7EE6-4342-B048-85BDC9FD1C3A}</a:tableStyleId>
              </a:tblPr>
              <a:tblGrid>
                <a:gridCol w="1000132">
                  <a:extLst>
                    <a:ext uri="{9D8B030D-6E8A-4147-A177-3AD203B41FA5}">
                      <a16:colId xmlns:a16="http://schemas.microsoft.com/office/drawing/2014/main" xmlns="" val="20000"/>
                    </a:ext>
                  </a:extLst>
                </a:gridCol>
              </a:tblGrid>
              <a:tr h="42862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00"/>
                  </a:ext>
                </a:extLst>
              </a:tr>
            </a:tbl>
          </a:graphicData>
        </a:graphic>
      </p:graphicFrame>
      <p:cxnSp>
        <p:nvCxnSpPr>
          <p:cNvPr id="34" name="Connecteur droit 33"/>
          <p:cNvCxnSpPr/>
          <p:nvPr/>
        </p:nvCxnSpPr>
        <p:spPr>
          <a:xfrm rot="5400000">
            <a:off x="3357563" y="3857625"/>
            <a:ext cx="3001962" cy="1588"/>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35" name="Tableau 34"/>
          <p:cNvGraphicFramePr>
            <a:graphicFrameLocks noGrp="1"/>
          </p:cNvGraphicFramePr>
          <p:nvPr/>
        </p:nvGraphicFramePr>
        <p:xfrm>
          <a:off x="4857750" y="3714750"/>
          <a:ext cx="1000132" cy="428628"/>
        </p:xfrm>
        <a:graphic>
          <a:graphicData uri="http://schemas.openxmlformats.org/drawingml/2006/table">
            <a:tbl>
              <a:tblPr firstRow="1" bandRow="1">
                <a:tableStyleId>{5C22544A-7EE6-4342-B048-85BDC9FD1C3A}</a:tableStyleId>
              </a:tblPr>
              <a:tblGrid>
                <a:gridCol w="1000132">
                  <a:extLst>
                    <a:ext uri="{9D8B030D-6E8A-4147-A177-3AD203B41FA5}">
                      <a16:colId xmlns:a16="http://schemas.microsoft.com/office/drawing/2014/main" xmlns="" val="20000"/>
                    </a:ext>
                  </a:extLst>
                </a:gridCol>
              </a:tblGrid>
              <a:tr h="42862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00"/>
                  </a:ext>
                </a:extLst>
              </a:tr>
            </a:tbl>
          </a:graphicData>
        </a:graphic>
      </p:graphicFrame>
      <p:cxnSp>
        <p:nvCxnSpPr>
          <p:cNvPr id="37" name="Connecteur droit avec flèche 36"/>
          <p:cNvCxnSpPr/>
          <p:nvPr/>
        </p:nvCxnSpPr>
        <p:spPr>
          <a:xfrm>
            <a:off x="2286000" y="3071813"/>
            <a:ext cx="1928813" cy="1587"/>
          </a:xfrm>
          <a:prstGeom prst="straightConnector1">
            <a:avLst/>
          </a:prstGeom>
          <a:ln>
            <a:prstDash val="dash"/>
            <a:tailEnd type="arrow"/>
          </a:ln>
        </p:spPr>
        <p:style>
          <a:lnRef idx="1">
            <a:schemeClr val="dk1"/>
          </a:lnRef>
          <a:fillRef idx="0">
            <a:schemeClr val="dk1"/>
          </a:fillRef>
          <a:effectRef idx="0">
            <a:schemeClr val="dk1"/>
          </a:effectRef>
          <a:fontRef idx="minor">
            <a:schemeClr val="tx1"/>
          </a:fontRef>
        </p:style>
      </p:cxnSp>
      <p:cxnSp>
        <p:nvCxnSpPr>
          <p:cNvPr id="39" name="Connecteur droit avec flèche 38"/>
          <p:cNvCxnSpPr/>
          <p:nvPr/>
        </p:nvCxnSpPr>
        <p:spPr>
          <a:xfrm>
            <a:off x="3357563" y="3927475"/>
            <a:ext cx="1357312" cy="1588"/>
          </a:xfrm>
          <a:prstGeom prst="straightConnector1">
            <a:avLst/>
          </a:prstGeom>
          <a:ln>
            <a:prstDash val="dash"/>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a:xfrm>
            <a:off x="2857500" y="4714875"/>
            <a:ext cx="4143375" cy="1588"/>
          </a:xfrm>
          <a:prstGeom prst="straightConnector1">
            <a:avLst/>
          </a:prstGeom>
          <a:ln>
            <a:prstDash val="dash"/>
            <a:tailEnd type="arrow"/>
          </a:ln>
        </p:spPr>
        <p:style>
          <a:lnRef idx="1">
            <a:schemeClr val="dk1"/>
          </a:lnRef>
          <a:fillRef idx="0">
            <a:schemeClr val="dk1"/>
          </a:fillRef>
          <a:effectRef idx="0">
            <a:schemeClr val="dk1"/>
          </a:effectRef>
          <a:fontRef idx="minor">
            <a:schemeClr val="tx1"/>
          </a:fontRef>
        </p:style>
      </p:cxnSp>
      <p:sp>
        <p:nvSpPr>
          <p:cNvPr id="24624" name="ZoneTexte 42"/>
          <p:cNvSpPr txBox="1">
            <a:spLocks noChangeArrowheads="1"/>
          </p:cNvSpPr>
          <p:nvPr/>
        </p:nvSpPr>
        <p:spPr bwMode="auto">
          <a:xfrm>
            <a:off x="1500188" y="5572125"/>
            <a:ext cx="1139825" cy="400050"/>
          </a:xfrm>
          <a:prstGeom prst="rect">
            <a:avLst/>
          </a:prstGeom>
          <a:noFill/>
          <a:ln w="9525">
            <a:noFill/>
            <a:miter lim="800000"/>
            <a:headEnd/>
            <a:tailEnd/>
          </a:ln>
        </p:spPr>
        <p:txBody>
          <a:bodyPr wrap="none">
            <a:spAutoFit/>
          </a:bodyPr>
          <a:lstStyle/>
          <a:p>
            <a:r>
              <a:rPr lang="fr-FR" sz="2000" b="1">
                <a:latin typeface="Calibri" pitchFamily="34" charset="0"/>
              </a:rPr>
              <a:t>Collision</a:t>
            </a:r>
            <a:r>
              <a:rPr lang="fr-FR">
                <a:latin typeface="Calibri" pitchFamily="34" charset="0"/>
              </a:rPr>
              <a:t> </a:t>
            </a:r>
          </a:p>
        </p:txBody>
      </p:sp>
      <p:sp>
        <p:nvSpPr>
          <p:cNvPr id="24625" name="ZoneTexte 43"/>
          <p:cNvSpPr txBox="1">
            <a:spLocks noChangeArrowheads="1"/>
          </p:cNvSpPr>
          <p:nvPr/>
        </p:nvSpPr>
        <p:spPr bwMode="auto">
          <a:xfrm>
            <a:off x="4857750" y="5500688"/>
            <a:ext cx="1139825" cy="400050"/>
          </a:xfrm>
          <a:prstGeom prst="rect">
            <a:avLst/>
          </a:prstGeom>
          <a:noFill/>
          <a:ln w="9525">
            <a:noFill/>
            <a:miter lim="800000"/>
            <a:headEnd/>
            <a:tailEnd/>
          </a:ln>
        </p:spPr>
        <p:txBody>
          <a:bodyPr wrap="none">
            <a:spAutoFit/>
          </a:bodyPr>
          <a:lstStyle/>
          <a:p>
            <a:r>
              <a:rPr lang="fr-FR" sz="2000" b="1">
                <a:latin typeface="Calibri" pitchFamily="34" charset="0"/>
              </a:rPr>
              <a:t>Collision</a:t>
            </a:r>
            <a:r>
              <a:rPr lang="fr-FR">
                <a:latin typeface="Calibri" pitchFamily="34" charset="0"/>
              </a:rPr>
              <a:t> </a:t>
            </a:r>
          </a:p>
        </p:txBody>
      </p:sp>
      <p:cxnSp>
        <p:nvCxnSpPr>
          <p:cNvPr id="45" name="Connecteur droit 44"/>
          <p:cNvCxnSpPr/>
          <p:nvPr/>
        </p:nvCxnSpPr>
        <p:spPr>
          <a:xfrm rot="5400000">
            <a:off x="4356894" y="3928269"/>
            <a:ext cx="30003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24627" name="ZoneTexte 46"/>
          <p:cNvSpPr txBox="1">
            <a:spLocks noChangeArrowheads="1"/>
          </p:cNvSpPr>
          <p:nvPr/>
        </p:nvSpPr>
        <p:spPr bwMode="auto">
          <a:xfrm>
            <a:off x="7402513" y="5500688"/>
            <a:ext cx="1560512" cy="400050"/>
          </a:xfrm>
          <a:prstGeom prst="rect">
            <a:avLst/>
          </a:prstGeom>
          <a:noFill/>
          <a:ln w="9525">
            <a:noFill/>
            <a:miter lim="800000"/>
            <a:headEnd/>
            <a:tailEnd/>
          </a:ln>
        </p:spPr>
        <p:txBody>
          <a:bodyPr wrap="none">
            <a:spAutoFit/>
          </a:bodyPr>
          <a:lstStyle/>
          <a:p>
            <a:r>
              <a:rPr lang="fr-FR" sz="2000" b="1">
                <a:latin typeface="Calibri" pitchFamily="34" charset="0"/>
              </a:rPr>
              <a:t>Envoi réussi  </a:t>
            </a:r>
          </a:p>
        </p:txBody>
      </p:sp>
      <p:cxnSp>
        <p:nvCxnSpPr>
          <p:cNvPr id="31" name="Connecteur droit avec flèche 30"/>
          <p:cNvCxnSpPr/>
          <p:nvPr/>
        </p:nvCxnSpPr>
        <p:spPr>
          <a:xfrm rot="5400000">
            <a:off x="2893219" y="2607469"/>
            <a:ext cx="85725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629" name="ZoneTexte 32"/>
          <p:cNvSpPr txBox="1">
            <a:spLocks noChangeArrowheads="1"/>
          </p:cNvSpPr>
          <p:nvPr/>
        </p:nvSpPr>
        <p:spPr bwMode="auto">
          <a:xfrm>
            <a:off x="3071813" y="1643063"/>
            <a:ext cx="2671762" cy="369887"/>
          </a:xfrm>
          <a:prstGeom prst="rect">
            <a:avLst/>
          </a:prstGeom>
          <a:noFill/>
          <a:ln w="9525">
            <a:noFill/>
            <a:miter lim="800000"/>
            <a:headEnd/>
            <a:tailEnd/>
          </a:ln>
        </p:spPr>
        <p:txBody>
          <a:bodyPr wrap="none">
            <a:spAutoFit/>
          </a:bodyPr>
          <a:lstStyle/>
          <a:p>
            <a:r>
              <a:rPr lang="fr-FR">
                <a:latin typeface="Calibri" pitchFamily="34" charset="0"/>
              </a:rPr>
              <a:t>Temps  d’attente aléatoire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p:txBody>
          <a:bodyPr/>
          <a:lstStyle/>
          <a:p>
            <a:r>
              <a:rPr lang="fr-FR"/>
              <a:t>ALOHA  discrétisé </a:t>
            </a:r>
          </a:p>
        </p:txBody>
      </p:sp>
      <p:sp>
        <p:nvSpPr>
          <p:cNvPr id="25603" name="Espace réservé du contenu 2"/>
          <p:cNvSpPr>
            <a:spLocks noGrp="1"/>
          </p:cNvSpPr>
          <p:nvPr>
            <p:ph idx="1"/>
          </p:nvPr>
        </p:nvSpPr>
        <p:spPr/>
        <p:txBody>
          <a:bodyPr/>
          <a:lstStyle/>
          <a:p>
            <a:r>
              <a:rPr lang="fr-FR" sz="2400">
                <a:latin typeface="Times New Roman" pitchFamily="18" charset="0"/>
                <a:cs typeface="Times New Roman" pitchFamily="18" charset="0"/>
              </a:rPr>
              <a:t>Le temps est découpé en intervalles de durée </a:t>
            </a:r>
            <a:r>
              <a:rPr lang="fr-FR" sz="2400" i="1">
                <a:latin typeface="Times New Roman" pitchFamily="18" charset="0"/>
                <a:cs typeface="Times New Roman" pitchFamily="18" charset="0"/>
              </a:rPr>
              <a:t> T</a:t>
            </a:r>
          </a:p>
          <a:p>
            <a:r>
              <a:rPr lang="fr-FR" sz="2400" i="1">
                <a:latin typeface="Times New Roman" pitchFamily="18" charset="0"/>
                <a:cs typeface="Times New Roman" pitchFamily="18" charset="0"/>
              </a:rPr>
              <a:t>T</a:t>
            </a:r>
            <a:r>
              <a:rPr lang="fr-FR" sz="2400">
                <a:latin typeface="Times New Roman" pitchFamily="18" charset="0"/>
                <a:cs typeface="Times New Roman" pitchFamily="18" charset="0"/>
              </a:rPr>
              <a:t> :  temps d’émission d'une trame</a:t>
            </a:r>
          </a:p>
          <a:p>
            <a:r>
              <a:rPr lang="fr-FR" sz="2400">
                <a:latin typeface="Times New Roman" pitchFamily="18" charset="0"/>
                <a:cs typeface="Times New Roman" pitchFamily="18" charset="0"/>
              </a:rPr>
              <a:t>Les horloges de toutes les stations sont synchronisées.</a:t>
            </a:r>
          </a:p>
          <a:p>
            <a:endParaRPr lang="fr-FR" sz="2400">
              <a:latin typeface="Times New Roman" pitchFamily="18" charset="0"/>
              <a:cs typeface="Times New Roman" pitchFamily="18" charset="0"/>
            </a:endParaRPr>
          </a:p>
          <a:p>
            <a:r>
              <a:rPr lang="fr-FR" sz="2400">
                <a:latin typeface="Times New Roman" pitchFamily="18" charset="0"/>
                <a:cs typeface="Times New Roman" pitchFamily="18" charset="0"/>
              </a:rPr>
              <a:t>Le principe est le même que ALOHA pur , sauf que les trames ne peuvent pas être transmis qu’en début d’intervalle de temps </a:t>
            </a:r>
          </a:p>
          <a:p>
            <a:r>
              <a:rPr lang="fr-FR" sz="2400">
                <a:latin typeface="Times New Roman" pitchFamily="18" charset="0"/>
                <a:cs typeface="Times New Roman" pitchFamily="18" charset="0"/>
              </a:rPr>
              <a:t>Avec cette condition le taux d’utilisation du canal a doublée (37 % )</a:t>
            </a:r>
          </a:p>
          <a:p>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50"/>
          </a:xfrm>
        </p:spPr>
        <p:txBody>
          <a:bodyPr rtlCol="0">
            <a:normAutofit fontScale="90000"/>
          </a:bodyPr>
          <a:lstStyle/>
          <a:p>
            <a:pPr fontAlgn="auto">
              <a:spcAft>
                <a:spcPts val="0"/>
              </a:spcAft>
              <a:defRPr/>
            </a:pPr>
            <a:r>
              <a:rPr lang="fr-FR" dirty="0"/>
              <a:t>Exemple : ALOHA discrétisé  </a:t>
            </a:r>
          </a:p>
        </p:txBody>
      </p:sp>
      <p:sp>
        <p:nvSpPr>
          <p:cNvPr id="7" name="Rectangle 6"/>
          <p:cNvSpPr/>
          <p:nvPr/>
        </p:nvSpPr>
        <p:spPr>
          <a:xfrm>
            <a:off x="571472" y="2202412"/>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1</a:t>
            </a:r>
          </a:p>
        </p:txBody>
      </p:sp>
      <p:cxnSp>
        <p:nvCxnSpPr>
          <p:cNvPr id="10" name="Connecteur droit 9"/>
          <p:cNvCxnSpPr/>
          <p:nvPr/>
        </p:nvCxnSpPr>
        <p:spPr>
          <a:xfrm rot="5400000">
            <a:off x="-1035050" y="3238500"/>
            <a:ext cx="3214688" cy="1588"/>
          </a:xfrm>
          <a:prstGeom prst="line">
            <a:avLst/>
          </a:prstGeom>
          <a:ln>
            <a:prstDash val="sysDot"/>
          </a:ln>
        </p:spPr>
        <p:style>
          <a:lnRef idx="1">
            <a:schemeClr val="dk1"/>
          </a:lnRef>
          <a:fillRef idx="0">
            <a:schemeClr val="dk1"/>
          </a:fillRef>
          <a:effectRef idx="0">
            <a:schemeClr val="dk1"/>
          </a:effectRef>
          <a:fontRef idx="minor">
            <a:schemeClr val="tx1"/>
          </a:fontRef>
        </p:style>
      </p:cxnSp>
      <p:cxnSp>
        <p:nvCxnSpPr>
          <p:cNvPr id="11" name="Connecteur droit 10"/>
          <p:cNvCxnSpPr/>
          <p:nvPr/>
        </p:nvCxnSpPr>
        <p:spPr>
          <a:xfrm rot="5400000">
            <a:off x="-215106" y="3274219"/>
            <a:ext cx="3144838" cy="0"/>
          </a:xfrm>
          <a:prstGeom prst="line">
            <a:avLst/>
          </a:prstGeom>
          <a:ln>
            <a:prstDash val="sysDot"/>
          </a:ln>
        </p:spPr>
        <p:style>
          <a:lnRef idx="1">
            <a:schemeClr val="dk1"/>
          </a:lnRef>
          <a:fillRef idx="0">
            <a:schemeClr val="dk1"/>
          </a:fillRef>
          <a:effectRef idx="0">
            <a:schemeClr val="dk1"/>
          </a:effectRef>
          <a:fontRef idx="minor">
            <a:schemeClr val="tx1"/>
          </a:fontRef>
        </p:style>
      </p:cxnSp>
      <p:cxnSp>
        <p:nvCxnSpPr>
          <p:cNvPr id="15" name="Connecteur droit avec flèche 14"/>
          <p:cNvCxnSpPr/>
          <p:nvPr/>
        </p:nvCxnSpPr>
        <p:spPr>
          <a:xfrm>
            <a:off x="285750" y="4559300"/>
            <a:ext cx="8501063" cy="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22" name="Connecteur droit 21"/>
          <p:cNvCxnSpPr/>
          <p:nvPr/>
        </p:nvCxnSpPr>
        <p:spPr>
          <a:xfrm rot="5400000">
            <a:off x="643731" y="3201194"/>
            <a:ext cx="3000375" cy="1588"/>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26632" name="ZoneTexte 26"/>
          <p:cNvSpPr txBox="1">
            <a:spLocks noChangeArrowheads="1"/>
          </p:cNvSpPr>
          <p:nvPr/>
        </p:nvSpPr>
        <p:spPr bwMode="auto">
          <a:xfrm>
            <a:off x="428625" y="4845050"/>
            <a:ext cx="1027113" cy="369888"/>
          </a:xfrm>
          <a:prstGeom prst="rect">
            <a:avLst/>
          </a:prstGeom>
          <a:noFill/>
          <a:ln w="9525">
            <a:noFill/>
            <a:miter lim="800000"/>
            <a:headEnd/>
            <a:tailEnd/>
          </a:ln>
        </p:spPr>
        <p:txBody>
          <a:bodyPr wrap="none">
            <a:spAutoFit/>
          </a:bodyPr>
          <a:lstStyle/>
          <a:p>
            <a:r>
              <a:rPr lang="fr-FR">
                <a:latin typeface="Calibri" pitchFamily="34" charset="0"/>
              </a:rPr>
              <a:t>Collision </a:t>
            </a:r>
          </a:p>
        </p:txBody>
      </p:sp>
      <p:sp>
        <p:nvSpPr>
          <p:cNvPr id="26633" name="ZoneTexte 27"/>
          <p:cNvSpPr txBox="1">
            <a:spLocks noChangeArrowheads="1"/>
          </p:cNvSpPr>
          <p:nvPr/>
        </p:nvSpPr>
        <p:spPr bwMode="auto">
          <a:xfrm>
            <a:off x="4500563" y="4845050"/>
            <a:ext cx="1071562" cy="369888"/>
          </a:xfrm>
          <a:prstGeom prst="rect">
            <a:avLst/>
          </a:prstGeom>
          <a:noFill/>
          <a:ln w="9525">
            <a:noFill/>
            <a:miter lim="800000"/>
            <a:headEnd/>
            <a:tailEnd/>
          </a:ln>
        </p:spPr>
        <p:txBody>
          <a:bodyPr>
            <a:spAutoFit/>
          </a:bodyPr>
          <a:lstStyle/>
          <a:p>
            <a:r>
              <a:rPr lang="fr-FR">
                <a:latin typeface="Calibri" pitchFamily="34" charset="0"/>
              </a:rPr>
              <a:t>Collision </a:t>
            </a:r>
          </a:p>
        </p:txBody>
      </p:sp>
      <p:sp>
        <p:nvSpPr>
          <p:cNvPr id="26634" name="ZoneTexte 29"/>
          <p:cNvSpPr txBox="1">
            <a:spLocks noChangeArrowheads="1"/>
          </p:cNvSpPr>
          <p:nvPr/>
        </p:nvSpPr>
        <p:spPr bwMode="auto">
          <a:xfrm>
            <a:off x="6929438" y="4845050"/>
            <a:ext cx="814387" cy="369888"/>
          </a:xfrm>
          <a:prstGeom prst="rect">
            <a:avLst/>
          </a:prstGeom>
          <a:noFill/>
          <a:ln w="9525">
            <a:noFill/>
            <a:miter lim="800000"/>
            <a:headEnd/>
            <a:tailEnd/>
          </a:ln>
        </p:spPr>
        <p:txBody>
          <a:bodyPr wrap="none">
            <a:spAutoFit/>
          </a:bodyPr>
          <a:lstStyle/>
          <a:p>
            <a:r>
              <a:rPr lang="fr-FR">
                <a:latin typeface="Calibri" pitchFamily="34" charset="0"/>
              </a:rPr>
              <a:t>sucées</a:t>
            </a:r>
          </a:p>
        </p:txBody>
      </p:sp>
      <p:sp>
        <p:nvSpPr>
          <p:cNvPr id="31" name="Rectangle 30"/>
          <p:cNvSpPr/>
          <p:nvPr/>
        </p:nvSpPr>
        <p:spPr>
          <a:xfrm>
            <a:off x="571472" y="3059668"/>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2</a:t>
            </a:r>
          </a:p>
        </p:txBody>
      </p:sp>
      <p:cxnSp>
        <p:nvCxnSpPr>
          <p:cNvPr id="32" name="Connecteur droit 31"/>
          <p:cNvCxnSpPr/>
          <p:nvPr/>
        </p:nvCxnSpPr>
        <p:spPr>
          <a:xfrm rot="5400000">
            <a:off x="1429544" y="3201194"/>
            <a:ext cx="3000375" cy="1587"/>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33" name="Rectangle 32"/>
          <p:cNvSpPr/>
          <p:nvPr/>
        </p:nvSpPr>
        <p:spPr>
          <a:xfrm>
            <a:off x="571472" y="3916924"/>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3</a:t>
            </a:r>
          </a:p>
        </p:txBody>
      </p:sp>
      <p:cxnSp>
        <p:nvCxnSpPr>
          <p:cNvPr id="34" name="Connecteur droit 33"/>
          <p:cNvCxnSpPr/>
          <p:nvPr/>
        </p:nvCxnSpPr>
        <p:spPr>
          <a:xfrm rot="5400000">
            <a:off x="2215356" y="3201194"/>
            <a:ext cx="3000375" cy="1588"/>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35" name="Rectangle 34"/>
          <p:cNvSpPr/>
          <p:nvPr/>
        </p:nvSpPr>
        <p:spPr>
          <a:xfrm>
            <a:off x="2143108" y="2202412"/>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1</a:t>
            </a:r>
          </a:p>
        </p:txBody>
      </p:sp>
      <p:cxnSp>
        <p:nvCxnSpPr>
          <p:cNvPr id="36" name="Connecteur droit 35"/>
          <p:cNvCxnSpPr/>
          <p:nvPr/>
        </p:nvCxnSpPr>
        <p:spPr>
          <a:xfrm rot="5400000">
            <a:off x="3001169" y="3201194"/>
            <a:ext cx="3000375" cy="1587"/>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37" name="Rectangle 36"/>
          <p:cNvSpPr/>
          <p:nvPr/>
        </p:nvSpPr>
        <p:spPr>
          <a:xfrm>
            <a:off x="2143108" y="3059668"/>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2</a:t>
            </a:r>
          </a:p>
        </p:txBody>
      </p:sp>
      <p:cxnSp>
        <p:nvCxnSpPr>
          <p:cNvPr id="38" name="Connecteur droit 37"/>
          <p:cNvCxnSpPr/>
          <p:nvPr/>
        </p:nvCxnSpPr>
        <p:spPr>
          <a:xfrm rot="5400000">
            <a:off x="3786981" y="3201194"/>
            <a:ext cx="3000375" cy="1588"/>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39" name="Rectangle 38"/>
          <p:cNvSpPr/>
          <p:nvPr/>
        </p:nvSpPr>
        <p:spPr>
          <a:xfrm>
            <a:off x="2928926" y="3059668"/>
            <a:ext cx="785818" cy="428628"/>
          </a:xfrm>
          <a:prstGeom prst="rect">
            <a:avLst/>
          </a:prstGeom>
          <a:solidFill>
            <a:srgbClr val="FF000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2</a:t>
            </a:r>
          </a:p>
        </p:txBody>
      </p:sp>
      <p:cxnSp>
        <p:nvCxnSpPr>
          <p:cNvPr id="40" name="Connecteur droit 39"/>
          <p:cNvCxnSpPr/>
          <p:nvPr/>
        </p:nvCxnSpPr>
        <p:spPr>
          <a:xfrm rot="5400000">
            <a:off x="4572794" y="3201194"/>
            <a:ext cx="3000375" cy="1587"/>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41" name="Rectangle 40"/>
          <p:cNvSpPr/>
          <p:nvPr/>
        </p:nvSpPr>
        <p:spPr>
          <a:xfrm>
            <a:off x="4500562" y="2202412"/>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1</a:t>
            </a:r>
          </a:p>
        </p:txBody>
      </p:sp>
      <p:cxnSp>
        <p:nvCxnSpPr>
          <p:cNvPr id="42" name="Connecteur droit 41"/>
          <p:cNvCxnSpPr/>
          <p:nvPr/>
        </p:nvCxnSpPr>
        <p:spPr>
          <a:xfrm rot="5400000">
            <a:off x="5358606" y="3201194"/>
            <a:ext cx="3000375" cy="1588"/>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43" name="Rectangle 42"/>
          <p:cNvSpPr/>
          <p:nvPr/>
        </p:nvSpPr>
        <p:spPr>
          <a:xfrm>
            <a:off x="4500562" y="3916924"/>
            <a:ext cx="785818" cy="42862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3</a:t>
            </a:r>
          </a:p>
        </p:txBody>
      </p:sp>
      <p:cxnSp>
        <p:nvCxnSpPr>
          <p:cNvPr id="44" name="Connecteur droit 43"/>
          <p:cNvCxnSpPr/>
          <p:nvPr/>
        </p:nvCxnSpPr>
        <p:spPr>
          <a:xfrm rot="5400000">
            <a:off x="6144419" y="3201194"/>
            <a:ext cx="3000375" cy="1587"/>
          </a:xfrm>
          <a:prstGeom prst="line">
            <a:avLst/>
          </a:prstGeom>
          <a:ln>
            <a:prstDash val="sysDot"/>
          </a:ln>
        </p:spPr>
        <p:style>
          <a:lnRef idx="1">
            <a:schemeClr val="dk1"/>
          </a:lnRef>
          <a:fillRef idx="0">
            <a:schemeClr val="dk1"/>
          </a:fillRef>
          <a:effectRef idx="0">
            <a:schemeClr val="dk1"/>
          </a:effectRef>
          <a:fontRef idx="minor">
            <a:schemeClr val="tx1"/>
          </a:fontRef>
        </p:style>
      </p:cxnSp>
      <p:sp>
        <p:nvSpPr>
          <p:cNvPr id="45" name="Rectangle 44"/>
          <p:cNvSpPr/>
          <p:nvPr/>
        </p:nvSpPr>
        <p:spPr>
          <a:xfrm>
            <a:off x="6072198" y="2202412"/>
            <a:ext cx="785818" cy="428628"/>
          </a:xfrm>
          <a:prstGeom prst="rect">
            <a:avLst/>
          </a:prstGeom>
          <a:solidFill>
            <a:srgbClr val="FF000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1</a:t>
            </a:r>
          </a:p>
        </p:txBody>
      </p:sp>
      <p:sp>
        <p:nvSpPr>
          <p:cNvPr id="46" name="Rectangle 45"/>
          <p:cNvSpPr/>
          <p:nvPr/>
        </p:nvSpPr>
        <p:spPr>
          <a:xfrm>
            <a:off x="6858016" y="3916924"/>
            <a:ext cx="785818" cy="428628"/>
          </a:xfrm>
          <a:prstGeom prst="rect">
            <a:avLst/>
          </a:prstGeom>
          <a:solidFill>
            <a:srgbClr val="FF0000"/>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ln>
                  <a:solidFill>
                    <a:schemeClr val="tx1"/>
                  </a:solidFill>
                </a:ln>
                <a:solidFill>
                  <a:schemeClr val="accent2"/>
                </a:solidFill>
              </a:rPr>
              <a:t>3</a:t>
            </a:r>
          </a:p>
        </p:txBody>
      </p:sp>
      <p:sp>
        <p:nvSpPr>
          <p:cNvPr id="26651" name="ZoneTexte 46"/>
          <p:cNvSpPr txBox="1">
            <a:spLocks noChangeArrowheads="1"/>
          </p:cNvSpPr>
          <p:nvPr/>
        </p:nvSpPr>
        <p:spPr bwMode="auto">
          <a:xfrm>
            <a:off x="6072188" y="4833938"/>
            <a:ext cx="814387" cy="368300"/>
          </a:xfrm>
          <a:prstGeom prst="rect">
            <a:avLst/>
          </a:prstGeom>
          <a:noFill/>
          <a:ln w="9525">
            <a:noFill/>
            <a:miter lim="800000"/>
            <a:headEnd/>
            <a:tailEnd/>
          </a:ln>
        </p:spPr>
        <p:txBody>
          <a:bodyPr wrap="none">
            <a:spAutoFit/>
          </a:bodyPr>
          <a:lstStyle/>
          <a:p>
            <a:r>
              <a:rPr lang="fr-FR">
                <a:latin typeface="Calibri" pitchFamily="34" charset="0"/>
              </a:rPr>
              <a:t>sucées</a:t>
            </a:r>
          </a:p>
        </p:txBody>
      </p:sp>
      <p:sp>
        <p:nvSpPr>
          <p:cNvPr id="26652" name="ZoneTexte 47"/>
          <p:cNvSpPr txBox="1">
            <a:spLocks noChangeArrowheads="1"/>
          </p:cNvSpPr>
          <p:nvPr/>
        </p:nvSpPr>
        <p:spPr bwMode="auto">
          <a:xfrm>
            <a:off x="3000375" y="4845050"/>
            <a:ext cx="814388" cy="369888"/>
          </a:xfrm>
          <a:prstGeom prst="rect">
            <a:avLst/>
          </a:prstGeom>
          <a:noFill/>
          <a:ln w="9525">
            <a:noFill/>
            <a:miter lim="800000"/>
            <a:headEnd/>
            <a:tailEnd/>
          </a:ln>
        </p:spPr>
        <p:txBody>
          <a:bodyPr wrap="none">
            <a:spAutoFit/>
          </a:bodyPr>
          <a:lstStyle/>
          <a:p>
            <a:r>
              <a:rPr lang="fr-FR">
                <a:latin typeface="Calibri" pitchFamily="34" charset="0"/>
              </a:rPr>
              <a:t>sucées</a:t>
            </a:r>
          </a:p>
        </p:txBody>
      </p:sp>
      <p:sp>
        <p:nvSpPr>
          <p:cNvPr id="26653" name="ZoneTexte 48"/>
          <p:cNvSpPr txBox="1">
            <a:spLocks noChangeArrowheads="1"/>
          </p:cNvSpPr>
          <p:nvPr/>
        </p:nvSpPr>
        <p:spPr bwMode="auto">
          <a:xfrm>
            <a:off x="2071688" y="4845050"/>
            <a:ext cx="1071562" cy="369888"/>
          </a:xfrm>
          <a:prstGeom prst="rect">
            <a:avLst/>
          </a:prstGeom>
          <a:noFill/>
          <a:ln w="9525">
            <a:noFill/>
            <a:miter lim="800000"/>
            <a:headEnd/>
            <a:tailEnd/>
          </a:ln>
        </p:spPr>
        <p:txBody>
          <a:bodyPr>
            <a:spAutoFit/>
          </a:bodyPr>
          <a:lstStyle/>
          <a:p>
            <a:r>
              <a:rPr lang="fr-FR">
                <a:latin typeface="Calibri" pitchFamily="34" charset="0"/>
              </a:rPr>
              <a:t>Collision </a:t>
            </a:r>
          </a:p>
        </p:txBody>
      </p:sp>
      <p:sp>
        <p:nvSpPr>
          <p:cNvPr id="26654" name="ZoneTexte 49"/>
          <p:cNvSpPr txBox="1">
            <a:spLocks noChangeArrowheads="1"/>
          </p:cNvSpPr>
          <p:nvPr/>
        </p:nvSpPr>
        <p:spPr bwMode="auto">
          <a:xfrm>
            <a:off x="285750" y="5715000"/>
            <a:ext cx="8688388" cy="830263"/>
          </a:xfrm>
          <a:prstGeom prst="rect">
            <a:avLst/>
          </a:prstGeom>
          <a:noFill/>
          <a:ln w="9525">
            <a:noFill/>
            <a:miter lim="800000"/>
            <a:headEnd/>
            <a:tailEnd/>
          </a:ln>
        </p:spPr>
        <p:txBody>
          <a:bodyPr wrap="none">
            <a:spAutoFit/>
          </a:bodyPr>
          <a:lstStyle/>
          <a:p>
            <a:r>
              <a:rPr lang="fr-FR" sz="2400">
                <a:latin typeface="Calibri" pitchFamily="34" charset="0"/>
              </a:rPr>
              <a:t>Dans cette technique il y des intervalles vide ( non utilisés ) bien que</a:t>
            </a:r>
          </a:p>
          <a:p>
            <a:r>
              <a:rPr lang="fr-FR" sz="2400">
                <a:latin typeface="Calibri" pitchFamily="34" charset="0"/>
              </a:rPr>
              <a:t> les stations veulent emmètrent </a:t>
            </a:r>
          </a:p>
        </p:txBody>
      </p:sp>
      <p:sp>
        <p:nvSpPr>
          <p:cNvPr id="26655" name="ZoneTexte 50"/>
          <p:cNvSpPr txBox="1">
            <a:spLocks noChangeArrowheads="1"/>
          </p:cNvSpPr>
          <p:nvPr/>
        </p:nvSpPr>
        <p:spPr bwMode="auto">
          <a:xfrm>
            <a:off x="63500" y="2203450"/>
            <a:ext cx="436563" cy="400050"/>
          </a:xfrm>
          <a:prstGeom prst="rect">
            <a:avLst/>
          </a:prstGeom>
          <a:noFill/>
          <a:ln w="9525">
            <a:noFill/>
            <a:miter lim="800000"/>
            <a:headEnd/>
            <a:tailEnd/>
          </a:ln>
        </p:spPr>
        <p:txBody>
          <a:bodyPr wrap="none">
            <a:spAutoFit/>
          </a:bodyPr>
          <a:lstStyle/>
          <a:p>
            <a:r>
              <a:rPr lang="fr-FR" sz="2000" b="1">
                <a:latin typeface="Calibri" pitchFamily="34" charset="0"/>
              </a:rPr>
              <a:t>S1</a:t>
            </a:r>
          </a:p>
        </p:txBody>
      </p:sp>
      <p:sp>
        <p:nvSpPr>
          <p:cNvPr id="26656" name="ZoneTexte 51"/>
          <p:cNvSpPr txBox="1">
            <a:spLocks noChangeArrowheads="1"/>
          </p:cNvSpPr>
          <p:nvPr/>
        </p:nvSpPr>
        <p:spPr bwMode="auto">
          <a:xfrm>
            <a:off x="71438" y="3089275"/>
            <a:ext cx="436562" cy="400050"/>
          </a:xfrm>
          <a:prstGeom prst="rect">
            <a:avLst/>
          </a:prstGeom>
          <a:noFill/>
          <a:ln w="9525">
            <a:noFill/>
            <a:miter lim="800000"/>
            <a:headEnd/>
            <a:tailEnd/>
          </a:ln>
        </p:spPr>
        <p:txBody>
          <a:bodyPr wrap="none">
            <a:spAutoFit/>
          </a:bodyPr>
          <a:lstStyle/>
          <a:p>
            <a:r>
              <a:rPr lang="fr-FR" sz="2000" b="1">
                <a:latin typeface="Calibri" pitchFamily="34" charset="0"/>
              </a:rPr>
              <a:t>S2</a:t>
            </a:r>
          </a:p>
        </p:txBody>
      </p:sp>
      <p:sp>
        <p:nvSpPr>
          <p:cNvPr id="26657" name="ZoneTexte 52"/>
          <p:cNvSpPr txBox="1">
            <a:spLocks noChangeArrowheads="1"/>
          </p:cNvSpPr>
          <p:nvPr/>
        </p:nvSpPr>
        <p:spPr bwMode="auto">
          <a:xfrm>
            <a:off x="142875" y="3875088"/>
            <a:ext cx="436563" cy="400050"/>
          </a:xfrm>
          <a:prstGeom prst="rect">
            <a:avLst/>
          </a:prstGeom>
          <a:noFill/>
          <a:ln w="9525">
            <a:noFill/>
            <a:miter lim="800000"/>
            <a:headEnd/>
            <a:tailEnd/>
          </a:ln>
        </p:spPr>
        <p:txBody>
          <a:bodyPr wrap="none">
            <a:spAutoFit/>
          </a:bodyPr>
          <a:lstStyle/>
          <a:p>
            <a:r>
              <a:rPr lang="fr-FR" sz="2000" b="1">
                <a:latin typeface="Calibri" pitchFamily="34" charset="0"/>
              </a:rPr>
              <a:t>S3</a:t>
            </a:r>
          </a:p>
        </p:txBody>
      </p:sp>
      <p:sp>
        <p:nvSpPr>
          <p:cNvPr id="26658" name="ZoneTexte 53"/>
          <p:cNvSpPr txBox="1">
            <a:spLocks noChangeArrowheads="1"/>
          </p:cNvSpPr>
          <p:nvPr/>
        </p:nvSpPr>
        <p:spPr bwMode="auto">
          <a:xfrm>
            <a:off x="1428750" y="4775200"/>
            <a:ext cx="658813" cy="369888"/>
          </a:xfrm>
          <a:prstGeom prst="rect">
            <a:avLst/>
          </a:prstGeom>
          <a:noFill/>
          <a:ln w="9525">
            <a:noFill/>
            <a:miter lim="800000"/>
            <a:headEnd/>
            <a:tailEnd/>
          </a:ln>
        </p:spPr>
        <p:txBody>
          <a:bodyPr wrap="none">
            <a:spAutoFit/>
          </a:bodyPr>
          <a:lstStyle/>
          <a:p>
            <a:r>
              <a:rPr lang="fr-FR">
                <a:latin typeface="Calibri" pitchFamily="34" charset="0"/>
              </a:rPr>
              <a:t>Vide </a:t>
            </a:r>
          </a:p>
        </p:txBody>
      </p:sp>
      <p:sp>
        <p:nvSpPr>
          <p:cNvPr id="26659" name="ZoneTexte 54"/>
          <p:cNvSpPr txBox="1">
            <a:spLocks noChangeArrowheads="1"/>
          </p:cNvSpPr>
          <p:nvPr/>
        </p:nvSpPr>
        <p:spPr bwMode="auto">
          <a:xfrm>
            <a:off x="3841750" y="4775200"/>
            <a:ext cx="658813" cy="369888"/>
          </a:xfrm>
          <a:prstGeom prst="rect">
            <a:avLst/>
          </a:prstGeom>
          <a:noFill/>
          <a:ln w="9525">
            <a:noFill/>
            <a:miter lim="800000"/>
            <a:headEnd/>
            <a:tailEnd/>
          </a:ln>
        </p:spPr>
        <p:txBody>
          <a:bodyPr wrap="none">
            <a:spAutoFit/>
          </a:bodyPr>
          <a:lstStyle/>
          <a:p>
            <a:r>
              <a:rPr lang="fr-FR">
                <a:latin typeface="Calibri" pitchFamily="34" charset="0"/>
              </a:rPr>
              <a:t>Vide </a:t>
            </a:r>
          </a:p>
        </p:txBody>
      </p:sp>
      <p:sp>
        <p:nvSpPr>
          <p:cNvPr id="26660" name="ZoneTexte 55"/>
          <p:cNvSpPr txBox="1">
            <a:spLocks noChangeArrowheads="1"/>
          </p:cNvSpPr>
          <p:nvPr/>
        </p:nvSpPr>
        <p:spPr bwMode="auto">
          <a:xfrm>
            <a:off x="5413375" y="4775200"/>
            <a:ext cx="658813" cy="369888"/>
          </a:xfrm>
          <a:prstGeom prst="rect">
            <a:avLst/>
          </a:prstGeom>
          <a:noFill/>
          <a:ln w="9525">
            <a:noFill/>
            <a:miter lim="800000"/>
            <a:headEnd/>
            <a:tailEnd/>
          </a:ln>
        </p:spPr>
        <p:txBody>
          <a:bodyPr wrap="none">
            <a:spAutoFit/>
          </a:bodyPr>
          <a:lstStyle/>
          <a:p>
            <a:r>
              <a:rPr lang="fr-FR">
                <a:latin typeface="Calibri" pitchFamily="34" charset="0"/>
              </a:rPr>
              <a:t>Vide </a:t>
            </a:r>
          </a:p>
        </p:txBody>
      </p:sp>
      <p:sp>
        <p:nvSpPr>
          <p:cNvPr id="26661" name="ZoneTexte 56"/>
          <p:cNvSpPr txBox="1">
            <a:spLocks noChangeArrowheads="1"/>
          </p:cNvSpPr>
          <p:nvPr/>
        </p:nvSpPr>
        <p:spPr bwMode="auto">
          <a:xfrm>
            <a:off x="785813" y="1285875"/>
            <a:ext cx="431800" cy="369888"/>
          </a:xfrm>
          <a:prstGeom prst="rect">
            <a:avLst/>
          </a:prstGeom>
          <a:noFill/>
          <a:ln w="9525">
            <a:noFill/>
            <a:miter lim="800000"/>
            <a:headEnd/>
            <a:tailEnd/>
          </a:ln>
        </p:spPr>
        <p:txBody>
          <a:bodyPr wrap="none">
            <a:spAutoFit/>
          </a:bodyPr>
          <a:lstStyle/>
          <a:p>
            <a:r>
              <a:rPr lang="fr-FR">
                <a:latin typeface="Calibri" pitchFamily="34" charset="0"/>
              </a:rPr>
              <a:t>it1</a:t>
            </a:r>
          </a:p>
        </p:txBody>
      </p:sp>
      <p:sp>
        <p:nvSpPr>
          <p:cNvPr id="26662" name="ZoneTexte 57"/>
          <p:cNvSpPr txBox="1">
            <a:spLocks noChangeArrowheads="1"/>
          </p:cNvSpPr>
          <p:nvPr/>
        </p:nvSpPr>
        <p:spPr bwMode="auto">
          <a:xfrm>
            <a:off x="1497013" y="1285875"/>
            <a:ext cx="431800" cy="369888"/>
          </a:xfrm>
          <a:prstGeom prst="rect">
            <a:avLst/>
          </a:prstGeom>
          <a:noFill/>
          <a:ln w="9525">
            <a:noFill/>
            <a:miter lim="800000"/>
            <a:headEnd/>
            <a:tailEnd/>
          </a:ln>
        </p:spPr>
        <p:txBody>
          <a:bodyPr wrap="none">
            <a:spAutoFit/>
          </a:bodyPr>
          <a:lstStyle/>
          <a:p>
            <a:r>
              <a:rPr lang="fr-FR">
                <a:latin typeface="Calibri" pitchFamily="34" charset="0"/>
              </a:rPr>
              <a:t>it2</a:t>
            </a:r>
          </a:p>
        </p:txBody>
      </p:sp>
      <p:sp>
        <p:nvSpPr>
          <p:cNvPr id="26663" name="ZoneTexte 58"/>
          <p:cNvSpPr txBox="1">
            <a:spLocks noChangeArrowheads="1"/>
          </p:cNvSpPr>
          <p:nvPr/>
        </p:nvSpPr>
        <p:spPr bwMode="auto">
          <a:xfrm>
            <a:off x="2282825" y="1285875"/>
            <a:ext cx="431800" cy="369888"/>
          </a:xfrm>
          <a:prstGeom prst="rect">
            <a:avLst/>
          </a:prstGeom>
          <a:noFill/>
          <a:ln w="9525">
            <a:noFill/>
            <a:miter lim="800000"/>
            <a:headEnd/>
            <a:tailEnd/>
          </a:ln>
        </p:spPr>
        <p:txBody>
          <a:bodyPr wrap="none">
            <a:spAutoFit/>
          </a:bodyPr>
          <a:lstStyle/>
          <a:p>
            <a:r>
              <a:rPr lang="fr-FR">
                <a:latin typeface="Calibri" pitchFamily="34" charset="0"/>
              </a:rPr>
              <a:t>it3</a:t>
            </a:r>
          </a:p>
        </p:txBody>
      </p:sp>
      <p:sp>
        <p:nvSpPr>
          <p:cNvPr id="26664" name="ZoneTexte 59"/>
          <p:cNvSpPr txBox="1">
            <a:spLocks noChangeArrowheads="1"/>
          </p:cNvSpPr>
          <p:nvPr/>
        </p:nvSpPr>
        <p:spPr bwMode="auto">
          <a:xfrm>
            <a:off x="3068638" y="1285875"/>
            <a:ext cx="431800" cy="369888"/>
          </a:xfrm>
          <a:prstGeom prst="rect">
            <a:avLst/>
          </a:prstGeom>
          <a:noFill/>
          <a:ln w="9525">
            <a:noFill/>
            <a:miter lim="800000"/>
            <a:headEnd/>
            <a:tailEnd/>
          </a:ln>
        </p:spPr>
        <p:txBody>
          <a:bodyPr wrap="none">
            <a:spAutoFit/>
          </a:bodyPr>
          <a:lstStyle/>
          <a:p>
            <a:r>
              <a:rPr lang="fr-FR">
                <a:latin typeface="Calibri" pitchFamily="34" charset="0"/>
              </a:rPr>
              <a:t>it4</a:t>
            </a:r>
          </a:p>
        </p:txBody>
      </p:sp>
      <p:sp>
        <p:nvSpPr>
          <p:cNvPr id="26665" name="ZoneTexte 60"/>
          <p:cNvSpPr txBox="1">
            <a:spLocks noChangeArrowheads="1"/>
          </p:cNvSpPr>
          <p:nvPr/>
        </p:nvSpPr>
        <p:spPr bwMode="auto">
          <a:xfrm>
            <a:off x="3854450" y="1285875"/>
            <a:ext cx="431800" cy="369888"/>
          </a:xfrm>
          <a:prstGeom prst="rect">
            <a:avLst/>
          </a:prstGeom>
          <a:noFill/>
          <a:ln w="9525">
            <a:noFill/>
            <a:miter lim="800000"/>
            <a:headEnd/>
            <a:tailEnd/>
          </a:ln>
        </p:spPr>
        <p:txBody>
          <a:bodyPr wrap="none">
            <a:spAutoFit/>
          </a:bodyPr>
          <a:lstStyle/>
          <a:p>
            <a:r>
              <a:rPr lang="fr-FR">
                <a:latin typeface="Calibri" pitchFamily="34" charset="0"/>
              </a:rPr>
              <a:t>it5</a:t>
            </a:r>
          </a:p>
        </p:txBody>
      </p:sp>
      <p:sp>
        <p:nvSpPr>
          <p:cNvPr id="26666" name="ZoneTexte 61"/>
          <p:cNvSpPr txBox="1">
            <a:spLocks noChangeArrowheads="1"/>
          </p:cNvSpPr>
          <p:nvPr/>
        </p:nvSpPr>
        <p:spPr bwMode="auto">
          <a:xfrm>
            <a:off x="4640263" y="1273175"/>
            <a:ext cx="431800" cy="369888"/>
          </a:xfrm>
          <a:prstGeom prst="rect">
            <a:avLst/>
          </a:prstGeom>
          <a:noFill/>
          <a:ln w="9525">
            <a:noFill/>
            <a:miter lim="800000"/>
            <a:headEnd/>
            <a:tailEnd/>
          </a:ln>
        </p:spPr>
        <p:txBody>
          <a:bodyPr wrap="none">
            <a:spAutoFit/>
          </a:bodyPr>
          <a:lstStyle/>
          <a:p>
            <a:r>
              <a:rPr lang="fr-FR">
                <a:latin typeface="Calibri" pitchFamily="34" charset="0"/>
              </a:rPr>
              <a:t>it6</a:t>
            </a:r>
          </a:p>
        </p:txBody>
      </p:sp>
      <p:sp>
        <p:nvSpPr>
          <p:cNvPr id="26667" name="ZoneTexte 62"/>
          <p:cNvSpPr txBox="1">
            <a:spLocks noChangeArrowheads="1"/>
          </p:cNvSpPr>
          <p:nvPr/>
        </p:nvSpPr>
        <p:spPr bwMode="auto">
          <a:xfrm>
            <a:off x="5426075" y="1285875"/>
            <a:ext cx="431800" cy="369888"/>
          </a:xfrm>
          <a:prstGeom prst="rect">
            <a:avLst/>
          </a:prstGeom>
          <a:noFill/>
          <a:ln w="9525">
            <a:noFill/>
            <a:miter lim="800000"/>
            <a:headEnd/>
            <a:tailEnd/>
          </a:ln>
        </p:spPr>
        <p:txBody>
          <a:bodyPr wrap="none">
            <a:spAutoFit/>
          </a:bodyPr>
          <a:lstStyle/>
          <a:p>
            <a:r>
              <a:rPr lang="fr-FR">
                <a:latin typeface="Calibri" pitchFamily="34" charset="0"/>
              </a:rPr>
              <a:t>it7</a:t>
            </a:r>
          </a:p>
        </p:txBody>
      </p:sp>
      <p:sp>
        <p:nvSpPr>
          <p:cNvPr id="26668" name="ZoneTexte 63"/>
          <p:cNvSpPr txBox="1">
            <a:spLocks noChangeArrowheads="1"/>
          </p:cNvSpPr>
          <p:nvPr/>
        </p:nvSpPr>
        <p:spPr bwMode="auto">
          <a:xfrm>
            <a:off x="6211888" y="1285875"/>
            <a:ext cx="431800" cy="369888"/>
          </a:xfrm>
          <a:prstGeom prst="rect">
            <a:avLst/>
          </a:prstGeom>
          <a:noFill/>
          <a:ln w="9525">
            <a:noFill/>
            <a:miter lim="800000"/>
            <a:headEnd/>
            <a:tailEnd/>
          </a:ln>
        </p:spPr>
        <p:txBody>
          <a:bodyPr wrap="none">
            <a:spAutoFit/>
          </a:bodyPr>
          <a:lstStyle/>
          <a:p>
            <a:r>
              <a:rPr lang="fr-FR">
                <a:latin typeface="Calibri" pitchFamily="34" charset="0"/>
              </a:rPr>
              <a:t>it8</a:t>
            </a:r>
          </a:p>
        </p:txBody>
      </p:sp>
      <p:sp>
        <p:nvSpPr>
          <p:cNvPr id="26669" name="ZoneTexte 64"/>
          <p:cNvSpPr txBox="1">
            <a:spLocks noChangeArrowheads="1"/>
          </p:cNvSpPr>
          <p:nvPr/>
        </p:nvSpPr>
        <p:spPr bwMode="auto">
          <a:xfrm>
            <a:off x="6997700" y="1285875"/>
            <a:ext cx="431800" cy="369888"/>
          </a:xfrm>
          <a:prstGeom prst="rect">
            <a:avLst/>
          </a:prstGeom>
          <a:noFill/>
          <a:ln w="9525">
            <a:noFill/>
            <a:miter lim="800000"/>
            <a:headEnd/>
            <a:tailEnd/>
          </a:ln>
        </p:spPr>
        <p:txBody>
          <a:bodyPr wrap="none">
            <a:spAutoFit/>
          </a:bodyPr>
          <a:lstStyle/>
          <a:p>
            <a:r>
              <a:rPr lang="fr-FR">
                <a:latin typeface="Calibri" pitchFamily="34" charset="0"/>
              </a:rPr>
              <a:t>it9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p:txBody>
          <a:bodyPr/>
          <a:lstStyle/>
          <a:p>
            <a:r>
              <a:rPr lang="fr-FR" sz="2800" b="1"/>
              <a:t>4.2.2.2 Le protocole CSMA (Carrier Sense Multiple Access)</a:t>
            </a:r>
          </a:p>
        </p:txBody>
      </p:sp>
      <p:sp>
        <p:nvSpPr>
          <p:cNvPr id="27651" name="Espace réservé du contenu 2"/>
          <p:cNvSpPr>
            <a:spLocks noGrp="1"/>
          </p:cNvSpPr>
          <p:nvPr>
            <p:ph idx="1"/>
          </p:nvPr>
        </p:nvSpPr>
        <p:spPr/>
        <p:txBody>
          <a:bodyPr/>
          <a:lstStyle/>
          <a:p>
            <a:r>
              <a:rPr lang="fr-FR" sz="2400" b="1">
                <a:latin typeface="Times New Roman" pitchFamily="18" charset="0"/>
                <a:cs typeface="Times New Roman" pitchFamily="18" charset="0"/>
              </a:rPr>
              <a:t>CSMA (accès multiple avec détection de porteuse) :</a:t>
            </a:r>
          </a:p>
          <a:p>
            <a:pPr>
              <a:buFont typeface="Arial" charset="0"/>
              <a:buNone/>
            </a:pPr>
            <a:r>
              <a:rPr lang="fr-FR" sz="2400">
                <a:latin typeface="Times New Roman" pitchFamily="18" charset="0"/>
                <a:cs typeface="Times New Roman" pitchFamily="18" charset="0"/>
              </a:rPr>
              <a:t>écouter avant d'émettre .</a:t>
            </a:r>
          </a:p>
          <a:p>
            <a:r>
              <a:rPr lang="fr-FR" sz="2400">
                <a:latin typeface="Times New Roman" pitchFamily="18" charset="0"/>
                <a:cs typeface="Times New Roman" pitchFamily="18" charset="0"/>
              </a:rPr>
              <a:t>Si le canal libre : transmettre la trame </a:t>
            </a:r>
          </a:p>
          <a:p>
            <a:r>
              <a:rPr lang="fr-FR" sz="2400">
                <a:latin typeface="Times New Roman" pitchFamily="18" charset="0"/>
                <a:cs typeface="Times New Roman" pitchFamily="18" charset="0"/>
              </a:rPr>
              <a:t>Si le canal occupé : différer la transmission</a:t>
            </a:r>
          </a:p>
          <a:p>
            <a:endParaRPr lang="fr-FR" sz="2400">
              <a:latin typeface="Times New Roman" pitchFamily="18" charset="0"/>
              <a:cs typeface="Times New Roman" pitchFamily="18" charset="0"/>
            </a:endParaRPr>
          </a:p>
          <a:p>
            <a:endParaRPr lang="fr-FR" sz="2400">
              <a:latin typeface="Times New Roman" pitchFamily="18" charset="0"/>
              <a:cs typeface="Times New Roman" pitchFamily="18" charset="0"/>
            </a:endParaRPr>
          </a:p>
          <a:p>
            <a:pPr>
              <a:lnSpc>
                <a:spcPct val="80000"/>
              </a:lnSpc>
            </a:pPr>
            <a:r>
              <a:rPr lang="fr-FR" sz="2400">
                <a:latin typeface="Times New Roman" pitchFamily="18" charset="0"/>
                <a:cs typeface="Times New Roman" pitchFamily="18" charset="0"/>
              </a:rPr>
              <a:t>CSMA : est une méthode qui permet de réduire le nombre de conflits. </a:t>
            </a:r>
          </a:p>
          <a:p>
            <a:pPr>
              <a:lnSpc>
                <a:spcPct val="80000"/>
              </a:lnSpc>
            </a:pPr>
            <a:r>
              <a:rPr lang="fr-FR" sz="2400">
                <a:latin typeface="Times New Roman" pitchFamily="18" charset="0"/>
                <a:cs typeface="Times New Roman" pitchFamily="18" charset="0"/>
              </a:rPr>
              <a:t>CSMA retardent l'émission lorsque le canal est détecte occupé.</a:t>
            </a:r>
          </a:p>
          <a:p>
            <a:pPr>
              <a:buFont typeface="Arial" charset="0"/>
              <a:buNone/>
            </a:pPr>
            <a:endParaRPr lang="fr-FR"/>
          </a:p>
          <a:p>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625" y="142875"/>
            <a:ext cx="8229600" cy="439738"/>
          </a:xfrm>
        </p:spPr>
        <p:txBody>
          <a:bodyPr rtlCol="0">
            <a:normAutofit fontScale="90000"/>
          </a:bodyPr>
          <a:lstStyle/>
          <a:p>
            <a:pPr fontAlgn="auto">
              <a:spcAft>
                <a:spcPts val="0"/>
              </a:spcAft>
              <a:defRPr/>
            </a:pPr>
            <a:r>
              <a:rPr lang="fr-FR" dirty="0"/>
              <a:t>Détection des collisions </a:t>
            </a:r>
          </a:p>
        </p:txBody>
      </p:sp>
      <p:sp>
        <p:nvSpPr>
          <p:cNvPr id="3" name="Espace réservé du contenu 2"/>
          <p:cNvSpPr>
            <a:spLocks noGrp="1"/>
          </p:cNvSpPr>
          <p:nvPr>
            <p:ph idx="1"/>
          </p:nvPr>
        </p:nvSpPr>
        <p:spPr>
          <a:xfrm>
            <a:off x="457200" y="1143000"/>
            <a:ext cx="8258175" cy="5286375"/>
          </a:xfrm>
        </p:spPr>
        <p:txBody>
          <a:bodyPr rtlCol="0">
            <a:normAutofit fontScale="92500" lnSpcReduction="20000"/>
          </a:bodyPr>
          <a:lstStyle/>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Ce protocole est connu sous le nom de CSMA/CD (Carrier </a:t>
            </a:r>
            <a:r>
              <a:rPr lang="fr-FR" sz="2400" dirty="0" err="1">
                <a:latin typeface="Times New Roman" pitchFamily="18" charset="0"/>
                <a:cs typeface="Times New Roman" pitchFamily="18" charset="0"/>
              </a:rPr>
              <a:t>Sense</a:t>
            </a:r>
            <a:r>
              <a:rPr lang="fr-FR" sz="2400" dirty="0">
                <a:latin typeface="Times New Roman" pitchFamily="18" charset="0"/>
                <a:cs typeface="Times New Roman" pitchFamily="18" charset="0"/>
              </a:rPr>
              <a:t> Multiple Access </a:t>
            </a:r>
            <a:r>
              <a:rPr lang="fr-FR" sz="2400" dirty="0" err="1">
                <a:latin typeface="Times New Roman" pitchFamily="18" charset="0"/>
                <a:cs typeface="Times New Roman" pitchFamily="18" charset="0"/>
              </a:rPr>
              <a:t>with</a:t>
            </a:r>
            <a:r>
              <a:rPr lang="fr-FR" sz="2400" dirty="0">
                <a:latin typeface="Times New Roman" pitchFamily="18" charset="0"/>
                <a:cs typeface="Times New Roman" pitchFamily="18" charset="0"/>
              </a:rPr>
              <a:t> Collision Détection). </a:t>
            </a: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Lorsque deux stations émettent leurs données simultanément, une collision à lieu .</a:t>
            </a: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Dès que la collision a été détectée par une des stations émettrices, elle envoie sur le canal un signal avertissant les autres stations de la collision . Les station arrêtent la transmission de leurs trames immédiatement.</a:t>
            </a: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Les stations attendent un temps aléatoire après une collision avant d’écouter  une autre fois sur le canal . </a:t>
            </a:r>
          </a:p>
          <a:p>
            <a:pPr fontAlgn="auto">
              <a:lnSpc>
                <a:spcPct val="110000"/>
              </a:lnSpc>
              <a:spcAft>
                <a:spcPts val="0"/>
              </a:spcAft>
              <a:buFont typeface="Arial" pitchFamily="34" charset="0"/>
              <a:buChar char="•"/>
              <a:defRPr/>
            </a:pPr>
            <a:endParaRPr lang="fr-FR" sz="2400" dirty="0">
              <a:latin typeface="Times New Roman" pitchFamily="18" charset="0"/>
              <a:cs typeface="Times New Roman" pitchFamily="18" charset="0"/>
            </a:endParaRP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Remarque : </a:t>
            </a:r>
          </a:p>
          <a:p>
            <a:pPr fontAlgn="auto">
              <a:lnSpc>
                <a:spcPct val="110000"/>
              </a:lnSpc>
              <a:spcAft>
                <a:spcPts val="0"/>
              </a:spcAft>
              <a:buFont typeface="Arial" pitchFamily="34" charset="0"/>
              <a:buNone/>
              <a:defRPr/>
            </a:pPr>
            <a:r>
              <a:rPr lang="fr-FR" sz="2400" dirty="0">
                <a:latin typeface="Times New Roman" pitchFamily="18" charset="0"/>
                <a:cs typeface="Times New Roman" pitchFamily="18" charset="0"/>
              </a:rPr>
              <a:t>la détection d’une collision  peut se faire soit : </a:t>
            </a: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mesurer de la puissance du signal,</a:t>
            </a:r>
          </a:p>
          <a:p>
            <a:pPr fontAlgn="auto">
              <a:lnSpc>
                <a:spcPct val="110000"/>
              </a:lnSpc>
              <a:spcAft>
                <a:spcPts val="0"/>
              </a:spcAft>
              <a:buFont typeface="Arial" pitchFamily="34" charset="0"/>
              <a:buChar char="•"/>
              <a:defRPr/>
            </a:pPr>
            <a:r>
              <a:rPr lang="fr-FR" sz="2400" dirty="0">
                <a:latin typeface="Times New Roman" pitchFamily="18" charset="0"/>
                <a:cs typeface="Times New Roman" pitchFamily="18" charset="0"/>
              </a:rPr>
              <a:t>comparer les signaux émis et reçus</a:t>
            </a:r>
          </a:p>
          <a:p>
            <a:pPr fontAlgn="auto">
              <a:lnSpc>
                <a:spcPct val="80000"/>
              </a:lnSpc>
              <a:spcAft>
                <a:spcPts val="0"/>
              </a:spcAft>
              <a:buFont typeface="Arial" pitchFamily="34" charset="0"/>
              <a:buChar char="•"/>
              <a:defRPr/>
            </a:pPr>
            <a:endParaRPr lang="fr-FR" sz="2400" dirty="0">
              <a:latin typeface="Times New Roman" pitchFamily="18" charset="0"/>
              <a:cs typeface="Times New Roman" pitchFamily="18" charset="0"/>
            </a:endParaRPr>
          </a:p>
          <a:p>
            <a:pPr fontAlgn="auto">
              <a:lnSpc>
                <a:spcPct val="80000"/>
              </a:lnSpc>
              <a:spcAft>
                <a:spcPts val="0"/>
              </a:spcAft>
              <a:buFont typeface="Arial" pitchFamily="34" charset="0"/>
              <a:buChar char="•"/>
              <a:defRPr/>
            </a:pPr>
            <a:endParaRPr lang="fr-FR" sz="2400" dirty="0">
              <a:latin typeface="Times New Roman" pitchFamily="18" charset="0"/>
              <a:cs typeface="Times New Roman" pitchFamily="18" charset="0"/>
            </a:endParaRPr>
          </a:p>
          <a:p>
            <a:pPr fontAlgn="auto">
              <a:lnSpc>
                <a:spcPct val="80000"/>
              </a:lnSpc>
              <a:spcAft>
                <a:spcPts val="0"/>
              </a:spcAft>
              <a:buFont typeface="Arial" pitchFamily="34" charset="0"/>
              <a:buChar char="•"/>
              <a:defRPr/>
            </a:pPr>
            <a:endParaRPr lang="fr-FR" dirty="0"/>
          </a:p>
          <a:p>
            <a:pPr fontAlgn="auto">
              <a:spcAft>
                <a:spcPts val="0"/>
              </a:spcAft>
              <a:buFont typeface="Arial" pitchFamily="34" charset="0"/>
              <a:buChar char="•"/>
              <a:defRPr/>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p:txBody>
          <a:bodyPr/>
          <a:lstStyle/>
          <a:p>
            <a:r>
              <a:rPr lang="fr-FR"/>
              <a:t>Principe du CSMA/CD</a:t>
            </a:r>
          </a:p>
        </p:txBody>
      </p:sp>
      <p:pic>
        <p:nvPicPr>
          <p:cNvPr id="29699" name="Picture 2"/>
          <p:cNvPicPr>
            <a:picLocks noChangeAspect="1" noChangeArrowheads="1"/>
          </p:cNvPicPr>
          <p:nvPr/>
        </p:nvPicPr>
        <p:blipFill>
          <a:blip r:embed="rId3"/>
          <a:srcRect/>
          <a:stretch>
            <a:fillRect/>
          </a:stretch>
        </p:blipFill>
        <p:spPr bwMode="auto">
          <a:xfrm>
            <a:off x="0" y="1714500"/>
            <a:ext cx="8286750" cy="4643438"/>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u contenu 2"/>
          <p:cNvSpPr>
            <a:spLocks noGrp="1"/>
          </p:cNvSpPr>
          <p:nvPr>
            <p:ph idx="1"/>
          </p:nvPr>
        </p:nvSpPr>
        <p:spPr/>
        <p:txBody>
          <a:bodyPr/>
          <a:lstStyle/>
          <a:p>
            <a:pPr>
              <a:lnSpc>
                <a:spcPct val="80000"/>
              </a:lnSpc>
            </a:pPr>
            <a:r>
              <a:rPr lang="fr-FR" sz="2400">
                <a:latin typeface="Times New Roman" pitchFamily="18" charset="0"/>
                <a:cs typeface="Times New Roman" pitchFamily="18" charset="0"/>
              </a:rPr>
              <a:t>Remarque 1 :  </a:t>
            </a:r>
          </a:p>
          <a:p>
            <a:pPr>
              <a:lnSpc>
                <a:spcPct val="80000"/>
              </a:lnSpc>
              <a:buFont typeface="Arial" charset="0"/>
              <a:buNone/>
            </a:pPr>
            <a:r>
              <a:rPr lang="fr-FR" sz="2400">
                <a:latin typeface="Times New Roman" pitchFamily="18" charset="0"/>
                <a:cs typeface="Times New Roman" pitchFamily="18" charset="0"/>
              </a:rPr>
              <a:t>une station peut ne pas rester tout le temps à l’écoute  de la porteuse .  Si  le canal est occupé alors attendre une durée aléatoire avant d’écouter une autre fois.</a:t>
            </a:r>
          </a:p>
          <a:p>
            <a:pPr>
              <a:lnSpc>
                <a:spcPct val="80000"/>
              </a:lnSpc>
            </a:pPr>
            <a:endParaRPr lang="fr-FR" sz="2400">
              <a:latin typeface="Times New Roman" pitchFamily="18" charset="0"/>
              <a:cs typeface="Times New Roman" pitchFamily="18" charset="0"/>
            </a:endParaRPr>
          </a:p>
          <a:p>
            <a:pPr>
              <a:lnSpc>
                <a:spcPct val="80000"/>
              </a:lnSpc>
            </a:pPr>
            <a:r>
              <a:rPr lang="fr-FR" sz="2400">
                <a:latin typeface="Times New Roman" pitchFamily="18" charset="0"/>
                <a:cs typeface="Times New Roman" pitchFamily="18" charset="0"/>
              </a:rPr>
              <a:t>Remarque 2 :</a:t>
            </a:r>
          </a:p>
          <a:p>
            <a:pPr lvl="1">
              <a:lnSpc>
                <a:spcPct val="80000"/>
              </a:lnSpc>
            </a:pPr>
            <a:r>
              <a:rPr lang="fr-FR" sz="2400">
                <a:latin typeface="Times New Roman" pitchFamily="18" charset="0"/>
                <a:cs typeface="Times New Roman" pitchFamily="18" charset="0"/>
              </a:rPr>
              <a:t>Une station peut réessayer un nombre limité de fois la retransmission de ses données.</a:t>
            </a:r>
          </a:p>
          <a:p>
            <a:pPr lvl="1">
              <a:lnSpc>
                <a:spcPct val="80000"/>
              </a:lnSpc>
            </a:pPr>
            <a:r>
              <a:rPr lang="fr-FR" sz="2400">
                <a:latin typeface="Times New Roman" pitchFamily="18" charset="0"/>
                <a:cs typeface="Times New Roman" pitchFamily="18" charset="0"/>
              </a:rPr>
              <a:t>Lorsque ce nombre limite est dépassé, la station suppose que le réseau est surchargé.</a:t>
            </a:r>
          </a:p>
          <a:p>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p:txBody>
          <a:bodyPr/>
          <a:lstStyle/>
          <a:p>
            <a:endParaRPr lang="fr-FR"/>
          </a:p>
        </p:txBody>
      </p:sp>
      <p:sp>
        <p:nvSpPr>
          <p:cNvPr id="31747" name="Espace réservé du contenu 2"/>
          <p:cNvSpPr>
            <a:spLocks noGrp="1"/>
          </p:cNvSpPr>
          <p:nvPr>
            <p:ph idx="1"/>
          </p:nvPr>
        </p:nvSpPr>
        <p:spPr/>
        <p:txBody>
          <a:bodyPr/>
          <a:lstStyle/>
          <a:p>
            <a:pPr algn="ctr"/>
            <a:endParaRPr lang="fr-FR"/>
          </a:p>
          <a:p>
            <a:pPr algn="ctr"/>
            <a:endParaRPr lang="fr-FR"/>
          </a:p>
          <a:p>
            <a:pPr algn="ctr">
              <a:buFont typeface="Arial" charset="0"/>
              <a:buNone/>
            </a:pPr>
            <a:r>
              <a:rPr lang="fr-FR" sz="4400" b="1"/>
              <a:t>Adressage des machines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p:txBody>
          <a:bodyPr/>
          <a:lstStyle/>
          <a:p>
            <a:pPr>
              <a:lnSpc>
                <a:spcPct val="80000"/>
              </a:lnSpc>
            </a:pPr>
            <a:r>
              <a:rPr lang="fr-FR" sz="2400">
                <a:latin typeface="Times New Roman" pitchFamily="18" charset="0"/>
                <a:cs typeface="Times New Roman" pitchFamily="18" charset="0"/>
              </a:rPr>
              <a:t>Chaque station est associée à un identificateur appelé adresse ; </a:t>
            </a:r>
          </a:p>
          <a:p>
            <a:pPr>
              <a:lnSpc>
                <a:spcPct val="80000"/>
              </a:lnSpc>
            </a:pPr>
            <a:r>
              <a:rPr lang="fr-FR" sz="2400">
                <a:latin typeface="Times New Roman" pitchFamily="18" charset="0"/>
                <a:cs typeface="Times New Roman" pitchFamily="18" charset="0"/>
              </a:rPr>
              <a:t>Chaque ordinateur a une façon unique de s'identifier. Tout ordinateur, qu'il soit relié à un réseau ou non, possède une adresse physique.</a:t>
            </a:r>
          </a:p>
          <a:p>
            <a:pPr>
              <a:lnSpc>
                <a:spcPct val="80000"/>
              </a:lnSpc>
            </a:pPr>
            <a:r>
              <a:rPr lang="fr-FR" sz="2400">
                <a:latin typeface="Times New Roman" pitchFamily="18" charset="0"/>
                <a:cs typeface="Times New Roman" pitchFamily="18" charset="0"/>
              </a:rPr>
              <a:t>une station examine toutes les trames et ne retient que celles contenant son adresse.</a:t>
            </a:r>
          </a:p>
          <a:p>
            <a:pPr>
              <a:lnSpc>
                <a:spcPct val="80000"/>
              </a:lnSpc>
            </a:pPr>
            <a:r>
              <a:rPr lang="fr-FR" sz="2400">
                <a:latin typeface="Times New Roman" pitchFamily="18" charset="0"/>
                <a:cs typeface="Times New Roman" pitchFamily="18" charset="0"/>
              </a:rPr>
              <a:t>Une adresse universelle est attribuée par l’IEEE à chaque constructeur. </a:t>
            </a:r>
          </a:p>
          <a:p>
            <a:pPr>
              <a:lnSpc>
                <a:spcPct val="80000"/>
              </a:lnSpc>
            </a:pPr>
            <a:r>
              <a:rPr lang="fr-FR" sz="2400">
                <a:latin typeface="Times New Roman" pitchFamily="18" charset="0"/>
                <a:cs typeface="Times New Roman" pitchFamily="18" charset="0"/>
              </a:rPr>
              <a:t>Il n'y a jamais deux adresses physiques identiques. </a:t>
            </a:r>
          </a:p>
          <a:p>
            <a:pPr>
              <a:lnSpc>
                <a:spcPct val="80000"/>
              </a:lnSpc>
            </a:pPr>
            <a:r>
              <a:rPr lang="fr-FR" sz="2400">
                <a:latin typeface="Times New Roman" pitchFamily="18" charset="0"/>
                <a:cs typeface="Times New Roman" pitchFamily="18" charset="0"/>
              </a:rPr>
              <a:t>L'adresse physique, appelée adresse MAC (Media Access Control), se trouve sur la carte réseau </a:t>
            </a:r>
          </a:p>
          <a:p>
            <a:pPr>
              <a:lnSpc>
                <a:spcPct val="80000"/>
              </a:lnSpc>
            </a:pPr>
            <a:endParaRPr lang="fr-FR" sz="2800"/>
          </a:p>
          <a:p>
            <a:pPr>
              <a:lnSpc>
                <a:spcPct val="80000"/>
              </a:lnSpc>
            </a:pPr>
            <a:endParaRPr lang="fr-FR" sz="1600"/>
          </a:p>
        </p:txBody>
      </p:sp>
      <p:sp>
        <p:nvSpPr>
          <p:cNvPr id="32771" name="Rectangle 4"/>
          <p:cNvSpPr>
            <a:spLocks noGrp="1" noChangeArrowheads="1"/>
          </p:cNvSpPr>
          <p:nvPr>
            <p:ph type="title"/>
          </p:nvPr>
        </p:nvSpPr>
        <p:spPr/>
        <p:txBody>
          <a:bodyPr/>
          <a:lstStyle/>
          <a:p>
            <a:r>
              <a:rPr lang="fr-FR" sz="4000"/>
              <a:t>Adressage physique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p:cNvSpPr>
            <a:spLocks noGrp="1"/>
          </p:cNvSpPr>
          <p:nvPr>
            <p:ph type="title"/>
          </p:nvPr>
        </p:nvSpPr>
        <p:spPr/>
        <p:txBody>
          <a:bodyPr/>
          <a:lstStyle/>
          <a:p>
            <a:r>
              <a:rPr lang="fr-FR"/>
              <a:t>Adressage physique </a:t>
            </a:r>
          </a:p>
        </p:txBody>
      </p:sp>
      <p:sp>
        <p:nvSpPr>
          <p:cNvPr id="33795" name="Espace réservé du contenu 2"/>
          <p:cNvSpPr>
            <a:spLocks noGrp="1"/>
          </p:cNvSpPr>
          <p:nvPr>
            <p:ph idx="1"/>
          </p:nvPr>
        </p:nvSpPr>
        <p:spPr/>
        <p:txBody>
          <a:bodyPr/>
          <a:lstStyle/>
          <a:p>
            <a:pPr>
              <a:lnSpc>
                <a:spcPct val="80000"/>
              </a:lnSpc>
            </a:pPr>
            <a:r>
              <a:rPr lang="fr-FR" sz="2000">
                <a:latin typeface="Times New Roman" pitchFamily="18" charset="0"/>
                <a:cs typeface="Times New Roman" pitchFamily="18" charset="0"/>
              </a:rPr>
              <a:t>Les adresses MAC comportent  6 octets (48 bits )  et sont exprimées à l'aide de douze chiffres hexadécimaux:</a:t>
            </a:r>
          </a:p>
          <a:p>
            <a:pPr>
              <a:lnSpc>
                <a:spcPct val="80000"/>
              </a:lnSpc>
            </a:pPr>
            <a:r>
              <a:rPr lang="fr-FR" sz="2000">
                <a:latin typeface="Times New Roman" pitchFamily="18" charset="0"/>
                <a:cs typeface="Times New Roman" pitchFamily="18" charset="0"/>
              </a:rPr>
              <a:t>Les six premiers chiffres hexadécimaux, qui sont administrés par l'IEEE, identifient le fabricant ou le fournisseur et constituent donc l'identifiant unique d'organisation (OUI - Organizational Unique Identifier). </a:t>
            </a:r>
          </a:p>
          <a:p>
            <a:pPr>
              <a:lnSpc>
                <a:spcPct val="80000"/>
              </a:lnSpc>
            </a:pPr>
            <a:r>
              <a:rPr lang="fr-FR" sz="2000">
                <a:latin typeface="Times New Roman" pitchFamily="18" charset="0"/>
                <a:cs typeface="Times New Roman" pitchFamily="18" charset="0"/>
              </a:rPr>
              <a:t>Les six autres chiffres hexadécimaux forment le numéro de série d'interface ou une autre valeur administrée par le fournisseur</a:t>
            </a:r>
          </a:p>
          <a:p>
            <a:endParaRPr lang="fr-FR"/>
          </a:p>
        </p:txBody>
      </p:sp>
      <p:pic>
        <p:nvPicPr>
          <p:cNvPr id="33796" name="Picture 5"/>
          <p:cNvPicPr>
            <a:picLocks noChangeAspect="1" noChangeArrowheads="1"/>
          </p:cNvPicPr>
          <p:nvPr/>
        </p:nvPicPr>
        <p:blipFill>
          <a:blip r:embed="rId3"/>
          <a:srcRect/>
          <a:stretch>
            <a:fillRect/>
          </a:stretch>
        </p:blipFill>
        <p:spPr bwMode="auto">
          <a:xfrm>
            <a:off x="1214438" y="4071938"/>
            <a:ext cx="3381375" cy="2247900"/>
          </a:xfrm>
          <a:prstGeom prst="rect">
            <a:avLst/>
          </a:prstGeom>
          <a:noFill/>
          <a:ln w="9525">
            <a:noFill/>
            <a:miter lim="800000"/>
            <a:headEnd/>
            <a:tailEnd/>
          </a:ln>
        </p:spPr>
      </p:pic>
      <p:pic>
        <p:nvPicPr>
          <p:cNvPr id="33797" name="Picture 7"/>
          <p:cNvPicPr>
            <a:picLocks noChangeAspect="1" noChangeArrowheads="1"/>
          </p:cNvPicPr>
          <p:nvPr/>
        </p:nvPicPr>
        <p:blipFill>
          <a:blip r:embed="rId4"/>
          <a:srcRect/>
          <a:stretch>
            <a:fillRect/>
          </a:stretch>
        </p:blipFill>
        <p:spPr bwMode="auto">
          <a:xfrm>
            <a:off x="5286375" y="4714875"/>
            <a:ext cx="2981325" cy="12763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fr-FR" sz="3200" b="1"/>
              <a:t>1.1 .Définition </a:t>
            </a:r>
          </a:p>
        </p:txBody>
      </p:sp>
      <p:sp>
        <p:nvSpPr>
          <p:cNvPr id="7171" name="Rectangle 3"/>
          <p:cNvSpPr>
            <a:spLocks noGrp="1" noChangeArrowheads="1"/>
          </p:cNvSpPr>
          <p:nvPr>
            <p:ph type="body" idx="1"/>
          </p:nvPr>
        </p:nvSpPr>
        <p:spPr>
          <a:xfrm>
            <a:off x="500063" y="1285875"/>
            <a:ext cx="8229600" cy="1285875"/>
          </a:xfrm>
        </p:spPr>
        <p:txBody>
          <a:bodyPr rtlCol="0">
            <a:normAutofit fontScale="70000" lnSpcReduction="20000"/>
          </a:bodyPr>
          <a:lstStyle/>
          <a:p>
            <a:pPr fontAlgn="auto">
              <a:spcAft>
                <a:spcPts val="0"/>
              </a:spcAft>
              <a:buFont typeface="Arial" pitchFamily="34" charset="0"/>
              <a:buNone/>
              <a:defRPr/>
            </a:pPr>
            <a:r>
              <a:rPr lang="fr-FR" dirty="0"/>
              <a:t>Ensemble des matériels et logiciels  permettant d’assurer une  transmission fiable des données sur la liaison physique</a:t>
            </a:r>
          </a:p>
          <a:p>
            <a:pPr fontAlgn="auto">
              <a:spcAft>
                <a:spcPts val="0"/>
              </a:spcAft>
              <a:buFont typeface="Arial" pitchFamily="34" charset="0"/>
              <a:buNone/>
              <a:defRPr/>
            </a:pPr>
            <a:r>
              <a:rPr lang="fr-FR" dirty="0"/>
              <a:t>L’unité d’information associée à la couche 2 du modèle OSI est la trame ou L-PDU</a:t>
            </a:r>
          </a:p>
          <a:p>
            <a:pPr fontAlgn="auto">
              <a:spcAft>
                <a:spcPts val="0"/>
              </a:spcAft>
              <a:buFont typeface="Arial" pitchFamily="34" charset="0"/>
              <a:buChar char="•"/>
              <a:defRPr/>
            </a:pPr>
            <a:endParaRPr lang="fr-FR" dirty="0"/>
          </a:p>
        </p:txBody>
      </p:sp>
      <p:sp>
        <p:nvSpPr>
          <p:cNvPr id="5" name="Rectangle 4"/>
          <p:cNvSpPr/>
          <p:nvPr/>
        </p:nvSpPr>
        <p:spPr bwMode="auto">
          <a:xfrm>
            <a:off x="642938" y="5632450"/>
            <a:ext cx="1857375" cy="582613"/>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physique </a:t>
            </a:r>
          </a:p>
        </p:txBody>
      </p:sp>
      <p:sp>
        <p:nvSpPr>
          <p:cNvPr id="6" name="Rectangle 5"/>
          <p:cNvSpPr/>
          <p:nvPr/>
        </p:nvSpPr>
        <p:spPr bwMode="auto">
          <a:xfrm>
            <a:off x="6429375" y="5632450"/>
            <a:ext cx="1857375" cy="582613"/>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physique </a:t>
            </a:r>
          </a:p>
        </p:txBody>
      </p:sp>
      <p:sp>
        <p:nvSpPr>
          <p:cNvPr id="7" name="Rectangle 6"/>
          <p:cNvSpPr/>
          <p:nvPr/>
        </p:nvSpPr>
        <p:spPr bwMode="auto">
          <a:xfrm>
            <a:off x="642938" y="4214813"/>
            <a:ext cx="1857375" cy="5842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liaison de données </a:t>
            </a:r>
          </a:p>
        </p:txBody>
      </p:sp>
      <p:sp>
        <p:nvSpPr>
          <p:cNvPr id="8" name="Rectangle 7"/>
          <p:cNvSpPr/>
          <p:nvPr/>
        </p:nvSpPr>
        <p:spPr bwMode="auto">
          <a:xfrm>
            <a:off x="6429375" y="4214813"/>
            <a:ext cx="1857375" cy="5842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fr-FR" dirty="0"/>
          </a:p>
          <a:p>
            <a:pPr algn="ctr" fontAlgn="auto">
              <a:spcBef>
                <a:spcPts val="0"/>
              </a:spcBef>
              <a:spcAft>
                <a:spcPts val="0"/>
              </a:spcAft>
              <a:defRPr/>
            </a:pPr>
            <a:r>
              <a:rPr lang="fr-FR" dirty="0"/>
              <a:t>Couche liaison de données </a:t>
            </a:r>
          </a:p>
          <a:p>
            <a:pPr algn="ctr" fontAlgn="auto">
              <a:spcBef>
                <a:spcPts val="0"/>
              </a:spcBef>
              <a:spcAft>
                <a:spcPts val="0"/>
              </a:spcAft>
              <a:defRPr/>
            </a:pPr>
            <a:endParaRPr lang="fr-FR" dirty="0"/>
          </a:p>
        </p:txBody>
      </p:sp>
      <p:sp>
        <p:nvSpPr>
          <p:cNvPr id="9" name="Double flèche horizontale 8"/>
          <p:cNvSpPr/>
          <p:nvPr/>
        </p:nvSpPr>
        <p:spPr bwMode="auto">
          <a:xfrm>
            <a:off x="2500313" y="5715000"/>
            <a:ext cx="571500" cy="3333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Double flèche horizontale 9"/>
          <p:cNvSpPr/>
          <p:nvPr/>
        </p:nvSpPr>
        <p:spPr bwMode="auto">
          <a:xfrm>
            <a:off x="5857875" y="5715000"/>
            <a:ext cx="571500" cy="3333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1" name="Ellipse 10"/>
          <p:cNvSpPr/>
          <p:nvPr/>
        </p:nvSpPr>
        <p:spPr bwMode="auto">
          <a:xfrm>
            <a:off x="3071813" y="5548313"/>
            <a:ext cx="2714625" cy="6667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fr-FR" dirty="0"/>
              <a:t>Transmission des signaux </a:t>
            </a:r>
          </a:p>
        </p:txBody>
      </p:sp>
      <p:sp>
        <p:nvSpPr>
          <p:cNvPr id="7179" name="ZoneTexte 13"/>
          <p:cNvSpPr txBox="1">
            <a:spLocks noChangeArrowheads="1"/>
          </p:cNvSpPr>
          <p:nvPr/>
        </p:nvSpPr>
        <p:spPr bwMode="auto">
          <a:xfrm>
            <a:off x="1071563" y="6286500"/>
            <a:ext cx="633412" cy="431800"/>
          </a:xfrm>
          <a:prstGeom prst="rect">
            <a:avLst/>
          </a:prstGeom>
          <a:noFill/>
          <a:ln w="9525">
            <a:noFill/>
            <a:miter lim="800000"/>
            <a:headEnd/>
            <a:tailEnd/>
          </a:ln>
        </p:spPr>
        <p:txBody>
          <a:bodyPr wrap="none">
            <a:spAutoFit/>
          </a:bodyPr>
          <a:lstStyle/>
          <a:p>
            <a:r>
              <a:rPr lang="fr-FR">
                <a:latin typeface="Calibri" pitchFamily="34" charset="0"/>
              </a:rPr>
              <a:t>Bits </a:t>
            </a:r>
          </a:p>
        </p:txBody>
      </p:sp>
      <p:sp>
        <p:nvSpPr>
          <p:cNvPr id="7180" name="ZoneTexte 14"/>
          <p:cNvSpPr txBox="1">
            <a:spLocks noChangeArrowheads="1"/>
          </p:cNvSpPr>
          <p:nvPr/>
        </p:nvSpPr>
        <p:spPr bwMode="auto">
          <a:xfrm>
            <a:off x="7500938" y="6286500"/>
            <a:ext cx="633412" cy="431800"/>
          </a:xfrm>
          <a:prstGeom prst="rect">
            <a:avLst/>
          </a:prstGeom>
          <a:noFill/>
          <a:ln w="9525">
            <a:noFill/>
            <a:miter lim="800000"/>
            <a:headEnd/>
            <a:tailEnd/>
          </a:ln>
        </p:spPr>
        <p:txBody>
          <a:bodyPr wrap="none">
            <a:spAutoFit/>
          </a:bodyPr>
          <a:lstStyle/>
          <a:p>
            <a:r>
              <a:rPr lang="fr-FR">
                <a:latin typeface="Calibri" pitchFamily="34" charset="0"/>
              </a:rPr>
              <a:t>Bits </a:t>
            </a:r>
          </a:p>
        </p:txBody>
      </p:sp>
      <p:sp>
        <p:nvSpPr>
          <p:cNvPr id="14" name="Double flèche verticale 13"/>
          <p:cNvSpPr/>
          <p:nvPr/>
        </p:nvSpPr>
        <p:spPr bwMode="auto">
          <a:xfrm>
            <a:off x="7215188" y="4799013"/>
            <a:ext cx="285750" cy="83343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5" name="Double flèche verticale 14"/>
          <p:cNvSpPr/>
          <p:nvPr/>
        </p:nvSpPr>
        <p:spPr bwMode="auto">
          <a:xfrm>
            <a:off x="1285875" y="4799013"/>
            <a:ext cx="285750" cy="83343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173" name="Espace réservé du numéro de diapositive 15"/>
          <p:cNvSpPr>
            <a:spLocks noGrp="1"/>
          </p:cNvSpPr>
          <p:nvPr>
            <p:ph type="sldNum" sz="quarter" idx="12"/>
          </p:nvPr>
        </p:nvSpPr>
        <p:spPr/>
        <p:txBody>
          <a:bodyPr/>
          <a:lstStyle/>
          <a:p>
            <a:pPr>
              <a:defRPr/>
            </a:pPr>
            <a:fld id="{793CF4FB-14F8-484A-BBA2-C1111A6491BF}" type="slidenum">
              <a:rPr lang="ar-SA"/>
              <a:pPr>
                <a:defRPr/>
              </a:pPr>
              <a:t>3</a:t>
            </a:fld>
            <a:endParaRPr lang="fr-FR"/>
          </a:p>
        </p:txBody>
      </p:sp>
      <p:sp>
        <p:nvSpPr>
          <p:cNvPr id="17" name="Rectangle 16"/>
          <p:cNvSpPr/>
          <p:nvPr/>
        </p:nvSpPr>
        <p:spPr bwMode="auto">
          <a:xfrm>
            <a:off x="642938" y="2786063"/>
            <a:ext cx="1857375" cy="5842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réseaux </a:t>
            </a:r>
          </a:p>
        </p:txBody>
      </p:sp>
      <p:sp>
        <p:nvSpPr>
          <p:cNvPr id="7185" name="ZoneTexte 13"/>
          <p:cNvSpPr txBox="1">
            <a:spLocks noChangeArrowheads="1"/>
          </p:cNvSpPr>
          <p:nvPr/>
        </p:nvSpPr>
        <p:spPr bwMode="auto">
          <a:xfrm>
            <a:off x="571500" y="4857750"/>
            <a:ext cx="927100" cy="369888"/>
          </a:xfrm>
          <a:prstGeom prst="rect">
            <a:avLst/>
          </a:prstGeom>
          <a:noFill/>
          <a:ln w="9525">
            <a:noFill/>
            <a:miter lim="800000"/>
            <a:headEnd/>
            <a:tailEnd/>
          </a:ln>
        </p:spPr>
        <p:txBody>
          <a:bodyPr wrap="none">
            <a:spAutoFit/>
          </a:bodyPr>
          <a:lstStyle/>
          <a:p>
            <a:r>
              <a:rPr lang="fr-FR">
                <a:latin typeface="Calibri" pitchFamily="34" charset="0"/>
              </a:rPr>
              <a:t>Trame   </a:t>
            </a:r>
          </a:p>
        </p:txBody>
      </p:sp>
      <p:sp>
        <p:nvSpPr>
          <p:cNvPr id="19" name="Double flèche verticale 18"/>
          <p:cNvSpPr/>
          <p:nvPr/>
        </p:nvSpPr>
        <p:spPr bwMode="auto">
          <a:xfrm>
            <a:off x="1285875" y="3370263"/>
            <a:ext cx="285750" cy="83343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0" name="Rectangle 19"/>
          <p:cNvSpPr/>
          <p:nvPr/>
        </p:nvSpPr>
        <p:spPr bwMode="auto">
          <a:xfrm>
            <a:off x="6572250" y="2797175"/>
            <a:ext cx="1857375" cy="5842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réseaux </a:t>
            </a:r>
          </a:p>
        </p:txBody>
      </p:sp>
      <p:sp>
        <p:nvSpPr>
          <p:cNvPr id="7188" name="ZoneTexte 13"/>
          <p:cNvSpPr txBox="1">
            <a:spLocks noChangeArrowheads="1"/>
          </p:cNvSpPr>
          <p:nvPr/>
        </p:nvSpPr>
        <p:spPr bwMode="auto">
          <a:xfrm>
            <a:off x="6500813" y="4929188"/>
            <a:ext cx="874712" cy="369887"/>
          </a:xfrm>
          <a:prstGeom prst="rect">
            <a:avLst/>
          </a:prstGeom>
          <a:noFill/>
          <a:ln w="9525">
            <a:noFill/>
            <a:miter lim="800000"/>
            <a:headEnd/>
            <a:tailEnd/>
          </a:ln>
        </p:spPr>
        <p:txBody>
          <a:bodyPr wrap="none">
            <a:spAutoFit/>
          </a:bodyPr>
          <a:lstStyle/>
          <a:p>
            <a:r>
              <a:rPr lang="fr-FR">
                <a:latin typeface="Calibri" pitchFamily="34" charset="0"/>
              </a:rPr>
              <a:t>Trame  </a:t>
            </a:r>
          </a:p>
        </p:txBody>
      </p:sp>
      <p:sp>
        <p:nvSpPr>
          <p:cNvPr id="22" name="Double flèche verticale 21"/>
          <p:cNvSpPr/>
          <p:nvPr/>
        </p:nvSpPr>
        <p:spPr bwMode="auto">
          <a:xfrm>
            <a:off x="7215188" y="3381375"/>
            <a:ext cx="285750" cy="83343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24" name="Connecteur droit avec flèche 23"/>
          <p:cNvCxnSpPr>
            <a:stCxn id="7" idx="3"/>
            <a:endCxn id="8" idx="1"/>
          </p:cNvCxnSpPr>
          <p:nvPr/>
        </p:nvCxnSpPr>
        <p:spPr>
          <a:xfrm>
            <a:off x="2500313" y="4506913"/>
            <a:ext cx="3929062" cy="1587"/>
          </a:xfrm>
          <a:prstGeom prst="straightConnector1">
            <a:avLst/>
          </a:prstGeom>
          <a:ln w="38100">
            <a:solidFill>
              <a:srgbClr val="FF0000"/>
            </a:solidFill>
            <a:prstDash val="dash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7191" name="ZoneTexte 13"/>
          <p:cNvSpPr txBox="1">
            <a:spLocks noChangeArrowheads="1"/>
          </p:cNvSpPr>
          <p:nvPr/>
        </p:nvSpPr>
        <p:spPr bwMode="auto">
          <a:xfrm>
            <a:off x="500063" y="3643313"/>
            <a:ext cx="1063625" cy="369887"/>
          </a:xfrm>
          <a:prstGeom prst="rect">
            <a:avLst/>
          </a:prstGeom>
          <a:noFill/>
          <a:ln w="9525">
            <a:noFill/>
            <a:miter lim="800000"/>
            <a:headEnd/>
            <a:tailEnd/>
          </a:ln>
        </p:spPr>
        <p:txBody>
          <a:bodyPr wrap="none">
            <a:spAutoFit/>
          </a:bodyPr>
          <a:lstStyle/>
          <a:p>
            <a:r>
              <a:rPr lang="fr-FR">
                <a:latin typeface="Calibri" pitchFamily="34" charset="0"/>
              </a:rPr>
              <a:t>Paquet    </a:t>
            </a:r>
          </a:p>
        </p:txBody>
      </p:sp>
      <p:sp>
        <p:nvSpPr>
          <p:cNvPr id="7192" name="ZoneTexte 13"/>
          <p:cNvSpPr txBox="1">
            <a:spLocks noChangeArrowheads="1"/>
          </p:cNvSpPr>
          <p:nvPr/>
        </p:nvSpPr>
        <p:spPr bwMode="auto">
          <a:xfrm>
            <a:off x="6437313" y="3643313"/>
            <a:ext cx="1063625" cy="369887"/>
          </a:xfrm>
          <a:prstGeom prst="rect">
            <a:avLst/>
          </a:prstGeom>
          <a:noFill/>
          <a:ln w="9525">
            <a:noFill/>
            <a:miter lim="800000"/>
            <a:headEnd/>
            <a:tailEnd/>
          </a:ln>
        </p:spPr>
        <p:txBody>
          <a:bodyPr wrap="none">
            <a:spAutoFit/>
          </a:bodyPr>
          <a:lstStyle/>
          <a:p>
            <a:r>
              <a:rPr lang="fr-FR">
                <a:latin typeface="Calibri" pitchFamily="34" charset="0"/>
              </a:rPr>
              <a:t>Paquet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p:txBody>
          <a:bodyPr/>
          <a:lstStyle/>
          <a:p>
            <a:r>
              <a:rPr lang="fr-FR"/>
              <a:t>Adresse Broadcast et multicast </a:t>
            </a:r>
          </a:p>
        </p:txBody>
      </p:sp>
      <p:pic>
        <p:nvPicPr>
          <p:cNvPr id="34819" name="Picture 2"/>
          <p:cNvPicPr>
            <a:picLocks noChangeAspect="1" noChangeArrowheads="1"/>
          </p:cNvPicPr>
          <p:nvPr/>
        </p:nvPicPr>
        <p:blipFill>
          <a:blip r:embed="rId3"/>
          <a:srcRect/>
          <a:stretch>
            <a:fillRect/>
          </a:stretch>
        </p:blipFill>
        <p:spPr bwMode="auto">
          <a:xfrm>
            <a:off x="857250" y="2143125"/>
            <a:ext cx="7215188" cy="4062413"/>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cap="none"/>
              <a:t>CONTRÔLE D’ERREURS </a:t>
            </a:r>
          </a:p>
        </p:txBody>
      </p:sp>
      <p:sp>
        <p:nvSpPr>
          <p:cNvPr id="3" name="Espace réservé du texte 2"/>
          <p:cNvSpPr>
            <a:spLocks noGrp="1"/>
          </p:cNvSpPr>
          <p:nvPr>
            <p:ph type="body" idx="1"/>
          </p:nvPr>
        </p:nvSpPr>
        <p:spPr/>
        <p:txBody>
          <a:bodyPr rtlCol="0">
            <a:normAutofit/>
          </a:bodyPr>
          <a:lstStyle/>
          <a:p>
            <a:pPr fontAlgn="auto">
              <a:spcAft>
                <a:spcPts val="0"/>
              </a:spcAft>
              <a:buFont typeface="Arial" pitchFamily="34" charset="0"/>
              <a:buNone/>
              <a:defRPr/>
            </a:pPr>
            <a:r>
              <a:rPr lang="fr-FR" sz="4000" dirty="0"/>
              <a:t>Sous couche LLC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1617663"/>
            <a:ext cx="8229600" cy="4525962"/>
          </a:xfrm>
        </p:spPr>
        <p:txBody>
          <a:bodyPr/>
          <a:lstStyle/>
          <a:p>
            <a:pPr>
              <a:lnSpc>
                <a:spcPct val="90000"/>
              </a:lnSpc>
            </a:pPr>
            <a:r>
              <a:rPr lang="fr-FR" sz="2800">
                <a:latin typeface="Times New Roman" pitchFamily="18" charset="0"/>
                <a:cs typeface="Times New Roman" pitchFamily="18" charset="0"/>
              </a:rPr>
              <a:t>Des erreurs sont dues aux canaux de transmission.</a:t>
            </a:r>
          </a:p>
          <a:p>
            <a:pPr>
              <a:lnSpc>
                <a:spcPct val="90000"/>
              </a:lnSpc>
            </a:pPr>
            <a:r>
              <a:rPr lang="fr-FR" sz="2800">
                <a:solidFill>
                  <a:srgbClr val="FF0000"/>
                </a:solidFill>
                <a:latin typeface="Times New Roman" pitchFamily="18" charset="0"/>
                <a:cs typeface="Times New Roman" pitchFamily="18" charset="0"/>
              </a:rPr>
              <a:t>Un ou plusieurs bits</a:t>
            </a:r>
            <a:r>
              <a:rPr lang="fr-FR" sz="2800">
                <a:latin typeface="Times New Roman" pitchFamily="18" charset="0"/>
                <a:cs typeface="Times New Roman" pitchFamily="18" charset="0"/>
              </a:rPr>
              <a:t> d’information peuvent être </a:t>
            </a:r>
            <a:r>
              <a:rPr lang="fr-FR" sz="2800">
                <a:solidFill>
                  <a:srgbClr val="FF0000"/>
                </a:solidFill>
                <a:latin typeface="Times New Roman" pitchFamily="18" charset="0"/>
                <a:cs typeface="Times New Roman" pitchFamily="18" charset="0"/>
              </a:rPr>
              <a:t>changés</a:t>
            </a:r>
            <a:r>
              <a:rPr lang="fr-FR" sz="2800">
                <a:latin typeface="Times New Roman" pitchFamily="18" charset="0"/>
                <a:cs typeface="Times New Roman" pitchFamily="18" charset="0"/>
              </a:rPr>
              <a:t> en même temps durant la transmission des données </a:t>
            </a:r>
          </a:p>
          <a:p>
            <a:pPr>
              <a:lnSpc>
                <a:spcPct val="90000"/>
              </a:lnSpc>
            </a:pPr>
            <a:r>
              <a:rPr lang="fr-FR" sz="2800">
                <a:latin typeface="Times New Roman" pitchFamily="18" charset="0"/>
                <a:cs typeface="Times New Roman" pitchFamily="18" charset="0"/>
              </a:rPr>
              <a:t>Les données peuvent être corrompues ou perdues</a:t>
            </a:r>
          </a:p>
          <a:p>
            <a:pPr>
              <a:lnSpc>
                <a:spcPct val="90000"/>
              </a:lnSpc>
            </a:pPr>
            <a:r>
              <a:rPr lang="fr-FR" sz="2800">
                <a:latin typeface="Times New Roman" pitchFamily="18" charset="0"/>
                <a:cs typeface="Times New Roman" pitchFamily="18" charset="0"/>
              </a:rPr>
              <a:t>Les erreurs sont causées par</a:t>
            </a:r>
          </a:p>
          <a:p>
            <a:pPr lvl="1">
              <a:lnSpc>
                <a:spcPct val="90000"/>
              </a:lnSpc>
            </a:pPr>
            <a:r>
              <a:rPr lang="fr-FR">
                <a:latin typeface="Times New Roman" pitchFamily="18" charset="0"/>
                <a:cs typeface="Times New Roman" pitchFamily="18" charset="0"/>
              </a:rPr>
              <a:t>L’interférence (Bruit)</a:t>
            </a:r>
          </a:p>
          <a:p>
            <a:pPr lvl="1">
              <a:lnSpc>
                <a:spcPct val="90000"/>
              </a:lnSpc>
            </a:pPr>
            <a:r>
              <a:rPr lang="fr-FR">
                <a:latin typeface="Times New Roman" pitchFamily="18" charset="0"/>
                <a:cs typeface="Times New Roman" pitchFamily="18" charset="0"/>
              </a:rPr>
              <a:t>La distorsion</a:t>
            </a:r>
          </a:p>
          <a:p>
            <a:pPr>
              <a:lnSpc>
                <a:spcPct val="90000"/>
              </a:lnSpc>
            </a:pPr>
            <a:endParaRPr lang="fr-FR" sz="2800">
              <a:latin typeface="Times New Roman" pitchFamily="18" charset="0"/>
              <a:cs typeface="Times New Roman" pitchFamily="18" charset="0"/>
            </a:endParaRPr>
          </a:p>
        </p:txBody>
      </p:sp>
      <p:sp>
        <p:nvSpPr>
          <p:cNvPr id="36867" name="Rectangle 4"/>
          <p:cNvSpPr>
            <a:spLocks noChangeArrowheads="1"/>
          </p:cNvSpPr>
          <p:nvPr/>
        </p:nvSpPr>
        <p:spPr bwMode="auto">
          <a:xfrm>
            <a:off x="428625" y="571500"/>
            <a:ext cx="8202613" cy="566738"/>
          </a:xfrm>
          <a:prstGeom prst="rect">
            <a:avLst/>
          </a:prstGeom>
          <a:noFill/>
          <a:ln w="9525">
            <a:noFill/>
            <a:miter lim="800000"/>
            <a:headEnd/>
            <a:tailEnd/>
          </a:ln>
        </p:spPr>
        <p:txBody>
          <a:bodyPr/>
          <a:lstStyle/>
          <a:p>
            <a:pPr algn="ctr"/>
            <a:r>
              <a:rPr lang="fr-CA" sz="4400" b="1">
                <a:latin typeface="Times New Roman" pitchFamily="18" charset="0"/>
                <a:cs typeface="Times New Roman" pitchFamily="18" charset="0"/>
              </a:rPr>
              <a:t>1.Erreurs de transmission</a:t>
            </a:r>
            <a:endParaRPr lang="en-US" sz="4400" b="1">
              <a:latin typeface="Times New Roman" pitchFamily="18" charset="0"/>
              <a:cs typeface="Times New Roman" pitchFamily="18"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fr-FR" b="1">
                <a:latin typeface="Times New Roman" pitchFamily="18" charset="0"/>
                <a:cs typeface="Times New Roman" pitchFamily="18" charset="0"/>
              </a:rPr>
              <a:t>2.Comment prévenir les erreurs</a:t>
            </a:r>
          </a:p>
        </p:txBody>
      </p:sp>
      <p:sp>
        <p:nvSpPr>
          <p:cNvPr id="93187" name="Rectangle 3"/>
          <p:cNvSpPr>
            <a:spLocks noGrp="1" noChangeArrowheads="1"/>
          </p:cNvSpPr>
          <p:nvPr>
            <p:ph type="body" idx="1"/>
          </p:nvPr>
        </p:nvSpPr>
        <p:spPr/>
        <p:txBody>
          <a:bodyPr>
            <a:normAutofit/>
          </a:bodyPr>
          <a:lstStyle/>
          <a:p>
            <a:pPr>
              <a:lnSpc>
                <a:spcPct val="80000"/>
              </a:lnSpc>
            </a:pPr>
            <a:r>
              <a:rPr lang="fr-CA" sz="2800">
                <a:latin typeface="Times New Roman" pitchFamily="18" charset="0"/>
                <a:cs typeface="Times New Roman" pitchFamily="18" charset="0"/>
              </a:rPr>
              <a:t>Pour réduire les interférences</a:t>
            </a:r>
          </a:p>
          <a:p>
            <a:pPr lvl="1">
              <a:lnSpc>
                <a:spcPct val="80000"/>
              </a:lnSpc>
            </a:pPr>
            <a:r>
              <a:rPr lang="fr-CA" sz="2400">
                <a:latin typeface="Times New Roman" pitchFamily="18" charset="0"/>
                <a:cs typeface="Times New Roman" pitchFamily="18" charset="0"/>
              </a:rPr>
              <a:t>Blinder les fils</a:t>
            </a:r>
          </a:p>
          <a:p>
            <a:pPr lvl="1">
              <a:lnSpc>
                <a:spcPct val="80000"/>
              </a:lnSpc>
            </a:pPr>
            <a:r>
              <a:rPr lang="fr-CA" sz="2400">
                <a:latin typeface="Times New Roman" pitchFamily="18" charset="0"/>
                <a:cs typeface="Times New Roman" pitchFamily="18" charset="0"/>
              </a:rPr>
              <a:t>S’assurer que les câbles sont loin des sources  d’interférence (Bruit)</a:t>
            </a:r>
          </a:p>
          <a:p>
            <a:pPr>
              <a:lnSpc>
                <a:spcPct val="80000"/>
              </a:lnSpc>
            </a:pPr>
            <a:r>
              <a:rPr lang="fr-CA" sz="2800">
                <a:latin typeface="Times New Roman" pitchFamily="18" charset="0"/>
                <a:cs typeface="Times New Roman" pitchFamily="18" charset="0"/>
              </a:rPr>
              <a:t>Pour réduire la distorsion</a:t>
            </a:r>
          </a:p>
          <a:p>
            <a:pPr lvl="1">
              <a:lnSpc>
                <a:spcPct val="80000"/>
              </a:lnSpc>
            </a:pPr>
            <a:r>
              <a:rPr lang="fr-CA" sz="2400">
                <a:latin typeface="Times New Roman" pitchFamily="18" charset="0"/>
                <a:cs typeface="Times New Roman" pitchFamily="18" charset="0"/>
              </a:rPr>
              <a:t>Ajuster l’équipement de transmission et améliorer la qualité de la connexion</a:t>
            </a:r>
          </a:p>
          <a:p>
            <a:pPr lvl="1">
              <a:lnSpc>
                <a:spcPct val="80000"/>
              </a:lnSpc>
            </a:pPr>
            <a:r>
              <a:rPr lang="fr-CA" sz="2400">
                <a:latin typeface="Times New Roman" pitchFamily="18" charset="0"/>
                <a:cs typeface="Times New Roman" pitchFamily="18" charset="0"/>
              </a:rPr>
              <a:t>Utiliser des amplificateurs et des répéteurs</a:t>
            </a:r>
          </a:p>
          <a:p>
            <a:pPr lvl="1">
              <a:lnSpc>
                <a:spcPct val="80000"/>
              </a:lnSpc>
            </a:pPr>
            <a:r>
              <a:rPr lang="fr-CA" sz="2400">
                <a:latin typeface="Times New Roman" pitchFamily="18" charset="0"/>
                <a:cs typeface="Times New Roman" pitchFamily="18" charset="0"/>
              </a:rPr>
              <a:t>Utiliser du câble de meilleur qualité</a:t>
            </a:r>
          </a:p>
          <a:p>
            <a:pPr>
              <a:lnSpc>
                <a:spcPct val="80000"/>
              </a:lnSpc>
            </a:pPr>
            <a:r>
              <a:rPr lang="fr-CA">
                <a:latin typeface="Times New Roman" pitchFamily="18" charset="0"/>
                <a:cs typeface="Times New Roman" pitchFamily="18" charset="0"/>
              </a:rPr>
              <a:t>Mais </a:t>
            </a:r>
            <a:r>
              <a:rPr lang="fr-CA" sz="2800">
                <a:solidFill>
                  <a:srgbClr val="FF0000"/>
                </a:solidFill>
                <a:latin typeface="Times New Roman" pitchFamily="18" charset="0"/>
                <a:cs typeface="Times New Roman" pitchFamily="18" charset="0"/>
              </a:rPr>
              <a:t>le risque d’erreurs existe toujours</a:t>
            </a:r>
            <a:r>
              <a:rPr lang="fr-CA">
                <a:latin typeface="Times New Roman" pitchFamily="18" charset="0"/>
                <a:cs typeface="Times New Roman" pitchFamily="18" charset="0"/>
              </a:rPr>
              <a:t> , mais il doit pas dépasser un certain seuil 10</a:t>
            </a:r>
            <a:r>
              <a:rPr lang="fr-CA" baseline="30000">
                <a:latin typeface="Times New Roman" pitchFamily="18" charset="0"/>
                <a:cs typeface="Times New Roman" pitchFamily="18" charset="0"/>
              </a:rPr>
              <a:t>-8</a:t>
            </a:r>
            <a:r>
              <a:rPr lang="fr-CA">
                <a:latin typeface="Times New Roman" pitchFamily="18" charset="0"/>
                <a:cs typeface="Times New Roman" pitchFamily="18" charset="0"/>
              </a:rPr>
              <a:t> à 10</a:t>
            </a:r>
            <a:r>
              <a:rPr lang="fr-CA" baseline="30000">
                <a:latin typeface="Times New Roman" pitchFamily="18" charset="0"/>
                <a:cs typeface="Times New Roman" pitchFamily="18" charset="0"/>
              </a:rPr>
              <a:t>-10</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title"/>
          </p:nvPr>
        </p:nvSpPr>
        <p:spPr/>
        <p:txBody>
          <a:bodyPr/>
          <a:lstStyle/>
          <a:p>
            <a:r>
              <a:rPr lang="fr-FR" b="1">
                <a:latin typeface="Times New Roman" pitchFamily="18" charset="0"/>
                <a:cs typeface="Times New Roman" pitchFamily="18" charset="0"/>
              </a:rPr>
              <a:t>3. Contrôle d’erreurs</a:t>
            </a:r>
            <a:r>
              <a:rPr lang="fr-FR"/>
              <a:t> </a:t>
            </a:r>
          </a:p>
        </p:txBody>
      </p:sp>
      <p:sp>
        <p:nvSpPr>
          <p:cNvPr id="3" name="Espace réservé du contenu 2"/>
          <p:cNvSpPr>
            <a:spLocks noGrp="1"/>
          </p:cNvSpPr>
          <p:nvPr>
            <p:ph idx="1"/>
          </p:nvPr>
        </p:nvSpPr>
        <p:spPr/>
        <p:txBody>
          <a:bodyPr>
            <a:normAutofit/>
          </a:bodyPr>
          <a:lstStyle/>
          <a:p>
            <a:pPr>
              <a:lnSpc>
                <a:spcPct val="90000"/>
              </a:lnSpc>
            </a:pPr>
            <a:r>
              <a:rPr lang="fr-FR" sz="2700">
                <a:latin typeface="Times New Roman" pitchFamily="18" charset="0"/>
                <a:cs typeface="Times New Roman" pitchFamily="18" charset="0"/>
              </a:rPr>
              <a:t>Il faut pouvoir les détecter et corriger les erreurs.</a:t>
            </a:r>
          </a:p>
          <a:p>
            <a:pPr>
              <a:lnSpc>
                <a:spcPct val="90000"/>
              </a:lnSpc>
            </a:pPr>
            <a:r>
              <a:rPr lang="fr-FR" sz="2700">
                <a:latin typeface="Times New Roman" pitchFamily="18" charset="0"/>
                <a:cs typeface="Times New Roman" pitchFamily="18" charset="0"/>
              </a:rPr>
              <a:t>De façon générale pour transmettre k  bits d’information , on ajoute </a:t>
            </a:r>
            <a:r>
              <a:rPr lang="fr-FR" sz="2800">
                <a:solidFill>
                  <a:srgbClr val="FF0000"/>
                </a:solidFill>
                <a:latin typeface="Times New Roman" pitchFamily="18" charset="0"/>
                <a:cs typeface="Times New Roman" pitchFamily="18" charset="0"/>
              </a:rPr>
              <a:t>r bits dit bits de contrôle.</a:t>
            </a:r>
            <a:r>
              <a:rPr lang="fr-FR" sz="2700">
                <a:latin typeface="Times New Roman" pitchFamily="18" charset="0"/>
                <a:cs typeface="Times New Roman" pitchFamily="18" charset="0"/>
              </a:rPr>
              <a:t> </a:t>
            </a:r>
          </a:p>
          <a:p>
            <a:pPr>
              <a:lnSpc>
                <a:spcPct val="90000"/>
              </a:lnSpc>
            </a:pPr>
            <a:r>
              <a:rPr lang="fr-FR" sz="2700">
                <a:latin typeface="Times New Roman" pitchFamily="18" charset="0"/>
                <a:cs typeface="Times New Roman" pitchFamily="18" charset="0"/>
              </a:rPr>
              <a:t>On parle de code(n, k) ou de mot de code.</a:t>
            </a:r>
          </a:p>
          <a:p>
            <a:pPr>
              <a:lnSpc>
                <a:spcPct val="90000"/>
              </a:lnSpc>
            </a:pPr>
            <a:r>
              <a:rPr lang="fr-FR" sz="2700">
                <a:latin typeface="Times New Roman" pitchFamily="18" charset="0"/>
                <a:cs typeface="Times New Roman" pitchFamily="18" charset="0"/>
              </a:rPr>
              <a:t>Les bits de contrôle sont </a:t>
            </a:r>
            <a:r>
              <a:rPr lang="fr-FR" sz="2800">
                <a:solidFill>
                  <a:srgbClr val="FF0000"/>
                </a:solidFill>
                <a:latin typeface="Times New Roman" pitchFamily="18" charset="0"/>
                <a:cs typeface="Times New Roman" pitchFamily="18" charset="0"/>
              </a:rPr>
              <a:t>calculés en fonction</a:t>
            </a:r>
            <a:r>
              <a:rPr lang="fr-FR" sz="2700">
                <a:latin typeface="Times New Roman" pitchFamily="18" charset="0"/>
                <a:cs typeface="Times New Roman" pitchFamily="18" charset="0"/>
              </a:rPr>
              <a:t> des bits de l’information </a:t>
            </a:r>
          </a:p>
          <a:p>
            <a:pPr>
              <a:lnSpc>
                <a:spcPct val="90000"/>
              </a:lnSpc>
            </a:pPr>
            <a:r>
              <a:rPr lang="fr-FR" sz="2700">
                <a:latin typeface="Times New Roman" pitchFamily="18" charset="0"/>
                <a:cs typeface="Times New Roman" pitchFamily="18" charset="0"/>
              </a:rPr>
              <a:t>Au total on transmis n= k + r bits </a:t>
            </a:r>
          </a:p>
          <a:p>
            <a:pPr>
              <a:lnSpc>
                <a:spcPct val="90000"/>
              </a:lnSpc>
            </a:pPr>
            <a:r>
              <a:rPr lang="fr-FR" sz="2800">
                <a:solidFill>
                  <a:srgbClr val="FF0000"/>
                </a:solidFill>
                <a:latin typeface="Times New Roman" pitchFamily="18" charset="0"/>
                <a:cs typeface="Times New Roman" pitchFamily="18" charset="0"/>
              </a:rPr>
              <a:t>À la réception</a:t>
            </a:r>
            <a:r>
              <a:rPr lang="fr-FR" sz="2700">
                <a:latin typeface="Times New Roman" pitchFamily="18" charset="0"/>
                <a:cs typeface="Times New Roman" pitchFamily="18" charset="0"/>
              </a:rPr>
              <a:t> les bits de contrôles </a:t>
            </a:r>
            <a:r>
              <a:rPr lang="fr-FR" sz="2800">
                <a:solidFill>
                  <a:srgbClr val="FF0000"/>
                </a:solidFill>
                <a:latin typeface="Times New Roman" pitchFamily="18" charset="0"/>
                <a:cs typeface="Times New Roman" pitchFamily="18" charset="0"/>
              </a:rPr>
              <a:t>seront recalculer</a:t>
            </a:r>
            <a:r>
              <a:rPr lang="fr-FR" sz="2700">
                <a:latin typeface="Times New Roman" pitchFamily="18" charset="0"/>
                <a:cs typeface="Times New Roman" pitchFamily="18" charset="0"/>
              </a:rPr>
              <a:t>  afin de s’assure si l’information est bien reçus ou non</a:t>
            </a:r>
          </a:p>
          <a:p>
            <a:pPr>
              <a:lnSpc>
                <a:spcPct val="90000"/>
              </a:lnSpc>
            </a:pPr>
            <a:endParaRPr lang="fr-FR" sz="270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p:txBody>
          <a:bodyPr/>
          <a:lstStyle/>
          <a:p>
            <a:r>
              <a:rPr lang="fr-FR" sz="4000" b="1">
                <a:latin typeface="Times New Roman" pitchFamily="18" charset="0"/>
                <a:cs typeface="Times New Roman" pitchFamily="18" charset="0"/>
              </a:rPr>
              <a:t>4. Technique de contrôle d’erreurs </a:t>
            </a:r>
            <a:r>
              <a:rPr lang="fr-FR" sz="4000"/>
              <a:t> </a:t>
            </a:r>
          </a:p>
        </p:txBody>
      </p:sp>
      <p:sp>
        <p:nvSpPr>
          <p:cNvPr id="3" name="Espace réservé du contenu 2"/>
          <p:cNvSpPr>
            <a:spLocks noGrp="1"/>
          </p:cNvSpPr>
          <p:nvPr>
            <p:ph idx="1"/>
          </p:nvPr>
        </p:nvSpPr>
        <p:spPr/>
        <p:txBody>
          <a:bodyPr>
            <a:normAutofit/>
          </a:bodyPr>
          <a:lstStyle/>
          <a:p>
            <a:pPr>
              <a:lnSpc>
                <a:spcPct val="90000"/>
              </a:lnSpc>
            </a:pPr>
            <a:r>
              <a:rPr lang="fr-FR" sz="2400">
                <a:latin typeface="Times New Roman" pitchFamily="18" charset="0"/>
                <a:cs typeface="Times New Roman" pitchFamily="18" charset="0"/>
              </a:rPr>
              <a:t>Il existe plusieurs méthodes de contrôle d’erreurs : </a:t>
            </a:r>
          </a:p>
          <a:p>
            <a:pPr>
              <a:lnSpc>
                <a:spcPct val="90000"/>
              </a:lnSpc>
            </a:pPr>
            <a:r>
              <a:rPr lang="fr-FR" sz="2400">
                <a:latin typeface="Times New Roman" pitchFamily="18" charset="0"/>
                <a:cs typeface="Times New Roman" pitchFamily="18" charset="0"/>
              </a:rPr>
              <a:t>Détection ( code détecteur ) </a:t>
            </a:r>
          </a:p>
          <a:p>
            <a:pPr lvl="1">
              <a:lnSpc>
                <a:spcPct val="90000"/>
              </a:lnSpc>
              <a:buFont typeface="Arial" charset="0"/>
              <a:buNone/>
            </a:pPr>
            <a:r>
              <a:rPr lang="fr-FR" sz="2400">
                <a:latin typeface="Times New Roman" pitchFamily="18" charset="0"/>
                <a:cs typeface="Times New Roman" pitchFamily="18" charset="0"/>
              </a:rPr>
              <a:t>Ce type de code permet de détecter le changement de un ou plusieurs bits d’information . Mais il na pas la possibilité de corriger ces erreurs</a:t>
            </a:r>
          </a:p>
          <a:p>
            <a:pPr>
              <a:lnSpc>
                <a:spcPct val="90000"/>
              </a:lnSpc>
            </a:pPr>
            <a:r>
              <a:rPr lang="fr-FR" sz="2400">
                <a:latin typeface="Times New Roman" pitchFamily="18" charset="0"/>
                <a:cs typeface="Times New Roman" pitchFamily="18" charset="0"/>
              </a:rPr>
              <a:t>Détection et correction ( code correcteur )</a:t>
            </a:r>
          </a:p>
          <a:p>
            <a:pPr marL="742950" lvl="2" indent="-342900">
              <a:lnSpc>
                <a:spcPct val="90000"/>
              </a:lnSpc>
              <a:buFont typeface="Arial" charset="0"/>
              <a:buNone/>
            </a:pPr>
            <a:r>
              <a:rPr lang="fr-FR">
                <a:latin typeface="Times New Roman" pitchFamily="18" charset="0"/>
                <a:cs typeface="Times New Roman" pitchFamily="18" charset="0"/>
              </a:rPr>
              <a:t>Ce type de code permet de détecter le changement de un ou plusieurs bits d’information . En plus il possède la capacité de corriger ces erreurs</a:t>
            </a:r>
          </a:p>
          <a:p>
            <a:pPr>
              <a:lnSpc>
                <a:spcPct val="90000"/>
              </a:lnSpc>
            </a:pPr>
            <a:endParaRPr lang="fr-FR" sz="240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fr-FR" sz="4000" b="1">
                <a:latin typeface="Times New Roman" pitchFamily="18" charset="0"/>
                <a:cs typeface="Times New Roman" pitchFamily="18" charset="0"/>
              </a:rPr>
              <a:t>4.1 Détection d’erreurs</a:t>
            </a:r>
          </a:p>
        </p:txBody>
      </p:sp>
      <p:sp>
        <p:nvSpPr>
          <p:cNvPr id="40963" name="Rectangle 3"/>
          <p:cNvSpPr>
            <a:spLocks noGrp="1" noChangeArrowheads="1"/>
          </p:cNvSpPr>
          <p:nvPr>
            <p:ph type="body" idx="1"/>
          </p:nvPr>
        </p:nvSpPr>
        <p:spPr/>
        <p:txBody>
          <a:bodyPr/>
          <a:lstStyle/>
          <a:p>
            <a:pPr>
              <a:buFont typeface="Arial" charset="0"/>
              <a:buNone/>
            </a:pPr>
            <a:r>
              <a:rPr lang="fr-FR" sz="2400">
                <a:latin typeface="Times New Roman" pitchFamily="18" charset="0"/>
                <a:cs typeface="Times New Roman" pitchFamily="18" charset="0"/>
              </a:rPr>
              <a:t>Les techniques les plus utilisées pour la détection sont :</a:t>
            </a:r>
          </a:p>
          <a:p>
            <a:r>
              <a:rPr lang="fr-FR" sz="2400">
                <a:latin typeface="Times New Roman" pitchFamily="18" charset="0"/>
                <a:cs typeface="Times New Roman" pitchFamily="18" charset="0"/>
              </a:rPr>
              <a:t>VRC ( Vertical Redundancy Check ) : Parité vertical </a:t>
            </a:r>
          </a:p>
          <a:p>
            <a:r>
              <a:rPr lang="fr-FR" sz="2400">
                <a:latin typeface="Times New Roman" pitchFamily="18" charset="0"/>
                <a:cs typeface="Times New Roman" pitchFamily="18" charset="0"/>
              </a:rPr>
              <a:t>LRC ( Longitudunal Redundancy Check ) : parité longitudinale</a:t>
            </a:r>
          </a:p>
          <a:p>
            <a:r>
              <a:rPr lang="fr-FR" sz="2400">
                <a:latin typeface="Times New Roman" pitchFamily="18" charset="0"/>
                <a:cs typeface="Times New Roman" pitchFamily="18" charset="0"/>
              </a:rPr>
              <a:t>CRC  ( Cyclic Redundancy Check) : Vérification polynomiale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a:bodyPr>
          <a:lstStyle/>
          <a:p>
            <a:r>
              <a:rPr lang="fr-FR" sz="3200" b="1">
                <a:latin typeface="Times New Roman" pitchFamily="18" charset="0"/>
                <a:cs typeface="Times New Roman" pitchFamily="18" charset="0"/>
              </a:rPr>
              <a:t>4.1.1 Parité : VRC( Vertical Redundancy Check )</a:t>
            </a:r>
          </a:p>
        </p:txBody>
      </p:sp>
      <p:sp>
        <p:nvSpPr>
          <p:cNvPr id="96259" name="Rectangle 3"/>
          <p:cNvSpPr>
            <a:spLocks noGrp="1" noChangeArrowheads="1"/>
          </p:cNvSpPr>
          <p:nvPr>
            <p:ph type="body" idx="1"/>
          </p:nvPr>
        </p:nvSpPr>
        <p:spPr/>
        <p:txBody>
          <a:bodyPr>
            <a:normAutofit/>
          </a:bodyPr>
          <a:lstStyle/>
          <a:p>
            <a:r>
              <a:rPr lang="fr-FR" sz="2400" dirty="0">
                <a:latin typeface="Times New Roman" pitchFamily="18" charset="0"/>
                <a:cs typeface="Times New Roman" pitchFamily="18" charset="0"/>
              </a:rPr>
              <a:t>Le plus vieux mécanisme</a:t>
            </a:r>
          </a:p>
          <a:p>
            <a:r>
              <a:rPr lang="fr-FR" sz="2400" dirty="0">
                <a:latin typeface="Times New Roman" pitchFamily="18" charset="0"/>
                <a:cs typeface="Times New Roman" pitchFamily="18" charset="0"/>
              </a:rPr>
              <a:t>Calculer </a:t>
            </a:r>
            <a:r>
              <a:rPr lang="fr-FR" sz="2400" dirty="0">
                <a:solidFill>
                  <a:srgbClr val="FF0000"/>
                </a:solidFill>
                <a:latin typeface="Times New Roman" pitchFamily="18" charset="0"/>
                <a:cs typeface="Times New Roman" pitchFamily="18" charset="0"/>
              </a:rPr>
              <a:t>la parité est rajouter un bit</a:t>
            </a:r>
            <a:r>
              <a:rPr lang="fr-FR" sz="2400" dirty="0">
                <a:latin typeface="Times New Roman" pitchFamily="18" charset="0"/>
                <a:cs typeface="Times New Roman" pitchFamily="18" charset="0"/>
              </a:rPr>
              <a:t> à l’information envoyé </a:t>
            </a:r>
          </a:p>
          <a:p>
            <a:pPr lvl="1"/>
            <a:r>
              <a:rPr lang="fr-FR" sz="2400" dirty="0">
                <a:latin typeface="Times New Roman" pitchFamily="18" charset="0"/>
                <a:cs typeface="Times New Roman" pitchFamily="18" charset="0"/>
              </a:rPr>
              <a:t>Parité paire : si le nombre de 1 dans l’information est paire alors  le bit de parité est égale à 0 , sinon 1</a:t>
            </a:r>
          </a:p>
          <a:p>
            <a:pPr lvl="1"/>
            <a:r>
              <a:rPr lang="fr-FR" sz="2400" dirty="0">
                <a:latin typeface="Times New Roman" pitchFamily="18" charset="0"/>
                <a:cs typeface="Times New Roman" pitchFamily="18" charset="0"/>
              </a:rPr>
              <a:t>Parité impaire  : si le nombre de 1 dans l’information est impaire  alors  le bit de parité  est égale  à 0 , sinon 1</a:t>
            </a:r>
          </a:p>
          <a:p>
            <a:r>
              <a:rPr lang="fr-FR" sz="2400" b="1" dirty="0">
                <a:latin typeface="Times New Roman" pitchFamily="18" charset="0"/>
                <a:cs typeface="Times New Roman" pitchFamily="18" charset="0"/>
              </a:rPr>
              <a:t>Exemple :</a:t>
            </a:r>
            <a:r>
              <a:rPr lang="fr-FR" sz="2400" dirty="0">
                <a:latin typeface="Times New Roman" pitchFamily="18" charset="0"/>
                <a:cs typeface="Times New Roman" pitchFamily="18" charset="0"/>
              </a:rPr>
              <a:t>  </a:t>
            </a:r>
          </a:p>
          <a:p>
            <a:pPr>
              <a:buFont typeface="Arial" charset="0"/>
              <a:buNone/>
            </a:pPr>
            <a:r>
              <a:rPr lang="fr-FR" sz="2400" dirty="0">
                <a:latin typeface="Times New Roman" pitchFamily="18" charset="0"/>
                <a:cs typeface="Times New Roman" pitchFamily="18" charset="0"/>
              </a:rPr>
              <a:t>   si on utilise une parité impaire pour l’information 1100100  on rajoute </a:t>
            </a:r>
            <a:r>
              <a:rPr lang="fr-FR" sz="2400" dirty="0">
                <a:latin typeface="Times New Roman" pitchFamily="18" charset="0"/>
                <a:cs typeface="Times New Roman" pitchFamily="18" charset="0"/>
                <a:sym typeface="Wingdings" pitchFamily="2" charset="2"/>
              </a:rPr>
              <a:t> 0.</a:t>
            </a:r>
          </a:p>
          <a:p>
            <a:pPr>
              <a:buFont typeface="Arial" charset="0"/>
              <a:buNone/>
            </a:pPr>
            <a:r>
              <a:rPr lang="fr-FR" sz="2400" dirty="0">
                <a:latin typeface="Times New Roman" pitchFamily="18" charset="0"/>
                <a:cs typeface="Times New Roman" pitchFamily="18" charset="0"/>
                <a:sym typeface="Wingdings" pitchFamily="2" charset="2"/>
              </a:rPr>
              <a:t>   l’information a envoyé 1100100</a:t>
            </a:r>
            <a:r>
              <a:rPr lang="fr-FR" b="1" dirty="0">
                <a:latin typeface="Times New Roman" pitchFamily="18" charset="0"/>
                <a:cs typeface="Times New Roman" pitchFamily="18" charset="0"/>
                <a:sym typeface="Wingdings" pitchFamily="2" charset="2"/>
              </a:rPr>
              <a:t>0</a:t>
            </a:r>
            <a:r>
              <a:rPr lang="fr-FR" sz="2400" dirty="0">
                <a:sym typeface="Wingdings" pitchFamily="2" charset="2"/>
              </a:rPr>
              <a:t> </a:t>
            </a:r>
            <a:endParaRPr lang="fr-FR" sz="2400" dirty="0"/>
          </a:p>
          <a:p>
            <a:endParaRPr lang="fr-FR" sz="2400"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re 1"/>
          <p:cNvSpPr>
            <a:spLocks noGrp="1"/>
          </p:cNvSpPr>
          <p:nvPr>
            <p:ph type="title"/>
          </p:nvPr>
        </p:nvSpPr>
        <p:spPr>
          <a:xfrm>
            <a:off x="457200" y="274638"/>
            <a:ext cx="8229600" cy="725487"/>
          </a:xfrm>
        </p:spPr>
        <p:txBody>
          <a:bodyPr/>
          <a:lstStyle/>
          <a:p>
            <a:r>
              <a:rPr lang="fr-FR" sz="3200" b="1">
                <a:latin typeface="Times New Roman" pitchFamily="18" charset="0"/>
                <a:cs typeface="Times New Roman" pitchFamily="18" charset="0"/>
              </a:rPr>
              <a:t>Détection des erreurs grâce au code VRC</a:t>
            </a:r>
          </a:p>
        </p:txBody>
      </p:sp>
      <p:sp>
        <p:nvSpPr>
          <p:cNvPr id="43011" name="Espace réservé du contenu 2"/>
          <p:cNvSpPr>
            <a:spLocks noGrp="1"/>
          </p:cNvSpPr>
          <p:nvPr>
            <p:ph idx="1"/>
          </p:nvPr>
        </p:nvSpPr>
        <p:spPr>
          <a:xfrm>
            <a:off x="357188" y="1000125"/>
            <a:ext cx="8286750" cy="5643563"/>
          </a:xfrm>
        </p:spPr>
        <p:txBody>
          <a:bodyPr/>
          <a:lstStyle/>
          <a:p>
            <a:r>
              <a:rPr lang="fr-FR" sz="2400" dirty="0">
                <a:latin typeface="Times New Roman" pitchFamily="18" charset="0"/>
                <a:cs typeface="Times New Roman" pitchFamily="18" charset="0"/>
              </a:rPr>
              <a:t>La détection d'erreur avec le VRC consiste a :</a:t>
            </a:r>
          </a:p>
          <a:p>
            <a:pPr lvl="1"/>
            <a:r>
              <a:rPr lang="fr-FR" sz="2400" dirty="0">
                <a:solidFill>
                  <a:srgbClr val="FF0000"/>
                </a:solidFill>
                <a:latin typeface="Times New Roman" pitchFamily="18" charset="0"/>
                <a:cs typeface="Times New Roman" pitchFamily="18" charset="0"/>
              </a:rPr>
              <a:t>recalculer</a:t>
            </a:r>
            <a:r>
              <a:rPr lang="fr-FR" sz="2400" dirty="0">
                <a:latin typeface="Times New Roman" pitchFamily="18" charset="0"/>
                <a:cs typeface="Times New Roman" pitchFamily="18" charset="0"/>
              </a:rPr>
              <a:t> le bit de parité a la réception et </a:t>
            </a:r>
            <a:r>
              <a:rPr lang="fr-FR" sz="2400" dirty="0">
                <a:solidFill>
                  <a:srgbClr val="FF0000"/>
                </a:solidFill>
                <a:latin typeface="Times New Roman" pitchFamily="18" charset="0"/>
                <a:cs typeface="Times New Roman" pitchFamily="18" charset="0"/>
              </a:rPr>
              <a:t>le comparer</a:t>
            </a:r>
            <a:r>
              <a:rPr lang="fr-FR" sz="2400" dirty="0">
                <a:latin typeface="Times New Roman" pitchFamily="18" charset="0"/>
                <a:cs typeface="Times New Roman" pitchFamily="18" charset="0"/>
              </a:rPr>
              <a:t> avec le bit de parité reçu</a:t>
            </a:r>
          </a:p>
          <a:p>
            <a:pPr>
              <a:buFont typeface="Arial" charset="0"/>
              <a:buNone/>
            </a:pPr>
            <a:r>
              <a:rPr lang="fr-FR" sz="2400" b="1" u="sng" dirty="0">
                <a:latin typeface="Times New Roman" pitchFamily="18" charset="0"/>
                <a:cs typeface="Times New Roman" pitchFamily="18" charset="0"/>
              </a:rPr>
              <a:t>Exemple :</a:t>
            </a:r>
            <a:r>
              <a:rPr lang="fr-FR" sz="2400" dirty="0">
                <a:latin typeface="Times New Roman" pitchFamily="18" charset="0"/>
                <a:cs typeface="Times New Roman" pitchFamily="18" charset="0"/>
              </a:rPr>
              <a:t> l’information reçues  </a:t>
            </a:r>
            <a:r>
              <a:rPr lang="fr-FR" sz="2400" dirty="0">
                <a:latin typeface="Times New Roman" pitchFamily="18" charset="0"/>
                <a:cs typeface="Times New Roman" pitchFamily="18" charset="0"/>
                <a:sym typeface="Wingdings" pitchFamily="2" charset="2"/>
              </a:rPr>
              <a:t>1100100 </a:t>
            </a:r>
            <a:r>
              <a:rPr lang="fr-FR" b="1" dirty="0">
                <a:latin typeface="Times New Roman" pitchFamily="18" charset="0"/>
                <a:cs typeface="Times New Roman" pitchFamily="18" charset="0"/>
                <a:sym typeface="Wingdings" pitchFamily="2" charset="2"/>
              </a:rPr>
              <a:t>0 </a:t>
            </a:r>
          </a:p>
          <a:p>
            <a:pPr>
              <a:buFont typeface="Arial" charset="0"/>
              <a:buNone/>
            </a:pPr>
            <a:r>
              <a:rPr lang="fr-FR" sz="2400" b="1" dirty="0">
                <a:latin typeface="Times New Roman" pitchFamily="18" charset="0"/>
                <a:cs typeface="Times New Roman" pitchFamily="18" charset="0"/>
                <a:sym typeface="Wingdings" pitchFamily="2" charset="2"/>
              </a:rPr>
              <a:t>  le bit de parité qui correspond à l’information : </a:t>
            </a:r>
            <a:r>
              <a:rPr lang="fr-FR" sz="2400" dirty="0">
                <a:latin typeface="Times New Roman" pitchFamily="18" charset="0"/>
                <a:cs typeface="Times New Roman" pitchFamily="18" charset="0"/>
              </a:rPr>
              <a:t> </a:t>
            </a:r>
            <a:r>
              <a:rPr lang="fr-FR" sz="2400" dirty="0">
                <a:latin typeface="Times New Roman" pitchFamily="18" charset="0"/>
                <a:cs typeface="Times New Roman" pitchFamily="18" charset="0"/>
                <a:sym typeface="Wingdings" pitchFamily="2" charset="2"/>
              </a:rPr>
              <a:t>1100100  est égal à 0 donc l’information reçues est correcte </a:t>
            </a:r>
            <a:endParaRPr lang="fr-FR" sz="2400" dirty="0">
              <a:latin typeface="Times New Roman" pitchFamily="18" charset="0"/>
              <a:cs typeface="Times New Roman" pitchFamily="18" charset="0"/>
            </a:endParaRPr>
          </a:p>
          <a:p>
            <a:pPr>
              <a:buFont typeface="Arial" charset="0"/>
              <a:buNone/>
            </a:pPr>
            <a:endParaRPr lang="fr-FR" sz="2400" dirty="0">
              <a:latin typeface="Times New Roman" pitchFamily="18" charset="0"/>
              <a:cs typeface="Times New Roman" pitchFamily="18" charset="0"/>
            </a:endParaRPr>
          </a:p>
          <a:p>
            <a:r>
              <a:rPr lang="fr-FR" sz="2400" b="1" u="sng" dirty="0">
                <a:latin typeface="Times New Roman" pitchFamily="18" charset="0"/>
                <a:cs typeface="Times New Roman" pitchFamily="18" charset="0"/>
              </a:rPr>
              <a:t>Capacité de détection :</a:t>
            </a:r>
            <a:r>
              <a:rPr lang="fr-FR" sz="2400" dirty="0">
                <a:latin typeface="Times New Roman" pitchFamily="18" charset="0"/>
                <a:cs typeface="Times New Roman" pitchFamily="18" charset="0"/>
              </a:rPr>
              <a:t> si un seule bit change alors la parité change </a:t>
            </a:r>
            <a:r>
              <a:rPr lang="fr-FR" sz="2400" dirty="0">
                <a:latin typeface="Times New Roman" pitchFamily="18" charset="0"/>
                <a:cs typeface="Times New Roman" pitchFamily="18" charset="0"/>
                <a:sym typeface="Wingdings" pitchFamily="2" charset="2"/>
              </a:rPr>
              <a:t> on détecte l’erreur </a:t>
            </a:r>
            <a:r>
              <a:rPr lang="fr-FR" sz="2400" dirty="0">
                <a:latin typeface="Times New Roman" pitchFamily="18" charset="0"/>
                <a:cs typeface="Times New Roman" pitchFamily="18" charset="0"/>
              </a:rPr>
              <a:t>mais on peut pas savoir quel est le bit qui a changé. </a:t>
            </a:r>
          </a:p>
          <a:p>
            <a:r>
              <a:rPr lang="fr-FR" sz="2400" dirty="0">
                <a:latin typeface="Times New Roman" pitchFamily="18" charset="0"/>
                <a:cs typeface="Times New Roman" pitchFamily="18" charset="0"/>
              </a:rPr>
              <a:t>Si le nombre de de bits qui change est pair </a:t>
            </a:r>
            <a:r>
              <a:rPr lang="fr-FR" sz="2400" dirty="0">
                <a:latin typeface="Times New Roman" pitchFamily="18" charset="0"/>
                <a:cs typeface="Times New Roman" pitchFamily="18" charset="0"/>
                <a:sym typeface="Wingdings" pitchFamily="2" charset="2"/>
              </a:rPr>
              <a:t> impossible de détecter l’erreur </a:t>
            </a:r>
            <a:endParaRPr lang="fr-FR" sz="2400" dirty="0">
              <a:latin typeface="Times New Roman" pitchFamily="18" charset="0"/>
              <a:cs typeface="Times New Roman" pitchFamily="18" charset="0"/>
            </a:endParaRPr>
          </a:p>
          <a:p>
            <a:r>
              <a:rPr lang="fr-FR" sz="2400" dirty="0">
                <a:latin typeface="Times New Roman" pitchFamily="18" charset="0"/>
                <a:cs typeface="Times New Roman" pitchFamily="18" charset="0"/>
                <a:sym typeface="Wingdings" pitchFamily="2" charset="2"/>
              </a:rPr>
              <a:t>1100100  11</a:t>
            </a:r>
            <a:r>
              <a:rPr lang="fr-FR" b="1" dirty="0">
                <a:latin typeface="Times New Roman" pitchFamily="18" charset="0"/>
                <a:cs typeface="Times New Roman" pitchFamily="18" charset="0"/>
                <a:sym typeface="Wingdings" pitchFamily="2" charset="2"/>
              </a:rPr>
              <a:t>1</a:t>
            </a:r>
            <a:r>
              <a:rPr lang="fr-FR" sz="2400" dirty="0">
                <a:latin typeface="Times New Roman" pitchFamily="18" charset="0"/>
                <a:cs typeface="Times New Roman" pitchFamily="18" charset="0"/>
                <a:sym typeface="Wingdings" pitchFamily="2" charset="2"/>
              </a:rPr>
              <a:t>0</a:t>
            </a:r>
            <a:r>
              <a:rPr lang="fr-FR" b="1" dirty="0">
                <a:latin typeface="Times New Roman" pitchFamily="18" charset="0"/>
                <a:cs typeface="Times New Roman" pitchFamily="18" charset="0"/>
                <a:sym typeface="Wingdings" pitchFamily="2" charset="2"/>
              </a:rPr>
              <a:t>0</a:t>
            </a:r>
            <a:r>
              <a:rPr lang="fr-FR" sz="2400" dirty="0">
                <a:latin typeface="Times New Roman" pitchFamily="18" charset="0"/>
                <a:cs typeface="Times New Roman" pitchFamily="18" charset="0"/>
                <a:sym typeface="Wingdings" pitchFamily="2" charset="2"/>
              </a:rPr>
              <a:t>00</a:t>
            </a:r>
            <a:endParaRPr lang="fr-FR" sz="24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fr-FR" sz="4000" b="1">
                <a:latin typeface="Times New Roman" pitchFamily="18" charset="0"/>
                <a:cs typeface="Times New Roman" pitchFamily="18" charset="0"/>
              </a:rPr>
              <a:t>4.1.2.Parité  longitudinale : LRC</a:t>
            </a:r>
            <a:r>
              <a:rPr lang="en-CA"/>
              <a:t> </a:t>
            </a:r>
          </a:p>
        </p:txBody>
      </p:sp>
      <p:sp>
        <p:nvSpPr>
          <p:cNvPr id="44035" name="Rectangle 3"/>
          <p:cNvSpPr>
            <a:spLocks noGrp="1" noChangeArrowheads="1"/>
          </p:cNvSpPr>
          <p:nvPr>
            <p:ph type="body" idx="1"/>
          </p:nvPr>
        </p:nvSpPr>
        <p:spPr>
          <a:xfrm>
            <a:off x="468313" y="1557338"/>
            <a:ext cx="8229600" cy="4525962"/>
          </a:xfrm>
        </p:spPr>
        <p:txBody>
          <a:bodyPr/>
          <a:lstStyle/>
          <a:p>
            <a:r>
              <a:rPr lang="fr-FR" sz="2400">
                <a:latin typeface="Times New Roman" pitchFamily="18" charset="0"/>
                <a:cs typeface="Times New Roman" pitchFamily="18" charset="0"/>
              </a:rPr>
              <a:t>Appliquer le principe de la parité ( paire ou impaire )aux colonnes d’un bloc de données </a:t>
            </a:r>
          </a:p>
          <a:p>
            <a:r>
              <a:rPr lang="fr-FR" sz="2400">
                <a:latin typeface="Times New Roman" pitchFamily="18" charset="0"/>
                <a:cs typeface="Times New Roman" pitchFamily="18" charset="0"/>
              </a:rPr>
              <a:t>Exemple  le message DATA:</a:t>
            </a:r>
          </a:p>
        </p:txBody>
      </p:sp>
      <p:sp>
        <p:nvSpPr>
          <p:cNvPr id="44036" name="Text Box 4"/>
          <p:cNvSpPr txBox="1">
            <a:spLocks noChangeArrowheads="1"/>
          </p:cNvSpPr>
          <p:nvPr/>
        </p:nvSpPr>
        <p:spPr bwMode="auto">
          <a:xfrm>
            <a:off x="3419475" y="3573463"/>
            <a:ext cx="2057400" cy="2677656"/>
          </a:xfrm>
          <a:prstGeom prst="rect">
            <a:avLst/>
          </a:prstGeom>
          <a:noFill/>
          <a:ln w="12700">
            <a:noFill/>
            <a:miter lim="800000"/>
            <a:headEnd type="none" w="sm" len="sm"/>
            <a:tailEnd type="none" w="sm" len="sm"/>
          </a:ln>
        </p:spPr>
        <p:txBody>
          <a:bodyPr>
            <a:spAutoFit/>
          </a:bodyPr>
          <a:lstStyle/>
          <a:p>
            <a:pPr algn="ctr" eaLnBrk="0" hangingPunct="0"/>
            <a:r>
              <a:rPr lang="en-US" sz="2400" dirty="0">
                <a:latin typeface="Calibri" pitchFamily="34" charset="0"/>
              </a:rPr>
              <a:t>Code ASCII</a:t>
            </a:r>
          </a:p>
          <a:p>
            <a:pPr algn="ctr" eaLnBrk="0" hangingPunct="0"/>
            <a:r>
              <a:rPr lang="en-US" sz="2400" dirty="0">
                <a:latin typeface="Calibri" pitchFamily="34" charset="0"/>
              </a:rPr>
              <a:t>1000100</a:t>
            </a:r>
          </a:p>
          <a:p>
            <a:pPr algn="ctr" eaLnBrk="0" hangingPunct="0"/>
            <a:r>
              <a:rPr lang="en-US" sz="2400" dirty="0">
                <a:latin typeface="Calibri" pitchFamily="34" charset="0"/>
              </a:rPr>
              <a:t>1000001</a:t>
            </a:r>
          </a:p>
          <a:p>
            <a:pPr algn="ctr" eaLnBrk="0" hangingPunct="0"/>
            <a:r>
              <a:rPr lang="en-US" sz="2400" dirty="0">
                <a:latin typeface="Calibri" pitchFamily="34" charset="0"/>
              </a:rPr>
              <a:t>1010100</a:t>
            </a:r>
          </a:p>
          <a:p>
            <a:pPr algn="ctr" eaLnBrk="0" hangingPunct="0"/>
            <a:r>
              <a:rPr lang="en-US" sz="2400" dirty="0">
                <a:latin typeface="Calibri" pitchFamily="34" charset="0"/>
              </a:rPr>
              <a:t>1000001</a:t>
            </a:r>
          </a:p>
          <a:p>
            <a:pPr algn="ctr" eaLnBrk="0" hangingPunct="0"/>
            <a:r>
              <a:rPr lang="en-US" sz="2400" b="1" dirty="0">
                <a:solidFill>
                  <a:schemeClr val="tx2"/>
                </a:solidFill>
                <a:latin typeface="Calibri" pitchFamily="34" charset="0"/>
              </a:rPr>
              <a:t>0010000</a:t>
            </a:r>
            <a:endParaRPr lang="en-US" sz="2400" b="1" dirty="0">
              <a:latin typeface="Calibri" pitchFamily="34" charset="0"/>
            </a:endParaRPr>
          </a:p>
          <a:p>
            <a:pPr algn="ctr" eaLnBrk="0" hangingPunct="0"/>
            <a:endParaRPr lang="en-US" sz="2400" dirty="0">
              <a:latin typeface="Calibri" pitchFamily="34" charset="0"/>
            </a:endParaRPr>
          </a:p>
        </p:txBody>
      </p:sp>
      <p:sp>
        <p:nvSpPr>
          <p:cNvPr id="44037" name="Text Box 5"/>
          <p:cNvSpPr txBox="1">
            <a:spLocks noChangeArrowheads="1"/>
          </p:cNvSpPr>
          <p:nvPr/>
        </p:nvSpPr>
        <p:spPr bwMode="auto">
          <a:xfrm>
            <a:off x="1857356" y="3500438"/>
            <a:ext cx="2057400" cy="3013075"/>
          </a:xfrm>
          <a:prstGeom prst="rect">
            <a:avLst/>
          </a:prstGeom>
          <a:noFill/>
          <a:ln w="12700">
            <a:noFill/>
            <a:miter lim="800000"/>
            <a:headEnd type="none" w="sm" len="sm"/>
            <a:tailEnd type="none" w="sm" len="sm"/>
          </a:ln>
        </p:spPr>
        <p:txBody>
          <a:bodyPr>
            <a:spAutoFit/>
          </a:bodyPr>
          <a:lstStyle/>
          <a:p>
            <a:pPr algn="ctr" eaLnBrk="0" hangingPunct="0"/>
            <a:r>
              <a:rPr lang="fr-FR" sz="2400">
                <a:latin typeface="Calibri" pitchFamily="34" charset="0"/>
              </a:rPr>
              <a:t>Caractère</a:t>
            </a:r>
            <a:r>
              <a:rPr lang="en-US" sz="2400">
                <a:latin typeface="Calibri" pitchFamily="34" charset="0"/>
              </a:rPr>
              <a:t> </a:t>
            </a:r>
          </a:p>
          <a:p>
            <a:pPr algn="ctr" eaLnBrk="0" hangingPunct="0"/>
            <a:r>
              <a:rPr lang="en-US" sz="2400">
                <a:latin typeface="Calibri" pitchFamily="34" charset="0"/>
              </a:rPr>
              <a:t>D</a:t>
            </a:r>
          </a:p>
          <a:p>
            <a:pPr algn="ctr" eaLnBrk="0" hangingPunct="0"/>
            <a:r>
              <a:rPr lang="en-US" sz="2400">
                <a:latin typeface="Calibri" pitchFamily="34" charset="0"/>
              </a:rPr>
              <a:t>A</a:t>
            </a:r>
          </a:p>
          <a:p>
            <a:pPr algn="ctr" eaLnBrk="0" hangingPunct="0"/>
            <a:r>
              <a:rPr lang="en-US" sz="2400">
                <a:latin typeface="Calibri" pitchFamily="34" charset="0"/>
              </a:rPr>
              <a:t>T</a:t>
            </a:r>
          </a:p>
          <a:p>
            <a:pPr algn="ctr" eaLnBrk="0" hangingPunct="0"/>
            <a:r>
              <a:rPr lang="en-US" sz="2400">
                <a:latin typeface="Calibri" pitchFamily="34" charset="0"/>
              </a:rPr>
              <a:t>A</a:t>
            </a:r>
          </a:p>
          <a:p>
            <a:pPr algn="ctr" eaLnBrk="0" hangingPunct="0"/>
            <a:r>
              <a:rPr lang="en-US" sz="2400">
                <a:latin typeface="Calibri" pitchFamily="34" charset="0"/>
              </a:rPr>
              <a:t>LRC</a:t>
            </a:r>
          </a:p>
          <a:p>
            <a:pPr algn="ctr" eaLnBrk="0" hangingPunct="0"/>
            <a:endParaRPr lang="en-US" sz="2400">
              <a:latin typeface="Calibri" pitchFamily="34" charset="0"/>
            </a:endParaRPr>
          </a:p>
          <a:p>
            <a:pPr algn="ctr" eaLnBrk="0" hangingPunct="0"/>
            <a:endParaRPr lang="en-US" sz="2400">
              <a:latin typeface="Calibri"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r>
              <a:rPr lang="fr-FR" sz="3200" b="1"/>
              <a:t>1.2.Rôle de la couche liaison de données </a:t>
            </a:r>
          </a:p>
        </p:txBody>
      </p:sp>
      <p:sp>
        <p:nvSpPr>
          <p:cNvPr id="8195" name="Espace réservé du contenu 2"/>
          <p:cNvSpPr>
            <a:spLocks noGrp="1"/>
          </p:cNvSpPr>
          <p:nvPr>
            <p:ph idx="1"/>
          </p:nvPr>
        </p:nvSpPr>
        <p:spPr/>
        <p:txBody>
          <a:bodyPr/>
          <a:lstStyle/>
          <a:p>
            <a:r>
              <a:rPr lang="fr-FR" sz="2400"/>
              <a:t>Découpage en trame : délimiter les données issus de la couche réseaux</a:t>
            </a:r>
          </a:p>
          <a:p>
            <a:r>
              <a:rPr lang="fr-FR" sz="2400"/>
              <a:t>Contrôle d’accés  au media de transmission : quelle machine a le droit d’utiliser le support pour envoyer les données </a:t>
            </a:r>
          </a:p>
          <a:p>
            <a:r>
              <a:rPr lang="fr-FR" sz="2400"/>
              <a:t>Adressage  : identification physique des machines  </a:t>
            </a:r>
          </a:p>
          <a:p>
            <a:r>
              <a:rPr lang="fr-FR" sz="2400"/>
              <a:t>Contrôle d’erreurs  : assurer le transfert sans erreurs des données </a:t>
            </a:r>
          </a:p>
          <a:p>
            <a:r>
              <a:rPr lang="fr-FR" sz="2400"/>
              <a:t>Contrôle de flux : assurer un transfert fiable de données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re 1"/>
          <p:cNvSpPr>
            <a:spLocks noGrp="1"/>
          </p:cNvSpPr>
          <p:nvPr>
            <p:ph type="title"/>
          </p:nvPr>
        </p:nvSpPr>
        <p:spPr/>
        <p:txBody>
          <a:bodyPr/>
          <a:lstStyle/>
          <a:p>
            <a:endParaRPr lang="fr-FR"/>
          </a:p>
        </p:txBody>
      </p:sp>
      <p:sp>
        <p:nvSpPr>
          <p:cNvPr id="45059" name="Espace réservé du contenu 2"/>
          <p:cNvSpPr>
            <a:spLocks noGrp="1"/>
          </p:cNvSpPr>
          <p:nvPr>
            <p:ph idx="1"/>
          </p:nvPr>
        </p:nvSpPr>
        <p:spPr/>
        <p:txBody>
          <a:bodyPr/>
          <a:lstStyle/>
          <a:p>
            <a:r>
              <a:rPr lang="fr-FR" sz="2400">
                <a:latin typeface="Times New Roman" pitchFamily="18" charset="0"/>
                <a:cs typeface="Times New Roman" pitchFamily="18" charset="0"/>
              </a:rPr>
              <a:t>C’est un code meilleur que le VRC </a:t>
            </a:r>
          </a:p>
          <a:p>
            <a:r>
              <a:rPr lang="fr-FR" sz="2400">
                <a:latin typeface="Times New Roman" pitchFamily="18" charset="0"/>
                <a:cs typeface="Times New Roman" pitchFamily="18" charset="0"/>
              </a:rPr>
              <a:t>Impossible de détecter l’erreur si deux bit sont changé en même temps sur la même colonnes </a:t>
            </a:r>
          </a:p>
          <a:p>
            <a:r>
              <a:rPr lang="fr-FR" sz="2400">
                <a:latin typeface="Times New Roman" pitchFamily="18" charset="0"/>
                <a:cs typeface="Times New Roman" pitchFamily="18" charset="0"/>
              </a:rPr>
              <a:t>Pour plus d’efficacité Rajouter un contrôle sur les lignes </a:t>
            </a:r>
          </a:p>
          <a:p>
            <a:endParaRPr lang="fr-FR">
              <a:latin typeface="Times New Roman" pitchFamily="18" charset="0"/>
              <a:cs typeface="Times New Roman" pitchFamily="18" charset="0"/>
            </a:endParaRPr>
          </a:p>
        </p:txBody>
      </p:sp>
      <p:sp>
        <p:nvSpPr>
          <p:cNvPr id="45060" name="Text Box 4"/>
          <p:cNvSpPr txBox="1">
            <a:spLocks noChangeArrowheads="1"/>
          </p:cNvSpPr>
          <p:nvPr/>
        </p:nvSpPr>
        <p:spPr bwMode="auto">
          <a:xfrm>
            <a:off x="3286125" y="3857625"/>
            <a:ext cx="2057400" cy="2677656"/>
          </a:xfrm>
          <a:prstGeom prst="rect">
            <a:avLst/>
          </a:prstGeom>
          <a:noFill/>
          <a:ln w="12700">
            <a:noFill/>
            <a:miter lim="800000"/>
            <a:headEnd type="none" w="sm" len="sm"/>
            <a:tailEnd type="none" w="sm" len="sm"/>
          </a:ln>
        </p:spPr>
        <p:txBody>
          <a:bodyPr>
            <a:spAutoFit/>
          </a:bodyPr>
          <a:lstStyle/>
          <a:p>
            <a:pPr algn="ctr" eaLnBrk="0" hangingPunct="0"/>
            <a:r>
              <a:rPr lang="en-US" sz="2400" dirty="0">
                <a:latin typeface="Calibri" pitchFamily="34" charset="0"/>
              </a:rPr>
              <a:t>ASCII</a:t>
            </a:r>
          </a:p>
          <a:p>
            <a:pPr algn="ctr" eaLnBrk="0" hangingPunct="0"/>
            <a:r>
              <a:rPr lang="en-US" sz="2400" dirty="0">
                <a:latin typeface="Calibri" pitchFamily="34" charset="0"/>
              </a:rPr>
              <a:t>1000100</a:t>
            </a:r>
          </a:p>
          <a:p>
            <a:pPr algn="ctr" eaLnBrk="0" hangingPunct="0"/>
            <a:r>
              <a:rPr lang="en-US" sz="2400" dirty="0">
                <a:latin typeface="Calibri" pitchFamily="34" charset="0"/>
              </a:rPr>
              <a:t>1000001</a:t>
            </a:r>
          </a:p>
          <a:p>
            <a:pPr algn="ctr" eaLnBrk="0" hangingPunct="0"/>
            <a:r>
              <a:rPr lang="en-US" sz="2400" dirty="0">
                <a:latin typeface="Calibri" pitchFamily="34" charset="0"/>
              </a:rPr>
              <a:t>1010100</a:t>
            </a:r>
          </a:p>
          <a:p>
            <a:pPr algn="ctr" eaLnBrk="0" hangingPunct="0"/>
            <a:r>
              <a:rPr lang="en-US" sz="2400" dirty="0">
                <a:latin typeface="Calibri" pitchFamily="34" charset="0"/>
              </a:rPr>
              <a:t>1000001</a:t>
            </a:r>
          </a:p>
          <a:p>
            <a:pPr algn="ctr" eaLnBrk="0" hangingPunct="0"/>
            <a:r>
              <a:rPr lang="en-US" sz="2400" dirty="0">
                <a:solidFill>
                  <a:schemeClr val="tx2"/>
                </a:solidFill>
                <a:latin typeface="Calibri" pitchFamily="34" charset="0"/>
              </a:rPr>
              <a:t>0010000</a:t>
            </a:r>
            <a:endParaRPr lang="en-US" sz="2400" dirty="0">
              <a:latin typeface="Calibri" pitchFamily="34" charset="0"/>
            </a:endParaRPr>
          </a:p>
          <a:p>
            <a:pPr algn="ctr" eaLnBrk="0" hangingPunct="0"/>
            <a:endParaRPr lang="en-US" sz="2400" dirty="0">
              <a:latin typeface="Calibri" pitchFamily="34" charset="0"/>
            </a:endParaRPr>
          </a:p>
        </p:txBody>
      </p:sp>
      <p:sp>
        <p:nvSpPr>
          <p:cNvPr id="45061" name="Text Box 5"/>
          <p:cNvSpPr txBox="1">
            <a:spLocks noChangeArrowheads="1"/>
          </p:cNvSpPr>
          <p:nvPr/>
        </p:nvSpPr>
        <p:spPr bwMode="auto">
          <a:xfrm>
            <a:off x="1785938" y="3857625"/>
            <a:ext cx="2057400" cy="2647950"/>
          </a:xfrm>
          <a:prstGeom prst="rect">
            <a:avLst/>
          </a:prstGeom>
          <a:noFill/>
          <a:ln w="12700">
            <a:noFill/>
            <a:miter lim="800000"/>
            <a:headEnd type="none" w="sm" len="sm"/>
            <a:tailEnd type="none" w="sm" len="sm"/>
          </a:ln>
        </p:spPr>
        <p:txBody>
          <a:bodyPr>
            <a:spAutoFit/>
          </a:bodyPr>
          <a:lstStyle/>
          <a:p>
            <a:pPr algn="ctr" eaLnBrk="0" hangingPunct="0"/>
            <a:r>
              <a:rPr lang="fr-FR" sz="2400">
                <a:latin typeface="Calibri" pitchFamily="34" charset="0"/>
              </a:rPr>
              <a:t>Caractère</a:t>
            </a:r>
            <a:r>
              <a:rPr lang="en-US" sz="2400">
                <a:latin typeface="Calibri" pitchFamily="34" charset="0"/>
              </a:rPr>
              <a:t> </a:t>
            </a:r>
          </a:p>
          <a:p>
            <a:pPr algn="ctr" eaLnBrk="0" hangingPunct="0"/>
            <a:r>
              <a:rPr lang="en-US" sz="2400">
                <a:latin typeface="Calibri" pitchFamily="34" charset="0"/>
              </a:rPr>
              <a:t>D</a:t>
            </a:r>
          </a:p>
          <a:p>
            <a:pPr algn="ctr" eaLnBrk="0" hangingPunct="0"/>
            <a:r>
              <a:rPr lang="en-US" sz="2400">
                <a:latin typeface="Calibri" pitchFamily="34" charset="0"/>
              </a:rPr>
              <a:t>A</a:t>
            </a:r>
          </a:p>
          <a:p>
            <a:pPr algn="ctr" eaLnBrk="0" hangingPunct="0"/>
            <a:r>
              <a:rPr lang="en-US" sz="2400">
                <a:latin typeface="Calibri" pitchFamily="34" charset="0"/>
              </a:rPr>
              <a:t>T</a:t>
            </a:r>
          </a:p>
          <a:p>
            <a:pPr algn="ctr" eaLnBrk="0" hangingPunct="0"/>
            <a:r>
              <a:rPr lang="en-US" sz="2400">
                <a:latin typeface="Calibri" pitchFamily="34" charset="0"/>
              </a:rPr>
              <a:t>A</a:t>
            </a:r>
          </a:p>
          <a:p>
            <a:pPr algn="ctr" eaLnBrk="0" hangingPunct="0"/>
            <a:r>
              <a:rPr lang="en-US" sz="2400">
                <a:solidFill>
                  <a:schemeClr val="tx2"/>
                </a:solidFill>
                <a:latin typeface="Calibri" pitchFamily="34" charset="0"/>
              </a:rPr>
              <a:t>LRC</a:t>
            </a:r>
            <a:endParaRPr lang="en-US" sz="2400">
              <a:latin typeface="Calibri" pitchFamily="34" charset="0"/>
            </a:endParaRPr>
          </a:p>
          <a:p>
            <a:pPr algn="ctr" eaLnBrk="0" hangingPunct="0"/>
            <a:endParaRPr lang="en-US" sz="2400">
              <a:latin typeface="Calibri" pitchFamily="34" charset="0"/>
            </a:endParaRPr>
          </a:p>
        </p:txBody>
      </p:sp>
      <p:sp>
        <p:nvSpPr>
          <p:cNvPr id="45062" name="Text Box 6"/>
          <p:cNvSpPr txBox="1">
            <a:spLocks noChangeArrowheads="1"/>
          </p:cNvSpPr>
          <p:nvPr/>
        </p:nvSpPr>
        <p:spPr bwMode="auto">
          <a:xfrm>
            <a:off x="4929188" y="3929063"/>
            <a:ext cx="2057400" cy="2677656"/>
          </a:xfrm>
          <a:prstGeom prst="rect">
            <a:avLst/>
          </a:prstGeom>
          <a:noFill/>
          <a:ln w="12700">
            <a:noFill/>
            <a:miter lim="800000"/>
            <a:headEnd type="none" w="sm" len="sm"/>
            <a:tailEnd type="none" w="sm" len="sm"/>
          </a:ln>
        </p:spPr>
        <p:txBody>
          <a:bodyPr>
            <a:spAutoFit/>
          </a:bodyPr>
          <a:lstStyle/>
          <a:p>
            <a:pPr algn="ctr" eaLnBrk="0" hangingPunct="0"/>
            <a:r>
              <a:rPr lang="en-US" sz="2400" dirty="0">
                <a:latin typeface="Calibri" pitchFamily="34" charset="0"/>
              </a:rPr>
              <a:t>Bit de </a:t>
            </a:r>
            <a:r>
              <a:rPr lang="fr-FR" sz="2400" dirty="0">
                <a:latin typeface="Calibri" pitchFamily="34" charset="0"/>
              </a:rPr>
              <a:t>parité</a:t>
            </a:r>
          </a:p>
          <a:p>
            <a:pPr algn="ctr" eaLnBrk="0" hangingPunct="0"/>
            <a:r>
              <a:rPr lang="en-US" sz="2400" dirty="0">
                <a:latin typeface="Calibri" pitchFamily="34" charset="0"/>
              </a:rPr>
              <a:t>0</a:t>
            </a:r>
          </a:p>
          <a:p>
            <a:pPr algn="ctr" eaLnBrk="0" hangingPunct="0"/>
            <a:r>
              <a:rPr lang="en-US" sz="2400" dirty="0">
                <a:latin typeface="Calibri" pitchFamily="34" charset="0"/>
              </a:rPr>
              <a:t>0</a:t>
            </a:r>
          </a:p>
          <a:p>
            <a:pPr algn="ctr" eaLnBrk="0" hangingPunct="0"/>
            <a:r>
              <a:rPr lang="en-US" sz="2400" dirty="0">
                <a:latin typeface="Calibri" pitchFamily="34" charset="0"/>
              </a:rPr>
              <a:t>1</a:t>
            </a:r>
          </a:p>
          <a:p>
            <a:pPr algn="ctr" eaLnBrk="0" hangingPunct="0"/>
            <a:r>
              <a:rPr lang="en-US" sz="2400" dirty="0">
                <a:latin typeface="Calibri" pitchFamily="34" charset="0"/>
              </a:rPr>
              <a:t>0</a:t>
            </a:r>
          </a:p>
          <a:p>
            <a:pPr algn="ctr" eaLnBrk="0" hangingPunct="0"/>
            <a:r>
              <a:rPr lang="en-US" sz="2400" dirty="0">
                <a:solidFill>
                  <a:schemeClr val="tx2"/>
                </a:solidFill>
                <a:latin typeface="Calibri" pitchFamily="34" charset="0"/>
              </a:rPr>
              <a:t>0</a:t>
            </a:r>
            <a:endParaRPr lang="en-US" sz="2400" dirty="0">
              <a:latin typeface="Calibri" pitchFamily="34" charset="0"/>
            </a:endParaRPr>
          </a:p>
          <a:p>
            <a:pPr algn="ctr" eaLnBrk="0" hangingPunct="0"/>
            <a:endParaRPr lang="en-US" sz="2400" dirty="0">
              <a:latin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457200" y="274638"/>
            <a:ext cx="8229600" cy="777875"/>
          </a:xfrm>
        </p:spPr>
        <p:txBody>
          <a:bodyPr/>
          <a:lstStyle/>
          <a:p>
            <a:r>
              <a:rPr lang="fr-FR" sz="4000" b="1">
                <a:latin typeface="Times New Roman" pitchFamily="18" charset="0"/>
                <a:cs typeface="Times New Roman" pitchFamily="18" charset="0"/>
              </a:rPr>
              <a:t>4.1.3. Vérification polynomiale</a:t>
            </a:r>
          </a:p>
        </p:txBody>
      </p:sp>
      <p:sp>
        <p:nvSpPr>
          <p:cNvPr id="1030" name="Rectangle 3"/>
          <p:cNvSpPr>
            <a:spLocks noGrp="1" noChangeArrowheads="1"/>
          </p:cNvSpPr>
          <p:nvPr>
            <p:ph type="body" idx="1"/>
          </p:nvPr>
        </p:nvSpPr>
        <p:spPr>
          <a:xfrm>
            <a:off x="468313" y="1412875"/>
            <a:ext cx="8229600" cy="757238"/>
          </a:xfrm>
        </p:spPr>
        <p:txBody>
          <a:bodyPr/>
          <a:lstStyle/>
          <a:p>
            <a:pPr>
              <a:lnSpc>
                <a:spcPct val="90000"/>
              </a:lnSpc>
            </a:pPr>
            <a:r>
              <a:rPr lang="en-CA" sz="2400">
                <a:latin typeface="Times New Roman" pitchFamily="18" charset="0"/>
                <a:cs typeface="Times New Roman" pitchFamily="18" charset="0"/>
              </a:rPr>
              <a:t>Rappel : </a:t>
            </a:r>
            <a:r>
              <a:rPr lang="fr-FR" sz="2400">
                <a:solidFill>
                  <a:srgbClr val="000000"/>
                </a:solidFill>
                <a:latin typeface="Times New Roman" pitchFamily="18" charset="0"/>
                <a:cs typeface="Times New Roman" pitchFamily="18" charset="0"/>
              </a:rPr>
              <a:t>Une information en binaire peut être écrit sous la forme polynomial suivant les puissance de 2 </a:t>
            </a:r>
            <a:endParaRPr lang="en-CA" sz="2400">
              <a:latin typeface="Times New Roman" pitchFamily="18" charset="0"/>
              <a:cs typeface="Times New Roman" pitchFamily="18" charset="0"/>
            </a:endParaRPr>
          </a:p>
          <a:p>
            <a:pPr>
              <a:lnSpc>
                <a:spcPct val="90000"/>
              </a:lnSpc>
            </a:pPr>
            <a:endParaRPr lang="en-CA" sz="1800">
              <a:latin typeface="Times New Roman" pitchFamily="18" charset="0"/>
              <a:cs typeface="Times New Roman" pitchFamily="18" charset="0"/>
            </a:endParaRPr>
          </a:p>
          <a:p>
            <a:pPr>
              <a:lnSpc>
                <a:spcPct val="90000"/>
              </a:lnSpc>
            </a:pPr>
            <a:endParaRPr lang="en-CA" sz="1800"/>
          </a:p>
          <a:p>
            <a:pPr>
              <a:lnSpc>
                <a:spcPct val="90000"/>
              </a:lnSpc>
            </a:pPr>
            <a:endParaRPr lang="en-CA" sz="1800"/>
          </a:p>
          <a:p>
            <a:pPr>
              <a:lnSpc>
                <a:spcPct val="90000"/>
              </a:lnSpc>
            </a:pPr>
            <a:endParaRPr lang="en-CA" sz="1800"/>
          </a:p>
          <a:p>
            <a:pPr>
              <a:lnSpc>
                <a:spcPct val="90000"/>
              </a:lnSpc>
            </a:pPr>
            <a:endParaRPr lang="en-CA" sz="1800"/>
          </a:p>
          <a:p>
            <a:pPr>
              <a:lnSpc>
                <a:spcPct val="90000"/>
              </a:lnSpc>
            </a:pPr>
            <a:endParaRPr lang="en-CA" sz="1800"/>
          </a:p>
          <a:p>
            <a:pPr>
              <a:lnSpc>
                <a:spcPct val="90000"/>
              </a:lnSpc>
            </a:pPr>
            <a:endParaRPr lang="en-CA" sz="1800"/>
          </a:p>
          <a:p>
            <a:pPr>
              <a:lnSpc>
                <a:spcPct val="90000"/>
              </a:lnSpc>
            </a:pPr>
            <a:endParaRPr lang="en-CA" sz="1800"/>
          </a:p>
        </p:txBody>
      </p:sp>
      <p:graphicFrame>
        <p:nvGraphicFramePr>
          <p:cNvPr id="1026" name="Object 2"/>
          <p:cNvGraphicFramePr>
            <a:graphicFrameLocks noChangeAspect="1"/>
          </p:cNvGraphicFramePr>
          <p:nvPr/>
        </p:nvGraphicFramePr>
        <p:xfrm>
          <a:off x="857250" y="2428875"/>
          <a:ext cx="7215188" cy="642938"/>
        </p:xfrm>
        <a:graphic>
          <a:graphicData uri="http://schemas.openxmlformats.org/presentationml/2006/ole">
            <p:oleObj spid="_x0000_s1035" name="Équation" r:id="rId4" imgW="2260600" imgH="228600" progId="Equation.3">
              <p:embed/>
            </p:oleObj>
          </a:graphicData>
        </a:graphic>
      </p:graphicFrame>
      <p:sp>
        <p:nvSpPr>
          <p:cNvPr id="1031" name="Rectangle 6"/>
          <p:cNvSpPr>
            <a:spLocks noChangeArrowheads="1"/>
          </p:cNvSpPr>
          <p:nvPr/>
        </p:nvSpPr>
        <p:spPr bwMode="auto">
          <a:xfrm>
            <a:off x="11113" y="4351338"/>
            <a:ext cx="333375" cy="523875"/>
          </a:xfrm>
          <a:prstGeom prst="rect">
            <a:avLst/>
          </a:prstGeom>
          <a:noFill/>
          <a:ln w="9525">
            <a:noFill/>
            <a:miter lim="800000"/>
            <a:headEnd/>
            <a:tailEnd/>
          </a:ln>
        </p:spPr>
        <p:txBody>
          <a:bodyPr wrap="none">
            <a:spAutoFit/>
          </a:bodyPr>
          <a:lstStyle/>
          <a:p>
            <a:r>
              <a:rPr lang="fr-FR" sz="2800">
                <a:solidFill>
                  <a:srgbClr val="000000"/>
                </a:solidFill>
                <a:latin typeface="Calibri" pitchFamily="34" charset="0"/>
              </a:rPr>
              <a:t>.</a:t>
            </a:r>
            <a:r>
              <a:rPr lang="fr-FR" sz="2000">
                <a:solidFill>
                  <a:srgbClr val="000000"/>
                </a:solidFill>
                <a:latin typeface="Calibri" pitchFamily="34" charset="0"/>
              </a:rPr>
              <a:t> </a:t>
            </a:r>
          </a:p>
        </p:txBody>
      </p:sp>
      <p:sp>
        <p:nvSpPr>
          <p:cNvPr id="1032" name="Rectangle 5"/>
          <p:cNvSpPr>
            <a:spLocks noChangeArrowheads="1"/>
          </p:cNvSpPr>
          <p:nvPr/>
        </p:nvSpPr>
        <p:spPr bwMode="auto">
          <a:xfrm>
            <a:off x="285750" y="4572000"/>
            <a:ext cx="8215313" cy="830263"/>
          </a:xfrm>
          <a:prstGeom prst="rect">
            <a:avLst/>
          </a:prstGeom>
          <a:noFill/>
          <a:ln w="9525">
            <a:noFill/>
            <a:miter lim="800000"/>
            <a:headEnd/>
            <a:tailEnd/>
          </a:ln>
        </p:spPr>
        <p:txBody>
          <a:bodyPr>
            <a:spAutoFit/>
          </a:bodyPr>
          <a:lstStyle/>
          <a:p>
            <a:r>
              <a:rPr lang="fr-FR" sz="2400">
                <a:latin typeface="Calibri" pitchFamily="34" charset="0"/>
              </a:rPr>
              <a:t>Exemple :</a:t>
            </a:r>
          </a:p>
          <a:p>
            <a:r>
              <a:rPr lang="fr-FR" sz="2400">
                <a:latin typeface="Calibri" pitchFamily="34" charset="0"/>
              </a:rPr>
              <a:t>La suite 1100101 est représentée par le polynôme</a:t>
            </a:r>
          </a:p>
        </p:txBody>
      </p:sp>
      <p:graphicFrame>
        <p:nvGraphicFramePr>
          <p:cNvPr id="1027" name="Object 3"/>
          <p:cNvGraphicFramePr>
            <a:graphicFrameLocks noChangeAspect="1"/>
          </p:cNvGraphicFramePr>
          <p:nvPr/>
        </p:nvGraphicFramePr>
        <p:xfrm>
          <a:off x="233363" y="4000500"/>
          <a:ext cx="8553450" cy="500063"/>
        </p:xfrm>
        <a:graphic>
          <a:graphicData uri="http://schemas.openxmlformats.org/presentationml/2006/ole">
            <p:oleObj spid="_x0000_s1036" name="Équation" r:id="rId5" imgW="4876800" imgH="241300" progId="Equation.3">
              <p:embed/>
            </p:oleObj>
          </a:graphicData>
        </a:graphic>
      </p:graphicFrame>
      <p:sp>
        <p:nvSpPr>
          <p:cNvPr id="1033" name="ZoneTexte 8"/>
          <p:cNvSpPr txBox="1">
            <a:spLocks noChangeArrowheads="1"/>
          </p:cNvSpPr>
          <p:nvPr/>
        </p:nvSpPr>
        <p:spPr bwMode="auto">
          <a:xfrm>
            <a:off x="500063" y="3286125"/>
            <a:ext cx="2779712" cy="461963"/>
          </a:xfrm>
          <a:prstGeom prst="rect">
            <a:avLst/>
          </a:prstGeom>
          <a:noFill/>
          <a:ln w="9525">
            <a:noFill/>
            <a:miter lim="800000"/>
            <a:headEnd/>
            <a:tailEnd/>
          </a:ln>
        </p:spPr>
        <p:txBody>
          <a:bodyPr wrap="none">
            <a:spAutoFit/>
          </a:bodyPr>
          <a:lstStyle/>
          <a:p>
            <a:r>
              <a:rPr lang="fr-FR" sz="2400">
                <a:latin typeface="Calibri" pitchFamily="34" charset="0"/>
              </a:rPr>
              <a:t>Dans le cas général : </a:t>
            </a:r>
          </a:p>
        </p:txBody>
      </p:sp>
      <p:graphicFrame>
        <p:nvGraphicFramePr>
          <p:cNvPr id="1028" name="Object 4"/>
          <p:cNvGraphicFramePr>
            <a:graphicFrameLocks noChangeAspect="1"/>
          </p:cNvGraphicFramePr>
          <p:nvPr/>
        </p:nvGraphicFramePr>
        <p:xfrm>
          <a:off x="571500" y="5643563"/>
          <a:ext cx="7377113" cy="947737"/>
        </p:xfrm>
        <a:graphic>
          <a:graphicData uri="http://schemas.openxmlformats.org/presentationml/2006/ole">
            <p:oleObj spid="_x0000_s1037" name="Équation" r:id="rId6" imgW="3556000" imgH="457200" progId="Equation.3">
              <p:embed/>
            </p:oleObj>
          </a:graphicData>
        </a:graphic>
      </p:graphicFrame>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87"/>
          </a:xfrm>
        </p:spPr>
        <p:txBody>
          <a:bodyPr>
            <a:normAutofit/>
          </a:bodyPr>
          <a:lstStyle/>
          <a:p>
            <a:r>
              <a:rPr lang="fr-FR" sz="4000" b="1">
                <a:latin typeface="Times New Roman" pitchFamily="18" charset="0"/>
                <a:cs typeface="Times New Roman" pitchFamily="18" charset="0"/>
              </a:rPr>
              <a:t>Calcul du CRC</a:t>
            </a:r>
            <a:r>
              <a:rPr lang="fr-FR" sz="4000"/>
              <a:t> </a:t>
            </a:r>
          </a:p>
        </p:txBody>
      </p:sp>
      <p:sp>
        <p:nvSpPr>
          <p:cNvPr id="46083" name="Espace réservé du contenu 2"/>
          <p:cNvSpPr>
            <a:spLocks noGrp="1"/>
          </p:cNvSpPr>
          <p:nvPr>
            <p:ph idx="1"/>
          </p:nvPr>
        </p:nvSpPr>
        <p:spPr>
          <a:xfrm>
            <a:off x="428625" y="1214438"/>
            <a:ext cx="8286750" cy="5357812"/>
          </a:xfrm>
        </p:spPr>
        <p:txBody>
          <a:bodyPr/>
          <a:lstStyle/>
          <a:p>
            <a:r>
              <a:rPr lang="fr-FR" sz="2400">
                <a:latin typeface="Times New Roman" pitchFamily="18" charset="0"/>
                <a:cs typeface="Times New Roman" pitchFamily="18" charset="0"/>
              </a:rPr>
              <a:t>On choisit un polynôme appelé polynôme générateur  G(X) de </a:t>
            </a:r>
            <a:r>
              <a:rPr lang="fr-FR" sz="2400">
                <a:solidFill>
                  <a:srgbClr val="FF0000"/>
                </a:solidFill>
                <a:latin typeface="Times New Roman" pitchFamily="18" charset="0"/>
                <a:cs typeface="Times New Roman" pitchFamily="18" charset="0"/>
              </a:rPr>
              <a:t>degré </a:t>
            </a:r>
            <a:r>
              <a:rPr lang="fr-FR" b="1" i="1">
                <a:solidFill>
                  <a:srgbClr val="FF0000"/>
                </a:solidFill>
                <a:latin typeface="Times New Roman" pitchFamily="18" charset="0"/>
                <a:cs typeface="Times New Roman" pitchFamily="18" charset="0"/>
              </a:rPr>
              <a:t>n</a:t>
            </a:r>
            <a:r>
              <a:rPr lang="fr-FR" sz="2400">
                <a:latin typeface="Times New Roman" pitchFamily="18" charset="0"/>
                <a:cs typeface="Times New Roman" pitchFamily="18" charset="0"/>
              </a:rPr>
              <a:t> </a:t>
            </a:r>
          </a:p>
          <a:p>
            <a:r>
              <a:rPr lang="fr-FR" sz="2400">
                <a:latin typeface="Times New Roman" pitchFamily="18" charset="0"/>
                <a:cs typeface="Times New Roman" pitchFamily="18" charset="0"/>
              </a:rPr>
              <a:t>Exemple :  polynôme générateur    X</a:t>
            </a:r>
            <a:r>
              <a:rPr lang="fr-FR" baseline="30000">
                <a:latin typeface="Times New Roman" pitchFamily="18" charset="0"/>
                <a:cs typeface="Times New Roman" pitchFamily="18" charset="0"/>
              </a:rPr>
              <a:t>4</a:t>
            </a:r>
            <a:r>
              <a:rPr lang="fr-FR" sz="2400">
                <a:latin typeface="Times New Roman" pitchFamily="18" charset="0"/>
                <a:cs typeface="Times New Roman" pitchFamily="18" charset="0"/>
              </a:rPr>
              <a:t>+X</a:t>
            </a:r>
            <a:r>
              <a:rPr lang="fr-FR" baseline="30000">
                <a:latin typeface="Times New Roman" pitchFamily="18" charset="0"/>
                <a:cs typeface="Times New Roman" pitchFamily="18" charset="0"/>
              </a:rPr>
              <a:t>2</a:t>
            </a:r>
            <a:r>
              <a:rPr lang="fr-FR" sz="2400">
                <a:latin typeface="Times New Roman" pitchFamily="18" charset="0"/>
                <a:cs typeface="Times New Roman" pitchFamily="18" charset="0"/>
              </a:rPr>
              <a:t>+X  de degré 4 </a:t>
            </a:r>
          </a:p>
          <a:p>
            <a:r>
              <a:rPr lang="fr-FR" sz="2400">
                <a:latin typeface="Times New Roman" pitchFamily="18" charset="0"/>
                <a:cs typeface="Times New Roman" pitchFamily="18" charset="0"/>
              </a:rPr>
              <a:t>Soit une information sur m bits représentée sous la forme d’un polynôme  M(X) de dégrée m </a:t>
            </a:r>
          </a:p>
          <a:p>
            <a:r>
              <a:rPr lang="fr-FR" sz="2400">
                <a:latin typeface="Times New Roman" pitchFamily="18" charset="0"/>
                <a:cs typeface="Times New Roman" pitchFamily="18" charset="0"/>
              </a:rPr>
              <a:t>Pour calculer le CRC : </a:t>
            </a:r>
          </a:p>
          <a:p>
            <a:pPr lvl="1"/>
            <a:r>
              <a:rPr lang="fr-FR" sz="2000">
                <a:solidFill>
                  <a:srgbClr val="FF0000"/>
                </a:solidFill>
                <a:latin typeface="Times New Roman" pitchFamily="18" charset="0"/>
                <a:cs typeface="Times New Roman" pitchFamily="18" charset="0"/>
              </a:rPr>
              <a:t>multiplier</a:t>
            </a:r>
            <a:r>
              <a:rPr lang="fr-FR" sz="2000">
                <a:latin typeface="Times New Roman" pitchFamily="18" charset="0"/>
                <a:cs typeface="Times New Roman" pitchFamily="18" charset="0"/>
              </a:rPr>
              <a:t>  le polynôme M(X) par X</a:t>
            </a:r>
            <a:r>
              <a:rPr lang="fr-FR" sz="3200" baseline="30000">
                <a:latin typeface="Times New Roman" pitchFamily="18" charset="0"/>
                <a:cs typeface="Times New Roman" pitchFamily="18" charset="0"/>
              </a:rPr>
              <a:t> n   </a:t>
            </a:r>
            <a:r>
              <a:rPr lang="fr-FR" sz="2000">
                <a:latin typeface="Times New Roman" pitchFamily="18" charset="0"/>
                <a:cs typeface="Times New Roman" pitchFamily="18" charset="0"/>
              </a:rPr>
              <a:t>( n est le degré  du polynôme générateur )</a:t>
            </a:r>
          </a:p>
          <a:p>
            <a:pPr lvl="1"/>
            <a:r>
              <a:rPr lang="fr-FR" sz="2000">
                <a:latin typeface="Times New Roman" pitchFamily="18" charset="0"/>
                <a:cs typeface="Times New Roman" pitchFamily="18" charset="0"/>
              </a:rPr>
              <a:t>effectuer  une </a:t>
            </a:r>
            <a:r>
              <a:rPr lang="fr-FR" sz="2000">
                <a:solidFill>
                  <a:srgbClr val="FF0000"/>
                </a:solidFill>
                <a:latin typeface="Times New Roman" pitchFamily="18" charset="0"/>
                <a:cs typeface="Times New Roman" pitchFamily="18" charset="0"/>
              </a:rPr>
              <a:t>division</a:t>
            </a:r>
            <a:r>
              <a:rPr lang="fr-FR" sz="2000">
                <a:latin typeface="Times New Roman" pitchFamily="18" charset="0"/>
                <a:cs typeface="Times New Roman" pitchFamily="18" charset="0"/>
              </a:rPr>
              <a:t> de X</a:t>
            </a:r>
            <a:r>
              <a:rPr lang="fr-FR" sz="3200" baseline="30000">
                <a:latin typeface="Times New Roman" pitchFamily="18" charset="0"/>
                <a:cs typeface="Times New Roman" pitchFamily="18" charset="0"/>
              </a:rPr>
              <a:t>n</a:t>
            </a:r>
            <a:r>
              <a:rPr lang="fr-FR" sz="2000">
                <a:latin typeface="Times New Roman" pitchFamily="18" charset="0"/>
                <a:cs typeface="Times New Roman" pitchFamily="18" charset="0"/>
              </a:rPr>
              <a:t>.M(X) par G(x) ,</a:t>
            </a:r>
          </a:p>
          <a:p>
            <a:pPr lvl="1"/>
            <a:r>
              <a:rPr lang="fr-FR" sz="2000">
                <a:latin typeface="Times New Roman" pitchFamily="18" charset="0"/>
                <a:cs typeface="Times New Roman" pitchFamily="18" charset="0"/>
              </a:rPr>
              <a:t> on obtient le Quotient Q(X) et le reste R(X) </a:t>
            </a:r>
          </a:p>
          <a:p>
            <a:pPr>
              <a:buFont typeface="Arial" charset="0"/>
              <a:buNone/>
            </a:pPr>
            <a:r>
              <a:rPr lang="fr-FR" sz="2000">
                <a:latin typeface="Times New Roman" pitchFamily="18" charset="0"/>
                <a:cs typeface="Times New Roman" pitchFamily="18" charset="0"/>
              </a:rPr>
              <a:t>                          X</a:t>
            </a:r>
            <a:r>
              <a:rPr lang="fr-FR" baseline="30000">
                <a:latin typeface="Times New Roman" pitchFamily="18" charset="0"/>
                <a:cs typeface="Times New Roman" pitchFamily="18" charset="0"/>
              </a:rPr>
              <a:t>n</a:t>
            </a:r>
            <a:r>
              <a:rPr lang="fr-FR" sz="2000">
                <a:latin typeface="Times New Roman" pitchFamily="18" charset="0"/>
                <a:cs typeface="Times New Roman" pitchFamily="18" charset="0"/>
              </a:rPr>
              <a:t>M(X)=Q(X).G(X)+R(X)</a:t>
            </a:r>
          </a:p>
          <a:p>
            <a:pPr lvl="1"/>
            <a:r>
              <a:rPr lang="fr-FR" sz="2000">
                <a:latin typeface="Times New Roman" pitchFamily="18" charset="0"/>
                <a:cs typeface="Times New Roman" pitchFamily="18" charset="0"/>
              </a:rPr>
              <a:t>Le CRC correspond au </a:t>
            </a:r>
            <a:r>
              <a:rPr lang="fr-FR" sz="2000">
                <a:solidFill>
                  <a:srgbClr val="FF0000"/>
                </a:solidFill>
                <a:latin typeface="Times New Roman" pitchFamily="18" charset="0"/>
                <a:cs typeface="Times New Roman" pitchFamily="18" charset="0"/>
              </a:rPr>
              <a:t>reste de la division  R(X)</a:t>
            </a:r>
            <a:r>
              <a:rPr lang="fr-FR" sz="2000">
                <a:latin typeface="Times New Roman" pitchFamily="18" charset="0"/>
                <a:cs typeface="Times New Roman" pitchFamily="18" charset="0"/>
              </a:rPr>
              <a:t> </a:t>
            </a:r>
          </a:p>
          <a:p>
            <a:r>
              <a:rPr lang="fr-FR" sz="2400">
                <a:latin typeface="Times New Roman" pitchFamily="18" charset="0"/>
                <a:cs typeface="Times New Roman" pitchFamily="18" charset="0"/>
              </a:rPr>
              <a:t>Donc l’information a envoyé est égale à : M(X).R(X)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612"/>
          </a:xfrm>
        </p:spPr>
        <p:txBody>
          <a:bodyPr>
            <a:normAutofit fontScale="90000"/>
          </a:bodyPr>
          <a:lstStyle/>
          <a:p>
            <a:r>
              <a:rPr lang="fr-FR" sz="4000" b="1">
                <a:latin typeface="Times New Roman" pitchFamily="18" charset="0"/>
                <a:cs typeface="Times New Roman" pitchFamily="18" charset="0"/>
              </a:rPr>
              <a:t>Exemple </a:t>
            </a:r>
          </a:p>
        </p:txBody>
      </p:sp>
      <p:sp>
        <p:nvSpPr>
          <p:cNvPr id="2053" name="ZoneTexte 9"/>
          <p:cNvSpPr txBox="1">
            <a:spLocks noChangeArrowheads="1"/>
          </p:cNvSpPr>
          <p:nvPr/>
        </p:nvSpPr>
        <p:spPr bwMode="auto">
          <a:xfrm>
            <a:off x="285750" y="1071563"/>
            <a:ext cx="8350250" cy="1187450"/>
          </a:xfrm>
          <a:prstGeom prst="rect">
            <a:avLst/>
          </a:prstGeom>
          <a:noFill/>
          <a:ln w="9525">
            <a:noFill/>
            <a:miter lim="800000"/>
            <a:headEnd/>
            <a:tailEnd/>
          </a:ln>
        </p:spPr>
        <p:txBody>
          <a:bodyPr wrap="none">
            <a:spAutoFit/>
          </a:bodyPr>
          <a:lstStyle/>
          <a:p>
            <a:r>
              <a:rPr lang="fr-FR" sz="2400">
                <a:latin typeface="Times New Roman" pitchFamily="18" charset="0"/>
                <a:cs typeface="Times New Roman" pitchFamily="18" charset="0"/>
              </a:rPr>
              <a:t>Soit l’information 11100111 et le polynôme générateur  X</a:t>
            </a:r>
            <a:r>
              <a:rPr lang="fr-FR" sz="2400" baseline="30000">
                <a:latin typeface="Times New Roman" pitchFamily="18" charset="0"/>
                <a:cs typeface="Times New Roman" pitchFamily="18" charset="0"/>
              </a:rPr>
              <a:t>4</a:t>
            </a:r>
            <a:r>
              <a:rPr lang="fr-FR" sz="2400">
                <a:latin typeface="Times New Roman" pitchFamily="18" charset="0"/>
                <a:cs typeface="Times New Roman" pitchFamily="18" charset="0"/>
              </a:rPr>
              <a:t>+X</a:t>
            </a:r>
            <a:r>
              <a:rPr lang="fr-FR" sz="2400" baseline="30000">
                <a:latin typeface="Times New Roman" pitchFamily="18" charset="0"/>
                <a:cs typeface="Times New Roman" pitchFamily="18" charset="0"/>
              </a:rPr>
              <a:t>2</a:t>
            </a:r>
            <a:r>
              <a:rPr lang="fr-FR" sz="2400">
                <a:latin typeface="Times New Roman" pitchFamily="18" charset="0"/>
                <a:cs typeface="Times New Roman" pitchFamily="18" charset="0"/>
              </a:rPr>
              <a:t>+X </a:t>
            </a:r>
          </a:p>
          <a:p>
            <a:r>
              <a:rPr lang="fr-FR" sz="2400">
                <a:latin typeface="Times New Roman" pitchFamily="18" charset="0"/>
                <a:cs typeface="Times New Roman" pitchFamily="18" charset="0"/>
              </a:rPr>
              <a:t>G(X)= X</a:t>
            </a:r>
            <a:r>
              <a:rPr lang="fr-FR" sz="2400" baseline="30000">
                <a:latin typeface="Times New Roman" pitchFamily="18" charset="0"/>
                <a:cs typeface="Times New Roman" pitchFamily="18" charset="0"/>
              </a:rPr>
              <a:t>4</a:t>
            </a:r>
            <a:r>
              <a:rPr lang="fr-FR" sz="2400">
                <a:latin typeface="Times New Roman" pitchFamily="18" charset="0"/>
                <a:cs typeface="Times New Roman" pitchFamily="18" charset="0"/>
              </a:rPr>
              <a:t>+X</a:t>
            </a:r>
            <a:r>
              <a:rPr lang="fr-FR" sz="2400" baseline="30000">
                <a:latin typeface="Times New Roman" pitchFamily="18" charset="0"/>
                <a:cs typeface="Times New Roman" pitchFamily="18" charset="0"/>
              </a:rPr>
              <a:t>2</a:t>
            </a:r>
            <a:r>
              <a:rPr lang="fr-FR" sz="2400">
                <a:latin typeface="Times New Roman" pitchFamily="18" charset="0"/>
                <a:cs typeface="Times New Roman" pitchFamily="18" charset="0"/>
              </a:rPr>
              <a:t>+X</a:t>
            </a:r>
          </a:p>
          <a:p>
            <a:r>
              <a:rPr lang="fr-FR" sz="2400">
                <a:latin typeface="Times New Roman" pitchFamily="18" charset="0"/>
                <a:cs typeface="Times New Roman" pitchFamily="18" charset="0"/>
              </a:rPr>
              <a:t>M(X)=</a:t>
            </a:r>
          </a:p>
        </p:txBody>
      </p:sp>
      <p:graphicFrame>
        <p:nvGraphicFramePr>
          <p:cNvPr id="2050" name="Object 2"/>
          <p:cNvGraphicFramePr>
            <a:graphicFrameLocks noChangeAspect="1"/>
          </p:cNvGraphicFramePr>
          <p:nvPr/>
        </p:nvGraphicFramePr>
        <p:xfrm>
          <a:off x="1412875" y="1857375"/>
          <a:ext cx="3460750" cy="428625"/>
        </p:xfrm>
        <a:graphic>
          <a:graphicData uri="http://schemas.openxmlformats.org/presentationml/2006/ole">
            <p:oleObj spid="_x0000_s2066" name="Équation" r:id="rId4" imgW="1663700" imgH="190500" progId="Equation.3">
              <p:embed/>
            </p:oleObj>
          </a:graphicData>
        </a:graphic>
      </p:graphicFrame>
      <p:sp>
        <p:nvSpPr>
          <p:cNvPr id="2054" name="ZoneTexte 5"/>
          <p:cNvSpPr txBox="1">
            <a:spLocks noChangeArrowheads="1"/>
          </p:cNvSpPr>
          <p:nvPr/>
        </p:nvSpPr>
        <p:spPr bwMode="auto">
          <a:xfrm>
            <a:off x="285750" y="2571750"/>
            <a:ext cx="3405188" cy="892175"/>
          </a:xfrm>
          <a:prstGeom prst="rect">
            <a:avLst/>
          </a:prstGeom>
          <a:noFill/>
          <a:ln w="9525">
            <a:noFill/>
            <a:miter lim="800000"/>
            <a:headEnd/>
            <a:tailEnd/>
          </a:ln>
        </p:spPr>
        <p:txBody>
          <a:bodyPr wrap="none">
            <a:spAutoFit/>
          </a:bodyPr>
          <a:lstStyle/>
          <a:p>
            <a:r>
              <a:rPr lang="fr-FR" sz="2800">
                <a:latin typeface="Calibri" pitchFamily="34" charset="0"/>
              </a:rPr>
              <a:t>Multiplier M(X) par X</a:t>
            </a:r>
            <a:r>
              <a:rPr lang="fr-FR" sz="3600" baseline="30000">
                <a:latin typeface="Calibri" pitchFamily="34" charset="0"/>
              </a:rPr>
              <a:t>4</a:t>
            </a:r>
          </a:p>
          <a:p>
            <a:endParaRPr lang="fr-FR" sz="3600" baseline="30000">
              <a:latin typeface="Calibri" pitchFamily="34" charset="0"/>
            </a:endParaRPr>
          </a:p>
        </p:txBody>
      </p:sp>
      <p:graphicFrame>
        <p:nvGraphicFramePr>
          <p:cNvPr id="2051" name="Object 3"/>
          <p:cNvGraphicFramePr>
            <a:graphicFrameLocks noChangeAspect="1"/>
          </p:cNvGraphicFramePr>
          <p:nvPr/>
        </p:nvGraphicFramePr>
        <p:xfrm>
          <a:off x="684213" y="3500438"/>
          <a:ext cx="2625725" cy="971550"/>
        </p:xfrm>
        <a:graphic>
          <a:graphicData uri="http://schemas.openxmlformats.org/presentationml/2006/ole">
            <p:oleObj spid="_x0000_s2067" name="Équation" r:id="rId5" imgW="1066800" imgH="431800" progId="Equation.3">
              <p:embed/>
            </p:oleObj>
          </a:graphicData>
        </a:graphic>
      </p:graphicFrame>
      <p:graphicFrame>
        <p:nvGraphicFramePr>
          <p:cNvPr id="2056" name="Object 2"/>
          <p:cNvGraphicFramePr>
            <a:graphicFrameLocks noChangeAspect="1"/>
          </p:cNvGraphicFramePr>
          <p:nvPr/>
        </p:nvGraphicFramePr>
        <p:xfrm>
          <a:off x="3717925" y="5272088"/>
          <a:ext cx="238125" cy="485775"/>
        </p:xfrm>
        <a:graphic>
          <a:graphicData uri="http://schemas.openxmlformats.org/presentationml/2006/ole">
            <p:oleObj spid="_x0000_s2068" name="Équation" r:id="rId6" imgW="114151" imgH="215619" progId="Equation.3">
              <p:embed/>
            </p:oleObj>
          </a:graphicData>
        </a:graphic>
      </p:graphicFrame>
      <p:graphicFrame>
        <p:nvGraphicFramePr>
          <p:cNvPr id="2057" name="Object 2"/>
          <p:cNvGraphicFramePr>
            <a:graphicFrameLocks noChangeAspect="1"/>
          </p:cNvGraphicFramePr>
          <p:nvPr/>
        </p:nvGraphicFramePr>
        <p:xfrm>
          <a:off x="2555875" y="3500438"/>
          <a:ext cx="3857625" cy="428625"/>
        </p:xfrm>
        <a:graphic>
          <a:graphicData uri="http://schemas.openxmlformats.org/presentationml/2006/ole">
            <p:oleObj spid="_x0000_s2069" name="Équation" r:id="rId7" imgW="1854200" imgH="190500" progId="Equation.3">
              <p:embed/>
            </p:oleObj>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rot="16200000" flipH="1" flipV="1">
            <a:off x="2085976" y="2914650"/>
            <a:ext cx="4900612"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4572000" y="1214438"/>
            <a:ext cx="378618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0" y="15716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57188" y="571500"/>
            <a:ext cx="3643312" cy="519113"/>
          </a:xfrm>
          <a:prstGeom prst="rect">
            <a:avLst/>
          </a:prstGeom>
          <a:noFill/>
        </p:spPr>
        <p:txBody>
          <a:bodyPr>
            <a:spAutoFit/>
          </a:bodyPr>
          <a:lstStyle/>
          <a:p>
            <a:r>
              <a:rPr lang="fr-FR" sz="2800">
                <a:solidFill>
                  <a:srgbClr val="FF0000"/>
                </a:solidFill>
                <a:latin typeface="Calibri" pitchFamily="34" charset="0"/>
              </a:rPr>
              <a:t>1110 0 </a:t>
            </a:r>
            <a:r>
              <a:rPr lang="fr-FR" sz="2800">
                <a:latin typeface="Calibri" pitchFamily="34" charset="0"/>
              </a:rPr>
              <a:t>1 11  0000</a:t>
            </a:r>
          </a:p>
        </p:txBody>
      </p:sp>
      <p:sp>
        <p:nvSpPr>
          <p:cNvPr id="47110" name="ZoneTexte 14"/>
          <p:cNvSpPr txBox="1">
            <a:spLocks noChangeArrowheads="1"/>
          </p:cNvSpPr>
          <p:nvPr/>
        </p:nvSpPr>
        <p:spPr bwMode="auto">
          <a:xfrm>
            <a:off x="4786313" y="571500"/>
            <a:ext cx="1098550" cy="523875"/>
          </a:xfrm>
          <a:prstGeom prst="rect">
            <a:avLst/>
          </a:prstGeom>
          <a:noFill/>
          <a:ln w="9525">
            <a:noFill/>
            <a:miter lim="800000"/>
            <a:headEnd/>
            <a:tailEnd/>
          </a:ln>
        </p:spPr>
        <p:txBody>
          <a:bodyPr wrap="none">
            <a:spAutoFit/>
          </a:bodyPr>
          <a:lstStyle/>
          <a:p>
            <a:r>
              <a:rPr lang="fr-FR" sz="2800">
                <a:latin typeface="Calibri" pitchFamily="34" charset="0"/>
              </a:rPr>
              <a:t>10110</a:t>
            </a:r>
          </a:p>
        </p:txBody>
      </p:sp>
      <p:sp>
        <p:nvSpPr>
          <p:cNvPr id="47111" name="ZoneTexte 15"/>
          <p:cNvSpPr txBox="1">
            <a:spLocks noChangeArrowheads="1"/>
          </p:cNvSpPr>
          <p:nvPr/>
        </p:nvSpPr>
        <p:spPr bwMode="auto">
          <a:xfrm>
            <a:off x="4786313" y="1357313"/>
            <a:ext cx="1631950" cy="519112"/>
          </a:xfrm>
          <a:prstGeom prst="rect">
            <a:avLst/>
          </a:prstGeom>
          <a:noFill/>
          <a:ln w="9525">
            <a:noFill/>
            <a:miter lim="800000"/>
            <a:headEnd/>
            <a:tailEnd/>
          </a:ln>
        </p:spPr>
        <p:txBody>
          <a:bodyPr wrap="none">
            <a:spAutoFit/>
          </a:bodyPr>
          <a:lstStyle/>
          <a:p>
            <a:r>
              <a:rPr lang="fr-FR" sz="2800">
                <a:latin typeface="Calibri" pitchFamily="34" charset="0"/>
              </a:rPr>
              <a:t>11001101</a:t>
            </a:r>
          </a:p>
        </p:txBody>
      </p:sp>
      <p:sp>
        <p:nvSpPr>
          <p:cNvPr id="17" name="ZoneTexte 16"/>
          <p:cNvSpPr txBox="1"/>
          <p:nvPr/>
        </p:nvSpPr>
        <p:spPr>
          <a:xfrm>
            <a:off x="357188" y="1000125"/>
            <a:ext cx="11938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10110</a:t>
            </a:r>
          </a:p>
        </p:txBody>
      </p:sp>
      <p:sp>
        <p:nvSpPr>
          <p:cNvPr id="18" name="ZoneTexte 17"/>
          <p:cNvSpPr txBox="1"/>
          <p:nvPr/>
        </p:nvSpPr>
        <p:spPr>
          <a:xfrm>
            <a:off x="357188" y="1643063"/>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010101</a:t>
            </a:r>
            <a:endParaRPr lang="fr-FR" sz="2800" spc="250" dirty="0">
              <a:latin typeface="+mn-lt"/>
              <a:cs typeface="+mn-cs"/>
            </a:endParaRPr>
          </a:p>
        </p:txBody>
      </p:sp>
      <p:sp>
        <p:nvSpPr>
          <p:cNvPr id="19" name="ZoneTexte 18"/>
          <p:cNvSpPr txBox="1"/>
          <p:nvPr/>
        </p:nvSpPr>
        <p:spPr>
          <a:xfrm>
            <a:off x="592138" y="1976438"/>
            <a:ext cx="11938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10110</a:t>
            </a:r>
          </a:p>
        </p:txBody>
      </p:sp>
      <p:cxnSp>
        <p:nvCxnSpPr>
          <p:cNvPr id="20" name="Connecteur droit 19"/>
          <p:cNvCxnSpPr/>
          <p:nvPr/>
        </p:nvCxnSpPr>
        <p:spPr>
          <a:xfrm>
            <a:off x="0" y="24987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357188" y="2547938"/>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1</a:t>
            </a:r>
            <a:r>
              <a:rPr lang="fr-FR" sz="2800" spc="250" dirty="0">
                <a:latin typeface="+mn-lt"/>
                <a:cs typeface="+mn-cs"/>
              </a:rPr>
              <a:t>11</a:t>
            </a:r>
          </a:p>
        </p:txBody>
      </p:sp>
      <p:sp>
        <p:nvSpPr>
          <p:cNvPr id="24" name="ZoneTexte 23"/>
          <p:cNvSpPr txBox="1"/>
          <p:nvPr/>
        </p:nvSpPr>
        <p:spPr>
          <a:xfrm>
            <a:off x="857250" y="2857500"/>
            <a:ext cx="11938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00000</a:t>
            </a:r>
          </a:p>
        </p:txBody>
      </p:sp>
      <p:cxnSp>
        <p:nvCxnSpPr>
          <p:cNvPr id="25" name="Connecteur droit 24"/>
          <p:cNvCxnSpPr/>
          <p:nvPr/>
        </p:nvCxnSpPr>
        <p:spPr>
          <a:xfrm>
            <a:off x="0" y="3284538"/>
            <a:ext cx="3786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1285875" y="3214688"/>
            <a:ext cx="1143000"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1111</a:t>
            </a:r>
            <a:endParaRPr lang="fr-FR" sz="2800" spc="250" dirty="0">
              <a:latin typeface="+mn-lt"/>
              <a:cs typeface="+mn-cs"/>
            </a:endParaRPr>
          </a:p>
        </p:txBody>
      </p:sp>
      <p:sp>
        <p:nvSpPr>
          <p:cNvPr id="27" name="ZoneTexte 26"/>
          <p:cNvSpPr txBox="1"/>
          <p:nvPr/>
        </p:nvSpPr>
        <p:spPr>
          <a:xfrm>
            <a:off x="1143000" y="3571875"/>
            <a:ext cx="11938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00000</a:t>
            </a:r>
          </a:p>
        </p:txBody>
      </p:sp>
      <p:cxnSp>
        <p:nvCxnSpPr>
          <p:cNvPr id="28" name="Connecteur droit 27"/>
          <p:cNvCxnSpPr/>
          <p:nvPr/>
        </p:nvCxnSpPr>
        <p:spPr>
          <a:xfrm>
            <a:off x="0" y="3998913"/>
            <a:ext cx="3786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357188" y="3905250"/>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11110</a:t>
            </a:r>
            <a:endParaRPr lang="fr-FR" sz="2800" spc="250" dirty="0">
              <a:latin typeface="+mn-lt"/>
              <a:cs typeface="+mn-cs"/>
            </a:endParaRPr>
          </a:p>
        </p:txBody>
      </p:sp>
      <p:sp>
        <p:nvSpPr>
          <p:cNvPr id="30" name="ZoneTexte 29"/>
          <p:cNvSpPr txBox="1"/>
          <p:nvPr/>
        </p:nvSpPr>
        <p:spPr>
          <a:xfrm>
            <a:off x="1214438" y="4191000"/>
            <a:ext cx="12954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31" name="Connecteur droit 30"/>
          <p:cNvCxnSpPr/>
          <p:nvPr/>
        </p:nvCxnSpPr>
        <p:spPr>
          <a:xfrm>
            <a:off x="0" y="4641850"/>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357188" y="4619625"/>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010000</a:t>
            </a:r>
            <a:endParaRPr lang="fr-FR" sz="2800" spc="250" dirty="0">
              <a:latin typeface="+mn-lt"/>
              <a:cs typeface="+mn-cs"/>
            </a:endParaRPr>
          </a:p>
        </p:txBody>
      </p:sp>
      <p:cxnSp>
        <p:nvCxnSpPr>
          <p:cNvPr id="33" name="Connecteur droit avec flèche 32"/>
          <p:cNvCxnSpPr/>
          <p:nvPr/>
        </p:nvCxnSpPr>
        <p:spPr>
          <a:xfrm rot="5400000">
            <a:off x="1320800" y="1320800"/>
            <a:ext cx="6429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rot="5400000">
            <a:off x="1106488" y="1820863"/>
            <a:ext cx="1500187"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rot="5400000">
            <a:off x="1029494" y="2137569"/>
            <a:ext cx="2119313" cy="34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a:off x="784225" y="2500313"/>
            <a:ext cx="30019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rot="5400000">
            <a:off x="605631" y="2893219"/>
            <a:ext cx="37877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1419225" y="4905375"/>
            <a:ext cx="12954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46" name="Connecteur droit 45"/>
          <p:cNvCxnSpPr/>
          <p:nvPr/>
        </p:nvCxnSpPr>
        <p:spPr>
          <a:xfrm>
            <a:off x="0" y="53562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642938" y="5429250"/>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11000</a:t>
            </a:r>
            <a:endParaRPr lang="fr-FR" sz="2800" spc="250" dirty="0">
              <a:latin typeface="+mn-lt"/>
              <a:cs typeface="+mn-cs"/>
            </a:endParaRPr>
          </a:p>
        </p:txBody>
      </p:sp>
      <p:cxnSp>
        <p:nvCxnSpPr>
          <p:cNvPr id="49" name="Connecteur droit avec flèche 48"/>
          <p:cNvCxnSpPr/>
          <p:nvPr/>
        </p:nvCxnSpPr>
        <p:spPr>
          <a:xfrm rot="5400000">
            <a:off x="462757" y="3250406"/>
            <a:ext cx="45021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p:nvPr/>
        </p:nvCxnSpPr>
        <p:spPr>
          <a:xfrm rot="5400000">
            <a:off x="712788" y="3286125"/>
            <a:ext cx="44307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1776413" y="5715000"/>
            <a:ext cx="1295400" cy="523875"/>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53" name="Connecteur droit 52"/>
          <p:cNvCxnSpPr/>
          <p:nvPr/>
        </p:nvCxnSpPr>
        <p:spPr>
          <a:xfrm>
            <a:off x="152400" y="621347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55" name="ZoneTexte 54"/>
          <p:cNvSpPr txBox="1"/>
          <p:nvPr/>
        </p:nvSpPr>
        <p:spPr>
          <a:xfrm>
            <a:off x="1785938" y="6143625"/>
            <a:ext cx="1552575" cy="646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a:t>
            </a:r>
            <a:r>
              <a:rPr lang="fr-FR" sz="3600" b="1" spc="150" dirty="0">
                <a:latin typeface="+mn-lt"/>
                <a:cs typeface="+mn-cs"/>
              </a:rPr>
              <a:t>01110</a:t>
            </a:r>
            <a:endParaRPr lang="fr-FR" sz="2800" b="1" spc="150" dirty="0">
              <a:latin typeface="+mn-lt"/>
              <a:cs typeface="+mn-cs"/>
            </a:endParaRPr>
          </a:p>
        </p:txBody>
      </p:sp>
      <p:sp>
        <p:nvSpPr>
          <p:cNvPr id="56" name="ZoneTexte 55"/>
          <p:cNvSpPr txBox="1"/>
          <p:nvPr/>
        </p:nvSpPr>
        <p:spPr>
          <a:xfrm>
            <a:off x="4838700" y="2647950"/>
            <a:ext cx="4305300" cy="4210050"/>
          </a:xfrm>
          <a:prstGeom prst="rect">
            <a:avLst/>
          </a:prstGeom>
          <a:noFill/>
        </p:spPr>
        <p:txBody>
          <a:bodyPr wrap="none">
            <a:spAutoFit/>
          </a:bodyPr>
          <a:lstStyle/>
          <a:p>
            <a:r>
              <a:rPr lang="fr-FR" sz="2800">
                <a:latin typeface="Calibri" pitchFamily="34" charset="0"/>
              </a:rPr>
              <a:t>L’information à envoyer : </a:t>
            </a:r>
          </a:p>
          <a:p>
            <a:r>
              <a:rPr lang="fr-FR" sz="2800">
                <a:latin typeface="Calibri" pitchFamily="34" charset="0"/>
              </a:rPr>
              <a:t>11100111 </a:t>
            </a:r>
            <a:r>
              <a:rPr lang="fr-FR" sz="2000">
                <a:latin typeface="Calibri" pitchFamily="34" charset="0"/>
              </a:rPr>
              <a:t> </a:t>
            </a:r>
            <a:r>
              <a:rPr lang="fr-FR" sz="2800" b="1">
                <a:solidFill>
                  <a:srgbClr val="FF0000"/>
                </a:solidFill>
                <a:latin typeface="Calibri" pitchFamily="34" charset="0"/>
              </a:rPr>
              <a:t>1110</a:t>
            </a:r>
            <a:endParaRPr lang="fr-FR" sz="2000" b="1">
              <a:solidFill>
                <a:srgbClr val="FF0000"/>
              </a:solidFill>
              <a:latin typeface="Calibri" pitchFamily="34" charset="0"/>
            </a:endParaRPr>
          </a:p>
          <a:p>
            <a:endParaRPr lang="fr-FR" b="1" i="1" u="sng">
              <a:solidFill>
                <a:srgbClr val="FF0000"/>
              </a:solidFill>
              <a:latin typeface="Calibri" pitchFamily="34" charset="0"/>
            </a:endParaRPr>
          </a:p>
          <a:p>
            <a:r>
              <a:rPr lang="fr-FR" sz="2800" b="1" i="1" u="sng">
                <a:solidFill>
                  <a:srgbClr val="FF0000"/>
                </a:solidFill>
                <a:latin typeface="Calibri" pitchFamily="34" charset="0"/>
              </a:rPr>
              <a:t>Remarque :</a:t>
            </a:r>
            <a:r>
              <a:rPr lang="fr-FR" sz="2800">
                <a:latin typeface="Calibri" pitchFamily="34" charset="0"/>
              </a:rPr>
              <a:t> </a:t>
            </a:r>
          </a:p>
          <a:p>
            <a:r>
              <a:rPr lang="fr-FR" sz="2800">
                <a:latin typeface="Calibri" pitchFamily="34" charset="0"/>
              </a:rPr>
              <a:t>Toutes les opération se font </a:t>
            </a:r>
          </a:p>
          <a:p>
            <a:r>
              <a:rPr lang="fr-FR" sz="2800">
                <a:latin typeface="Calibri" pitchFamily="34" charset="0"/>
              </a:rPr>
              <a:t>en binaire modulo2</a:t>
            </a:r>
          </a:p>
          <a:p>
            <a:r>
              <a:rPr lang="fr-FR" sz="2800">
                <a:latin typeface="Calibri" pitchFamily="34" charset="0"/>
              </a:rPr>
              <a:t>1+1 =0 </a:t>
            </a:r>
          </a:p>
          <a:p>
            <a:r>
              <a:rPr lang="fr-FR" sz="2800">
                <a:latin typeface="Calibri" pitchFamily="34" charset="0"/>
              </a:rPr>
              <a:t>1+0 = 1</a:t>
            </a:r>
          </a:p>
          <a:p>
            <a:r>
              <a:rPr lang="fr-FR" sz="2800">
                <a:latin typeface="Calibri" pitchFamily="34" charset="0"/>
              </a:rPr>
              <a:t>0+0 =0 </a:t>
            </a:r>
          </a:p>
          <a:p>
            <a:r>
              <a:rPr lang="fr-FR" sz="2800">
                <a:latin typeface="Calibri" pitchFamily="34" charset="0"/>
              </a:rPr>
              <a:t>Effectuer des ou exclusifs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re 1"/>
          <p:cNvSpPr>
            <a:spLocks noGrp="1"/>
          </p:cNvSpPr>
          <p:nvPr>
            <p:ph type="title"/>
          </p:nvPr>
        </p:nvSpPr>
        <p:spPr/>
        <p:txBody>
          <a:bodyPr/>
          <a:lstStyle/>
          <a:p>
            <a:r>
              <a:rPr lang="fr-FR" sz="4000" b="1">
                <a:latin typeface="Times New Roman" pitchFamily="18" charset="0"/>
                <a:cs typeface="Times New Roman" pitchFamily="18" charset="0"/>
              </a:rPr>
              <a:t>Détection des erreurs</a:t>
            </a:r>
            <a:r>
              <a:rPr lang="fr-FR"/>
              <a:t> </a:t>
            </a:r>
          </a:p>
        </p:txBody>
      </p:sp>
      <p:sp>
        <p:nvSpPr>
          <p:cNvPr id="48131" name="Espace réservé du contenu 2"/>
          <p:cNvSpPr>
            <a:spLocks noGrp="1"/>
          </p:cNvSpPr>
          <p:nvPr>
            <p:ph idx="1"/>
          </p:nvPr>
        </p:nvSpPr>
        <p:spPr/>
        <p:txBody>
          <a:bodyPr/>
          <a:lstStyle/>
          <a:p>
            <a:r>
              <a:rPr lang="fr-FR">
                <a:latin typeface="Times New Roman" pitchFamily="18" charset="0"/>
                <a:cs typeface="Times New Roman" pitchFamily="18" charset="0"/>
              </a:rPr>
              <a:t>A la réception de l’information ,</a:t>
            </a:r>
            <a:r>
              <a:rPr lang="fr-FR">
                <a:solidFill>
                  <a:srgbClr val="FF0000"/>
                </a:solidFill>
                <a:latin typeface="Times New Roman" pitchFamily="18" charset="0"/>
                <a:cs typeface="Times New Roman" pitchFamily="18" charset="0"/>
              </a:rPr>
              <a:t>diviser le polynôme qui représente</a:t>
            </a:r>
            <a:r>
              <a:rPr lang="fr-FR">
                <a:latin typeface="Times New Roman" pitchFamily="18" charset="0"/>
                <a:cs typeface="Times New Roman" pitchFamily="18" charset="0"/>
              </a:rPr>
              <a:t> l’information sur le polynôme générateur </a:t>
            </a:r>
          </a:p>
          <a:p>
            <a:r>
              <a:rPr lang="fr-FR">
                <a:latin typeface="Times New Roman" pitchFamily="18" charset="0"/>
                <a:cs typeface="Times New Roman" pitchFamily="18" charset="0"/>
              </a:rPr>
              <a:t>Si le reste de la division </a:t>
            </a:r>
            <a:r>
              <a:rPr lang="fr-FR">
                <a:solidFill>
                  <a:srgbClr val="FF0000"/>
                </a:solidFill>
                <a:latin typeface="Times New Roman" pitchFamily="18" charset="0"/>
                <a:cs typeface="Times New Roman" pitchFamily="18" charset="0"/>
              </a:rPr>
              <a:t>est nul</a:t>
            </a:r>
            <a:r>
              <a:rPr lang="fr-FR">
                <a:latin typeface="Times New Roman" pitchFamily="18" charset="0"/>
                <a:cs typeface="Times New Roman" pitchFamily="18" charset="0"/>
              </a:rPr>
              <a:t> alors l’information est correcte </a:t>
            </a:r>
          </a:p>
          <a:p>
            <a:r>
              <a:rPr lang="fr-FR">
                <a:latin typeface="Times New Roman" pitchFamily="18" charset="0"/>
                <a:cs typeface="Times New Roman" pitchFamily="18" charset="0"/>
              </a:rPr>
              <a:t>Si non il y une erreur</a:t>
            </a:r>
            <a:r>
              <a:rPr lang="fr-F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rot="16200000" flipH="1" flipV="1">
            <a:off x="2085976" y="2914650"/>
            <a:ext cx="4900612"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4572000" y="1214438"/>
            <a:ext cx="378618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0" y="15716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285750" y="571500"/>
            <a:ext cx="3714750" cy="519113"/>
          </a:xfrm>
          <a:prstGeom prst="rect">
            <a:avLst/>
          </a:prstGeom>
          <a:noFill/>
        </p:spPr>
        <p:txBody>
          <a:bodyPr>
            <a:spAutoFit/>
          </a:bodyPr>
          <a:lstStyle/>
          <a:p>
            <a:r>
              <a:rPr lang="fr-FR" sz="2800">
                <a:latin typeface="Calibri" pitchFamily="34" charset="0"/>
              </a:rPr>
              <a:t>11100  111</a:t>
            </a:r>
            <a:r>
              <a:rPr lang="fr-FR" sz="2800">
                <a:solidFill>
                  <a:srgbClr val="FF0000"/>
                </a:solidFill>
                <a:latin typeface="Calibri" pitchFamily="34" charset="0"/>
              </a:rPr>
              <a:t>1110</a:t>
            </a:r>
          </a:p>
        </p:txBody>
      </p:sp>
      <p:sp>
        <p:nvSpPr>
          <p:cNvPr id="49159" name="ZoneTexte 14"/>
          <p:cNvSpPr txBox="1">
            <a:spLocks noChangeArrowheads="1"/>
          </p:cNvSpPr>
          <p:nvPr/>
        </p:nvSpPr>
        <p:spPr bwMode="auto">
          <a:xfrm>
            <a:off x="4786313" y="571500"/>
            <a:ext cx="1098550" cy="523875"/>
          </a:xfrm>
          <a:prstGeom prst="rect">
            <a:avLst/>
          </a:prstGeom>
          <a:noFill/>
          <a:ln w="9525">
            <a:noFill/>
            <a:miter lim="800000"/>
            <a:headEnd/>
            <a:tailEnd/>
          </a:ln>
        </p:spPr>
        <p:txBody>
          <a:bodyPr wrap="none">
            <a:spAutoFit/>
          </a:bodyPr>
          <a:lstStyle/>
          <a:p>
            <a:r>
              <a:rPr lang="fr-FR" sz="2800">
                <a:latin typeface="Calibri" pitchFamily="34" charset="0"/>
              </a:rPr>
              <a:t>10110</a:t>
            </a:r>
          </a:p>
        </p:txBody>
      </p:sp>
      <p:sp>
        <p:nvSpPr>
          <p:cNvPr id="17" name="ZoneTexte 16"/>
          <p:cNvSpPr txBox="1"/>
          <p:nvPr/>
        </p:nvSpPr>
        <p:spPr>
          <a:xfrm>
            <a:off x="323850" y="981075"/>
            <a:ext cx="1089025"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10110</a:t>
            </a:r>
          </a:p>
        </p:txBody>
      </p:sp>
      <p:sp>
        <p:nvSpPr>
          <p:cNvPr id="18" name="ZoneTexte 17"/>
          <p:cNvSpPr txBox="1"/>
          <p:nvPr/>
        </p:nvSpPr>
        <p:spPr>
          <a:xfrm>
            <a:off x="323850" y="1557338"/>
            <a:ext cx="3643313" cy="519112"/>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010101</a:t>
            </a:r>
            <a:endParaRPr lang="fr-FR" sz="2800" spc="250" dirty="0">
              <a:latin typeface="+mn-lt"/>
              <a:cs typeface="+mn-cs"/>
            </a:endParaRPr>
          </a:p>
        </p:txBody>
      </p:sp>
      <p:sp>
        <p:nvSpPr>
          <p:cNvPr id="19" name="ZoneTexte 18"/>
          <p:cNvSpPr txBox="1"/>
          <p:nvPr/>
        </p:nvSpPr>
        <p:spPr>
          <a:xfrm>
            <a:off x="539750" y="1976438"/>
            <a:ext cx="1089025" cy="519112"/>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10110</a:t>
            </a:r>
          </a:p>
        </p:txBody>
      </p:sp>
      <p:cxnSp>
        <p:nvCxnSpPr>
          <p:cNvPr id="20" name="Connecteur droit 19"/>
          <p:cNvCxnSpPr/>
          <p:nvPr/>
        </p:nvCxnSpPr>
        <p:spPr>
          <a:xfrm>
            <a:off x="0" y="24987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357188" y="2547938"/>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1</a:t>
            </a:r>
            <a:r>
              <a:rPr lang="fr-FR" sz="2800" spc="250" dirty="0">
                <a:latin typeface="+mn-lt"/>
                <a:cs typeface="+mn-cs"/>
              </a:rPr>
              <a:t>11</a:t>
            </a:r>
          </a:p>
        </p:txBody>
      </p:sp>
      <p:sp>
        <p:nvSpPr>
          <p:cNvPr id="24" name="ZoneTexte 23"/>
          <p:cNvSpPr txBox="1"/>
          <p:nvPr/>
        </p:nvSpPr>
        <p:spPr>
          <a:xfrm>
            <a:off x="674688" y="2857500"/>
            <a:ext cx="1089025"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00000</a:t>
            </a:r>
          </a:p>
        </p:txBody>
      </p:sp>
      <p:cxnSp>
        <p:nvCxnSpPr>
          <p:cNvPr id="25" name="Connecteur droit 24"/>
          <p:cNvCxnSpPr/>
          <p:nvPr/>
        </p:nvCxnSpPr>
        <p:spPr>
          <a:xfrm>
            <a:off x="0" y="3284538"/>
            <a:ext cx="3786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971550" y="3214688"/>
            <a:ext cx="1143000" cy="519112"/>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1111</a:t>
            </a:r>
            <a:endParaRPr lang="fr-FR" sz="2800" spc="250" dirty="0">
              <a:latin typeface="+mn-lt"/>
              <a:cs typeface="+mn-cs"/>
            </a:endParaRPr>
          </a:p>
        </p:txBody>
      </p:sp>
      <p:sp>
        <p:nvSpPr>
          <p:cNvPr id="27" name="ZoneTexte 26"/>
          <p:cNvSpPr txBox="1"/>
          <p:nvPr/>
        </p:nvSpPr>
        <p:spPr>
          <a:xfrm>
            <a:off x="827088" y="3571875"/>
            <a:ext cx="1089025"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00000</a:t>
            </a:r>
          </a:p>
        </p:txBody>
      </p:sp>
      <p:cxnSp>
        <p:nvCxnSpPr>
          <p:cNvPr id="28" name="Connecteur droit 27"/>
          <p:cNvCxnSpPr/>
          <p:nvPr/>
        </p:nvCxnSpPr>
        <p:spPr>
          <a:xfrm>
            <a:off x="0" y="3998913"/>
            <a:ext cx="3786188" cy="1587"/>
          </a:xfrm>
          <a:prstGeom prst="line">
            <a:avLst/>
          </a:prstGeom>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357188" y="3905250"/>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11111</a:t>
            </a:r>
            <a:endParaRPr lang="fr-FR" sz="2800" spc="250" dirty="0">
              <a:latin typeface="+mn-lt"/>
              <a:cs typeface="+mn-cs"/>
            </a:endParaRPr>
          </a:p>
        </p:txBody>
      </p:sp>
      <p:sp>
        <p:nvSpPr>
          <p:cNvPr id="30" name="ZoneTexte 29"/>
          <p:cNvSpPr txBox="1"/>
          <p:nvPr/>
        </p:nvSpPr>
        <p:spPr>
          <a:xfrm>
            <a:off x="900113" y="4191000"/>
            <a:ext cx="1169987"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31" name="Connecteur droit 30"/>
          <p:cNvCxnSpPr/>
          <p:nvPr/>
        </p:nvCxnSpPr>
        <p:spPr>
          <a:xfrm>
            <a:off x="0" y="4641850"/>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357188" y="4619625"/>
            <a:ext cx="3643312" cy="523875"/>
          </a:xfrm>
          <a:prstGeom prst="rect">
            <a:avLst/>
          </a:prstGeom>
          <a:noFill/>
        </p:spPr>
        <p:txBody>
          <a:bodyPr>
            <a:spAutoFit/>
          </a:bodyPr>
          <a:lstStyle/>
          <a:p>
            <a:pPr fontAlgn="auto">
              <a:spcBef>
                <a:spcPts val="0"/>
              </a:spcBef>
              <a:spcAft>
                <a:spcPts val="0"/>
              </a:spcAft>
              <a:defRPr/>
            </a:pPr>
            <a:r>
              <a:rPr lang="fr-FR" sz="2800" spc="250" dirty="0">
                <a:solidFill>
                  <a:srgbClr val="FF0000"/>
                </a:solidFill>
                <a:latin typeface="+mn-lt"/>
                <a:cs typeface="+mn-cs"/>
              </a:rPr>
              <a:t>        010011</a:t>
            </a:r>
            <a:endParaRPr lang="fr-FR" sz="2800" spc="250" dirty="0">
              <a:latin typeface="+mn-lt"/>
              <a:cs typeface="+mn-cs"/>
            </a:endParaRPr>
          </a:p>
        </p:txBody>
      </p:sp>
      <p:cxnSp>
        <p:nvCxnSpPr>
          <p:cNvPr id="33" name="Connecteur droit avec flèche 32"/>
          <p:cNvCxnSpPr/>
          <p:nvPr/>
        </p:nvCxnSpPr>
        <p:spPr>
          <a:xfrm rot="5400000">
            <a:off x="1155700" y="1301750"/>
            <a:ext cx="6429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rot="5400000">
            <a:off x="869950" y="1820863"/>
            <a:ext cx="150018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rot="5400000">
            <a:off x="792956" y="2137569"/>
            <a:ext cx="2119313" cy="34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a:off x="549275" y="2500313"/>
            <a:ext cx="30019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rot="5400000">
            <a:off x="302419" y="2893219"/>
            <a:ext cx="378777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1098550" y="4905375"/>
            <a:ext cx="1169988"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46" name="Connecteur droit 45"/>
          <p:cNvCxnSpPr/>
          <p:nvPr/>
        </p:nvCxnSpPr>
        <p:spPr>
          <a:xfrm>
            <a:off x="0" y="535622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280988" y="5300663"/>
            <a:ext cx="3643312" cy="519112"/>
          </a:xfrm>
          <a:prstGeom prst="rect">
            <a:avLst/>
          </a:prstGeom>
          <a:noFill/>
        </p:spPr>
        <p:txBody>
          <a:bodyPr>
            <a:spAutoFit/>
          </a:bodyPr>
          <a:lstStyle/>
          <a:p>
            <a:r>
              <a:rPr lang="fr-FR" sz="2800">
                <a:solidFill>
                  <a:srgbClr val="FF0000"/>
                </a:solidFill>
                <a:latin typeface="Calibri" pitchFamily="34" charset="0"/>
              </a:rPr>
              <a:t>                10110</a:t>
            </a:r>
            <a:endParaRPr lang="fr-FR" sz="2800">
              <a:latin typeface="Calibri" pitchFamily="34" charset="0"/>
            </a:endParaRPr>
          </a:p>
        </p:txBody>
      </p:sp>
      <p:cxnSp>
        <p:nvCxnSpPr>
          <p:cNvPr id="49" name="Connecteur droit avec flèche 48"/>
          <p:cNvCxnSpPr/>
          <p:nvPr/>
        </p:nvCxnSpPr>
        <p:spPr>
          <a:xfrm rot="5400000">
            <a:off x="161132" y="3250406"/>
            <a:ext cx="45021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p:nvPr/>
        </p:nvCxnSpPr>
        <p:spPr>
          <a:xfrm rot="5400000">
            <a:off x="341313" y="3267075"/>
            <a:ext cx="44307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1547813" y="5734050"/>
            <a:ext cx="1169987" cy="519113"/>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10110</a:t>
            </a:r>
          </a:p>
        </p:txBody>
      </p:sp>
      <p:cxnSp>
        <p:nvCxnSpPr>
          <p:cNvPr id="53" name="Connecteur droit 52"/>
          <p:cNvCxnSpPr/>
          <p:nvPr/>
        </p:nvCxnSpPr>
        <p:spPr>
          <a:xfrm>
            <a:off x="152400" y="6213475"/>
            <a:ext cx="3786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55" name="ZoneTexte 54"/>
          <p:cNvSpPr txBox="1"/>
          <p:nvPr/>
        </p:nvSpPr>
        <p:spPr>
          <a:xfrm>
            <a:off x="1476375" y="6211888"/>
            <a:ext cx="1423988" cy="641350"/>
          </a:xfrm>
          <a:prstGeom prst="rect">
            <a:avLst/>
          </a:prstGeom>
          <a:noFill/>
        </p:spPr>
        <p:txBody>
          <a:bodyPr wrap="none">
            <a:spAutoFit/>
          </a:bodyPr>
          <a:lstStyle/>
          <a:p>
            <a:pPr fontAlgn="auto">
              <a:spcBef>
                <a:spcPts val="0"/>
              </a:spcBef>
              <a:spcAft>
                <a:spcPts val="0"/>
              </a:spcAft>
              <a:defRPr/>
            </a:pPr>
            <a:r>
              <a:rPr lang="fr-FR" sz="2800" spc="150" dirty="0">
                <a:latin typeface="+mn-lt"/>
                <a:cs typeface="+mn-cs"/>
              </a:rPr>
              <a:t> </a:t>
            </a:r>
            <a:r>
              <a:rPr lang="fr-FR" sz="3600" b="1" spc="150" dirty="0">
                <a:latin typeface="+mn-lt"/>
                <a:cs typeface="+mn-cs"/>
              </a:rPr>
              <a:t>00000</a:t>
            </a:r>
            <a:endParaRPr lang="fr-FR" sz="2800" b="1" spc="150" dirty="0">
              <a:latin typeface="+mn-lt"/>
              <a:cs typeface="+mn-cs"/>
            </a:endParaRPr>
          </a:p>
        </p:txBody>
      </p:sp>
      <p:cxnSp>
        <p:nvCxnSpPr>
          <p:cNvPr id="38" name="Connecteur droit avec flèche 37"/>
          <p:cNvCxnSpPr/>
          <p:nvPr/>
        </p:nvCxnSpPr>
        <p:spPr>
          <a:xfrm>
            <a:off x="3429000" y="6429375"/>
            <a:ext cx="17859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189" name="ZoneTexte 39"/>
          <p:cNvSpPr txBox="1">
            <a:spLocks noChangeArrowheads="1"/>
          </p:cNvSpPr>
          <p:nvPr/>
        </p:nvSpPr>
        <p:spPr bwMode="auto">
          <a:xfrm>
            <a:off x="5435600" y="6165850"/>
            <a:ext cx="3459163" cy="457200"/>
          </a:xfrm>
          <a:prstGeom prst="rect">
            <a:avLst/>
          </a:prstGeom>
          <a:noFill/>
          <a:ln w="9525">
            <a:noFill/>
            <a:miter lim="800000"/>
            <a:headEnd/>
            <a:tailEnd/>
          </a:ln>
        </p:spPr>
        <p:txBody>
          <a:bodyPr wrap="none">
            <a:spAutoFit/>
          </a:bodyPr>
          <a:lstStyle/>
          <a:p>
            <a:r>
              <a:rPr lang="fr-FR" sz="2400">
                <a:latin typeface="Calibri" pitchFamily="34" charset="0"/>
              </a:rPr>
              <a:t>L’information est correcte</a:t>
            </a:r>
            <a:r>
              <a:rPr lang="fr-FR">
                <a:latin typeface="Calibri" pitchFamily="34" charset="0"/>
              </a:rPr>
              <a:t> </a:t>
            </a:r>
          </a:p>
        </p:txBody>
      </p:sp>
      <p:sp>
        <p:nvSpPr>
          <p:cNvPr id="49191" name="ZoneTexte 15"/>
          <p:cNvSpPr txBox="1">
            <a:spLocks noChangeArrowheads="1"/>
          </p:cNvSpPr>
          <p:nvPr/>
        </p:nvSpPr>
        <p:spPr bwMode="auto">
          <a:xfrm>
            <a:off x="4786313" y="1357313"/>
            <a:ext cx="1631950" cy="519112"/>
          </a:xfrm>
          <a:prstGeom prst="rect">
            <a:avLst/>
          </a:prstGeom>
          <a:noFill/>
          <a:ln w="9525">
            <a:noFill/>
            <a:miter lim="800000"/>
            <a:headEnd/>
            <a:tailEnd/>
          </a:ln>
        </p:spPr>
        <p:txBody>
          <a:bodyPr wrap="none">
            <a:spAutoFit/>
          </a:bodyPr>
          <a:lstStyle/>
          <a:p>
            <a:r>
              <a:rPr lang="fr-FR" sz="2800">
                <a:latin typeface="Calibri" pitchFamily="34" charset="0"/>
              </a:rPr>
              <a:t>11001101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625" y="214313"/>
            <a:ext cx="8229600" cy="642937"/>
          </a:xfrm>
        </p:spPr>
        <p:txBody>
          <a:bodyPr>
            <a:normAutofit fontScale="90000"/>
          </a:bodyPr>
          <a:lstStyle/>
          <a:p>
            <a:r>
              <a:rPr lang="fr-FR" sz="3200" b="1">
                <a:latin typeface="Times New Roman" pitchFamily="18" charset="0"/>
                <a:cs typeface="Times New Roman" pitchFamily="18" charset="0"/>
              </a:rPr>
              <a:t>Calcul du CRC par des additions successives</a:t>
            </a:r>
            <a:r>
              <a:rPr lang="fr-FR" sz="4000" b="1">
                <a:latin typeface="Times New Roman" pitchFamily="18" charset="0"/>
                <a:cs typeface="Times New Roman" pitchFamily="18" charset="0"/>
              </a:rPr>
              <a:t> </a:t>
            </a:r>
            <a:r>
              <a:rPr lang="fr-FR" sz="4000"/>
              <a:t> </a:t>
            </a:r>
          </a:p>
        </p:txBody>
      </p:sp>
      <p:sp>
        <p:nvSpPr>
          <p:cNvPr id="3" name="Espace réservé du contenu 2"/>
          <p:cNvSpPr>
            <a:spLocks noGrp="1"/>
          </p:cNvSpPr>
          <p:nvPr>
            <p:ph idx="1"/>
          </p:nvPr>
        </p:nvSpPr>
        <p:spPr>
          <a:xfrm>
            <a:off x="457200" y="1000125"/>
            <a:ext cx="8258175" cy="5357813"/>
          </a:xfrm>
        </p:spPr>
        <p:txBody>
          <a:bodyPr>
            <a:normAutofit/>
          </a:bodyPr>
          <a:lstStyle/>
          <a:p>
            <a:pPr>
              <a:lnSpc>
                <a:spcPct val="80000"/>
              </a:lnSpc>
              <a:buFont typeface="Arial" charset="0"/>
              <a:buNone/>
            </a:pPr>
            <a:endParaRPr lang="fr-FR" sz="2200"/>
          </a:p>
          <a:p>
            <a:pPr>
              <a:lnSpc>
                <a:spcPct val="80000"/>
              </a:lnSpc>
            </a:pPr>
            <a:r>
              <a:rPr lang="fr-FR" sz="2200">
                <a:latin typeface="Times New Roman" pitchFamily="18" charset="0"/>
                <a:cs typeface="Times New Roman" pitchFamily="18" charset="0"/>
              </a:rPr>
              <a:t>Soit G(X) un polynôme générateur  de degré n . On le transforme en un mot binaire.</a:t>
            </a:r>
          </a:p>
          <a:p>
            <a:pPr>
              <a:lnSpc>
                <a:spcPct val="80000"/>
              </a:lnSpc>
            </a:pPr>
            <a:r>
              <a:rPr lang="fr-FR" sz="2200" b="1" u="sng">
                <a:latin typeface="Times New Roman" pitchFamily="18" charset="0"/>
                <a:cs typeface="Times New Roman" pitchFamily="18" charset="0"/>
              </a:rPr>
              <a:t>Exemple :</a:t>
            </a:r>
            <a:r>
              <a:rPr lang="fr-FR" sz="2200">
                <a:latin typeface="Times New Roman" pitchFamily="18" charset="0"/>
                <a:cs typeface="Times New Roman" pitchFamily="18" charset="0"/>
              </a:rPr>
              <a:t> </a:t>
            </a:r>
          </a:p>
          <a:p>
            <a:pPr>
              <a:lnSpc>
                <a:spcPct val="80000"/>
              </a:lnSpc>
              <a:buFont typeface="Arial" charset="0"/>
              <a:buNone/>
            </a:pPr>
            <a:r>
              <a:rPr lang="fr-FR" sz="2200">
                <a:latin typeface="Times New Roman" pitchFamily="18" charset="0"/>
                <a:cs typeface="Times New Roman" pitchFamily="18" charset="0"/>
              </a:rPr>
              <a:t>	Avec le polynôme générateur X</a:t>
            </a:r>
            <a:r>
              <a:rPr lang="fr-FR" sz="2200" baseline="30000">
                <a:latin typeface="Times New Roman" pitchFamily="18" charset="0"/>
                <a:cs typeface="Times New Roman" pitchFamily="18" charset="0"/>
              </a:rPr>
              <a:t>4</a:t>
            </a:r>
            <a:r>
              <a:rPr lang="fr-FR" sz="2200">
                <a:latin typeface="Times New Roman" pitchFamily="18" charset="0"/>
                <a:cs typeface="Times New Roman" pitchFamily="18" charset="0"/>
              </a:rPr>
              <a:t>+X</a:t>
            </a:r>
            <a:r>
              <a:rPr lang="fr-FR" sz="2200" baseline="30000">
                <a:latin typeface="Times New Roman" pitchFamily="18" charset="0"/>
                <a:cs typeface="Times New Roman" pitchFamily="18" charset="0"/>
              </a:rPr>
              <a:t>2</a:t>
            </a:r>
            <a:r>
              <a:rPr lang="fr-FR" sz="2200">
                <a:latin typeface="Times New Roman" pitchFamily="18" charset="0"/>
                <a:cs typeface="Times New Roman" pitchFamily="18" charset="0"/>
              </a:rPr>
              <a:t>+X, on obtient 10110.</a:t>
            </a:r>
          </a:p>
          <a:p>
            <a:pPr>
              <a:lnSpc>
                <a:spcPct val="80000"/>
              </a:lnSpc>
            </a:pPr>
            <a:r>
              <a:rPr lang="fr-FR" sz="2200">
                <a:latin typeface="Times New Roman" pitchFamily="18" charset="0"/>
                <a:cs typeface="Times New Roman" pitchFamily="18" charset="0"/>
              </a:rPr>
              <a:t>On ajoute n zéros au mot binaire à transmettre où n est le degré du polynôme générateur.</a:t>
            </a:r>
          </a:p>
          <a:p>
            <a:pPr>
              <a:lnSpc>
                <a:spcPct val="80000"/>
              </a:lnSpc>
            </a:pPr>
            <a:r>
              <a:rPr lang="fr-FR" sz="2200" b="1">
                <a:latin typeface="Times New Roman" pitchFamily="18" charset="0"/>
                <a:cs typeface="Times New Roman" pitchFamily="18" charset="0"/>
              </a:rPr>
              <a:t>Exemple :</a:t>
            </a:r>
            <a:r>
              <a:rPr lang="fr-FR" sz="2200">
                <a:latin typeface="Times New Roman" pitchFamily="18" charset="0"/>
                <a:cs typeface="Times New Roman" pitchFamily="18" charset="0"/>
              </a:rPr>
              <a:t> </a:t>
            </a:r>
          </a:p>
          <a:p>
            <a:pPr>
              <a:lnSpc>
                <a:spcPct val="80000"/>
              </a:lnSpc>
              <a:buFont typeface="Arial" charset="0"/>
              <a:buNone/>
            </a:pPr>
            <a:r>
              <a:rPr lang="fr-FR" sz="2200">
                <a:latin typeface="Times New Roman" pitchFamily="18" charset="0"/>
                <a:cs typeface="Times New Roman" pitchFamily="18" charset="0"/>
              </a:rPr>
              <a:t>       On souhaite transmettre le mot 11100111 en utilisant le polynôme générateur X</a:t>
            </a:r>
            <a:r>
              <a:rPr lang="fr-FR" sz="2200" baseline="30000">
                <a:latin typeface="Times New Roman" pitchFamily="18" charset="0"/>
                <a:cs typeface="Times New Roman" pitchFamily="18" charset="0"/>
              </a:rPr>
              <a:t>4</a:t>
            </a:r>
            <a:r>
              <a:rPr lang="fr-FR" sz="2200">
                <a:latin typeface="Times New Roman" pitchFamily="18" charset="0"/>
                <a:cs typeface="Times New Roman" pitchFamily="18" charset="0"/>
              </a:rPr>
              <a:t>+X</a:t>
            </a:r>
            <a:r>
              <a:rPr lang="fr-FR" sz="2200" baseline="30000">
                <a:latin typeface="Times New Roman" pitchFamily="18" charset="0"/>
                <a:cs typeface="Times New Roman" pitchFamily="18" charset="0"/>
              </a:rPr>
              <a:t>2</a:t>
            </a:r>
            <a:r>
              <a:rPr lang="fr-FR" sz="2200">
                <a:latin typeface="Times New Roman" pitchFamily="18" charset="0"/>
                <a:cs typeface="Times New Roman" pitchFamily="18" charset="0"/>
              </a:rPr>
              <a:t>+X, on obtient alors 11100111 0000.</a:t>
            </a:r>
          </a:p>
          <a:p>
            <a:pPr>
              <a:lnSpc>
                <a:spcPct val="80000"/>
              </a:lnSpc>
            </a:pPr>
            <a:endParaRPr lang="fr-FR" sz="2200">
              <a:latin typeface="Times New Roman" pitchFamily="18" charset="0"/>
              <a:cs typeface="Times New Roman" pitchFamily="18" charset="0"/>
            </a:endParaRPr>
          </a:p>
          <a:p>
            <a:pPr>
              <a:lnSpc>
                <a:spcPct val="80000"/>
              </a:lnSpc>
            </a:pPr>
            <a:r>
              <a:rPr lang="fr-FR" sz="2200">
                <a:latin typeface="Times New Roman" pitchFamily="18" charset="0"/>
                <a:cs typeface="Times New Roman" pitchFamily="18" charset="0"/>
              </a:rPr>
              <a:t>On va </a:t>
            </a:r>
            <a:r>
              <a:rPr lang="fr-FR" sz="2200">
                <a:solidFill>
                  <a:srgbClr val="FF0000"/>
                </a:solidFill>
                <a:latin typeface="Times New Roman" pitchFamily="18" charset="0"/>
                <a:cs typeface="Times New Roman" pitchFamily="18" charset="0"/>
              </a:rPr>
              <a:t>additionner  itérativement</a:t>
            </a:r>
            <a:r>
              <a:rPr lang="fr-FR" sz="2200">
                <a:latin typeface="Times New Roman" pitchFamily="18" charset="0"/>
                <a:cs typeface="Times New Roman" pitchFamily="18" charset="0"/>
              </a:rPr>
              <a:t> à ce mot, le mot correspondant au polynôme générateur jusqu’à ce que le mot obtenu soit inférieur au polynôme générateur. </a:t>
            </a:r>
          </a:p>
          <a:p>
            <a:pPr>
              <a:lnSpc>
                <a:spcPct val="80000"/>
              </a:lnSpc>
            </a:pPr>
            <a:endParaRPr lang="fr-FR" sz="2200">
              <a:latin typeface="Times New Roman" pitchFamily="18" charset="0"/>
              <a:cs typeface="Times New Roman" pitchFamily="18" charset="0"/>
            </a:endParaRPr>
          </a:p>
          <a:p>
            <a:pPr>
              <a:lnSpc>
                <a:spcPct val="80000"/>
              </a:lnSpc>
            </a:pPr>
            <a:r>
              <a:rPr lang="fr-FR" sz="2200">
                <a:latin typeface="Times New Roman" pitchFamily="18" charset="0"/>
                <a:cs typeface="Times New Roman" pitchFamily="18" charset="0"/>
              </a:rPr>
              <a:t>Ce mot obtenu correspond au CRC à ajouter au mot avant de l’émettre.</a:t>
            </a:r>
          </a:p>
          <a:p>
            <a:pPr>
              <a:lnSpc>
                <a:spcPct val="80000"/>
              </a:lnSpc>
            </a:pPr>
            <a:endParaRPr lang="fr-FR" sz="220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85938" y="357188"/>
            <a:ext cx="4143375" cy="523875"/>
          </a:xfrm>
          <a:prstGeom prst="rect">
            <a:avLst/>
          </a:prstGeom>
          <a:noFill/>
        </p:spPr>
        <p:txBody>
          <a:bodyPr>
            <a:spAutoFit/>
          </a:bodyPr>
          <a:lstStyle/>
          <a:p>
            <a:pPr fontAlgn="auto">
              <a:spcBef>
                <a:spcPts val="0"/>
              </a:spcBef>
              <a:spcAft>
                <a:spcPts val="0"/>
              </a:spcAft>
              <a:defRPr/>
            </a:pPr>
            <a:r>
              <a:rPr lang="fr-FR" sz="2800" spc="400" dirty="0">
                <a:solidFill>
                  <a:srgbClr val="FF0000"/>
                </a:solidFill>
                <a:latin typeface="+mn-lt"/>
                <a:cs typeface="+mn-cs"/>
              </a:rPr>
              <a:t>11100</a:t>
            </a:r>
            <a:r>
              <a:rPr lang="fr-FR" sz="2800" spc="400" dirty="0">
                <a:latin typeface="+mn-lt"/>
                <a:cs typeface="+mn-cs"/>
              </a:rPr>
              <a:t>1110000</a:t>
            </a:r>
          </a:p>
        </p:txBody>
      </p:sp>
      <p:sp>
        <p:nvSpPr>
          <p:cNvPr id="5" name="ZoneTexte 4"/>
          <p:cNvSpPr txBox="1"/>
          <p:nvPr/>
        </p:nvSpPr>
        <p:spPr>
          <a:xfrm>
            <a:off x="1785938" y="785813"/>
            <a:ext cx="1354137"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7" name="Connecteur droit 6"/>
          <p:cNvCxnSpPr/>
          <p:nvPr/>
        </p:nvCxnSpPr>
        <p:spPr>
          <a:xfrm>
            <a:off x="1214438" y="1285875"/>
            <a:ext cx="3857625" cy="1588"/>
          </a:xfrm>
          <a:prstGeom prst="line">
            <a:avLst/>
          </a:prstGeom>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1785938" y="133350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a:t>
            </a:r>
            <a:r>
              <a:rPr lang="fr-FR" sz="2800" spc="400" dirty="0">
                <a:solidFill>
                  <a:srgbClr val="FF0000"/>
                </a:solidFill>
                <a:latin typeface="+mn-lt"/>
                <a:cs typeface="+mn-cs"/>
              </a:rPr>
              <a:t>1010</a:t>
            </a:r>
            <a:r>
              <a:rPr lang="fr-FR" sz="2800" spc="400" dirty="0">
                <a:latin typeface="+mn-lt"/>
                <a:cs typeface="+mn-cs"/>
              </a:rPr>
              <a:t>1110000</a:t>
            </a:r>
          </a:p>
        </p:txBody>
      </p:sp>
      <p:sp>
        <p:nvSpPr>
          <p:cNvPr id="9" name="ZoneTexte 8"/>
          <p:cNvSpPr txBox="1"/>
          <p:nvPr/>
        </p:nvSpPr>
        <p:spPr>
          <a:xfrm>
            <a:off x="2000250" y="169068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0" name="Connecteur droit 9"/>
          <p:cNvCxnSpPr/>
          <p:nvPr/>
        </p:nvCxnSpPr>
        <p:spPr>
          <a:xfrm>
            <a:off x="1214438" y="2143125"/>
            <a:ext cx="3857625"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714500" y="219075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a:t>
            </a:r>
            <a:r>
              <a:rPr lang="fr-FR" sz="2800" spc="400" dirty="0">
                <a:solidFill>
                  <a:srgbClr val="FF0000"/>
                </a:solidFill>
                <a:latin typeface="+mn-lt"/>
                <a:cs typeface="+mn-cs"/>
              </a:rPr>
              <a:t>11110</a:t>
            </a:r>
            <a:r>
              <a:rPr lang="fr-FR" sz="2800" spc="400" dirty="0">
                <a:latin typeface="+mn-lt"/>
                <a:cs typeface="+mn-cs"/>
              </a:rPr>
              <a:t>000</a:t>
            </a:r>
          </a:p>
        </p:txBody>
      </p:sp>
      <p:sp>
        <p:nvSpPr>
          <p:cNvPr id="12" name="ZoneTexte 11"/>
          <p:cNvSpPr txBox="1"/>
          <p:nvPr/>
        </p:nvSpPr>
        <p:spPr>
          <a:xfrm>
            <a:off x="2643188" y="2619375"/>
            <a:ext cx="1354137"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3" name="Connecteur droit 12"/>
          <p:cNvCxnSpPr/>
          <p:nvPr/>
        </p:nvCxnSpPr>
        <p:spPr>
          <a:xfrm>
            <a:off x="1143000" y="307181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1714500" y="314325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a:t>
            </a:r>
            <a:r>
              <a:rPr lang="fr-FR" sz="2800" spc="400" dirty="0">
                <a:solidFill>
                  <a:srgbClr val="FF0000"/>
                </a:solidFill>
                <a:latin typeface="+mn-lt"/>
                <a:cs typeface="+mn-cs"/>
              </a:rPr>
              <a:t>10000</a:t>
            </a:r>
            <a:r>
              <a:rPr lang="fr-FR" sz="2800" spc="400" dirty="0">
                <a:latin typeface="+mn-lt"/>
                <a:cs typeface="+mn-cs"/>
              </a:rPr>
              <a:t>00</a:t>
            </a:r>
          </a:p>
        </p:txBody>
      </p:sp>
      <p:sp>
        <p:nvSpPr>
          <p:cNvPr id="15" name="ZoneTexte 14"/>
          <p:cNvSpPr txBox="1"/>
          <p:nvPr/>
        </p:nvSpPr>
        <p:spPr>
          <a:xfrm>
            <a:off x="2860675" y="340518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6" name="Connecteur droit 15"/>
          <p:cNvCxnSpPr/>
          <p:nvPr/>
        </p:nvCxnSpPr>
        <p:spPr>
          <a:xfrm>
            <a:off x="1214438" y="383381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1643063" y="390525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0000000</a:t>
            </a:r>
            <a:r>
              <a:rPr lang="fr-FR" sz="2800" spc="400" dirty="0">
                <a:solidFill>
                  <a:srgbClr val="FF0000"/>
                </a:solidFill>
                <a:latin typeface="+mn-lt"/>
                <a:cs typeface="+mn-cs"/>
              </a:rPr>
              <a:t>110</a:t>
            </a:r>
            <a:r>
              <a:rPr lang="fr-FR" sz="2800" spc="400" dirty="0">
                <a:latin typeface="+mn-lt"/>
                <a:cs typeface="+mn-cs"/>
              </a:rPr>
              <a:t>00</a:t>
            </a:r>
          </a:p>
        </p:txBody>
      </p:sp>
      <p:sp>
        <p:nvSpPr>
          <p:cNvPr id="18" name="ZoneTexte 17"/>
          <p:cNvSpPr txBox="1"/>
          <p:nvPr/>
        </p:nvSpPr>
        <p:spPr>
          <a:xfrm>
            <a:off x="3289300" y="426243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9" name="Connecteur droit 18"/>
          <p:cNvCxnSpPr/>
          <p:nvPr/>
        </p:nvCxnSpPr>
        <p:spPr>
          <a:xfrm>
            <a:off x="1214438" y="469106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1643063" y="4691063"/>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00000000</a:t>
            </a:r>
            <a:r>
              <a:rPr lang="fr-FR" sz="2800" spc="400" dirty="0">
                <a:solidFill>
                  <a:srgbClr val="FF0000"/>
                </a:solidFill>
                <a:latin typeface="+mn-lt"/>
                <a:cs typeface="+mn-cs"/>
              </a:rPr>
              <a:t>1110</a:t>
            </a:r>
          </a:p>
        </p:txBody>
      </p:sp>
      <p:sp>
        <p:nvSpPr>
          <p:cNvPr id="51218" name="ZoneTexte 22"/>
          <p:cNvSpPr txBox="1">
            <a:spLocks noChangeArrowheads="1"/>
          </p:cNvSpPr>
          <p:nvPr/>
        </p:nvSpPr>
        <p:spPr bwMode="auto">
          <a:xfrm>
            <a:off x="142875" y="5572125"/>
            <a:ext cx="7877175" cy="1016000"/>
          </a:xfrm>
          <a:prstGeom prst="rect">
            <a:avLst/>
          </a:prstGeom>
          <a:noFill/>
          <a:ln w="9525">
            <a:noFill/>
            <a:miter lim="800000"/>
            <a:headEnd/>
            <a:tailEnd/>
          </a:ln>
        </p:spPr>
        <p:txBody>
          <a:bodyPr wrap="none">
            <a:spAutoFit/>
          </a:bodyPr>
          <a:lstStyle/>
          <a:p>
            <a:r>
              <a:rPr lang="fr-FR" sz="2800">
                <a:latin typeface="Calibri" pitchFamily="34" charset="0"/>
              </a:rPr>
              <a:t>Le code CRC = 1110 donc l’information a transmettre</a:t>
            </a:r>
          </a:p>
          <a:p>
            <a:r>
              <a:rPr lang="fr-FR" sz="2800">
                <a:latin typeface="Calibri" pitchFamily="34" charset="0"/>
              </a:rPr>
              <a:t> 1110011 </a:t>
            </a:r>
            <a:r>
              <a:rPr lang="fr-FR" sz="3200">
                <a:solidFill>
                  <a:srgbClr val="FF0000"/>
                </a:solidFill>
                <a:latin typeface="Calibri" pitchFamily="34" charset="0"/>
              </a:rPr>
              <a:t>1110</a:t>
            </a:r>
            <a:endParaRPr lang="fr-FR" sz="2800">
              <a:solidFill>
                <a:srgbClr val="FF0000"/>
              </a:solidFill>
              <a:latin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85938" y="1214438"/>
            <a:ext cx="4143375" cy="523875"/>
          </a:xfrm>
          <a:prstGeom prst="rect">
            <a:avLst/>
          </a:prstGeom>
          <a:noFill/>
        </p:spPr>
        <p:txBody>
          <a:bodyPr>
            <a:spAutoFit/>
          </a:bodyPr>
          <a:lstStyle/>
          <a:p>
            <a:pPr fontAlgn="auto">
              <a:spcBef>
                <a:spcPts val="0"/>
              </a:spcBef>
              <a:spcAft>
                <a:spcPts val="0"/>
              </a:spcAft>
              <a:defRPr/>
            </a:pPr>
            <a:r>
              <a:rPr lang="fr-FR" sz="2800" spc="400" dirty="0">
                <a:solidFill>
                  <a:srgbClr val="FF0000"/>
                </a:solidFill>
                <a:latin typeface="+mn-lt"/>
                <a:cs typeface="+mn-cs"/>
              </a:rPr>
              <a:t>11100</a:t>
            </a:r>
            <a:r>
              <a:rPr lang="fr-FR" sz="2800" spc="400" dirty="0">
                <a:latin typeface="+mn-lt"/>
                <a:cs typeface="+mn-cs"/>
              </a:rPr>
              <a:t>111 1110</a:t>
            </a:r>
          </a:p>
        </p:txBody>
      </p:sp>
      <p:sp>
        <p:nvSpPr>
          <p:cNvPr id="5" name="ZoneTexte 4"/>
          <p:cNvSpPr txBox="1"/>
          <p:nvPr/>
        </p:nvSpPr>
        <p:spPr>
          <a:xfrm>
            <a:off x="1785938" y="1643063"/>
            <a:ext cx="1354137"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7" name="Connecteur droit 6"/>
          <p:cNvCxnSpPr/>
          <p:nvPr/>
        </p:nvCxnSpPr>
        <p:spPr>
          <a:xfrm>
            <a:off x="1214438" y="2143125"/>
            <a:ext cx="3857625" cy="1588"/>
          </a:xfrm>
          <a:prstGeom prst="line">
            <a:avLst/>
          </a:prstGeom>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1785938" y="219075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a:t>
            </a:r>
            <a:r>
              <a:rPr lang="fr-FR" sz="2800" spc="400" dirty="0">
                <a:solidFill>
                  <a:srgbClr val="FF0000"/>
                </a:solidFill>
                <a:latin typeface="+mn-lt"/>
                <a:cs typeface="+mn-cs"/>
              </a:rPr>
              <a:t>1010</a:t>
            </a:r>
            <a:r>
              <a:rPr lang="fr-FR" sz="2800" spc="400" dirty="0">
                <a:latin typeface="+mn-lt"/>
                <a:cs typeface="+mn-cs"/>
              </a:rPr>
              <a:t>111 1110</a:t>
            </a:r>
          </a:p>
        </p:txBody>
      </p:sp>
      <p:sp>
        <p:nvSpPr>
          <p:cNvPr id="9" name="ZoneTexte 8"/>
          <p:cNvSpPr txBox="1"/>
          <p:nvPr/>
        </p:nvSpPr>
        <p:spPr>
          <a:xfrm>
            <a:off x="2000250" y="254793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0" name="Connecteur droit 9"/>
          <p:cNvCxnSpPr/>
          <p:nvPr/>
        </p:nvCxnSpPr>
        <p:spPr>
          <a:xfrm>
            <a:off x="1214438" y="3000375"/>
            <a:ext cx="3857625"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714500" y="304800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a:t>
            </a:r>
            <a:r>
              <a:rPr lang="fr-FR" sz="2800" spc="400" dirty="0">
                <a:solidFill>
                  <a:srgbClr val="FF0000"/>
                </a:solidFill>
                <a:latin typeface="+mn-lt"/>
                <a:cs typeface="+mn-cs"/>
              </a:rPr>
              <a:t>11111</a:t>
            </a:r>
            <a:r>
              <a:rPr lang="fr-FR" sz="2800" spc="400" dirty="0">
                <a:latin typeface="+mn-lt"/>
                <a:cs typeface="+mn-cs"/>
              </a:rPr>
              <a:t>110</a:t>
            </a:r>
          </a:p>
        </p:txBody>
      </p:sp>
      <p:sp>
        <p:nvSpPr>
          <p:cNvPr id="12" name="ZoneTexte 11"/>
          <p:cNvSpPr txBox="1"/>
          <p:nvPr/>
        </p:nvSpPr>
        <p:spPr>
          <a:xfrm>
            <a:off x="2643188" y="3476625"/>
            <a:ext cx="1354137"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3" name="Connecteur droit 12"/>
          <p:cNvCxnSpPr/>
          <p:nvPr/>
        </p:nvCxnSpPr>
        <p:spPr>
          <a:xfrm>
            <a:off x="1143000" y="392906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1714500" y="400050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a:t>
            </a:r>
            <a:r>
              <a:rPr lang="fr-FR" sz="2800" spc="400" dirty="0">
                <a:solidFill>
                  <a:srgbClr val="FF0000"/>
                </a:solidFill>
                <a:latin typeface="+mn-lt"/>
                <a:cs typeface="+mn-cs"/>
              </a:rPr>
              <a:t>100111</a:t>
            </a:r>
            <a:r>
              <a:rPr lang="fr-FR" sz="2800" spc="400" dirty="0">
                <a:latin typeface="+mn-lt"/>
                <a:cs typeface="+mn-cs"/>
              </a:rPr>
              <a:t>0</a:t>
            </a:r>
          </a:p>
        </p:txBody>
      </p:sp>
      <p:sp>
        <p:nvSpPr>
          <p:cNvPr id="15" name="ZoneTexte 14"/>
          <p:cNvSpPr txBox="1"/>
          <p:nvPr/>
        </p:nvSpPr>
        <p:spPr>
          <a:xfrm>
            <a:off x="2860675" y="426243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6" name="Connecteur droit 15"/>
          <p:cNvCxnSpPr/>
          <p:nvPr/>
        </p:nvCxnSpPr>
        <p:spPr>
          <a:xfrm>
            <a:off x="1214438" y="469106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1643063" y="4762500"/>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0000000</a:t>
            </a:r>
            <a:r>
              <a:rPr lang="fr-FR" sz="2800" spc="400" dirty="0">
                <a:solidFill>
                  <a:srgbClr val="FF0000"/>
                </a:solidFill>
                <a:latin typeface="+mn-lt"/>
                <a:cs typeface="+mn-cs"/>
              </a:rPr>
              <a:t>10110</a:t>
            </a:r>
            <a:endParaRPr lang="fr-FR" sz="2800" spc="400" dirty="0">
              <a:latin typeface="+mn-lt"/>
              <a:cs typeface="+mn-cs"/>
            </a:endParaRPr>
          </a:p>
        </p:txBody>
      </p:sp>
      <p:sp>
        <p:nvSpPr>
          <p:cNvPr id="18" name="ZoneTexte 17"/>
          <p:cNvSpPr txBox="1"/>
          <p:nvPr/>
        </p:nvSpPr>
        <p:spPr>
          <a:xfrm>
            <a:off x="3289300" y="5119688"/>
            <a:ext cx="1354138" cy="523875"/>
          </a:xfrm>
          <a:prstGeom prst="rect">
            <a:avLst/>
          </a:prstGeom>
          <a:noFill/>
        </p:spPr>
        <p:txBody>
          <a:bodyPr wrap="none">
            <a:spAutoFit/>
          </a:bodyPr>
          <a:lstStyle/>
          <a:p>
            <a:pPr fontAlgn="auto">
              <a:spcBef>
                <a:spcPts val="0"/>
              </a:spcBef>
              <a:spcAft>
                <a:spcPts val="0"/>
              </a:spcAft>
              <a:defRPr/>
            </a:pPr>
            <a:r>
              <a:rPr lang="fr-FR" sz="2800" spc="400" dirty="0">
                <a:latin typeface="+mn-lt"/>
                <a:cs typeface="+mn-cs"/>
              </a:rPr>
              <a:t>10110</a:t>
            </a:r>
          </a:p>
        </p:txBody>
      </p:sp>
      <p:cxnSp>
        <p:nvCxnSpPr>
          <p:cNvPr id="19" name="Connecteur droit 18"/>
          <p:cNvCxnSpPr/>
          <p:nvPr/>
        </p:nvCxnSpPr>
        <p:spPr>
          <a:xfrm>
            <a:off x="1214438" y="5548313"/>
            <a:ext cx="3857625" cy="1587"/>
          </a:xfrm>
          <a:prstGeom prst="line">
            <a:avLst/>
          </a:prstGeom>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1643063" y="5548313"/>
            <a:ext cx="4143375" cy="523875"/>
          </a:xfrm>
          <a:prstGeom prst="rect">
            <a:avLst/>
          </a:prstGeom>
          <a:noFill/>
        </p:spPr>
        <p:txBody>
          <a:bodyPr>
            <a:spAutoFit/>
          </a:bodyPr>
          <a:lstStyle/>
          <a:p>
            <a:pPr fontAlgn="auto">
              <a:spcBef>
                <a:spcPts val="0"/>
              </a:spcBef>
              <a:spcAft>
                <a:spcPts val="0"/>
              </a:spcAft>
              <a:defRPr/>
            </a:pPr>
            <a:r>
              <a:rPr lang="fr-FR" sz="2800" spc="400" dirty="0">
                <a:latin typeface="+mn-lt"/>
                <a:cs typeface="+mn-cs"/>
              </a:rPr>
              <a:t>0000000</a:t>
            </a:r>
            <a:r>
              <a:rPr lang="fr-FR" sz="2800" spc="400" dirty="0">
                <a:solidFill>
                  <a:srgbClr val="FF0000"/>
                </a:solidFill>
                <a:latin typeface="+mn-lt"/>
                <a:cs typeface="+mn-cs"/>
              </a:rPr>
              <a:t>00000</a:t>
            </a:r>
          </a:p>
        </p:txBody>
      </p:sp>
      <p:sp>
        <p:nvSpPr>
          <p:cNvPr id="52242" name="ZoneTexte 22"/>
          <p:cNvSpPr txBox="1">
            <a:spLocks noChangeArrowheads="1"/>
          </p:cNvSpPr>
          <p:nvPr/>
        </p:nvSpPr>
        <p:spPr bwMode="auto">
          <a:xfrm>
            <a:off x="0" y="6143625"/>
            <a:ext cx="8866188" cy="523875"/>
          </a:xfrm>
          <a:prstGeom prst="rect">
            <a:avLst/>
          </a:prstGeom>
          <a:noFill/>
          <a:ln w="9525">
            <a:noFill/>
            <a:miter lim="800000"/>
            <a:headEnd/>
            <a:tailEnd/>
          </a:ln>
        </p:spPr>
        <p:txBody>
          <a:bodyPr wrap="none">
            <a:spAutoFit/>
          </a:bodyPr>
          <a:lstStyle/>
          <a:p>
            <a:r>
              <a:rPr lang="fr-FR" sz="2800">
                <a:latin typeface="Calibri" pitchFamily="34" charset="0"/>
              </a:rPr>
              <a:t>Le reste de la division est nul donc l’information est correcte</a:t>
            </a:r>
            <a:endParaRPr lang="fr-FR" sz="2800">
              <a:solidFill>
                <a:srgbClr val="FF0000"/>
              </a:solidFill>
              <a:latin typeface="Calibri" pitchFamily="34" charset="0"/>
            </a:endParaRPr>
          </a:p>
        </p:txBody>
      </p:sp>
      <p:sp>
        <p:nvSpPr>
          <p:cNvPr id="52243" name="ZoneTexte 20"/>
          <p:cNvSpPr txBox="1">
            <a:spLocks noChangeArrowheads="1"/>
          </p:cNvSpPr>
          <p:nvPr/>
        </p:nvSpPr>
        <p:spPr bwMode="auto">
          <a:xfrm>
            <a:off x="428625" y="214313"/>
            <a:ext cx="6677025" cy="830262"/>
          </a:xfrm>
          <a:prstGeom prst="rect">
            <a:avLst/>
          </a:prstGeom>
          <a:noFill/>
          <a:ln w="9525">
            <a:noFill/>
            <a:miter lim="800000"/>
            <a:headEnd/>
            <a:tailEnd/>
          </a:ln>
        </p:spPr>
        <p:txBody>
          <a:bodyPr wrap="none">
            <a:spAutoFit/>
          </a:bodyPr>
          <a:lstStyle/>
          <a:p>
            <a:r>
              <a:rPr lang="fr-FR" sz="2400">
                <a:latin typeface="Calibri" pitchFamily="34" charset="0"/>
              </a:rPr>
              <a:t>A la réception , refaire la même opération .</a:t>
            </a:r>
          </a:p>
          <a:p>
            <a:r>
              <a:rPr lang="fr-FR" sz="2400">
                <a:latin typeface="Calibri" pitchFamily="34" charset="0"/>
              </a:rPr>
              <a:t>Si le résultat est nul alors l’information est correcte.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r>
              <a:rPr lang="fr-FR" sz="3200" b="1"/>
              <a:t>1.3. Les deux sous couche de la couche liaison de données </a:t>
            </a:r>
          </a:p>
        </p:txBody>
      </p:sp>
      <p:grpSp>
        <p:nvGrpSpPr>
          <p:cNvPr id="9219" name="Groupe 14"/>
          <p:cNvGrpSpPr>
            <a:grpSpLocks/>
          </p:cNvGrpSpPr>
          <p:nvPr/>
        </p:nvGrpSpPr>
        <p:grpSpPr bwMode="auto">
          <a:xfrm>
            <a:off x="5214938" y="2643188"/>
            <a:ext cx="3571875" cy="3429000"/>
            <a:chOff x="4071934" y="2857496"/>
            <a:chExt cx="4572019" cy="3429006"/>
          </a:xfrm>
        </p:grpSpPr>
        <p:sp>
          <p:nvSpPr>
            <p:cNvPr id="4" name="Rectangle 3"/>
            <p:cNvSpPr/>
            <p:nvPr/>
          </p:nvSpPr>
          <p:spPr bwMode="auto">
            <a:xfrm>
              <a:off x="4071934" y="5703888"/>
              <a:ext cx="1857256" cy="582614"/>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physique </a:t>
              </a:r>
            </a:p>
          </p:txBody>
        </p:sp>
        <p:sp>
          <p:nvSpPr>
            <p:cNvPr id="5" name="Rectangle 4"/>
            <p:cNvSpPr/>
            <p:nvPr/>
          </p:nvSpPr>
          <p:spPr bwMode="auto">
            <a:xfrm>
              <a:off x="4071934" y="4286249"/>
              <a:ext cx="1857256" cy="584201"/>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sz="1600" dirty="0"/>
                <a:t>Couche liaison de données </a:t>
              </a:r>
            </a:p>
          </p:txBody>
        </p:sp>
        <p:sp>
          <p:nvSpPr>
            <p:cNvPr id="7" name="Double flèche verticale 6"/>
            <p:cNvSpPr/>
            <p:nvPr/>
          </p:nvSpPr>
          <p:spPr bwMode="auto">
            <a:xfrm>
              <a:off x="4714049" y="4870450"/>
              <a:ext cx="286513" cy="83343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8" name="Rectangle 7"/>
            <p:cNvSpPr/>
            <p:nvPr/>
          </p:nvSpPr>
          <p:spPr bwMode="auto">
            <a:xfrm>
              <a:off x="4071934" y="2857496"/>
              <a:ext cx="1857256" cy="584201"/>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Couche réseaux </a:t>
              </a:r>
            </a:p>
          </p:txBody>
        </p:sp>
        <p:sp>
          <p:nvSpPr>
            <p:cNvPr id="10" name="Double flèche verticale 9"/>
            <p:cNvSpPr/>
            <p:nvPr/>
          </p:nvSpPr>
          <p:spPr bwMode="auto">
            <a:xfrm>
              <a:off x="4714049" y="3441697"/>
              <a:ext cx="286513" cy="83343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12" name="Connecteur droit avec flèche 11"/>
            <p:cNvCxnSpPr>
              <a:stCxn id="5" idx="3"/>
            </p:cNvCxnSpPr>
            <p:nvPr/>
          </p:nvCxnSpPr>
          <p:spPr>
            <a:xfrm flipV="1">
              <a:off x="5929190" y="4571999"/>
              <a:ext cx="857508" cy="63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Rectangle 12"/>
            <p:cNvSpPr/>
            <p:nvPr/>
          </p:nvSpPr>
          <p:spPr bwMode="auto">
            <a:xfrm>
              <a:off x="6786697" y="4000498"/>
              <a:ext cx="1857256" cy="584201"/>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Sous couche LLC  </a:t>
              </a:r>
            </a:p>
          </p:txBody>
        </p:sp>
        <p:sp>
          <p:nvSpPr>
            <p:cNvPr id="14" name="Rectangle 13"/>
            <p:cNvSpPr/>
            <p:nvPr/>
          </p:nvSpPr>
          <p:spPr bwMode="auto">
            <a:xfrm>
              <a:off x="6786697" y="4571999"/>
              <a:ext cx="1857256" cy="584201"/>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fr-FR" dirty="0"/>
                <a:t>Sous Couche </a:t>
              </a:r>
            </a:p>
            <a:p>
              <a:pPr algn="ctr" fontAlgn="auto">
                <a:spcBef>
                  <a:spcPts val="0"/>
                </a:spcBef>
                <a:spcAft>
                  <a:spcPts val="0"/>
                </a:spcAft>
                <a:defRPr/>
              </a:pPr>
              <a:r>
                <a:rPr lang="fr-FR" dirty="0"/>
                <a:t>MAC</a:t>
              </a:r>
            </a:p>
          </p:txBody>
        </p:sp>
      </p:grpSp>
      <p:sp>
        <p:nvSpPr>
          <p:cNvPr id="9220" name="ZoneTexte 15"/>
          <p:cNvSpPr txBox="1">
            <a:spLocks noChangeArrowheads="1"/>
          </p:cNvSpPr>
          <p:nvPr/>
        </p:nvSpPr>
        <p:spPr bwMode="auto">
          <a:xfrm>
            <a:off x="357188" y="1714500"/>
            <a:ext cx="4000500" cy="3046413"/>
          </a:xfrm>
          <a:prstGeom prst="rect">
            <a:avLst/>
          </a:prstGeom>
          <a:noFill/>
          <a:ln w="9525">
            <a:noFill/>
            <a:miter lim="800000"/>
            <a:headEnd/>
            <a:tailEnd/>
          </a:ln>
        </p:spPr>
        <p:txBody>
          <a:bodyPr>
            <a:spAutoFit/>
          </a:bodyPr>
          <a:lstStyle/>
          <a:p>
            <a:r>
              <a:rPr lang="fr-FR" sz="2400" dirty="0">
                <a:latin typeface="Times New Roman" pitchFamily="18" charset="0"/>
                <a:cs typeface="Times New Roman" pitchFamily="18" charset="0"/>
              </a:rPr>
              <a:t>La couche liaison de données est découpée en deux sous couches : </a:t>
            </a:r>
          </a:p>
          <a:p>
            <a:pPr>
              <a:buFont typeface="Arial" charset="0"/>
              <a:buChar char="•"/>
            </a:pPr>
            <a:r>
              <a:rPr lang="fr-FR" sz="2400" dirty="0">
                <a:latin typeface="Times New Roman" pitchFamily="18" charset="0"/>
                <a:cs typeface="Times New Roman" pitchFamily="18" charset="0"/>
              </a:rPr>
              <a:t>La sous couche MAC (Media Access Control)</a:t>
            </a:r>
          </a:p>
          <a:p>
            <a:pPr>
              <a:buFont typeface="Arial" charset="0"/>
              <a:buChar char="•"/>
            </a:pPr>
            <a:r>
              <a:rPr lang="fr-FR" sz="2400" dirty="0">
                <a:latin typeface="Times New Roman" pitchFamily="18" charset="0"/>
                <a:cs typeface="Times New Roman" pitchFamily="18" charset="0"/>
              </a:rPr>
              <a:t> la </a:t>
            </a:r>
            <a:r>
              <a:rPr lang="fr-FR" sz="2400">
                <a:latin typeface="Times New Roman" pitchFamily="18" charset="0"/>
                <a:cs typeface="Times New Roman" pitchFamily="18" charset="0"/>
              </a:rPr>
              <a:t>sous couche </a:t>
            </a:r>
            <a:r>
              <a:rPr lang="fr-FR" sz="2400" dirty="0">
                <a:latin typeface="Times New Roman" pitchFamily="18" charset="0"/>
                <a:cs typeface="Times New Roman" pitchFamily="18" charset="0"/>
              </a:rPr>
              <a:t>LLC (</a:t>
            </a:r>
            <a:r>
              <a:rPr lang="fr-FR" sz="2400" dirty="0" err="1">
                <a:latin typeface="Times New Roman" pitchFamily="18" charset="0"/>
                <a:cs typeface="Times New Roman" pitchFamily="18" charset="0"/>
              </a:rPr>
              <a:t>Logical</a:t>
            </a:r>
            <a:r>
              <a:rPr lang="fr-FR" sz="2400" dirty="0">
                <a:latin typeface="Times New Roman" pitchFamily="18" charset="0"/>
                <a:cs typeface="Times New Roman" pitchFamily="18" charset="0"/>
              </a:rPr>
              <a:t> Link Control)</a:t>
            </a:r>
          </a:p>
          <a:p>
            <a:endParaRPr lang="fr-FR" sz="2400" dirty="0">
              <a:latin typeface="Calibri"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ZoneTexte 3"/>
          <p:cNvSpPr txBox="1">
            <a:spLocks noChangeArrowheads="1"/>
          </p:cNvSpPr>
          <p:nvPr/>
        </p:nvSpPr>
        <p:spPr bwMode="auto">
          <a:xfrm>
            <a:off x="52388" y="1214438"/>
            <a:ext cx="9174162" cy="3016250"/>
          </a:xfrm>
          <a:prstGeom prst="rect">
            <a:avLst/>
          </a:prstGeom>
          <a:noFill/>
          <a:ln w="9525">
            <a:noFill/>
            <a:miter lim="800000"/>
            <a:headEnd/>
            <a:tailEnd/>
          </a:ln>
        </p:spPr>
        <p:txBody>
          <a:bodyPr wrap="none">
            <a:spAutoFit/>
          </a:bodyPr>
          <a:lstStyle/>
          <a:p>
            <a:r>
              <a:rPr lang="fr-FR" sz="3200">
                <a:latin typeface="Times New Roman" pitchFamily="18" charset="0"/>
                <a:cs typeface="Times New Roman" pitchFamily="18" charset="0"/>
              </a:rPr>
              <a:t>Exercice : </a:t>
            </a:r>
          </a:p>
          <a:p>
            <a:r>
              <a:rPr lang="fr-FR" sz="3200">
                <a:latin typeface="Times New Roman" pitchFamily="18" charset="0"/>
                <a:cs typeface="Times New Roman" pitchFamily="18" charset="0"/>
              </a:rPr>
              <a:t>soit le polynôme générateur G(X)= X</a:t>
            </a:r>
            <a:r>
              <a:rPr lang="fr-FR" sz="3200" baseline="30000">
                <a:latin typeface="Times New Roman" pitchFamily="18" charset="0"/>
                <a:cs typeface="Times New Roman" pitchFamily="18" charset="0"/>
              </a:rPr>
              <a:t>4</a:t>
            </a:r>
            <a:r>
              <a:rPr lang="fr-FR" sz="3200">
                <a:latin typeface="Times New Roman" pitchFamily="18" charset="0"/>
                <a:cs typeface="Times New Roman" pitchFamily="18" charset="0"/>
              </a:rPr>
              <a:t>+X</a:t>
            </a:r>
            <a:r>
              <a:rPr lang="fr-FR" sz="3200" baseline="30000">
                <a:latin typeface="Times New Roman" pitchFamily="18" charset="0"/>
                <a:cs typeface="Times New Roman" pitchFamily="18" charset="0"/>
              </a:rPr>
              <a:t>2</a:t>
            </a:r>
            <a:r>
              <a:rPr lang="fr-FR" sz="3200">
                <a:latin typeface="Times New Roman" pitchFamily="18" charset="0"/>
                <a:cs typeface="Times New Roman" pitchFamily="18" charset="0"/>
              </a:rPr>
              <a:t>+X</a:t>
            </a:r>
          </a:p>
          <a:p>
            <a:r>
              <a:rPr lang="fr-FR" sz="3200">
                <a:latin typeface="Times New Roman" pitchFamily="18" charset="0"/>
                <a:cs typeface="Times New Roman" pitchFamily="18" charset="0"/>
              </a:rPr>
              <a:t>Calculer le CRC pour les deux informations suivantes :</a:t>
            </a:r>
          </a:p>
          <a:p>
            <a:endParaRPr lang="fr-FR" sz="3200">
              <a:latin typeface="Times New Roman" pitchFamily="18" charset="0"/>
              <a:cs typeface="Times New Roman" pitchFamily="18" charset="0"/>
            </a:endParaRPr>
          </a:p>
          <a:p>
            <a:r>
              <a:rPr lang="fr-FR" sz="3200">
                <a:latin typeface="Times New Roman" pitchFamily="18" charset="0"/>
                <a:cs typeface="Times New Roman" pitchFamily="18" charset="0"/>
              </a:rPr>
              <a:t>1111011101</a:t>
            </a:r>
          </a:p>
          <a:p>
            <a:r>
              <a:rPr lang="fr-FR" sz="3200">
                <a:latin typeface="Times New Roman" pitchFamily="18" charset="0"/>
                <a:cs typeface="Times New Roman" pitchFamily="18" charset="0"/>
              </a:rPr>
              <a:t>1100010101</a:t>
            </a:r>
            <a:r>
              <a:rPr lang="fr-FR" sz="3200">
                <a:latin typeface="Calibri" pitchFamily="34"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a:latin typeface="Times New Roman" pitchFamily="18" charset="0"/>
                <a:cs typeface="Times New Roman" pitchFamily="18" charset="0"/>
              </a:rPr>
              <a:t>Normalisation des polynômes générateurs</a:t>
            </a:r>
            <a:r>
              <a:rPr lang="fr-FR" sz="4000"/>
              <a:t>  </a:t>
            </a:r>
          </a:p>
        </p:txBody>
      </p:sp>
      <p:sp>
        <p:nvSpPr>
          <p:cNvPr id="3076" name="Espace réservé du contenu 2"/>
          <p:cNvSpPr>
            <a:spLocks noGrp="1"/>
          </p:cNvSpPr>
          <p:nvPr>
            <p:ph idx="1"/>
          </p:nvPr>
        </p:nvSpPr>
        <p:spPr/>
        <p:txBody>
          <a:bodyPr/>
          <a:lstStyle/>
          <a:p>
            <a:r>
              <a:rPr lang="fr-FR"/>
              <a:t>Le CCITT a recommandé un certain nombre de polynômes :</a:t>
            </a:r>
          </a:p>
          <a:p>
            <a:endParaRPr lang="fr-FR"/>
          </a:p>
        </p:txBody>
      </p:sp>
      <p:graphicFrame>
        <p:nvGraphicFramePr>
          <p:cNvPr id="3074" name="Object 2"/>
          <p:cNvGraphicFramePr>
            <a:graphicFrameLocks noChangeAspect="1"/>
          </p:cNvGraphicFramePr>
          <p:nvPr/>
        </p:nvGraphicFramePr>
        <p:xfrm>
          <a:off x="714375" y="3071813"/>
          <a:ext cx="6627813" cy="2328862"/>
        </p:xfrm>
        <a:graphic>
          <a:graphicData uri="http://schemas.openxmlformats.org/presentationml/2006/ole">
            <p:oleObj spid="_x0000_s3077" name="Équation" r:id="rId4" imgW="3568700" imgH="1193800" progId="Equation.3">
              <p:embed/>
            </p:oleObj>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a:bodyPr>
          <a:lstStyle/>
          <a:p>
            <a:r>
              <a:rPr lang="fr-FR" sz="3200" b="1">
                <a:latin typeface="Times New Roman" pitchFamily="18" charset="0"/>
                <a:cs typeface="Times New Roman" pitchFamily="18" charset="0"/>
              </a:rPr>
              <a:t>Correction d’erreur par retransmission</a:t>
            </a:r>
          </a:p>
        </p:txBody>
      </p:sp>
      <p:sp>
        <p:nvSpPr>
          <p:cNvPr id="54275" name="Rectangle 3"/>
          <p:cNvSpPr>
            <a:spLocks noGrp="1" noChangeArrowheads="1"/>
          </p:cNvSpPr>
          <p:nvPr>
            <p:ph type="body" idx="1"/>
          </p:nvPr>
        </p:nvSpPr>
        <p:spPr/>
        <p:txBody>
          <a:bodyPr/>
          <a:lstStyle/>
          <a:p>
            <a:r>
              <a:rPr lang="fr-FR">
                <a:latin typeface="Times New Roman" pitchFamily="18" charset="0"/>
                <a:cs typeface="Times New Roman" pitchFamily="18" charset="0"/>
              </a:rPr>
              <a:t>La méthode la plus simple pour corriger une erreur c’est de demander une retransmission</a:t>
            </a:r>
          </a:p>
          <a:p>
            <a:r>
              <a:rPr lang="fr-FR">
                <a:latin typeface="Times New Roman" pitchFamily="18" charset="0"/>
                <a:cs typeface="Times New Roman" pitchFamily="18" charset="0"/>
              </a:rPr>
              <a:t>Un récepteur qui détecte une erreur demande une retransmission jusqu’à ce qu’il n’y est plus d’erreur.</a:t>
            </a:r>
            <a:r>
              <a:rPr lang="en-CA"/>
              <a:t> </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re 1"/>
          <p:cNvSpPr>
            <a:spLocks noGrp="1"/>
          </p:cNvSpPr>
          <p:nvPr>
            <p:ph type="title"/>
          </p:nvPr>
        </p:nvSpPr>
        <p:spPr/>
        <p:txBody>
          <a:bodyPr/>
          <a:lstStyle/>
          <a:p>
            <a:r>
              <a:rPr lang="fr-FR" sz="4000" b="1">
                <a:latin typeface="Times New Roman" pitchFamily="18" charset="0"/>
                <a:cs typeface="Times New Roman" pitchFamily="18" charset="0"/>
              </a:rPr>
              <a:t>4.2. Codes correcteurs</a:t>
            </a:r>
            <a:r>
              <a:rPr lang="fr-FR"/>
              <a:t> </a:t>
            </a:r>
          </a:p>
        </p:txBody>
      </p:sp>
      <p:sp>
        <p:nvSpPr>
          <p:cNvPr id="55299" name="Espace réservé du contenu 2"/>
          <p:cNvSpPr>
            <a:spLocks noGrp="1"/>
          </p:cNvSpPr>
          <p:nvPr>
            <p:ph idx="1"/>
          </p:nvPr>
        </p:nvSpPr>
        <p:spPr/>
        <p:txBody>
          <a:bodyPr/>
          <a:lstStyle/>
          <a:p>
            <a:r>
              <a:rPr lang="fr-FR" sz="2800">
                <a:latin typeface="Times New Roman" pitchFamily="18" charset="0"/>
                <a:cs typeface="Times New Roman" pitchFamily="18" charset="0"/>
              </a:rPr>
              <a:t>Le principe des codes correcteurs est le même que celui des codes détecteurs .</a:t>
            </a:r>
          </a:p>
          <a:p>
            <a:r>
              <a:rPr lang="fr-FR" sz="2800">
                <a:latin typeface="Times New Roman" pitchFamily="18" charset="0"/>
                <a:cs typeface="Times New Roman" pitchFamily="18" charset="0"/>
              </a:rPr>
              <a:t>Lors de l’émission rajouter des bits de contrôle supplémentaires .</a:t>
            </a:r>
          </a:p>
          <a:p>
            <a:r>
              <a:rPr lang="fr-FR" sz="2800">
                <a:latin typeface="Times New Roman" pitchFamily="18" charset="0"/>
                <a:cs typeface="Times New Roman" pitchFamily="18" charset="0"/>
              </a:rPr>
              <a:t>A la réception , détecter les erreurs grâce au bits de contrôle et possibilité de corriger ces erreurs</a:t>
            </a:r>
          </a:p>
          <a:p>
            <a:r>
              <a:rPr lang="fr-FR" sz="2800">
                <a:latin typeface="Times New Roman" pitchFamily="18" charset="0"/>
                <a:cs typeface="Times New Roman" pitchFamily="18" charset="0"/>
              </a:rPr>
              <a:t>Le code de hamming  est parmis ces codes.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re 1"/>
          <p:cNvSpPr>
            <a:spLocks noGrp="1"/>
          </p:cNvSpPr>
          <p:nvPr>
            <p:ph type="title"/>
          </p:nvPr>
        </p:nvSpPr>
        <p:spPr/>
        <p:txBody>
          <a:bodyPr/>
          <a:lstStyle/>
          <a:p>
            <a:r>
              <a:rPr lang="fr-FR" sz="4000" b="1">
                <a:latin typeface="Times New Roman" pitchFamily="18" charset="0"/>
                <a:cs typeface="Times New Roman" pitchFamily="18" charset="0"/>
              </a:rPr>
              <a:t>Code de hamming</a:t>
            </a:r>
            <a:r>
              <a:rPr lang="fr-FR"/>
              <a:t> </a:t>
            </a:r>
          </a:p>
        </p:txBody>
      </p:sp>
      <p:sp>
        <p:nvSpPr>
          <p:cNvPr id="3" name="Espace réservé du contenu 2"/>
          <p:cNvSpPr>
            <a:spLocks noGrp="1"/>
          </p:cNvSpPr>
          <p:nvPr>
            <p:ph idx="1"/>
          </p:nvPr>
        </p:nvSpPr>
        <p:spPr/>
        <p:txBody>
          <a:bodyPr>
            <a:normAutofit/>
          </a:bodyPr>
          <a:lstStyle/>
          <a:p>
            <a:pPr>
              <a:lnSpc>
                <a:spcPct val="90000"/>
              </a:lnSpc>
            </a:pPr>
            <a:r>
              <a:rPr lang="fr-FR" sz="2400" dirty="0">
                <a:latin typeface="Times New Roman" pitchFamily="18" charset="0"/>
                <a:cs typeface="Times New Roman" pitchFamily="18" charset="0"/>
              </a:rPr>
              <a:t>Un code de </a:t>
            </a:r>
            <a:r>
              <a:rPr lang="fr-FR" sz="2400" dirty="0" err="1">
                <a:latin typeface="Times New Roman" pitchFamily="18" charset="0"/>
                <a:cs typeface="Times New Roman" pitchFamily="18" charset="0"/>
              </a:rPr>
              <a:t>hamming</a:t>
            </a:r>
            <a:r>
              <a:rPr lang="fr-FR" sz="2400" dirty="0">
                <a:latin typeface="Times New Roman" pitchFamily="18" charset="0"/>
                <a:cs typeface="Times New Roman" pitchFamily="18" charset="0"/>
              </a:rPr>
              <a:t> est un code C(</a:t>
            </a:r>
            <a:r>
              <a:rPr lang="fr-FR" sz="2400" dirty="0" err="1">
                <a:latin typeface="Times New Roman" pitchFamily="18" charset="0"/>
                <a:cs typeface="Times New Roman" pitchFamily="18" charset="0"/>
              </a:rPr>
              <a:t>n,k</a:t>
            </a:r>
            <a:r>
              <a:rPr lang="fr-FR" sz="2400" dirty="0">
                <a:latin typeface="Times New Roman" pitchFamily="18" charset="0"/>
                <a:cs typeface="Times New Roman" pitchFamily="18" charset="0"/>
              </a:rPr>
              <a:t>)  avec n=2</a:t>
            </a:r>
            <a:r>
              <a:rPr lang="fr-FR" sz="2400" baseline="30000" dirty="0">
                <a:latin typeface="Times New Roman" pitchFamily="18" charset="0"/>
                <a:cs typeface="Times New Roman" pitchFamily="18" charset="0"/>
              </a:rPr>
              <a:t>r</a:t>
            </a:r>
            <a:r>
              <a:rPr lang="fr-FR" sz="2400" dirty="0">
                <a:latin typeface="Times New Roman" pitchFamily="18" charset="0"/>
                <a:cs typeface="Times New Roman" pitchFamily="18" charset="0"/>
              </a:rPr>
              <a:t>-1 et r=n-k</a:t>
            </a:r>
          </a:p>
          <a:p>
            <a:pPr>
              <a:lnSpc>
                <a:spcPct val="90000"/>
              </a:lnSpc>
            </a:pPr>
            <a:r>
              <a:rPr lang="fr-FR" sz="2400" dirty="0">
                <a:latin typeface="Times New Roman" pitchFamily="18" charset="0"/>
                <a:cs typeface="Times New Roman" pitchFamily="18" charset="0"/>
              </a:rPr>
              <a:t>Exemple :</a:t>
            </a:r>
          </a:p>
          <a:p>
            <a:pPr lvl="1">
              <a:lnSpc>
                <a:spcPct val="90000"/>
              </a:lnSpc>
            </a:pPr>
            <a:r>
              <a:rPr lang="fr-FR" sz="2400" dirty="0">
                <a:latin typeface="Times New Roman" pitchFamily="18" charset="0"/>
                <a:cs typeface="Times New Roman" pitchFamily="18" charset="0"/>
              </a:rPr>
              <a:t> n=7    </a:t>
            </a:r>
            <a:r>
              <a:rPr lang="fr-FR" sz="2400" dirty="0">
                <a:latin typeface="Times New Roman" pitchFamily="18" charset="0"/>
                <a:cs typeface="Times New Roman" pitchFamily="18" charset="0"/>
                <a:sym typeface="Wingdings" pitchFamily="2" charset="2"/>
              </a:rPr>
              <a:t>   r=3    k=4 </a:t>
            </a:r>
          </a:p>
          <a:p>
            <a:pPr lvl="1">
              <a:lnSpc>
                <a:spcPct val="90000"/>
              </a:lnSpc>
            </a:pPr>
            <a:r>
              <a:rPr lang="fr-FR" sz="2400" dirty="0">
                <a:latin typeface="Times New Roman" pitchFamily="18" charset="0"/>
                <a:cs typeface="Times New Roman" pitchFamily="18" charset="0"/>
                <a:sym typeface="Wingdings" pitchFamily="2" charset="2"/>
              </a:rPr>
              <a:t>n=15       r=4    k=11</a:t>
            </a:r>
          </a:p>
          <a:p>
            <a:pPr>
              <a:lnSpc>
                <a:spcPct val="90000"/>
              </a:lnSpc>
            </a:pPr>
            <a:r>
              <a:rPr lang="fr-FR" sz="2400" dirty="0">
                <a:latin typeface="Times New Roman" pitchFamily="18" charset="0"/>
                <a:cs typeface="Times New Roman" pitchFamily="18" charset="0"/>
                <a:sym typeface="Wingdings" pitchFamily="2" charset="2"/>
              </a:rPr>
              <a:t>Le codage de </a:t>
            </a:r>
            <a:r>
              <a:rPr lang="fr-FR" sz="2400" dirty="0" err="1">
                <a:latin typeface="Times New Roman" pitchFamily="18" charset="0"/>
                <a:cs typeface="Times New Roman" pitchFamily="18" charset="0"/>
                <a:sym typeface="Wingdings" pitchFamily="2" charset="2"/>
              </a:rPr>
              <a:t>hamming</a:t>
            </a:r>
            <a:r>
              <a:rPr lang="fr-FR" sz="2400" dirty="0">
                <a:latin typeface="Times New Roman" pitchFamily="18" charset="0"/>
                <a:cs typeface="Times New Roman" pitchFamily="18" charset="0"/>
                <a:sym typeface="Wingdings" pitchFamily="2" charset="2"/>
              </a:rPr>
              <a:t> se base sur le calcul de la parité </a:t>
            </a:r>
          </a:p>
          <a:p>
            <a:pPr>
              <a:lnSpc>
                <a:spcPct val="90000"/>
              </a:lnSpc>
            </a:pPr>
            <a:r>
              <a:rPr lang="fr-FR" sz="2400" dirty="0">
                <a:latin typeface="Times New Roman" pitchFamily="18" charset="0"/>
                <a:cs typeface="Times New Roman" pitchFamily="18" charset="0"/>
                <a:sym typeface="Wingdings" pitchFamily="2" charset="2"/>
              </a:rPr>
              <a:t>Au lieu de rajouter un seul bit , rajouter plusieurs bits de parité </a:t>
            </a:r>
          </a:p>
          <a:p>
            <a:pPr>
              <a:lnSpc>
                <a:spcPct val="90000"/>
              </a:lnSpc>
            </a:pPr>
            <a:r>
              <a:rPr lang="fr-FR" sz="2400" dirty="0">
                <a:latin typeface="Times New Roman" pitchFamily="18" charset="0"/>
                <a:cs typeface="Times New Roman" pitchFamily="18" charset="0"/>
                <a:sym typeface="Wingdings" pitchFamily="2" charset="2"/>
              </a:rPr>
              <a:t>chaque bit de contrôle est une fonction de plusieurs bits d’information</a:t>
            </a:r>
            <a:r>
              <a:rPr lang="fr-FR" sz="2400" dirty="0">
                <a:sym typeface="Wingdings" pitchFamily="2" charset="2"/>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re 1"/>
          <p:cNvSpPr>
            <a:spLocks noGrp="1"/>
          </p:cNvSpPr>
          <p:nvPr>
            <p:ph type="title"/>
          </p:nvPr>
        </p:nvSpPr>
        <p:spPr/>
        <p:txBody>
          <a:bodyPr/>
          <a:lstStyle/>
          <a:p>
            <a:r>
              <a:rPr lang="fr-FR" sz="4000" b="1">
                <a:latin typeface="Times New Roman" pitchFamily="18" charset="0"/>
                <a:cs typeface="Times New Roman" pitchFamily="18" charset="0"/>
              </a:rPr>
              <a:t>Principe du code de hamming</a:t>
            </a:r>
            <a:r>
              <a:rPr lang="fr-FR"/>
              <a:t> </a:t>
            </a:r>
          </a:p>
        </p:txBody>
      </p:sp>
      <p:sp>
        <p:nvSpPr>
          <p:cNvPr id="3" name="Espace réservé du contenu 2"/>
          <p:cNvSpPr>
            <a:spLocks noGrp="1"/>
          </p:cNvSpPr>
          <p:nvPr>
            <p:ph idx="1"/>
          </p:nvPr>
        </p:nvSpPr>
        <p:spPr>
          <a:xfrm>
            <a:off x="457200" y="1600200"/>
            <a:ext cx="8229600" cy="3757613"/>
          </a:xfrm>
        </p:spPr>
        <p:txBody>
          <a:bodyPr>
            <a:normAutofit/>
          </a:bodyPr>
          <a:lstStyle/>
          <a:p>
            <a:pPr>
              <a:lnSpc>
                <a:spcPct val="90000"/>
              </a:lnSpc>
            </a:pPr>
            <a:r>
              <a:rPr lang="fr-FR" sz="2400" dirty="0">
                <a:latin typeface="Times New Roman" pitchFamily="18" charset="0"/>
                <a:cs typeface="Times New Roman" pitchFamily="18" charset="0"/>
              </a:rPr>
              <a:t>Soit un mot de code ( 7,4 ) </a:t>
            </a:r>
            <a:r>
              <a:rPr lang="fr-FR" sz="2400" dirty="0">
                <a:latin typeface="Times New Roman" pitchFamily="18" charset="0"/>
                <a:cs typeface="Times New Roman" pitchFamily="18" charset="0"/>
                <a:sym typeface="Wingdings" pitchFamily="2" charset="2"/>
              </a:rPr>
              <a:t> rajouter 3 bits de contrôles notés  C</a:t>
            </a:r>
            <a:r>
              <a:rPr lang="fr-FR" sz="2400" baseline="-25000" dirty="0">
                <a:latin typeface="Times New Roman" pitchFamily="18" charset="0"/>
                <a:cs typeface="Times New Roman" pitchFamily="18" charset="0"/>
                <a:sym typeface="Wingdings" pitchFamily="2" charset="2"/>
              </a:rPr>
              <a:t>0 </a:t>
            </a:r>
            <a:r>
              <a:rPr lang="fr-FR" sz="2400" dirty="0">
                <a:latin typeface="Times New Roman" pitchFamily="18" charset="0"/>
                <a:cs typeface="Times New Roman" pitchFamily="18" charset="0"/>
                <a:sym typeface="Wingdings" pitchFamily="2" charset="2"/>
              </a:rPr>
              <a:t>C</a:t>
            </a:r>
            <a:r>
              <a:rPr lang="fr-FR" sz="2400" baseline="-25000" dirty="0">
                <a:latin typeface="Times New Roman" pitchFamily="18" charset="0"/>
                <a:cs typeface="Times New Roman" pitchFamily="18" charset="0"/>
                <a:sym typeface="Wingdings" pitchFamily="2" charset="2"/>
              </a:rPr>
              <a:t>1</a:t>
            </a:r>
            <a:r>
              <a:rPr lang="fr-FR" sz="2400" dirty="0">
                <a:latin typeface="Times New Roman" pitchFamily="18" charset="0"/>
                <a:cs typeface="Times New Roman" pitchFamily="18" charset="0"/>
                <a:sym typeface="Wingdings" pitchFamily="2" charset="2"/>
              </a:rPr>
              <a:t> C</a:t>
            </a:r>
            <a:r>
              <a:rPr lang="fr-FR" sz="2400" baseline="-25000" dirty="0">
                <a:latin typeface="Times New Roman" pitchFamily="18" charset="0"/>
                <a:cs typeface="Times New Roman" pitchFamily="18" charset="0"/>
                <a:sym typeface="Wingdings" pitchFamily="2" charset="2"/>
              </a:rPr>
              <a:t>2</a:t>
            </a:r>
            <a:r>
              <a:rPr lang="fr-FR" sz="2400" dirty="0">
                <a:latin typeface="Times New Roman" pitchFamily="18" charset="0"/>
                <a:cs typeface="Times New Roman" pitchFamily="18" charset="0"/>
                <a:sym typeface="Wingdings" pitchFamily="2" charset="2"/>
              </a:rPr>
              <a:t> </a:t>
            </a:r>
          </a:p>
          <a:p>
            <a:pPr>
              <a:lnSpc>
                <a:spcPct val="90000"/>
              </a:lnSpc>
            </a:pPr>
            <a:r>
              <a:rPr lang="fr-FR" sz="2400" dirty="0">
                <a:latin typeface="Times New Roman" pitchFamily="18" charset="0"/>
                <a:cs typeface="Times New Roman" pitchFamily="18" charset="0"/>
                <a:sym typeface="Wingdings" pitchFamily="2" charset="2"/>
              </a:rPr>
              <a:t>et l’information de départ est sur 4 bits   m=U</a:t>
            </a:r>
            <a:r>
              <a:rPr lang="fr-FR" sz="2400" baseline="-25000" dirty="0">
                <a:latin typeface="Times New Roman" pitchFamily="18" charset="0"/>
                <a:cs typeface="Times New Roman" pitchFamily="18" charset="0"/>
                <a:sym typeface="Wingdings" pitchFamily="2" charset="2"/>
              </a:rPr>
              <a:t>0</a:t>
            </a:r>
            <a:r>
              <a:rPr lang="fr-FR" sz="2400" dirty="0">
                <a:latin typeface="Times New Roman" pitchFamily="18" charset="0"/>
                <a:cs typeface="Times New Roman" pitchFamily="18" charset="0"/>
                <a:sym typeface="Wingdings" pitchFamily="2" charset="2"/>
              </a:rPr>
              <a:t>U</a:t>
            </a:r>
            <a:r>
              <a:rPr lang="fr-FR" sz="2400" baseline="-25000" dirty="0">
                <a:latin typeface="Times New Roman" pitchFamily="18" charset="0"/>
                <a:cs typeface="Times New Roman" pitchFamily="18" charset="0"/>
                <a:sym typeface="Wingdings" pitchFamily="2" charset="2"/>
              </a:rPr>
              <a:t>1</a:t>
            </a:r>
            <a:r>
              <a:rPr lang="fr-FR" sz="2400" dirty="0">
                <a:latin typeface="Times New Roman" pitchFamily="18" charset="0"/>
                <a:cs typeface="Times New Roman" pitchFamily="18" charset="0"/>
                <a:sym typeface="Wingdings" pitchFamily="2" charset="2"/>
              </a:rPr>
              <a:t>U</a:t>
            </a:r>
            <a:r>
              <a:rPr lang="fr-FR" sz="2400" baseline="-25000" dirty="0">
                <a:latin typeface="Times New Roman" pitchFamily="18" charset="0"/>
                <a:cs typeface="Times New Roman" pitchFamily="18" charset="0"/>
                <a:sym typeface="Wingdings" pitchFamily="2" charset="2"/>
              </a:rPr>
              <a:t>2</a:t>
            </a:r>
            <a:r>
              <a:rPr lang="fr-FR" sz="2400" dirty="0">
                <a:latin typeface="Times New Roman" pitchFamily="18" charset="0"/>
                <a:cs typeface="Times New Roman" pitchFamily="18" charset="0"/>
                <a:sym typeface="Wingdings" pitchFamily="2" charset="2"/>
              </a:rPr>
              <a:t>U</a:t>
            </a:r>
            <a:r>
              <a:rPr lang="fr-FR" sz="2400" baseline="-25000" dirty="0">
                <a:latin typeface="Times New Roman" pitchFamily="18" charset="0"/>
                <a:cs typeface="Times New Roman" pitchFamily="18" charset="0"/>
                <a:sym typeface="Wingdings" pitchFamily="2" charset="2"/>
              </a:rPr>
              <a:t>3</a:t>
            </a:r>
          </a:p>
          <a:p>
            <a:pPr>
              <a:lnSpc>
                <a:spcPct val="90000"/>
              </a:lnSpc>
            </a:pPr>
            <a:r>
              <a:rPr lang="fr-FR" sz="2400" dirty="0">
                <a:latin typeface="Times New Roman" pitchFamily="18" charset="0"/>
                <a:cs typeface="Times New Roman" pitchFamily="18" charset="0"/>
                <a:sym typeface="Wingdings" pitchFamily="2" charset="2"/>
              </a:rPr>
              <a:t>Les bits de contrôle sont insérés dans les bits de l’information De la façon suivante : </a:t>
            </a:r>
          </a:p>
          <a:p>
            <a:pPr lvl="1">
              <a:lnSpc>
                <a:spcPct val="90000"/>
              </a:lnSpc>
            </a:pPr>
            <a:r>
              <a:rPr lang="fr-FR" sz="2400" dirty="0">
                <a:latin typeface="Times New Roman" pitchFamily="18" charset="0"/>
                <a:cs typeface="Times New Roman" pitchFamily="18" charset="0"/>
                <a:sym typeface="Wingdings" pitchFamily="2" charset="2"/>
              </a:rPr>
              <a:t>il prennent les position 2</a:t>
            </a:r>
            <a:r>
              <a:rPr lang="fr-FR" sz="2400" baseline="30000" dirty="0">
                <a:latin typeface="Times New Roman" pitchFamily="18" charset="0"/>
                <a:cs typeface="Times New Roman" pitchFamily="18" charset="0"/>
                <a:sym typeface="Wingdings" pitchFamily="2" charset="2"/>
              </a:rPr>
              <a:t>i</a:t>
            </a:r>
            <a:r>
              <a:rPr lang="fr-FR" sz="2400" dirty="0">
                <a:latin typeface="Times New Roman" pitchFamily="18" charset="0"/>
                <a:cs typeface="Times New Roman" pitchFamily="18" charset="0"/>
                <a:sym typeface="Wingdings" pitchFamily="2" charset="2"/>
              </a:rPr>
              <a:t> { 1,2,4,8,…) </a:t>
            </a:r>
          </a:p>
          <a:p>
            <a:pPr lvl="1">
              <a:lnSpc>
                <a:spcPct val="90000"/>
              </a:lnSpc>
            </a:pPr>
            <a:r>
              <a:rPr lang="fr-FR" sz="2400" dirty="0">
                <a:latin typeface="Times New Roman" pitchFamily="18" charset="0"/>
                <a:cs typeface="Times New Roman" pitchFamily="18" charset="0"/>
                <a:sym typeface="Wingdings" pitchFamily="2" charset="2"/>
              </a:rPr>
              <a:t>et les bits d’information prennent les autres position </a:t>
            </a:r>
          </a:p>
        </p:txBody>
      </p:sp>
      <p:graphicFrame>
        <p:nvGraphicFramePr>
          <p:cNvPr id="4" name="Tableau 3"/>
          <p:cNvGraphicFramePr>
            <a:graphicFrameLocks noGrp="1"/>
          </p:cNvGraphicFramePr>
          <p:nvPr/>
        </p:nvGraphicFramePr>
        <p:xfrm>
          <a:off x="1143000" y="5429250"/>
          <a:ext cx="6095999" cy="370840"/>
        </p:xfrm>
        <a:graphic>
          <a:graphicData uri="http://schemas.openxmlformats.org/drawingml/2006/table">
            <a:tbl>
              <a:tblPr firstRow="1" bandRow="1">
                <a:tableStyleId>{5C22544A-7EE6-4342-B048-85BDC9FD1C3A}</a:tableStyleId>
              </a:tblPr>
              <a:tblGrid>
                <a:gridCol w="870857">
                  <a:extLst>
                    <a:ext uri="{9D8B030D-6E8A-4147-A177-3AD203B41FA5}">
                      <a16:colId xmlns:a16="http://schemas.microsoft.com/office/drawing/2014/main" xmlns="" val="20000"/>
                    </a:ext>
                  </a:extLst>
                </a:gridCol>
                <a:gridCol w="870857">
                  <a:extLst>
                    <a:ext uri="{9D8B030D-6E8A-4147-A177-3AD203B41FA5}">
                      <a16:colId xmlns:a16="http://schemas.microsoft.com/office/drawing/2014/main" xmlns="" val="20001"/>
                    </a:ext>
                  </a:extLst>
                </a:gridCol>
                <a:gridCol w="870857">
                  <a:extLst>
                    <a:ext uri="{9D8B030D-6E8A-4147-A177-3AD203B41FA5}">
                      <a16:colId xmlns:a16="http://schemas.microsoft.com/office/drawing/2014/main" xmlns="" val="20002"/>
                    </a:ext>
                  </a:extLst>
                </a:gridCol>
                <a:gridCol w="870857">
                  <a:extLst>
                    <a:ext uri="{9D8B030D-6E8A-4147-A177-3AD203B41FA5}">
                      <a16:colId xmlns:a16="http://schemas.microsoft.com/office/drawing/2014/main" xmlns="" val="20003"/>
                    </a:ext>
                  </a:extLst>
                </a:gridCol>
                <a:gridCol w="870857">
                  <a:extLst>
                    <a:ext uri="{9D8B030D-6E8A-4147-A177-3AD203B41FA5}">
                      <a16:colId xmlns:a16="http://schemas.microsoft.com/office/drawing/2014/main" xmlns="" val="20004"/>
                    </a:ext>
                  </a:extLst>
                </a:gridCol>
                <a:gridCol w="870857">
                  <a:extLst>
                    <a:ext uri="{9D8B030D-6E8A-4147-A177-3AD203B41FA5}">
                      <a16:colId xmlns:a16="http://schemas.microsoft.com/office/drawing/2014/main" xmlns="" val="20005"/>
                    </a:ext>
                  </a:extLst>
                </a:gridCol>
                <a:gridCol w="870857">
                  <a:extLst>
                    <a:ext uri="{9D8B030D-6E8A-4147-A177-3AD203B41FA5}">
                      <a16:colId xmlns:a16="http://schemas.microsoft.com/office/drawing/2014/main" xmlns="" val="20006"/>
                    </a:ext>
                  </a:extLst>
                </a:gridCol>
              </a:tblGrid>
              <a:tr h="370840">
                <a:tc>
                  <a:txBody>
                    <a:bodyPr/>
                    <a:lstStyle/>
                    <a:p>
                      <a:r>
                        <a:rPr lang="fr-FR" dirty="0">
                          <a:solidFill>
                            <a:sysClr val="windowText" lastClr="000000"/>
                          </a:solidFill>
                        </a:rPr>
                        <a:t>C0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C1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U0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C2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U1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U2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a:solidFill>
                            <a:sysClr val="windowText" lastClr="000000"/>
                          </a:solidFill>
                        </a:rPr>
                        <a:t>U3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57366" name="ZoneTexte 4"/>
          <p:cNvSpPr txBox="1">
            <a:spLocks noChangeArrowheads="1"/>
          </p:cNvSpPr>
          <p:nvPr/>
        </p:nvSpPr>
        <p:spPr bwMode="auto">
          <a:xfrm>
            <a:off x="1214438" y="5929313"/>
            <a:ext cx="5927725" cy="461962"/>
          </a:xfrm>
          <a:prstGeom prst="rect">
            <a:avLst/>
          </a:prstGeom>
          <a:noFill/>
          <a:ln w="9525">
            <a:noFill/>
            <a:miter lim="800000"/>
            <a:headEnd/>
            <a:tailEnd/>
          </a:ln>
        </p:spPr>
        <p:txBody>
          <a:bodyPr wrap="none">
            <a:spAutoFit/>
          </a:bodyPr>
          <a:lstStyle/>
          <a:p>
            <a:r>
              <a:rPr lang="fr-FR" sz="2400" dirty="0">
                <a:solidFill>
                  <a:srgbClr val="FF0000"/>
                </a:solidFill>
                <a:latin typeface="Calibri" pitchFamily="34" charset="0"/>
              </a:rPr>
              <a:t>2</a:t>
            </a:r>
            <a:r>
              <a:rPr lang="fr-FR" sz="2400" baseline="30000" dirty="0">
                <a:solidFill>
                  <a:srgbClr val="FF0000"/>
                </a:solidFill>
                <a:latin typeface="Calibri" pitchFamily="34" charset="0"/>
              </a:rPr>
              <a:t>0</a:t>
            </a:r>
            <a:r>
              <a:rPr lang="fr-FR" sz="2400" dirty="0">
                <a:solidFill>
                  <a:srgbClr val="FF0000"/>
                </a:solidFill>
                <a:latin typeface="Calibri" pitchFamily="34" charset="0"/>
              </a:rPr>
              <a:t>            2</a:t>
            </a:r>
            <a:r>
              <a:rPr lang="fr-FR" sz="2400" baseline="30000" dirty="0">
                <a:solidFill>
                  <a:srgbClr val="FF0000"/>
                </a:solidFill>
                <a:latin typeface="Calibri" pitchFamily="34" charset="0"/>
              </a:rPr>
              <a:t>1</a:t>
            </a:r>
            <a:r>
              <a:rPr lang="fr-FR" sz="2400" dirty="0">
                <a:solidFill>
                  <a:srgbClr val="FF0000"/>
                </a:solidFill>
                <a:latin typeface="Calibri" pitchFamily="34" charset="0"/>
              </a:rPr>
              <a:t>        </a:t>
            </a:r>
            <a:r>
              <a:rPr lang="fr-FR" sz="2400" dirty="0">
                <a:latin typeface="Calibri" pitchFamily="34" charset="0"/>
              </a:rPr>
              <a:t>3          </a:t>
            </a:r>
            <a:r>
              <a:rPr lang="fr-FR" sz="2400" dirty="0">
                <a:solidFill>
                  <a:srgbClr val="FF0000"/>
                </a:solidFill>
                <a:latin typeface="Calibri" pitchFamily="34" charset="0"/>
              </a:rPr>
              <a:t> 2</a:t>
            </a:r>
            <a:r>
              <a:rPr lang="fr-FR" sz="2400" b="1" baseline="30000" dirty="0">
                <a:solidFill>
                  <a:srgbClr val="FF0000"/>
                </a:solidFill>
                <a:latin typeface="Calibri" pitchFamily="34" charset="0"/>
              </a:rPr>
              <a:t>2</a:t>
            </a:r>
            <a:r>
              <a:rPr lang="fr-FR" sz="2400" dirty="0">
                <a:solidFill>
                  <a:srgbClr val="FF0000"/>
                </a:solidFill>
                <a:latin typeface="Calibri" pitchFamily="34" charset="0"/>
              </a:rPr>
              <a:t>         </a:t>
            </a:r>
            <a:r>
              <a:rPr lang="fr-FR" sz="2400" dirty="0">
                <a:latin typeface="Calibri" pitchFamily="34" charset="0"/>
              </a:rPr>
              <a:t>5           6         7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625" y="0"/>
            <a:ext cx="8229600" cy="654050"/>
          </a:xfrm>
        </p:spPr>
        <p:txBody>
          <a:bodyPr>
            <a:normAutofit fontScale="90000"/>
          </a:bodyPr>
          <a:lstStyle/>
          <a:p>
            <a:r>
              <a:rPr lang="fr-FR" sz="3200" b="1">
                <a:latin typeface="Times New Roman" pitchFamily="18" charset="0"/>
                <a:cs typeface="Times New Roman" pitchFamily="18" charset="0"/>
              </a:rPr>
              <a:t>Comment calculer les bits de contrôle</a:t>
            </a:r>
            <a:r>
              <a:rPr lang="fr-FR" sz="4000"/>
              <a:t> </a:t>
            </a:r>
          </a:p>
        </p:txBody>
      </p:sp>
      <p:sp>
        <p:nvSpPr>
          <p:cNvPr id="3" name="Espace réservé du contenu 2"/>
          <p:cNvSpPr>
            <a:spLocks noGrp="1"/>
          </p:cNvSpPr>
          <p:nvPr>
            <p:ph idx="1"/>
          </p:nvPr>
        </p:nvSpPr>
        <p:spPr>
          <a:xfrm>
            <a:off x="285750" y="857250"/>
            <a:ext cx="8429625" cy="5715000"/>
          </a:xfrm>
        </p:spPr>
        <p:txBody>
          <a:bodyPr>
            <a:normAutofit lnSpcReduction="10000"/>
          </a:bodyPr>
          <a:lstStyle/>
          <a:p>
            <a:pPr>
              <a:lnSpc>
                <a:spcPct val="80000"/>
              </a:lnSpc>
            </a:pPr>
            <a:r>
              <a:rPr lang="fr-FR" sz="2000">
                <a:latin typeface="Times New Roman" pitchFamily="18" charset="0"/>
                <a:cs typeface="Times New Roman" pitchFamily="18" charset="0"/>
              </a:rPr>
              <a:t>Chaque bits de l’information possède une position dans le mot de code final</a:t>
            </a:r>
          </a:p>
          <a:p>
            <a:pPr>
              <a:lnSpc>
                <a:spcPct val="80000"/>
              </a:lnSpc>
            </a:pPr>
            <a:r>
              <a:rPr lang="fr-FR" sz="2000">
                <a:latin typeface="Times New Roman" pitchFamily="18" charset="0"/>
                <a:cs typeface="Times New Roman" pitchFamily="18" charset="0"/>
              </a:rPr>
              <a:t>Ecrire cette position en puissance de 2 </a:t>
            </a:r>
          </a:p>
          <a:p>
            <a:pPr>
              <a:lnSpc>
                <a:spcPct val="80000"/>
              </a:lnSpc>
              <a:buFont typeface="Arial" charset="0"/>
              <a:buNone/>
            </a:pPr>
            <a:r>
              <a:rPr lang="fr-FR" sz="2000" b="1" u="sng">
                <a:latin typeface="Times New Roman" pitchFamily="18" charset="0"/>
                <a:cs typeface="Times New Roman" pitchFamily="18" charset="0"/>
              </a:rPr>
              <a:t>Exemple : </a:t>
            </a:r>
          </a:p>
          <a:p>
            <a:pPr>
              <a:lnSpc>
                <a:spcPct val="80000"/>
              </a:lnSpc>
              <a:buFont typeface="Arial" charset="0"/>
              <a:buNone/>
            </a:pP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 est dans la position 3=1+2 = 2</a:t>
            </a:r>
            <a:r>
              <a:rPr lang="fr-FR" sz="2000" baseline="30000">
                <a:latin typeface="Times New Roman" pitchFamily="18" charset="0"/>
                <a:cs typeface="Times New Roman" pitchFamily="18" charset="0"/>
              </a:rPr>
              <a:t>0</a:t>
            </a:r>
            <a:r>
              <a:rPr lang="fr-FR" sz="2000">
                <a:latin typeface="Times New Roman" pitchFamily="18" charset="0"/>
                <a:cs typeface="Times New Roman" pitchFamily="18" charset="0"/>
              </a:rPr>
              <a:t>+2</a:t>
            </a:r>
            <a:r>
              <a:rPr lang="fr-FR" sz="2000" baseline="30000">
                <a:latin typeface="Times New Roman" pitchFamily="18" charset="0"/>
                <a:cs typeface="Times New Roman" pitchFamily="18" charset="0"/>
              </a:rPr>
              <a:t>1</a:t>
            </a:r>
          </a:p>
          <a:p>
            <a:pPr>
              <a:lnSpc>
                <a:spcPct val="80000"/>
              </a:lnSpc>
              <a:buFont typeface="Arial" charset="0"/>
              <a:buNone/>
            </a:pP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 est dans la position 5=1+4 = 2</a:t>
            </a:r>
            <a:r>
              <a:rPr lang="fr-FR" sz="2000" baseline="30000">
                <a:latin typeface="Times New Roman" pitchFamily="18" charset="0"/>
                <a:cs typeface="Times New Roman" pitchFamily="18" charset="0"/>
              </a:rPr>
              <a:t>0</a:t>
            </a:r>
            <a:r>
              <a:rPr lang="fr-FR" sz="2000">
                <a:latin typeface="Times New Roman" pitchFamily="18" charset="0"/>
                <a:cs typeface="Times New Roman" pitchFamily="18" charset="0"/>
              </a:rPr>
              <a:t>+2</a:t>
            </a:r>
            <a:r>
              <a:rPr lang="fr-FR" sz="2000" baseline="30000">
                <a:latin typeface="Times New Roman" pitchFamily="18" charset="0"/>
                <a:cs typeface="Times New Roman" pitchFamily="18" charset="0"/>
              </a:rPr>
              <a:t>2</a:t>
            </a:r>
          </a:p>
          <a:p>
            <a:pPr>
              <a:lnSpc>
                <a:spcPct val="80000"/>
              </a:lnSpc>
              <a:buFont typeface="Arial" charset="0"/>
              <a:buNone/>
            </a:pP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 est dans la position 6=2+4 = 2</a:t>
            </a:r>
            <a:r>
              <a:rPr lang="fr-FR" sz="2000" baseline="30000">
                <a:latin typeface="Times New Roman" pitchFamily="18" charset="0"/>
                <a:cs typeface="Times New Roman" pitchFamily="18" charset="0"/>
              </a:rPr>
              <a:t>1</a:t>
            </a:r>
            <a:r>
              <a:rPr lang="fr-FR" sz="2000">
                <a:latin typeface="Times New Roman" pitchFamily="18" charset="0"/>
                <a:cs typeface="Times New Roman" pitchFamily="18" charset="0"/>
              </a:rPr>
              <a:t>+2</a:t>
            </a:r>
            <a:r>
              <a:rPr lang="fr-FR" sz="2000" baseline="30000">
                <a:latin typeface="Times New Roman" pitchFamily="18" charset="0"/>
                <a:cs typeface="Times New Roman" pitchFamily="18" charset="0"/>
              </a:rPr>
              <a:t>2</a:t>
            </a:r>
          </a:p>
          <a:p>
            <a:pPr>
              <a:lnSpc>
                <a:spcPct val="80000"/>
              </a:lnSpc>
              <a:buFont typeface="Arial" charset="0"/>
              <a:buNone/>
            </a:pP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3</a:t>
            </a:r>
            <a:r>
              <a:rPr lang="fr-FR" sz="2000">
                <a:latin typeface="Times New Roman" pitchFamily="18" charset="0"/>
                <a:cs typeface="Times New Roman" pitchFamily="18" charset="0"/>
              </a:rPr>
              <a:t> est dans la position 7=1+2 +4= 2</a:t>
            </a:r>
            <a:r>
              <a:rPr lang="fr-FR" sz="2000" baseline="30000">
                <a:latin typeface="Times New Roman" pitchFamily="18" charset="0"/>
                <a:cs typeface="Times New Roman" pitchFamily="18" charset="0"/>
              </a:rPr>
              <a:t>0</a:t>
            </a:r>
            <a:r>
              <a:rPr lang="fr-FR" sz="2000">
                <a:latin typeface="Times New Roman" pitchFamily="18" charset="0"/>
                <a:cs typeface="Times New Roman" pitchFamily="18" charset="0"/>
              </a:rPr>
              <a:t>+2</a:t>
            </a:r>
            <a:r>
              <a:rPr lang="fr-FR" sz="2000" baseline="30000">
                <a:latin typeface="Times New Roman" pitchFamily="18" charset="0"/>
                <a:cs typeface="Times New Roman" pitchFamily="18" charset="0"/>
              </a:rPr>
              <a:t>1</a:t>
            </a:r>
            <a:r>
              <a:rPr lang="fr-FR" sz="2000">
                <a:latin typeface="Times New Roman" pitchFamily="18" charset="0"/>
                <a:cs typeface="Times New Roman" pitchFamily="18" charset="0"/>
              </a:rPr>
              <a:t>+2</a:t>
            </a:r>
            <a:r>
              <a:rPr lang="fr-FR" sz="2000" baseline="30000">
                <a:latin typeface="Times New Roman" pitchFamily="18" charset="0"/>
                <a:cs typeface="Times New Roman" pitchFamily="18" charset="0"/>
              </a:rPr>
              <a:t>2</a:t>
            </a:r>
            <a:endParaRPr lang="fr-FR" sz="2000">
              <a:latin typeface="Times New Roman" pitchFamily="18" charset="0"/>
              <a:cs typeface="Times New Roman" pitchFamily="18" charset="0"/>
            </a:endParaRPr>
          </a:p>
          <a:p>
            <a:pPr>
              <a:lnSpc>
                <a:spcPct val="80000"/>
              </a:lnSpc>
              <a:buFont typeface="Arial" charset="0"/>
              <a:buNone/>
            </a:pPr>
            <a:endParaRPr lang="fr-FR" sz="2000">
              <a:latin typeface="Times New Roman" pitchFamily="18" charset="0"/>
              <a:cs typeface="Times New Roman" pitchFamily="18" charset="0"/>
            </a:endParaRPr>
          </a:p>
          <a:p>
            <a:pPr>
              <a:lnSpc>
                <a:spcPct val="80000"/>
              </a:lnSpc>
              <a:buFont typeface="Arial" charset="0"/>
              <a:buNone/>
            </a:pPr>
            <a:r>
              <a:rPr lang="fr-FR" sz="2600">
                <a:latin typeface="Times New Roman" pitchFamily="18" charset="0"/>
                <a:cs typeface="Times New Roman" pitchFamily="18" charset="0"/>
              </a:rPr>
              <a:t>Un bit de l’information ayant la position </a:t>
            </a:r>
            <a:r>
              <a:rPr lang="fr-FR" sz="2600" b="1">
                <a:solidFill>
                  <a:srgbClr val="FF0000"/>
                </a:solidFill>
                <a:latin typeface="Times New Roman" pitchFamily="18" charset="0"/>
                <a:cs typeface="Times New Roman" pitchFamily="18" charset="0"/>
              </a:rPr>
              <a:t>J</a:t>
            </a:r>
            <a:r>
              <a:rPr lang="fr-FR" sz="2600">
                <a:latin typeface="Times New Roman" pitchFamily="18" charset="0"/>
                <a:cs typeface="Times New Roman" pitchFamily="18" charset="0"/>
              </a:rPr>
              <a:t> participe au calcul du bit de contrôle ayant la position </a:t>
            </a:r>
            <a:r>
              <a:rPr lang="fr-FR" sz="2600" b="1">
                <a:solidFill>
                  <a:srgbClr val="FF0000"/>
                </a:solidFill>
                <a:latin typeface="Times New Roman" pitchFamily="18" charset="0"/>
                <a:cs typeface="Times New Roman" pitchFamily="18" charset="0"/>
              </a:rPr>
              <a:t>2</a:t>
            </a:r>
            <a:r>
              <a:rPr lang="fr-FR" sz="2600" b="1" baseline="30000">
                <a:solidFill>
                  <a:srgbClr val="FF0000"/>
                </a:solidFill>
                <a:latin typeface="Times New Roman" pitchFamily="18" charset="0"/>
                <a:cs typeface="Times New Roman" pitchFamily="18" charset="0"/>
              </a:rPr>
              <a:t>i</a:t>
            </a:r>
            <a:r>
              <a:rPr lang="fr-FR" sz="2600">
                <a:latin typeface="Times New Roman" pitchFamily="18" charset="0"/>
                <a:cs typeface="Times New Roman" pitchFamily="18" charset="0"/>
              </a:rPr>
              <a:t> si 2</a:t>
            </a:r>
            <a:r>
              <a:rPr lang="fr-FR" sz="2600" baseline="30000">
                <a:latin typeface="Times New Roman" pitchFamily="18" charset="0"/>
                <a:cs typeface="Times New Roman" pitchFamily="18" charset="0"/>
              </a:rPr>
              <a:t>i</a:t>
            </a:r>
            <a:r>
              <a:rPr lang="fr-FR" sz="2600">
                <a:latin typeface="Times New Roman" pitchFamily="18" charset="0"/>
                <a:cs typeface="Times New Roman" pitchFamily="18" charset="0"/>
              </a:rPr>
              <a:t> </a:t>
            </a:r>
            <a:r>
              <a:rPr lang="fr-FR" sz="2600" b="1">
                <a:solidFill>
                  <a:srgbClr val="FF0000"/>
                </a:solidFill>
                <a:latin typeface="Times New Roman" pitchFamily="18" charset="0"/>
                <a:cs typeface="Times New Roman" pitchFamily="18" charset="0"/>
              </a:rPr>
              <a:t>existe dans la décomposition de J</a:t>
            </a:r>
            <a:r>
              <a:rPr lang="fr-FR" sz="2000" b="1">
                <a:solidFill>
                  <a:srgbClr val="FF0000"/>
                </a:solidFill>
                <a:latin typeface="Times New Roman" pitchFamily="18" charset="0"/>
                <a:cs typeface="Times New Roman" pitchFamily="18" charset="0"/>
              </a:rPr>
              <a:t> </a:t>
            </a:r>
          </a:p>
          <a:p>
            <a:pPr>
              <a:lnSpc>
                <a:spcPct val="80000"/>
              </a:lnSpc>
              <a:buFont typeface="Arial" charset="0"/>
              <a:buNone/>
            </a:pPr>
            <a:endParaRPr lang="fr-FR" sz="2000" b="1">
              <a:solidFill>
                <a:srgbClr val="FF0000"/>
              </a:solidFill>
              <a:latin typeface="Times New Roman" pitchFamily="18" charset="0"/>
              <a:cs typeface="Times New Roman" pitchFamily="18" charset="0"/>
            </a:endParaRPr>
          </a:p>
          <a:p>
            <a:pPr>
              <a:lnSpc>
                <a:spcPct val="80000"/>
              </a:lnSpc>
              <a:buFont typeface="Arial" charset="0"/>
              <a:buNone/>
            </a:pPr>
            <a:r>
              <a:rPr lang="fr-FR" sz="2000">
                <a:latin typeface="Times New Roman" pitchFamily="18" charset="0"/>
                <a:cs typeface="Times New Roman" pitchFamily="18" charset="0"/>
              </a:rPr>
              <a:t>Dans l’exemple précédant :</a:t>
            </a:r>
          </a:p>
          <a:p>
            <a:pPr lvl="1">
              <a:lnSpc>
                <a:spcPct val="80000"/>
              </a:lnSpc>
            </a:pPr>
            <a:r>
              <a:rPr lang="fr-FR" sz="2000">
                <a:latin typeface="Times New Roman" pitchFamily="18" charset="0"/>
                <a:cs typeface="Times New Roman" pitchFamily="18" charset="0"/>
              </a:rPr>
              <a:t>La position de C</a:t>
            </a:r>
            <a:r>
              <a:rPr lang="fr-FR" sz="2000" baseline="-25000">
                <a:latin typeface="Times New Roman" pitchFamily="18" charset="0"/>
                <a:cs typeface="Times New Roman" pitchFamily="18" charset="0"/>
              </a:rPr>
              <a:t>0 </a:t>
            </a:r>
            <a:r>
              <a:rPr lang="fr-FR" sz="2000">
                <a:latin typeface="Times New Roman" pitchFamily="18" charset="0"/>
                <a:cs typeface="Times New Roman" pitchFamily="18" charset="0"/>
              </a:rPr>
              <a:t> est 2</a:t>
            </a:r>
            <a:r>
              <a:rPr lang="fr-FR" sz="2000" baseline="30000">
                <a:latin typeface="Times New Roman" pitchFamily="18" charset="0"/>
                <a:cs typeface="Times New Roman" pitchFamily="18" charset="0"/>
              </a:rPr>
              <a:t>0 </a:t>
            </a:r>
            <a:r>
              <a:rPr lang="fr-FR" sz="2000">
                <a:latin typeface="Times New Roman" pitchFamily="18" charset="0"/>
                <a:cs typeface="Times New Roman" pitchFamily="18" charset="0"/>
              </a:rPr>
              <a:t> </a:t>
            </a:r>
            <a:r>
              <a:rPr lang="fr-FR" sz="2000">
                <a:latin typeface="Times New Roman" pitchFamily="18" charset="0"/>
                <a:cs typeface="Times New Roman" pitchFamily="18" charset="0"/>
                <a:sym typeface="Wingdings" pitchFamily="2" charset="2"/>
              </a:rPr>
              <a:t> donc les bits U</a:t>
            </a:r>
            <a:r>
              <a:rPr lang="fr-FR" sz="2000">
                <a:latin typeface="Times New Roman" pitchFamily="18" charset="0"/>
                <a:cs typeface="Times New Roman" pitchFamily="18" charset="0"/>
              </a:rPr>
              <a:t> </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 </a:t>
            </a:r>
            <a:r>
              <a:rPr lang="fr-FR" sz="2000">
                <a:latin typeface="Times New Roman" pitchFamily="18" charset="0"/>
                <a:cs typeface="Times New Roman" pitchFamily="18" charset="0"/>
              </a:rPr>
              <a:t>participe dans le calcul de C</a:t>
            </a:r>
            <a:r>
              <a:rPr lang="fr-FR" sz="2000" baseline="-25000">
                <a:latin typeface="Times New Roman" pitchFamily="18" charset="0"/>
                <a:cs typeface="Times New Roman" pitchFamily="18" charset="0"/>
              </a:rPr>
              <a:t>0     </a:t>
            </a:r>
            <a:r>
              <a:rPr lang="fr-FR" sz="2000">
                <a:latin typeface="Times New Roman" pitchFamily="18" charset="0"/>
                <a:cs typeface="Times New Roman" pitchFamily="18" charset="0"/>
                <a:sym typeface="Wingdings" pitchFamily="2" charset="2"/>
              </a:rPr>
              <a:t> </a:t>
            </a:r>
            <a:r>
              <a:rPr lang="fr-FR" sz="2000">
                <a:latin typeface="Times New Roman" pitchFamily="18" charset="0"/>
                <a:cs typeface="Times New Roman" pitchFamily="18" charset="0"/>
              </a:rPr>
              <a:t>C</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a:t>
            </a:r>
          </a:p>
          <a:p>
            <a:pPr lvl="1">
              <a:lnSpc>
                <a:spcPct val="80000"/>
              </a:lnSpc>
            </a:pPr>
            <a:r>
              <a:rPr lang="fr-FR" sz="2000">
                <a:latin typeface="Times New Roman" pitchFamily="18" charset="0"/>
                <a:cs typeface="Times New Roman" pitchFamily="18" charset="0"/>
              </a:rPr>
              <a:t>La position de C</a:t>
            </a:r>
            <a:r>
              <a:rPr lang="fr-FR" sz="2000" baseline="-25000">
                <a:latin typeface="Times New Roman" pitchFamily="18" charset="0"/>
                <a:cs typeface="Times New Roman" pitchFamily="18" charset="0"/>
              </a:rPr>
              <a:t>1 </a:t>
            </a:r>
            <a:r>
              <a:rPr lang="fr-FR" sz="2000">
                <a:latin typeface="Times New Roman" pitchFamily="18" charset="0"/>
                <a:cs typeface="Times New Roman" pitchFamily="18" charset="0"/>
              </a:rPr>
              <a:t> est 2</a:t>
            </a:r>
            <a:r>
              <a:rPr lang="fr-FR" sz="2000" baseline="30000">
                <a:latin typeface="Times New Roman" pitchFamily="18" charset="0"/>
                <a:cs typeface="Times New Roman" pitchFamily="18" charset="0"/>
              </a:rPr>
              <a:t>1 </a:t>
            </a:r>
            <a:r>
              <a:rPr lang="fr-FR" sz="2000">
                <a:latin typeface="Times New Roman" pitchFamily="18" charset="0"/>
                <a:cs typeface="Times New Roman" pitchFamily="18" charset="0"/>
              </a:rPr>
              <a:t> </a:t>
            </a:r>
            <a:r>
              <a:rPr lang="fr-FR" sz="2000">
                <a:latin typeface="Times New Roman" pitchFamily="18" charset="0"/>
                <a:cs typeface="Times New Roman" pitchFamily="18" charset="0"/>
                <a:sym typeface="Wingdings" pitchFamily="2" charset="2"/>
              </a:rPr>
              <a:t> donc les bits U</a:t>
            </a:r>
            <a:r>
              <a:rPr lang="fr-FR" sz="2000">
                <a:latin typeface="Times New Roman" pitchFamily="18" charset="0"/>
                <a:cs typeface="Times New Roman" pitchFamily="18" charset="0"/>
              </a:rPr>
              <a:t> </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 </a:t>
            </a:r>
            <a:r>
              <a:rPr lang="fr-FR" sz="2000">
                <a:latin typeface="Times New Roman" pitchFamily="18" charset="0"/>
                <a:cs typeface="Times New Roman" pitchFamily="18" charset="0"/>
              </a:rPr>
              <a:t>participe dans le calcul de C</a:t>
            </a:r>
            <a:r>
              <a:rPr lang="fr-FR" sz="2000" baseline="-25000">
                <a:latin typeface="Times New Roman" pitchFamily="18" charset="0"/>
                <a:cs typeface="Times New Roman" pitchFamily="18" charset="0"/>
              </a:rPr>
              <a:t>1     </a:t>
            </a:r>
            <a:r>
              <a:rPr lang="fr-FR" sz="2000">
                <a:latin typeface="Times New Roman" pitchFamily="18" charset="0"/>
                <a:cs typeface="Times New Roman" pitchFamily="18" charset="0"/>
                <a:sym typeface="Wingdings" pitchFamily="2" charset="2"/>
              </a:rPr>
              <a:t> </a:t>
            </a:r>
            <a:r>
              <a:rPr lang="fr-FR" sz="2000">
                <a:latin typeface="Times New Roman" pitchFamily="18" charset="0"/>
                <a:cs typeface="Times New Roman" pitchFamily="18" charset="0"/>
              </a:rPr>
              <a:t>C</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0</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a:t>
            </a:r>
          </a:p>
          <a:p>
            <a:pPr lvl="1">
              <a:lnSpc>
                <a:spcPct val="80000"/>
              </a:lnSpc>
            </a:pPr>
            <a:r>
              <a:rPr lang="fr-FR" sz="2000">
                <a:latin typeface="Times New Roman" pitchFamily="18" charset="0"/>
                <a:cs typeface="Times New Roman" pitchFamily="18" charset="0"/>
              </a:rPr>
              <a:t>La position de C</a:t>
            </a:r>
            <a:r>
              <a:rPr lang="fr-FR" sz="2000" baseline="-25000">
                <a:latin typeface="Times New Roman" pitchFamily="18" charset="0"/>
                <a:cs typeface="Times New Roman" pitchFamily="18" charset="0"/>
              </a:rPr>
              <a:t>2 </a:t>
            </a:r>
            <a:r>
              <a:rPr lang="fr-FR" sz="2000">
                <a:latin typeface="Times New Roman" pitchFamily="18" charset="0"/>
                <a:cs typeface="Times New Roman" pitchFamily="18" charset="0"/>
              </a:rPr>
              <a:t> est 2</a:t>
            </a:r>
            <a:r>
              <a:rPr lang="fr-FR" sz="2000" baseline="30000">
                <a:latin typeface="Times New Roman" pitchFamily="18" charset="0"/>
                <a:cs typeface="Times New Roman" pitchFamily="18" charset="0"/>
              </a:rPr>
              <a:t>2 </a:t>
            </a:r>
            <a:r>
              <a:rPr lang="fr-FR" sz="2000">
                <a:latin typeface="Times New Roman" pitchFamily="18" charset="0"/>
                <a:cs typeface="Times New Roman" pitchFamily="18" charset="0"/>
              </a:rPr>
              <a:t> </a:t>
            </a:r>
            <a:r>
              <a:rPr lang="fr-FR" sz="2000">
                <a:latin typeface="Times New Roman" pitchFamily="18" charset="0"/>
                <a:cs typeface="Times New Roman" pitchFamily="18" charset="0"/>
                <a:sym typeface="Wingdings" pitchFamily="2" charset="2"/>
              </a:rPr>
              <a:t> donc les bits U</a:t>
            </a:r>
            <a:r>
              <a:rPr lang="fr-FR" sz="2000">
                <a:latin typeface="Times New Roman" pitchFamily="18" charset="0"/>
                <a:cs typeface="Times New Roman" pitchFamily="18" charset="0"/>
              </a:rPr>
              <a:t> </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 U</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 </a:t>
            </a:r>
            <a:r>
              <a:rPr lang="fr-FR" sz="2000">
                <a:latin typeface="Times New Roman" pitchFamily="18" charset="0"/>
                <a:cs typeface="Times New Roman" pitchFamily="18" charset="0"/>
              </a:rPr>
              <a:t>participe dans le calcul de C</a:t>
            </a:r>
            <a:r>
              <a:rPr lang="fr-FR" sz="2000" baseline="-25000">
                <a:latin typeface="Times New Roman" pitchFamily="18" charset="0"/>
                <a:cs typeface="Times New Roman" pitchFamily="18" charset="0"/>
              </a:rPr>
              <a:t>2     </a:t>
            </a:r>
            <a:r>
              <a:rPr lang="fr-FR" sz="2000">
                <a:latin typeface="Times New Roman" pitchFamily="18" charset="0"/>
                <a:cs typeface="Times New Roman" pitchFamily="18" charset="0"/>
                <a:sym typeface="Wingdings" pitchFamily="2" charset="2"/>
              </a:rPr>
              <a:t> </a:t>
            </a:r>
            <a:r>
              <a:rPr lang="fr-FR" sz="2000">
                <a:latin typeface="Times New Roman" pitchFamily="18" charset="0"/>
                <a:cs typeface="Times New Roman" pitchFamily="18" charset="0"/>
              </a:rPr>
              <a:t>C</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1</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2</a:t>
            </a:r>
            <a:r>
              <a:rPr lang="fr-FR" sz="2000">
                <a:latin typeface="Times New Roman" pitchFamily="18" charset="0"/>
                <a:cs typeface="Times New Roman" pitchFamily="18" charset="0"/>
              </a:rPr>
              <a:t>+U</a:t>
            </a:r>
            <a:r>
              <a:rPr lang="fr-FR" sz="2000" baseline="-25000">
                <a:latin typeface="Times New Roman" pitchFamily="18" charset="0"/>
                <a:cs typeface="Times New Roman" pitchFamily="18" charset="0"/>
              </a:rPr>
              <a:t>3</a:t>
            </a:r>
          </a:p>
          <a:p>
            <a:pPr lvl="1">
              <a:lnSpc>
                <a:spcPct val="80000"/>
              </a:lnSpc>
            </a:pPr>
            <a:endParaRPr lang="fr-FR" sz="2000" baseline="-25000">
              <a:latin typeface="Times New Roman" pitchFamily="18" charset="0"/>
              <a:cs typeface="Times New Roman" pitchFamily="18" charset="0"/>
            </a:endParaRPr>
          </a:p>
          <a:p>
            <a:pPr>
              <a:lnSpc>
                <a:spcPct val="80000"/>
              </a:lnSpc>
              <a:buFont typeface="Arial" charset="0"/>
              <a:buNone/>
            </a:pPr>
            <a:endParaRPr lang="fr-FR" sz="180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u contenu 2"/>
          <p:cNvSpPr>
            <a:spLocks noGrp="1"/>
          </p:cNvSpPr>
          <p:nvPr>
            <p:ph idx="1"/>
          </p:nvPr>
        </p:nvSpPr>
        <p:spPr>
          <a:xfrm>
            <a:off x="571500" y="500063"/>
            <a:ext cx="8229600" cy="4525962"/>
          </a:xfrm>
        </p:spPr>
        <p:txBody>
          <a:bodyPr/>
          <a:lstStyle/>
          <a:p>
            <a:r>
              <a:rPr lang="fr-FR" sz="4000" b="1">
                <a:latin typeface="Times New Roman" pitchFamily="18" charset="0"/>
                <a:cs typeface="Times New Roman" pitchFamily="18" charset="0"/>
              </a:rPr>
              <a:t>Application :</a:t>
            </a:r>
            <a:r>
              <a:rPr lang="fr-FR"/>
              <a:t> </a:t>
            </a:r>
          </a:p>
          <a:p>
            <a:r>
              <a:rPr lang="fr-FR" sz="2400">
                <a:latin typeface="Times New Roman" pitchFamily="18" charset="0"/>
                <a:cs typeface="Times New Roman" pitchFamily="18" charset="0"/>
              </a:rPr>
              <a:t>pour l’information  1010 trouver le code de hamming correspond .</a:t>
            </a:r>
          </a:p>
          <a:p>
            <a:pPr lvl="1"/>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 U</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 </a:t>
            </a:r>
            <a:r>
              <a:rPr lang="fr-FR" sz="2400">
                <a:latin typeface="Times New Roman" pitchFamily="18" charset="0"/>
                <a:cs typeface="Times New Roman" pitchFamily="18" charset="0"/>
              </a:rPr>
              <a:t>=</a:t>
            </a:r>
            <a:r>
              <a:rPr lang="fr-FR" sz="2400" baseline="-25000">
                <a:latin typeface="Times New Roman" pitchFamily="18" charset="0"/>
                <a:cs typeface="Times New Roman" pitchFamily="18" charset="0"/>
              </a:rPr>
              <a:t>  </a:t>
            </a:r>
            <a:r>
              <a:rPr lang="fr-FR" sz="2400">
                <a:latin typeface="Times New Roman" pitchFamily="18" charset="0"/>
                <a:cs typeface="Times New Roman" pitchFamily="18" charset="0"/>
              </a:rPr>
              <a:t>1+0+0 = 1</a:t>
            </a:r>
          </a:p>
          <a:p>
            <a:pPr lvl="1"/>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 </a:t>
            </a:r>
            <a:r>
              <a:rPr lang="fr-FR" sz="2400">
                <a:latin typeface="Times New Roman" pitchFamily="18" charset="0"/>
                <a:cs typeface="Times New Roman" pitchFamily="18" charset="0"/>
              </a:rPr>
              <a:t>=1+1+0 =0</a:t>
            </a:r>
          </a:p>
          <a:p>
            <a:pPr lvl="1"/>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 </a:t>
            </a:r>
            <a:r>
              <a:rPr lang="fr-FR" sz="2400">
                <a:latin typeface="Times New Roman" pitchFamily="18" charset="0"/>
                <a:cs typeface="Times New Roman" pitchFamily="18" charset="0"/>
              </a:rPr>
              <a:t>=0+1+0=1</a:t>
            </a:r>
          </a:p>
          <a:p>
            <a:r>
              <a:rPr lang="fr-FR" sz="2400">
                <a:latin typeface="Times New Roman" pitchFamily="18" charset="0"/>
                <a:cs typeface="Times New Roman" pitchFamily="18" charset="0"/>
              </a:rPr>
              <a:t>Donc l’information a envoyée : </a:t>
            </a:r>
            <a:r>
              <a:rPr lang="fr-FR" sz="2400" u="sng">
                <a:latin typeface="Times New Roman" pitchFamily="18" charset="0"/>
                <a:cs typeface="Times New Roman" pitchFamily="18" charset="0"/>
              </a:rPr>
              <a:t>10</a:t>
            </a:r>
            <a:r>
              <a:rPr lang="fr-FR" sz="2400">
                <a:latin typeface="Times New Roman" pitchFamily="18" charset="0"/>
                <a:cs typeface="Times New Roman" pitchFamily="18" charset="0"/>
              </a:rPr>
              <a:t>1</a:t>
            </a:r>
            <a:r>
              <a:rPr lang="fr-FR" sz="2400" u="sng">
                <a:latin typeface="Times New Roman" pitchFamily="18" charset="0"/>
                <a:cs typeface="Times New Roman" pitchFamily="18" charset="0"/>
              </a:rPr>
              <a:t>1</a:t>
            </a:r>
            <a:r>
              <a:rPr lang="fr-FR" sz="2400">
                <a:latin typeface="Times New Roman" pitchFamily="18" charset="0"/>
                <a:cs typeface="Times New Roman" pitchFamily="18" charset="0"/>
              </a:rPr>
              <a:t>010</a:t>
            </a:r>
          </a:p>
          <a:p>
            <a:endParaRPr lang="fr-FR" sz="2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re 1"/>
          <p:cNvSpPr>
            <a:spLocks noGrp="1"/>
          </p:cNvSpPr>
          <p:nvPr>
            <p:ph type="title"/>
          </p:nvPr>
        </p:nvSpPr>
        <p:spPr>
          <a:xfrm>
            <a:off x="323850" y="260350"/>
            <a:ext cx="8229600" cy="1143000"/>
          </a:xfrm>
        </p:spPr>
        <p:txBody>
          <a:bodyPr/>
          <a:lstStyle/>
          <a:p>
            <a:r>
              <a:rPr lang="fr-FR" sz="3200" b="1">
                <a:latin typeface="Times New Roman" pitchFamily="18" charset="0"/>
                <a:cs typeface="Times New Roman" pitchFamily="18" charset="0"/>
              </a:rPr>
              <a:t>Détection de l’erreur</a:t>
            </a:r>
            <a:r>
              <a:rPr lang="fr-FR"/>
              <a:t> </a:t>
            </a:r>
          </a:p>
        </p:txBody>
      </p:sp>
      <p:sp>
        <p:nvSpPr>
          <p:cNvPr id="3" name="Espace réservé du contenu 2"/>
          <p:cNvSpPr>
            <a:spLocks noGrp="1"/>
          </p:cNvSpPr>
          <p:nvPr>
            <p:ph idx="1"/>
          </p:nvPr>
        </p:nvSpPr>
        <p:spPr/>
        <p:txBody>
          <a:bodyPr>
            <a:normAutofit/>
          </a:bodyPr>
          <a:lstStyle/>
          <a:p>
            <a:r>
              <a:rPr lang="fr-FR" sz="2400">
                <a:latin typeface="Times New Roman" pitchFamily="18" charset="0"/>
                <a:cs typeface="Times New Roman" pitchFamily="18" charset="0"/>
              </a:rPr>
              <a:t>À la réception du message , </a:t>
            </a:r>
            <a:r>
              <a:rPr lang="fr-FR" sz="2400">
                <a:solidFill>
                  <a:srgbClr val="FF0000"/>
                </a:solidFill>
                <a:latin typeface="Times New Roman" pitchFamily="18" charset="0"/>
                <a:cs typeface="Times New Roman" pitchFamily="18" charset="0"/>
              </a:rPr>
              <a:t>recalculer</a:t>
            </a:r>
            <a:r>
              <a:rPr lang="fr-FR" sz="2400">
                <a:latin typeface="Times New Roman" pitchFamily="18" charset="0"/>
                <a:cs typeface="Times New Roman" pitchFamily="18" charset="0"/>
              </a:rPr>
              <a:t> les bits de contrôle de la même </a:t>
            </a:r>
            <a:r>
              <a:rPr lang="fr-FR" sz="2400">
                <a:solidFill>
                  <a:srgbClr val="FF0000"/>
                </a:solidFill>
                <a:latin typeface="Times New Roman" pitchFamily="18" charset="0"/>
                <a:cs typeface="Times New Roman" pitchFamily="18" charset="0"/>
              </a:rPr>
              <a:t>manière que lors de l’émission</a:t>
            </a:r>
            <a:r>
              <a:rPr lang="fr-FR" sz="2400">
                <a:latin typeface="Times New Roman" pitchFamily="18" charset="0"/>
                <a:cs typeface="Times New Roman" pitchFamily="18" charset="0"/>
              </a:rPr>
              <a:t> .</a:t>
            </a:r>
          </a:p>
          <a:p>
            <a:r>
              <a:rPr lang="fr-FR" sz="2400">
                <a:latin typeface="Times New Roman" pitchFamily="18" charset="0"/>
                <a:cs typeface="Times New Roman" pitchFamily="18" charset="0"/>
              </a:rPr>
              <a:t>Si égalité alors passage au bit suivant </a:t>
            </a:r>
          </a:p>
          <a:p>
            <a:r>
              <a:rPr lang="fr-FR" sz="2400">
                <a:latin typeface="Times New Roman" pitchFamily="18" charset="0"/>
                <a:cs typeface="Times New Roman" pitchFamily="18" charset="0"/>
              </a:rPr>
              <a:t>Si non incrémenter un </a:t>
            </a:r>
            <a:r>
              <a:rPr lang="fr-FR" sz="2400">
                <a:solidFill>
                  <a:srgbClr val="FF0000"/>
                </a:solidFill>
                <a:latin typeface="Times New Roman" pitchFamily="18" charset="0"/>
                <a:cs typeface="Times New Roman" pitchFamily="18" charset="0"/>
              </a:rPr>
              <a:t>compteur C</a:t>
            </a:r>
            <a:r>
              <a:rPr lang="fr-FR" sz="2400">
                <a:latin typeface="Times New Roman" pitchFamily="18" charset="0"/>
                <a:cs typeface="Times New Roman" pitchFamily="18" charset="0"/>
              </a:rPr>
              <a:t> par la position du bit de contrôle </a:t>
            </a:r>
          </a:p>
          <a:p>
            <a:r>
              <a:rPr lang="fr-FR" sz="2400">
                <a:latin typeface="Times New Roman" pitchFamily="18" charset="0"/>
                <a:cs typeface="Times New Roman" pitchFamily="18" charset="0"/>
              </a:rPr>
              <a:t>Après avoir recalculer tous les bits de contrôle :</a:t>
            </a:r>
          </a:p>
          <a:p>
            <a:pPr lvl="1"/>
            <a:r>
              <a:rPr lang="fr-FR" sz="2400">
                <a:latin typeface="Times New Roman" pitchFamily="18" charset="0"/>
                <a:cs typeface="Times New Roman" pitchFamily="18" charset="0"/>
              </a:rPr>
              <a:t>Si le compteur est </a:t>
            </a:r>
            <a:r>
              <a:rPr lang="fr-FR" sz="2400">
                <a:solidFill>
                  <a:srgbClr val="FF0000"/>
                </a:solidFill>
                <a:latin typeface="Times New Roman" pitchFamily="18" charset="0"/>
                <a:cs typeface="Times New Roman" pitchFamily="18" charset="0"/>
              </a:rPr>
              <a:t>égale a zéro</a:t>
            </a:r>
            <a:r>
              <a:rPr lang="fr-FR" sz="2400">
                <a:latin typeface="Times New Roman" pitchFamily="18" charset="0"/>
                <a:cs typeface="Times New Roman" pitchFamily="18" charset="0"/>
              </a:rPr>
              <a:t> alors pas d’erreur </a:t>
            </a:r>
          </a:p>
          <a:p>
            <a:pPr lvl="1"/>
            <a:r>
              <a:rPr lang="fr-FR" sz="2400">
                <a:latin typeface="Times New Roman" pitchFamily="18" charset="0"/>
                <a:cs typeface="Times New Roman" pitchFamily="18" charset="0"/>
              </a:rPr>
              <a:t>Sinon il indique le </a:t>
            </a:r>
            <a:r>
              <a:rPr lang="fr-FR" sz="2400">
                <a:solidFill>
                  <a:srgbClr val="FF0000"/>
                </a:solidFill>
                <a:latin typeface="Times New Roman" pitchFamily="18" charset="0"/>
                <a:cs typeface="Times New Roman" pitchFamily="18" charset="0"/>
              </a:rPr>
              <a:t>numéro du bit erroné</a:t>
            </a:r>
            <a:r>
              <a:rPr lang="fr-FR" sz="2600">
                <a:solidFill>
                  <a:srgbClr val="FF0000"/>
                </a:solidFill>
                <a:latin typeface="Times New Roman" pitchFamily="18" charset="0"/>
                <a:cs typeface="Times New Roman" pitchFamily="18" charset="0"/>
              </a:rPr>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re 1"/>
          <p:cNvSpPr>
            <a:spLocks noGrp="1"/>
          </p:cNvSpPr>
          <p:nvPr>
            <p:ph type="title"/>
          </p:nvPr>
        </p:nvSpPr>
        <p:spPr/>
        <p:txBody>
          <a:bodyPr/>
          <a:lstStyle/>
          <a:p>
            <a:r>
              <a:rPr lang="fr-FR" sz="3200" b="1">
                <a:latin typeface="Times New Roman" pitchFamily="18" charset="0"/>
                <a:cs typeface="Times New Roman" pitchFamily="18" charset="0"/>
              </a:rPr>
              <a:t>Exemple</a:t>
            </a:r>
            <a:r>
              <a:rPr lang="fr-FR"/>
              <a:t> </a:t>
            </a:r>
          </a:p>
        </p:txBody>
      </p:sp>
      <p:sp>
        <p:nvSpPr>
          <p:cNvPr id="3" name="Espace réservé du contenu 2"/>
          <p:cNvSpPr>
            <a:spLocks noGrp="1"/>
          </p:cNvSpPr>
          <p:nvPr>
            <p:ph idx="1"/>
          </p:nvPr>
        </p:nvSpPr>
        <p:spPr/>
        <p:txBody>
          <a:bodyPr>
            <a:normAutofit/>
          </a:bodyPr>
          <a:lstStyle/>
          <a:p>
            <a:r>
              <a:rPr lang="fr-FR" sz="2400">
                <a:latin typeface="Times New Roman" pitchFamily="18" charset="0"/>
                <a:cs typeface="Times New Roman" pitchFamily="18" charset="0"/>
              </a:rPr>
              <a:t>Si on envoi le message </a:t>
            </a:r>
            <a:r>
              <a:rPr lang="fr-FR" sz="2400" u="sng">
                <a:latin typeface="Times New Roman" pitchFamily="18" charset="0"/>
                <a:cs typeface="Times New Roman" pitchFamily="18" charset="0"/>
              </a:rPr>
              <a:t>10</a:t>
            </a:r>
            <a:r>
              <a:rPr lang="fr-FR" sz="2400">
                <a:latin typeface="Times New Roman" pitchFamily="18" charset="0"/>
                <a:cs typeface="Times New Roman" pitchFamily="18" charset="0"/>
              </a:rPr>
              <a:t>1</a:t>
            </a:r>
            <a:r>
              <a:rPr lang="fr-FR" sz="2400" u="sng">
                <a:latin typeface="Times New Roman" pitchFamily="18" charset="0"/>
                <a:cs typeface="Times New Roman" pitchFamily="18" charset="0"/>
              </a:rPr>
              <a:t>1</a:t>
            </a:r>
            <a:r>
              <a:rPr lang="fr-FR" sz="2400">
                <a:latin typeface="Times New Roman" pitchFamily="18" charset="0"/>
                <a:cs typeface="Times New Roman" pitchFamily="18" charset="0"/>
              </a:rPr>
              <a:t>010 et on reçoit le message </a:t>
            </a:r>
            <a:r>
              <a:rPr lang="fr-FR" sz="2400" u="sng">
                <a:latin typeface="Times New Roman" pitchFamily="18" charset="0"/>
                <a:cs typeface="Times New Roman" pitchFamily="18" charset="0"/>
              </a:rPr>
              <a:t>10</a:t>
            </a:r>
            <a:r>
              <a:rPr lang="fr-FR" sz="2400">
                <a:latin typeface="Times New Roman" pitchFamily="18" charset="0"/>
                <a:cs typeface="Times New Roman" pitchFamily="18" charset="0"/>
              </a:rPr>
              <a:t>1</a:t>
            </a:r>
            <a:r>
              <a:rPr lang="fr-FR" sz="2400" u="sng">
                <a:latin typeface="Times New Roman" pitchFamily="18" charset="0"/>
                <a:cs typeface="Times New Roman" pitchFamily="18" charset="0"/>
              </a:rPr>
              <a:t>1</a:t>
            </a:r>
            <a:r>
              <a:rPr lang="fr-FR" sz="2400">
                <a:latin typeface="Times New Roman" pitchFamily="18" charset="0"/>
                <a:cs typeface="Times New Roman" pitchFamily="18" charset="0"/>
              </a:rPr>
              <a:t>0</a:t>
            </a:r>
            <a:r>
              <a:rPr lang="fr-FR" sz="2400" u="sng">
                <a:solidFill>
                  <a:srgbClr val="FF0000"/>
                </a:solidFill>
                <a:latin typeface="Times New Roman" pitchFamily="18" charset="0"/>
                <a:cs typeface="Times New Roman" pitchFamily="18" charset="0"/>
              </a:rPr>
              <a:t>0</a:t>
            </a:r>
            <a:r>
              <a:rPr lang="fr-FR" sz="2400">
                <a:latin typeface="Times New Roman" pitchFamily="18" charset="0"/>
                <a:cs typeface="Times New Roman" pitchFamily="18" charset="0"/>
              </a:rPr>
              <a:t>0 normalement il y a une erreur </a:t>
            </a:r>
          </a:p>
          <a:p>
            <a:r>
              <a:rPr lang="fr-FR" sz="2400">
                <a:latin typeface="Times New Roman" pitchFamily="18" charset="0"/>
                <a:cs typeface="Times New Roman" pitchFamily="18" charset="0"/>
              </a:rPr>
              <a:t>Pour la détecter :</a:t>
            </a:r>
          </a:p>
          <a:p>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a:t>
            </a:r>
            <a:r>
              <a:rPr lang="fr-FR" sz="2400">
                <a:latin typeface="Times New Roman" pitchFamily="18" charset="0"/>
                <a:cs typeface="Times New Roman" pitchFamily="18" charset="0"/>
              </a:rPr>
              <a:t> </a:t>
            </a:r>
            <a:r>
              <a:rPr lang="fr-FR" sz="2400">
                <a:latin typeface="Times New Roman" pitchFamily="18" charset="0"/>
                <a:cs typeface="Times New Roman" pitchFamily="18" charset="0"/>
                <a:sym typeface="Wingdings" pitchFamily="2" charset="2"/>
              </a:rPr>
              <a:t>   </a:t>
            </a:r>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=1+0+0 = 1 correcte , C=0</a:t>
            </a:r>
          </a:p>
          <a:p>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0</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a:t>
            </a:r>
            <a:r>
              <a:rPr lang="fr-FR" sz="2400">
                <a:latin typeface="Times New Roman" pitchFamily="18" charset="0"/>
                <a:cs typeface="Times New Roman" pitchFamily="18" charset="0"/>
              </a:rPr>
              <a:t> </a:t>
            </a:r>
            <a:r>
              <a:rPr lang="fr-FR" sz="2400">
                <a:latin typeface="Times New Roman" pitchFamily="18" charset="0"/>
                <a:cs typeface="Times New Roman" pitchFamily="18" charset="0"/>
                <a:sym typeface="Wingdings" pitchFamily="2" charset="2"/>
              </a:rPr>
              <a:t> </a:t>
            </a:r>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=1+</a:t>
            </a:r>
            <a:r>
              <a:rPr lang="fr-FR" sz="2400">
                <a:solidFill>
                  <a:srgbClr val="FF0000"/>
                </a:solidFill>
                <a:latin typeface="Times New Roman" pitchFamily="18" charset="0"/>
                <a:cs typeface="Times New Roman" pitchFamily="18" charset="0"/>
              </a:rPr>
              <a:t>0</a:t>
            </a:r>
            <a:r>
              <a:rPr lang="fr-FR" sz="2400">
                <a:latin typeface="Times New Roman" pitchFamily="18" charset="0"/>
                <a:cs typeface="Times New Roman" pitchFamily="18" charset="0"/>
              </a:rPr>
              <a:t>+0 =1 , erreur C=2</a:t>
            </a:r>
          </a:p>
          <a:p>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1</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+U</a:t>
            </a:r>
            <a:r>
              <a:rPr lang="fr-FR" sz="2400" baseline="-25000">
                <a:latin typeface="Times New Roman" pitchFamily="18" charset="0"/>
                <a:cs typeface="Times New Roman" pitchFamily="18" charset="0"/>
              </a:rPr>
              <a:t>3</a:t>
            </a:r>
            <a:r>
              <a:rPr lang="fr-FR" sz="2400">
                <a:latin typeface="Times New Roman" pitchFamily="18" charset="0"/>
                <a:cs typeface="Times New Roman" pitchFamily="18" charset="0"/>
              </a:rPr>
              <a:t> </a:t>
            </a:r>
            <a:r>
              <a:rPr lang="fr-FR" sz="2400">
                <a:latin typeface="Times New Roman" pitchFamily="18" charset="0"/>
                <a:cs typeface="Times New Roman" pitchFamily="18" charset="0"/>
                <a:sym typeface="Wingdings" pitchFamily="2" charset="2"/>
              </a:rPr>
              <a:t> </a:t>
            </a:r>
            <a:r>
              <a:rPr lang="fr-FR" sz="2400">
                <a:latin typeface="Times New Roman" pitchFamily="18" charset="0"/>
                <a:cs typeface="Times New Roman" pitchFamily="18" charset="0"/>
              </a:rPr>
              <a:t>C’</a:t>
            </a:r>
            <a:r>
              <a:rPr lang="fr-FR" sz="2400" baseline="-25000">
                <a:latin typeface="Times New Roman" pitchFamily="18" charset="0"/>
                <a:cs typeface="Times New Roman" pitchFamily="18" charset="0"/>
              </a:rPr>
              <a:t>2</a:t>
            </a:r>
            <a:r>
              <a:rPr lang="fr-FR" sz="2400">
                <a:latin typeface="Times New Roman" pitchFamily="18" charset="0"/>
                <a:cs typeface="Times New Roman" pitchFamily="18" charset="0"/>
              </a:rPr>
              <a:t>=0+</a:t>
            </a:r>
            <a:r>
              <a:rPr lang="fr-FR" sz="2400">
                <a:solidFill>
                  <a:srgbClr val="FF0000"/>
                </a:solidFill>
                <a:latin typeface="Times New Roman" pitchFamily="18" charset="0"/>
                <a:cs typeface="Times New Roman" pitchFamily="18" charset="0"/>
              </a:rPr>
              <a:t>0</a:t>
            </a:r>
            <a:r>
              <a:rPr lang="fr-FR" sz="2400">
                <a:latin typeface="Times New Roman" pitchFamily="18" charset="0"/>
                <a:cs typeface="Times New Roman" pitchFamily="18" charset="0"/>
              </a:rPr>
              <a:t>+0=0 , erreur C=2+4 </a:t>
            </a:r>
          </a:p>
          <a:p>
            <a:r>
              <a:rPr lang="fr-FR" sz="2400">
                <a:latin typeface="Times New Roman" pitchFamily="18" charset="0"/>
                <a:cs typeface="Times New Roman" pitchFamily="18" charset="0"/>
              </a:rPr>
              <a:t>Donc le bit erroné est le bit N°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rtlCol="0">
            <a:normAutofit fontScale="90000"/>
          </a:bodyPr>
          <a:lstStyle/>
          <a:p>
            <a:pPr fontAlgn="auto">
              <a:spcAft>
                <a:spcPts val="0"/>
              </a:spcAft>
              <a:defRPr/>
            </a:pPr>
            <a:r>
              <a:rPr lang="fr-FR" b="1" dirty="0"/>
              <a:t>1.3.1 Sous-couche MAC</a:t>
            </a:r>
            <a:r>
              <a:rPr lang="fr-FR" sz="4000" dirty="0"/>
              <a:t/>
            </a:r>
            <a:br>
              <a:rPr lang="fr-FR" sz="4000" dirty="0"/>
            </a:br>
            <a:endParaRPr lang="fr-FR" sz="4000" dirty="0"/>
          </a:p>
        </p:txBody>
      </p:sp>
      <p:sp>
        <p:nvSpPr>
          <p:cNvPr id="10243" name="Rectangle 3"/>
          <p:cNvSpPr>
            <a:spLocks noGrp="1" noChangeArrowheads="1"/>
          </p:cNvSpPr>
          <p:nvPr>
            <p:ph type="body" idx="1"/>
          </p:nvPr>
        </p:nvSpPr>
        <p:spPr/>
        <p:txBody>
          <a:bodyPr/>
          <a:lstStyle/>
          <a:p>
            <a:pPr>
              <a:lnSpc>
                <a:spcPct val="150000"/>
              </a:lnSpc>
            </a:pPr>
            <a:r>
              <a:rPr lang="fr-FR" sz="2400" dirty="0">
                <a:latin typeface="Times New Roman" pitchFamily="18" charset="0"/>
                <a:cs typeface="Times New Roman" pitchFamily="18" charset="0"/>
              </a:rPr>
              <a:t>La sous couche MAC (Media Access Control) a pour rôle de :</a:t>
            </a:r>
          </a:p>
          <a:p>
            <a:pPr lvl="1">
              <a:lnSpc>
                <a:spcPct val="150000"/>
              </a:lnSpc>
            </a:pPr>
            <a:r>
              <a:rPr lang="fr-FR" sz="2400" dirty="0">
                <a:latin typeface="Times New Roman" pitchFamily="18" charset="0"/>
                <a:cs typeface="Times New Roman" pitchFamily="18" charset="0"/>
              </a:rPr>
              <a:t>gérer l’accès au support physique .</a:t>
            </a:r>
          </a:p>
          <a:p>
            <a:pPr lvl="1">
              <a:lnSpc>
                <a:spcPct val="150000"/>
              </a:lnSpc>
            </a:pPr>
            <a:r>
              <a:rPr lang="fr-FR" sz="2400" dirty="0">
                <a:latin typeface="Times New Roman" pitchFamily="18" charset="0"/>
                <a:cs typeface="Times New Roman" pitchFamily="18" charset="0"/>
              </a:rPr>
              <a:t>structurer les bits d’information en trames </a:t>
            </a:r>
          </a:p>
          <a:p>
            <a:pPr lvl="1">
              <a:lnSpc>
                <a:spcPct val="150000"/>
              </a:lnSpc>
            </a:pPr>
            <a:r>
              <a:rPr lang="fr-FR" sz="2400" dirty="0">
                <a:latin typeface="Times New Roman" pitchFamily="18" charset="0"/>
                <a:cs typeface="Times New Roman" pitchFamily="18" charset="0"/>
              </a:rPr>
              <a:t>gérer les adresses physiques des interfaces de communication </a:t>
            </a:r>
          </a:p>
          <a:p>
            <a:pPr>
              <a:lnSpc>
                <a:spcPct val="150000"/>
              </a:lnSpc>
            </a:pPr>
            <a:r>
              <a:rPr lang="fr-FR" sz="2400" dirty="0">
                <a:latin typeface="Times New Roman" pitchFamily="18" charset="0"/>
                <a:cs typeface="Times New Roman" pitchFamily="18" charset="0"/>
              </a:rPr>
              <a:t>Elle est indépendante du média : câble cuivre, fibre optique, onde hertzienne …</a:t>
            </a:r>
          </a:p>
          <a:p>
            <a:pPr>
              <a:lnSpc>
                <a:spcPct val="80000"/>
              </a:lnSpc>
            </a:pPr>
            <a:endParaRPr lang="fr-FR" sz="2400"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re 1"/>
          <p:cNvSpPr>
            <a:spLocks noGrp="1"/>
          </p:cNvSpPr>
          <p:nvPr>
            <p:ph type="ctrTitle"/>
          </p:nvPr>
        </p:nvSpPr>
        <p:spPr/>
        <p:txBody>
          <a:bodyPr/>
          <a:lstStyle/>
          <a:p>
            <a:r>
              <a:rPr lang="fr-FR"/>
              <a:t>Le contrôle de flux </a:t>
            </a:r>
          </a:p>
        </p:txBody>
      </p:sp>
      <p:sp>
        <p:nvSpPr>
          <p:cNvPr id="3" name="Sous-titre 2"/>
          <p:cNvSpPr>
            <a:spLocks noGrp="1"/>
          </p:cNvSpPr>
          <p:nvPr>
            <p:ph type="subTitle" idx="1"/>
          </p:nvPr>
        </p:nvSpPr>
        <p:spPr/>
        <p:txBody>
          <a:bodyPr/>
          <a:lstStyle/>
          <a:p>
            <a:pPr>
              <a:defRPr/>
            </a:pPr>
            <a:r>
              <a:rPr lang="fr-FR" dirty="0">
                <a:solidFill>
                  <a:schemeClr val="tx1"/>
                </a:solidFill>
              </a:rPr>
              <a:t>Le protocole HDLC</a:t>
            </a:r>
          </a:p>
          <a:p>
            <a:pPr>
              <a:defRPr/>
            </a:pPr>
            <a:r>
              <a:rPr lang="fr-FR" dirty="0">
                <a:solidFill>
                  <a:schemeClr val="tx1"/>
                </a:solidFill>
              </a:rPr>
              <a:t>High-</a:t>
            </a:r>
            <a:r>
              <a:rPr lang="fr-FR" dirty="0" err="1">
                <a:solidFill>
                  <a:schemeClr val="tx1"/>
                </a:solidFill>
              </a:rPr>
              <a:t>level</a:t>
            </a:r>
            <a:r>
              <a:rPr lang="fr-FR" dirty="0">
                <a:solidFill>
                  <a:schemeClr val="tx1"/>
                </a:solidFill>
              </a:rPr>
              <a:t> Data Link Control  </a:t>
            </a:r>
          </a:p>
          <a:p>
            <a:pPr>
              <a:defRPr/>
            </a:pPr>
            <a:endParaRPr lang="fr-FR" dirty="0"/>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CA146E6E-CF5D-4067-89A8-F12D09A215B2}" type="slidenum">
              <a:rPr lang="ar-SA" smtClean="0">
                <a:solidFill>
                  <a:srgbClr val="898989"/>
                </a:solidFill>
              </a:rPr>
              <a:pPr fontAlgn="base">
                <a:spcBef>
                  <a:spcPct val="0"/>
                </a:spcBef>
                <a:spcAft>
                  <a:spcPct val="0"/>
                </a:spcAft>
                <a:defRPr/>
              </a:pPr>
              <a:t>60</a:t>
            </a:fld>
            <a:endParaRPr lang="fr-FR">
              <a:solidFill>
                <a:srgbClr val="898989"/>
              </a:solidFill>
              <a:cs typeface="Arial"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re 1"/>
          <p:cNvSpPr>
            <a:spLocks noGrp="1"/>
          </p:cNvSpPr>
          <p:nvPr>
            <p:ph type="title"/>
          </p:nvPr>
        </p:nvSpPr>
        <p:spPr/>
        <p:txBody>
          <a:bodyPr/>
          <a:lstStyle/>
          <a:p>
            <a:pPr eaLnBrk="1" hangingPunct="1">
              <a:defRPr/>
            </a:pPr>
            <a:r>
              <a:rPr lang="fr-FR" sz="3200" b="1" dirty="0">
                <a:latin typeface="Times New Roman" charset="0"/>
                <a:ea typeface="+mn-ea"/>
                <a:cs typeface="Times New Roman" charset="0"/>
              </a:rPr>
              <a:t>Fonctions de la couche liaison de données </a:t>
            </a:r>
          </a:p>
        </p:txBody>
      </p:sp>
      <p:sp>
        <p:nvSpPr>
          <p:cNvPr id="3" name="Espace réservé du contenu 2"/>
          <p:cNvSpPr>
            <a:spLocks noGrp="1"/>
          </p:cNvSpPr>
          <p:nvPr>
            <p:ph idx="1"/>
          </p:nvPr>
        </p:nvSpPr>
        <p:spPr>
          <a:xfrm>
            <a:off x="457200" y="1600200"/>
            <a:ext cx="8229600" cy="2971800"/>
          </a:xfrm>
        </p:spPr>
        <p:txBody>
          <a:bodyPr>
            <a:normAutofit fontScale="70000" lnSpcReduction="20000"/>
          </a:bodyPr>
          <a:lstStyle/>
          <a:p>
            <a:pPr>
              <a:defRPr/>
            </a:pPr>
            <a:r>
              <a:rPr lang="fr-FR" b="1" dirty="0">
                <a:latin typeface="Times New Roman" pitchFamily="18" charset="0"/>
                <a:cs typeface="Times New Roman" pitchFamily="18" charset="0"/>
              </a:rPr>
              <a:t>Fournit les procédures et les moyens  nécessaires pour</a:t>
            </a:r>
          </a:p>
          <a:p>
            <a:pPr lvl="1">
              <a:defRPr/>
            </a:pPr>
            <a:r>
              <a:rPr lang="fr-FR" dirty="0">
                <a:latin typeface="Times New Roman" pitchFamily="18" charset="0"/>
                <a:cs typeface="Times New Roman" pitchFamily="18" charset="0"/>
              </a:rPr>
              <a:t>établir une connexion</a:t>
            </a:r>
          </a:p>
          <a:p>
            <a:pPr lvl="1">
              <a:defRPr/>
            </a:pPr>
            <a:r>
              <a:rPr lang="fr-FR" dirty="0">
                <a:latin typeface="Times New Roman" pitchFamily="18" charset="0"/>
                <a:cs typeface="Times New Roman" pitchFamily="18" charset="0"/>
              </a:rPr>
              <a:t>maintenir (transferts uni ou bidirectionnels)</a:t>
            </a:r>
          </a:p>
          <a:p>
            <a:pPr lvl="1">
              <a:defRPr/>
            </a:pPr>
            <a:r>
              <a:rPr lang="fr-FR" dirty="0">
                <a:latin typeface="Times New Roman" pitchFamily="18" charset="0"/>
                <a:cs typeface="Times New Roman" pitchFamily="18" charset="0"/>
              </a:rPr>
              <a:t>libérer la connexion</a:t>
            </a:r>
          </a:p>
          <a:p>
            <a:pPr>
              <a:defRPr/>
            </a:pPr>
            <a:r>
              <a:rPr lang="fr-FR" b="1" dirty="0">
                <a:latin typeface="Times New Roman" pitchFamily="18" charset="0"/>
                <a:cs typeface="Times New Roman" pitchFamily="18" charset="0"/>
              </a:rPr>
              <a:t>Achemine des trames sur la liaison physique</a:t>
            </a:r>
          </a:p>
          <a:p>
            <a:pPr>
              <a:defRPr/>
            </a:pPr>
            <a:r>
              <a:rPr lang="fr-FR" b="1" dirty="0">
                <a:latin typeface="Times New Roman" pitchFamily="18" charset="0"/>
                <a:cs typeface="Times New Roman" pitchFamily="18" charset="0"/>
              </a:rPr>
              <a:t>Détecte et corrige les erreurs de transmission et </a:t>
            </a:r>
            <a:r>
              <a:rPr lang="fr-FR" b="1" dirty="0">
                <a:solidFill>
                  <a:srgbClr val="FF0000"/>
                </a:solidFill>
                <a:latin typeface="Times New Roman" pitchFamily="18" charset="0"/>
                <a:cs typeface="Times New Roman" pitchFamily="18" charset="0"/>
              </a:rPr>
              <a:t>retransmissions en cas d’erreurs </a:t>
            </a:r>
          </a:p>
          <a:p>
            <a:pPr>
              <a:defRPr/>
            </a:pPr>
            <a:r>
              <a:rPr lang="fr-FR" b="1" dirty="0">
                <a:solidFill>
                  <a:srgbClr val="FF0000"/>
                </a:solidFill>
                <a:latin typeface="Times New Roman" pitchFamily="18" charset="0"/>
                <a:cs typeface="Times New Roman" pitchFamily="18" charset="0"/>
              </a:rPr>
              <a:t>Effectue un contrôle de flux afin d’éviter la saturation du  récepteur</a:t>
            </a:r>
          </a:p>
          <a:p>
            <a:pPr>
              <a:defRPr/>
            </a:pPr>
            <a:endParaRPr lang="fr-FR" dirty="0"/>
          </a:p>
        </p:txBody>
      </p:sp>
      <p:pic>
        <p:nvPicPr>
          <p:cNvPr id="64516" name="Picture 2"/>
          <p:cNvPicPr>
            <a:picLocks noChangeAspect="1" noChangeArrowheads="1"/>
          </p:cNvPicPr>
          <p:nvPr/>
        </p:nvPicPr>
        <p:blipFill>
          <a:blip r:embed="rId3"/>
          <a:srcRect/>
          <a:stretch>
            <a:fillRect/>
          </a:stretch>
        </p:blipFill>
        <p:spPr bwMode="auto">
          <a:xfrm>
            <a:off x="1000125" y="4552950"/>
            <a:ext cx="6572250" cy="2305050"/>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F6DD65E4-BC14-4303-89FB-ED86D24BA141}" type="slidenum">
              <a:rPr lang="ar-SA" smtClean="0">
                <a:solidFill>
                  <a:srgbClr val="898989"/>
                </a:solidFill>
              </a:rPr>
              <a:pPr fontAlgn="base">
                <a:spcBef>
                  <a:spcPct val="0"/>
                </a:spcBef>
                <a:spcAft>
                  <a:spcPct val="0"/>
                </a:spcAft>
                <a:defRPr/>
              </a:pPr>
              <a:t>61</a:t>
            </a:fld>
            <a:endParaRPr lang="fr-FR">
              <a:solidFill>
                <a:srgbClr val="898989"/>
              </a:solidFill>
              <a:cs typeface="Arial"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re 1"/>
          <p:cNvSpPr>
            <a:spLocks noGrp="1"/>
          </p:cNvSpPr>
          <p:nvPr>
            <p:ph type="title"/>
          </p:nvPr>
        </p:nvSpPr>
        <p:spPr/>
        <p:txBody>
          <a:bodyPr/>
          <a:lstStyle/>
          <a:p>
            <a:pPr eaLnBrk="1" hangingPunct="1">
              <a:defRPr/>
            </a:pPr>
            <a:r>
              <a:rPr lang="fr-FR" sz="3200" b="1" dirty="0">
                <a:latin typeface="Times New Roman" charset="0"/>
                <a:ea typeface="+mn-ea"/>
                <a:cs typeface="Times New Roman" charset="0"/>
              </a:rPr>
              <a:t>Protocole au niveau liaison de données </a:t>
            </a:r>
          </a:p>
        </p:txBody>
      </p:sp>
      <p:sp>
        <p:nvSpPr>
          <p:cNvPr id="65539" name="Espace réservé du contenu 2"/>
          <p:cNvSpPr>
            <a:spLocks noGrp="1"/>
          </p:cNvSpPr>
          <p:nvPr>
            <p:ph idx="1"/>
          </p:nvPr>
        </p:nvSpPr>
        <p:spPr/>
        <p:txBody>
          <a:bodyPr/>
          <a:lstStyle/>
          <a:p>
            <a:r>
              <a:rPr lang="fr-FR" sz="2400">
                <a:latin typeface="Times New Roman" pitchFamily="18" charset="0"/>
                <a:cs typeface="Times New Roman" pitchFamily="18" charset="0"/>
              </a:rPr>
              <a:t>Rappel : Un protocole est un ensemble </a:t>
            </a:r>
            <a:r>
              <a:rPr lang="fr-FR" sz="2400">
                <a:solidFill>
                  <a:srgbClr val="FF0000"/>
                </a:solidFill>
                <a:latin typeface="Times New Roman" pitchFamily="18" charset="0"/>
                <a:cs typeface="Times New Roman" pitchFamily="18" charset="0"/>
              </a:rPr>
              <a:t>de règles, ou conventions</a:t>
            </a:r>
            <a:r>
              <a:rPr lang="fr-FR" sz="2400">
                <a:latin typeface="Times New Roman" pitchFamily="18" charset="0"/>
                <a:cs typeface="Times New Roman" pitchFamily="18" charset="0"/>
              </a:rPr>
              <a:t>, qui détermine le format et </a:t>
            </a:r>
            <a:r>
              <a:rPr lang="fr-FR" sz="2400">
                <a:solidFill>
                  <a:srgbClr val="FF0000"/>
                </a:solidFill>
                <a:latin typeface="Times New Roman" pitchFamily="18" charset="0"/>
                <a:cs typeface="Times New Roman" pitchFamily="18" charset="0"/>
              </a:rPr>
              <a:t>la transmission </a:t>
            </a:r>
            <a:r>
              <a:rPr lang="fr-FR" sz="2400">
                <a:latin typeface="Times New Roman" pitchFamily="18" charset="0"/>
                <a:cs typeface="Times New Roman" pitchFamily="18" charset="0"/>
              </a:rPr>
              <a:t>des données entre l’émetteur et le récepteur  .</a:t>
            </a:r>
          </a:p>
          <a:p>
            <a:r>
              <a:rPr lang="fr-FR" sz="2400">
                <a:latin typeface="Times New Roman" pitchFamily="18" charset="0"/>
                <a:cs typeface="Times New Roman" pitchFamily="18" charset="0"/>
              </a:rPr>
              <a:t>Dans une liaison de données on doit disposer d’un protocole pour :</a:t>
            </a:r>
          </a:p>
          <a:p>
            <a:pPr lvl="1"/>
            <a:r>
              <a:rPr lang="fr-FR" sz="2400">
                <a:latin typeface="Times New Roman" pitchFamily="18" charset="0"/>
                <a:cs typeface="Times New Roman" pitchFamily="18" charset="0"/>
              </a:rPr>
              <a:t> Réguler le flux de données entre l’émetteur et le récepteur et assurer ainsi un bon transfert des trames</a:t>
            </a:r>
          </a:p>
          <a:p>
            <a:pPr lvl="1"/>
            <a:r>
              <a:rPr lang="fr-FR" sz="2400">
                <a:latin typeface="Times New Roman" pitchFamily="18" charset="0"/>
                <a:cs typeface="Times New Roman" pitchFamily="18" charset="0"/>
              </a:rPr>
              <a:t>Lorsque les tampons ( espace de stockage des trames ) du récepteur sont pleins, un message est envoyé à l’émetteur afin d’ arrêter la transmission jusqu’à ce que les données dans les tampons soit traitées.</a:t>
            </a:r>
          </a:p>
          <a:p>
            <a:endParaRPr lang="fr-F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76752008-C5E1-4E5A-9951-816ACCD9B083}" type="slidenum">
              <a:rPr lang="ar-SA" smtClean="0">
                <a:solidFill>
                  <a:srgbClr val="898989"/>
                </a:solidFill>
              </a:rPr>
              <a:pPr fontAlgn="base">
                <a:spcBef>
                  <a:spcPct val="0"/>
                </a:spcBef>
                <a:spcAft>
                  <a:spcPct val="0"/>
                </a:spcAft>
                <a:defRPr/>
              </a:pPr>
              <a:t>62</a:t>
            </a:fld>
            <a:endParaRPr lang="fr-FR">
              <a:solidFill>
                <a:srgbClr val="898989"/>
              </a:solidFill>
              <a:cs typeface="Arial"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hangingPunct="1">
              <a:defRPr/>
            </a:pPr>
            <a:r>
              <a:rPr lang="fr-FR" sz="3200" b="1" dirty="0">
                <a:latin typeface="Times New Roman" charset="0"/>
                <a:ea typeface="+mn-ea"/>
                <a:cs typeface="Times New Roman" charset="0"/>
              </a:rPr>
              <a:t>Protocole au niveau liaison de données</a:t>
            </a:r>
          </a:p>
        </p:txBody>
      </p:sp>
      <p:sp>
        <p:nvSpPr>
          <p:cNvPr id="66563" name="Espace réservé du contenu 2"/>
          <p:cNvSpPr>
            <a:spLocks noGrp="1"/>
          </p:cNvSpPr>
          <p:nvPr>
            <p:ph idx="1"/>
          </p:nvPr>
        </p:nvSpPr>
        <p:spPr/>
        <p:txBody>
          <a:bodyPr/>
          <a:lstStyle/>
          <a:p>
            <a:r>
              <a:rPr lang="fr-FR" sz="2400" dirty="0">
                <a:latin typeface="Times New Roman" pitchFamily="18" charset="0"/>
                <a:cs typeface="Times New Roman" pitchFamily="18" charset="0"/>
              </a:rPr>
              <a:t>Un protocole au  niveau liaison de données  doit prendre en considération les caractéristiques d’une liaison de données</a:t>
            </a:r>
          </a:p>
          <a:p>
            <a:pPr lvl="1"/>
            <a:r>
              <a:rPr lang="fr-FR" sz="2400" dirty="0">
                <a:latin typeface="Times New Roman" pitchFamily="18" charset="0"/>
                <a:cs typeface="Times New Roman" pitchFamily="18" charset="0"/>
              </a:rPr>
              <a:t>Liaison point-à-point ou multipoint .</a:t>
            </a:r>
          </a:p>
          <a:p>
            <a:pPr lvl="1"/>
            <a:r>
              <a:rPr lang="fr-FR" sz="2400" dirty="0">
                <a:latin typeface="Times New Roman" pitchFamily="18" charset="0"/>
                <a:cs typeface="Times New Roman" pitchFamily="18" charset="0"/>
              </a:rPr>
              <a:t>Mode de communication en en full-duplex ou </a:t>
            </a:r>
            <a:r>
              <a:rPr lang="fr-FR" sz="2400" dirty="0" err="1">
                <a:latin typeface="Times New Roman" pitchFamily="18" charset="0"/>
                <a:cs typeface="Times New Roman" pitchFamily="18" charset="0"/>
              </a:rPr>
              <a:t>half</a:t>
            </a:r>
            <a:r>
              <a:rPr lang="fr-FR" sz="2400" dirty="0">
                <a:latin typeface="Times New Roman" pitchFamily="18" charset="0"/>
                <a:cs typeface="Times New Roman" pitchFamily="18" charset="0"/>
              </a:rPr>
              <a:t>-duplex</a:t>
            </a:r>
          </a:p>
          <a:p>
            <a:pPr lvl="1"/>
            <a:r>
              <a:rPr lang="fr-FR" sz="2400" dirty="0">
                <a:latin typeface="Times New Roman" pitchFamily="18" charset="0"/>
                <a:cs typeface="Times New Roman" pitchFamily="18" charset="0"/>
              </a:rPr>
              <a:t>Gestion hiérarchique ou symétrique</a:t>
            </a:r>
          </a:p>
          <a:p>
            <a:pPr lvl="2"/>
            <a:r>
              <a:rPr lang="fr-FR" dirty="0">
                <a:latin typeface="Times New Roman" pitchFamily="18" charset="0"/>
                <a:cs typeface="Times New Roman" pitchFamily="18" charset="0"/>
              </a:rPr>
              <a:t>Hiérarchique: distinction primaire/secondaires</a:t>
            </a:r>
          </a:p>
          <a:p>
            <a:pPr marL="1165225"/>
            <a:r>
              <a:rPr lang="fr-FR" sz="2400" dirty="0">
                <a:latin typeface="Times New Roman" pitchFamily="18" charset="0"/>
                <a:cs typeface="Times New Roman" pitchFamily="18" charset="0"/>
              </a:rPr>
              <a:t>Symétrique: une station accède au médium sans  autorisation (Dans ce mode, chaque équipement possède deux fonctions : une primaire, qui émet des requêtes, et une secondaire, qui envoie des réponses aux requêtes.</a:t>
            </a:r>
          </a:p>
          <a:p>
            <a:endParaRPr lang="fr-FR" sz="2400"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1FDC0F44-B8AE-4276-9424-EF2BE3E30231}" type="slidenum">
              <a:rPr lang="ar-SA" smtClean="0">
                <a:solidFill>
                  <a:srgbClr val="898989"/>
                </a:solidFill>
              </a:rPr>
              <a:pPr fontAlgn="base">
                <a:spcBef>
                  <a:spcPct val="0"/>
                </a:spcBef>
                <a:spcAft>
                  <a:spcPct val="0"/>
                </a:spcAft>
                <a:defRPr/>
              </a:pPr>
              <a:t>63</a:t>
            </a:fld>
            <a:endParaRPr lang="fr-FR">
              <a:solidFill>
                <a:srgbClr val="898989"/>
              </a:solidFill>
              <a:cs typeface="Arial"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re 1"/>
          <p:cNvSpPr>
            <a:spLocks noGrp="1"/>
          </p:cNvSpPr>
          <p:nvPr>
            <p:ph type="title"/>
          </p:nvPr>
        </p:nvSpPr>
        <p:spPr/>
        <p:txBody>
          <a:bodyPr/>
          <a:lstStyle/>
          <a:p>
            <a:pPr eaLnBrk="1" hangingPunct="1">
              <a:defRPr/>
            </a:pPr>
            <a:r>
              <a:rPr lang="fr-FR" sz="3200" b="1" dirty="0">
                <a:latin typeface="Times New Roman" charset="0"/>
                <a:ea typeface="+mn-ea"/>
                <a:cs typeface="Times New Roman" charset="0"/>
              </a:rPr>
              <a:t>Notion de station source et puits </a:t>
            </a:r>
            <a:br>
              <a:rPr lang="fr-FR" sz="3200" b="1" dirty="0">
                <a:latin typeface="Times New Roman" charset="0"/>
                <a:ea typeface="+mn-ea"/>
                <a:cs typeface="Times New Roman" charset="0"/>
              </a:rPr>
            </a:br>
            <a:r>
              <a:rPr lang="fr-FR" sz="3200" b="1" dirty="0">
                <a:latin typeface="Times New Roman" charset="0"/>
                <a:ea typeface="+mn-ea"/>
                <a:cs typeface="Times New Roman" charset="0"/>
              </a:rPr>
              <a:t>(primaire/secondaire ) </a:t>
            </a:r>
          </a:p>
        </p:txBody>
      </p:sp>
      <p:sp>
        <p:nvSpPr>
          <p:cNvPr id="3" name="Espace réservé du contenu 2"/>
          <p:cNvSpPr>
            <a:spLocks noGrp="1"/>
          </p:cNvSpPr>
          <p:nvPr>
            <p:ph idx="1"/>
          </p:nvPr>
        </p:nvSpPr>
        <p:spPr>
          <a:xfrm>
            <a:off x="457200" y="1600200"/>
            <a:ext cx="8229600" cy="1971675"/>
          </a:xfrm>
        </p:spPr>
        <p:txBody>
          <a:bodyPr>
            <a:normAutofit fontScale="92500" lnSpcReduction="20000"/>
          </a:bodyPr>
          <a:lstStyle/>
          <a:p>
            <a:pPr>
              <a:defRPr/>
            </a:pPr>
            <a:r>
              <a:rPr lang="fr-FR" dirty="0">
                <a:latin typeface="Times New Roman" pitchFamily="18" charset="0"/>
                <a:cs typeface="Times New Roman" pitchFamily="18" charset="0"/>
              </a:rPr>
              <a:t>Dans une liaison de données on distingue  deux types de stations :</a:t>
            </a:r>
          </a:p>
          <a:p>
            <a:pPr lvl="1">
              <a:defRPr/>
            </a:pPr>
            <a:r>
              <a:rPr lang="fr-FR" dirty="0">
                <a:latin typeface="Times New Roman" pitchFamily="18" charset="0"/>
                <a:cs typeface="Times New Roman" pitchFamily="18" charset="0"/>
              </a:rPr>
              <a:t>Station source : permet d’envoyer les données </a:t>
            </a:r>
          </a:p>
          <a:p>
            <a:pPr lvl="1">
              <a:defRPr/>
            </a:pPr>
            <a:r>
              <a:rPr lang="fr-FR" dirty="0">
                <a:latin typeface="Times New Roman" pitchFamily="18" charset="0"/>
                <a:cs typeface="Times New Roman" pitchFamily="18" charset="0"/>
              </a:rPr>
              <a:t>Station puits :  recevoir les données et renvoi des acquittement </a:t>
            </a:r>
          </a:p>
        </p:txBody>
      </p:sp>
      <p:sp>
        <p:nvSpPr>
          <p:cNvPr id="4" name="Rectangle 3"/>
          <p:cNvSpPr/>
          <p:nvPr/>
        </p:nvSpPr>
        <p:spPr>
          <a:xfrm>
            <a:off x="928688" y="45720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Source</a:t>
            </a:r>
            <a:r>
              <a:rPr lang="fr-FR" dirty="0"/>
              <a:t> </a:t>
            </a:r>
          </a:p>
        </p:txBody>
      </p:sp>
      <p:sp>
        <p:nvSpPr>
          <p:cNvPr id="5" name="Rectangle 4"/>
          <p:cNvSpPr/>
          <p:nvPr/>
        </p:nvSpPr>
        <p:spPr>
          <a:xfrm>
            <a:off x="6000750" y="45720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Puits </a:t>
            </a:r>
            <a:r>
              <a:rPr lang="fr-FR" dirty="0"/>
              <a:t> </a:t>
            </a:r>
          </a:p>
        </p:txBody>
      </p:sp>
      <p:cxnSp>
        <p:nvCxnSpPr>
          <p:cNvPr id="7" name="Connecteur droit avec flèche 6"/>
          <p:cNvCxnSpPr/>
          <p:nvPr/>
        </p:nvCxnSpPr>
        <p:spPr>
          <a:xfrm>
            <a:off x="2928938" y="4857750"/>
            <a:ext cx="307181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7591" name="ZoneTexte 7"/>
          <p:cNvSpPr txBox="1">
            <a:spLocks noChangeArrowheads="1"/>
          </p:cNvSpPr>
          <p:nvPr/>
        </p:nvSpPr>
        <p:spPr bwMode="auto">
          <a:xfrm>
            <a:off x="3429000" y="4357688"/>
            <a:ext cx="1344613" cy="369887"/>
          </a:xfrm>
          <a:prstGeom prst="rect">
            <a:avLst/>
          </a:prstGeom>
          <a:noFill/>
          <a:ln w="9525">
            <a:noFill/>
            <a:miter lim="800000"/>
            <a:headEnd/>
            <a:tailEnd/>
          </a:ln>
        </p:spPr>
        <p:txBody>
          <a:bodyPr wrap="none">
            <a:spAutoFit/>
          </a:bodyPr>
          <a:lstStyle/>
          <a:p>
            <a:r>
              <a:rPr lang="fr-FR"/>
              <a:t>Information </a:t>
            </a:r>
          </a:p>
        </p:txBody>
      </p:sp>
      <p:cxnSp>
        <p:nvCxnSpPr>
          <p:cNvPr id="9" name="Connecteur droit avec flèche 8"/>
          <p:cNvCxnSpPr/>
          <p:nvPr/>
        </p:nvCxnSpPr>
        <p:spPr>
          <a:xfrm>
            <a:off x="2928938" y="5213350"/>
            <a:ext cx="3071812" cy="1588"/>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67593" name="ZoneTexte 9"/>
          <p:cNvSpPr txBox="1">
            <a:spLocks noChangeArrowheads="1"/>
          </p:cNvSpPr>
          <p:nvPr/>
        </p:nvSpPr>
        <p:spPr bwMode="auto">
          <a:xfrm>
            <a:off x="3500438" y="5273675"/>
            <a:ext cx="1666875" cy="369888"/>
          </a:xfrm>
          <a:prstGeom prst="rect">
            <a:avLst/>
          </a:prstGeom>
          <a:noFill/>
          <a:ln w="9525">
            <a:noFill/>
            <a:miter lim="800000"/>
            <a:headEnd/>
            <a:tailEnd/>
          </a:ln>
        </p:spPr>
        <p:txBody>
          <a:bodyPr wrap="none">
            <a:spAutoFit/>
          </a:bodyPr>
          <a:lstStyle/>
          <a:p>
            <a:r>
              <a:rPr lang="fr-FR"/>
              <a:t>Acquittements  </a:t>
            </a:r>
          </a:p>
        </p:txBody>
      </p:sp>
      <p:sp>
        <p:nvSpPr>
          <p:cNvPr id="10" name="Espace réservé du numéro de diapositive 9"/>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80FD2FB0-98BB-4245-BE59-D75561BCC6D2}" type="slidenum">
              <a:rPr lang="ar-SA" smtClean="0">
                <a:solidFill>
                  <a:srgbClr val="898989"/>
                </a:solidFill>
              </a:rPr>
              <a:pPr fontAlgn="base">
                <a:spcBef>
                  <a:spcPct val="0"/>
                </a:spcBef>
                <a:spcAft>
                  <a:spcPct val="0"/>
                </a:spcAft>
                <a:defRPr/>
              </a:pPr>
              <a:t>64</a:t>
            </a:fld>
            <a:endParaRPr lang="fr-FR">
              <a:solidFill>
                <a:srgbClr val="898989"/>
              </a:solidFill>
              <a:cs typeface="Arial"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re 1"/>
          <p:cNvSpPr>
            <a:spLocks noGrp="1"/>
          </p:cNvSpPr>
          <p:nvPr>
            <p:ph type="title"/>
          </p:nvPr>
        </p:nvSpPr>
        <p:spPr/>
        <p:txBody>
          <a:bodyPr/>
          <a:lstStyle/>
          <a:p>
            <a:pPr eaLnBrk="1" hangingPunct="1">
              <a:defRPr/>
            </a:pPr>
            <a:r>
              <a:rPr lang="fr-FR" sz="3200" b="1" dirty="0">
                <a:latin typeface="Times New Roman" charset="0"/>
                <a:ea typeface="+mn-ea"/>
                <a:cs typeface="Times New Roman" charset="0"/>
              </a:rPr>
              <a:t>Liaison point à point équilibré </a:t>
            </a:r>
          </a:p>
        </p:txBody>
      </p:sp>
      <p:sp>
        <p:nvSpPr>
          <p:cNvPr id="3" name="Espace réservé du contenu 2"/>
          <p:cNvSpPr>
            <a:spLocks noGrp="1"/>
          </p:cNvSpPr>
          <p:nvPr>
            <p:ph idx="1"/>
          </p:nvPr>
        </p:nvSpPr>
        <p:spPr>
          <a:xfrm>
            <a:off x="457200" y="1600200"/>
            <a:ext cx="8229600" cy="1185863"/>
          </a:xfrm>
        </p:spPr>
        <p:txBody>
          <a:bodyPr>
            <a:normAutofit fontScale="85000" lnSpcReduction="10000"/>
          </a:bodyPr>
          <a:lstStyle/>
          <a:p>
            <a:pPr>
              <a:defRPr/>
            </a:pPr>
            <a:r>
              <a:rPr lang="fr-FR" dirty="0">
                <a:latin typeface="Times New Roman" pitchFamily="18" charset="0"/>
                <a:cs typeface="Times New Roman" pitchFamily="18" charset="0"/>
              </a:rPr>
              <a:t>Dans ce mode les deux stations possède les même fonctionnalités : possibilité d’envoi et de réception </a:t>
            </a:r>
          </a:p>
        </p:txBody>
      </p:sp>
      <p:sp>
        <p:nvSpPr>
          <p:cNvPr id="4" name="Rectangle 3"/>
          <p:cNvSpPr/>
          <p:nvPr/>
        </p:nvSpPr>
        <p:spPr>
          <a:xfrm>
            <a:off x="928688" y="45720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Primaire puits </a:t>
            </a:r>
            <a:r>
              <a:rPr lang="fr-FR" dirty="0"/>
              <a:t> </a:t>
            </a:r>
          </a:p>
        </p:txBody>
      </p:sp>
      <p:sp>
        <p:nvSpPr>
          <p:cNvPr id="5" name="Rectangle 4"/>
          <p:cNvSpPr/>
          <p:nvPr/>
        </p:nvSpPr>
        <p:spPr>
          <a:xfrm>
            <a:off x="6000750" y="45720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Secondaire source  </a:t>
            </a:r>
            <a:r>
              <a:rPr lang="fr-FR" dirty="0"/>
              <a:t> </a:t>
            </a:r>
          </a:p>
        </p:txBody>
      </p:sp>
      <p:cxnSp>
        <p:nvCxnSpPr>
          <p:cNvPr id="6" name="Connecteur droit avec flèche 5"/>
          <p:cNvCxnSpPr/>
          <p:nvPr/>
        </p:nvCxnSpPr>
        <p:spPr>
          <a:xfrm>
            <a:off x="2928938" y="4071938"/>
            <a:ext cx="3071812"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8615" name="ZoneTexte 6"/>
          <p:cNvSpPr txBox="1">
            <a:spLocks noChangeArrowheads="1"/>
          </p:cNvSpPr>
          <p:nvPr/>
        </p:nvSpPr>
        <p:spPr bwMode="auto">
          <a:xfrm>
            <a:off x="3571875" y="5286375"/>
            <a:ext cx="1344613" cy="369888"/>
          </a:xfrm>
          <a:prstGeom prst="rect">
            <a:avLst/>
          </a:prstGeom>
          <a:noFill/>
          <a:ln w="9525">
            <a:noFill/>
            <a:miter lim="800000"/>
            <a:headEnd/>
            <a:tailEnd/>
          </a:ln>
        </p:spPr>
        <p:txBody>
          <a:bodyPr wrap="none">
            <a:spAutoFit/>
          </a:bodyPr>
          <a:lstStyle/>
          <a:p>
            <a:r>
              <a:rPr lang="fr-FR"/>
              <a:t>Information </a:t>
            </a:r>
          </a:p>
        </p:txBody>
      </p:sp>
      <p:cxnSp>
        <p:nvCxnSpPr>
          <p:cNvPr id="8" name="Connecteur droit avec flèche 7"/>
          <p:cNvCxnSpPr/>
          <p:nvPr/>
        </p:nvCxnSpPr>
        <p:spPr>
          <a:xfrm>
            <a:off x="2928938" y="5213350"/>
            <a:ext cx="3071812" cy="1588"/>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68617" name="ZoneTexte 8"/>
          <p:cNvSpPr txBox="1">
            <a:spLocks noChangeArrowheads="1"/>
          </p:cNvSpPr>
          <p:nvPr/>
        </p:nvSpPr>
        <p:spPr bwMode="auto">
          <a:xfrm>
            <a:off x="3500438" y="4786313"/>
            <a:ext cx="1666875" cy="369887"/>
          </a:xfrm>
          <a:prstGeom prst="rect">
            <a:avLst/>
          </a:prstGeom>
          <a:noFill/>
          <a:ln w="9525">
            <a:noFill/>
            <a:miter lim="800000"/>
            <a:headEnd/>
            <a:tailEnd/>
          </a:ln>
        </p:spPr>
        <p:txBody>
          <a:bodyPr wrap="none">
            <a:spAutoFit/>
          </a:bodyPr>
          <a:lstStyle/>
          <a:p>
            <a:r>
              <a:rPr lang="fr-FR"/>
              <a:t>Acquittements  </a:t>
            </a:r>
          </a:p>
        </p:txBody>
      </p:sp>
      <p:sp>
        <p:nvSpPr>
          <p:cNvPr id="10" name="Rectangle 9"/>
          <p:cNvSpPr/>
          <p:nvPr/>
        </p:nvSpPr>
        <p:spPr>
          <a:xfrm>
            <a:off x="6000750" y="36576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Secondaire Puits </a:t>
            </a:r>
            <a:r>
              <a:rPr lang="fr-FR" dirty="0"/>
              <a:t> </a:t>
            </a:r>
          </a:p>
        </p:txBody>
      </p:sp>
      <p:sp>
        <p:nvSpPr>
          <p:cNvPr id="11" name="Rectangle 10"/>
          <p:cNvSpPr/>
          <p:nvPr/>
        </p:nvSpPr>
        <p:spPr>
          <a:xfrm>
            <a:off x="928688" y="3657600"/>
            <a:ext cx="200025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solidFill>
                  <a:schemeClr val="tx1"/>
                </a:solidFill>
              </a:rPr>
              <a:t>Primaire source </a:t>
            </a:r>
            <a:r>
              <a:rPr lang="fr-FR" dirty="0"/>
              <a:t> </a:t>
            </a:r>
          </a:p>
        </p:txBody>
      </p:sp>
      <p:sp>
        <p:nvSpPr>
          <p:cNvPr id="68620" name="ZoneTexte 11"/>
          <p:cNvSpPr txBox="1">
            <a:spLocks noChangeArrowheads="1"/>
          </p:cNvSpPr>
          <p:nvPr/>
        </p:nvSpPr>
        <p:spPr bwMode="auto">
          <a:xfrm>
            <a:off x="3571875" y="3643313"/>
            <a:ext cx="1344613" cy="369887"/>
          </a:xfrm>
          <a:prstGeom prst="rect">
            <a:avLst/>
          </a:prstGeom>
          <a:noFill/>
          <a:ln w="9525">
            <a:noFill/>
            <a:miter lim="800000"/>
            <a:headEnd/>
            <a:tailEnd/>
          </a:ln>
        </p:spPr>
        <p:txBody>
          <a:bodyPr wrap="none">
            <a:spAutoFit/>
          </a:bodyPr>
          <a:lstStyle/>
          <a:p>
            <a:r>
              <a:rPr lang="fr-FR"/>
              <a:t>Information </a:t>
            </a:r>
          </a:p>
        </p:txBody>
      </p:sp>
      <p:sp>
        <p:nvSpPr>
          <p:cNvPr id="68621" name="ZoneTexte 12"/>
          <p:cNvSpPr txBox="1">
            <a:spLocks noChangeArrowheads="1"/>
          </p:cNvSpPr>
          <p:nvPr/>
        </p:nvSpPr>
        <p:spPr bwMode="auto">
          <a:xfrm>
            <a:off x="3429000" y="4071938"/>
            <a:ext cx="1666875" cy="369887"/>
          </a:xfrm>
          <a:prstGeom prst="rect">
            <a:avLst/>
          </a:prstGeom>
          <a:noFill/>
          <a:ln w="9525">
            <a:noFill/>
            <a:miter lim="800000"/>
            <a:headEnd/>
            <a:tailEnd/>
          </a:ln>
        </p:spPr>
        <p:txBody>
          <a:bodyPr wrap="none">
            <a:spAutoFit/>
          </a:bodyPr>
          <a:lstStyle/>
          <a:p>
            <a:r>
              <a:rPr lang="fr-FR"/>
              <a:t>Acquittements  </a:t>
            </a:r>
          </a:p>
        </p:txBody>
      </p:sp>
      <p:cxnSp>
        <p:nvCxnSpPr>
          <p:cNvPr id="14" name="Connecteur droit avec flèche 13"/>
          <p:cNvCxnSpPr/>
          <p:nvPr/>
        </p:nvCxnSpPr>
        <p:spPr>
          <a:xfrm>
            <a:off x="2928938" y="4357688"/>
            <a:ext cx="3071812" cy="1587"/>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cxnSp>
        <p:nvCxnSpPr>
          <p:cNvPr id="15" name="Connecteur droit avec flèche 14"/>
          <p:cNvCxnSpPr/>
          <p:nvPr/>
        </p:nvCxnSpPr>
        <p:spPr>
          <a:xfrm>
            <a:off x="2928938" y="4857750"/>
            <a:ext cx="307181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Espace réservé du numéro de diapositive 15"/>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2FC08B3A-DAAC-4987-A6F5-C849FDED10E7}" type="slidenum">
              <a:rPr lang="ar-SA" smtClean="0">
                <a:solidFill>
                  <a:srgbClr val="898989"/>
                </a:solidFill>
              </a:rPr>
              <a:pPr fontAlgn="base">
                <a:spcBef>
                  <a:spcPct val="0"/>
                </a:spcBef>
                <a:spcAft>
                  <a:spcPct val="0"/>
                </a:spcAft>
                <a:defRPr/>
              </a:pPr>
              <a:t>65</a:t>
            </a:fld>
            <a:endParaRPr lang="fr-FR">
              <a:solidFill>
                <a:srgbClr val="898989"/>
              </a:solidFill>
              <a:cs typeface="Arial"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re 1"/>
          <p:cNvSpPr>
            <a:spLocks noGrp="1"/>
          </p:cNvSpPr>
          <p:nvPr>
            <p:ph type="title"/>
          </p:nvPr>
        </p:nvSpPr>
        <p:spPr/>
        <p:txBody>
          <a:bodyPr/>
          <a:lstStyle/>
          <a:p>
            <a:pPr eaLnBrk="1" hangingPunct="1">
              <a:defRPr/>
            </a:pPr>
            <a:r>
              <a:rPr lang="fr-FR" sz="3200" b="1" dirty="0">
                <a:latin typeface="Times New Roman" charset="0"/>
                <a:ea typeface="+mn-ea"/>
                <a:cs typeface="Times New Roman" charset="0"/>
              </a:rPr>
              <a:t>Types de trames  </a:t>
            </a:r>
          </a:p>
        </p:txBody>
      </p:sp>
      <p:sp>
        <p:nvSpPr>
          <p:cNvPr id="69635" name="Espace réservé du contenu 2"/>
          <p:cNvSpPr>
            <a:spLocks noGrp="1"/>
          </p:cNvSpPr>
          <p:nvPr>
            <p:ph idx="1"/>
          </p:nvPr>
        </p:nvSpPr>
        <p:spPr/>
        <p:txBody>
          <a:bodyPr/>
          <a:lstStyle/>
          <a:p>
            <a:r>
              <a:rPr lang="fr-FR" sz="2800" dirty="0">
                <a:latin typeface="Times New Roman" pitchFamily="18" charset="0"/>
                <a:cs typeface="Times New Roman" pitchFamily="18" charset="0"/>
              </a:rPr>
              <a:t>On distingue deux types de trames échangés entre les stations:</a:t>
            </a:r>
          </a:p>
          <a:p>
            <a:pPr lvl="1"/>
            <a:r>
              <a:rPr lang="fr-FR" dirty="0">
                <a:latin typeface="Times New Roman" pitchFamily="18" charset="0"/>
                <a:cs typeface="Times New Roman" pitchFamily="18" charset="0"/>
              </a:rPr>
              <a:t>Trame d’information </a:t>
            </a:r>
          </a:p>
          <a:p>
            <a:pPr lvl="1"/>
            <a:r>
              <a:rPr lang="fr-FR" dirty="0">
                <a:latin typeface="Times New Roman" pitchFamily="18" charset="0"/>
                <a:cs typeface="Times New Roman" pitchFamily="18" charset="0"/>
              </a:rPr>
              <a:t>Trame de contrôle : acquittement , chaque trame est acquitté soit d’une façon positive ou négative ( ACK , N-ACK ) </a:t>
            </a: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FE8DEF83-93B3-4AB9-9BC7-33E25B5EA5E8}" type="slidenum">
              <a:rPr lang="ar-SA" smtClean="0">
                <a:solidFill>
                  <a:srgbClr val="898989"/>
                </a:solidFill>
              </a:rPr>
              <a:pPr fontAlgn="base">
                <a:spcBef>
                  <a:spcPct val="0"/>
                </a:spcBef>
                <a:spcAft>
                  <a:spcPct val="0"/>
                </a:spcAft>
                <a:defRPr/>
              </a:pPr>
              <a:t>66</a:t>
            </a:fld>
            <a:endParaRPr lang="fr-FR">
              <a:solidFill>
                <a:srgbClr val="898989"/>
              </a:solidFill>
              <a:cs typeface="Arial"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re 1"/>
          <p:cNvSpPr>
            <a:spLocks noGrp="1"/>
          </p:cNvSpPr>
          <p:nvPr>
            <p:ph type="title"/>
          </p:nvPr>
        </p:nvSpPr>
        <p:spPr>
          <a:xfrm>
            <a:off x="457200" y="274638"/>
            <a:ext cx="8229600" cy="725487"/>
          </a:xfrm>
        </p:spPr>
        <p:txBody>
          <a:bodyPr/>
          <a:lstStyle/>
          <a:p>
            <a:pPr eaLnBrk="1" hangingPunct="1">
              <a:defRPr/>
            </a:pPr>
            <a:r>
              <a:rPr lang="fr-FR" sz="3200" b="1" dirty="0">
                <a:latin typeface="Times New Roman" charset="0"/>
                <a:ea typeface="+mn-ea"/>
                <a:cs typeface="Times New Roman" charset="0"/>
              </a:rPr>
              <a:t>Protocole élémentaire de liaison de données   </a:t>
            </a:r>
          </a:p>
        </p:txBody>
      </p:sp>
      <p:sp>
        <p:nvSpPr>
          <p:cNvPr id="70659" name="Espace réservé du contenu 2"/>
          <p:cNvSpPr>
            <a:spLocks noGrp="1"/>
          </p:cNvSpPr>
          <p:nvPr>
            <p:ph idx="1"/>
          </p:nvPr>
        </p:nvSpPr>
        <p:spPr>
          <a:xfrm>
            <a:off x="357188" y="1143000"/>
            <a:ext cx="8229600" cy="1685925"/>
          </a:xfrm>
        </p:spPr>
        <p:txBody>
          <a:bodyPr/>
          <a:lstStyle/>
          <a:p>
            <a:r>
              <a:rPr lang="fr-FR" sz="2000">
                <a:latin typeface="Times New Roman" pitchFamily="18" charset="0"/>
                <a:cs typeface="Times New Roman" pitchFamily="18" charset="0"/>
              </a:rPr>
              <a:t>La station primaire envoi une trame d’information vers la station puits : </a:t>
            </a:r>
          </a:p>
          <a:p>
            <a:r>
              <a:rPr lang="fr-FR" sz="2000">
                <a:latin typeface="Times New Roman" pitchFamily="18" charset="0"/>
                <a:cs typeface="Times New Roman" pitchFamily="18" charset="0"/>
              </a:rPr>
              <a:t> deux cas sont possible </a:t>
            </a:r>
          </a:p>
          <a:p>
            <a:pPr lvl="1"/>
            <a:r>
              <a:rPr lang="fr-FR" sz="1800">
                <a:latin typeface="Times New Roman" pitchFamily="18" charset="0"/>
                <a:cs typeface="Times New Roman" pitchFamily="18" charset="0"/>
              </a:rPr>
              <a:t>La trame est reçues correctement  : un acquittement positif</a:t>
            </a:r>
          </a:p>
          <a:p>
            <a:pPr lvl="1"/>
            <a:r>
              <a:rPr lang="fr-FR" sz="1800">
                <a:latin typeface="Times New Roman" pitchFamily="18" charset="0"/>
                <a:cs typeface="Times New Roman" pitchFamily="18" charset="0"/>
              </a:rPr>
              <a:t>La trame est mal reçues ( erreur , station puits surchargé ) : un acquittement négatif </a:t>
            </a:r>
          </a:p>
        </p:txBody>
      </p:sp>
      <p:grpSp>
        <p:nvGrpSpPr>
          <p:cNvPr id="2" name="Groupe 11"/>
          <p:cNvGrpSpPr>
            <a:grpSpLocks/>
          </p:cNvGrpSpPr>
          <p:nvPr/>
        </p:nvGrpSpPr>
        <p:grpSpPr bwMode="auto">
          <a:xfrm>
            <a:off x="641350" y="3500438"/>
            <a:ext cx="1717675" cy="2644775"/>
            <a:chOff x="1142182" y="4000504"/>
            <a:chExt cx="1716894" cy="2644000"/>
          </a:xfrm>
        </p:grpSpPr>
        <p:cxnSp>
          <p:nvCxnSpPr>
            <p:cNvPr id="6" name="Connecteur droit 5"/>
            <p:cNvCxnSpPr/>
            <p:nvPr/>
          </p:nvCxnSpPr>
          <p:spPr>
            <a:xfrm rot="5400000">
              <a:off x="-178231" y="5322504"/>
              <a:ext cx="2642413"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5400000">
              <a:off x="1537077" y="5320917"/>
              <a:ext cx="2642412" cy="1586"/>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a:off x="1143769" y="4357586"/>
              <a:ext cx="1713720" cy="428499"/>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a:xfrm rot="10800000" flipV="1">
              <a:off x="1143769" y="4857503"/>
              <a:ext cx="1642315" cy="714166"/>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sp>
        <p:nvSpPr>
          <p:cNvPr id="70661" name="ZoneTexte 12"/>
          <p:cNvSpPr txBox="1">
            <a:spLocks noChangeArrowheads="1"/>
          </p:cNvSpPr>
          <p:nvPr/>
        </p:nvSpPr>
        <p:spPr bwMode="auto">
          <a:xfrm>
            <a:off x="500063" y="2928938"/>
            <a:ext cx="369887" cy="461962"/>
          </a:xfrm>
          <a:prstGeom prst="rect">
            <a:avLst/>
          </a:prstGeom>
          <a:noFill/>
          <a:ln w="9525">
            <a:noFill/>
            <a:miter lim="800000"/>
            <a:headEnd/>
            <a:tailEnd/>
          </a:ln>
        </p:spPr>
        <p:txBody>
          <a:bodyPr wrap="none">
            <a:spAutoFit/>
          </a:bodyPr>
          <a:lstStyle/>
          <a:p>
            <a:r>
              <a:rPr lang="fr-FR" sz="2400" b="1"/>
              <a:t>A</a:t>
            </a:r>
          </a:p>
        </p:txBody>
      </p:sp>
      <p:sp>
        <p:nvSpPr>
          <p:cNvPr id="70662" name="ZoneTexte 13"/>
          <p:cNvSpPr txBox="1">
            <a:spLocks noChangeArrowheads="1"/>
          </p:cNvSpPr>
          <p:nvPr/>
        </p:nvSpPr>
        <p:spPr bwMode="auto">
          <a:xfrm>
            <a:off x="2201863" y="2928938"/>
            <a:ext cx="369887" cy="461962"/>
          </a:xfrm>
          <a:prstGeom prst="rect">
            <a:avLst/>
          </a:prstGeom>
          <a:noFill/>
          <a:ln w="9525">
            <a:noFill/>
            <a:miter lim="800000"/>
            <a:headEnd/>
            <a:tailEnd/>
          </a:ln>
        </p:spPr>
        <p:txBody>
          <a:bodyPr wrap="none">
            <a:spAutoFit/>
          </a:bodyPr>
          <a:lstStyle/>
          <a:p>
            <a:r>
              <a:rPr lang="fr-FR" sz="2400" b="1"/>
              <a:t>B</a:t>
            </a:r>
          </a:p>
        </p:txBody>
      </p:sp>
      <p:sp>
        <p:nvSpPr>
          <p:cNvPr id="70663" name="ZoneTexte 14"/>
          <p:cNvSpPr txBox="1">
            <a:spLocks noChangeArrowheads="1"/>
          </p:cNvSpPr>
          <p:nvPr/>
        </p:nvSpPr>
        <p:spPr bwMode="auto">
          <a:xfrm>
            <a:off x="1214438" y="3500438"/>
            <a:ext cx="341312" cy="400050"/>
          </a:xfrm>
          <a:prstGeom prst="rect">
            <a:avLst/>
          </a:prstGeom>
          <a:noFill/>
          <a:ln w="9525">
            <a:noFill/>
            <a:miter lim="800000"/>
            <a:headEnd/>
            <a:tailEnd/>
          </a:ln>
        </p:spPr>
        <p:txBody>
          <a:bodyPr wrap="none">
            <a:spAutoFit/>
          </a:bodyPr>
          <a:lstStyle/>
          <a:p>
            <a:r>
              <a:rPr lang="fr-FR" sz="2000" b="1"/>
              <a:t>T</a:t>
            </a:r>
          </a:p>
        </p:txBody>
      </p:sp>
      <p:sp>
        <p:nvSpPr>
          <p:cNvPr id="70664" name="ZoneTexte 15"/>
          <p:cNvSpPr txBox="1">
            <a:spLocks noChangeArrowheads="1"/>
          </p:cNvSpPr>
          <p:nvPr/>
        </p:nvSpPr>
        <p:spPr bwMode="auto">
          <a:xfrm>
            <a:off x="1214438" y="4786313"/>
            <a:ext cx="742950" cy="400050"/>
          </a:xfrm>
          <a:prstGeom prst="rect">
            <a:avLst/>
          </a:prstGeom>
          <a:noFill/>
          <a:ln w="9525">
            <a:noFill/>
            <a:miter lim="800000"/>
            <a:headEnd/>
            <a:tailEnd/>
          </a:ln>
        </p:spPr>
        <p:txBody>
          <a:bodyPr wrap="none">
            <a:spAutoFit/>
          </a:bodyPr>
          <a:lstStyle/>
          <a:p>
            <a:r>
              <a:rPr lang="fr-FR" sz="2000" b="1"/>
              <a:t>ACK</a:t>
            </a:r>
          </a:p>
        </p:txBody>
      </p:sp>
      <p:cxnSp>
        <p:nvCxnSpPr>
          <p:cNvPr id="18" name="Connecteur droit 17"/>
          <p:cNvCxnSpPr/>
          <p:nvPr/>
        </p:nvCxnSpPr>
        <p:spPr>
          <a:xfrm rot="5400000">
            <a:off x="4036219" y="4891882"/>
            <a:ext cx="3355975"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9" name="Connecteur droit 18"/>
          <p:cNvCxnSpPr/>
          <p:nvPr/>
        </p:nvCxnSpPr>
        <p:spPr>
          <a:xfrm rot="5400000">
            <a:off x="5845969" y="4785519"/>
            <a:ext cx="3143250"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0" name="Connecteur droit avec flèche 19"/>
          <p:cNvCxnSpPr/>
          <p:nvPr/>
        </p:nvCxnSpPr>
        <p:spPr>
          <a:xfrm>
            <a:off x="5702300" y="3571875"/>
            <a:ext cx="1714500"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1" name="Connecteur droit avec flèche 20"/>
          <p:cNvCxnSpPr/>
          <p:nvPr/>
        </p:nvCxnSpPr>
        <p:spPr>
          <a:xfrm rot="10800000" flipV="1">
            <a:off x="5702300" y="4071938"/>
            <a:ext cx="1643063"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0669" name="ZoneTexte 21"/>
          <p:cNvSpPr txBox="1">
            <a:spLocks noChangeArrowheads="1"/>
          </p:cNvSpPr>
          <p:nvPr/>
        </p:nvSpPr>
        <p:spPr bwMode="auto">
          <a:xfrm>
            <a:off x="5559425" y="2714625"/>
            <a:ext cx="369888" cy="461963"/>
          </a:xfrm>
          <a:prstGeom prst="rect">
            <a:avLst/>
          </a:prstGeom>
          <a:noFill/>
          <a:ln w="9525">
            <a:noFill/>
            <a:miter lim="800000"/>
            <a:headEnd/>
            <a:tailEnd/>
          </a:ln>
        </p:spPr>
        <p:txBody>
          <a:bodyPr wrap="none">
            <a:spAutoFit/>
          </a:bodyPr>
          <a:lstStyle/>
          <a:p>
            <a:r>
              <a:rPr lang="fr-FR" sz="2400" b="1"/>
              <a:t>A</a:t>
            </a:r>
          </a:p>
        </p:txBody>
      </p:sp>
      <p:sp>
        <p:nvSpPr>
          <p:cNvPr id="70670" name="ZoneTexte 22"/>
          <p:cNvSpPr txBox="1">
            <a:spLocks noChangeArrowheads="1"/>
          </p:cNvSpPr>
          <p:nvPr/>
        </p:nvSpPr>
        <p:spPr bwMode="auto">
          <a:xfrm>
            <a:off x="7273925" y="2714625"/>
            <a:ext cx="369888" cy="461963"/>
          </a:xfrm>
          <a:prstGeom prst="rect">
            <a:avLst/>
          </a:prstGeom>
          <a:noFill/>
          <a:ln w="9525">
            <a:noFill/>
            <a:miter lim="800000"/>
            <a:headEnd/>
            <a:tailEnd/>
          </a:ln>
        </p:spPr>
        <p:txBody>
          <a:bodyPr wrap="none">
            <a:spAutoFit/>
          </a:bodyPr>
          <a:lstStyle/>
          <a:p>
            <a:r>
              <a:rPr lang="fr-FR" sz="2400" b="1"/>
              <a:t>B</a:t>
            </a:r>
          </a:p>
        </p:txBody>
      </p:sp>
      <p:sp>
        <p:nvSpPr>
          <p:cNvPr id="70671" name="ZoneTexte 23"/>
          <p:cNvSpPr txBox="1">
            <a:spLocks noChangeArrowheads="1"/>
          </p:cNvSpPr>
          <p:nvPr/>
        </p:nvSpPr>
        <p:spPr bwMode="auto">
          <a:xfrm>
            <a:off x="6273800" y="3143250"/>
            <a:ext cx="341313" cy="400050"/>
          </a:xfrm>
          <a:prstGeom prst="rect">
            <a:avLst/>
          </a:prstGeom>
          <a:noFill/>
          <a:ln w="9525">
            <a:noFill/>
            <a:miter lim="800000"/>
            <a:headEnd/>
            <a:tailEnd/>
          </a:ln>
        </p:spPr>
        <p:txBody>
          <a:bodyPr wrap="none">
            <a:spAutoFit/>
          </a:bodyPr>
          <a:lstStyle/>
          <a:p>
            <a:r>
              <a:rPr lang="fr-FR" sz="2000" b="1"/>
              <a:t>T</a:t>
            </a:r>
          </a:p>
        </p:txBody>
      </p:sp>
      <p:sp>
        <p:nvSpPr>
          <p:cNvPr id="70672" name="ZoneTexte 24"/>
          <p:cNvSpPr txBox="1">
            <a:spLocks noChangeArrowheads="1"/>
          </p:cNvSpPr>
          <p:nvPr/>
        </p:nvSpPr>
        <p:spPr bwMode="auto">
          <a:xfrm>
            <a:off x="5773738" y="3929063"/>
            <a:ext cx="1012825" cy="400050"/>
          </a:xfrm>
          <a:prstGeom prst="rect">
            <a:avLst/>
          </a:prstGeom>
          <a:noFill/>
          <a:ln w="9525">
            <a:noFill/>
            <a:miter lim="800000"/>
            <a:headEnd/>
            <a:tailEnd/>
          </a:ln>
        </p:spPr>
        <p:txBody>
          <a:bodyPr wrap="none">
            <a:spAutoFit/>
          </a:bodyPr>
          <a:lstStyle/>
          <a:p>
            <a:r>
              <a:rPr lang="fr-FR" sz="2000" b="1"/>
              <a:t>N-ACK</a:t>
            </a:r>
          </a:p>
        </p:txBody>
      </p:sp>
      <p:cxnSp>
        <p:nvCxnSpPr>
          <p:cNvPr id="26" name="Connecteur droit avec flèche 25"/>
          <p:cNvCxnSpPr/>
          <p:nvPr/>
        </p:nvCxnSpPr>
        <p:spPr>
          <a:xfrm>
            <a:off x="5773738" y="4857750"/>
            <a:ext cx="1714500"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0674" name="ZoneTexte 26"/>
          <p:cNvSpPr txBox="1">
            <a:spLocks noChangeArrowheads="1"/>
          </p:cNvSpPr>
          <p:nvPr/>
        </p:nvSpPr>
        <p:spPr bwMode="auto">
          <a:xfrm>
            <a:off x="6481763" y="4619625"/>
            <a:ext cx="341312" cy="400050"/>
          </a:xfrm>
          <a:prstGeom prst="rect">
            <a:avLst/>
          </a:prstGeom>
          <a:noFill/>
          <a:ln w="9525">
            <a:noFill/>
            <a:miter lim="800000"/>
            <a:headEnd/>
            <a:tailEnd/>
          </a:ln>
        </p:spPr>
        <p:txBody>
          <a:bodyPr wrap="none">
            <a:spAutoFit/>
          </a:bodyPr>
          <a:lstStyle/>
          <a:p>
            <a:r>
              <a:rPr lang="fr-FR" sz="2000" b="1"/>
              <a:t>T</a:t>
            </a:r>
          </a:p>
        </p:txBody>
      </p:sp>
      <p:cxnSp>
        <p:nvCxnSpPr>
          <p:cNvPr id="28" name="Connecteur droit avec flèche 27"/>
          <p:cNvCxnSpPr/>
          <p:nvPr/>
        </p:nvCxnSpPr>
        <p:spPr>
          <a:xfrm rot="10800000" flipV="1">
            <a:off x="5773738" y="5357813"/>
            <a:ext cx="1643062"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0676" name="ZoneTexte 28"/>
          <p:cNvSpPr txBox="1">
            <a:spLocks noChangeArrowheads="1"/>
          </p:cNvSpPr>
          <p:nvPr/>
        </p:nvSpPr>
        <p:spPr bwMode="auto">
          <a:xfrm>
            <a:off x="6067425" y="5214938"/>
            <a:ext cx="741363" cy="400050"/>
          </a:xfrm>
          <a:prstGeom prst="rect">
            <a:avLst/>
          </a:prstGeom>
          <a:noFill/>
          <a:ln w="9525">
            <a:noFill/>
            <a:miter lim="800000"/>
            <a:headEnd/>
            <a:tailEnd/>
          </a:ln>
        </p:spPr>
        <p:txBody>
          <a:bodyPr wrap="none">
            <a:spAutoFit/>
          </a:bodyPr>
          <a:lstStyle/>
          <a:p>
            <a:r>
              <a:rPr lang="fr-FR" sz="2000" b="1"/>
              <a:t>ACK</a:t>
            </a:r>
          </a:p>
        </p:txBody>
      </p:sp>
      <p:sp>
        <p:nvSpPr>
          <p:cNvPr id="70677" name="ZoneTexte 31"/>
          <p:cNvSpPr txBox="1">
            <a:spLocks noChangeArrowheads="1"/>
          </p:cNvSpPr>
          <p:nvPr/>
        </p:nvSpPr>
        <p:spPr bwMode="auto">
          <a:xfrm>
            <a:off x="3844925" y="4500563"/>
            <a:ext cx="1692275" cy="369887"/>
          </a:xfrm>
          <a:prstGeom prst="rect">
            <a:avLst/>
          </a:prstGeom>
          <a:noFill/>
          <a:ln w="9525">
            <a:noFill/>
            <a:miter lim="800000"/>
            <a:headEnd/>
            <a:tailEnd/>
          </a:ln>
        </p:spPr>
        <p:txBody>
          <a:bodyPr wrap="none">
            <a:spAutoFit/>
          </a:bodyPr>
          <a:lstStyle/>
          <a:p>
            <a:r>
              <a:rPr lang="fr-FR" b="1"/>
              <a:t>Retransmission</a:t>
            </a:r>
            <a:r>
              <a:rPr lang="fr-FR"/>
              <a:t> </a:t>
            </a:r>
          </a:p>
        </p:txBody>
      </p:sp>
      <p:sp>
        <p:nvSpPr>
          <p:cNvPr id="27" name="Espace réservé du numéro de diapositive 26"/>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007ED85C-AAFD-4A1B-A127-F05A3D5CD8B5}" type="slidenum">
              <a:rPr lang="ar-SA" smtClean="0">
                <a:solidFill>
                  <a:srgbClr val="898989"/>
                </a:solidFill>
              </a:rPr>
              <a:pPr fontAlgn="base">
                <a:spcBef>
                  <a:spcPct val="0"/>
                </a:spcBef>
                <a:spcAft>
                  <a:spcPct val="0"/>
                </a:spcAft>
                <a:defRPr/>
              </a:pPr>
              <a:t>67</a:t>
            </a:fld>
            <a:endParaRPr lang="fr-FR">
              <a:solidFill>
                <a:srgbClr val="898989"/>
              </a:solidFill>
              <a:cs typeface="Arial"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625" y="0"/>
            <a:ext cx="8229600" cy="725488"/>
          </a:xfrm>
        </p:spPr>
        <p:txBody>
          <a:bodyPr>
            <a:normAutofit fontScale="90000"/>
          </a:bodyPr>
          <a:lstStyle/>
          <a:p>
            <a:pPr>
              <a:defRPr/>
            </a:pPr>
            <a:r>
              <a:rPr lang="fr-FR" sz="3600" b="1" dirty="0">
                <a:latin typeface="Times New Roman" charset="0"/>
                <a:ea typeface="+mn-ea"/>
                <a:cs typeface="Times New Roman" charset="0"/>
              </a:rPr>
              <a:t>Problème</a:t>
            </a:r>
            <a:r>
              <a:rPr lang="fr-FR" dirty="0"/>
              <a:t> </a:t>
            </a:r>
          </a:p>
        </p:txBody>
      </p:sp>
      <p:sp>
        <p:nvSpPr>
          <p:cNvPr id="3" name="Espace réservé du contenu 2"/>
          <p:cNvSpPr>
            <a:spLocks noGrp="1"/>
          </p:cNvSpPr>
          <p:nvPr>
            <p:ph idx="1"/>
          </p:nvPr>
        </p:nvSpPr>
        <p:spPr>
          <a:xfrm>
            <a:off x="428625" y="928688"/>
            <a:ext cx="8229600" cy="714375"/>
          </a:xfrm>
        </p:spPr>
        <p:txBody>
          <a:bodyPr>
            <a:normAutofit fontScale="77500" lnSpcReduction="20000"/>
          </a:bodyPr>
          <a:lstStyle/>
          <a:p>
            <a:pPr>
              <a:defRPr/>
            </a:pPr>
            <a:r>
              <a:rPr lang="fr-FR" dirty="0">
                <a:latin typeface="Times New Roman" pitchFamily="18" charset="0"/>
                <a:cs typeface="Times New Roman" pitchFamily="18" charset="0"/>
              </a:rPr>
              <a:t>Perte de la trame d’information ou de la trame d’acquittement </a:t>
            </a:r>
          </a:p>
          <a:p>
            <a:pPr>
              <a:defRPr/>
            </a:pPr>
            <a:endParaRPr lang="fr-FR" dirty="0"/>
          </a:p>
        </p:txBody>
      </p:sp>
      <p:cxnSp>
        <p:nvCxnSpPr>
          <p:cNvPr id="5" name="Connecteur droit 4"/>
          <p:cNvCxnSpPr/>
          <p:nvPr/>
        </p:nvCxnSpPr>
        <p:spPr>
          <a:xfrm rot="5400000">
            <a:off x="53975" y="3627438"/>
            <a:ext cx="21732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 name="Connecteur droit 5"/>
          <p:cNvCxnSpPr/>
          <p:nvPr/>
        </p:nvCxnSpPr>
        <p:spPr>
          <a:xfrm rot="5400000">
            <a:off x="1730375" y="3627438"/>
            <a:ext cx="21732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avec flèche 6"/>
          <p:cNvCxnSpPr/>
          <p:nvPr/>
        </p:nvCxnSpPr>
        <p:spPr>
          <a:xfrm>
            <a:off x="1139825" y="2835275"/>
            <a:ext cx="977900" cy="23495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1687" name="ZoneTexte 8"/>
          <p:cNvSpPr txBox="1">
            <a:spLocks noChangeArrowheads="1"/>
          </p:cNvSpPr>
          <p:nvPr/>
        </p:nvSpPr>
        <p:spPr bwMode="auto">
          <a:xfrm>
            <a:off x="1000125" y="2071688"/>
            <a:ext cx="361950" cy="379412"/>
          </a:xfrm>
          <a:prstGeom prst="rect">
            <a:avLst/>
          </a:prstGeom>
          <a:noFill/>
          <a:ln w="9525">
            <a:noFill/>
            <a:miter lim="800000"/>
            <a:headEnd/>
            <a:tailEnd/>
          </a:ln>
        </p:spPr>
        <p:txBody>
          <a:bodyPr wrap="none">
            <a:spAutoFit/>
          </a:bodyPr>
          <a:lstStyle/>
          <a:p>
            <a:r>
              <a:rPr lang="fr-FR" sz="2400" b="1"/>
              <a:t>A</a:t>
            </a:r>
          </a:p>
        </p:txBody>
      </p:sp>
      <p:sp>
        <p:nvSpPr>
          <p:cNvPr id="71688" name="ZoneTexte 9"/>
          <p:cNvSpPr txBox="1">
            <a:spLocks noChangeArrowheads="1"/>
          </p:cNvSpPr>
          <p:nvPr/>
        </p:nvSpPr>
        <p:spPr bwMode="auto">
          <a:xfrm>
            <a:off x="2663825" y="2071688"/>
            <a:ext cx="361950" cy="379412"/>
          </a:xfrm>
          <a:prstGeom prst="rect">
            <a:avLst/>
          </a:prstGeom>
          <a:noFill/>
          <a:ln w="9525">
            <a:noFill/>
            <a:miter lim="800000"/>
            <a:headEnd/>
            <a:tailEnd/>
          </a:ln>
        </p:spPr>
        <p:txBody>
          <a:bodyPr wrap="none">
            <a:spAutoFit/>
          </a:bodyPr>
          <a:lstStyle/>
          <a:p>
            <a:r>
              <a:rPr lang="fr-FR" sz="2400" b="1"/>
              <a:t>B</a:t>
            </a:r>
          </a:p>
        </p:txBody>
      </p:sp>
      <p:sp>
        <p:nvSpPr>
          <p:cNvPr id="71689" name="ZoneTexte 10"/>
          <p:cNvSpPr txBox="1">
            <a:spLocks noChangeArrowheads="1"/>
          </p:cNvSpPr>
          <p:nvPr/>
        </p:nvSpPr>
        <p:spPr bwMode="auto">
          <a:xfrm>
            <a:off x="1643063" y="2500313"/>
            <a:ext cx="341312" cy="400050"/>
          </a:xfrm>
          <a:prstGeom prst="rect">
            <a:avLst/>
          </a:prstGeom>
          <a:noFill/>
          <a:ln w="9525">
            <a:noFill/>
            <a:miter lim="800000"/>
            <a:headEnd/>
            <a:tailEnd/>
          </a:ln>
        </p:spPr>
        <p:txBody>
          <a:bodyPr wrap="none">
            <a:spAutoFit/>
          </a:bodyPr>
          <a:lstStyle/>
          <a:p>
            <a:r>
              <a:rPr lang="fr-FR" sz="2000" b="1"/>
              <a:t>T</a:t>
            </a:r>
          </a:p>
        </p:txBody>
      </p:sp>
      <p:cxnSp>
        <p:nvCxnSpPr>
          <p:cNvPr id="14" name="Connecteur droit 13"/>
          <p:cNvCxnSpPr/>
          <p:nvPr/>
        </p:nvCxnSpPr>
        <p:spPr>
          <a:xfrm rot="5400000">
            <a:off x="4105275" y="3627438"/>
            <a:ext cx="21732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5" name="Connecteur droit 14"/>
          <p:cNvCxnSpPr/>
          <p:nvPr/>
        </p:nvCxnSpPr>
        <p:spPr>
          <a:xfrm rot="5400000">
            <a:off x="5783263" y="3627438"/>
            <a:ext cx="2173287"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6" name="Connecteur droit avec flèche 15"/>
          <p:cNvCxnSpPr/>
          <p:nvPr/>
        </p:nvCxnSpPr>
        <p:spPr>
          <a:xfrm>
            <a:off x="5192713" y="2835275"/>
            <a:ext cx="1676400" cy="3524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0800000" flipV="1">
            <a:off x="5961063" y="3246438"/>
            <a:ext cx="838200" cy="293687"/>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1694" name="ZoneTexte 17"/>
          <p:cNvSpPr txBox="1">
            <a:spLocks noChangeArrowheads="1"/>
          </p:cNvSpPr>
          <p:nvPr/>
        </p:nvSpPr>
        <p:spPr bwMode="auto">
          <a:xfrm>
            <a:off x="5053013" y="2071688"/>
            <a:ext cx="361950" cy="379412"/>
          </a:xfrm>
          <a:prstGeom prst="rect">
            <a:avLst/>
          </a:prstGeom>
          <a:noFill/>
          <a:ln w="9525">
            <a:noFill/>
            <a:miter lim="800000"/>
            <a:headEnd/>
            <a:tailEnd/>
          </a:ln>
        </p:spPr>
        <p:txBody>
          <a:bodyPr wrap="none">
            <a:spAutoFit/>
          </a:bodyPr>
          <a:lstStyle/>
          <a:p>
            <a:r>
              <a:rPr lang="fr-FR" sz="2400" b="1"/>
              <a:t>A</a:t>
            </a:r>
          </a:p>
        </p:txBody>
      </p:sp>
      <p:sp>
        <p:nvSpPr>
          <p:cNvPr id="71695" name="ZoneTexte 18"/>
          <p:cNvSpPr txBox="1">
            <a:spLocks noChangeArrowheads="1"/>
          </p:cNvSpPr>
          <p:nvPr/>
        </p:nvSpPr>
        <p:spPr bwMode="auto">
          <a:xfrm>
            <a:off x="6716713" y="2071688"/>
            <a:ext cx="361950" cy="379412"/>
          </a:xfrm>
          <a:prstGeom prst="rect">
            <a:avLst/>
          </a:prstGeom>
          <a:noFill/>
          <a:ln w="9525">
            <a:noFill/>
            <a:miter lim="800000"/>
            <a:headEnd/>
            <a:tailEnd/>
          </a:ln>
        </p:spPr>
        <p:txBody>
          <a:bodyPr wrap="none">
            <a:spAutoFit/>
          </a:bodyPr>
          <a:lstStyle/>
          <a:p>
            <a:r>
              <a:rPr lang="fr-FR" sz="2400" b="1"/>
              <a:t>B</a:t>
            </a:r>
          </a:p>
        </p:txBody>
      </p:sp>
      <p:sp>
        <p:nvSpPr>
          <p:cNvPr id="71696" name="ZoneTexte 19"/>
          <p:cNvSpPr txBox="1">
            <a:spLocks noChangeArrowheads="1"/>
          </p:cNvSpPr>
          <p:nvPr/>
        </p:nvSpPr>
        <p:spPr bwMode="auto">
          <a:xfrm>
            <a:off x="5751513" y="2541588"/>
            <a:ext cx="341312" cy="400050"/>
          </a:xfrm>
          <a:prstGeom prst="rect">
            <a:avLst/>
          </a:prstGeom>
          <a:noFill/>
          <a:ln w="9525">
            <a:noFill/>
            <a:miter lim="800000"/>
            <a:headEnd/>
            <a:tailEnd/>
          </a:ln>
        </p:spPr>
        <p:txBody>
          <a:bodyPr wrap="none">
            <a:spAutoFit/>
          </a:bodyPr>
          <a:lstStyle/>
          <a:p>
            <a:r>
              <a:rPr lang="fr-FR" sz="2000" b="1"/>
              <a:t>T</a:t>
            </a:r>
          </a:p>
        </p:txBody>
      </p:sp>
      <p:sp>
        <p:nvSpPr>
          <p:cNvPr id="71697" name="ZoneTexte 20"/>
          <p:cNvSpPr txBox="1">
            <a:spLocks noChangeArrowheads="1"/>
          </p:cNvSpPr>
          <p:nvPr/>
        </p:nvSpPr>
        <p:spPr bwMode="auto">
          <a:xfrm>
            <a:off x="5751513" y="3598863"/>
            <a:ext cx="841375" cy="523875"/>
          </a:xfrm>
          <a:prstGeom prst="rect">
            <a:avLst/>
          </a:prstGeom>
          <a:noFill/>
          <a:ln w="9525">
            <a:noFill/>
            <a:miter lim="800000"/>
            <a:headEnd/>
            <a:tailEnd/>
          </a:ln>
        </p:spPr>
        <p:txBody>
          <a:bodyPr wrap="none">
            <a:spAutoFit/>
          </a:bodyPr>
          <a:lstStyle/>
          <a:p>
            <a:r>
              <a:rPr lang="fr-FR" sz="2000" b="1"/>
              <a:t>ACK</a:t>
            </a:r>
            <a:r>
              <a:rPr lang="fr-FR" sz="2800" b="1" i="1"/>
              <a:t> </a:t>
            </a:r>
          </a:p>
        </p:txBody>
      </p:sp>
      <p:sp>
        <p:nvSpPr>
          <p:cNvPr id="71698" name="ZoneTexte 22"/>
          <p:cNvSpPr txBox="1">
            <a:spLocks noChangeArrowheads="1"/>
          </p:cNvSpPr>
          <p:nvPr/>
        </p:nvSpPr>
        <p:spPr bwMode="auto">
          <a:xfrm>
            <a:off x="2117725" y="2952750"/>
            <a:ext cx="355600" cy="461963"/>
          </a:xfrm>
          <a:prstGeom prst="rect">
            <a:avLst/>
          </a:prstGeom>
          <a:noFill/>
          <a:ln w="9525">
            <a:noFill/>
            <a:miter lim="800000"/>
            <a:headEnd/>
            <a:tailEnd/>
          </a:ln>
        </p:spPr>
        <p:txBody>
          <a:bodyPr wrap="none">
            <a:spAutoFit/>
          </a:bodyPr>
          <a:lstStyle/>
          <a:p>
            <a:r>
              <a:rPr lang="fr-FR" sz="2400" b="1">
                <a:solidFill>
                  <a:srgbClr val="FF0000"/>
                </a:solidFill>
              </a:rPr>
              <a:t>X</a:t>
            </a:r>
          </a:p>
        </p:txBody>
      </p:sp>
      <p:sp>
        <p:nvSpPr>
          <p:cNvPr id="71699" name="ZoneTexte 24"/>
          <p:cNvSpPr txBox="1">
            <a:spLocks noChangeArrowheads="1"/>
          </p:cNvSpPr>
          <p:nvPr/>
        </p:nvSpPr>
        <p:spPr bwMode="auto">
          <a:xfrm>
            <a:off x="5684838" y="3278188"/>
            <a:ext cx="354012" cy="461962"/>
          </a:xfrm>
          <a:prstGeom prst="rect">
            <a:avLst/>
          </a:prstGeom>
          <a:noFill/>
          <a:ln w="9525">
            <a:noFill/>
            <a:miter lim="800000"/>
            <a:headEnd/>
            <a:tailEnd/>
          </a:ln>
        </p:spPr>
        <p:txBody>
          <a:bodyPr wrap="none">
            <a:spAutoFit/>
          </a:bodyPr>
          <a:lstStyle/>
          <a:p>
            <a:r>
              <a:rPr lang="fr-FR" sz="2400" b="1">
                <a:solidFill>
                  <a:srgbClr val="FF0000"/>
                </a:solidFill>
              </a:rPr>
              <a:t>X</a:t>
            </a:r>
          </a:p>
        </p:txBody>
      </p:sp>
      <p:sp>
        <p:nvSpPr>
          <p:cNvPr id="71700" name="ZoneTexte 27"/>
          <p:cNvSpPr txBox="1">
            <a:spLocks noChangeArrowheads="1"/>
          </p:cNvSpPr>
          <p:nvPr/>
        </p:nvSpPr>
        <p:spPr bwMode="auto">
          <a:xfrm>
            <a:off x="285750" y="5072063"/>
            <a:ext cx="8396288" cy="1200150"/>
          </a:xfrm>
          <a:prstGeom prst="rect">
            <a:avLst/>
          </a:prstGeom>
          <a:noFill/>
          <a:ln w="9525">
            <a:noFill/>
            <a:miter lim="800000"/>
            <a:headEnd/>
            <a:tailEnd/>
          </a:ln>
        </p:spPr>
        <p:txBody>
          <a:bodyPr>
            <a:spAutoFit/>
          </a:bodyPr>
          <a:lstStyle/>
          <a:p>
            <a:pPr>
              <a:buFont typeface="Arial" charset="0"/>
              <a:buChar char="•"/>
            </a:pPr>
            <a:r>
              <a:rPr lang="fr-FR" sz="2400">
                <a:latin typeface="Times New Roman" pitchFamily="18" charset="0"/>
                <a:cs typeface="Times New Roman" pitchFamily="18" charset="0"/>
              </a:rPr>
              <a:t>Solution la station émettrice utilise un temporisateur ( compteur ).</a:t>
            </a:r>
          </a:p>
          <a:p>
            <a:pPr>
              <a:buFont typeface="Arial" charset="0"/>
              <a:buChar char="•"/>
            </a:pPr>
            <a:r>
              <a:rPr lang="fr-FR" sz="2400">
                <a:latin typeface="Times New Roman" pitchFamily="18" charset="0"/>
                <a:cs typeface="Times New Roman" pitchFamily="18" charset="0"/>
              </a:rPr>
              <a:t>Au delà d’un time out considérer que la trame est perdue  alors renvoyer la trame   </a:t>
            </a:r>
          </a:p>
        </p:txBody>
      </p:sp>
      <p:sp>
        <p:nvSpPr>
          <p:cNvPr id="21" name="Espace réservé du numéro de diapositive 20"/>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FF7AFD7B-A807-40A1-9289-1AABA77C9C93}" type="slidenum">
              <a:rPr lang="ar-SA" smtClean="0">
                <a:solidFill>
                  <a:srgbClr val="898989"/>
                </a:solidFill>
              </a:rPr>
              <a:pPr fontAlgn="base">
                <a:spcBef>
                  <a:spcPct val="0"/>
                </a:spcBef>
                <a:spcAft>
                  <a:spcPct val="0"/>
                </a:spcAft>
                <a:defRPr/>
              </a:pPr>
              <a:t>68</a:t>
            </a:fld>
            <a:endParaRPr lang="fr-FR">
              <a:solidFill>
                <a:srgbClr val="898989"/>
              </a:solidFill>
              <a:cs typeface="Arial"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813" y="214313"/>
            <a:ext cx="8229600" cy="511175"/>
          </a:xfrm>
        </p:spPr>
        <p:txBody>
          <a:bodyPr>
            <a:noAutofit/>
          </a:bodyPr>
          <a:lstStyle/>
          <a:p>
            <a:pPr>
              <a:defRPr/>
            </a:pPr>
            <a:r>
              <a:rPr lang="fr-FR" sz="3200" b="1" dirty="0">
                <a:latin typeface="Times New Roman" charset="0"/>
                <a:ea typeface="+mn-ea"/>
                <a:cs typeface="Times New Roman" charset="0"/>
              </a:rPr>
              <a:t>Utilisation d’un time out </a:t>
            </a:r>
          </a:p>
        </p:txBody>
      </p:sp>
      <p:cxnSp>
        <p:nvCxnSpPr>
          <p:cNvPr id="6" name="Connecteur droit 5"/>
          <p:cNvCxnSpPr/>
          <p:nvPr/>
        </p:nvCxnSpPr>
        <p:spPr>
          <a:xfrm rot="5400000">
            <a:off x="-697706" y="4107657"/>
            <a:ext cx="5500687"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5400000">
            <a:off x="1797050" y="4106863"/>
            <a:ext cx="55006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2052638" y="17145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rot="10800000" flipV="1">
            <a:off x="2052638" y="2214563"/>
            <a:ext cx="2389187"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11" name="ZoneTexte 9"/>
          <p:cNvSpPr txBox="1">
            <a:spLocks noChangeArrowheads="1"/>
          </p:cNvSpPr>
          <p:nvPr/>
        </p:nvSpPr>
        <p:spPr bwMode="auto">
          <a:xfrm>
            <a:off x="1844675" y="785813"/>
            <a:ext cx="538163" cy="461962"/>
          </a:xfrm>
          <a:prstGeom prst="rect">
            <a:avLst/>
          </a:prstGeom>
          <a:noFill/>
          <a:ln w="9525">
            <a:noFill/>
            <a:miter lim="800000"/>
            <a:headEnd/>
            <a:tailEnd/>
          </a:ln>
        </p:spPr>
        <p:txBody>
          <a:bodyPr wrap="none">
            <a:spAutoFit/>
          </a:bodyPr>
          <a:lstStyle/>
          <a:p>
            <a:r>
              <a:rPr lang="fr-FR" sz="2400" b="1"/>
              <a:t>A</a:t>
            </a:r>
          </a:p>
        </p:txBody>
      </p:sp>
      <p:sp>
        <p:nvSpPr>
          <p:cNvPr id="72712" name="ZoneTexte 10"/>
          <p:cNvSpPr txBox="1">
            <a:spLocks noChangeArrowheads="1"/>
          </p:cNvSpPr>
          <p:nvPr/>
        </p:nvSpPr>
        <p:spPr bwMode="auto">
          <a:xfrm>
            <a:off x="4318000" y="785813"/>
            <a:ext cx="539750" cy="461962"/>
          </a:xfrm>
          <a:prstGeom prst="rect">
            <a:avLst/>
          </a:prstGeom>
          <a:noFill/>
          <a:ln w="9525">
            <a:noFill/>
            <a:miter lim="800000"/>
            <a:headEnd/>
            <a:tailEnd/>
          </a:ln>
        </p:spPr>
        <p:txBody>
          <a:bodyPr wrap="none">
            <a:spAutoFit/>
          </a:bodyPr>
          <a:lstStyle/>
          <a:p>
            <a:r>
              <a:rPr lang="fr-FR" sz="2400" b="1"/>
              <a:t>B</a:t>
            </a:r>
          </a:p>
        </p:txBody>
      </p:sp>
      <p:sp>
        <p:nvSpPr>
          <p:cNvPr id="72713" name="ZoneTexte 11"/>
          <p:cNvSpPr txBox="1">
            <a:spLocks noChangeArrowheads="1"/>
          </p:cNvSpPr>
          <p:nvPr/>
        </p:nvSpPr>
        <p:spPr bwMode="auto">
          <a:xfrm>
            <a:off x="2882900" y="1357313"/>
            <a:ext cx="341313" cy="400050"/>
          </a:xfrm>
          <a:prstGeom prst="rect">
            <a:avLst/>
          </a:prstGeom>
          <a:noFill/>
          <a:ln w="9525">
            <a:noFill/>
            <a:miter lim="800000"/>
            <a:headEnd/>
            <a:tailEnd/>
          </a:ln>
        </p:spPr>
        <p:txBody>
          <a:bodyPr wrap="none">
            <a:spAutoFit/>
          </a:bodyPr>
          <a:lstStyle/>
          <a:p>
            <a:r>
              <a:rPr lang="fr-FR" sz="2000" b="1"/>
              <a:t>T</a:t>
            </a:r>
          </a:p>
        </p:txBody>
      </p:sp>
      <p:sp>
        <p:nvSpPr>
          <p:cNvPr id="72714" name="ZoneTexte 12"/>
          <p:cNvSpPr txBox="1">
            <a:spLocks noChangeArrowheads="1"/>
          </p:cNvSpPr>
          <p:nvPr/>
        </p:nvSpPr>
        <p:spPr bwMode="auto">
          <a:xfrm>
            <a:off x="2363788" y="2214563"/>
            <a:ext cx="742950" cy="400050"/>
          </a:xfrm>
          <a:prstGeom prst="rect">
            <a:avLst/>
          </a:prstGeom>
          <a:noFill/>
          <a:ln w="9525">
            <a:noFill/>
            <a:miter lim="800000"/>
            <a:headEnd/>
            <a:tailEnd/>
          </a:ln>
        </p:spPr>
        <p:txBody>
          <a:bodyPr wrap="none">
            <a:spAutoFit/>
          </a:bodyPr>
          <a:lstStyle/>
          <a:p>
            <a:r>
              <a:rPr lang="fr-FR" sz="2000" b="1"/>
              <a:t>ACK</a:t>
            </a:r>
          </a:p>
        </p:txBody>
      </p:sp>
      <p:cxnSp>
        <p:nvCxnSpPr>
          <p:cNvPr id="15" name="Connecteur droit avec flèche 14"/>
          <p:cNvCxnSpPr/>
          <p:nvPr/>
        </p:nvCxnSpPr>
        <p:spPr>
          <a:xfrm rot="10800000">
            <a:off x="1116013" y="1714500"/>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0800000">
            <a:off x="1116013" y="2927350"/>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9" name="Connecteur droit avec flèche 18"/>
          <p:cNvCxnSpPr/>
          <p:nvPr/>
        </p:nvCxnSpPr>
        <p:spPr>
          <a:xfrm rot="5400000">
            <a:off x="923925" y="2320925"/>
            <a:ext cx="1214438"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2718" name="ZoneTexte 19"/>
          <p:cNvSpPr txBox="1">
            <a:spLocks noChangeArrowheads="1"/>
          </p:cNvSpPr>
          <p:nvPr/>
        </p:nvSpPr>
        <p:spPr bwMode="auto">
          <a:xfrm>
            <a:off x="285750" y="2000250"/>
            <a:ext cx="1022350" cy="646113"/>
          </a:xfrm>
          <a:prstGeom prst="rect">
            <a:avLst/>
          </a:prstGeom>
          <a:noFill/>
          <a:ln w="9525">
            <a:noFill/>
            <a:miter lim="800000"/>
            <a:headEnd/>
            <a:tailEnd/>
          </a:ln>
        </p:spPr>
        <p:txBody>
          <a:bodyPr wrap="none">
            <a:spAutoFit/>
          </a:bodyPr>
          <a:lstStyle/>
          <a:p>
            <a:r>
              <a:rPr lang="fr-FR"/>
              <a:t>Time </a:t>
            </a:r>
          </a:p>
          <a:p>
            <a:r>
              <a:rPr lang="fr-FR"/>
              <a:t>Out </a:t>
            </a:r>
          </a:p>
        </p:txBody>
      </p:sp>
      <p:cxnSp>
        <p:nvCxnSpPr>
          <p:cNvPr id="21" name="Connecteur droit avec flèche 20"/>
          <p:cNvCxnSpPr/>
          <p:nvPr/>
        </p:nvCxnSpPr>
        <p:spPr>
          <a:xfrm>
            <a:off x="2052638" y="29289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20" name="ZoneTexte 22"/>
          <p:cNvSpPr txBox="1">
            <a:spLocks noChangeArrowheads="1"/>
          </p:cNvSpPr>
          <p:nvPr/>
        </p:nvSpPr>
        <p:spPr bwMode="auto">
          <a:xfrm>
            <a:off x="2674938" y="3071813"/>
            <a:ext cx="341312" cy="400050"/>
          </a:xfrm>
          <a:prstGeom prst="rect">
            <a:avLst/>
          </a:prstGeom>
          <a:noFill/>
          <a:ln w="9525">
            <a:noFill/>
            <a:miter lim="800000"/>
            <a:headEnd/>
            <a:tailEnd/>
          </a:ln>
        </p:spPr>
        <p:txBody>
          <a:bodyPr wrap="none">
            <a:spAutoFit/>
          </a:bodyPr>
          <a:lstStyle/>
          <a:p>
            <a:r>
              <a:rPr lang="fr-FR" sz="2000" b="1"/>
              <a:t>T</a:t>
            </a:r>
          </a:p>
        </p:txBody>
      </p:sp>
      <p:cxnSp>
        <p:nvCxnSpPr>
          <p:cNvPr id="25" name="Connecteur droit avec flèche 24"/>
          <p:cNvCxnSpPr/>
          <p:nvPr/>
        </p:nvCxnSpPr>
        <p:spPr>
          <a:xfrm rot="10800000">
            <a:off x="1116013" y="2928938"/>
            <a:ext cx="935037" cy="158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p:cNvCxnSpPr/>
          <p:nvPr/>
        </p:nvCxnSpPr>
        <p:spPr>
          <a:xfrm rot="10800000">
            <a:off x="1116013" y="4141788"/>
            <a:ext cx="935037" cy="158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a:xfrm rot="5400000">
            <a:off x="923131" y="3536157"/>
            <a:ext cx="1216025"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2724" name="ZoneTexte 27"/>
          <p:cNvSpPr txBox="1">
            <a:spLocks noChangeArrowheads="1"/>
          </p:cNvSpPr>
          <p:nvPr/>
        </p:nvSpPr>
        <p:spPr bwMode="auto">
          <a:xfrm>
            <a:off x="285750" y="3214688"/>
            <a:ext cx="1022350" cy="646112"/>
          </a:xfrm>
          <a:prstGeom prst="rect">
            <a:avLst/>
          </a:prstGeom>
          <a:noFill/>
          <a:ln w="9525">
            <a:noFill/>
            <a:miter lim="800000"/>
            <a:headEnd/>
            <a:tailEnd/>
          </a:ln>
        </p:spPr>
        <p:txBody>
          <a:bodyPr wrap="none">
            <a:spAutoFit/>
          </a:bodyPr>
          <a:lstStyle/>
          <a:p>
            <a:r>
              <a:rPr lang="fr-FR"/>
              <a:t>Time </a:t>
            </a:r>
          </a:p>
          <a:p>
            <a:r>
              <a:rPr lang="fr-FR"/>
              <a:t>Out </a:t>
            </a:r>
          </a:p>
        </p:txBody>
      </p:sp>
      <p:cxnSp>
        <p:nvCxnSpPr>
          <p:cNvPr id="31" name="Connecteur droit avec flèche 30"/>
          <p:cNvCxnSpPr/>
          <p:nvPr/>
        </p:nvCxnSpPr>
        <p:spPr>
          <a:xfrm>
            <a:off x="2052638" y="41910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26" name="ZoneTexte 31"/>
          <p:cNvSpPr txBox="1">
            <a:spLocks noChangeArrowheads="1"/>
          </p:cNvSpPr>
          <p:nvPr/>
        </p:nvSpPr>
        <p:spPr bwMode="auto">
          <a:xfrm>
            <a:off x="2500313" y="4357688"/>
            <a:ext cx="341312" cy="400050"/>
          </a:xfrm>
          <a:prstGeom prst="rect">
            <a:avLst/>
          </a:prstGeom>
          <a:noFill/>
          <a:ln w="9525">
            <a:noFill/>
            <a:miter lim="800000"/>
            <a:headEnd/>
            <a:tailEnd/>
          </a:ln>
        </p:spPr>
        <p:txBody>
          <a:bodyPr wrap="none">
            <a:spAutoFit/>
          </a:bodyPr>
          <a:lstStyle/>
          <a:p>
            <a:r>
              <a:rPr lang="fr-FR" sz="2000" b="1"/>
              <a:t>T</a:t>
            </a:r>
          </a:p>
        </p:txBody>
      </p:sp>
      <p:cxnSp>
        <p:nvCxnSpPr>
          <p:cNvPr id="33" name="Connecteur droit avec flèche 32"/>
          <p:cNvCxnSpPr/>
          <p:nvPr/>
        </p:nvCxnSpPr>
        <p:spPr>
          <a:xfrm rot="10800000">
            <a:off x="1116013" y="5356225"/>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4" name="Connecteur droit avec flèche 33"/>
          <p:cNvCxnSpPr/>
          <p:nvPr/>
        </p:nvCxnSpPr>
        <p:spPr>
          <a:xfrm rot="5400000">
            <a:off x="923925" y="4749800"/>
            <a:ext cx="1214438"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2729" name="ZoneTexte 34"/>
          <p:cNvSpPr txBox="1">
            <a:spLocks noChangeArrowheads="1"/>
          </p:cNvSpPr>
          <p:nvPr/>
        </p:nvSpPr>
        <p:spPr bwMode="auto">
          <a:xfrm>
            <a:off x="285750" y="4429125"/>
            <a:ext cx="1022350" cy="646113"/>
          </a:xfrm>
          <a:prstGeom prst="rect">
            <a:avLst/>
          </a:prstGeom>
          <a:noFill/>
          <a:ln w="9525">
            <a:noFill/>
            <a:miter lim="800000"/>
            <a:headEnd/>
            <a:tailEnd/>
          </a:ln>
        </p:spPr>
        <p:txBody>
          <a:bodyPr wrap="none">
            <a:spAutoFit/>
          </a:bodyPr>
          <a:lstStyle/>
          <a:p>
            <a:r>
              <a:rPr lang="fr-FR"/>
              <a:t>Time </a:t>
            </a:r>
          </a:p>
          <a:p>
            <a:r>
              <a:rPr lang="fr-FR"/>
              <a:t>Out </a:t>
            </a:r>
          </a:p>
        </p:txBody>
      </p:sp>
      <p:sp>
        <p:nvSpPr>
          <p:cNvPr id="72730" name="ZoneTexte 35"/>
          <p:cNvSpPr txBox="1">
            <a:spLocks noChangeArrowheads="1"/>
          </p:cNvSpPr>
          <p:nvPr/>
        </p:nvSpPr>
        <p:spPr bwMode="auto">
          <a:xfrm>
            <a:off x="2260600" y="3929063"/>
            <a:ext cx="2414588" cy="369887"/>
          </a:xfrm>
          <a:prstGeom prst="rect">
            <a:avLst/>
          </a:prstGeom>
          <a:noFill/>
          <a:ln w="9525">
            <a:noFill/>
            <a:miter lim="800000"/>
            <a:headEnd/>
            <a:tailEnd/>
          </a:ln>
        </p:spPr>
        <p:txBody>
          <a:bodyPr wrap="none">
            <a:spAutoFit/>
          </a:bodyPr>
          <a:lstStyle/>
          <a:p>
            <a:r>
              <a:rPr lang="fr-FR"/>
              <a:t>Retransmission </a:t>
            </a:r>
          </a:p>
        </p:txBody>
      </p:sp>
      <p:cxnSp>
        <p:nvCxnSpPr>
          <p:cNvPr id="37" name="Connecteur droit avec flèche 36"/>
          <p:cNvCxnSpPr/>
          <p:nvPr/>
        </p:nvCxnSpPr>
        <p:spPr>
          <a:xfrm rot="10800000" flipV="1">
            <a:off x="2987675" y="4643438"/>
            <a:ext cx="1558925"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32" name="ZoneTexte 37"/>
          <p:cNvSpPr txBox="1">
            <a:spLocks noChangeArrowheads="1"/>
          </p:cNvSpPr>
          <p:nvPr/>
        </p:nvSpPr>
        <p:spPr bwMode="auto">
          <a:xfrm>
            <a:off x="3298825" y="5000625"/>
            <a:ext cx="742950" cy="400050"/>
          </a:xfrm>
          <a:prstGeom prst="rect">
            <a:avLst/>
          </a:prstGeom>
          <a:noFill/>
          <a:ln w="9525">
            <a:noFill/>
            <a:miter lim="800000"/>
            <a:headEnd/>
            <a:tailEnd/>
          </a:ln>
        </p:spPr>
        <p:txBody>
          <a:bodyPr wrap="none">
            <a:spAutoFit/>
          </a:bodyPr>
          <a:lstStyle/>
          <a:p>
            <a:r>
              <a:rPr lang="fr-FR" sz="2000" b="1"/>
              <a:t>ACK</a:t>
            </a:r>
          </a:p>
        </p:txBody>
      </p:sp>
      <p:sp>
        <p:nvSpPr>
          <p:cNvPr id="72733" name="ZoneTexte 39"/>
          <p:cNvSpPr txBox="1">
            <a:spLocks noChangeArrowheads="1"/>
          </p:cNvSpPr>
          <p:nvPr/>
        </p:nvSpPr>
        <p:spPr bwMode="auto">
          <a:xfrm>
            <a:off x="2571750" y="5000625"/>
            <a:ext cx="515938" cy="461963"/>
          </a:xfrm>
          <a:prstGeom prst="rect">
            <a:avLst/>
          </a:prstGeom>
          <a:noFill/>
          <a:ln w="9525">
            <a:noFill/>
            <a:miter lim="800000"/>
            <a:headEnd/>
            <a:tailEnd/>
          </a:ln>
        </p:spPr>
        <p:txBody>
          <a:bodyPr wrap="none">
            <a:spAutoFit/>
          </a:bodyPr>
          <a:lstStyle/>
          <a:p>
            <a:r>
              <a:rPr lang="fr-FR" sz="2400" b="1" i="1"/>
              <a:t>X</a:t>
            </a:r>
          </a:p>
        </p:txBody>
      </p:sp>
      <p:cxnSp>
        <p:nvCxnSpPr>
          <p:cNvPr id="43" name="Connecteur droit avec flèche 42"/>
          <p:cNvCxnSpPr/>
          <p:nvPr/>
        </p:nvCxnSpPr>
        <p:spPr>
          <a:xfrm>
            <a:off x="2052638" y="54054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35" name="ZoneTexte 43"/>
          <p:cNvSpPr txBox="1">
            <a:spLocks noChangeArrowheads="1"/>
          </p:cNvSpPr>
          <p:nvPr/>
        </p:nvSpPr>
        <p:spPr bwMode="auto">
          <a:xfrm>
            <a:off x="0" y="5357813"/>
            <a:ext cx="2416175" cy="646112"/>
          </a:xfrm>
          <a:prstGeom prst="rect">
            <a:avLst/>
          </a:prstGeom>
          <a:noFill/>
          <a:ln w="9525">
            <a:noFill/>
            <a:miter lim="800000"/>
            <a:headEnd/>
            <a:tailEnd/>
          </a:ln>
        </p:spPr>
        <p:txBody>
          <a:bodyPr wrap="none">
            <a:spAutoFit/>
          </a:bodyPr>
          <a:lstStyle/>
          <a:p>
            <a:r>
              <a:rPr lang="fr-FR"/>
              <a:t>Retransmission </a:t>
            </a:r>
          </a:p>
          <a:p>
            <a:r>
              <a:rPr lang="fr-FR"/>
              <a:t>de la trame  </a:t>
            </a:r>
          </a:p>
        </p:txBody>
      </p:sp>
      <p:sp>
        <p:nvSpPr>
          <p:cNvPr id="72736" name="ZoneTexte 45"/>
          <p:cNvSpPr txBox="1">
            <a:spLocks noChangeArrowheads="1"/>
          </p:cNvSpPr>
          <p:nvPr/>
        </p:nvSpPr>
        <p:spPr bwMode="auto">
          <a:xfrm>
            <a:off x="4572000" y="3071813"/>
            <a:ext cx="4357688" cy="923925"/>
          </a:xfrm>
          <a:prstGeom prst="rect">
            <a:avLst/>
          </a:prstGeom>
          <a:noFill/>
          <a:ln w="9525">
            <a:noFill/>
            <a:miter lim="800000"/>
            <a:headEnd/>
            <a:tailEnd/>
          </a:ln>
        </p:spPr>
        <p:txBody>
          <a:bodyPr>
            <a:spAutoFit/>
          </a:bodyPr>
          <a:lstStyle/>
          <a:p>
            <a:r>
              <a:rPr lang="fr-FR"/>
              <a:t>La trame est bien reçues mais la station réceptrice na pas eu le temps de répondre dans le délai</a:t>
            </a:r>
          </a:p>
        </p:txBody>
      </p:sp>
      <p:sp>
        <p:nvSpPr>
          <p:cNvPr id="72737" name="ZoneTexte 46"/>
          <p:cNvSpPr txBox="1">
            <a:spLocks noChangeArrowheads="1"/>
          </p:cNvSpPr>
          <p:nvPr/>
        </p:nvSpPr>
        <p:spPr bwMode="auto">
          <a:xfrm>
            <a:off x="4714875" y="4286250"/>
            <a:ext cx="4357688" cy="646113"/>
          </a:xfrm>
          <a:prstGeom prst="rect">
            <a:avLst/>
          </a:prstGeom>
          <a:noFill/>
          <a:ln w="9525">
            <a:noFill/>
            <a:miter lim="800000"/>
            <a:headEnd/>
            <a:tailEnd/>
          </a:ln>
        </p:spPr>
        <p:txBody>
          <a:bodyPr>
            <a:spAutoFit/>
          </a:bodyPr>
          <a:lstStyle/>
          <a:p>
            <a:r>
              <a:rPr lang="fr-FR"/>
              <a:t>La trame est bien reçues , elle a envoyer un acquittement mais il est perdu !!!!</a:t>
            </a:r>
          </a:p>
        </p:txBody>
      </p:sp>
      <p:sp>
        <p:nvSpPr>
          <p:cNvPr id="72738" name="ZoneTexte 47"/>
          <p:cNvSpPr txBox="1">
            <a:spLocks noChangeArrowheads="1"/>
          </p:cNvSpPr>
          <p:nvPr/>
        </p:nvSpPr>
        <p:spPr bwMode="auto">
          <a:xfrm>
            <a:off x="4643438" y="5500688"/>
            <a:ext cx="4137025" cy="1200150"/>
          </a:xfrm>
          <a:prstGeom prst="rect">
            <a:avLst/>
          </a:prstGeom>
          <a:noFill/>
          <a:ln w="9525">
            <a:noFill/>
            <a:miter lim="800000"/>
            <a:headEnd/>
            <a:tailEnd/>
          </a:ln>
        </p:spPr>
        <p:txBody>
          <a:bodyPr wrap="none">
            <a:spAutoFit/>
          </a:bodyPr>
          <a:lstStyle/>
          <a:p>
            <a:r>
              <a:rPr lang="fr-FR" dirty="0"/>
              <a:t>La même trame est reçus plusieurs fois  : </a:t>
            </a:r>
          </a:p>
          <a:p>
            <a:r>
              <a:rPr lang="fr-FR" dirty="0"/>
              <a:t>problème ? Solution numéroté les trames </a:t>
            </a:r>
          </a:p>
          <a:p>
            <a:endParaRPr lang="fr-FR" dirty="0"/>
          </a:p>
          <a:p>
            <a:endParaRPr lang="fr-FR" dirty="0"/>
          </a:p>
        </p:txBody>
      </p:sp>
      <p:sp>
        <p:nvSpPr>
          <p:cNvPr id="72739" name="ZoneTexte 38"/>
          <p:cNvSpPr txBox="1">
            <a:spLocks noChangeArrowheads="1"/>
          </p:cNvSpPr>
          <p:nvPr/>
        </p:nvSpPr>
        <p:spPr bwMode="auto">
          <a:xfrm>
            <a:off x="4643438" y="1854200"/>
            <a:ext cx="4357687" cy="646113"/>
          </a:xfrm>
          <a:prstGeom prst="rect">
            <a:avLst/>
          </a:prstGeom>
          <a:noFill/>
          <a:ln w="9525">
            <a:noFill/>
            <a:miter lim="800000"/>
            <a:headEnd/>
            <a:tailEnd/>
          </a:ln>
        </p:spPr>
        <p:txBody>
          <a:bodyPr>
            <a:spAutoFit/>
          </a:bodyPr>
          <a:lstStyle/>
          <a:p>
            <a:r>
              <a:rPr lang="fr-FR"/>
              <a:t>La trame est bien reçues , elle a envoyer un acquittement .</a:t>
            </a:r>
          </a:p>
        </p:txBody>
      </p:sp>
      <p:cxnSp>
        <p:nvCxnSpPr>
          <p:cNvPr id="41" name="Connecteur droit avec flèche 40"/>
          <p:cNvCxnSpPr/>
          <p:nvPr/>
        </p:nvCxnSpPr>
        <p:spPr>
          <a:xfrm rot="10800000" flipV="1">
            <a:off x="2111375" y="5857875"/>
            <a:ext cx="2389188"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2741" name="ZoneTexte 41"/>
          <p:cNvSpPr txBox="1">
            <a:spLocks noChangeArrowheads="1"/>
          </p:cNvSpPr>
          <p:nvPr/>
        </p:nvSpPr>
        <p:spPr bwMode="auto">
          <a:xfrm>
            <a:off x="3214688" y="6286500"/>
            <a:ext cx="742950" cy="400050"/>
          </a:xfrm>
          <a:prstGeom prst="rect">
            <a:avLst/>
          </a:prstGeom>
          <a:noFill/>
          <a:ln w="9525">
            <a:noFill/>
            <a:miter lim="800000"/>
            <a:headEnd/>
            <a:tailEnd/>
          </a:ln>
        </p:spPr>
        <p:txBody>
          <a:bodyPr wrap="none">
            <a:spAutoFit/>
          </a:bodyPr>
          <a:lstStyle/>
          <a:p>
            <a:r>
              <a:rPr lang="fr-FR" sz="2000" b="1"/>
              <a:t>ACK</a:t>
            </a:r>
          </a:p>
        </p:txBody>
      </p:sp>
      <p:sp>
        <p:nvSpPr>
          <p:cNvPr id="38" name="Espace réservé du numéro de diapositive 37"/>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3B06182A-786E-4417-A452-1F4C433E5B6D}" type="slidenum">
              <a:rPr lang="ar-SA" smtClean="0">
                <a:solidFill>
                  <a:srgbClr val="898989"/>
                </a:solidFill>
              </a:rPr>
              <a:pPr fontAlgn="base">
                <a:spcBef>
                  <a:spcPct val="0"/>
                </a:spcBef>
                <a:spcAft>
                  <a:spcPct val="0"/>
                </a:spcAft>
                <a:defRPr/>
              </a:pPr>
              <a:t>69</a:t>
            </a:fld>
            <a:endParaRPr lang="fr-FR">
              <a:solidFill>
                <a:srgbClr val="898989"/>
              </a:solidFill>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rtlCol="0">
            <a:normAutofit fontScale="90000"/>
          </a:bodyPr>
          <a:lstStyle/>
          <a:p>
            <a:pPr fontAlgn="auto">
              <a:spcAft>
                <a:spcPts val="0"/>
              </a:spcAft>
              <a:defRPr/>
            </a:pPr>
            <a:r>
              <a:rPr lang="fr-FR" b="1" dirty="0"/>
              <a:t>1.3.2. Sous-couche LLC</a:t>
            </a:r>
            <a:r>
              <a:rPr lang="fr-FR" sz="3600" dirty="0"/>
              <a:t/>
            </a:r>
            <a:br>
              <a:rPr lang="fr-FR" sz="3600" dirty="0"/>
            </a:br>
            <a:endParaRPr lang="fr-FR" sz="3600" dirty="0"/>
          </a:p>
        </p:txBody>
      </p:sp>
      <p:sp>
        <p:nvSpPr>
          <p:cNvPr id="5123" name="Rectangle 3"/>
          <p:cNvSpPr>
            <a:spLocks noGrp="1" noChangeArrowheads="1"/>
          </p:cNvSpPr>
          <p:nvPr>
            <p:ph type="body" idx="1"/>
          </p:nvPr>
        </p:nvSpPr>
        <p:spPr>
          <a:xfrm>
            <a:off x="571500" y="1357313"/>
            <a:ext cx="8229600" cy="4525962"/>
          </a:xfrm>
        </p:spPr>
        <p:txBody>
          <a:bodyPr rtlCol="0">
            <a:noAutofit/>
          </a:bodyPr>
          <a:lstStyle/>
          <a:p>
            <a:pPr marL="342900" lvl="1" indent="-342900" fontAlgn="auto">
              <a:lnSpc>
                <a:spcPct val="150000"/>
              </a:lnSpc>
              <a:spcAft>
                <a:spcPts val="0"/>
              </a:spcAft>
              <a:buFont typeface="Arial" pitchFamily="34" charset="0"/>
              <a:buChar char="•"/>
              <a:defRPr/>
            </a:pPr>
            <a:r>
              <a:rPr lang="fr-FR" sz="2400" dirty="0">
                <a:latin typeface="Times New Roman" pitchFamily="18" charset="0"/>
                <a:cs typeface="Times New Roman" pitchFamily="18" charset="0"/>
              </a:rPr>
              <a:t>La sous-couche LLC (</a:t>
            </a:r>
            <a:r>
              <a:rPr lang="fr-FR" sz="2400" dirty="0" err="1">
                <a:latin typeface="Times New Roman" pitchFamily="18" charset="0"/>
                <a:cs typeface="Times New Roman" pitchFamily="18" charset="0"/>
              </a:rPr>
              <a:t>Logical</a:t>
            </a:r>
            <a:r>
              <a:rPr lang="fr-FR" sz="2400" dirty="0">
                <a:latin typeface="Times New Roman" pitchFamily="18" charset="0"/>
                <a:cs typeface="Times New Roman" pitchFamily="18" charset="0"/>
              </a:rPr>
              <a:t> Link Control)  est l'interface avec la couche Réseau en lui offrant une couche logique plutôt que physique. Elle  a pour rôle  :</a:t>
            </a:r>
          </a:p>
          <a:p>
            <a:pPr lvl="1" fontAlgn="auto">
              <a:lnSpc>
                <a:spcPct val="150000"/>
              </a:lnSpc>
              <a:spcAft>
                <a:spcPts val="0"/>
              </a:spcAft>
              <a:buFont typeface="Arial" pitchFamily="34" charset="0"/>
              <a:buChar char="–"/>
              <a:defRPr/>
            </a:pPr>
            <a:r>
              <a:rPr lang="fr-FR" sz="2400" dirty="0">
                <a:latin typeface="Times New Roman" pitchFamily="18" charset="0"/>
                <a:cs typeface="Times New Roman" pitchFamily="18" charset="0"/>
              </a:rPr>
              <a:t>La protection contre les erreurs de transmission .</a:t>
            </a:r>
          </a:p>
          <a:p>
            <a:pPr lvl="1" fontAlgn="auto">
              <a:lnSpc>
                <a:spcPct val="150000"/>
              </a:lnSpc>
              <a:spcAft>
                <a:spcPts val="0"/>
              </a:spcAft>
              <a:buFont typeface="Arial" pitchFamily="34" charset="0"/>
              <a:buChar char="–"/>
              <a:defRPr/>
            </a:pPr>
            <a:r>
              <a:rPr lang="fr-FR" sz="2400" dirty="0">
                <a:latin typeface="Times New Roman" pitchFamily="18" charset="0"/>
                <a:cs typeface="Times New Roman" pitchFamily="18" charset="0"/>
              </a:rPr>
              <a:t>Assurer le transfert des trames et le contrôle de flux entre les stations du réseau. </a:t>
            </a:r>
          </a:p>
          <a:p>
            <a:pPr fontAlgn="auto">
              <a:lnSpc>
                <a:spcPct val="150000"/>
              </a:lnSpc>
              <a:spcAft>
                <a:spcPts val="0"/>
              </a:spcAft>
              <a:buFont typeface="Arial" pitchFamily="34" charset="0"/>
              <a:buChar char="•"/>
              <a:defRPr/>
            </a:pPr>
            <a:r>
              <a:rPr lang="fr-FR" sz="2400" dirty="0">
                <a:latin typeface="Times New Roman" pitchFamily="18" charset="0"/>
                <a:cs typeface="Times New Roman" pitchFamily="18" charset="0"/>
              </a:rPr>
              <a:t>Elle est indépendante de la méthode d’accès utilisée par la sous couche MAC .</a:t>
            </a:r>
          </a:p>
          <a:p>
            <a:pPr lvl="1" fontAlgn="auto">
              <a:lnSpc>
                <a:spcPct val="80000"/>
              </a:lnSpc>
              <a:spcAft>
                <a:spcPts val="0"/>
              </a:spcAft>
              <a:buFont typeface="Arial" pitchFamily="34" charset="0"/>
              <a:buChar char="–"/>
              <a:defRPr/>
            </a:pPr>
            <a:endParaRPr lang="fr-FR" sz="2400" dirty="0"/>
          </a:p>
          <a:p>
            <a:pPr fontAlgn="auto">
              <a:lnSpc>
                <a:spcPct val="80000"/>
              </a:lnSpc>
              <a:spcAft>
                <a:spcPts val="0"/>
              </a:spcAft>
              <a:buFont typeface="Arial" pitchFamily="34" charset="0"/>
              <a:buChar char="•"/>
              <a:defRPr/>
            </a:pPr>
            <a:endParaRPr lang="fr-FR" sz="24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re 1"/>
          <p:cNvSpPr>
            <a:spLocks noGrp="1"/>
          </p:cNvSpPr>
          <p:nvPr>
            <p:ph type="title"/>
          </p:nvPr>
        </p:nvSpPr>
        <p:spPr>
          <a:xfrm>
            <a:off x="500063" y="214313"/>
            <a:ext cx="8229600" cy="511175"/>
          </a:xfrm>
        </p:spPr>
        <p:txBody>
          <a:bodyPr/>
          <a:lstStyle/>
          <a:p>
            <a:pPr>
              <a:defRPr/>
            </a:pPr>
            <a:r>
              <a:rPr lang="fr-FR" sz="3200" b="1" dirty="0">
                <a:latin typeface="Times New Roman" charset="0"/>
                <a:ea typeface="+mn-ea"/>
                <a:cs typeface="Times New Roman" charset="0"/>
              </a:rPr>
              <a:t>Numérotation des trames et des acquittements </a:t>
            </a:r>
          </a:p>
        </p:txBody>
      </p:sp>
      <p:cxnSp>
        <p:nvCxnSpPr>
          <p:cNvPr id="6" name="Connecteur droit 5"/>
          <p:cNvCxnSpPr/>
          <p:nvPr/>
        </p:nvCxnSpPr>
        <p:spPr>
          <a:xfrm rot="5400000">
            <a:off x="-697706" y="4107657"/>
            <a:ext cx="5500687"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5400000">
            <a:off x="1797050" y="4106863"/>
            <a:ext cx="55006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2052638" y="17145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rot="10800000" flipV="1">
            <a:off x="2052638" y="2214563"/>
            <a:ext cx="2389187"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3735" name="ZoneTexte 9"/>
          <p:cNvSpPr txBox="1">
            <a:spLocks noChangeArrowheads="1"/>
          </p:cNvSpPr>
          <p:nvPr/>
        </p:nvSpPr>
        <p:spPr bwMode="auto">
          <a:xfrm>
            <a:off x="1844675" y="785813"/>
            <a:ext cx="538163" cy="461962"/>
          </a:xfrm>
          <a:prstGeom prst="rect">
            <a:avLst/>
          </a:prstGeom>
          <a:noFill/>
          <a:ln w="9525">
            <a:noFill/>
            <a:miter lim="800000"/>
            <a:headEnd/>
            <a:tailEnd/>
          </a:ln>
        </p:spPr>
        <p:txBody>
          <a:bodyPr wrap="none">
            <a:spAutoFit/>
          </a:bodyPr>
          <a:lstStyle/>
          <a:p>
            <a:r>
              <a:rPr lang="fr-FR" sz="2400" b="1"/>
              <a:t>A</a:t>
            </a:r>
          </a:p>
        </p:txBody>
      </p:sp>
      <p:sp>
        <p:nvSpPr>
          <p:cNvPr id="73736" name="ZoneTexte 10"/>
          <p:cNvSpPr txBox="1">
            <a:spLocks noChangeArrowheads="1"/>
          </p:cNvSpPr>
          <p:nvPr/>
        </p:nvSpPr>
        <p:spPr bwMode="auto">
          <a:xfrm>
            <a:off x="4318000" y="785813"/>
            <a:ext cx="539750" cy="461962"/>
          </a:xfrm>
          <a:prstGeom prst="rect">
            <a:avLst/>
          </a:prstGeom>
          <a:noFill/>
          <a:ln w="9525">
            <a:noFill/>
            <a:miter lim="800000"/>
            <a:headEnd/>
            <a:tailEnd/>
          </a:ln>
        </p:spPr>
        <p:txBody>
          <a:bodyPr wrap="none">
            <a:spAutoFit/>
          </a:bodyPr>
          <a:lstStyle/>
          <a:p>
            <a:r>
              <a:rPr lang="fr-FR" sz="2400" b="1"/>
              <a:t>B</a:t>
            </a:r>
          </a:p>
        </p:txBody>
      </p:sp>
      <p:sp>
        <p:nvSpPr>
          <p:cNvPr id="73737" name="ZoneTexte 11"/>
          <p:cNvSpPr txBox="1">
            <a:spLocks noChangeArrowheads="1"/>
          </p:cNvSpPr>
          <p:nvPr/>
        </p:nvSpPr>
        <p:spPr bwMode="auto">
          <a:xfrm>
            <a:off x="2882900" y="1357313"/>
            <a:ext cx="527050" cy="400050"/>
          </a:xfrm>
          <a:prstGeom prst="rect">
            <a:avLst/>
          </a:prstGeom>
          <a:noFill/>
          <a:ln w="9525">
            <a:noFill/>
            <a:miter lim="800000"/>
            <a:headEnd/>
            <a:tailEnd/>
          </a:ln>
        </p:spPr>
        <p:txBody>
          <a:bodyPr wrap="none">
            <a:spAutoFit/>
          </a:bodyPr>
          <a:lstStyle/>
          <a:p>
            <a:r>
              <a:rPr lang="fr-FR" sz="2000" b="1"/>
              <a:t>T,1</a:t>
            </a:r>
          </a:p>
        </p:txBody>
      </p:sp>
      <p:sp>
        <p:nvSpPr>
          <p:cNvPr id="73738" name="ZoneTexte 12"/>
          <p:cNvSpPr txBox="1">
            <a:spLocks noChangeArrowheads="1"/>
          </p:cNvSpPr>
          <p:nvPr/>
        </p:nvSpPr>
        <p:spPr bwMode="auto">
          <a:xfrm>
            <a:off x="2363788" y="2214563"/>
            <a:ext cx="877887" cy="369887"/>
          </a:xfrm>
          <a:prstGeom prst="rect">
            <a:avLst/>
          </a:prstGeom>
          <a:noFill/>
          <a:ln w="9525">
            <a:noFill/>
            <a:miter lim="800000"/>
            <a:headEnd/>
            <a:tailEnd/>
          </a:ln>
        </p:spPr>
        <p:txBody>
          <a:bodyPr wrap="none">
            <a:spAutoFit/>
          </a:bodyPr>
          <a:lstStyle/>
          <a:p>
            <a:r>
              <a:rPr lang="fr-FR" b="1"/>
              <a:t>ACK,1</a:t>
            </a:r>
          </a:p>
        </p:txBody>
      </p:sp>
      <p:cxnSp>
        <p:nvCxnSpPr>
          <p:cNvPr id="15" name="Connecteur droit avec flèche 14"/>
          <p:cNvCxnSpPr/>
          <p:nvPr/>
        </p:nvCxnSpPr>
        <p:spPr>
          <a:xfrm rot="10800000">
            <a:off x="1116013" y="1714500"/>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0800000">
            <a:off x="1116013" y="2927350"/>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9" name="Connecteur droit avec flèche 18"/>
          <p:cNvCxnSpPr/>
          <p:nvPr/>
        </p:nvCxnSpPr>
        <p:spPr>
          <a:xfrm rot="5400000">
            <a:off x="923925" y="2320925"/>
            <a:ext cx="1214438"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3742" name="ZoneTexte 19"/>
          <p:cNvSpPr txBox="1">
            <a:spLocks noChangeArrowheads="1"/>
          </p:cNvSpPr>
          <p:nvPr/>
        </p:nvSpPr>
        <p:spPr bwMode="auto">
          <a:xfrm>
            <a:off x="285750" y="2000250"/>
            <a:ext cx="1022350" cy="646113"/>
          </a:xfrm>
          <a:prstGeom prst="rect">
            <a:avLst/>
          </a:prstGeom>
          <a:noFill/>
          <a:ln w="9525">
            <a:noFill/>
            <a:miter lim="800000"/>
            <a:headEnd/>
            <a:tailEnd/>
          </a:ln>
        </p:spPr>
        <p:txBody>
          <a:bodyPr wrap="none">
            <a:spAutoFit/>
          </a:bodyPr>
          <a:lstStyle/>
          <a:p>
            <a:r>
              <a:rPr lang="fr-FR"/>
              <a:t>Time </a:t>
            </a:r>
          </a:p>
          <a:p>
            <a:r>
              <a:rPr lang="fr-FR"/>
              <a:t>Out </a:t>
            </a:r>
          </a:p>
        </p:txBody>
      </p:sp>
      <p:cxnSp>
        <p:nvCxnSpPr>
          <p:cNvPr id="21" name="Connecteur droit avec flèche 20"/>
          <p:cNvCxnSpPr/>
          <p:nvPr/>
        </p:nvCxnSpPr>
        <p:spPr>
          <a:xfrm>
            <a:off x="2052638" y="29289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3744" name="ZoneTexte 22"/>
          <p:cNvSpPr txBox="1">
            <a:spLocks noChangeArrowheads="1"/>
          </p:cNvSpPr>
          <p:nvPr/>
        </p:nvSpPr>
        <p:spPr bwMode="auto">
          <a:xfrm>
            <a:off x="2571750" y="3071813"/>
            <a:ext cx="492125" cy="369887"/>
          </a:xfrm>
          <a:prstGeom prst="rect">
            <a:avLst/>
          </a:prstGeom>
          <a:noFill/>
          <a:ln w="9525">
            <a:noFill/>
            <a:miter lim="800000"/>
            <a:headEnd/>
            <a:tailEnd/>
          </a:ln>
        </p:spPr>
        <p:txBody>
          <a:bodyPr wrap="none">
            <a:spAutoFit/>
          </a:bodyPr>
          <a:lstStyle/>
          <a:p>
            <a:r>
              <a:rPr lang="fr-FR" b="1"/>
              <a:t>T,2</a:t>
            </a:r>
          </a:p>
        </p:txBody>
      </p:sp>
      <p:cxnSp>
        <p:nvCxnSpPr>
          <p:cNvPr id="25" name="Connecteur droit avec flèche 24"/>
          <p:cNvCxnSpPr/>
          <p:nvPr/>
        </p:nvCxnSpPr>
        <p:spPr>
          <a:xfrm rot="10800000">
            <a:off x="1116013" y="2928938"/>
            <a:ext cx="935037" cy="158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p:cNvCxnSpPr/>
          <p:nvPr/>
        </p:nvCxnSpPr>
        <p:spPr>
          <a:xfrm rot="10800000">
            <a:off x="1116013" y="4141788"/>
            <a:ext cx="935037" cy="158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a:xfrm rot="5400000">
            <a:off x="923131" y="3536157"/>
            <a:ext cx="1216025"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3748" name="ZoneTexte 27"/>
          <p:cNvSpPr txBox="1">
            <a:spLocks noChangeArrowheads="1"/>
          </p:cNvSpPr>
          <p:nvPr/>
        </p:nvSpPr>
        <p:spPr bwMode="auto">
          <a:xfrm>
            <a:off x="285750" y="3214688"/>
            <a:ext cx="1022350" cy="646112"/>
          </a:xfrm>
          <a:prstGeom prst="rect">
            <a:avLst/>
          </a:prstGeom>
          <a:noFill/>
          <a:ln w="9525">
            <a:noFill/>
            <a:miter lim="800000"/>
            <a:headEnd/>
            <a:tailEnd/>
          </a:ln>
        </p:spPr>
        <p:txBody>
          <a:bodyPr wrap="none">
            <a:spAutoFit/>
          </a:bodyPr>
          <a:lstStyle/>
          <a:p>
            <a:r>
              <a:rPr lang="fr-FR"/>
              <a:t>Time </a:t>
            </a:r>
          </a:p>
          <a:p>
            <a:r>
              <a:rPr lang="fr-FR"/>
              <a:t>Out </a:t>
            </a:r>
          </a:p>
        </p:txBody>
      </p:sp>
      <p:cxnSp>
        <p:nvCxnSpPr>
          <p:cNvPr id="31" name="Connecteur droit avec flèche 30"/>
          <p:cNvCxnSpPr/>
          <p:nvPr/>
        </p:nvCxnSpPr>
        <p:spPr>
          <a:xfrm>
            <a:off x="2052638" y="41910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3750" name="ZoneTexte 31"/>
          <p:cNvSpPr txBox="1">
            <a:spLocks noChangeArrowheads="1"/>
          </p:cNvSpPr>
          <p:nvPr/>
        </p:nvSpPr>
        <p:spPr bwMode="auto">
          <a:xfrm>
            <a:off x="2571750" y="4405313"/>
            <a:ext cx="492125" cy="369887"/>
          </a:xfrm>
          <a:prstGeom prst="rect">
            <a:avLst/>
          </a:prstGeom>
          <a:noFill/>
          <a:ln w="9525">
            <a:noFill/>
            <a:miter lim="800000"/>
            <a:headEnd/>
            <a:tailEnd/>
          </a:ln>
        </p:spPr>
        <p:txBody>
          <a:bodyPr wrap="none">
            <a:spAutoFit/>
          </a:bodyPr>
          <a:lstStyle/>
          <a:p>
            <a:r>
              <a:rPr lang="fr-FR" b="1"/>
              <a:t>T,2</a:t>
            </a:r>
          </a:p>
        </p:txBody>
      </p:sp>
      <p:cxnSp>
        <p:nvCxnSpPr>
          <p:cNvPr id="33" name="Connecteur droit avec flèche 32"/>
          <p:cNvCxnSpPr/>
          <p:nvPr/>
        </p:nvCxnSpPr>
        <p:spPr>
          <a:xfrm rot="10800000">
            <a:off x="1116013" y="5356225"/>
            <a:ext cx="935037"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4" name="Connecteur droit avec flèche 33"/>
          <p:cNvCxnSpPr/>
          <p:nvPr/>
        </p:nvCxnSpPr>
        <p:spPr>
          <a:xfrm rot="5400000">
            <a:off x="923925" y="4749800"/>
            <a:ext cx="1214438" cy="158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73753" name="ZoneTexte 34"/>
          <p:cNvSpPr txBox="1">
            <a:spLocks noChangeArrowheads="1"/>
          </p:cNvSpPr>
          <p:nvPr/>
        </p:nvSpPr>
        <p:spPr bwMode="auto">
          <a:xfrm>
            <a:off x="285750" y="4429125"/>
            <a:ext cx="1022350" cy="646113"/>
          </a:xfrm>
          <a:prstGeom prst="rect">
            <a:avLst/>
          </a:prstGeom>
          <a:noFill/>
          <a:ln w="9525">
            <a:noFill/>
            <a:miter lim="800000"/>
            <a:headEnd/>
            <a:tailEnd/>
          </a:ln>
        </p:spPr>
        <p:txBody>
          <a:bodyPr wrap="none">
            <a:spAutoFit/>
          </a:bodyPr>
          <a:lstStyle/>
          <a:p>
            <a:r>
              <a:rPr lang="fr-FR"/>
              <a:t>Time </a:t>
            </a:r>
          </a:p>
          <a:p>
            <a:r>
              <a:rPr lang="fr-FR"/>
              <a:t>Out </a:t>
            </a:r>
          </a:p>
        </p:txBody>
      </p:sp>
      <p:sp>
        <p:nvSpPr>
          <p:cNvPr id="73754" name="ZoneTexte 35"/>
          <p:cNvSpPr txBox="1">
            <a:spLocks noChangeArrowheads="1"/>
          </p:cNvSpPr>
          <p:nvPr/>
        </p:nvSpPr>
        <p:spPr bwMode="auto">
          <a:xfrm>
            <a:off x="2260600" y="3929063"/>
            <a:ext cx="2414588" cy="369887"/>
          </a:xfrm>
          <a:prstGeom prst="rect">
            <a:avLst/>
          </a:prstGeom>
          <a:noFill/>
          <a:ln w="9525">
            <a:noFill/>
            <a:miter lim="800000"/>
            <a:headEnd/>
            <a:tailEnd/>
          </a:ln>
        </p:spPr>
        <p:txBody>
          <a:bodyPr wrap="none">
            <a:spAutoFit/>
          </a:bodyPr>
          <a:lstStyle/>
          <a:p>
            <a:r>
              <a:rPr lang="fr-FR"/>
              <a:t>Retransmission </a:t>
            </a:r>
          </a:p>
        </p:txBody>
      </p:sp>
      <p:cxnSp>
        <p:nvCxnSpPr>
          <p:cNvPr id="37" name="Connecteur droit avec flèche 36"/>
          <p:cNvCxnSpPr/>
          <p:nvPr/>
        </p:nvCxnSpPr>
        <p:spPr>
          <a:xfrm rot="10800000" flipV="1">
            <a:off x="2987675" y="4643438"/>
            <a:ext cx="1558925"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3756" name="ZoneTexte 37"/>
          <p:cNvSpPr txBox="1">
            <a:spLocks noChangeArrowheads="1"/>
          </p:cNvSpPr>
          <p:nvPr/>
        </p:nvSpPr>
        <p:spPr bwMode="auto">
          <a:xfrm>
            <a:off x="3298825" y="5000625"/>
            <a:ext cx="877888" cy="369888"/>
          </a:xfrm>
          <a:prstGeom prst="rect">
            <a:avLst/>
          </a:prstGeom>
          <a:noFill/>
          <a:ln w="9525">
            <a:noFill/>
            <a:miter lim="800000"/>
            <a:headEnd/>
            <a:tailEnd/>
          </a:ln>
        </p:spPr>
        <p:txBody>
          <a:bodyPr wrap="none">
            <a:spAutoFit/>
          </a:bodyPr>
          <a:lstStyle/>
          <a:p>
            <a:r>
              <a:rPr lang="fr-FR" b="1"/>
              <a:t>ACK,2</a:t>
            </a:r>
          </a:p>
        </p:txBody>
      </p:sp>
      <p:sp>
        <p:nvSpPr>
          <p:cNvPr id="73757" name="ZoneTexte 39"/>
          <p:cNvSpPr txBox="1">
            <a:spLocks noChangeArrowheads="1"/>
          </p:cNvSpPr>
          <p:nvPr/>
        </p:nvSpPr>
        <p:spPr bwMode="auto">
          <a:xfrm>
            <a:off x="2714625" y="4929188"/>
            <a:ext cx="354013" cy="461962"/>
          </a:xfrm>
          <a:prstGeom prst="rect">
            <a:avLst/>
          </a:prstGeom>
          <a:noFill/>
          <a:ln w="9525">
            <a:noFill/>
            <a:miter lim="800000"/>
            <a:headEnd/>
            <a:tailEnd/>
          </a:ln>
        </p:spPr>
        <p:txBody>
          <a:bodyPr wrap="none">
            <a:spAutoFit/>
          </a:bodyPr>
          <a:lstStyle/>
          <a:p>
            <a:r>
              <a:rPr lang="fr-FR" sz="2400" b="1" i="1">
                <a:solidFill>
                  <a:srgbClr val="FF0000"/>
                </a:solidFill>
              </a:rPr>
              <a:t>X</a:t>
            </a:r>
          </a:p>
        </p:txBody>
      </p:sp>
      <p:cxnSp>
        <p:nvCxnSpPr>
          <p:cNvPr id="43" name="Connecteur droit avec flèche 42"/>
          <p:cNvCxnSpPr/>
          <p:nvPr/>
        </p:nvCxnSpPr>
        <p:spPr>
          <a:xfrm>
            <a:off x="2052638" y="54054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9" name="Connecteur droit avec flèche 38"/>
          <p:cNvCxnSpPr/>
          <p:nvPr/>
        </p:nvCxnSpPr>
        <p:spPr>
          <a:xfrm rot="10800000" flipV="1">
            <a:off x="2071688" y="5857875"/>
            <a:ext cx="2389187"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3760" name="ZoneTexte 40"/>
          <p:cNvSpPr txBox="1">
            <a:spLocks noChangeArrowheads="1"/>
          </p:cNvSpPr>
          <p:nvPr/>
        </p:nvSpPr>
        <p:spPr bwMode="auto">
          <a:xfrm>
            <a:off x="3214688" y="6215063"/>
            <a:ext cx="877887" cy="369887"/>
          </a:xfrm>
          <a:prstGeom prst="rect">
            <a:avLst/>
          </a:prstGeom>
          <a:noFill/>
          <a:ln w="9525">
            <a:noFill/>
            <a:miter lim="800000"/>
            <a:headEnd/>
            <a:tailEnd/>
          </a:ln>
        </p:spPr>
        <p:txBody>
          <a:bodyPr wrap="none">
            <a:spAutoFit/>
          </a:bodyPr>
          <a:lstStyle/>
          <a:p>
            <a:r>
              <a:rPr lang="fr-FR" b="1"/>
              <a:t>ACK,2</a:t>
            </a:r>
          </a:p>
        </p:txBody>
      </p:sp>
      <p:sp>
        <p:nvSpPr>
          <p:cNvPr id="73761" name="ZoneTexte 41"/>
          <p:cNvSpPr txBox="1">
            <a:spLocks noChangeArrowheads="1"/>
          </p:cNvSpPr>
          <p:nvPr/>
        </p:nvSpPr>
        <p:spPr bwMode="auto">
          <a:xfrm>
            <a:off x="2500313" y="5500688"/>
            <a:ext cx="492125" cy="369887"/>
          </a:xfrm>
          <a:prstGeom prst="rect">
            <a:avLst/>
          </a:prstGeom>
          <a:noFill/>
          <a:ln w="9525">
            <a:noFill/>
            <a:miter lim="800000"/>
            <a:headEnd/>
            <a:tailEnd/>
          </a:ln>
        </p:spPr>
        <p:txBody>
          <a:bodyPr wrap="none">
            <a:spAutoFit/>
          </a:bodyPr>
          <a:lstStyle/>
          <a:p>
            <a:r>
              <a:rPr lang="fr-FR" b="1"/>
              <a:t>T,2</a:t>
            </a:r>
          </a:p>
        </p:txBody>
      </p:sp>
      <p:sp>
        <p:nvSpPr>
          <p:cNvPr id="73762" name="Rectangle 44"/>
          <p:cNvSpPr>
            <a:spLocks noChangeArrowheads="1"/>
          </p:cNvSpPr>
          <p:nvPr/>
        </p:nvSpPr>
        <p:spPr bwMode="auto">
          <a:xfrm>
            <a:off x="4857750" y="1571625"/>
            <a:ext cx="4572000" cy="1938338"/>
          </a:xfrm>
          <a:prstGeom prst="rect">
            <a:avLst/>
          </a:prstGeom>
          <a:noFill/>
          <a:ln w="9525">
            <a:noFill/>
            <a:miter lim="800000"/>
            <a:headEnd/>
            <a:tailEnd/>
          </a:ln>
        </p:spPr>
        <p:txBody>
          <a:bodyPr>
            <a:spAutoFit/>
          </a:bodyPr>
          <a:lstStyle/>
          <a:p>
            <a:pPr>
              <a:buFont typeface="Arial" charset="0"/>
              <a:buChar char="•"/>
            </a:pPr>
            <a:r>
              <a:rPr lang="fr-FR" sz="2400">
                <a:latin typeface="Times New Roman" pitchFamily="18" charset="0"/>
                <a:cs typeface="Times New Roman" pitchFamily="18" charset="0"/>
              </a:rPr>
              <a:t>La numérotation permet de :</a:t>
            </a:r>
          </a:p>
          <a:p>
            <a:pPr lvl="1">
              <a:buFont typeface="Arial" charset="0"/>
              <a:buChar char="•"/>
            </a:pPr>
            <a:r>
              <a:rPr lang="fr-FR" sz="2400">
                <a:latin typeface="Times New Roman" pitchFamily="18" charset="0"/>
                <a:cs typeface="Times New Roman" pitchFamily="18" charset="0"/>
              </a:rPr>
              <a:t>détecter la perte de trame</a:t>
            </a:r>
          </a:p>
          <a:p>
            <a:pPr lvl="1">
              <a:buFont typeface="Arial" charset="0"/>
              <a:buChar char="•"/>
            </a:pPr>
            <a:r>
              <a:rPr lang="fr-FR" sz="2400">
                <a:latin typeface="Times New Roman" pitchFamily="18" charset="0"/>
                <a:cs typeface="Times New Roman" pitchFamily="18" charset="0"/>
              </a:rPr>
              <a:t>détecter la duplication de trame</a:t>
            </a:r>
          </a:p>
          <a:p>
            <a:pPr lvl="1">
              <a:buFont typeface="Arial" charset="0"/>
              <a:buChar char="•"/>
            </a:pPr>
            <a:r>
              <a:rPr lang="fr-FR" sz="2400">
                <a:latin typeface="Times New Roman" pitchFamily="18" charset="0"/>
                <a:cs typeface="Times New Roman" pitchFamily="18" charset="0"/>
              </a:rPr>
              <a:t>D’ordonner  les trames</a:t>
            </a:r>
          </a:p>
        </p:txBody>
      </p:sp>
      <p:sp>
        <p:nvSpPr>
          <p:cNvPr id="35" name="Espace réservé du numéro de diapositive 3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25B0F8F3-2FFA-4810-8F59-4A9C3CD8DF57}" type="slidenum">
              <a:rPr lang="ar-SA" smtClean="0">
                <a:solidFill>
                  <a:srgbClr val="898989"/>
                </a:solidFill>
              </a:rPr>
              <a:pPr fontAlgn="base">
                <a:spcBef>
                  <a:spcPct val="0"/>
                </a:spcBef>
                <a:spcAft>
                  <a:spcPct val="0"/>
                </a:spcAft>
                <a:defRPr/>
              </a:pPr>
              <a:t>70</a:t>
            </a:fld>
            <a:endParaRPr lang="fr-FR">
              <a:solidFill>
                <a:srgbClr val="898989"/>
              </a:solidFill>
              <a:cs typeface="Arial"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re 1"/>
          <p:cNvSpPr>
            <a:spLocks noGrp="1"/>
          </p:cNvSpPr>
          <p:nvPr>
            <p:ph type="title"/>
          </p:nvPr>
        </p:nvSpPr>
        <p:spPr/>
        <p:txBody>
          <a:bodyPr/>
          <a:lstStyle/>
          <a:p>
            <a:endParaRPr lang="fr-FR"/>
          </a:p>
        </p:txBody>
      </p:sp>
      <p:sp>
        <p:nvSpPr>
          <p:cNvPr id="74755" name="Espace réservé du contenu 2"/>
          <p:cNvSpPr>
            <a:spLocks noGrp="1"/>
          </p:cNvSpPr>
          <p:nvPr>
            <p:ph idx="1"/>
          </p:nvPr>
        </p:nvSpPr>
        <p:spPr/>
        <p:txBody>
          <a:bodyPr/>
          <a:lstStyle/>
          <a:p>
            <a:pPr>
              <a:buFontTx/>
              <a:buNone/>
            </a:pPr>
            <a:r>
              <a:rPr lang="fr-FR" sz="2600">
                <a:latin typeface="Times New Roman" pitchFamily="18" charset="0"/>
                <a:cs typeface="Times New Roman" pitchFamily="18" charset="0"/>
              </a:rPr>
              <a:t>Ce protocole élémentaire de transmission fiable en utilisant :</a:t>
            </a:r>
          </a:p>
          <a:p>
            <a:pPr lvl="1"/>
            <a:r>
              <a:rPr lang="fr-FR" sz="2200">
                <a:latin typeface="Times New Roman" pitchFamily="18" charset="0"/>
                <a:cs typeface="Times New Roman" pitchFamily="18" charset="0"/>
              </a:rPr>
              <a:t>N°séquence (trame)</a:t>
            </a:r>
          </a:p>
          <a:p>
            <a:pPr lvl="1"/>
            <a:r>
              <a:rPr lang="fr-FR" sz="2200">
                <a:latin typeface="Times New Roman" pitchFamily="18" charset="0"/>
                <a:cs typeface="Times New Roman" pitchFamily="18" charset="0"/>
              </a:rPr>
              <a:t>N°acquittement (ACK et NACK)</a:t>
            </a:r>
          </a:p>
          <a:p>
            <a:pPr>
              <a:buFontTx/>
              <a:buNone/>
            </a:pPr>
            <a:endParaRPr lang="fr-FR" sz="2600">
              <a:latin typeface="Times New Roman" pitchFamily="18" charset="0"/>
              <a:cs typeface="Times New Roman" pitchFamily="18" charset="0"/>
            </a:endParaRPr>
          </a:p>
          <a:p>
            <a:pPr>
              <a:buFontTx/>
              <a:buNone/>
            </a:pPr>
            <a:r>
              <a:rPr lang="fr-FR" sz="2600">
                <a:latin typeface="Times New Roman" pitchFamily="18" charset="0"/>
                <a:cs typeface="Times New Roman" pitchFamily="18" charset="0"/>
              </a:rPr>
              <a:t>Inconvénient : un faible taux d’utilisation du canal</a:t>
            </a:r>
            <a:r>
              <a:rPr lang="fr-FR" sz="2600">
                <a:latin typeface="Times New Roman" pitchFamily="18" charset="0"/>
                <a:cs typeface="Times New Roman" pitchFamily="18" charset="0"/>
                <a:sym typeface="Wingdings" pitchFamily="2" charset="2"/>
              </a:rPr>
              <a:t> </a:t>
            </a:r>
            <a:r>
              <a:rPr lang="fr-FR" sz="2600">
                <a:latin typeface="Times New Roman" pitchFamily="18" charset="0"/>
                <a:cs typeface="Times New Roman" pitchFamily="18" charset="0"/>
              </a:rPr>
              <a:t>Comment améliorer ce taux ?</a:t>
            </a:r>
          </a:p>
          <a:p>
            <a:pPr lvl="1"/>
            <a:r>
              <a:rPr lang="fr-FR" sz="2200">
                <a:latin typeface="Times New Roman" pitchFamily="18" charset="0"/>
                <a:cs typeface="Times New Roman" pitchFamily="18" charset="0"/>
              </a:rPr>
              <a:t>Supporter les communications en full duplex </a:t>
            </a:r>
          </a:p>
          <a:p>
            <a:pPr lvl="1"/>
            <a:r>
              <a:rPr lang="fr-FR" sz="2200">
                <a:latin typeface="Times New Roman" pitchFamily="18" charset="0"/>
                <a:cs typeface="Times New Roman" pitchFamily="18" charset="0"/>
              </a:rPr>
              <a:t>Essayer de minimiser les trames d’acquittement</a:t>
            </a:r>
            <a:endParaRPr lang="fr-F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D222927C-ECD4-4F66-82AC-2BF9286AEEAF}" type="slidenum">
              <a:rPr lang="ar-SA" smtClean="0">
                <a:solidFill>
                  <a:srgbClr val="898989"/>
                </a:solidFill>
              </a:rPr>
              <a:pPr fontAlgn="base">
                <a:spcBef>
                  <a:spcPct val="0"/>
                </a:spcBef>
                <a:spcAft>
                  <a:spcPct val="0"/>
                </a:spcAft>
                <a:defRPr/>
              </a:pPr>
              <a:t>71</a:t>
            </a:fld>
            <a:endParaRPr lang="fr-FR">
              <a:solidFill>
                <a:srgbClr val="898989"/>
              </a:solidFill>
              <a:cs typeface="Arial"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re 1"/>
          <p:cNvSpPr>
            <a:spLocks noGrp="1"/>
          </p:cNvSpPr>
          <p:nvPr>
            <p:ph type="title"/>
          </p:nvPr>
        </p:nvSpPr>
        <p:spPr/>
        <p:txBody>
          <a:bodyPr/>
          <a:lstStyle/>
          <a:p>
            <a:pPr>
              <a:defRPr/>
            </a:pPr>
            <a:r>
              <a:rPr lang="fr-FR" sz="3200" b="1" dirty="0">
                <a:latin typeface="Times New Roman" charset="0"/>
                <a:ea typeface="+mn-ea"/>
                <a:cs typeface="Times New Roman" charset="0"/>
              </a:rPr>
              <a:t>Minimiser les trames d’acquittement </a:t>
            </a:r>
          </a:p>
        </p:txBody>
      </p:sp>
      <p:sp>
        <p:nvSpPr>
          <p:cNvPr id="75779" name="Espace réservé du contenu 2"/>
          <p:cNvSpPr>
            <a:spLocks noGrp="1"/>
          </p:cNvSpPr>
          <p:nvPr>
            <p:ph idx="1"/>
          </p:nvPr>
        </p:nvSpPr>
        <p:spPr/>
        <p:txBody>
          <a:bodyPr/>
          <a:lstStyle/>
          <a:p>
            <a:r>
              <a:rPr lang="fr-FR" sz="2600">
                <a:latin typeface="Times New Roman" pitchFamily="18" charset="0"/>
                <a:cs typeface="Times New Roman" pitchFamily="18" charset="0"/>
              </a:rPr>
              <a:t>Inclure les acquittements dans les </a:t>
            </a:r>
            <a:r>
              <a:rPr lang="fr-FR" sz="2600">
                <a:solidFill>
                  <a:srgbClr val="FF0000"/>
                </a:solidFill>
                <a:latin typeface="Times New Roman" pitchFamily="18" charset="0"/>
                <a:cs typeface="Times New Roman" pitchFamily="18" charset="0"/>
              </a:rPr>
              <a:t>trames d’information </a:t>
            </a:r>
          </a:p>
          <a:p>
            <a:r>
              <a:rPr lang="fr-FR" sz="2600">
                <a:latin typeface="Times New Roman" pitchFamily="18" charset="0"/>
                <a:cs typeface="Times New Roman" pitchFamily="18" charset="0"/>
              </a:rPr>
              <a:t>Si le récepteur possède une information a emmètre  et doit acquitter une trame déjà reçue  alors : envoyer une seule trame qui comporte les deux ( trame et acquittement ).</a:t>
            </a:r>
          </a:p>
          <a:p>
            <a:pPr>
              <a:spcAft>
                <a:spcPct val="40000"/>
              </a:spcAft>
            </a:pPr>
            <a:r>
              <a:rPr lang="fr-FR" sz="2600">
                <a:latin typeface="Times New Roman" pitchFamily="18" charset="0"/>
                <a:cs typeface="Times New Roman" pitchFamily="18" charset="0"/>
              </a:rPr>
              <a:t>Utiliser deux numéros : </a:t>
            </a:r>
          </a:p>
          <a:p>
            <a:pPr lvl="1">
              <a:spcAft>
                <a:spcPct val="40000"/>
              </a:spcAft>
            </a:pPr>
            <a:r>
              <a:rPr lang="fr-FR" sz="2200">
                <a:latin typeface="Times New Roman" pitchFamily="18" charset="0"/>
                <a:cs typeface="Times New Roman" pitchFamily="18" charset="0"/>
              </a:rPr>
              <a:t>Le premier numéro N pour indiquer le  numéro de la trame émis;</a:t>
            </a:r>
          </a:p>
          <a:p>
            <a:pPr lvl="1">
              <a:spcAft>
                <a:spcPct val="40000"/>
              </a:spcAft>
            </a:pPr>
            <a:r>
              <a:rPr lang="fr-FR" sz="2200">
                <a:latin typeface="Times New Roman" pitchFamily="18" charset="0"/>
                <a:cs typeface="Times New Roman" pitchFamily="18" charset="0"/>
              </a:rPr>
              <a:t>Le deuxième indique le </a:t>
            </a:r>
            <a:r>
              <a:rPr lang="fr-FR" sz="2600">
                <a:solidFill>
                  <a:srgbClr val="FF0000"/>
                </a:solidFill>
                <a:latin typeface="Times New Roman" pitchFamily="18" charset="0"/>
                <a:cs typeface="Times New Roman" pitchFamily="18" charset="0"/>
              </a:rPr>
              <a:t>numéro de la prochaine</a:t>
            </a:r>
            <a:r>
              <a:rPr lang="fr-FR" sz="2200">
                <a:latin typeface="Times New Roman" pitchFamily="18" charset="0"/>
                <a:cs typeface="Times New Roman" pitchFamily="18" charset="0"/>
              </a:rPr>
              <a:t> trame attendue, </a:t>
            </a:r>
            <a:r>
              <a:rPr lang="fr-FR" sz="2600">
                <a:solidFill>
                  <a:srgbClr val="FF0000"/>
                </a:solidFill>
                <a:latin typeface="Times New Roman" pitchFamily="18" charset="0"/>
                <a:cs typeface="Times New Roman" pitchFamily="18" charset="0"/>
              </a:rPr>
              <a:t>c ’est un acquittement de la trame  N-1</a:t>
            </a:r>
            <a:r>
              <a:rPr lang="fr-FR" sz="2200">
                <a:latin typeface="Times New Roman" pitchFamily="18" charset="0"/>
                <a:cs typeface="Times New Roman" pitchFamily="18" charset="0"/>
              </a:rPr>
              <a:t>.</a:t>
            </a:r>
          </a:p>
          <a:p>
            <a:endParaRPr lang="fr-F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92EDAC50-965D-4F30-AF47-948DA8BCC6DE}" type="slidenum">
              <a:rPr lang="ar-SA" smtClean="0">
                <a:solidFill>
                  <a:srgbClr val="898989"/>
                </a:solidFill>
              </a:rPr>
              <a:pPr fontAlgn="base">
                <a:spcBef>
                  <a:spcPct val="0"/>
                </a:spcBef>
                <a:spcAft>
                  <a:spcPct val="0"/>
                </a:spcAft>
                <a:defRPr/>
              </a:pPr>
              <a:t>72</a:t>
            </a:fld>
            <a:endParaRPr lang="fr-FR">
              <a:solidFill>
                <a:srgbClr val="898989"/>
              </a:solidFill>
              <a:cs typeface="Arial"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rot="5400000">
            <a:off x="683419" y="4107657"/>
            <a:ext cx="5500687"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5400000">
            <a:off x="3178175" y="4106863"/>
            <a:ext cx="5500687" cy="158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3433763" y="17145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rot="10800000" flipV="1">
            <a:off x="3433763" y="2214563"/>
            <a:ext cx="2389187"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6806" name="ZoneTexte 9"/>
          <p:cNvSpPr txBox="1">
            <a:spLocks noChangeArrowheads="1"/>
          </p:cNvSpPr>
          <p:nvPr/>
        </p:nvSpPr>
        <p:spPr bwMode="auto">
          <a:xfrm>
            <a:off x="3201988" y="785813"/>
            <a:ext cx="538162" cy="461962"/>
          </a:xfrm>
          <a:prstGeom prst="rect">
            <a:avLst/>
          </a:prstGeom>
          <a:noFill/>
          <a:ln w="9525">
            <a:noFill/>
            <a:miter lim="800000"/>
            <a:headEnd/>
            <a:tailEnd/>
          </a:ln>
        </p:spPr>
        <p:txBody>
          <a:bodyPr wrap="none">
            <a:spAutoFit/>
          </a:bodyPr>
          <a:lstStyle/>
          <a:p>
            <a:r>
              <a:rPr lang="fr-FR" sz="2400" b="1"/>
              <a:t>A</a:t>
            </a:r>
          </a:p>
        </p:txBody>
      </p:sp>
      <p:sp>
        <p:nvSpPr>
          <p:cNvPr id="76807" name="ZoneTexte 10"/>
          <p:cNvSpPr txBox="1">
            <a:spLocks noChangeArrowheads="1"/>
          </p:cNvSpPr>
          <p:nvPr/>
        </p:nvSpPr>
        <p:spPr bwMode="auto">
          <a:xfrm>
            <a:off x="5675313" y="785813"/>
            <a:ext cx="539750" cy="461962"/>
          </a:xfrm>
          <a:prstGeom prst="rect">
            <a:avLst/>
          </a:prstGeom>
          <a:noFill/>
          <a:ln w="9525">
            <a:noFill/>
            <a:miter lim="800000"/>
            <a:headEnd/>
            <a:tailEnd/>
          </a:ln>
        </p:spPr>
        <p:txBody>
          <a:bodyPr wrap="none">
            <a:spAutoFit/>
          </a:bodyPr>
          <a:lstStyle/>
          <a:p>
            <a:r>
              <a:rPr lang="fr-FR" sz="2400" b="1"/>
              <a:t>B</a:t>
            </a:r>
          </a:p>
        </p:txBody>
      </p:sp>
      <p:sp>
        <p:nvSpPr>
          <p:cNvPr id="76808" name="ZoneTexte 11"/>
          <p:cNvSpPr txBox="1">
            <a:spLocks noChangeArrowheads="1"/>
          </p:cNvSpPr>
          <p:nvPr/>
        </p:nvSpPr>
        <p:spPr bwMode="auto">
          <a:xfrm>
            <a:off x="4264025" y="1357313"/>
            <a:ext cx="739775" cy="400050"/>
          </a:xfrm>
          <a:prstGeom prst="rect">
            <a:avLst/>
          </a:prstGeom>
          <a:noFill/>
          <a:ln w="9525">
            <a:noFill/>
            <a:miter lim="800000"/>
            <a:headEnd/>
            <a:tailEnd/>
          </a:ln>
        </p:spPr>
        <p:txBody>
          <a:bodyPr wrap="none">
            <a:spAutoFit/>
          </a:bodyPr>
          <a:lstStyle/>
          <a:p>
            <a:r>
              <a:rPr lang="fr-FR" sz="2000" b="1"/>
              <a:t>T,0,0</a:t>
            </a:r>
          </a:p>
        </p:txBody>
      </p:sp>
      <p:sp>
        <p:nvSpPr>
          <p:cNvPr id="76809" name="ZoneTexte 12"/>
          <p:cNvSpPr txBox="1">
            <a:spLocks noChangeArrowheads="1"/>
          </p:cNvSpPr>
          <p:nvPr/>
        </p:nvSpPr>
        <p:spPr bwMode="auto">
          <a:xfrm>
            <a:off x="3881438" y="2143125"/>
            <a:ext cx="947737" cy="396875"/>
          </a:xfrm>
          <a:prstGeom prst="rect">
            <a:avLst/>
          </a:prstGeom>
          <a:noFill/>
          <a:ln w="9525">
            <a:noFill/>
            <a:miter lim="800000"/>
            <a:headEnd/>
            <a:tailEnd/>
          </a:ln>
        </p:spPr>
        <p:txBody>
          <a:bodyPr wrap="none">
            <a:spAutoFit/>
          </a:bodyPr>
          <a:lstStyle/>
          <a:p>
            <a:r>
              <a:rPr lang="fr-FR" sz="2000" b="1">
                <a:solidFill>
                  <a:srgbClr val="FF0000"/>
                </a:solidFill>
              </a:rPr>
              <a:t>ACK,1</a:t>
            </a:r>
          </a:p>
        </p:txBody>
      </p:sp>
      <p:cxnSp>
        <p:nvCxnSpPr>
          <p:cNvPr id="21" name="Connecteur droit avec flèche 20"/>
          <p:cNvCxnSpPr/>
          <p:nvPr/>
        </p:nvCxnSpPr>
        <p:spPr>
          <a:xfrm>
            <a:off x="3433763" y="29289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6811" name="ZoneTexte 22"/>
          <p:cNvSpPr txBox="1">
            <a:spLocks noChangeArrowheads="1"/>
          </p:cNvSpPr>
          <p:nvPr/>
        </p:nvSpPr>
        <p:spPr bwMode="auto">
          <a:xfrm>
            <a:off x="4429125" y="2786063"/>
            <a:ext cx="768350" cy="400050"/>
          </a:xfrm>
          <a:prstGeom prst="rect">
            <a:avLst/>
          </a:prstGeom>
          <a:noFill/>
          <a:ln w="9525">
            <a:noFill/>
            <a:miter lim="800000"/>
            <a:headEnd/>
            <a:tailEnd/>
          </a:ln>
        </p:spPr>
        <p:txBody>
          <a:bodyPr wrap="none">
            <a:spAutoFit/>
          </a:bodyPr>
          <a:lstStyle/>
          <a:p>
            <a:r>
              <a:rPr lang="fr-FR" sz="2000" b="1"/>
              <a:t>T,1,0</a:t>
            </a:r>
          </a:p>
        </p:txBody>
      </p:sp>
      <p:cxnSp>
        <p:nvCxnSpPr>
          <p:cNvPr id="31" name="Connecteur droit avec flèche 30"/>
          <p:cNvCxnSpPr/>
          <p:nvPr/>
        </p:nvCxnSpPr>
        <p:spPr>
          <a:xfrm>
            <a:off x="3433763" y="41910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a:xfrm>
            <a:off x="3433763" y="5405438"/>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9" name="Connecteur droit avec flèche 38"/>
          <p:cNvCxnSpPr/>
          <p:nvPr/>
        </p:nvCxnSpPr>
        <p:spPr>
          <a:xfrm rot="10800000" flipV="1">
            <a:off x="3452813" y="5857875"/>
            <a:ext cx="2389187"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6815" name="ZoneTexte 40"/>
          <p:cNvSpPr txBox="1">
            <a:spLocks noChangeArrowheads="1"/>
          </p:cNvSpPr>
          <p:nvPr/>
        </p:nvSpPr>
        <p:spPr bwMode="auto">
          <a:xfrm>
            <a:off x="4595813" y="6215063"/>
            <a:ext cx="947737" cy="396875"/>
          </a:xfrm>
          <a:prstGeom prst="rect">
            <a:avLst/>
          </a:prstGeom>
          <a:noFill/>
          <a:ln w="9525">
            <a:noFill/>
            <a:miter lim="800000"/>
            <a:headEnd/>
            <a:tailEnd/>
          </a:ln>
        </p:spPr>
        <p:txBody>
          <a:bodyPr wrap="none">
            <a:spAutoFit/>
          </a:bodyPr>
          <a:lstStyle/>
          <a:p>
            <a:r>
              <a:rPr lang="fr-FR" sz="2000" b="1" dirty="0">
                <a:solidFill>
                  <a:srgbClr val="FF0000"/>
                </a:solidFill>
              </a:rPr>
              <a:t>ACK,3</a:t>
            </a:r>
          </a:p>
        </p:txBody>
      </p:sp>
      <p:sp>
        <p:nvSpPr>
          <p:cNvPr id="76816" name="ZoneTexte 41"/>
          <p:cNvSpPr txBox="1">
            <a:spLocks noChangeArrowheads="1"/>
          </p:cNvSpPr>
          <p:nvPr/>
        </p:nvSpPr>
        <p:spPr bwMode="auto">
          <a:xfrm>
            <a:off x="4286250" y="5143500"/>
            <a:ext cx="762000" cy="396875"/>
          </a:xfrm>
          <a:prstGeom prst="rect">
            <a:avLst/>
          </a:prstGeom>
          <a:noFill/>
          <a:ln w="9525">
            <a:noFill/>
            <a:miter lim="800000"/>
            <a:headEnd/>
            <a:tailEnd/>
          </a:ln>
        </p:spPr>
        <p:txBody>
          <a:bodyPr wrap="none">
            <a:spAutoFit/>
          </a:bodyPr>
          <a:lstStyle/>
          <a:p>
            <a:r>
              <a:rPr lang="fr-FR" sz="2000" b="1" dirty="0"/>
              <a:t>T,2,1</a:t>
            </a:r>
          </a:p>
        </p:txBody>
      </p:sp>
      <p:cxnSp>
        <p:nvCxnSpPr>
          <p:cNvPr id="44" name="Connecteur droit avec flèche 43"/>
          <p:cNvCxnSpPr/>
          <p:nvPr/>
        </p:nvCxnSpPr>
        <p:spPr>
          <a:xfrm rot="10800000" flipV="1">
            <a:off x="3381375" y="3429000"/>
            <a:ext cx="2389188"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6818" name="ZoneTexte 45"/>
          <p:cNvSpPr txBox="1">
            <a:spLocks noChangeArrowheads="1"/>
          </p:cNvSpPr>
          <p:nvPr/>
        </p:nvSpPr>
        <p:spPr bwMode="auto">
          <a:xfrm>
            <a:off x="3786188" y="3357563"/>
            <a:ext cx="739775" cy="400050"/>
          </a:xfrm>
          <a:prstGeom prst="rect">
            <a:avLst/>
          </a:prstGeom>
          <a:noFill/>
          <a:ln w="9525">
            <a:noFill/>
            <a:miter lim="800000"/>
            <a:headEnd/>
            <a:tailEnd/>
          </a:ln>
        </p:spPr>
        <p:txBody>
          <a:bodyPr wrap="none">
            <a:spAutoFit/>
          </a:bodyPr>
          <a:lstStyle/>
          <a:p>
            <a:r>
              <a:rPr lang="fr-FR" sz="2000" b="1" dirty="0"/>
              <a:t>T,2,0</a:t>
            </a:r>
          </a:p>
        </p:txBody>
      </p:sp>
      <p:sp>
        <p:nvSpPr>
          <p:cNvPr id="76819" name="ZoneTexte 46"/>
          <p:cNvSpPr txBox="1">
            <a:spLocks noChangeArrowheads="1"/>
          </p:cNvSpPr>
          <p:nvPr/>
        </p:nvSpPr>
        <p:spPr bwMode="auto">
          <a:xfrm>
            <a:off x="4238625" y="4395788"/>
            <a:ext cx="947738" cy="396875"/>
          </a:xfrm>
          <a:prstGeom prst="rect">
            <a:avLst/>
          </a:prstGeom>
          <a:noFill/>
          <a:ln w="9525">
            <a:noFill/>
            <a:miter lim="800000"/>
            <a:headEnd/>
            <a:tailEnd/>
          </a:ln>
        </p:spPr>
        <p:txBody>
          <a:bodyPr wrap="none">
            <a:spAutoFit/>
          </a:bodyPr>
          <a:lstStyle/>
          <a:p>
            <a:r>
              <a:rPr lang="fr-FR" sz="2000" b="1" dirty="0">
                <a:solidFill>
                  <a:srgbClr val="FF0000"/>
                </a:solidFill>
              </a:rPr>
              <a:t>ACK,1</a:t>
            </a:r>
          </a:p>
        </p:txBody>
      </p:sp>
      <p:sp>
        <p:nvSpPr>
          <p:cNvPr id="76820" name="ZoneTexte 35"/>
          <p:cNvSpPr txBox="1">
            <a:spLocks noChangeArrowheads="1"/>
          </p:cNvSpPr>
          <p:nvPr/>
        </p:nvSpPr>
        <p:spPr bwMode="auto">
          <a:xfrm>
            <a:off x="500063" y="1214438"/>
            <a:ext cx="2263775" cy="825500"/>
          </a:xfrm>
          <a:prstGeom prst="rect">
            <a:avLst/>
          </a:prstGeom>
          <a:noFill/>
          <a:ln w="9525">
            <a:noFill/>
            <a:miter lim="800000"/>
            <a:headEnd/>
            <a:tailEnd/>
          </a:ln>
        </p:spPr>
        <p:txBody>
          <a:bodyPr wrap="none">
            <a:spAutoFit/>
          </a:bodyPr>
          <a:lstStyle/>
          <a:p>
            <a:pPr marL="342900" indent="-342900">
              <a:buFont typeface="Calibri" pitchFamily="34" charset="0"/>
              <a:buNone/>
            </a:pPr>
            <a:r>
              <a:rPr lang="fr-FR" sz="1600" dirty="0"/>
              <a:t>Envoyer la trame 0 et</a:t>
            </a:r>
          </a:p>
          <a:p>
            <a:pPr marL="342900" indent="-342900"/>
            <a:r>
              <a:rPr lang="fr-FR" sz="1600" dirty="0"/>
              <a:t>Informer le destinataire</a:t>
            </a:r>
          </a:p>
          <a:p>
            <a:pPr marL="342900" indent="-342900"/>
            <a:r>
              <a:rPr lang="fr-FR" sz="1600" dirty="0"/>
              <a:t> que j’attend la trame 0</a:t>
            </a:r>
          </a:p>
        </p:txBody>
      </p:sp>
      <p:sp>
        <p:nvSpPr>
          <p:cNvPr id="76821" name="ZoneTexte 36"/>
          <p:cNvSpPr txBox="1">
            <a:spLocks noChangeArrowheads="1"/>
          </p:cNvSpPr>
          <p:nvPr/>
        </p:nvSpPr>
        <p:spPr bwMode="auto">
          <a:xfrm>
            <a:off x="6072188" y="1428750"/>
            <a:ext cx="2992437" cy="830263"/>
          </a:xfrm>
          <a:prstGeom prst="rect">
            <a:avLst/>
          </a:prstGeom>
          <a:noFill/>
          <a:ln w="9525">
            <a:noFill/>
            <a:miter lim="800000"/>
            <a:headEnd/>
            <a:tailEnd/>
          </a:ln>
        </p:spPr>
        <p:txBody>
          <a:bodyPr wrap="none">
            <a:spAutoFit/>
          </a:bodyPr>
          <a:lstStyle/>
          <a:p>
            <a:pPr marL="342900" indent="-342900">
              <a:defRPr/>
            </a:pPr>
            <a:r>
              <a:rPr lang="fr-FR" sz="1600" dirty="0"/>
              <a:t>Acquitter la trame 0 et dire que</a:t>
            </a:r>
          </a:p>
          <a:p>
            <a:pPr>
              <a:defRPr/>
            </a:pPr>
            <a:r>
              <a:rPr lang="fr-FR" sz="1600" dirty="0"/>
              <a:t> j’attend la trame 1</a:t>
            </a:r>
          </a:p>
          <a:p>
            <a:pPr>
              <a:defRPr/>
            </a:pPr>
            <a:r>
              <a:rPr lang="fr-FR" sz="1600" dirty="0"/>
              <a:t>Il n’a pas émis de données </a:t>
            </a:r>
          </a:p>
        </p:txBody>
      </p:sp>
      <p:sp>
        <p:nvSpPr>
          <p:cNvPr id="76822" name="ZoneTexte 37"/>
          <p:cNvSpPr txBox="1">
            <a:spLocks noChangeArrowheads="1"/>
          </p:cNvSpPr>
          <p:nvPr/>
        </p:nvSpPr>
        <p:spPr bwMode="auto">
          <a:xfrm>
            <a:off x="6000750" y="2857500"/>
            <a:ext cx="2992438" cy="830263"/>
          </a:xfrm>
          <a:prstGeom prst="rect">
            <a:avLst/>
          </a:prstGeom>
          <a:noFill/>
          <a:ln w="9525">
            <a:noFill/>
            <a:miter lim="800000"/>
            <a:headEnd/>
            <a:tailEnd/>
          </a:ln>
        </p:spPr>
        <p:txBody>
          <a:bodyPr wrap="none">
            <a:spAutoFit/>
          </a:bodyPr>
          <a:lstStyle/>
          <a:p>
            <a:r>
              <a:rPr lang="fr-FR" sz="1600"/>
              <a:t>Acquitter la trame 1 et dire que</a:t>
            </a:r>
          </a:p>
          <a:p>
            <a:r>
              <a:rPr lang="fr-FR" sz="1600"/>
              <a:t> j’attend la trame 2</a:t>
            </a:r>
          </a:p>
          <a:p>
            <a:r>
              <a:rPr lang="fr-FR" sz="1600"/>
              <a:t>Envoyer la trame 0  </a:t>
            </a:r>
          </a:p>
        </p:txBody>
      </p:sp>
      <p:sp>
        <p:nvSpPr>
          <p:cNvPr id="76823" name="ZoneTexte 39"/>
          <p:cNvSpPr txBox="1">
            <a:spLocks noChangeArrowheads="1"/>
          </p:cNvSpPr>
          <p:nvPr/>
        </p:nvSpPr>
        <p:spPr bwMode="auto">
          <a:xfrm>
            <a:off x="6000750" y="4357688"/>
            <a:ext cx="2657475" cy="584200"/>
          </a:xfrm>
          <a:prstGeom prst="rect">
            <a:avLst/>
          </a:prstGeom>
          <a:noFill/>
          <a:ln w="9525">
            <a:noFill/>
            <a:miter lim="800000"/>
            <a:headEnd/>
            <a:tailEnd/>
          </a:ln>
        </p:spPr>
        <p:txBody>
          <a:bodyPr wrap="none">
            <a:spAutoFit/>
          </a:bodyPr>
          <a:lstStyle/>
          <a:p>
            <a:r>
              <a:rPr lang="fr-FR" sz="1600" dirty="0"/>
              <a:t>Recevoir l’acquittement de </a:t>
            </a:r>
          </a:p>
          <a:p>
            <a:r>
              <a:rPr lang="fr-FR" sz="1600" dirty="0"/>
              <a:t>la trame 1</a:t>
            </a:r>
          </a:p>
        </p:txBody>
      </p:sp>
      <p:sp>
        <p:nvSpPr>
          <p:cNvPr id="76824" name="ZoneTexte 44"/>
          <p:cNvSpPr txBox="1">
            <a:spLocks noChangeArrowheads="1"/>
          </p:cNvSpPr>
          <p:nvPr/>
        </p:nvSpPr>
        <p:spPr bwMode="auto">
          <a:xfrm>
            <a:off x="6000750" y="5505450"/>
            <a:ext cx="2965450" cy="825500"/>
          </a:xfrm>
          <a:prstGeom prst="rect">
            <a:avLst/>
          </a:prstGeom>
          <a:noFill/>
          <a:ln w="9525">
            <a:noFill/>
            <a:miter lim="800000"/>
            <a:headEnd/>
            <a:tailEnd/>
          </a:ln>
        </p:spPr>
        <p:txBody>
          <a:bodyPr wrap="none">
            <a:spAutoFit/>
          </a:bodyPr>
          <a:lstStyle/>
          <a:p>
            <a:r>
              <a:rPr lang="fr-FR" sz="1600" dirty="0"/>
              <a:t>Acquitter la trame 2 et dire que</a:t>
            </a:r>
          </a:p>
          <a:p>
            <a:r>
              <a:rPr lang="fr-FR" sz="1600" dirty="0"/>
              <a:t> j’attend la trame 3</a:t>
            </a:r>
          </a:p>
          <a:p>
            <a:r>
              <a:rPr lang="fr-FR" sz="1600" dirty="0"/>
              <a:t>Il n’a pas émis de données </a:t>
            </a:r>
          </a:p>
        </p:txBody>
      </p:sp>
      <p:sp>
        <p:nvSpPr>
          <p:cNvPr id="76825" name="ZoneTexte 48"/>
          <p:cNvSpPr txBox="1">
            <a:spLocks noChangeArrowheads="1"/>
          </p:cNvSpPr>
          <p:nvPr/>
        </p:nvSpPr>
        <p:spPr bwMode="auto">
          <a:xfrm>
            <a:off x="285750" y="2428875"/>
            <a:ext cx="2771775" cy="862013"/>
          </a:xfrm>
          <a:prstGeom prst="rect">
            <a:avLst/>
          </a:prstGeom>
          <a:noFill/>
          <a:ln w="9525">
            <a:noFill/>
            <a:miter lim="800000"/>
            <a:headEnd/>
            <a:tailEnd/>
          </a:ln>
        </p:spPr>
        <p:txBody>
          <a:bodyPr wrap="none">
            <a:spAutoFit/>
          </a:bodyPr>
          <a:lstStyle/>
          <a:p>
            <a:r>
              <a:rPr lang="fr-FR" sz="1600" dirty="0"/>
              <a:t>Réception de l’acquittement </a:t>
            </a:r>
          </a:p>
          <a:p>
            <a:r>
              <a:rPr lang="fr-FR" sz="1600" dirty="0"/>
              <a:t>de la trame 0 en envoi de la</a:t>
            </a:r>
          </a:p>
          <a:p>
            <a:r>
              <a:rPr lang="fr-FR" sz="1600" dirty="0"/>
              <a:t> trame 1</a:t>
            </a:r>
          </a:p>
        </p:txBody>
      </p:sp>
      <p:sp>
        <p:nvSpPr>
          <p:cNvPr id="76826" name="ZoneTexte 49"/>
          <p:cNvSpPr txBox="1">
            <a:spLocks noChangeArrowheads="1"/>
          </p:cNvSpPr>
          <p:nvPr/>
        </p:nvSpPr>
        <p:spPr bwMode="auto">
          <a:xfrm>
            <a:off x="214313" y="3786188"/>
            <a:ext cx="2992437" cy="584200"/>
          </a:xfrm>
          <a:prstGeom prst="rect">
            <a:avLst/>
          </a:prstGeom>
          <a:noFill/>
          <a:ln w="9525">
            <a:noFill/>
            <a:miter lim="800000"/>
            <a:headEnd/>
            <a:tailEnd/>
          </a:ln>
        </p:spPr>
        <p:txBody>
          <a:bodyPr wrap="none">
            <a:spAutoFit/>
          </a:bodyPr>
          <a:lstStyle/>
          <a:p>
            <a:r>
              <a:rPr lang="fr-FR" sz="1600" dirty="0"/>
              <a:t>Acquitter la trame 0 et dire que</a:t>
            </a:r>
          </a:p>
          <a:p>
            <a:r>
              <a:rPr lang="fr-FR" sz="1600" dirty="0"/>
              <a:t> j’attend la trame 1</a:t>
            </a:r>
          </a:p>
        </p:txBody>
      </p:sp>
      <p:sp>
        <p:nvSpPr>
          <p:cNvPr id="27" name="Espace réservé du numéro de diapositive 26"/>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5A62D033-2FC9-4E4B-94DF-7101B15E05BA}" type="slidenum">
              <a:rPr lang="ar-SA" smtClean="0">
                <a:solidFill>
                  <a:srgbClr val="898989"/>
                </a:solidFill>
              </a:rPr>
              <a:pPr fontAlgn="base">
                <a:spcBef>
                  <a:spcPct val="0"/>
                </a:spcBef>
                <a:spcAft>
                  <a:spcPct val="0"/>
                </a:spcAft>
                <a:defRPr/>
              </a:pPr>
              <a:t>73</a:t>
            </a:fld>
            <a:endParaRPr lang="fr-FR" dirty="0">
              <a:solidFill>
                <a:srgbClr val="898989"/>
              </a:solidFill>
              <a:cs typeface="Arial"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defRPr/>
            </a:pPr>
            <a:r>
              <a:rPr lang="fr-FR" sz="3600" b="1" dirty="0">
                <a:latin typeface="Times New Roman" charset="0"/>
                <a:ea typeface="+mn-ea"/>
                <a:cs typeface="Times New Roman" charset="0"/>
              </a:rPr>
              <a:t>Notion de la fenêtre d ’anticipation</a:t>
            </a:r>
            <a:r>
              <a:rPr lang="fr-FR" dirty="0"/>
              <a:t/>
            </a:r>
            <a:br>
              <a:rPr lang="fr-FR" dirty="0"/>
            </a:br>
            <a:endParaRPr lang="fr-FR" dirty="0"/>
          </a:p>
        </p:txBody>
      </p:sp>
      <p:sp>
        <p:nvSpPr>
          <p:cNvPr id="77827" name="Espace réservé du contenu 2"/>
          <p:cNvSpPr>
            <a:spLocks noGrp="1"/>
          </p:cNvSpPr>
          <p:nvPr>
            <p:ph idx="1"/>
          </p:nvPr>
        </p:nvSpPr>
        <p:spPr/>
        <p:txBody>
          <a:bodyPr/>
          <a:lstStyle/>
          <a:p>
            <a:r>
              <a:rPr lang="fr-FR" sz="2800">
                <a:latin typeface="Times New Roman" pitchFamily="18" charset="0"/>
                <a:cs typeface="Times New Roman" pitchFamily="18" charset="0"/>
              </a:rPr>
              <a:t>Emission de plusieurs trames sans attendre la</a:t>
            </a:r>
          </a:p>
          <a:p>
            <a:pPr>
              <a:buFont typeface="Arial" charset="0"/>
              <a:buNone/>
            </a:pPr>
            <a:r>
              <a:rPr lang="fr-FR" sz="2800">
                <a:latin typeface="Times New Roman" pitchFamily="18" charset="0"/>
                <a:cs typeface="Times New Roman" pitchFamily="18" charset="0"/>
              </a:rPr>
              <a:t>réception des acquittements des trames précédentes.</a:t>
            </a:r>
          </a:p>
          <a:p>
            <a:r>
              <a:rPr lang="fr-FR" sz="2800">
                <a:latin typeface="Times New Roman" pitchFamily="18" charset="0"/>
                <a:cs typeface="Times New Roman" pitchFamily="18" charset="0"/>
              </a:rPr>
              <a:t>Le nombre de trames émises dépend de la taille de la fenêtre d’anticipation</a:t>
            </a:r>
          </a:p>
          <a:p>
            <a:r>
              <a:rPr lang="fr-FR" sz="2800">
                <a:latin typeface="Times New Roman" pitchFamily="18" charset="0"/>
                <a:cs typeface="Times New Roman" pitchFamily="18" charset="0"/>
              </a:rPr>
              <a:t>Avantage : meilleur exploitation de la liaison </a:t>
            </a:r>
          </a:p>
          <a:p>
            <a:endParaRPr lang="fr-F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B02D97A2-3887-48A2-B378-222DF96EBF21}" type="slidenum">
              <a:rPr lang="ar-SA" smtClean="0">
                <a:solidFill>
                  <a:srgbClr val="898989"/>
                </a:solidFill>
              </a:rPr>
              <a:pPr fontAlgn="base">
                <a:spcBef>
                  <a:spcPct val="0"/>
                </a:spcBef>
                <a:spcAft>
                  <a:spcPct val="0"/>
                </a:spcAft>
                <a:defRPr/>
              </a:pPr>
              <a:t>74</a:t>
            </a:fld>
            <a:endParaRPr lang="fr-FR">
              <a:solidFill>
                <a:srgbClr val="898989"/>
              </a:solidFill>
              <a:cs typeface="Arial"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re 1"/>
          <p:cNvSpPr>
            <a:spLocks noGrp="1"/>
          </p:cNvSpPr>
          <p:nvPr>
            <p:ph type="title"/>
          </p:nvPr>
        </p:nvSpPr>
        <p:spPr>
          <a:xfrm>
            <a:off x="500063" y="642938"/>
            <a:ext cx="8286750" cy="785812"/>
          </a:xfrm>
        </p:spPr>
        <p:txBody>
          <a:bodyPr/>
          <a:lstStyle/>
          <a:p>
            <a:pPr>
              <a:defRPr/>
            </a:pPr>
            <a:r>
              <a:rPr lang="fr-FR" sz="3200" b="1" dirty="0">
                <a:latin typeface="Times New Roman" charset="0"/>
                <a:ea typeface="+mn-ea"/>
                <a:cs typeface="Times New Roman" charset="0"/>
              </a:rPr>
              <a:t>Envoyer plusieurs trames et attendre les </a:t>
            </a:r>
            <a:r>
              <a:rPr lang="fr-FR" sz="3200" b="1" dirty="0" err="1">
                <a:latin typeface="Times New Roman" charset="0"/>
                <a:ea typeface="+mn-ea"/>
                <a:cs typeface="Times New Roman" charset="0"/>
              </a:rPr>
              <a:t>acquitements</a:t>
            </a:r>
            <a:r>
              <a:rPr lang="fr-FR" sz="3200" b="1" dirty="0">
                <a:latin typeface="Times New Roman" charset="0"/>
                <a:ea typeface="+mn-ea"/>
                <a:cs typeface="Times New Roman" charset="0"/>
              </a:rPr>
              <a:t> </a:t>
            </a:r>
          </a:p>
        </p:txBody>
      </p:sp>
      <p:cxnSp>
        <p:nvCxnSpPr>
          <p:cNvPr id="6" name="Connecteur droit 5"/>
          <p:cNvCxnSpPr/>
          <p:nvPr/>
        </p:nvCxnSpPr>
        <p:spPr>
          <a:xfrm rot="5400000">
            <a:off x="-1356518" y="4356894"/>
            <a:ext cx="4000500"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16200000" flipH="1">
            <a:off x="1212056" y="4283870"/>
            <a:ext cx="3857625" cy="4762"/>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642938" y="2714625"/>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rot="10800000" flipV="1">
            <a:off x="500063" y="3286125"/>
            <a:ext cx="2532062" cy="11430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8855" name="ZoneTexte 9"/>
          <p:cNvSpPr txBox="1">
            <a:spLocks noChangeArrowheads="1"/>
          </p:cNvSpPr>
          <p:nvPr/>
        </p:nvSpPr>
        <p:spPr bwMode="auto">
          <a:xfrm>
            <a:off x="428625" y="1857375"/>
            <a:ext cx="539750" cy="461963"/>
          </a:xfrm>
          <a:prstGeom prst="rect">
            <a:avLst/>
          </a:prstGeom>
          <a:noFill/>
          <a:ln w="9525">
            <a:noFill/>
            <a:miter lim="800000"/>
            <a:headEnd/>
            <a:tailEnd/>
          </a:ln>
        </p:spPr>
        <p:txBody>
          <a:bodyPr wrap="none">
            <a:spAutoFit/>
          </a:bodyPr>
          <a:lstStyle/>
          <a:p>
            <a:r>
              <a:rPr lang="fr-FR" sz="2400" b="1"/>
              <a:t>A</a:t>
            </a:r>
          </a:p>
        </p:txBody>
      </p:sp>
      <p:sp>
        <p:nvSpPr>
          <p:cNvPr id="78856" name="ZoneTexte 10"/>
          <p:cNvSpPr txBox="1">
            <a:spLocks noChangeArrowheads="1"/>
          </p:cNvSpPr>
          <p:nvPr/>
        </p:nvSpPr>
        <p:spPr bwMode="auto">
          <a:xfrm>
            <a:off x="2928938" y="1857375"/>
            <a:ext cx="539750" cy="461963"/>
          </a:xfrm>
          <a:prstGeom prst="rect">
            <a:avLst/>
          </a:prstGeom>
          <a:noFill/>
          <a:ln w="9525">
            <a:noFill/>
            <a:miter lim="800000"/>
            <a:headEnd/>
            <a:tailEnd/>
          </a:ln>
        </p:spPr>
        <p:txBody>
          <a:bodyPr wrap="none">
            <a:spAutoFit/>
          </a:bodyPr>
          <a:lstStyle/>
          <a:p>
            <a:r>
              <a:rPr lang="fr-FR" sz="2400" b="1"/>
              <a:t>B</a:t>
            </a:r>
          </a:p>
        </p:txBody>
      </p:sp>
      <p:sp>
        <p:nvSpPr>
          <p:cNvPr id="78857" name="ZoneTexte 11"/>
          <p:cNvSpPr txBox="1">
            <a:spLocks noChangeArrowheads="1"/>
          </p:cNvSpPr>
          <p:nvPr/>
        </p:nvSpPr>
        <p:spPr bwMode="auto">
          <a:xfrm>
            <a:off x="1474788" y="2357438"/>
            <a:ext cx="739775" cy="400050"/>
          </a:xfrm>
          <a:prstGeom prst="rect">
            <a:avLst/>
          </a:prstGeom>
          <a:noFill/>
          <a:ln w="9525">
            <a:noFill/>
            <a:miter lim="800000"/>
            <a:headEnd/>
            <a:tailEnd/>
          </a:ln>
        </p:spPr>
        <p:txBody>
          <a:bodyPr wrap="none">
            <a:spAutoFit/>
          </a:bodyPr>
          <a:lstStyle/>
          <a:p>
            <a:r>
              <a:rPr lang="fr-FR" sz="2000" b="1" dirty="0"/>
              <a:t>T,0,0</a:t>
            </a:r>
          </a:p>
        </p:txBody>
      </p:sp>
      <p:sp>
        <p:nvSpPr>
          <p:cNvPr id="78858" name="ZoneTexte 12"/>
          <p:cNvSpPr txBox="1">
            <a:spLocks noChangeArrowheads="1"/>
          </p:cNvSpPr>
          <p:nvPr/>
        </p:nvSpPr>
        <p:spPr bwMode="auto">
          <a:xfrm>
            <a:off x="947738" y="3500438"/>
            <a:ext cx="782637" cy="400050"/>
          </a:xfrm>
          <a:prstGeom prst="rect">
            <a:avLst/>
          </a:prstGeom>
          <a:noFill/>
          <a:ln w="9525">
            <a:noFill/>
            <a:miter lim="800000"/>
            <a:headEnd/>
            <a:tailEnd/>
          </a:ln>
        </p:spPr>
        <p:txBody>
          <a:bodyPr>
            <a:spAutoFit/>
          </a:bodyPr>
          <a:lstStyle/>
          <a:p>
            <a:r>
              <a:rPr lang="fr-FR" sz="2000" b="1" dirty="0"/>
              <a:t>T,2,0</a:t>
            </a:r>
          </a:p>
        </p:txBody>
      </p:sp>
      <p:cxnSp>
        <p:nvCxnSpPr>
          <p:cNvPr id="21" name="Connecteur droit avec flèche 20"/>
          <p:cNvCxnSpPr/>
          <p:nvPr/>
        </p:nvCxnSpPr>
        <p:spPr>
          <a:xfrm>
            <a:off x="642938" y="3286125"/>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8860" name="ZoneTexte 22"/>
          <p:cNvSpPr txBox="1">
            <a:spLocks noChangeArrowheads="1"/>
          </p:cNvSpPr>
          <p:nvPr/>
        </p:nvSpPr>
        <p:spPr bwMode="auto">
          <a:xfrm>
            <a:off x="1357313" y="3000375"/>
            <a:ext cx="739775" cy="400050"/>
          </a:xfrm>
          <a:prstGeom prst="rect">
            <a:avLst/>
          </a:prstGeom>
          <a:noFill/>
          <a:ln w="9525">
            <a:noFill/>
            <a:miter lim="800000"/>
            <a:headEnd/>
            <a:tailEnd/>
          </a:ln>
        </p:spPr>
        <p:txBody>
          <a:bodyPr wrap="none">
            <a:spAutoFit/>
          </a:bodyPr>
          <a:lstStyle/>
          <a:p>
            <a:r>
              <a:rPr lang="fr-FR" sz="2000" b="1" dirty="0"/>
              <a:t>T,1,0</a:t>
            </a:r>
          </a:p>
        </p:txBody>
      </p:sp>
      <p:cxnSp>
        <p:nvCxnSpPr>
          <p:cNvPr id="31" name="Connecteur droit avec flèche 30"/>
          <p:cNvCxnSpPr/>
          <p:nvPr/>
        </p:nvCxnSpPr>
        <p:spPr>
          <a:xfrm>
            <a:off x="642938" y="3929063"/>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a:xfrm rot="10800000" flipV="1">
            <a:off x="590550" y="3786188"/>
            <a:ext cx="2500313" cy="1214437"/>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8863" name="ZoneTexte 46"/>
          <p:cNvSpPr txBox="1">
            <a:spLocks noChangeArrowheads="1"/>
          </p:cNvSpPr>
          <p:nvPr/>
        </p:nvSpPr>
        <p:spPr bwMode="auto">
          <a:xfrm>
            <a:off x="3233738" y="3000375"/>
            <a:ext cx="947737" cy="396875"/>
          </a:xfrm>
          <a:prstGeom prst="rect">
            <a:avLst/>
          </a:prstGeom>
          <a:noFill/>
          <a:ln w="9525">
            <a:noFill/>
            <a:miter lim="800000"/>
            <a:headEnd/>
            <a:tailEnd/>
          </a:ln>
        </p:spPr>
        <p:txBody>
          <a:bodyPr wrap="none">
            <a:spAutoFit/>
          </a:bodyPr>
          <a:lstStyle/>
          <a:p>
            <a:r>
              <a:rPr lang="fr-FR" sz="2000" b="1"/>
              <a:t>ACK,1</a:t>
            </a:r>
          </a:p>
        </p:txBody>
      </p:sp>
      <p:cxnSp>
        <p:nvCxnSpPr>
          <p:cNvPr id="38" name="Connecteur droit avec flèche 37"/>
          <p:cNvCxnSpPr/>
          <p:nvPr/>
        </p:nvCxnSpPr>
        <p:spPr>
          <a:xfrm rot="10800000" flipV="1">
            <a:off x="590550" y="4500563"/>
            <a:ext cx="2500313" cy="1214437"/>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78865" name="ZoneTexte 44"/>
          <p:cNvSpPr txBox="1">
            <a:spLocks noChangeArrowheads="1"/>
          </p:cNvSpPr>
          <p:nvPr/>
        </p:nvSpPr>
        <p:spPr bwMode="auto">
          <a:xfrm>
            <a:off x="3233738" y="3538538"/>
            <a:ext cx="947737" cy="396875"/>
          </a:xfrm>
          <a:prstGeom prst="rect">
            <a:avLst/>
          </a:prstGeom>
          <a:noFill/>
          <a:ln w="9525">
            <a:noFill/>
            <a:miter lim="800000"/>
            <a:headEnd/>
            <a:tailEnd/>
          </a:ln>
        </p:spPr>
        <p:txBody>
          <a:bodyPr wrap="none">
            <a:spAutoFit/>
          </a:bodyPr>
          <a:lstStyle/>
          <a:p>
            <a:r>
              <a:rPr lang="fr-FR" sz="2000" b="1"/>
              <a:t>ACK,2</a:t>
            </a:r>
          </a:p>
        </p:txBody>
      </p:sp>
      <p:sp>
        <p:nvSpPr>
          <p:cNvPr id="78866" name="ZoneTexte 48"/>
          <p:cNvSpPr txBox="1">
            <a:spLocks noChangeArrowheads="1"/>
          </p:cNvSpPr>
          <p:nvPr/>
        </p:nvSpPr>
        <p:spPr bwMode="auto">
          <a:xfrm>
            <a:off x="3233738" y="4038600"/>
            <a:ext cx="947737" cy="396875"/>
          </a:xfrm>
          <a:prstGeom prst="rect">
            <a:avLst/>
          </a:prstGeom>
          <a:noFill/>
          <a:ln w="9525">
            <a:noFill/>
            <a:miter lim="800000"/>
            <a:headEnd/>
            <a:tailEnd/>
          </a:ln>
        </p:spPr>
        <p:txBody>
          <a:bodyPr wrap="none">
            <a:spAutoFit/>
          </a:bodyPr>
          <a:lstStyle/>
          <a:p>
            <a:r>
              <a:rPr lang="fr-FR" sz="2000" b="1"/>
              <a:t>ACK,3</a:t>
            </a:r>
          </a:p>
        </p:txBody>
      </p:sp>
      <p:sp>
        <p:nvSpPr>
          <p:cNvPr id="78867" name="ZoneTexte 49"/>
          <p:cNvSpPr txBox="1">
            <a:spLocks noChangeArrowheads="1"/>
          </p:cNvSpPr>
          <p:nvPr/>
        </p:nvSpPr>
        <p:spPr bwMode="auto">
          <a:xfrm>
            <a:off x="4500563" y="2286000"/>
            <a:ext cx="4143376" cy="2616101"/>
          </a:xfrm>
          <a:prstGeom prst="rect">
            <a:avLst/>
          </a:prstGeom>
          <a:noFill/>
          <a:ln w="9525">
            <a:noFill/>
            <a:miter lim="800000"/>
            <a:headEnd/>
            <a:tailEnd/>
          </a:ln>
        </p:spPr>
        <p:txBody>
          <a:bodyPr wrap="square">
            <a:spAutoFit/>
          </a:bodyPr>
          <a:lstStyle/>
          <a:p>
            <a:r>
              <a:rPr lang="fr-FR" sz="2400" dirty="0">
                <a:latin typeface="Times New Roman" pitchFamily="18" charset="0"/>
                <a:cs typeface="Times New Roman" pitchFamily="18" charset="0"/>
              </a:rPr>
              <a:t>risque de saturation </a:t>
            </a:r>
          </a:p>
          <a:p>
            <a:r>
              <a:rPr lang="fr-FR" sz="2400" dirty="0">
                <a:latin typeface="Times New Roman" pitchFamily="18" charset="0"/>
                <a:cs typeface="Times New Roman" pitchFamily="18" charset="0"/>
              </a:rPr>
              <a:t>du récepteur </a:t>
            </a:r>
            <a:r>
              <a:rPr lang="fr-FR" sz="2400" dirty="0">
                <a:latin typeface="Times New Roman" pitchFamily="18" charset="0"/>
                <a:cs typeface="Times New Roman" pitchFamily="18" charset="0"/>
                <a:sym typeface="Wingdings" pitchFamily="2" charset="2"/>
              </a:rPr>
              <a:t> </a:t>
            </a:r>
            <a:r>
              <a:rPr lang="fr-FR" sz="2400" dirty="0">
                <a:latin typeface="Times New Roman" pitchFamily="18" charset="0"/>
                <a:cs typeface="Times New Roman" pitchFamily="18" charset="0"/>
              </a:rPr>
              <a:t>les deux extrémités doivent utiliser la même taille de la fenêtre d’anticipation ou avoir un mécanisme pour réguler le flux </a:t>
            </a:r>
          </a:p>
          <a:p>
            <a:endParaRPr lang="fr-FR" sz="2000" dirty="0">
              <a:latin typeface="Times New Roman" pitchFamily="18" charset="0"/>
              <a:cs typeface="Times New Roman" pitchFamily="18" charset="0"/>
            </a:endParaRPr>
          </a:p>
        </p:txBody>
      </p:sp>
      <p:sp>
        <p:nvSpPr>
          <p:cNvPr id="20" name="Espace réservé du numéro de diapositive 19"/>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4148AA6F-58C1-4CCA-9E2B-C09F991799BE}" type="slidenum">
              <a:rPr lang="ar-SA" smtClean="0">
                <a:solidFill>
                  <a:srgbClr val="898989"/>
                </a:solidFill>
              </a:rPr>
              <a:pPr fontAlgn="base">
                <a:spcBef>
                  <a:spcPct val="0"/>
                </a:spcBef>
                <a:spcAft>
                  <a:spcPct val="0"/>
                </a:spcAft>
                <a:defRPr/>
              </a:pPr>
              <a:t>75</a:t>
            </a:fld>
            <a:endParaRPr lang="fr-FR">
              <a:solidFill>
                <a:srgbClr val="898989"/>
              </a:solidFill>
              <a:cs typeface="Arial"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re 1"/>
          <p:cNvSpPr>
            <a:spLocks noGrp="1"/>
          </p:cNvSpPr>
          <p:nvPr>
            <p:ph type="title"/>
          </p:nvPr>
        </p:nvSpPr>
        <p:spPr/>
        <p:txBody>
          <a:bodyPr/>
          <a:lstStyle/>
          <a:p>
            <a:pPr>
              <a:defRPr/>
            </a:pPr>
            <a:r>
              <a:rPr lang="fr-FR" sz="3200" b="1" dirty="0">
                <a:latin typeface="Times New Roman" charset="0"/>
                <a:ea typeface="+mn-ea"/>
                <a:cs typeface="Times New Roman" charset="0"/>
              </a:rPr>
              <a:t>Réduire le nombre des trames d’acquittement : acquittement groupés </a:t>
            </a:r>
          </a:p>
        </p:txBody>
      </p:sp>
      <p:sp>
        <p:nvSpPr>
          <p:cNvPr id="79875" name="Espace réservé du contenu 2"/>
          <p:cNvSpPr>
            <a:spLocks noGrp="1"/>
          </p:cNvSpPr>
          <p:nvPr>
            <p:ph idx="1"/>
          </p:nvPr>
        </p:nvSpPr>
        <p:spPr/>
        <p:txBody>
          <a:bodyPr/>
          <a:lstStyle/>
          <a:p>
            <a:r>
              <a:rPr lang="fr-FR" sz="2800">
                <a:latin typeface="Times New Roman" pitchFamily="18" charset="0"/>
                <a:cs typeface="Times New Roman" pitchFamily="18" charset="0"/>
              </a:rPr>
              <a:t>Les trames d’acquittement  génèrent un trafic important </a:t>
            </a:r>
          </a:p>
          <a:p>
            <a:r>
              <a:rPr lang="fr-FR" sz="2800">
                <a:latin typeface="Times New Roman" pitchFamily="18" charset="0"/>
                <a:cs typeface="Times New Roman" pitchFamily="18" charset="0"/>
              </a:rPr>
              <a:t>Comment réduire ce trafique ?</a:t>
            </a:r>
          </a:p>
          <a:p>
            <a:r>
              <a:rPr lang="fr-FR" sz="2800">
                <a:latin typeface="Times New Roman" pitchFamily="18" charset="0"/>
                <a:cs typeface="Times New Roman" pitchFamily="18" charset="0"/>
              </a:rPr>
              <a:t>Acquitter juste la dernière trame reçue N , cet acquittement sera considéré comme un acquittement des trames précédentes  ayant des numéro inférieurs à N </a:t>
            </a: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63BA99BF-EEEC-4301-85BB-79019D515623}" type="slidenum">
              <a:rPr lang="ar-SA" smtClean="0">
                <a:solidFill>
                  <a:srgbClr val="898989"/>
                </a:solidFill>
              </a:rPr>
              <a:pPr fontAlgn="base">
                <a:spcBef>
                  <a:spcPct val="0"/>
                </a:spcBef>
                <a:spcAft>
                  <a:spcPct val="0"/>
                </a:spcAft>
                <a:defRPr/>
              </a:pPr>
              <a:t>76</a:t>
            </a:fld>
            <a:endParaRPr lang="fr-FR">
              <a:solidFill>
                <a:srgbClr val="898989"/>
              </a:solidFill>
              <a:cs typeface="Arial"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re 1"/>
          <p:cNvSpPr>
            <a:spLocks noGrp="1"/>
          </p:cNvSpPr>
          <p:nvPr>
            <p:ph type="title"/>
          </p:nvPr>
        </p:nvSpPr>
        <p:spPr>
          <a:xfrm>
            <a:off x="428625" y="142875"/>
            <a:ext cx="8229600" cy="511175"/>
          </a:xfrm>
        </p:spPr>
        <p:txBody>
          <a:bodyPr/>
          <a:lstStyle/>
          <a:p>
            <a:pPr>
              <a:defRPr/>
            </a:pPr>
            <a:r>
              <a:rPr lang="fr-FR" sz="3200" b="1" dirty="0">
                <a:latin typeface="Times New Roman" charset="0"/>
                <a:ea typeface="+mn-ea"/>
                <a:cs typeface="Times New Roman" charset="0"/>
              </a:rPr>
              <a:t>Acquittement groupés </a:t>
            </a:r>
          </a:p>
        </p:txBody>
      </p:sp>
      <p:sp>
        <p:nvSpPr>
          <p:cNvPr id="80899" name="Espace réservé du contenu 2"/>
          <p:cNvSpPr>
            <a:spLocks noGrp="1"/>
          </p:cNvSpPr>
          <p:nvPr>
            <p:ph idx="1"/>
          </p:nvPr>
        </p:nvSpPr>
        <p:spPr>
          <a:xfrm>
            <a:off x="4286250" y="1600200"/>
            <a:ext cx="4400550" cy="4525963"/>
          </a:xfrm>
        </p:spPr>
        <p:txBody>
          <a:bodyPr/>
          <a:lstStyle/>
          <a:p>
            <a:r>
              <a:rPr lang="fr-FR" sz="2400">
                <a:latin typeface="Times New Roman" pitchFamily="18" charset="0"/>
                <a:cs typeface="Times New Roman" pitchFamily="18" charset="0"/>
              </a:rPr>
              <a:t>Problème : qu’est ce qu’il faut faire lorsque une trame est </a:t>
            </a:r>
            <a:r>
              <a:rPr lang="fr-FR" sz="2400">
                <a:solidFill>
                  <a:srgbClr val="FF0000"/>
                </a:solidFill>
                <a:latin typeface="Times New Roman" pitchFamily="18" charset="0"/>
                <a:cs typeface="Times New Roman" pitchFamily="18" charset="0"/>
              </a:rPr>
              <a:t>perdue ou erronée </a:t>
            </a:r>
            <a:r>
              <a:rPr lang="fr-FR" sz="2400">
                <a:latin typeface="Times New Roman" pitchFamily="18" charset="0"/>
                <a:cs typeface="Times New Roman" pitchFamily="18" charset="0"/>
              </a:rPr>
              <a:t>?</a:t>
            </a:r>
          </a:p>
          <a:p>
            <a:r>
              <a:rPr lang="fr-FR" sz="2400">
                <a:latin typeface="Times New Roman" pitchFamily="18" charset="0"/>
                <a:cs typeface="Times New Roman" pitchFamily="18" charset="0"/>
              </a:rPr>
              <a:t>Solution : Retransmission de toutes les trames à partir de la trame erronée ou perdue </a:t>
            </a:r>
          </a:p>
          <a:p>
            <a:r>
              <a:rPr lang="fr-FR" sz="2400">
                <a:latin typeface="Times New Roman" pitchFamily="18" charset="0"/>
                <a:cs typeface="Times New Roman" pitchFamily="18" charset="0"/>
              </a:rPr>
              <a:t>Envoyer un acquittement négative N-ACK avec le numéro de la trame erronée : les trames précédentes sont bien reçues .</a:t>
            </a:r>
          </a:p>
          <a:p>
            <a:endParaRPr lang="fr-FR"/>
          </a:p>
        </p:txBody>
      </p:sp>
      <p:cxnSp>
        <p:nvCxnSpPr>
          <p:cNvPr id="16" name="Connecteur droit 15"/>
          <p:cNvCxnSpPr/>
          <p:nvPr/>
        </p:nvCxnSpPr>
        <p:spPr>
          <a:xfrm rot="5400000">
            <a:off x="-1499393" y="3213894"/>
            <a:ext cx="4000500"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7" name="Connecteur droit 16"/>
          <p:cNvCxnSpPr/>
          <p:nvPr/>
        </p:nvCxnSpPr>
        <p:spPr>
          <a:xfrm rot="5400000">
            <a:off x="998538" y="3143250"/>
            <a:ext cx="4002088"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8" name="Connecteur droit avec flèche 17"/>
          <p:cNvCxnSpPr/>
          <p:nvPr/>
        </p:nvCxnSpPr>
        <p:spPr>
          <a:xfrm>
            <a:off x="500063" y="1571625"/>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0903" name="ZoneTexte 9"/>
          <p:cNvSpPr txBox="1">
            <a:spLocks noChangeArrowheads="1"/>
          </p:cNvSpPr>
          <p:nvPr/>
        </p:nvSpPr>
        <p:spPr bwMode="auto">
          <a:xfrm>
            <a:off x="285750" y="714375"/>
            <a:ext cx="539750" cy="461963"/>
          </a:xfrm>
          <a:prstGeom prst="rect">
            <a:avLst/>
          </a:prstGeom>
          <a:noFill/>
          <a:ln w="9525">
            <a:noFill/>
            <a:miter lim="800000"/>
            <a:headEnd/>
            <a:tailEnd/>
          </a:ln>
        </p:spPr>
        <p:txBody>
          <a:bodyPr wrap="none">
            <a:spAutoFit/>
          </a:bodyPr>
          <a:lstStyle/>
          <a:p>
            <a:r>
              <a:rPr lang="fr-FR" sz="2400" b="1"/>
              <a:t>A</a:t>
            </a:r>
          </a:p>
        </p:txBody>
      </p:sp>
      <p:sp>
        <p:nvSpPr>
          <p:cNvPr id="80904" name="ZoneTexte 10"/>
          <p:cNvSpPr txBox="1">
            <a:spLocks noChangeArrowheads="1"/>
          </p:cNvSpPr>
          <p:nvPr/>
        </p:nvSpPr>
        <p:spPr bwMode="auto">
          <a:xfrm>
            <a:off x="2786063" y="714375"/>
            <a:ext cx="539750" cy="461963"/>
          </a:xfrm>
          <a:prstGeom prst="rect">
            <a:avLst/>
          </a:prstGeom>
          <a:noFill/>
          <a:ln w="9525">
            <a:noFill/>
            <a:miter lim="800000"/>
            <a:headEnd/>
            <a:tailEnd/>
          </a:ln>
        </p:spPr>
        <p:txBody>
          <a:bodyPr wrap="none">
            <a:spAutoFit/>
          </a:bodyPr>
          <a:lstStyle/>
          <a:p>
            <a:r>
              <a:rPr lang="fr-FR" sz="2400" b="1"/>
              <a:t>B</a:t>
            </a:r>
          </a:p>
        </p:txBody>
      </p:sp>
      <p:sp>
        <p:nvSpPr>
          <p:cNvPr id="80905" name="ZoneTexte 11"/>
          <p:cNvSpPr txBox="1">
            <a:spLocks noChangeArrowheads="1"/>
          </p:cNvSpPr>
          <p:nvPr/>
        </p:nvSpPr>
        <p:spPr bwMode="auto">
          <a:xfrm>
            <a:off x="1331913" y="1214438"/>
            <a:ext cx="739775" cy="400050"/>
          </a:xfrm>
          <a:prstGeom prst="rect">
            <a:avLst/>
          </a:prstGeom>
          <a:noFill/>
          <a:ln w="9525">
            <a:noFill/>
            <a:miter lim="800000"/>
            <a:headEnd/>
            <a:tailEnd/>
          </a:ln>
        </p:spPr>
        <p:txBody>
          <a:bodyPr wrap="none">
            <a:spAutoFit/>
          </a:bodyPr>
          <a:lstStyle/>
          <a:p>
            <a:r>
              <a:rPr lang="fr-FR" sz="2000" b="1"/>
              <a:t>T,0,0</a:t>
            </a:r>
          </a:p>
        </p:txBody>
      </p:sp>
      <p:sp>
        <p:nvSpPr>
          <p:cNvPr id="80906" name="ZoneTexte 12"/>
          <p:cNvSpPr txBox="1">
            <a:spLocks noChangeArrowheads="1"/>
          </p:cNvSpPr>
          <p:nvPr/>
        </p:nvSpPr>
        <p:spPr bwMode="auto">
          <a:xfrm>
            <a:off x="804863" y="2357438"/>
            <a:ext cx="782637" cy="400050"/>
          </a:xfrm>
          <a:prstGeom prst="rect">
            <a:avLst/>
          </a:prstGeom>
          <a:noFill/>
          <a:ln w="9525">
            <a:noFill/>
            <a:miter lim="800000"/>
            <a:headEnd/>
            <a:tailEnd/>
          </a:ln>
        </p:spPr>
        <p:txBody>
          <a:bodyPr>
            <a:spAutoFit/>
          </a:bodyPr>
          <a:lstStyle/>
          <a:p>
            <a:r>
              <a:rPr lang="fr-FR" sz="2000" b="1"/>
              <a:t>T,2,0</a:t>
            </a:r>
          </a:p>
        </p:txBody>
      </p:sp>
      <p:cxnSp>
        <p:nvCxnSpPr>
          <p:cNvPr id="25" name="Connecteur droit avec flèche 24"/>
          <p:cNvCxnSpPr/>
          <p:nvPr/>
        </p:nvCxnSpPr>
        <p:spPr>
          <a:xfrm>
            <a:off x="500063" y="2143125"/>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0908" name="ZoneTexte 22"/>
          <p:cNvSpPr txBox="1">
            <a:spLocks noChangeArrowheads="1"/>
          </p:cNvSpPr>
          <p:nvPr/>
        </p:nvSpPr>
        <p:spPr bwMode="auto">
          <a:xfrm>
            <a:off x="1214438" y="1857375"/>
            <a:ext cx="739775" cy="400050"/>
          </a:xfrm>
          <a:prstGeom prst="rect">
            <a:avLst/>
          </a:prstGeom>
          <a:noFill/>
          <a:ln w="9525">
            <a:noFill/>
            <a:miter lim="800000"/>
            <a:headEnd/>
            <a:tailEnd/>
          </a:ln>
        </p:spPr>
        <p:txBody>
          <a:bodyPr wrap="none">
            <a:spAutoFit/>
          </a:bodyPr>
          <a:lstStyle/>
          <a:p>
            <a:r>
              <a:rPr lang="fr-FR" sz="2000" b="1"/>
              <a:t>T,1,0</a:t>
            </a:r>
          </a:p>
        </p:txBody>
      </p:sp>
      <p:cxnSp>
        <p:nvCxnSpPr>
          <p:cNvPr id="27" name="Connecteur droit avec flèche 26"/>
          <p:cNvCxnSpPr/>
          <p:nvPr/>
        </p:nvCxnSpPr>
        <p:spPr>
          <a:xfrm>
            <a:off x="500063" y="2786063"/>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0" name="Connecteur droit avec flèche 29"/>
          <p:cNvCxnSpPr/>
          <p:nvPr/>
        </p:nvCxnSpPr>
        <p:spPr>
          <a:xfrm rot="10800000" flipV="1">
            <a:off x="447675" y="3357563"/>
            <a:ext cx="2500313" cy="1214437"/>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0911" name="ZoneTexte 48"/>
          <p:cNvSpPr txBox="1">
            <a:spLocks noChangeArrowheads="1"/>
          </p:cNvSpPr>
          <p:nvPr/>
        </p:nvSpPr>
        <p:spPr bwMode="auto">
          <a:xfrm>
            <a:off x="3090863" y="2895600"/>
            <a:ext cx="947737" cy="396875"/>
          </a:xfrm>
          <a:prstGeom prst="rect">
            <a:avLst/>
          </a:prstGeom>
          <a:noFill/>
          <a:ln w="9525">
            <a:noFill/>
            <a:miter lim="800000"/>
            <a:headEnd/>
            <a:tailEnd/>
          </a:ln>
        </p:spPr>
        <p:txBody>
          <a:bodyPr wrap="none">
            <a:spAutoFit/>
          </a:bodyPr>
          <a:lstStyle/>
          <a:p>
            <a:r>
              <a:rPr lang="fr-FR" sz="2000" b="1"/>
              <a:t>ACK,3</a:t>
            </a:r>
          </a:p>
        </p:txBody>
      </p:sp>
      <p:sp>
        <p:nvSpPr>
          <p:cNvPr id="19" name="Espace réservé du numéro de diapositive 18"/>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D07ED98C-3E9D-4F2D-96AC-D36B0206F127}" type="slidenum">
              <a:rPr lang="ar-SA" smtClean="0">
                <a:solidFill>
                  <a:srgbClr val="898989"/>
                </a:solidFill>
              </a:rPr>
              <a:pPr fontAlgn="base">
                <a:spcBef>
                  <a:spcPct val="0"/>
                </a:spcBef>
                <a:spcAft>
                  <a:spcPct val="0"/>
                </a:spcAft>
                <a:defRPr/>
              </a:pPr>
              <a:t>77</a:t>
            </a:fld>
            <a:endParaRPr lang="fr-FR">
              <a:solidFill>
                <a:srgbClr val="898989"/>
              </a:solidFill>
              <a:cs typeface="Arial"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rot="5400000">
            <a:off x="68263" y="4106863"/>
            <a:ext cx="5500687" cy="158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rot="5400000">
            <a:off x="2563019" y="4106069"/>
            <a:ext cx="5500687" cy="3175"/>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a:off x="2817813" y="17145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1925" name="ZoneTexte 9"/>
          <p:cNvSpPr txBox="1">
            <a:spLocks noChangeArrowheads="1"/>
          </p:cNvSpPr>
          <p:nvPr/>
        </p:nvSpPr>
        <p:spPr bwMode="auto">
          <a:xfrm>
            <a:off x="2603500" y="857250"/>
            <a:ext cx="539750" cy="461963"/>
          </a:xfrm>
          <a:prstGeom prst="rect">
            <a:avLst/>
          </a:prstGeom>
          <a:noFill/>
          <a:ln w="9525">
            <a:noFill/>
            <a:miter lim="800000"/>
            <a:headEnd/>
            <a:tailEnd/>
          </a:ln>
        </p:spPr>
        <p:txBody>
          <a:bodyPr wrap="none">
            <a:spAutoFit/>
          </a:bodyPr>
          <a:lstStyle/>
          <a:p>
            <a:r>
              <a:rPr lang="fr-FR" sz="2400" b="1"/>
              <a:t>A</a:t>
            </a:r>
          </a:p>
        </p:txBody>
      </p:sp>
      <p:sp>
        <p:nvSpPr>
          <p:cNvPr id="81926" name="ZoneTexte 10"/>
          <p:cNvSpPr txBox="1">
            <a:spLocks noChangeArrowheads="1"/>
          </p:cNvSpPr>
          <p:nvPr/>
        </p:nvSpPr>
        <p:spPr bwMode="auto">
          <a:xfrm>
            <a:off x="5103813" y="857250"/>
            <a:ext cx="539750" cy="461963"/>
          </a:xfrm>
          <a:prstGeom prst="rect">
            <a:avLst/>
          </a:prstGeom>
          <a:noFill/>
          <a:ln w="9525">
            <a:noFill/>
            <a:miter lim="800000"/>
            <a:headEnd/>
            <a:tailEnd/>
          </a:ln>
        </p:spPr>
        <p:txBody>
          <a:bodyPr wrap="none">
            <a:spAutoFit/>
          </a:bodyPr>
          <a:lstStyle/>
          <a:p>
            <a:r>
              <a:rPr lang="fr-FR" sz="2400" b="1"/>
              <a:t>B</a:t>
            </a:r>
          </a:p>
        </p:txBody>
      </p:sp>
      <p:sp>
        <p:nvSpPr>
          <p:cNvPr id="81927" name="ZoneTexte 11"/>
          <p:cNvSpPr txBox="1">
            <a:spLocks noChangeArrowheads="1"/>
          </p:cNvSpPr>
          <p:nvPr/>
        </p:nvSpPr>
        <p:spPr bwMode="auto">
          <a:xfrm>
            <a:off x="3649663" y="1357313"/>
            <a:ext cx="684212" cy="369887"/>
          </a:xfrm>
          <a:prstGeom prst="rect">
            <a:avLst/>
          </a:prstGeom>
          <a:noFill/>
          <a:ln w="9525">
            <a:noFill/>
            <a:miter lim="800000"/>
            <a:headEnd/>
            <a:tailEnd/>
          </a:ln>
        </p:spPr>
        <p:txBody>
          <a:bodyPr wrap="none">
            <a:spAutoFit/>
          </a:bodyPr>
          <a:lstStyle/>
          <a:p>
            <a:r>
              <a:rPr lang="fr-FR" b="1"/>
              <a:t>T,0,0</a:t>
            </a:r>
          </a:p>
        </p:txBody>
      </p:sp>
      <p:sp>
        <p:nvSpPr>
          <p:cNvPr id="81928" name="ZoneTexte 12"/>
          <p:cNvSpPr txBox="1">
            <a:spLocks noChangeArrowheads="1"/>
          </p:cNvSpPr>
          <p:nvPr/>
        </p:nvSpPr>
        <p:spPr bwMode="auto">
          <a:xfrm>
            <a:off x="3571875" y="2571750"/>
            <a:ext cx="782638" cy="369888"/>
          </a:xfrm>
          <a:prstGeom prst="rect">
            <a:avLst/>
          </a:prstGeom>
          <a:noFill/>
          <a:ln w="9525">
            <a:noFill/>
            <a:miter lim="800000"/>
            <a:headEnd/>
            <a:tailEnd/>
          </a:ln>
        </p:spPr>
        <p:txBody>
          <a:bodyPr>
            <a:spAutoFit/>
          </a:bodyPr>
          <a:lstStyle/>
          <a:p>
            <a:r>
              <a:rPr lang="fr-FR" b="1"/>
              <a:t>T,2,0</a:t>
            </a:r>
          </a:p>
        </p:txBody>
      </p:sp>
      <p:cxnSp>
        <p:nvCxnSpPr>
          <p:cNvPr id="21" name="Connecteur droit avec flèche 20"/>
          <p:cNvCxnSpPr/>
          <p:nvPr/>
        </p:nvCxnSpPr>
        <p:spPr>
          <a:xfrm>
            <a:off x="2817813" y="22860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1930" name="ZoneTexte 22"/>
          <p:cNvSpPr txBox="1">
            <a:spLocks noChangeArrowheads="1"/>
          </p:cNvSpPr>
          <p:nvPr/>
        </p:nvSpPr>
        <p:spPr bwMode="auto">
          <a:xfrm>
            <a:off x="3643313" y="2000250"/>
            <a:ext cx="684212" cy="369888"/>
          </a:xfrm>
          <a:prstGeom prst="rect">
            <a:avLst/>
          </a:prstGeom>
          <a:noFill/>
          <a:ln w="9525">
            <a:noFill/>
            <a:miter lim="800000"/>
            <a:headEnd/>
            <a:tailEnd/>
          </a:ln>
        </p:spPr>
        <p:txBody>
          <a:bodyPr wrap="none">
            <a:spAutoFit/>
          </a:bodyPr>
          <a:lstStyle/>
          <a:p>
            <a:r>
              <a:rPr lang="fr-FR" b="1"/>
              <a:t>T,1,0</a:t>
            </a:r>
          </a:p>
        </p:txBody>
      </p:sp>
      <p:cxnSp>
        <p:nvCxnSpPr>
          <p:cNvPr id="31" name="Connecteur droit avec flèche 30"/>
          <p:cNvCxnSpPr/>
          <p:nvPr/>
        </p:nvCxnSpPr>
        <p:spPr>
          <a:xfrm>
            <a:off x="2817813" y="2857500"/>
            <a:ext cx="2493962"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8" name="Connecteur droit avec flèche 37"/>
          <p:cNvCxnSpPr/>
          <p:nvPr/>
        </p:nvCxnSpPr>
        <p:spPr>
          <a:xfrm rot="10800000" flipV="1">
            <a:off x="2786063" y="4000500"/>
            <a:ext cx="2500312" cy="5715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1933" name="ZoneTexte 48"/>
          <p:cNvSpPr txBox="1">
            <a:spLocks noChangeArrowheads="1"/>
          </p:cNvSpPr>
          <p:nvPr/>
        </p:nvSpPr>
        <p:spPr bwMode="auto">
          <a:xfrm>
            <a:off x="3286125" y="3857625"/>
            <a:ext cx="1111250" cy="366713"/>
          </a:xfrm>
          <a:prstGeom prst="rect">
            <a:avLst/>
          </a:prstGeom>
          <a:noFill/>
          <a:ln w="9525">
            <a:noFill/>
            <a:miter lim="800000"/>
            <a:headEnd/>
            <a:tailEnd/>
          </a:ln>
        </p:spPr>
        <p:txBody>
          <a:bodyPr wrap="none">
            <a:spAutoFit/>
          </a:bodyPr>
          <a:lstStyle/>
          <a:p>
            <a:r>
              <a:rPr lang="fr-FR" b="1"/>
              <a:t>N-ACK,2</a:t>
            </a:r>
          </a:p>
        </p:txBody>
      </p:sp>
      <p:sp>
        <p:nvSpPr>
          <p:cNvPr id="81934" name="ZoneTexte 16"/>
          <p:cNvSpPr txBox="1">
            <a:spLocks noChangeArrowheads="1"/>
          </p:cNvSpPr>
          <p:nvPr/>
        </p:nvSpPr>
        <p:spPr bwMode="auto">
          <a:xfrm>
            <a:off x="5429250" y="3071813"/>
            <a:ext cx="3133725" cy="923925"/>
          </a:xfrm>
          <a:prstGeom prst="rect">
            <a:avLst/>
          </a:prstGeom>
          <a:noFill/>
          <a:ln w="9525">
            <a:noFill/>
            <a:miter lim="800000"/>
            <a:headEnd/>
            <a:tailEnd/>
          </a:ln>
        </p:spPr>
        <p:txBody>
          <a:bodyPr wrap="none">
            <a:spAutoFit/>
          </a:bodyPr>
          <a:lstStyle/>
          <a:p>
            <a:r>
              <a:rPr lang="fr-FR"/>
              <a:t>La trame 2 est mal reçue</a:t>
            </a:r>
          </a:p>
          <a:p>
            <a:r>
              <a:rPr lang="fr-FR"/>
              <a:t>Demander la retransmission </a:t>
            </a:r>
          </a:p>
          <a:p>
            <a:r>
              <a:rPr lang="fr-FR"/>
              <a:t>à partir de la trame 2 </a:t>
            </a:r>
          </a:p>
        </p:txBody>
      </p:sp>
      <p:sp>
        <p:nvSpPr>
          <p:cNvPr id="81935" name="ZoneTexte 17"/>
          <p:cNvSpPr txBox="1">
            <a:spLocks noChangeArrowheads="1"/>
          </p:cNvSpPr>
          <p:nvPr/>
        </p:nvSpPr>
        <p:spPr bwMode="auto">
          <a:xfrm>
            <a:off x="4000500" y="4572000"/>
            <a:ext cx="782638" cy="369888"/>
          </a:xfrm>
          <a:prstGeom prst="rect">
            <a:avLst/>
          </a:prstGeom>
          <a:noFill/>
          <a:ln w="9525">
            <a:noFill/>
            <a:miter lim="800000"/>
            <a:headEnd/>
            <a:tailEnd/>
          </a:ln>
        </p:spPr>
        <p:txBody>
          <a:bodyPr>
            <a:spAutoFit/>
          </a:bodyPr>
          <a:lstStyle/>
          <a:p>
            <a:r>
              <a:rPr lang="fr-FR" b="1"/>
              <a:t>T,2,0</a:t>
            </a:r>
          </a:p>
        </p:txBody>
      </p:sp>
      <p:cxnSp>
        <p:nvCxnSpPr>
          <p:cNvPr id="19" name="Connecteur droit avec flèche 18"/>
          <p:cNvCxnSpPr/>
          <p:nvPr/>
        </p:nvCxnSpPr>
        <p:spPr>
          <a:xfrm>
            <a:off x="2786063" y="4572000"/>
            <a:ext cx="2500312"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0" name="Connecteur droit avec flèche 19"/>
          <p:cNvCxnSpPr/>
          <p:nvPr/>
        </p:nvCxnSpPr>
        <p:spPr>
          <a:xfrm rot="10800000" flipV="1">
            <a:off x="2817813" y="5857875"/>
            <a:ext cx="2468562" cy="5715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1938" name="ZoneTexte 21"/>
          <p:cNvSpPr txBox="1">
            <a:spLocks noChangeArrowheads="1"/>
          </p:cNvSpPr>
          <p:nvPr/>
        </p:nvSpPr>
        <p:spPr bwMode="auto">
          <a:xfrm>
            <a:off x="3571875" y="5786438"/>
            <a:ext cx="869950" cy="366712"/>
          </a:xfrm>
          <a:prstGeom prst="rect">
            <a:avLst/>
          </a:prstGeom>
          <a:noFill/>
          <a:ln w="9525">
            <a:noFill/>
            <a:miter lim="800000"/>
            <a:headEnd/>
            <a:tailEnd/>
          </a:ln>
        </p:spPr>
        <p:txBody>
          <a:bodyPr wrap="none">
            <a:spAutoFit/>
          </a:bodyPr>
          <a:lstStyle/>
          <a:p>
            <a:r>
              <a:rPr lang="fr-FR" b="1"/>
              <a:t>ACK,4</a:t>
            </a:r>
          </a:p>
        </p:txBody>
      </p:sp>
      <p:sp>
        <p:nvSpPr>
          <p:cNvPr id="81939" name="ZoneTexte 24"/>
          <p:cNvSpPr txBox="1">
            <a:spLocks noChangeArrowheads="1"/>
          </p:cNvSpPr>
          <p:nvPr/>
        </p:nvSpPr>
        <p:spPr bwMode="auto">
          <a:xfrm>
            <a:off x="142875" y="4286250"/>
            <a:ext cx="2525713" cy="1006475"/>
          </a:xfrm>
          <a:prstGeom prst="rect">
            <a:avLst/>
          </a:prstGeom>
          <a:noFill/>
          <a:ln w="9525">
            <a:noFill/>
            <a:miter lim="800000"/>
            <a:headEnd/>
            <a:tailEnd/>
          </a:ln>
        </p:spPr>
        <p:txBody>
          <a:bodyPr wrap="none">
            <a:spAutoFit/>
          </a:bodyPr>
          <a:lstStyle/>
          <a:p>
            <a:r>
              <a:rPr lang="fr-FR" sz="2000" b="1"/>
              <a:t>Retransmission de </a:t>
            </a:r>
          </a:p>
          <a:p>
            <a:r>
              <a:rPr lang="fr-FR" sz="2000" b="1"/>
              <a:t>la trame 2 et 3 </a:t>
            </a:r>
          </a:p>
          <a:p>
            <a:endParaRPr lang="fr-FR" sz="2000" b="1"/>
          </a:p>
        </p:txBody>
      </p:sp>
      <p:sp>
        <p:nvSpPr>
          <p:cNvPr id="81940" name="ZoneTexte 25"/>
          <p:cNvSpPr txBox="1">
            <a:spLocks noChangeArrowheads="1"/>
          </p:cNvSpPr>
          <p:nvPr/>
        </p:nvSpPr>
        <p:spPr bwMode="auto">
          <a:xfrm>
            <a:off x="0" y="142875"/>
            <a:ext cx="9212263" cy="584200"/>
          </a:xfrm>
          <a:prstGeom prst="rect">
            <a:avLst/>
          </a:prstGeom>
          <a:noFill/>
          <a:ln w="9525">
            <a:noFill/>
            <a:miter lim="800000"/>
            <a:headEnd/>
            <a:tailEnd/>
          </a:ln>
        </p:spPr>
        <p:txBody>
          <a:bodyPr wrap="none">
            <a:spAutoFit/>
          </a:bodyPr>
          <a:lstStyle/>
          <a:p>
            <a:pPr algn="ctr" eaLnBrk="0" hangingPunct="0"/>
            <a:r>
              <a:rPr lang="fr-FR" sz="3200" b="1">
                <a:latin typeface="Times New Roman" pitchFamily="18" charset="0"/>
                <a:cs typeface="Times New Roman" pitchFamily="18" charset="0"/>
              </a:rPr>
              <a:t>Traitement des cas d’erreurs ou de perte de trames </a:t>
            </a:r>
          </a:p>
        </p:txBody>
      </p:sp>
      <p:sp>
        <p:nvSpPr>
          <p:cNvPr id="81941" name="ZoneTexte 12"/>
          <p:cNvSpPr txBox="1">
            <a:spLocks noChangeArrowheads="1"/>
          </p:cNvSpPr>
          <p:nvPr/>
        </p:nvSpPr>
        <p:spPr bwMode="auto">
          <a:xfrm>
            <a:off x="3611563" y="3214688"/>
            <a:ext cx="782637" cy="369887"/>
          </a:xfrm>
          <a:prstGeom prst="rect">
            <a:avLst/>
          </a:prstGeom>
          <a:noFill/>
          <a:ln w="9525">
            <a:noFill/>
            <a:miter lim="800000"/>
            <a:headEnd/>
            <a:tailEnd/>
          </a:ln>
        </p:spPr>
        <p:txBody>
          <a:bodyPr>
            <a:spAutoFit/>
          </a:bodyPr>
          <a:lstStyle/>
          <a:p>
            <a:r>
              <a:rPr lang="fr-FR" b="1"/>
              <a:t>T,3,0</a:t>
            </a:r>
          </a:p>
        </p:txBody>
      </p:sp>
      <p:cxnSp>
        <p:nvCxnSpPr>
          <p:cNvPr id="23" name="Connecteur droit avec flèche 22"/>
          <p:cNvCxnSpPr/>
          <p:nvPr/>
        </p:nvCxnSpPr>
        <p:spPr>
          <a:xfrm>
            <a:off x="2857500" y="3429000"/>
            <a:ext cx="2493963" cy="42862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81943" name="ZoneTexte 17"/>
          <p:cNvSpPr txBox="1">
            <a:spLocks noChangeArrowheads="1"/>
          </p:cNvSpPr>
          <p:nvPr/>
        </p:nvSpPr>
        <p:spPr bwMode="auto">
          <a:xfrm>
            <a:off x="4000500" y="5072063"/>
            <a:ext cx="782638" cy="369887"/>
          </a:xfrm>
          <a:prstGeom prst="rect">
            <a:avLst/>
          </a:prstGeom>
          <a:noFill/>
          <a:ln w="9525">
            <a:noFill/>
            <a:miter lim="800000"/>
            <a:headEnd/>
            <a:tailEnd/>
          </a:ln>
        </p:spPr>
        <p:txBody>
          <a:bodyPr>
            <a:spAutoFit/>
          </a:bodyPr>
          <a:lstStyle/>
          <a:p>
            <a:r>
              <a:rPr lang="fr-FR" b="1"/>
              <a:t>T,3,0</a:t>
            </a:r>
          </a:p>
        </p:txBody>
      </p:sp>
      <p:cxnSp>
        <p:nvCxnSpPr>
          <p:cNvPr id="29" name="Connecteur droit avec flèche 28"/>
          <p:cNvCxnSpPr/>
          <p:nvPr/>
        </p:nvCxnSpPr>
        <p:spPr>
          <a:xfrm>
            <a:off x="2786063" y="5072063"/>
            <a:ext cx="2500312" cy="714375"/>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25" name="Espace réservé du numéro de diapositive 2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00062914-F7C0-4498-9CE6-C9424E80FE2C}" type="slidenum">
              <a:rPr lang="ar-SA" smtClean="0">
                <a:solidFill>
                  <a:srgbClr val="898989"/>
                </a:solidFill>
              </a:rPr>
              <a:pPr fontAlgn="base">
                <a:spcBef>
                  <a:spcPct val="0"/>
                </a:spcBef>
                <a:spcAft>
                  <a:spcPct val="0"/>
                </a:spcAft>
                <a:defRPr/>
              </a:pPr>
              <a:t>78</a:t>
            </a:fld>
            <a:endParaRPr lang="fr-FR">
              <a:solidFill>
                <a:srgbClr val="898989"/>
              </a:solidFill>
              <a:cs typeface="Arial"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re 1"/>
          <p:cNvSpPr>
            <a:spLocks noGrp="1"/>
          </p:cNvSpPr>
          <p:nvPr>
            <p:ph type="title"/>
          </p:nvPr>
        </p:nvSpPr>
        <p:spPr/>
        <p:txBody>
          <a:bodyPr/>
          <a:lstStyle/>
          <a:p>
            <a:pPr>
              <a:defRPr/>
            </a:pPr>
            <a:r>
              <a:rPr lang="fr-FR" sz="3200" b="1" dirty="0">
                <a:latin typeface="Times New Roman" charset="0"/>
                <a:ea typeface="+mn-ea"/>
                <a:cs typeface="Times New Roman" charset="0"/>
              </a:rPr>
              <a:t>Résumé</a:t>
            </a:r>
            <a:r>
              <a:rPr lang="fr-FR" dirty="0"/>
              <a:t> </a:t>
            </a:r>
          </a:p>
        </p:txBody>
      </p:sp>
      <p:sp>
        <p:nvSpPr>
          <p:cNvPr id="3" name="Espace réservé du contenu 2"/>
          <p:cNvSpPr>
            <a:spLocks noGrp="1"/>
          </p:cNvSpPr>
          <p:nvPr>
            <p:ph idx="1"/>
          </p:nvPr>
        </p:nvSpPr>
        <p:spPr>
          <a:xfrm>
            <a:off x="457200" y="1600200"/>
            <a:ext cx="8229600" cy="3757613"/>
          </a:xfrm>
        </p:spPr>
        <p:txBody>
          <a:bodyPr>
            <a:normAutofit fontScale="85000" lnSpcReduction="10000"/>
          </a:bodyPr>
          <a:lstStyle/>
          <a:p>
            <a:pPr>
              <a:defRPr/>
            </a:pPr>
            <a:r>
              <a:rPr lang="fr-FR" sz="2600" dirty="0">
                <a:latin typeface="Times New Roman" pitchFamily="18" charset="0"/>
                <a:cs typeface="Times New Roman" pitchFamily="18" charset="0"/>
              </a:rPr>
              <a:t>L’objectif d’un protocole de liaison de données est d’assurer un transfert fiable de données entre les stations.</a:t>
            </a:r>
          </a:p>
          <a:p>
            <a:pPr>
              <a:defRPr/>
            </a:pPr>
            <a:r>
              <a:rPr lang="fr-FR" sz="2600" dirty="0">
                <a:latin typeface="Times New Roman" pitchFamily="18" charset="0"/>
                <a:cs typeface="Times New Roman" pitchFamily="18" charset="0"/>
              </a:rPr>
              <a:t>Il doit prendre en considération les caractéristiques d’une liaison de données .</a:t>
            </a:r>
          </a:p>
          <a:p>
            <a:pPr>
              <a:defRPr/>
            </a:pPr>
            <a:r>
              <a:rPr lang="fr-FR" sz="2600" dirty="0">
                <a:latin typeface="Times New Roman" pitchFamily="18" charset="0"/>
                <a:cs typeface="Times New Roman" pitchFamily="18" charset="0"/>
              </a:rPr>
              <a:t>Il utilise le mécanisme du time out pour détecter la perte d’une trame ou d’un acquittement .</a:t>
            </a:r>
          </a:p>
          <a:p>
            <a:pPr>
              <a:defRPr/>
            </a:pPr>
            <a:r>
              <a:rPr lang="fr-FR" sz="2600" dirty="0">
                <a:latin typeface="Times New Roman" pitchFamily="18" charset="0"/>
                <a:cs typeface="Times New Roman" pitchFamily="18" charset="0"/>
              </a:rPr>
              <a:t>Numéroter les trames ainsi que les acquittements pour garder un ordre  et éviter les doubles.</a:t>
            </a:r>
          </a:p>
          <a:p>
            <a:pPr>
              <a:defRPr/>
            </a:pPr>
            <a:r>
              <a:rPr lang="fr-FR" sz="2600" dirty="0">
                <a:latin typeface="Times New Roman" pitchFamily="18" charset="0"/>
                <a:cs typeface="Times New Roman" pitchFamily="18" charset="0"/>
              </a:rPr>
              <a:t>Il permet de recevoir des acquittements groupés ( fenêtre d’anticipation )</a:t>
            </a:r>
          </a:p>
          <a:p>
            <a:pPr>
              <a:defRPr/>
            </a:pPr>
            <a:r>
              <a:rPr lang="fr-FR" sz="2600" dirty="0">
                <a:latin typeface="Times New Roman" pitchFamily="18" charset="0"/>
                <a:cs typeface="Times New Roman" pitchFamily="18" charset="0"/>
              </a:rPr>
              <a:t>Il permet de faire aussi un rejet sélectif  dans le cas d’une erreurs</a:t>
            </a:r>
            <a:endParaRPr lang="fr-FR" dirty="0">
              <a:latin typeface="Times New Roman" pitchFamily="18" charset="0"/>
              <a:cs typeface="Times New Roman" pitchFamily="18" charset="0"/>
            </a:endParaRPr>
          </a:p>
          <a:p>
            <a:pPr>
              <a:defRPr/>
            </a:pPr>
            <a:endParaRPr lang="fr-FR" dirty="0"/>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6A51FAB5-F1BC-42D4-B0A9-566374C86F17}" type="slidenum">
              <a:rPr lang="ar-SA" smtClean="0">
                <a:solidFill>
                  <a:srgbClr val="898989"/>
                </a:solidFill>
              </a:rPr>
              <a:pPr fontAlgn="base">
                <a:spcBef>
                  <a:spcPct val="0"/>
                </a:spcBef>
                <a:spcAft>
                  <a:spcPct val="0"/>
                </a:spcAft>
                <a:defRPr/>
              </a:pPr>
              <a:t>79</a:t>
            </a:fld>
            <a:endParaRPr lang="fr-FR">
              <a:solidFill>
                <a:srgbClr val="898989"/>
              </a:solidFill>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2"/>
          <p:cNvSpPr>
            <a:spLocks noGrp="1"/>
          </p:cNvSpPr>
          <p:nvPr>
            <p:ph idx="1"/>
          </p:nvPr>
        </p:nvSpPr>
        <p:spPr/>
        <p:txBody>
          <a:bodyPr/>
          <a:lstStyle/>
          <a:p>
            <a:pPr>
              <a:buFont typeface="Arial" charset="0"/>
              <a:buNone/>
            </a:pPr>
            <a:endParaRPr lang="fr-FR" sz="7200"/>
          </a:p>
          <a:p>
            <a:pPr algn="ctr">
              <a:buFont typeface="Arial" charset="0"/>
              <a:buNone/>
            </a:pPr>
            <a:r>
              <a:rPr lang="fr-FR" sz="5400"/>
              <a:t>2. Contrôle d’acces</a:t>
            </a:r>
          </a:p>
          <a:p>
            <a:pPr algn="ctr">
              <a:buFont typeface="Arial" charset="0"/>
              <a:buNone/>
            </a:pPr>
            <a:r>
              <a:rPr lang="fr-FR" sz="5400"/>
              <a:t>  Sous couche MAC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71563" y="1785938"/>
            <a:ext cx="6715125" cy="2000250"/>
          </a:xfrm>
        </p:spPr>
        <p:txBody>
          <a:bodyPr/>
          <a:lstStyle/>
          <a:p>
            <a:pPr>
              <a:defRPr/>
            </a:pPr>
            <a:r>
              <a:rPr lang="fr-FR" sz="4000" dirty="0">
                <a:solidFill>
                  <a:schemeClr val="tx1"/>
                </a:solidFill>
              </a:rPr>
              <a:t>Le protocole HDLC</a:t>
            </a:r>
          </a:p>
          <a:p>
            <a:pPr>
              <a:defRPr/>
            </a:pPr>
            <a:r>
              <a:rPr lang="fr-FR" sz="4000" dirty="0">
                <a:solidFill>
                  <a:schemeClr val="tx1"/>
                </a:solidFill>
              </a:rPr>
              <a:t>High-</a:t>
            </a:r>
            <a:r>
              <a:rPr lang="fr-FR" sz="4000" dirty="0" err="1">
                <a:solidFill>
                  <a:schemeClr val="tx1"/>
                </a:solidFill>
              </a:rPr>
              <a:t>level</a:t>
            </a:r>
            <a:r>
              <a:rPr lang="fr-FR" sz="4000" dirty="0">
                <a:solidFill>
                  <a:schemeClr val="tx1"/>
                </a:solidFill>
              </a:rPr>
              <a:t> Data Link Control  </a:t>
            </a:r>
          </a:p>
          <a:p>
            <a:pPr>
              <a:defRPr/>
            </a:pPr>
            <a:endParaRPr lang="fr-FR" dirty="0"/>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1B4967E0-0DBA-496B-9B90-FE74EFF513D2}" type="slidenum">
              <a:rPr lang="ar-SA" smtClean="0">
                <a:solidFill>
                  <a:srgbClr val="898989"/>
                </a:solidFill>
              </a:rPr>
              <a:pPr fontAlgn="base">
                <a:spcBef>
                  <a:spcPct val="0"/>
                </a:spcBef>
                <a:spcAft>
                  <a:spcPct val="0"/>
                </a:spcAft>
                <a:defRPr/>
              </a:pPr>
              <a:t>80</a:t>
            </a:fld>
            <a:endParaRPr lang="fr-FR">
              <a:solidFill>
                <a:srgbClr val="898989"/>
              </a:solidFill>
              <a:cs typeface="Arial"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37"/>
          </a:xfrm>
        </p:spPr>
        <p:txBody>
          <a:bodyPr>
            <a:noAutofit/>
          </a:bodyPr>
          <a:lstStyle/>
          <a:p>
            <a:pPr>
              <a:defRPr/>
            </a:pPr>
            <a:r>
              <a:rPr lang="fr-FR" sz="3200" b="1" dirty="0">
                <a:latin typeface="Times New Roman" charset="0"/>
                <a:ea typeface="+mn-ea"/>
                <a:cs typeface="Times New Roman" charset="0"/>
              </a:rPr>
              <a:t>HDLC</a:t>
            </a:r>
          </a:p>
        </p:txBody>
      </p:sp>
      <p:sp>
        <p:nvSpPr>
          <p:cNvPr id="3" name="Espace réservé du contenu 2"/>
          <p:cNvSpPr>
            <a:spLocks noGrp="1"/>
          </p:cNvSpPr>
          <p:nvPr>
            <p:ph idx="1"/>
          </p:nvPr>
        </p:nvSpPr>
        <p:spPr>
          <a:xfrm>
            <a:off x="457200" y="1071563"/>
            <a:ext cx="8229600" cy="5054600"/>
          </a:xfrm>
        </p:spPr>
        <p:txBody>
          <a:bodyPr>
            <a:normAutofit fontScale="70000" lnSpcReduction="20000"/>
          </a:bodyPr>
          <a:lstStyle/>
          <a:p>
            <a:pPr>
              <a:defRPr/>
            </a:pPr>
            <a:r>
              <a:rPr lang="fr-FR" sz="2900" dirty="0">
                <a:latin typeface="Times New Roman" pitchFamily="18" charset="0"/>
                <a:cs typeface="Times New Roman" pitchFamily="18" charset="0"/>
              </a:rPr>
              <a:t>Ensemble de classes, de procédures et de fonctionnalités   ( normalisée par l'ISO en 1976)</a:t>
            </a:r>
          </a:p>
          <a:p>
            <a:pPr>
              <a:defRPr/>
            </a:pPr>
            <a:r>
              <a:rPr lang="fr-FR" sz="2900" dirty="0">
                <a:latin typeface="Times New Roman" charset="0"/>
                <a:cs typeface="Times New Roman" charset="0"/>
              </a:rPr>
              <a:t>Pratiquement c’est le protocole de base et les autres protocole sont  des adaptation a des situations spécifiques.</a:t>
            </a:r>
          </a:p>
          <a:p>
            <a:pPr>
              <a:defRPr/>
            </a:pPr>
            <a:r>
              <a:rPr lang="fr-FR" sz="2900" dirty="0">
                <a:latin typeface="Times New Roman" pitchFamily="18" charset="0"/>
                <a:cs typeface="Times New Roman" pitchFamily="18" charset="0"/>
              </a:rPr>
              <a:t>HDLC  opère au niveau de la couche 2 et de nombreux fonctions de HDLC se retrouvent dans les couches supérieures ( couche transport , couche 4 )</a:t>
            </a:r>
          </a:p>
          <a:p>
            <a:pPr>
              <a:buFont typeface="Arial" charset="0"/>
              <a:buNone/>
              <a:defRPr/>
            </a:pPr>
            <a:endParaRPr lang="fr-FR" sz="2900" dirty="0">
              <a:latin typeface="Times New Roman" pitchFamily="18" charset="0"/>
              <a:cs typeface="Times New Roman" pitchFamily="18" charset="0"/>
            </a:endParaRPr>
          </a:p>
          <a:p>
            <a:pPr>
              <a:defRPr/>
            </a:pPr>
            <a:r>
              <a:rPr lang="fr-FR" sz="2900" dirty="0">
                <a:latin typeface="Times New Roman" pitchFamily="18" charset="0"/>
                <a:cs typeface="Times New Roman" pitchFamily="18" charset="0"/>
              </a:rPr>
              <a:t> HDLC offre 3 modes de  fonctionnement :</a:t>
            </a:r>
          </a:p>
          <a:p>
            <a:pPr lvl="1">
              <a:defRPr/>
            </a:pPr>
            <a:r>
              <a:rPr lang="fr-FR" sz="2900" dirty="0">
                <a:solidFill>
                  <a:srgbClr val="FF0000"/>
                </a:solidFill>
                <a:latin typeface="Times New Roman" pitchFamily="18" charset="0"/>
                <a:cs typeface="Times New Roman" pitchFamily="18" charset="0"/>
              </a:rPr>
              <a:t> Primaire / secondaire </a:t>
            </a:r>
            <a:r>
              <a:rPr lang="fr-FR" sz="2900" dirty="0">
                <a:latin typeface="Times New Roman" pitchFamily="18" charset="0"/>
                <a:cs typeface="Times New Roman" pitchFamily="18" charset="0"/>
              </a:rPr>
              <a:t>(ARM - </a:t>
            </a:r>
            <a:r>
              <a:rPr lang="fr-FR" sz="2900" dirty="0" err="1">
                <a:latin typeface="Times New Roman" pitchFamily="18" charset="0"/>
                <a:cs typeface="Times New Roman" pitchFamily="18" charset="0"/>
              </a:rPr>
              <a:t>Asynchronous</a:t>
            </a:r>
            <a:r>
              <a:rPr lang="fr-FR" sz="2900" dirty="0">
                <a:latin typeface="Times New Roman" pitchFamily="18" charset="0"/>
                <a:cs typeface="Times New Roman" pitchFamily="18" charset="0"/>
              </a:rPr>
              <a:t> </a:t>
            </a:r>
            <a:r>
              <a:rPr lang="fr-FR" sz="2900" dirty="0" err="1">
                <a:latin typeface="Times New Roman" pitchFamily="18" charset="0"/>
                <a:cs typeface="Times New Roman" pitchFamily="18" charset="0"/>
              </a:rPr>
              <a:t>Response</a:t>
            </a:r>
            <a:r>
              <a:rPr lang="fr-FR" sz="2900" dirty="0">
                <a:latin typeface="Times New Roman" pitchFamily="18" charset="0"/>
                <a:cs typeface="Times New Roman" pitchFamily="18" charset="0"/>
              </a:rPr>
              <a:t> Mode) la station primaire  à l'initiative de l'initialisation de la liaison de données</a:t>
            </a:r>
          </a:p>
          <a:p>
            <a:pPr lvl="1">
              <a:defRPr/>
            </a:pPr>
            <a:r>
              <a:rPr lang="fr-FR" sz="2900" dirty="0">
                <a:solidFill>
                  <a:srgbClr val="FF0000"/>
                </a:solidFill>
                <a:latin typeface="Times New Roman" charset="0"/>
                <a:cs typeface="Times New Roman" charset="0"/>
              </a:rPr>
              <a:t>Mode NRM</a:t>
            </a:r>
            <a:r>
              <a:rPr lang="fr-FR" sz="2900" dirty="0">
                <a:latin typeface="Times New Roman" charset="0"/>
                <a:cs typeface="Times New Roman" charset="0"/>
              </a:rPr>
              <a:t>: Mode de réponse normal, Mode déséquilibré asymétrique dans lequel une station est maître et l ’autre esclave. La station secondaire ne peut émettre que sur l ’ordre de la station primaire.</a:t>
            </a:r>
          </a:p>
          <a:p>
            <a:pPr lvl="1">
              <a:defRPr/>
            </a:pPr>
            <a:r>
              <a:rPr lang="fr-FR" sz="2900" dirty="0">
                <a:solidFill>
                  <a:srgbClr val="FF0000"/>
                </a:solidFill>
                <a:latin typeface="Times New Roman" pitchFamily="18" charset="0"/>
                <a:cs typeface="Times New Roman" pitchFamily="18" charset="0"/>
              </a:rPr>
              <a:t>Primaire / primaire </a:t>
            </a:r>
            <a:r>
              <a:rPr lang="fr-FR" sz="2900" dirty="0">
                <a:latin typeface="Times New Roman" pitchFamily="18" charset="0"/>
                <a:cs typeface="Times New Roman" pitchFamily="18" charset="0"/>
              </a:rPr>
              <a:t>(le plus courant) (ABM – </a:t>
            </a:r>
            <a:r>
              <a:rPr lang="fr-FR" sz="2900" dirty="0" err="1">
                <a:latin typeface="Times New Roman" pitchFamily="18" charset="0"/>
                <a:cs typeface="Times New Roman" pitchFamily="18" charset="0"/>
              </a:rPr>
              <a:t>Asynchronous</a:t>
            </a:r>
            <a:r>
              <a:rPr lang="fr-FR" sz="2900" dirty="0">
                <a:latin typeface="Times New Roman" pitchFamily="18" charset="0"/>
                <a:cs typeface="Times New Roman" pitchFamily="18" charset="0"/>
              </a:rPr>
              <a:t> </a:t>
            </a:r>
            <a:r>
              <a:rPr lang="fr-FR" sz="2900" dirty="0" err="1">
                <a:latin typeface="Times New Roman" pitchFamily="18" charset="0"/>
                <a:cs typeface="Times New Roman" pitchFamily="18" charset="0"/>
              </a:rPr>
              <a:t>Balanced</a:t>
            </a:r>
            <a:r>
              <a:rPr lang="fr-FR" sz="2900" dirty="0">
                <a:latin typeface="Times New Roman" pitchFamily="18" charset="0"/>
                <a:cs typeface="Times New Roman" pitchFamily="18" charset="0"/>
              </a:rPr>
              <a:t> Mode )  tous les équipements agissent de la même façon mode équilibré (</a:t>
            </a:r>
            <a:r>
              <a:rPr lang="fr-FR" sz="2900" dirty="0" err="1">
                <a:latin typeface="Times New Roman" pitchFamily="18" charset="0"/>
                <a:cs typeface="Times New Roman" pitchFamily="18" charset="0"/>
              </a:rPr>
              <a:t>balanced</a:t>
            </a:r>
            <a:r>
              <a:rPr lang="fr-FR" sz="2900" dirty="0">
                <a:latin typeface="Times New Roman" pitchFamily="18" charset="0"/>
                <a:cs typeface="Times New Roman" pitchFamily="18" charset="0"/>
              </a:rPr>
              <a:t>)</a:t>
            </a:r>
          </a:p>
          <a:p>
            <a:pPr>
              <a:defRPr/>
            </a:pPr>
            <a:endParaRPr lang="fr-FR" dirty="0"/>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5BBE19BD-4851-4D69-B997-ECAFB2D12DCA}" type="slidenum">
              <a:rPr lang="ar-SA" smtClean="0">
                <a:solidFill>
                  <a:srgbClr val="898989"/>
                </a:solidFill>
              </a:rPr>
              <a:pPr fontAlgn="base">
                <a:spcBef>
                  <a:spcPct val="0"/>
                </a:spcBef>
                <a:spcAft>
                  <a:spcPct val="0"/>
                </a:spcAft>
                <a:defRPr/>
              </a:pPr>
              <a:t>81</a:t>
            </a:fld>
            <a:endParaRPr lang="fr-FR">
              <a:solidFill>
                <a:srgbClr val="898989"/>
              </a:solidFill>
              <a:cs typeface="Arial"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37"/>
          </a:xfrm>
        </p:spPr>
        <p:txBody>
          <a:bodyPr>
            <a:noAutofit/>
          </a:bodyPr>
          <a:lstStyle/>
          <a:p>
            <a:pPr>
              <a:defRPr/>
            </a:pPr>
            <a:r>
              <a:rPr lang="fr-FR" sz="3200" b="1" dirty="0">
                <a:latin typeface="Times New Roman" charset="0"/>
                <a:ea typeface="+mn-ea"/>
                <a:cs typeface="Times New Roman" charset="0"/>
              </a:rPr>
              <a:t>Format d’une trame HDLC </a:t>
            </a:r>
          </a:p>
        </p:txBody>
      </p:sp>
      <p:sp>
        <p:nvSpPr>
          <p:cNvPr id="86019" name="Espace réservé du contenu 2"/>
          <p:cNvSpPr>
            <a:spLocks noGrp="1"/>
          </p:cNvSpPr>
          <p:nvPr>
            <p:ph idx="1"/>
          </p:nvPr>
        </p:nvSpPr>
        <p:spPr>
          <a:xfrm>
            <a:off x="457200" y="1000125"/>
            <a:ext cx="8258175" cy="1643063"/>
          </a:xfrm>
        </p:spPr>
        <p:txBody>
          <a:bodyPr/>
          <a:lstStyle/>
          <a:p>
            <a:r>
              <a:rPr lang="fr-FR" sz="2000">
                <a:latin typeface="Times New Roman" pitchFamily="18" charset="0"/>
                <a:cs typeface="Times New Roman" pitchFamily="18" charset="0"/>
              </a:rPr>
              <a:t>HDLC est un protocole orienté bits .</a:t>
            </a:r>
          </a:p>
          <a:p>
            <a:r>
              <a:rPr lang="fr-FR" sz="2000">
                <a:latin typeface="Times New Roman" pitchFamily="18" charset="0"/>
                <a:cs typeface="Times New Roman" pitchFamily="18" charset="0"/>
              </a:rPr>
              <a:t>Il utilise un format de trame spécial  </a:t>
            </a:r>
          </a:p>
        </p:txBody>
      </p:sp>
      <p:sp>
        <p:nvSpPr>
          <p:cNvPr id="86020" name="Text Box 18"/>
          <p:cNvSpPr txBox="1">
            <a:spLocks noChangeArrowheads="1"/>
          </p:cNvSpPr>
          <p:nvPr/>
        </p:nvSpPr>
        <p:spPr bwMode="auto">
          <a:xfrm>
            <a:off x="214313" y="2071688"/>
            <a:ext cx="8572500" cy="400050"/>
          </a:xfrm>
          <a:prstGeom prst="rect">
            <a:avLst/>
          </a:prstGeom>
          <a:noFill/>
          <a:ln w="28575">
            <a:noFill/>
            <a:miter lim="800000"/>
            <a:headEnd/>
            <a:tailEnd/>
          </a:ln>
        </p:spPr>
        <p:txBody>
          <a:bodyPr>
            <a:spAutoFit/>
          </a:bodyPr>
          <a:lstStyle/>
          <a:p>
            <a:pPr>
              <a:spcBef>
                <a:spcPct val="50000"/>
              </a:spcBef>
            </a:pPr>
            <a:r>
              <a:rPr lang="fr-FR" sz="2000" b="1"/>
              <a:t>   </a:t>
            </a:r>
            <a:r>
              <a:rPr lang="fr-FR" b="1"/>
              <a:t>Fanion    1 octet         1 octet                      &gt;= 0                   2 Oct      Fanion</a:t>
            </a:r>
          </a:p>
        </p:txBody>
      </p:sp>
      <p:sp>
        <p:nvSpPr>
          <p:cNvPr id="86021" name="Text Box 26"/>
          <p:cNvSpPr txBox="1">
            <a:spLocks noChangeArrowheads="1"/>
          </p:cNvSpPr>
          <p:nvPr/>
        </p:nvSpPr>
        <p:spPr bwMode="auto">
          <a:xfrm>
            <a:off x="285750" y="3500438"/>
            <a:ext cx="8077200" cy="2432050"/>
          </a:xfrm>
          <a:prstGeom prst="rect">
            <a:avLst/>
          </a:prstGeom>
          <a:noFill/>
          <a:ln w="9525">
            <a:noFill/>
            <a:miter lim="800000"/>
            <a:headEnd/>
            <a:tailEnd/>
          </a:ln>
        </p:spPr>
        <p:txBody>
          <a:bodyPr>
            <a:spAutoFit/>
          </a:bodyPr>
          <a:lstStyle/>
          <a:p>
            <a:pPr>
              <a:spcAft>
                <a:spcPct val="40000"/>
              </a:spcAft>
            </a:pPr>
            <a:r>
              <a:rPr lang="fr-FR" sz="2000">
                <a:solidFill>
                  <a:srgbClr val="FF0000"/>
                </a:solidFill>
                <a:latin typeface="Times New Roman" pitchFamily="18" charset="0"/>
                <a:cs typeface="Times New Roman" pitchFamily="18" charset="0"/>
              </a:rPr>
              <a:t>Fanion (Flag) : </a:t>
            </a:r>
            <a:r>
              <a:rPr lang="fr-FR" sz="2000">
                <a:latin typeface="Times New Roman" pitchFamily="18" charset="0"/>
                <a:cs typeface="Times New Roman" pitchFamily="18" charset="0"/>
              </a:rPr>
              <a:t>séquence de délimitation de trame;</a:t>
            </a:r>
          </a:p>
          <a:p>
            <a:pPr>
              <a:spcAft>
                <a:spcPct val="40000"/>
              </a:spcAft>
            </a:pPr>
            <a:r>
              <a:rPr lang="fr-FR" sz="2000">
                <a:solidFill>
                  <a:srgbClr val="FF0000"/>
                </a:solidFill>
                <a:latin typeface="Times New Roman" pitchFamily="18" charset="0"/>
                <a:cs typeface="Times New Roman" pitchFamily="18" charset="0"/>
              </a:rPr>
              <a:t>Adresse : </a:t>
            </a:r>
            <a:r>
              <a:rPr lang="fr-FR" sz="2000">
                <a:latin typeface="Times New Roman" pitchFamily="18" charset="0"/>
                <a:cs typeface="Times New Roman" pitchFamily="18" charset="0"/>
              </a:rPr>
              <a:t>champ d’adresse de la station secondaire ;</a:t>
            </a:r>
          </a:p>
          <a:p>
            <a:pPr>
              <a:spcAft>
                <a:spcPct val="40000"/>
              </a:spcAft>
            </a:pPr>
            <a:r>
              <a:rPr lang="fr-FR" sz="2000">
                <a:solidFill>
                  <a:srgbClr val="FF0000"/>
                </a:solidFill>
                <a:latin typeface="Times New Roman" pitchFamily="18" charset="0"/>
                <a:cs typeface="Times New Roman" pitchFamily="18" charset="0"/>
              </a:rPr>
              <a:t>commande : </a:t>
            </a:r>
            <a:r>
              <a:rPr lang="fr-FR" sz="2000">
                <a:latin typeface="Times New Roman" pitchFamily="18" charset="0"/>
                <a:cs typeface="Times New Roman" pitchFamily="18" charset="0"/>
              </a:rPr>
              <a:t>champ de commande;</a:t>
            </a:r>
          </a:p>
          <a:p>
            <a:pPr>
              <a:spcAft>
                <a:spcPct val="40000"/>
              </a:spcAft>
            </a:pPr>
            <a:r>
              <a:rPr lang="fr-FR" sz="2000">
                <a:solidFill>
                  <a:srgbClr val="FF0000"/>
                </a:solidFill>
                <a:latin typeface="Times New Roman" pitchFamily="18" charset="0"/>
                <a:cs typeface="Times New Roman" pitchFamily="18" charset="0"/>
              </a:rPr>
              <a:t>données : </a:t>
            </a:r>
            <a:r>
              <a:rPr lang="fr-FR" sz="2000">
                <a:latin typeface="Times New Roman" pitchFamily="18" charset="0"/>
                <a:cs typeface="Times New Roman" pitchFamily="18" charset="0"/>
              </a:rPr>
              <a:t>champ d’information;</a:t>
            </a:r>
          </a:p>
          <a:p>
            <a:pPr>
              <a:spcAft>
                <a:spcPct val="40000"/>
              </a:spcAft>
            </a:pPr>
            <a:r>
              <a:rPr lang="fr-FR" sz="2000">
                <a:solidFill>
                  <a:srgbClr val="FF0000"/>
                </a:solidFill>
                <a:latin typeface="Times New Roman" pitchFamily="18" charset="0"/>
                <a:cs typeface="Times New Roman" pitchFamily="18" charset="0"/>
              </a:rPr>
              <a:t>FCS (</a:t>
            </a:r>
            <a:r>
              <a:rPr lang="en-US" sz="2000">
                <a:solidFill>
                  <a:srgbClr val="FF0000"/>
                </a:solidFill>
                <a:latin typeface="Times New Roman" pitchFamily="18" charset="0"/>
                <a:cs typeface="Times New Roman" pitchFamily="18" charset="0"/>
              </a:rPr>
              <a:t>Frame Control Sequence</a:t>
            </a:r>
            <a:r>
              <a:rPr lang="fr-FR" sz="2000">
                <a:solidFill>
                  <a:srgbClr val="FF0000"/>
                </a:solidFill>
                <a:latin typeface="Times New Roman" pitchFamily="18" charset="0"/>
                <a:cs typeface="Times New Roman" pitchFamily="18" charset="0"/>
              </a:rPr>
              <a:t>): </a:t>
            </a:r>
            <a:r>
              <a:rPr lang="fr-FR" sz="2000">
                <a:latin typeface="Times New Roman" pitchFamily="18" charset="0"/>
                <a:cs typeface="Times New Roman" pitchFamily="18" charset="0"/>
              </a:rPr>
              <a:t>séquence de contrôle de trame (contrôle d’erreur)</a:t>
            </a:r>
          </a:p>
        </p:txBody>
      </p:sp>
      <p:graphicFrame>
        <p:nvGraphicFramePr>
          <p:cNvPr id="12" name="Tableau 11"/>
          <p:cNvGraphicFramePr>
            <a:graphicFrameLocks noGrp="1"/>
          </p:cNvGraphicFramePr>
          <p:nvPr/>
        </p:nvGraphicFramePr>
        <p:xfrm>
          <a:off x="214313" y="2571750"/>
          <a:ext cx="8572560" cy="365760"/>
        </p:xfrm>
        <a:graphic>
          <a:graphicData uri="http://schemas.openxmlformats.org/drawingml/2006/table">
            <a:tbl>
              <a:tblPr firstRow="1" bandRow="1">
                <a:tableStyleId>{5C22544A-7EE6-4342-B048-85BDC9FD1C3A}</a:tableStyleId>
              </a:tblPr>
              <a:tblGrid>
                <a:gridCol w="1143006">
                  <a:extLst>
                    <a:ext uri="{9D8B030D-6E8A-4147-A177-3AD203B41FA5}">
                      <a16:colId xmlns:a16="http://schemas.microsoft.com/office/drawing/2014/main" xmlns="" val="20000"/>
                    </a:ext>
                  </a:extLst>
                </a:gridCol>
                <a:gridCol w="1214446">
                  <a:extLst>
                    <a:ext uri="{9D8B030D-6E8A-4147-A177-3AD203B41FA5}">
                      <a16:colId xmlns:a16="http://schemas.microsoft.com/office/drawing/2014/main" xmlns="" val="20001"/>
                    </a:ext>
                  </a:extLst>
                </a:gridCol>
                <a:gridCol w="1643074">
                  <a:extLst>
                    <a:ext uri="{9D8B030D-6E8A-4147-A177-3AD203B41FA5}">
                      <a16:colId xmlns:a16="http://schemas.microsoft.com/office/drawing/2014/main" xmlns="" val="20002"/>
                    </a:ext>
                  </a:extLst>
                </a:gridCol>
                <a:gridCol w="2428892">
                  <a:extLst>
                    <a:ext uri="{9D8B030D-6E8A-4147-A177-3AD203B41FA5}">
                      <a16:colId xmlns:a16="http://schemas.microsoft.com/office/drawing/2014/main" xmlns="" val="20003"/>
                    </a:ext>
                  </a:extLst>
                </a:gridCol>
                <a:gridCol w="928694">
                  <a:extLst>
                    <a:ext uri="{9D8B030D-6E8A-4147-A177-3AD203B41FA5}">
                      <a16:colId xmlns:a16="http://schemas.microsoft.com/office/drawing/2014/main" xmlns="" val="20004"/>
                    </a:ext>
                  </a:extLst>
                </a:gridCol>
                <a:gridCol w="1214448">
                  <a:extLst>
                    <a:ext uri="{9D8B030D-6E8A-4147-A177-3AD203B41FA5}">
                      <a16:colId xmlns:a16="http://schemas.microsoft.com/office/drawing/2014/main" xmlns="" val="20005"/>
                    </a:ext>
                  </a:extLst>
                </a:gridCol>
              </a:tblGrid>
              <a:tr h="357190">
                <a:tc>
                  <a:txBody>
                    <a:bodyPr/>
                    <a:lstStyle/>
                    <a:p>
                      <a:r>
                        <a:rPr lang="fr-FR" b="1" dirty="0">
                          <a:solidFill>
                            <a:schemeClr val="tx1"/>
                          </a:solidFill>
                        </a:rPr>
                        <a:t>01111110</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b="1" dirty="0">
                          <a:solidFill>
                            <a:schemeClr val="tx1"/>
                          </a:solidFill>
                        </a:rPr>
                        <a:t>Adresse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b="1" dirty="0">
                          <a:solidFill>
                            <a:schemeClr val="tx1"/>
                          </a:solidFill>
                        </a:rPr>
                        <a:t>Commande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b="1" dirty="0">
                          <a:solidFill>
                            <a:schemeClr val="tx1"/>
                          </a:solidFill>
                        </a:rPr>
                        <a:t>            Donnée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b="1" dirty="0">
                          <a:solidFill>
                            <a:schemeClr val="tx1"/>
                          </a:solidFill>
                        </a:rPr>
                        <a:t>FCS</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1" dirty="0">
                          <a:solidFill>
                            <a:schemeClr val="tx1"/>
                          </a:solidFill>
                        </a:rPr>
                        <a:t>01111110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4" name="Espace réservé du numéro de diapositive 1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B861D02E-E75A-41C8-9725-79992C02B3B3}" type="slidenum">
              <a:rPr lang="ar-SA" smtClean="0">
                <a:solidFill>
                  <a:srgbClr val="898989"/>
                </a:solidFill>
              </a:rPr>
              <a:pPr fontAlgn="base">
                <a:spcBef>
                  <a:spcPct val="0"/>
                </a:spcBef>
                <a:spcAft>
                  <a:spcPct val="0"/>
                </a:spcAft>
                <a:defRPr/>
              </a:pPr>
              <a:t>82</a:t>
            </a:fld>
            <a:endParaRPr lang="fr-FR">
              <a:solidFill>
                <a:srgbClr val="898989"/>
              </a:solidFill>
              <a:cs typeface="Arial"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2"/>
          <p:cNvSpPr txBox="1">
            <a:spLocks noChangeArrowheads="1"/>
          </p:cNvSpPr>
          <p:nvPr/>
        </p:nvSpPr>
        <p:spPr bwMode="auto">
          <a:xfrm>
            <a:off x="214313" y="1428750"/>
            <a:ext cx="8715375" cy="4476750"/>
          </a:xfrm>
          <a:prstGeom prst="rect">
            <a:avLst/>
          </a:prstGeom>
          <a:noFill/>
          <a:ln w="9525">
            <a:noFill/>
            <a:miter lim="800000"/>
            <a:headEnd/>
            <a:tailEnd/>
          </a:ln>
        </p:spPr>
        <p:txBody>
          <a:bodyPr>
            <a:spAutoFit/>
          </a:bodyPr>
          <a:lstStyle/>
          <a:p>
            <a:pPr>
              <a:buFont typeface="Arial" charset="0"/>
              <a:buChar char="•"/>
            </a:pPr>
            <a:r>
              <a:rPr lang="fr-FR" sz="2400">
                <a:latin typeface="Times New Roman" pitchFamily="18" charset="0"/>
                <a:cs typeface="Times New Roman" pitchFamily="18" charset="0"/>
              </a:rPr>
              <a:t> HDLC utilise la séquence </a:t>
            </a:r>
            <a:r>
              <a:rPr lang="fr-FR" sz="2400">
                <a:solidFill>
                  <a:srgbClr val="FF0000"/>
                </a:solidFill>
                <a:latin typeface="Times New Roman" pitchFamily="18" charset="0"/>
                <a:cs typeface="Times New Roman" pitchFamily="18" charset="0"/>
              </a:rPr>
              <a:t>01111110</a:t>
            </a:r>
            <a:r>
              <a:rPr lang="fr-FR" sz="2400">
                <a:latin typeface="Times New Roman" pitchFamily="18" charset="0"/>
                <a:cs typeface="Times New Roman" pitchFamily="18" charset="0"/>
              </a:rPr>
              <a:t> au début et à la fin d’une trame</a:t>
            </a:r>
          </a:p>
          <a:p>
            <a:pPr>
              <a:buFont typeface="Arial" charset="0"/>
              <a:buChar char="•"/>
            </a:pPr>
            <a:r>
              <a:rPr lang="fr-FR" sz="2400">
                <a:latin typeface="Times New Roman" pitchFamily="18" charset="0"/>
                <a:cs typeface="Times New Roman" pitchFamily="18" charset="0"/>
              </a:rPr>
              <a:t> Pour éviter la mauvaise interprétation des données </a:t>
            </a:r>
            <a:r>
              <a:rPr lang="fr-FR" sz="2400">
                <a:latin typeface="Times New Roman" pitchFamily="18" charset="0"/>
                <a:cs typeface="Times New Roman" pitchFamily="18" charset="0"/>
                <a:sym typeface="Wingdings" pitchFamily="2" charset="2"/>
              </a:rPr>
              <a:t> insérer après chaque cinq </a:t>
            </a:r>
            <a:r>
              <a:rPr lang="fr-FR" sz="2800" b="1">
                <a:solidFill>
                  <a:srgbClr val="FF0000"/>
                </a:solidFill>
                <a:latin typeface="Times New Roman" pitchFamily="18" charset="0"/>
                <a:cs typeface="Times New Roman" pitchFamily="18" charset="0"/>
                <a:sym typeface="Wingdings" pitchFamily="2" charset="2"/>
              </a:rPr>
              <a:t>1</a:t>
            </a:r>
            <a:r>
              <a:rPr lang="fr-FR" sz="2400">
                <a:latin typeface="Times New Roman" pitchFamily="18" charset="0"/>
                <a:cs typeface="Times New Roman" pitchFamily="18" charset="0"/>
                <a:sym typeface="Wingdings" pitchFamily="2" charset="2"/>
              </a:rPr>
              <a:t> consécutifs (11111 ) un zéro .</a:t>
            </a:r>
          </a:p>
          <a:p>
            <a:pPr>
              <a:buFont typeface="Arial" charset="0"/>
              <a:buChar char="•"/>
            </a:pPr>
            <a:r>
              <a:rPr lang="fr-FR" sz="2400">
                <a:latin typeface="Times New Roman" pitchFamily="18" charset="0"/>
                <a:cs typeface="Times New Roman" pitchFamily="18" charset="0"/>
              </a:rPr>
              <a:t> À la réception , éliminer le zéro après une séquence de Cinq 1 .</a:t>
            </a:r>
          </a:p>
          <a:p>
            <a:endParaRPr lang="fr-FR" sz="2400">
              <a:latin typeface="Times New Roman" pitchFamily="18" charset="0"/>
              <a:cs typeface="Times New Roman" pitchFamily="18" charset="0"/>
            </a:endParaRPr>
          </a:p>
          <a:p>
            <a:r>
              <a:rPr lang="fr-FR" sz="2400" b="1" u="sng">
                <a:latin typeface="Times New Roman" pitchFamily="18" charset="0"/>
                <a:cs typeface="Times New Roman" pitchFamily="18" charset="0"/>
              </a:rPr>
              <a:t>Exemple : </a:t>
            </a:r>
          </a:p>
          <a:p>
            <a:r>
              <a:rPr lang="fr-FR" sz="2400">
                <a:latin typeface="Times New Roman" pitchFamily="18" charset="0"/>
                <a:cs typeface="Times New Roman" pitchFamily="18" charset="0"/>
              </a:rPr>
              <a:t>Soit l’information suivante : </a:t>
            </a:r>
          </a:p>
          <a:p>
            <a:r>
              <a:rPr lang="fr-FR" sz="2400">
                <a:latin typeface="Times New Roman" pitchFamily="18" charset="0"/>
                <a:cs typeface="Times New Roman" pitchFamily="18" charset="0"/>
              </a:rPr>
              <a:t> </a:t>
            </a:r>
            <a:r>
              <a:rPr lang="fr-FR" sz="2800">
                <a:latin typeface="Times New Roman" pitchFamily="18" charset="0"/>
                <a:cs typeface="Times New Roman" pitchFamily="18" charset="0"/>
              </a:rPr>
              <a:t>01111110  00011111  01111111</a:t>
            </a:r>
          </a:p>
          <a:p>
            <a:r>
              <a:rPr lang="fr-FR" sz="2400">
                <a:latin typeface="Times New Roman" pitchFamily="18" charset="0"/>
                <a:cs typeface="Times New Roman" pitchFamily="18" charset="0"/>
              </a:rPr>
              <a:t>Pour l’envoyer , insérer des Zéro après les séquence de 1  et rajouter le délimiteur de trame:  </a:t>
            </a:r>
          </a:p>
          <a:p>
            <a:r>
              <a:rPr lang="fr-FR" sz="2800">
                <a:solidFill>
                  <a:srgbClr val="FF0000"/>
                </a:solidFill>
                <a:latin typeface="Times New Roman" pitchFamily="18" charset="0"/>
                <a:cs typeface="Times New Roman" pitchFamily="18" charset="0"/>
              </a:rPr>
              <a:t>01111110</a:t>
            </a:r>
            <a:r>
              <a:rPr lang="fr-FR" sz="2800">
                <a:latin typeface="Times New Roman" pitchFamily="18" charset="0"/>
                <a:cs typeface="Times New Roman" pitchFamily="18" charset="0"/>
              </a:rPr>
              <a:t>    011111</a:t>
            </a:r>
            <a:r>
              <a:rPr lang="fr-FR" sz="3600" b="1">
                <a:solidFill>
                  <a:srgbClr val="FF0000"/>
                </a:solidFill>
                <a:latin typeface="Times New Roman" pitchFamily="18" charset="0"/>
                <a:cs typeface="Times New Roman" pitchFamily="18" charset="0"/>
              </a:rPr>
              <a:t>0</a:t>
            </a:r>
            <a:r>
              <a:rPr lang="fr-FR" sz="2800">
                <a:latin typeface="Times New Roman" pitchFamily="18" charset="0"/>
                <a:cs typeface="Times New Roman" pitchFamily="18" charset="0"/>
              </a:rPr>
              <a:t>1000011111</a:t>
            </a:r>
            <a:r>
              <a:rPr lang="fr-FR" sz="3600" b="1">
                <a:solidFill>
                  <a:srgbClr val="FF0000"/>
                </a:solidFill>
                <a:latin typeface="Times New Roman" pitchFamily="18" charset="0"/>
                <a:cs typeface="Times New Roman" pitchFamily="18" charset="0"/>
              </a:rPr>
              <a:t>0</a:t>
            </a:r>
            <a:r>
              <a:rPr lang="fr-FR" sz="2800">
                <a:latin typeface="Times New Roman" pitchFamily="18" charset="0"/>
                <a:cs typeface="Times New Roman" pitchFamily="18" charset="0"/>
              </a:rPr>
              <a:t>011111</a:t>
            </a:r>
            <a:r>
              <a:rPr lang="fr-FR" sz="3600" b="1">
                <a:solidFill>
                  <a:srgbClr val="FF0000"/>
                </a:solidFill>
                <a:latin typeface="Times New Roman" pitchFamily="18" charset="0"/>
                <a:cs typeface="Times New Roman" pitchFamily="18" charset="0"/>
              </a:rPr>
              <a:t>0</a:t>
            </a:r>
            <a:r>
              <a:rPr lang="fr-FR" sz="2800">
                <a:latin typeface="Times New Roman" pitchFamily="18" charset="0"/>
                <a:cs typeface="Times New Roman" pitchFamily="18" charset="0"/>
              </a:rPr>
              <a:t>11   </a:t>
            </a:r>
            <a:r>
              <a:rPr lang="fr-FR" sz="2800">
                <a:solidFill>
                  <a:srgbClr val="FF0000"/>
                </a:solidFill>
                <a:latin typeface="Times New Roman" pitchFamily="18" charset="0"/>
                <a:cs typeface="Times New Roman" pitchFamily="18" charset="0"/>
              </a:rPr>
              <a:t>01111110</a:t>
            </a:r>
            <a:r>
              <a:rPr lang="fr-FR" sz="2800">
                <a:latin typeface="Times New Roman" pitchFamily="18" charset="0"/>
                <a:cs typeface="Times New Roman" pitchFamily="18" charset="0"/>
              </a:rPr>
              <a:t> </a:t>
            </a:r>
          </a:p>
        </p:txBody>
      </p:sp>
      <p:sp>
        <p:nvSpPr>
          <p:cNvPr id="87043" name="Text Box 5"/>
          <p:cNvSpPr txBox="1">
            <a:spLocks noChangeArrowheads="1"/>
          </p:cNvSpPr>
          <p:nvPr/>
        </p:nvSpPr>
        <p:spPr bwMode="auto">
          <a:xfrm>
            <a:off x="0" y="500063"/>
            <a:ext cx="9144000" cy="584200"/>
          </a:xfrm>
          <a:prstGeom prst="rect">
            <a:avLst/>
          </a:prstGeom>
          <a:solidFill>
            <a:schemeClr val="bg1"/>
          </a:solidFill>
          <a:ln w="9525">
            <a:noFill/>
            <a:miter lim="800000"/>
            <a:headEnd/>
            <a:tailEnd/>
          </a:ln>
        </p:spPr>
        <p:txBody>
          <a:bodyPr>
            <a:spAutoFit/>
          </a:bodyPr>
          <a:lstStyle/>
          <a:p>
            <a:pPr algn="ctr" eaLnBrk="0" hangingPunct="0"/>
            <a:r>
              <a:rPr lang="fr-FR" sz="3200" b="1">
                <a:latin typeface="Times New Roman" pitchFamily="18" charset="0"/>
                <a:cs typeface="Times New Roman" pitchFamily="18" charset="0"/>
              </a:rPr>
              <a:t>Délimiteur d’une Trame HDLC</a:t>
            </a: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307ECD0F-1C76-44D0-A6EB-559C7E19EBC0}" type="slidenum">
              <a:rPr lang="ar-SA" smtClean="0">
                <a:solidFill>
                  <a:srgbClr val="898989"/>
                </a:solidFill>
              </a:rPr>
              <a:pPr fontAlgn="base">
                <a:spcBef>
                  <a:spcPct val="0"/>
                </a:spcBef>
                <a:spcAft>
                  <a:spcPct val="0"/>
                </a:spcAft>
                <a:defRPr/>
              </a:pPr>
              <a:t>83</a:t>
            </a:fld>
            <a:endParaRPr lang="fr-FR">
              <a:solidFill>
                <a:srgbClr val="898989"/>
              </a:solidFill>
              <a:cs typeface="Arial"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357188" y="1397000"/>
          <a:ext cx="8215369" cy="2959021"/>
        </p:xfrm>
        <a:graphic>
          <a:graphicData uri="http://schemas.openxmlformats.org/drawingml/2006/table">
            <a:tbl>
              <a:tblPr firstRow="1" bandRow="1">
                <a:tableStyleId>{5C22544A-7EE6-4342-B048-85BDC9FD1C3A}</a:tableStyleId>
              </a:tblPr>
              <a:tblGrid>
                <a:gridCol w="2505965">
                  <a:extLst>
                    <a:ext uri="{9D8B030D-6E8A-4147-A177-3AD203B41FA5}">
                      <a16:colId xmlns:a16="http://schemas.microsoft.com/office/drawing/2014/main" xmlns="" val="20000"/>
                    </a:ext>
                  </a:extLst>
                </a:gridCol>
                <a:gridCol w="565867">
                  <a:extLst>
                    <a:ext uri="{9D8B030D-6E8A-4147-A177-3AD203B41FA5}">
                      <a16:colId xmlns:a16="http://schemas.microsoft.com/office/drawing/2014/main" xmlns="" val="20001"/>
                    </a:ext>
                  </a:extLst>
                </a:gridCol>
                <a:gridCol w="714380">
                  <a:extLst>
                    <a:ext uri="{9D8B030D-6E8A-4147-A177-3AD203B41FA5}">
                      <a16:colId xmlns:a16="http://schemas.microsoft.com/office/drawing/2014/main" xmlns="" val="20002"/>
                    </a:ext>
                  </a:extLst>
                </a:gridCol>
                <a:gridCol w="785818">
                  <a:extLst>
                    <a:ext uri="{9D8B030D-6E8A-4147-A177-3AD203B41FA5}">
                      <a16:colId xmlns:a16="http://schemas.microsoft.com/office/drawing/2014/main" xmlns="" val="20003"/>
                    </a:ext>
                  </a:extLst>
                </a:gridCol>
                <a:gridCol w="785818">
                  <a:extLst>
                    <a:ext uri="{9D8B030D-6E8A-4147-A177-3AD203B41FA5}">
                      <a16:colId xmlns:a16="http://schemas.microsoft.com/office/drawing/2014/main" xmlns="" val="20004"/>
                    </a:ext>
                  </a:extLst>
                </a:gridCol>
                <a:gridCol w="857256">
                  <a:extLst>
                    <a:ext uri="{9D8B030D-6E8A-4147-A177-3AD203B41FA5}">
                      <a16:colId xmlns:a16="http://schemas.microsoft.com/office/drawing/2014/main" xmlns="" val="20005"/>
                    </a:ext>
                  </a:extLst>
                </a:gridCol>
                <a:gridCol w="785818">
                  <a:extLst>
                    <a:ext uri="{9D8B030D-6E8A-4147-A177-3AD203B41FA5}">
                      <a16:colId xmlns:a16="http://schemas.microsoft.com/office/drawing/2014/main" xmlns="" val="20006"/>
                    </a:ext>
                  </a:extLst>
                </a:gridCol>
                <a:gridCol w="642942">
                  <a:extLst>
                    <a:ext uri="{9D8B030D-6E8A-4147-A177-3AD203B41FA5}">
                      <a16:colId xmlns:a16="http://schemas.microsoft.com/office/drawing/2014/main" xmlns="" val="20007"/>
                    </a:ext>
                  </a:extLst>
                </a:gridCol>
                <a:gridCol w="571505">
                  <a:extLst>
                    <a:ext uri="{9D8B030D-6E8A-4147-A177-3AD203B41FA5}">
                      <a16:colId xmlns:a16="http://schemas.microsoft.com/office/drawing/2014/main" xmlns="" val="20008"/>
                    </a:ext>
                  </a:extLst>
                </a:gridCol>
              </a:tblGrid>
              <a:tr h="490141">
                <a:tc>
                  <a:txBody>
                    <a:bodyPr/>
                    <a:lstStyle/>
                    <a:p>
                      <a:pPr algn="ctr"/>
                      <a:r>
                        <a:rPr lang="fr-FR" sz="2400" dirty="0">
                          <a:solidFill>
                            <a:schemeClr val="tx1"/>
                          </a:solidFill>
                          <a:latin typeface="Times New Roman" pitchFamily="18" charset="0"/>
                          <a:cs typeface="Times New Roman" pitchFamily="18" charset="0"/>
                        </a:rPr>
                        <a:t>Bits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490141">
                <a:tc>
                  <a:txBody>
                    <a:bodyPr/>
                    <a:lstStyle/>
                    <a:p>
                      <a:pPr algn="ctr"/>
                      <a:r>
                        <a:rPr lang="fr-FR" sz="2400" dirty="0">
                          <a:solidFill>
                            <a:schemeClr val="tx1"/>
                          </a:solidFill>
                          <a:latin typeface="Times New Roman" pitchFamily="18" charset="0"/>
                          <a:cs typeface="Times New Roman" pitchFamily="18" charset="0"/>
                        </a:rPr>
                        <a:t>Trame d’information (I)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fr-FR" sz="2400" dirty="0">
                          <a:solidFill>
                            <a:schemeClr val="tx1"/>
                          </a:solidFill>
                          <a:latin typeface="Times New Roman" pitchFamily="18" charset="0"/>
                          <a:cs typeface="Times New Roman" pitchFamily="18" charset="0"/>
                        </a:rPr>
                        <a:t>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a:txBody>
                    <a:bodyPr/>
                    <a:lstStyle/>
                    <a:p>
                      <a:pPr algn="ctr"/>
                      <a:r>
                        <a:rPr lang="fr-FR" sz="2400" dirty="0">
                          <a:solidFill>
                            <a:schemeClr val="tx1"/>
                          </a:solidFill>
                          <a:latin typeface="Times New Roman" pitchFamily="18" charset="0"/>
                          <a:cs typeface="Times New Roman" pitchFamily="18" charset="0"/>
                        </a:rPr>
                        <a:t>P/F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fr-FR" sz="2400" dirty="0">
                          <a:solidFill>
                            <a:schemeClr val="tx1"/>
                          </a:solidFill>
                          <a:latin typeface="Times New Roman" pitchFamily="18" charset="0"/>
                          <a:cs typeface="Times New Roman" pitchFamily="18" charset="0"/>
                        </a:rPr>
                        <a:t>N(R)</a:t>
                      </a:r>
                      <a:r>
                        <a:rPr lang="fr-FR" sz="2400" baseline="0" dirty="0">
                          <a:solidFill>
                            <a:schemeClr val="tx1"/>
                          </a:solidFill>
                          <a:latin typeface="Times New Roman" pitchFamily="18" charset="0"/>
                          <a:cs typeface="Times New Roman" pitchFamily="18" charset="0"/>
                        </a:rPr>
                        <a:t> </a:t>
                      </a:r>
                      <a:endParaRPr lang="fr-FR"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490141">
                <a:tc>
                  <a:txBody>
                    <a:bodyPr/>
                    <a:lstStyle/>
                    <a:p>
                      <a:pPr algn="ctr"/>
                      <a:r>
                        <a:rPr lang="fr-FR" sz="2400" dirty="0">
                          <a:solidFill>
                            <a:schemeClr val="tx1"/>
                          </a:solidFill>
                          <a:latin typeface="Times New Roman" pitchFamily="18" charset="0"/>
                          <a:cs typeface="Times New Roman" pitchFamily="18" charset="0"/>
                        </a:rPr>
                        <a:t>Trame de </a:t>
                      </a:r>
                    </a:p>
                    <a:p>
                      <a:pPr algn="ctr"/>
                      <a:r>
                        <a:rPr lang="fr-FR" sz="2400" dirty="0">
                          <a:solidFill>
                            <a:schemeClr val="tx1"/>
                          </a:solidFill>
                          <a:latin typeface="Times New Roman" pitchFamily="18" charset="0"/>
                          <a:cs typeface="Times New Roman" pitchFamily="18" charset="0"/>
                        </a:rPr>
                        <a:t>Supervision (S)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fr-FR" sz="2400" dirty="0">
                          <a:solidFill>
                            <a:schemeClr val="tx1"/>
                          </a:solidFill>
                          <a:latin typeface="Times New Roman" pitchFamily="18" charset="0"/>
                          <a:cs typeface="Times New Roman" pitchFamily="18" charset="0"/>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a:txBody>
                    <a:bodyPr/>
                    <a:lstStyle/>
                    <a:p>
                      <a:pPr algn="ctr"/>
                      <a:r>
                        <a:rPr lang="fr-FR" sz="2400" dirty="0">
                          <a:solidFill>
                            <a:schemeClr val="tx1"/>
                          </a:solidFill>
                          <a:latin typeface="Times New Roman" pitchFamily="18" charset="0"/>
                          <a:cs typeface="Times New Roman" pitchFamily="18" charset="0"/>
                        </a:rPr>
                        <a:t>P/F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fr-FR" sz="2400" dirty="0">
                          <a:solidFill>
                            <a:schemeClr val="tx1"/>
                          </a:solidFill>
                          <a:latin typeface="Times New Roman" pitchFamily="18" charset="0"/>
                          <a:cs typeface="Times New Roman" pitchFamily="18" charset="0"/>
                        </a:rPr>
                        <a:t>N(R)</a:t>
                      </a:r>
                      <a:r>
                        <a:rPr lang="fr-FR" sz="2400" baseline="0" dirty="0">
                          <a:solidFill>
                            <a:schemeClr val="tx1"/>
                          </a:solidFill>
                          <a:latin typeface="Times New Roman" pitchFamily="18" charset="0"/>
                          <a:cs typeface="Times New Roman" pitchFamily="18" charset="0"/>
                        </a:rPr>
                        <a:t> </a:t>
                      </a:r>
                      <a:endParaRPr lang="fr-FR"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490141">
                <a:tc>
                  <a:txBody>
                    <a:bodyPr/>
                    <a:lstStyle/>
                    <a:p>
                      <a:pPr algn="ctr"/>
                      <a:r>
                        <a:rPr lang="fr-FR" sz="2400" dirty="0">
                          <a:solidFill>
                            <a:schemeClr val="tx1"/>
                          </a:solidFill>
                          <a:latin typeface="Times New Roman" pitchFamily="18" charset="0"/>
                          <a:cs typeface="Times New Roman" pitchFamily="18" charset="0"/>
                        </a:rPr>
                        <a:t>Trame non numéroté (N)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P/F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400" dirty="0">
                          <a:solidFill>
                            <a:schemeClr val="tx1"/>
                          </a:solidFill>
                          <a:latin typeface="Times New Roman" pitchFamily="18" charset="0"/>
                          <a:cs typeface="Times New Roman" pitchFamily="18" charset="0"/>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bl>
          </a:graphicData>
        </a:graphic>
      </p:graphicFrame>
      <p:sp>
        <p:nvSpPr>
          <p:cNvPr id="88115" name="Text Box 36"/>
          <p:cNvSpPr txBox="1">
            <a:spLocks noChangeArrowheads="1"/>
          </p:cNvSpPr>
          <p:nvPr/>
        </p:nvSpPr>
        <p:spPr bwMode="auto">
          <a:xfrm>
            <a:off x="285750" y="4429125"/>
            <a:ext cx="8153400" cy="2124075"/>
          </a:xfrm>
          <a:prstGeom prst="rect">
            <a:avLst/>
          </a:prstGeom>
          <a:noFill/>
          <a:ln w="9525">
            <a:noFill/>
            <a:miter lim="800000"/>
            <a:headEnd/>
            <a:tailEnd/>
          </a:ln>
        </p:spPr>
        <p:txBody>
          <a:bodyPr>
            <a:spAutoFit/>
          </a:bodyPr>
          <a:lstStyle/>
          <a:p>
            <a:pPr>
              <a:spcAft>
                <a:spcPct val="40000"/>
              </a:spcAft>
            </a:pPr>
            <a:r>
              <a:rPr lang="fr-FR" sz="2000">
                <a:latin typeface="Times New Roman" pitchFamily="18" charset="0"/>
                <a:cs typeface="Times New Roman" pitchFamily="18" charset="0"/>
              </a:rPr>
              <a:t>N(S) : numéro de la trame émis (modulo 8) (compteur);</a:t>
            </a:r>
          </a:p>
          <a:p>
            <a:pPr>
              <a:spcAft>
                <a:spcPct val="40000"/>
              </a:spcAft>
            </a:pPr>
            <a:r>
              <a:rPr lang="fr-FR" sz="2000">
                <a:latin typeface="Times New Roman" pitchFamily="18" charset="0"/>
                <a:cs typeface="Times New Roman" pitchFamily="18" charset="0"/>
              </a:rPr>
              <a:t>N(R): numéro de la prochaine trame attendue, c ’est un accusé de</a:t>
            </a:r>
          </a:p>
          <a:p>
            <a:pPr>
              <a:spcAft>
                <a:spcPct val="40000"/>
              </a:spcAft>
            </a:pPr>
            <a:r>
              <a:rPr lang="fr-FR" sz="2000">
                <a:latin typeface="Times New Roman" pitchFamily="18" charset="0"/>
                <a:cs typeface="Times New Roman" pitchFamily="18" charset="0"/>
              </a:rPr>
              <a:t>          réception des trames de numéro inférieur à N(R);</a:t>
            </a:r>
          </a:p>
          <a:p>
            <a:pPr>
              <a:spcAft>
                <a:spcPct val="40000"/>
              </a:spcAft>
            </a:pPr>
            <a:r>
              <a:rPr lang="fr-FR" sz="2000">
                <a:latin typeface="Times New Roman" pitchFamily="18" charset="0"/>
                <a:cs typeface="Times New Roman" pitchFamily="18" charset="0"/>
              </a:rPr>
              <a:t>M: commande supplémentaire;</a:t>
            </a:r>
          </a:p>
          <a:p>
            <a:pPr>
              <a:spcAft>
                <a:spcPct val="40000"/>
              </a:spcAft>
            </a:pPr>
            <a:r>
              <a:rPr lang="fr-FR" sz="2000">
                <a:latin typeface="Times New Roman" pitchFamily="18" charset="0"/>
                <a:cs typeface="Times New Roman" pitchFamily="18" charset="0"/>
              </a:rPr>
              <a:t>S: code des commandes et de réponses</a:t>
            </a:r>
          </a:p>
        </p:txBody>
      </p:sp>
      <p:sp>
        <p:nvSpPr>
          <p:cNvPr id="88116" name="Rectangle 3"/>
          <p:cNvSpPr>
            <a:spLocks noChangeArrowheads="1"/>
          </p:cNvSpPr>
          <p:nvPr/>
        </p:nvSpPr>
        <p:spPr bwMode="auto">
          <a:xfrm>
            <a:off x="857250" y="214313"/>
            <a:ext cx="6500813" cy="646112"/>
          </a:xfrm>
          <a:prstGeom prst="rect">
            <a:avLst/>
          </a:prstGeom>
          <a:noFill/>
          <a:ln w="9525">
            <a:noFill/>
            <a:miter lim="800000"/>
            <a:headEnd/>
            <a:tailEnd/>
          </a:ln>
        </p:spPr>
        <p:txBody>
          <a:bodyPr>
            <a:spAutoFit/>
          </a:bodyPr>
          <a:lstStyle/>
          <a:p>
            <a:pPr algn="ctr"/>
            <a:r>
              <a:rPr lang="fr-FR" sz="3600" b="1">
                <a:latin typeface="Times New Roman" pitchFamily="18" charset="0"/>
                <a:cs typeface="Times New Roman" pitchFamily="18" charset="0"/>
              </a:rPr>
              <a:t>Types de trames HDLC </a:t>
            </a:r>
          </a:p>
        </p:txBody>
      </p:sp>
      <p:sp>
        <p:nvSpPr>
          <p:cNvPr id="88117" name="ZoneTexte 4"/>
          <p:cNvSpPr txBox="1">
            <a:spLocks noChangeArrowheads="1"/>
          </p:cNvSpPr>
          <p:nvPr/>
        </p:nvSpPr>
        <p:spPr bwMode="auto">
          <a:xfrm>
            <a:off x="428625" y="928688"/>
            <a:ext cx="3360738" cy="369887"/>
          </a:xfrm>
          <a:prstGeom prst="rect">
            <a:avLst/>
          </a:prstGeom>
          <a:noFill/>
          <a:ln w="9525">
            <a:noFill/>
            <a:miter lim="800000"/>
            <a:headEnd/>
            <a:tailEnd/>
          </a:ln>
        </p:spPr>
        <p:txBody>
          <a:bodyPr wrap="none">
            <a:spAutoFit/>
          </a:bodyPr>
          <a:lstStyle/>
          <a:p>
            <a:r>
              <a:rPr lang="fr-FR"/>
              <a:t>HDLC offre 3 types de trames :</a:t>
            </a:r>
          </a:p>
        </p:txBody>
      </p:sp>
      <p:sp>
        <p:nvSpPr>
          <p:cNvPr id="6" name="Espace réservé du numéro de diapositive 5"/>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633FD0FC-B0C2-45CB-8AEA-DEAF3E1B7B2E}" type="slidenum">
              <a:rPr lang="ar-SA" smtClean="0">
                <a:solidFill>
                  <a:srgbClr val="898989"/>
                </a:solidFill>
              </a:rPr>
              <a:pPr fontAlgn="base">
                <a:spcBef>
                  <a:spcPct val="0"/>
                </a:spcBef>
                <a:spcAft>
                  <a:spcPct val="0"/>
                </a:spcAft>
                <a:defRPr/>
              </a:pPr>
              <a:t>84</a:t>
            </a:fld>
            <a:endParaRPr lang="fr-FR">
              <a:solidFill>
                <a:srgbClr val="898989"/>
              </a:solidFill>
              <a:cs typeface="Arial"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0" y="285750"/>
            <a:ext cx="9144000" cy="584200"/>
          </a:xfrm>
          <a:prstGeom prst="rect">
            <a:avLst/>
          </a:prstGeom>
          <a:solidFill>
            <a:schemeClr val="bg1"/>
          </a:solidFill>
          <a:ln w="9525">
            <a:noFill/>
            <a:miter lim="800000"/>
            <a:headEnd/>
            <a:tailEnd/>
          </a:ln>
        </p:spPr>
        <p:txBody>
          <a:bodyPr>
            <a:spAutoFit/>
          </a:bodyPr>
          <a:lstStyle/>
          <a:p>
            <a:pPr algn="ctr"/>
            <a:r>
              <a:rPr lang="fr-FR" sz="3200" b="1"/>
              <a:t>Types de trames HDLC </a:t>
            </a:r>
          </a:p>
        </p:txBody>
      </p:sp>
      <p:sp>
        <p:nvSpPr>
          <p:cNvPr id="89094" name="Text Box 6"/>
          <p:cNvSpPr txBox="1">
            <a:spLocks noChangeArrowheads="1"/>
          </p:cNvSpPr>
          <p:nvPr/>
        </p:nvSpPr>
        <p:spPr bwMode="auto">
          <a:xfrm>
            <a:off x="357188" y="1071563"/>
            <a:ext cx="8143875" cy="4648200"/>
          </a:xfrm>
          <a:prstGeom prst="rect">
            <a:avLst/>
          </a:prstGeom>
          <a:noFill/>
          <a:ln w="9525">
            <a:noFill/>
            <a:miter lim="800000"/>
            <a:headEnd/>
            <a:tailEnd/>
          </a:ln>
          <a:effectLst/>
        </p:spPr>
        <p:txBody>
          <a:bodyPr>
            <a:spAutoFit/>
          </a:bodyPr>
          <a:lstStyle/>
          <a:p>
            <a:pPr>
              <a:spcAft>
                <a:spcPct val="40000"/>
              </a:spcAft>
              <a:defRPr/>
            </a:pPr>
            <a:r>
              <a:rPr lang="fr-FR" sz="2000" dirty="0">
                <a:latin typeface="Times New Roman" pitchFamily="18" charset="0"/>
                <a:ea typeface="+mj-ea"/>
                <a:cs typeface="Times New Roman" pitchFamily="18" charset="0"/>
              </a:rPr>
              <a:t>Le champ commande contient 8 bits dont les 2 premiers permettent de définir trois types de trames:</a:t>
            </a:r>
          </a:p>
          <a:p>
            <a:pPr lvl="1">
              <a:spcAft>
                <a:spcPct val="40000"/>
              </a:spcAft>
              <a:buFont typeface="Arial" pitchFamily="34" charset="0"/>
              <a:buChar char="•"/>
              <a:defRPr/>
            </a:pPr>
            <a:r>
              <a:rPr lang="fr-FR" sz="2000" b="1" dirty="0">
                <a:solidFill>
                  <a:srgbClr val="FF0000"/>
                </a:solidFill>
                <a:latin typeface="Times New Roman" pitchFamily="18" charset="0"/>
                <a:ea typeface="+mj-ea"/>
                <a:cs typeface="Times New Roman" pitchFamily="18" charset="0"/>
              </a:rPr>
              <a:t>Trames d ’information</a:t>
            </a:r>
            <a:r>
              <a:rPr lang="fr-FR" sz="2000" b="1" dirty="0">
                <a:latin typeface="Times New Roman" pitchFamily="18" charset="0"/>
                <a:ea typeface="+mj-ea"/>
                <a:cs typeface="Times New Roman" pitchFamily="18" charset="0"/>
              </a:rPr>
              <a:t>: </a:t>
            </a:r>
            <a:r>
              <a:rPr lang="fr-FR" sz="2000" dirty="0">
                <a:latin typeface="Times New Roman" pitchFamily="18" charset="0"/>
                <a:ea typeface="+mj-ea"/>
                <a:cs typeface="Times New Roman" pitchFamily="18" charset="0"/>
              </a:rPr>
              <a:t>le premier bit est à 0, les autres bits contiennent les compteurs N(S) et N(R) ainsi que le bit P/F.</a:t>
            </a:r>
          </a:p>
          <a:p>
            <a:pPr lvl="1">
              <a:spcAft>
                <a:spcPct val="40000"/>
              </a:spcAft>
              <a:buFont typeface="Arial" pitchFamily="34" charset="0"/>
              <a:buChar char="•"/>
              <a:defRPr/>
            </a:pPr>
            <a:r>
              <a:rPr lang="fr-FR" sz="2000" b="1" dirty="0">
                <a:solidFill>
                  <a:srgbClr val="FF0000"/>
                </a:solidFill>
                <a:latin typeface="Times New Roman" pitchFamily="18" charset="0"/>
                <a:ea typeface="+mj-ea"/>
                <a:cs typeface="Times New Roman" pitchFamily="18" charset="0"/>
              </a:rPr>
              <a:t>Trames de supervision : </a:t>
            </a:r>
            <a:r>
              <a:rPr lang="fr-FR" sz="2000" dirty="0">
                <a:latin typeface="Times New Roman" pitchFamily="18" charset="0"/>
                <a:ea typeface="+mj-ea"/>
                <a:cs typeface="Times New Roman" pitchFamily="18" charset="0"/>
              </a:rPr>
              <a:t>les deux premiers bits ont pour valeurs 10, les deux suivants définissent quatre commandes (ou réponse) possibles pour le contrôle d’erreur et le contrôle de flux, les autres contiennent le compteur N(R) et le bit P/F.</a:t>
            </a:r>
          </a:p>
          <a:p>
            <a:pPr lvl="1">
              <a:spcAft>
                <a:spcPct val="40000"/>
              </a:spcAft>
              <a:buFont typeface="Arial" pitchFamily="34" charset="0"/>
              <a:buChar char="•"/>
              <a:defRPr/>
            </a:pPr>
            <a:r>
              <a:rPr lang="fr-FR" sz="2000" b="1" dirty="0">
                <a:solidFill>
                  <a:srgbClr val="FF0000"/>
                </a:solidFill>
                <a:latin typeface="Times New Roman" pitchFamily="18" charset="0"/>
                <a:ea typeface="+mj-ea"/>
                <a:cs typeface="Times New Roman" pitchFamily="18" charset="0"/>
              </a:rPr>
              <a:t>Trames de supervision non séquentielles (non numérotées) : </a:t>
            </a:r>
            <a:r>
              <a:rPr lang="fr-FR" sz="2000" dirty="0">
                <a:latin typeface="Times New Roman" pitchFamily="18" charset="0"/>
                <a:ea typeface="+mj-ea"/>
                <a:cs typeface="Times New Roman" pitchFamily="18" charset="0"/>
              </a:rPr>
              <a:t>les deux premiers bits ont pour valeurs 11, les autres bits (sauf le bit de P/F) définissent un ensemble de commandes et de réponses pour l'Initialisation et la fermeture d’une connexion .</a:t>
            </a:r>
          </a:p>
          <a:p>
            <a:pPr>
              <a:spcAft>
                <a:spcPct val="40000"/>
              </a:spcAft>
              <a:defRPr/>
            </a:pPr>
            <a:r>
              <a:rPr lang="fr-FR" sz="2400" dirty="0">
                <a:latin typeface="Times New Roman" pitchFamily="18" charset="0"/>
                <a:ea typeface="+mj-ea"/>
                <a:cs typeface="Times New Roman" pitchFamily="18" charset="0"/>
              </a:rPr>
              <a:t> </a:t>
            </a: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2A8ECF0C-F7FC-40F4-AB06-25D860D06DD6}" type="slidenum">
              <a:rPr lang="ar-SA" smtClean="0">
                <a:solidFill>
                  <a:srgbClr val="898989"/>
                </a:solidFill>
              </a:rPr>
              <a:pPr fontAlgn="base">
                <a:spcBef>
                  <a:spcPct val="0"/>
                </a:spcBef>
                <a:spcAft>
                  <a:spcPct val="0"/>
                </a:spcAft>
                <a:defRPr/>
              </a:pPr>
              <a:t>85</a:t>
            </a:fld>
            <a:endParaRPr lang="fr-FR">
              <a:solidFill>
                <a:srgbClr val="898989"/>
              </a:solidFill>
              <a:cs typeface="Arial"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9" name="Text Box 7"/>
          <p:cNvSpPr txBox="1">
            <a:spLocks noChangeArrowheads="1"/>
          </p:cNvSpPr>
          <p:nvPr/>
        </p:nvSpPr>
        <p:spPr bwMode="auto">
          <a:xfrm>
            <a:off x="357188" y="1214438"/>
            <a:ext cx="8534400" cy="4524375"/>
          </a:xfrm>
          <a:prstGeom prst="rect">
            <a:avLst/>
          </a:prstGeom>
          <a:noFill/>
          <a:ln w="9525">
            <a:noFill/>
            <a:miter lim="800000"/>
            <a:headEnd/>
            <a:tailEnd/>
          </a:ln>
          <a:effectLst/>
        </p:spPr>
        <p:txBody>
          <a:bodyPr>
            <a:spAutoFit/>
          </a:bodyPr>
          <a:lstStyle/>
          <a:p>
            <a:pPr>
              <a:spcAft>
                <a:spcPct val="40000"/>
              </a:spcAft>
              <a:buFontTx/>
              <a:buChar char="•"/>
              <a:defRPr/>
            </a:pPr>
            <a:r>
              <a:rPr lang="fr-FR" dirty="0">
                <a:latin typeface="Times New Roman" pitchFamily="18" charset="0"/>
                <a:ea typeface="+mj-ea"/>
                <a:cs typeface="Times New Roman" pitchFamily="18" charset="0"/>
              </a:rPr>
              <a:t> HDLC utilise quartes trames de supervision :</a:t>
            </a:r>
          </a:p>
          <a:p>
            <a:pPr lvl="1">
              <a:spcAft>
                <a:spcPct val="40000"/>
              </a:spcAft>
              <a:buFontTx/>
              <a:buChar char="•"/>
              <a:defRPr/>
            </a:pPr>
            <a:r>
              <a:rPr lang="fr-FR" b="1" dirty="0">
                <a:solidFill>
                  <a:srgbClr val="FF0000"/>
                </a:solidFill>
                <a:latin typeface="Times New Roman" pitchFamily="18" charset="0"/>
                <a:ea typeface="+mj-ea"/>
                <a:cs typeface="Times New Roman" pitchFamily="18" charset="0"/>
              </a:rPr>
              <a:t>RR (</a:t>
            </a:r>
            <a:r>
              <a:rPr lang="en-US" b="1" dirty="0">
                <a:solidFill>
                  <a:srgbClr val="FF0000"/>
                </a:solidFill>
                <a:latin typeface="Times New Roman" pitchFamily="18" charset="0"/>
                <a:ea typeface="+mj-ea"/>
                <a:cs typeface="Times New Roman" pitchFamily="18" charset="0"/>
              </a:rPr>
              <a:t>Receive Ready</a:t>
            </a:r>
            <a:r>
              <a:rPr lang="fr-FR" b="1" dirty="0">
                <a:solidFill>
                  <a:srgbClr val="FF0000"/>
                </a:solidFill>
                <a:latin typeface="Times New Roman" pitchFamily="18" charset="0"/>
                <a:ea typeface="+mj-ea"/>
                <a:cs typeface="Times New Roman" pitchFamily="18" charset="0"/>
              </a:rPr>
              <a:t>): </a:t>
            </a:r>
            <a:r>
              <a:rPr lang="fr-FR" dirty="0">
                <a:latin typeface="Times New Roman" pitchFamily="18" charset="0"/>
                <a:ea typeface="+mj-ea"/>
                <a:cs typeface="Times New Roman" pitchFamily="18" charset="0"/>
              </a:rPr>
              <a:t>la station est prête à recevoir la  trame N(R). Un acquittement positif de toute les trames précédemment .</a:t>
            </a:r>
          </a:p>
          <a:p>
            <a:pPr lvl="1">
              <a:spcAft>
                <a:spcPct val="40000"/>
              </a:spcAft>
              <a:buFontTx/>
              <a:buChar char="•"/>
              <a:defRPr/>
            </a:pPr>
            <a:r>
              <a:rPr lang="fr-FR" b="1" dirty="0">
                <a:solidFill>
                  <a:srgbClr val="FF0000"/>
                </a:solidFill>
                <a:latin typeface="Times New Roman" pitchFamily="18" charset="0"/>
                <a:ea typeface="+mj-ea"/>
                <a:cs typeface="Times New Roman" pitchFamily="18" charset="0"/>
              </a:rPr>
              <a:t>REJ (</a:t>
            </a:r>
            <a:r>
              <a:rPr lang="en-US" b="1" dirty="0">
                <a:solidFill>
                  <a:srgbClr val="FF0000"/>
                </a:solidFill>
                <a:latin typeface="Times New Roman" pitchFamily="18" charset="0"/>
                <a:ea typeface="+mj-ea"/>
                <a:cs typeface="Times New Roman" pitchFamily="18" charset="0"/>
              </a:rPr>
              <a:t>Receive Not Ready</a:t>
            </a:r>
            <a:r>
              <a:rPr lang="fr-FR" b="1" dirty="0">
                <a:solidFill>
                  <a:srgbClr val="FF0000"/>
                </a:solidFill>
                <a:latin typeface="Times New Roman" pitchFamily="18" charset="0"/>
                <a:ea typeface="+mj-ea"/>
                <a:cs typeface="Times New Roman" pitchFamily="18" charset="0"/>
              </a:rPr>
              <a:t>) : </a:t>
            </a:r>
            <a:r>
              <a:rPr lang="fr-FR" dirty="0">
                <a:latin typeface="Times New Roman" pitchFamily="18" charset="0"/>
                <a:ea typeface="+mj-ea"/>
                <a:cs typeface="Times New Roman" pitchFamily="18" charset="0"/>
              </a:rPr>
              <a:t>la station rejette toutes les trames de numéro supérieur ou égale à N(R) et elle demande leur réémission séquentielle à partir de N(R). Un acquittement négatif(il est cependant positif pour les trames de numéro strictement inférieur à N(R))     </a:t>
            </a:r>
          </a:p>
          <a:p>
            <a:pPr lvl="1">
              <a:spcAft>
                <a:spcPct val="40000"/>
              </a:spcAft>
              <a:buFontTx/>
              <a:buChar char="•"/>
              <a:defRPr/>
            </a:pPr>
            <a:r>
              <a:rPr lang="fr-FR" b="1" dirty="0">
                <a:solidFill>
                  <a:srgbClr val="FF0000"/>
                </a:solidFill>
                <a:latin typeface="Times New Roman" pitchFamily="18" charset="0"/>
                <a:ea typeface="+mj-ea"/>
                <a:cs typeface="Times New Roman" pitchFamily="18" charset="0"/>
              </a:rPr>
              <a:t>RNR (</a:t>
            </a:r>
            <a:r>
              <a:rPr lang="en-US" b="1" dirty="0">
                <a:solidFill>
                  <a:srgbClr val="FF0000"/>
                </a:solidFill>
                <a:latin typeface="Times New Roman" pitchFamily="18" charset="0"/>
                <a:ea typeface="+mj-ea"/>
                <a:cs typeface="Times New Roman" pitchFamily="18" charset="0"/>
              </a:rPr>
              <a:t>Receive Not Ready</a:t>
            </a:r>
            <a:r>
              <a:rPr lang="fr-FR" b="1" dirty="0">
                <a:solidFill>
                  <a:srgbClr val="FF0000"/>
                </a:solidFill>
                <a:latin typeface="Times New Roman" pitchFamily="18" charset="0"/>
                <a:ea typeface="+mj-ea"/>
                <a:cs typeface="Times New Roman" pitchFamily="18" charset="0"/>
              </a:rPr>
              <a:t>): </a:t>
            </a:r>
            <a:r>
              <a:rPr lang="fr-FR" dirty="0">
                <a:latin typeface="Times New Roman" pitchFamily="18" charset="0"/>
                <a:ea typeface="+mj-ea"/>
                <a:cs typeface="Times New Roman" pitchFamily="18" charset="0"/>
              </a:rPr>
              <a:t>la station demande l’arrêt momentané de l’émission des trames d ’information à partir du numéro N(R) car elle est saturée . C ’est une trame d ’acquittement  positif des trames de numéro  inferieurs à N(R) et une trame de régulation de flux.</a:t>
            </a:r>
          </a:p>
          <a:p>
            <a:pPr lvl="1">
              <a:spcAft>
                <a:spcPct val="40000"/>
              </a:spcAft>
              <a:buFontTx/>
              <a:buChar char="•"/>
              <a:defRPr/>
            </a:pPr>
            <a:r>
              <a:rPr lang="fr-FR" b="1" dirty="0">
                <a:solidFill>
                  <a:srgbClr val="FF0000"/>
                </a:solidFill>
                <a:latin typeface="Times New Roman" pitchFamily="18" charset="0"/>
                <a:ea typeface="+mj-ea"/>
                <a:cs typeface="Times New Roman" pitchFamily="18" charset="0"/>
              </a:rPr>
              <a:t>SREJ (</a:t>
            </a:r>
            <a:r>
              <a:rPr lang="en-US" b="1" dirty="0">
                <a:solidFill>
                  <a:srgbClr val="FF0000"/>
                </a:solidFill>
                <a:latin typeface="Times New Roman" pitchFamily="18" charset="0"/>
                <a:ea typeface="+mj-ea"/>
                <a:cs typeface="Times New Roman" pitchFamily="18" charset="0"/>
              </a:rPr>
              <a:t>Selective Not Ready</a:t>
            </a:r>
            <a:r>
              <a:rPr lang="fr-FR" b="1" dirty="0">
                <a:solidFill>
                  <a:srgbClr val="FF0000"/>
                </a:solidFill>
                <a:latin typeface="Times New Roman" pitchFamily="18" charset="0"/>
                <a:ea typeface="+mj-ea"/>
                <a:cs typeface="Times New Roman" pitchFamily="18" charset="0"/>
              </a:rPr>
              <a:t>): </a:t>
            </a:r>
            <a:r>
              <a:rPr lang="fr-FR" dirty="0">
                <a:latin typeface="Times New Roman" pitchFamily="18" charset="0"/>
                <a:ea typeface="+mj-ea"/>
                <a:cs typeface="Times New Roman" pitchFamily="18" charset="0"/>
              </a:rPr>
              <a:t>même fonction que REJ sauf que seule la trame de numéro N(R) doit être émise.</a:t>
            </a:r>
          </a:p>
          <a:p>
            <a:pPr>
              <a:spcAft>
                <a:spcPct val="40000"/>
              </a:spcAft>
              <a:buFontTx/>
              <a:buChar char="•"/>
              <a:defRPr/>
            </a:pPr>
            <a:endParaRPr lang="fr-FR" dirty="0"/>
          </a:p>
        </p:txBody>
      </p:sp>
      <p:sp>
        <p:nvSpPr>
          <p:cNvPr id="90115" name="Rectangle 3"/>
          <p:cNvSpPr>
            <a:spLocks noChangeArrowheads="1"/>
          </p:cNvSpPr>
          <p:nvPr/>
        </p:nvSpPr>
        <p:spPr bwMode="auto">
          <a:xfrm>
            <a:off x="1214438" y="357188"/>
            <a:ext cx="5732462" cy="523875"/>
          </a:xfrm>
          <a:prstGeom prst="rect">
            <a:avLst/>
          </a:prstGeom>
          <a:noFill/>
          <a:ln w="9525">
            <a:noFill/>
            <a:miter lim="800000"/>
            <a:headEnd/>
            <a:tailEnd/>
          </a:ln>
        </p:spPr>
        <p:txBody>
          <a:bodyPr wrap="none">
            <a:spAutoFit/>
          </a:bodyPr>
          <a:lstStyle/>
          <a:p>
            <a:pPr algn="ctr"/>
            <a:r>
              <a:rPr lang="fr-FR" sz="2800" b="1"/>
              <a:t>Types de trames de supervision </a:t>
            </a:r>
          </a:p>
        </p:txBody>
      </p:sp>
      <p:sp>
        <p:nvSpPr>
          <p:cNvPr id="5" name="Espace réservé du numéro de diapositive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13D3DB85-7E33-4A60-ACDF-39583090B419}" type="slidenum">
              <a:rPr lang="ar-SA" smtClean="0">
                <a:solidFill>
                  <a:srgbClr val="898989"/>
                </a:solidFill>
              </a:rPr>
              <a:pPr fontAlgn="base">
                <a:spcBef>
                  <a:spcPct val="0"/>
                </a:spcBef>
                <a:spcAft>
                  <a:spcPct val="0"/>
                </a:spcAft>
                <a:defRPr/>
              </a:pPr>
              <a:t>86</a:t>
            </a:fld>
            <a:endParaRPr lang="fr-FR">
              <a:solidFill>
                <a:srgbClr val="898989"/>
              </a:solidFill>
              <a:cs typeface="Arial"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91" name="Text Box 27"/>
          <p:cNvSpPr txBox="1">
            <a:spLocks noChangeArrowheads="1"/>
          </p:cNvSpPr>
          <p:nvPr/>
        </p:nvSpPr>
        <p:spPr bwMode="auto">
          <a:xfrm>
            <a:off x="500063" y="1428750"/>
            <a:ext cx="8153400" cy="4216400"/>
          </a:xfrm>
          <a:prstGeom prst="rect">
            <a:avLst/>
          </a:prstGeom>
          <a:noFill/>
          <a:ln w="9525">
            <a:noFill/>
            <a:miter lim="800000"/>
            <a:headEnd/>
            <a:tailEnd/>
          </a:ln>
          <a:effectLst/>
        </p:spPr>
        <p:txBody>
          <a:bodyPr>
            <a:spAutoFit/>
          </a:bodyPr>
          <a:lstStyle/>
          <a:p>
            <a:pPr>
              <a:spcAft>
                <a:spcPct val="40000"/>
              </a:spcAft>
              <a:buFontTx/>
              <a:buChar char="•"/>
              <a:defRPr/>
            </a:pPr>
            <a:r>
              <a:rPr lang="fr-FR" sz="2000" dirty="0">
                <a:latin typeface="Times New Roman" pitchFamily="18" charset="0"/>
                <a:ea typeface="+mj-ea"/>
                <a:cs typeface="Times New Roman" pitchFamily="18" charset="0"/>
              </a:rPr>
              <a:t>P/F ( </a:t>
            </a:r>
            <a:r>
              <a:rPr lang="fr-FR" sz="2000" dirty="0" err="1">
                <a:latin typeface="Times New Roman" pitchFamily="18" charset="0"/>
                <a:ea typeface="+mj-ea"/>
                <a:cs typeface="Times New Roman" pitchFamily="18" charset="0"/>
              </a:rPr>
              <a:t>Poll</a:t>
            </a:r>
            <a:r>
              <a:rPr lang="fr-FR" sz="2000" dirty="0">
                <a:latin typeface="Times New Roman" pitchFamily="18" charset="0"/>
                <a:ea typeface="+mj-ea"/>
                <a:cs typeface="Times New Roman" pitchFamily="18" charset="0"/>
              </a:rPr>
              <a:t>/Final): le bit P/F permet d ’organiser le dialogue entre deux stations,.</a:t>
            </a:r>
          </a:p>
          <a:p>
            <a:pPr lvl="1">
              <a:spcAft>
                <a:spcPct val="40000"/>
              </a:spcAft>
              <a:buFontTx/>
              <a:buChar char="•"/>
              <a:defRPr/>
            </a:pPr>
            <a:r>
              <a:rPr lang="fr-FR" sz="2000" dirty="0">
                <a:latin typeface="Times New Roman" pitchFamily="18" charset="0"/>
                <a:ea typeface="+mj-ea"/>
                <a:cs typeface="Times New Roman" pitchFamily="18" charset="0"/>
              </a:rPr>
              <a:t> P pour </a:t>
            </a:r>
            <a:r>
              <a:rPr lang="fr-FR" sz="2000" dirty="0" err="1">
                <a:latin typeface="Times New Roman" pitchFamily="18" charset="0"/>
                <a:ea typeface="+mj-ea"/>
                <a:cs typeface="Times New Roman" pitchFamily="18" charset="0"/>
              </a:rPr>
              <a:t>Poll</a:t>
            </a:r>
            <a:r>
              <a:rPr lang="fr-FR" sz="2000" dirty="0">
                <a:latin typeface="Times New Roman" pitchFamily="18" charset="0"/>
                <a:ea typeface="+mj-ea"/>
                <a:cs typeface="Times New Roman" pitchFamily="18" charset="0"/>
              </a:rPr>
              <a:t>  ( interroger),</a:t>
            </a:r>
          </a:p>
          <a:p>
            <a:pPr lvl="1">
              <a:spcAft>
                <a:spcPct val="40000"/>
              </a:spcAft>
              <a:buFontTx/>
              <a:buChar char="•"/>
              <a:defRPr/>
            </a:pPr>
            <a:r>
              <a:rPr lang="fr-FR" sz="2000" dirty="0">
                <a:latin typeface="Times New Roman" pitchFamily="18" charset="0"/>
                <a:ea typeface="+mj-ea"/>
                <a:cs typeface="Times New Roman" pitchFamily="18" charset="0"/>
              </a:rPr>
              <a:t> F pour final  ( fin de réponse). </a:t>
            </a:r>
          </a:p>
          <a:p>
            <a:pPr>
              <a:spcAft>
                <a:spcPct val="40000"/>
              </a:spcAft>
              <a:buFontTx/>
              <a:buChar char="•"/>
              <a:defRPr/>
            </a:pPr>
            <a:r>
              <a:rPr lang="fr-FR" sz="2000" dirty="0">
                <a:latin typeface="Times New Roman" pitchFamily="18" charset="0"/>
                <a:ea typeface="+mj-ea"/>
                <a:cs typeface="Times New Roman" pitchFamily="18" charset="0"/>
              </a:rPr>
              <a:t>L ’utilisation de P/F diffère suivant les modes de fonctionnement des liaisons(classes de procédures) mais les règles de base sont:</a:t>
            </a:r>
          </a:p>
          <a:p>
            <a:pPr lvl="1">
              <a:spcAft>
                <a:spcPct val="40000"/>
              </a:spcAft>
              <a:buFontTx/>
              <a:buChar char="•"/>
              <a:defRPr/>
            </a:pPr>
            <a:r>
              <a:rPr lang="fr-FR" sz="2000" dirty="0">
                <a:latin typeface="Times New Roman" pitchFamily="18" charset="0"/>
                <a:ea typeface="+mj-ea"/>
                <a:cs typeface="Times New Roman" pitchFamily="18" charset="0"/>
              </a:rPr>
              <a:t>Le primaire envoie une trame avec le bit P à 1 lorsqu’il demande une réponse au secondaire;</a:t>
            </a:r>
          </a:p>
          <a:p>
            <a:pPr lvl="1">
              <a:spcAft>
                <a:spcPct val="40000"/>
              </a:spcAft>
              <a:buFontTx/>
              <a:buChar char="•"/>
              <a:defRPr/>
            </a:pPr>
            <a:r>
              <a:rPr lang="fr-FR" sz="2000" dirty="0">
                <a:latin typeface="Times New Roman" pitchFamily="18" charset="0"/>
                <a:ea typeface="+mj-ea"/>
                <a:cs typeface="Times New Roman" pitchFamily="18" charset="0"/>
              </a:rPr>
              <a:t>le secondaire positionne le bit F à 1 pour parvenir au primaire qu’il a fini sa réponse ou l'émission des trames d ’information;</a:t>
            </a:r>
          </a:p>
          <a:p>
            <a:pPr algn="ctr">
              <a:spcAft>
                <a:spcPct val="40000"/>
              </a:spcAft>
              <a:defRPr/>
            </a:pPr>
            <a:endParaRPr lang="fr-FR" sz="2000" dirty="0">
              <a:latin typeface="Times New Roman" pitchFamily="18" charset="0"/>
              <a:ea typeface="+mj-ea"/>
              <a:cs typeface="Times New Roman" pitchFamily="18" charset="0"/>
            </a:endParaRP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260987A1-3B14-4A41-9B28-0B7EFBBEA9DB}" type="slidenum">
              <a:rPr lang="ar-SA" smtClean="0">
                <a:solidFill>
                  <a:srgbClr val="898989"/>
                </a:solidFill>
              </a:rPr>
              <a:pPr fontAlgn="base">
                <a:spcBef>
                  <a:spcPct val="0"/>
                </a:spcBef>
                <a:spcAft>
                  <a:spcPct val="0"/>
                </a:spcAft>
                <a:defRPr/>
              </a:pPr>
              <a:t>87</a:t>
            </a:fld>
            <a:endParaRPr lang="fr-FR">
              <a:solidFill>
                <a:srgbClr val="898989"/>
              </a:solidFill>
              <a:cs typeface="Arial" charset="0"/>
            </a:endParaRPr>
          </a:p>
        </p:txBody>
      </p:sp>
      <p:sp>
        <p:nvSpPr>
          <p:cNvPr id="91140" name="Rectangle 4"/>
          <p:cNvSpPr>
            <a:spLocks noChangeArrowheads="1"/>
          </p:cNvSpPr>
          <p:nvPr/>
        </p:nvSpPr>
        <p:spPr bwMode="auto">
          <a:xfrm>
            <a:off x="1500188" y="285750"/>
            <a:ext cx="5715000" cy="584200"/>
          </a:xfrm>
          <a:prstGeom prst="rect">
            <a:avLst/>
          </a:prstGeom>
          <a:noFill/>
          <a:ln w="9525">
            <a:noFill/>
            <a:miter lim="800000"/>
            <a:headEnd/>
            <a:tailEnd/>
          </a:ln>
        </p:spPr>
        <p:txBody>
          <a:bodyPr>
            <a:spAutoFit/>
          </a:bodyPr>
          <a:lstStyle/>
          <a:p>
            <a:pPr algn="ctr"/>
            <a:r>
              <a:rPr lang="fr-FR" sz="3200" b="1"/>
              <a:t>Le bit P/F</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Line 4"/>
          <p:cNvSpPr>
            <a:spLocks noChangeShapeType="1"/>
          </p:cNvSpPr>
          <p:nvPr/>
        </p:nvSpPr>
        <p:spPr bwMode="auto">
          <a:xfrm>
            <a:off x="4895850" y="1778000"/>
            <a:ext cx="0" cy="4570413"/>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fr-FR"/>
          </a:p>
        </p:txBody>
      </p:sp>
      <p:sp>
        <p:nvSpPr>
          <p:cNvPr id="26629" name="Line 5"/>
          <p:cNvSpPr>
            <a:spLocks noChangeShapeType="1"/>
          </p:cNvSpPr>
          <p:nvPr/>
        </p:nvSpPr>
        <p:spPr bwMode="auto">
          <a:xfrm>
            <a:off x="6823075" y="1752600"/>
            <a:ext cx="0" cy="4570413"/>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fr-FR"/>
          </a:p>
        </p:txBody>
      </p:sp>
      <p:sp>
        <p:nvSpPr>
          <p:cNvPr id="92164" name="Text Box 6"/>
          <p:cNvSpPr txBox="1">
            <a:spLocks noChangeArrowheads="1"/>
          </p:cNvSpPr>
          <p:nvPr/>
        </p:nvSpPr>
        <p:spPr bwMode="auto">
          <a:xfrm>
            <a:off x="4286250" y="1357313"/>
            <a:ext cx="1425575" cy="369887"/>
          </a:xfrm>
          <a:prstGeom prst="rect">
            <a:avLst/>
          </a:prstGeom>
          <a:noFill/>
          <a:ln w="9525">
            <a:noFill/>
            <a:miter lim="800000"/>
            <a:headEnd/>
            <a:tailEnd/>
          </a:ln>
        </p:spPr>
        <p:txBody>
          <a:bodyPr>
            <a:spAutoFit/>
          </a:bodyPr>
          <a:lstStyle/>
          <a:p>
            <a:pPr algn="ctr"/>
            <a:r>
              <a:rPr lang="fr-FR" b="1">
                <a:latin typeface="Times New Roman" pitchFamily="18" charset="0"/>
              </a:rPr>
              <a:t>A</a:t>
            </a:r>
          </a:p>
        </p:txBody>
      </p:sp>
      <p:sp>
        <p:nvSpPr>
          <p:cNvPr id="92165" name="Line 8"/>
          <p:cNvSpPr>
            <a:spLocks noChangeShapeType="1"/>
          </p:cNvSpPr>
          <p:nvPr/>
        </p:nvSpPr>
        <p:spPr bwMode="auto">
          <a:xfrm>
            <a:off x="4895850" y="228600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2166" name="Text Box 9"/>
          <p:cNvSpPr txBox="1">
            <a:spLocks noChangeArrowheads="1"/>
          </p:cNvSpPr>
          <p:nvPr/>
        </p:nvSpPr>
        <p:spPr bwMode="auto">
          <a:xfrm>
            <a:off x="5299075" y="2005013"/>
            <a:ext cx="1003300" cy="338137"/>
          </a:xfrm>
          <a:prstGeom prst="rect">
            <a:avLst/>
          </a:prstGeom>
          <a:noFill/>
          <a:ln w="9525">
            <a:noFill/>
            <a:miter lim="800000"/>
            <a:headEnd/>
            <a:tailEnd/>
          </a:ln>
        </p:spPr>
        <p:txBody>
          <a:bodyPr wrap="none">
            <a:spAutoFit/>
          </a:bodyPr>
          <a:lstStyle/>
          <a:p>
            <a:r>
              <a:rPr lang="fr-FR" sz="1600">
                <a:latin typeface="Times New Roman" pitchFamily="18" charset="0"/>
              </a:rPr>
              <a:t>B,NRM,P</a:t>
            </a:r>
          </a:p>
        </p:txBody>
      </p:sp>
      <p:sp>
        <p:nvSpPr>
          <p:cNvPr id="92167" name="Rectangle 12"/>
          <p:cNvSpPr>
            <a:spLocks noChangeArrowheads="1"/>
          </p:cNvSpPr>
          <p:nvPr/>
        </p:nvSpPr>
        <p:spPr bwMode="auto">
          <a:xfrm>
            <a:off x="3627438" y="2057400"/>
            <a:ext cx="1204912" cy="646113"/>
          </a:xfrm>
          <a:prstGeom prst="rect">
            <a:avLst/>
          </a:prstGeom>
          <a:noFill/>
          <a:ln w="9525">
            <a:noFill/>
            <a:miter lim="800000"/>
            <a:headEnd/>
            <a:tailEnd/>
          </a:ln>
        </p:spPr>
        <p:txBody>
          <a:bodyPr wrap="none">
            <a:spAutoFit/>
          </a:bodyPr>
          <a:lstStyle/>
          <a:p>
            <a:pPr algn="r"/>
            <a:r>
              <a:rPr lang="fr-FR">
                <a:latin typeface="Times New Roman" pitchFamily="18" charset="0"/>
              </a:rPr>
              <a:t>Demande</a:t>
            </a:r>
          </a:p>
          <a:p>
            <a:pPr algn="r"/>
            <a:r>
              <a:rPr lang="fr-FR">
                <a:latin typeface="Times New Roman" pitchFamily="18" charset="0"/>
              </a:rPr>
              <a:t> connexion</a:t>
            </a:r>
          </a:p>
        </p:txBody>
      </p:sp>
      <p:sp>
        <p:nvSpPr>
          <p:cNvPr id="92168" name="Text Box 35"/>
          <p:cNvSpPr txBox="1">
            <a:spLocks noChangeArrowheads="1"/>
          </p:cNvSpPr>
          <p:nvPr/>
        </p:nvSpPr>
        <p:spPr bwMode="auto">
          <a:xfrm>
            <a:off x="5445125" y="2309813"/>
            <a:ext cx="825500" cy="336550"/>
          </a:xfrm>
          <a:prstGeom prst="rect">
            <a:avLst/>
          </a:prstGeom>
          <a:noFill/>
          <a:ln w="9525">
            <a:noFill/>
            <a:miter lim="800000"/>
            <a:headEnd/>
            <a:tailEnd/>
          </a:ln>
        </p:spPr>
        <p:txBody>
          <a:bodyPr wrap="none">
            <a:spAutoFit/>
          </a:bodyPr>
          <a:lstStyle/>
          <a:p>
            <a:r>
              <a:rPr lang="fr-FR" sz="1600">
                <a:latin typeface="Times New Roman" pitchFamily="18" charset="0"/>
              </a:rPr>
              <a:t>B,UA,F</a:t>
            </a:r>
          </a:p>
        </p:txBody>
      </p:sp>
      <p:sp>
        <p:nvSpPr>
          <p:cNvPr id="92169" name="Line 36"/>
          <p:cNvSpPr>
            <a:spLocks noChangeShapeType="1"/>
          </p:cNvSpPr>
          <p:nvPr/>
        </p:nvSpPr>
        <p:spPr bwMode="auto">
          <a:xfrm flipH="1">
            <a:off x="4895850" y="25908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2170" name="Rectangle 37"/>
          <p:cNvSpPr>
            <a:spLocks noChangeArrowheads="1"/>
          </p:cNvSpPr>
          <p:nvPr/>
        </p:nvSpPr>
        <p:spPr bwMode="auto">
          <a:xfrm>
            <a:off x="6835775" y="2376488"/>
            <a:ext cx="1204913" cy="646112"/>
          </a:xfrm>
          <a:prstGeom prst="rect">
            <a:avLst/>
          </a:prstGeom>
          <a:noFill/>
          <a:ln w="9525">
            <a:noFill/>
            <a:miter lim="800000"/>
            <a:headEnd/>
            <a:tailEnd/>
          </a:ln>
        </p:spPr>
        <p:txBody>
          <a:bodyPr wrap="none">
            <a:spAutoFit/>
          </a:bodyPr>
          <a:lstStyle/>
          <a:p>
            <a:pPr algn="ctr"/>
            <a:r>
              <a:rPr lang="fr-FR">
                <a:latin typeface="Times New Roman" pitchFamily="18" charset="0"/>
              </a:rPr>
              <a:t>Accepte la</a:t>
            </a:r>
          </a:p>
          <a:p>
            <a:pPr algn="ctr"/>
            <a:r>
              <a:rPr lang="fr-FR">
                <a:latin typeface="Times New Roman" pitchFamily="18" charset="0"/>
              </a:rPr>
              <a:t> connexion</a:t>
            </a:r>
          </a:p>
        </p:txBody>
      </p:sp>
      <p:sp>
        <p:nvSpPr>
          <p:cNvPr id="92171" name="Rectangle 46"/>
          <p:cNvSpPr>
            <a:spLocks noChangeArrowheads="1"/>
          </p:cNvSpPr>
          <p:nvPr/>
        </p:nvSpPr>
        <p:spPr bwMode="auto">
          <a:xfrm>
            <a:off x="762000" y="1447800"/>
            <a:ext cx="8077200" cy="5334000"/>
          </a:xfrm>
          <a:prstGeom prst="rect">
            <a:avLst/>
          </a:prstGeom>
          <a:noFill/>
          <a:ln w="9525">
            <a:noFill/>
            <a:miter lim="800000"/>
            <a:headEnd/>
            <a:tailEnd/>
          </a:ln>
        </p:spPr>
        <p:txBody>
          <a:bodyPr/>
          <a:lstStyle/>
          <a:p>
            <a:pPr marL="342900" indent="-342900">
              <a:spcBef>
                <a:spcPct val="20000"/>
              </a:spcBef>
            </a:pPr>
            <a:endParaRPr kumimoji="1" lang="fr-FR" sz="2000">
              <a:solidFill>
                <a:srgbClr val="FFFFFF"/>
              </a:solidFill>
              <a:latin typeface="Times New Roman" pitchFamily="18" charset="0"/>
            </a:endParaRPr>
          </a:p>
        </p:txBody>
      </p:sp>
      <p:sp>
        <p:nvSpPr>
          <p:cNvPr id="92172" name="Text Box 49"/>
          <p:cNvSpPr txBox="1">
            <a:spLocks noChangeArrowheads="1"/>
          </p:cNvSpPr>
          <p:nvPr/>
        </p:nvSpPr>
        <p:spPr bwMode="auto">
          <a:xfrm>
            <a:off x="6286500" y="1357313"/>
            <a:ext cx="1425575" cy="369887"/>
          </a:xfrm>
          <a:prstGeom prst="rect">
            <a:avLst/>
          </a:prstGeom>
          <a:noFill/>
          <a:ln w="9525">
            <a:noFill/>
            <a:miter lim="800000"/>
            <a:headEnd/>
            <a:tailEnd/>
          </a:ln>
        </p:spPr>
        <p:txBody>
          <a:bodyPr>
            <a:spAutoFit/>
          </a:bodyPr>
          <a:lstStyle/>
          <a:p>
            <a:pPr algn="ctr"/>
            <a:r>
              <a:rPr lang="fr-FR" b="1">
                <a:latin typeface="Times New Roman" pitchFamily="18" charset="0"/>
              </a:rPr>
              <a:t>B</a:t>
            </a:r>
          </a:p>
        </p:txBody>
      </p:sp>
      <p:sp>
        <p:nvSpPr>
          <p:cNvPr id="92173" name="Line 61"/>
          <p:cNvSpPr>
            <a:spLocks noChangeShapeType="1"/>
          </p:cNvSpPr>
          <p:nvPr/>
        </p:nvSpPr>
        <p:spPr bwMode="auto">
          <a:xfrm>
            <a:off x="4895850" y="335280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2174" name="Line 73"/>
          <p:cNvSpPr>
            <a:spLocks noChangeShapeType="1"/>
          </p:cNvSpPr>
          <p:nvPr/>
        </p:nvSpPr>
        <p:spPr bwMode="auto">
          <a:xfrm>
            <a:off x="4895850" y="498475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2175" name="Line 75"/>
          <p:cNvSpPr>
            <a:spLocks noChangeShapeType="1"/>
          </p:cNvSpPr>
          <p:nvPr/>
        </p:nvSpPr>
        <p:spPr bwMode="auto">
          <a:xfrm flipH="1">
            <a:off x="4895850" y="53340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2176" name="Line 77"/>
          <p:cNvSpPr>
            <a:spLocks noChangeShapeType="1"/>
          </p:cNvSpPr>
          <p:nvPr/>
        </p:nvSpPr>
        <p:spPr bwMode="auto">
          <a:xfrm>
            <a:off x="4895850" y="5691188"/>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2177" name="Text Box 78"/>
          <p:cNvSpPr txBox="1">
            <a:spLocks noChangeArrowheads="1"/>
          </p:cNvSpPr>
          <p:nvPr/>
        </p:nvSpPr>
        <p:spPr bwMode="auto">
          <a:xfrm>
            <a:off x="5299075" y="5410200"/>
            <a:ext cx="995363" cy="336550"/>
          </a:xfrm>
          <a:prstGeom prst="rect">
            <a:avLst/>
          </a:prstGeom>
          <a:noFill/>
          <a:ln w="9525">
            <a:noFill/>
            <a:miter lim="800000"/>
            <a:headEnd/>
            <a:tailEnd/>
          </a:ln>
        </p:spPr>
        <p:txBody>
          <a:bodyPr wrap="none">
            <a:spAutoFit/>
          </a:bodyPr>
          <a:lstStyle/>
          <a:p>
            <a:r>
              <a:rPr lang="fr-FR" sz="1600">
                <a:latin typeface="Times New Roman" pitchFamily="18" charset="0"/>
              </a:rPr>
              <a:t>B,DISC,P</a:t>
            </a:r>
          </a:p>
        </p:txBody>
      </p:sp>
      <p:sp>
        <p:nvSpPr>
          <p:cNvPr id="92178" name="Rectangle 79"/>
          <p:cNvSpPr>
            <a:spLocks noChangeArrowheads="1"/>
          </p:cNvSpPr>
          <p:nvPr/>
        </p:nvSpPr>
        <p:spPr bwMode="auto">
          <a:xfrm>
            <a:off x="6877050" y="5486400"/>
            <a:ext cx="1624013" cy="646113"/>
          </a:xfrm>
          <a:prstGeom prst="rect">
            <a:avLst/>
          </a:prstGeom>
          <a:noFill/>
          <a:ln w="9525">
            <a:noFill/>
            <a:miter lim="800000"/>
            <a:headEnd/>
            <a:tailEnd/>
          </a:ln>
        </p:spPr>
        <p:txBody>
          <a:bodyPr>
            <a:spAutoFit/>
          </a:bodyPr>
          <a:lstStyle/>
          <a:p>
            <a:r>
              <a:rPr lang="fr-FR">
                <a:latin typeface="Times New Roman" pitchFamily="18" charset="0"/>
              </a:rPr>
              <a:t>B reçoit </a:t>
            </a:r>
          </a:p>
          <a:p>
            <a:r>
              <a:rPr lang="fr-FR">
                <a:latin typeface="Times New Roman" pitchFamily="18" charset="0"/>
              </a:rPr>
              <a:t>déconnexion</a:t>
            </a:r>
          </a:p>
        </p:txBody>
      </p:sp>
      <p:sp>
        <p:nvSpPr>
          <p:cNvPr id="92179" name="Text Box 80"/>
          <p:cNvSpPr txBox="1">
            <a:spLocks noChangeArrowheads="1"/>
          </p:cNvSpPr>
          <p:nvPr/>
        </p:nvSpPr>
        <p:spPr bwMode="auto">
          <a:xfrm>
            <a:off x="5445125" y="5759450"/>
            <a:ext cx="825500" cy="336550"/>
          </a:xfrm>
          <a:prstGeom prst="rect">
            <a:avLst/>
          </a:prstGeom>
          <a:noFill/>
          <a:ln w="9525">
            <a:noFill/>
            <a:miter lim="800000"/>
            <a:headEnd/>
            <a:tailEnd/>
          </a:ln>
        </p:spPr>
        <p:txBody>
          <a:bodyPr wrap="none">
            <a:spAutoFit/>
          </a:bodyPr>
          <a:lstStyle/>
          <a:p>
            <a:r>
              <a:rPr lang="fr-FR" sz="1600">
                <a:latin typeface="Times New Roman" pitchFamily="18" charset="0"/>
              </a:rPr>
              <a:t>B,UA,F</a:t>
            </a:r>
          </a:p>
        </p:txBody>
      </p:sp>
      <p:sp>
        <p:nvSpPr>
          <p:cNvPr id="92180" name="Line 81"/>
          <p:cNvSpPr>
            <a:spLocks noChangeShapeType="1"/>
          </p:cNvSpPr>
          <p:nvPr/>
        </p:nvSpPr>
        <p:spPr bwMode="auto">
          <a:xfrm flipH="1">
            <a:off x="4895850" y="6040438"/>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2181" name="Rectangle 82"/>
          <p:cNvSpPr>
            <a:spLocks noChangeArrowheads="1"/>
          </p:cNvSpPr>
          <p:nvPr/>
        </p:nvSpPr>
        <p:spPr bwMode="auto">
          <a:xfrm>
            <a:off x="3390900" y="5805488"/>
            <a:ext cx="1397000" cy="646112"/>
          </a:xfrm>
          <a:prstGeom prst="rect">
            <a:avLst/>
          </a:prstGeom>
          <a:noFill/>
          <a:ln w="9525">
            <a:noFill/>
            <a:miter lim="800000"/>
            <a:headEnd/>
            <a:tailEnd/>
          </a:ln>
        </p:spPr>
        <p:txBody>
          <a:bodyPr wrap="none">
            <a:spAutoFit/>
          </a:bodyPr>
          <a:lstStyle/>
          <a:p>
            <a:pPr algn="r"/>
            <a:r>
              <a:rPr lang="fr-FR">
                <a:latin typeface="Times New Roman" pitchFamily="18" charset="0"/>
              </a:rPr>
              <a:t>A reçoit un </a:t>
            </a:r>
          </a:p>
          <a:p>
            <a:pPr algn="r"/>
            <a:r>
              <a:rPr lang="fr-FR">
                <a:latin typeface="Times New Roman" pitchFamily="18" charset="0"/>
              </a:rPr>
              <a:t>ACK &amp; F bit</a:t>
            </a:r>
          </a:p>
        </p:txBody>
      </p:sp>
      <p:sp>
        <p:nvSpPr>
          <p:cNvPr id="92182" name="Line 61"/>
          <p:cNvSpPr>
            <a:spLocks noChangeShapeType="1"/>
          </p:cNvSpPr>
          <p:nvPr/>
        </p:nvSpPr>
        <p:spPr bwMode="auto">
          <a:xfrm>
            <a:off x="4881563" y="3000375"/>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2183" name="ZoneTexte 45"/>
          <p:cNvSpPr txBox="1">
            <a:spLocks noChangeArrowheads="1"/>
          </p:cNvSpPr>
          <p:nvPr/>
        </p:nvSpPr>
        <p:spPr bwMode="auto">
          <a:xfrm>
            <a:off x="5595938" y="3000375"/>
            <a:ext cx="233362" cy="2308225"/>
          </a:xfrm>
          <a:prstGeom prst="rect">
            <a:avLst/>
          </a:prstGeom>
          <a:noFill/>
          <a:ln w="9525">
            <a:noFill/>
            <a:miter lim="800000"/>
            <a:headEnd/>
            <a:tailEnd/>
          </a:ln>
        </p:spPr>
        <p:txBody>
          <a:bodyPr wrap="none">
            <a:spAutoFit/>
          </a:bodyPr>
          <a:lstStyle/>
          <a:p>
            <a:r>
              <a:rPr lang="fr-FR" sz="1400" b="1"/>
              <a:t>.</a:t>
            </a:r>
          </a:p>
          <a:p>
            <a:r>
              <a:rPr lang="fr-FR" sz="1400" b="1"/>
              <a:t>.</a:t>
            </a:r>
          </a:p>
          <a:p>
            <a:r>
              <a:rPr lang="fr-FR" sz="1400" b="1"/>
              <a:t>.</a:t>
            </a:r>
          </a:p>
          <a:p>
            <a:r>
              <a:rPr lang="fr-FR" sz="1400" b="1"/>
              <a:t>.</a:t>
            </a:r>
          </a:p>
          <a:p>
            <a:r>
              <a:rPr lang="fr-FR" sz="1400" b="1"/>
              <a:t>.</a:t>
            </a:r>
          </a:p>
          <a:p>
            <a:r>
              <a:rPr lang="fr-FR" sz="1400" b="1"/>
              <a:t>.</a:t>
            </a:r>
          </a:p>
          <a:p>
            <a:r>
              <a:rPr lang="fr-FR" sz="1400" b="1"/>
              <a:t>.</a:t>
            </a:r>
          </a:p>
          <a:p>
            <a:r>
              <a:rPr lang="fr-FR" sz="1400" b="1"/>
              <a:t>.</a:t>
            </a:r>
          </a:p>
          <a:p>
            <a:r>
              <a:rPr lang="fr-FR" sz="1400" b="1"/>
              <a:t>.</a:t>
            </a:r>
          </a:p>
          <a:p>
            <a:endParaRPr lang="fr-FR"/>
          </a:p>
        </p:txBody>
      </p:sp>
      <p:sp>
        <p:nvSpPr>
          <p:cNvPr id="92184" name="Text Box 48"/>
          <p:cNvSpPr txBox="1">
            <a:spLocks noChangeArrowheads="1"/>
          </p:cNvSpPr>
          <p:nvPr/>
        </p:nvSpPr>
        <p:spPr bwMode="auto">
          <a:xfrm>
            <a:off x="142875" y="3143250"/>
            <a:ext cx="3716338" cy="1816100"/>
          </a:xfrm>
          <a:prstGeom prst="rect">
            <a:avLst/>
          </a:prstGeom>
          <a:noFill/>
          <a:ln w="12700">
            <a:noFill/>
            <a:miter lim="800000"/>
            <a:headEnd type="none" w="sm" len="sm"/>
            <a:tailEnd type="none" w="sm" len="sm"/>
          </a:ln>
        </p:spPr>
        <p:txBody>
          <a:bodyPr wrap="none">
            <a:spAutoFit/>
          </a:bodyPr>
          <a:lstStyle/>
          <a:p>
            <a:endParaRPr lang="fr-FR" sz="1600">
              <a:solidFill>
                <a:srgbClr val="009900"/>
              </a:solidFill>
              <a:latin typeface="Times New Roman" pitchFamily="18" charset="0"/>
            </a:endParaRPr>
          </a:p>
          <a:p>
            <a:r>
              <a:rPr lang="fr-FR" sz="2400">
                <a:latin typeface="Times New Roman" pitchFamily="18" charset="0"/>
              </a:rPr>
              <a:t>UA (ack non numéroté)</a:t>
            </a:r>
          </a:p>
          <a:p>
            <a:r>
              <a:rPr lang="fr-FR" sz="2400">
                <a:latin typeface="Times New Roman" pitchFamily="18" charset="0"/>
              </a:rPr>
              <a:t>ARM / ABM / NRM (mode)</a:t>
            </a:r>
          </a:p>
          <a:p>
            <a:r>
              <a:rPr lang="fr-FR" sz="2400">
                <a:latin typeface="Times New Roman" pitchFamily="18" charset="0"/>
              </a:rPr>
              <a:t>DISC (disconnect)	</a:t>
            </a:r>
          </a:p>
          <a:p>
            <a:r>
              <a:rPr lang="fr-FR" sz="2400">
                <a:latin typeface="Times New Roman" pitchFamily="18" charset="0"/>
              </a:rPr>
              <a:t>P/F : Poll/Final</a:t>
            </a:r>
          </a:p>
        </p:txBody>
      </p:sp>
      <p:sp>
        <p:nvSpPr>
          <p:cNvPr id="31" name="Espace réservé du numéro de diapositive 30"/>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D7D0457F-C044-4FF0-BBA1-5454E614B6F4}" type="slidenum">
              <a:rPr lang="ar-SA" smtClean="0">
                <a:solidFill>
                  <a:srgbClr val="898989"/>
                </a:solidFill>
              </a:rPr>
              <a:pPr fontAlgn="base">
                <a:spcBef>
                  <a:spcPct val="0"/>
                </a:spcBef>
                <a:spcAft>
                  <a:spcPct val="0"/>
                </a:spcAft>
                <a:defRPr/>
              </a:pPr>
              <a:t>88</a:t>
            </a:fld>
            <a:endParaRPr lang="fr-FR">
              <a:solidFill>
                <a:srgbClr val="898989"/>
              </a:solidFill>
              <a:cs typeface="Arial" charset="0"/>
            </a:endParaRPr>
          </a:p>
        </p:txBody>
      </p:sp>
      <p:sp>
        <p:nvSpPr>
          <p:cNvPr id="27" name="Rectangle 26"/>
          <p:cNvSpPr/>
          <p:nvPr/>
        </p:nvSpPr>
        <p:spPr>
          <a:xfrm>
            <a:off x="714375" y="214313"/>
            <a:ext cx="8072438" cy="954087"/>
          </a:xfrm>
          <a:prstGeom prst="rect">
            <a:avLst/>
          </a:prstGeom>
        </p:spPr>
        <p:txBody>
          <a:bodyPr>
            <a:spAutoFit/>
          </a:bodyPr>
          <a:lstStyle/>
          <a:p>
            <a:pPr algn="ctr" eaLnBrk="0" hangingPunct="0">
              <a:defRPr/>
            </a:pPr>
            <a:r>
              <a:rPr lang="fr-FR" sz="2800" b="1" dirty="0">
                <a:solidFill>
                  <a:prstClr val="black"/>
                </a:solidFill>
                <a:latin typeface="Times New Roman" charset="0"/>
                <a:ea typeface="+mj-ea"/>
                <a:cs typeface="Times New Roman" charset="0"/>
              </a:rPr>
              <a:t>Exemple de transmission en  HDLC </a:t>
            </a:r>
          </a:p>
          <a:p>
            <a:pPr algn="ctr" eaLnBrk="0" hangingPunct="0">
              <a:defRPr/>
            </a:pPr>
            <a:r>
              <a:rPr lang="fr-FR" sz="2800" b="1" dirty="0">
                <a:solidFill>
                  <a:prstClr val="black"/>
                </a:solidFill>
                <a:latin typeface="Times New Roman" charset="0"/>
                <a:ea typeface="+mj-ea"/>
                <a:cs typeface="Times New Roman" charset="0"/>
              </a:rPr>
              <a:t>Mode NRM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69"/>
          <p:cNvSpPr txBox="1">
            <a:spLocks noChangeArrowheads="1"/>
          </p:cNvSpPr>
          <p:nvPr/>
        </p:nvSpPr>
        <p:spPr bwMode="auto">
          <a:xfrm>
            <a:off x="2514600" y="4343400"/>
            <a:ext cx="1589088" cy="338138"/>
          </a:xfrm>
          <a:prstGeom prst="rect">
            <a:avLst/>
          </a:prstGeom>
          <a:noFill/>
          <a:ln w="9525">
            <a:noFill/>
            <a:miter lim="800000"/>
            <a:headEnd/>
            <a:tailEnd/>
          </a:ln>
        </p:spPr>
        <p:txBody>
          <a:bodyPr wrap="none">
            <a:spAutoFit/>
          </a:bodyPr>
          <a:lstStyle/>
          <a:p>
            <a:r>
              <a:rPr lang="fr-FR" sz="1600">
                <a:latin typeface="Times New Roman" pitchFamily="18" charset="0"/>
              </a:rPr>
              <a:t>B,I,Ns=2,Nr=2,F</a:t>
            </a:r>
          </a:p>
        </p:txBody>
      </p:sp>
      <p:sp>
        <p:nvSpPr>
          <p:cNvPr id="93187" name="Text Box 54"/>
          <p:cNvSpPr txBox="1">
            <a:spLocks noChangeArrowheads="1"/>
          </p:cNvSpPr>
          <p:nvPr/>
        </p:nvSpPr>
        <p:spPr bwMode="auto">
          <a:xfrm>
            <a:off x="2590800" y="2705100"/>
            <a:ext cx="1423988" cy="338138"/>
          </a:xfrm>
          <a:prstGeom prst="rect">
            <a:avLst/>
          </a:prstGeom>
          <a:noFill/>
          <a:ln w="9525">
            <a:noFill/>
            <a:miter lim="800000"/>
            <a:headEnd/>
            <a:tailEnd/>
          </a:ln>
        </p:spPr>
        <p:txBody>
          <a:bodyPr wrap="none">
            <a:spAutoFit/>
          </a:bodyPr>
          <a:lstStyle/>
          <a:p>
            <a:r>
              <a:rPr lang="fr-FR" sz="1600">
                <a:latin typeface="Times New Roman" pitchFamily="18" charset="0"/>
              </a:rPr>
              <a:t>B,I,Ns=0,Nr=0</a:t>
            </a:r>
          </a:p>
        </p:txBody>
      </p:sp>
      <p:sp>
        <p:nvSpPr>
          <p:cNvPr id="93188" name="Text Box 58"/>
          <p:cNvSpPr txBox="1">
            <a:spLocks noChangeArrowheads="1"/>
          </p:cNvSpPr>
          <p:nvPr/>
        </p:nvSpPr>
        <p:spPr bwMode="auto">
          <a:xfrm>
            <a:off x="2514600" y="3092450"/>
            <a:ext cx="2024063" cy="336550"/>
          </a:xfrm>
          <a:prstGeom prst="rect">
            <a:avLst/>
          </a:prstGeom>
          <a:noFill/>
          <a:ln w="9525">
            <a:noFill/>
            <a:miter lim="800000"/>
            <a:headEnd/>
            <a:tailEnd/>
          </a:ln>
        </p:spPr>
        <p:txBody>
          <a:bodyPr>
            <a:spAutoFit/>
          </a:bodyPr>
          <a:lstStyle/>
          <a:p>
            <a:r>
              <a:rPr lang="fr-FR" sz="1600">
                <a:latin typeface="Times New Roman" pitchFamily="18" charset="0"/>
              </a:rPr>
              <a:t>B,I,Ns=1,Nr=0,P</a:t>
            </a:r>
          </a:p>
        </p:txBody>
      </p:sp>
      <p:sp>
        <p:nvSpPr>
          <p:cNvPr id="93189" name="Rectangle 2"/>
          <p:cNvSpPr>
            <a:spLocks noGrp="1" noChangeArrowheads="1"/>
          </p:cNvSpPr>
          <p:nvPr>
            <p:ph type="title"/>
          </p:nvPr>
        </p:nvSpPr>
        <p:spPr>
          <a:xfrm>
            <a:off x="500063" y="142875"/>
            <a:ext cx="8286750" cy="857250"/>
          </a:xfrm>
        </p:spPr>
        <p:txBody>
          <a:bodyPr/>
          <a:lstStyle/>
          <a:p>
            <a:pPr>
              <a:defRPr/>
            </a:pPr>
            <a:r>
              <a:rPr lang="fr-FR" sz="3200" b="1" dirty="0">
                <a:latin typeface="Times New Roman" charset="0"/>
                <a:ea typeface="+mn-ea"/>
                <a:cs typeface="Times New Roman" charset="0"/>
              </a:rPr>
              <a:t>Exemple</a:t>
            </a:r>
            <a:r>
              <a:rPr lang="fr-FR" sz="2800" b="1" dirty="0">
                <a:latin typeface="Times New Roman" charset="0"/>
                <a:cs typeface="Times New Roman" charset="0"/>
              </a:rPr>
              <a:t> de transmission en HDLC </a:t>
            </a:r>
            <a:br>
              <a:rPr lang="fr-FR" sz="2800" b="1" dirty="0">
                <a:latin typeface="Times New Roman" charset="0"/>
                <a:cs typeface="Times New Roman" charset="0"/>
              </a:rPr>
            </a:br>
            <a:r>
              <a:rPr lang="fr-FR" sz="2800" b="1" dirty="0">
                <a:latin typeface="Times New Roman" charset="0"/>
                <a:cs typeface="Times New Roman" charset="0"/>
              </a:rPr>
              <a:t>mode NRM</a:t>
            </a:r>
          </a:p>
        </p:txBody>
      </p:sp>
      <p:sp>
        <p:nvSpPr>
          <p:cNvPr id="26628" name="Line 4"/>
          <p:cNvSpPr>
            <a:spLocks noChangeShapeType="1"/>
          </p:cNvSpPr>
          <p:nvPr/>
        </p:nvSpPr>
        <p:spPr bwMode="auto">
          <a:xfrm>
            <a:off x="2514600" y="1778000"/>
            <a:ext cx="0" cy="4570413"/>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fr-FR"/>
          </a:p>
        </p:txBody>
      </p:sp>
      <p:sp>
        <p:nvSpPr>
          <p:cNvPr id="26629" name="Line 5"/>
          <p:cNvSpPr>
            <a:spLocks noChangeShapeType="1"/>
          </p:cNvSpPr>
          <p:nvPr/>
        </p:nvSpPr>
        <p:spPr bwMode="auto">
          <a:xfrm>
            <a:off x="4441825" y="1752600"/>
            <a:ext cx="0" cy="4570413"/>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fr-FR"/>
          </a:p>
        </p:txBody>
      </p:sp>
      <p:sp>
        <p:nvSpPr>
          <p:cNvPr id="93192" name="Text Box 6"/>
          <p:cNvSpPr txBox="1">
            <a:spLocks noChangeArrowheads="1"/>
          </p:cNvSpPr>
          <p:nvPr/>
        </p:nvSpPr>
        <p:spPr bwMode="auto">
          <a:xfrm>
            <a:off x="1714500" y="1357313"/>
            <a:ext cx="1425575" cy="369887"/>
          </a:xfrm>
          <a:prstGeom prst="rect">
            <a:avLst/>
          </a:prstGeom>
          <a:noFill/>
          <a:ln w="9525">
            <a:noFill/>
            <a:miter lim="800000"/>
            <a:headEnd/>
            <a:tailEnd/>
          </a:ln>
        </p:spPr>
        <p:txBody>
          <a:bodyPr>
            <a:spAutoFit/>
          </a:bodyPr>
          <a:lstStyle/>
          <a:p>
            <a:pPr algn="ctr"/>
            <a:r>
              <a:rPr lang="fr-FR" b="1">
                <a:latin typeface="Times New Roman" pitchFamily="18" charset="0"/>
              </a:rPr>
              <a:t>A</a:t>
            </a:r>
          </a:p>
        </p:txBody>
      </p:sp>
      <p:sp>
        <p:nvSpPr>
          <p:cNvPr id="93193" name="Line 8"/>
          <p:cNvSpPr>
            <a:spLocks noChangeShapeType="1"/>
          </p:cNvSpPr>
          <p:nvPr/>
        </p:nvSpPr>
        <p:spPr bwMode="auto">
          <a:xfrm>
            <a:off x="2514600" y="228600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3194" name="Text Box 9"/>
          <p:cNvSpPr txBox="1">
            <a:spLocks noChangeArrowheads="1"/>
          </p:cNvSpPr>
          <p:nvPr/>
        </p:nvSpPr>
        <p:spPr bwMode="auto">
          <a:xfrm>
            <a:off x="2917825" y="2005013"/>
            <a:ext cx="1003300" cy="338137"/>
          </a:xfrm>
          <a:prstGeom prst="rect">
            <a:avLst/>
          </a:prstGeom>
          <a:noFill/>
          <a:ln w="9525">
            <a:noFill/>
            <a:miter lim="800000"/>
            <a:headEnd/>
            <a:tailEnd/>
          </a:ln>
        </p:spPr>
        <p:txBody>
          <a:bodyPr wrap="none">
            <a:spAutoFit/>
          </a:bodyPr>
          <a:lstStyle/>
          <a:p>
            <a:r>
              <a:rPr lang="fr-FR" sz="1600">
                <a:latin typeface="Times New Roman" pitchFamily="18" charset="0"/>
              </a:rPr>
              <a:t>B,NRM,P</a:t>
            </a:r>
          </a:p>
        </p:txBody>
      </p:sp>
      <p:sp>
        <p:nvSpPr>
          <p:cNvPr id="93195" name="Rectangle 12"/>
          <p:cNvSpPr>
            <a:spLocks noChangeArrowheads="1"/>
          </p:cNvSpPr>
          <p:nvPr/>
        </p:nvSpPr>
        <p:spPr bwMode="auto">
          <a:xfrm>
            <a:off x="381000" y="2057400"/>
            <a:ext cx="2070100" cy="366713"/>
          </a:xfrm>
          <a:prstGeom prst="rect">
            <a:avLst/>
          </a:prstGeom>
          <a:noFill/>
          <a:ln w="9525">
            <a:noFill/>
            <a:miter lim="800000"/>
            <a:headEnd/>
            <a:tailEnd/>
          </a:ln>
        </p:spPr>
        <p:txBody>
          <a:bodyPr wrap="none">
            <a:spAutoFit/>
          </a:bodyPr>
          <a:lstStyle/>
          <a:p>
            <a:pPr algn="r"/>
            <a:r>
              <a:rPr lang="fr-FR">
                <a:latin typeface="Times New Roman" pitchFamily="18" charset="0"/>
              </a:rPr>
              <a:t>Demande connexion</a:t>
            </a:r>
          </a:p>
        </p:txBody>
      </p:sp>
      <p:sp>
        <p:nvSpPr>
          <p:cNvPr id="93196" name="Text Box 35"/>
          <p:cNvSpPr txBox="1">
            <a:spLocks noChangeArrowheads="1"/>
          </p:cNvSpPr>
          <p:nvPr/>
        </p:nvSpPr>
        <p:spPr bwMode="auto">
          <a:xfrm>
            <a:off x="3063875" y="2309813"/>
            <a:ext cx="825500" cy="336550"/>
          </a:xfrm>
          <a:prstGeom prst="rect">
            <a:avLst/>
          </a:prstGeom>
          <a:noFill/>
          <a:ln w="9525">
            <a:noFill/>
            <a:miter lim="800000"/>
            <a:headEnd/>
            <a:tailEnd/>
          </a:ln>
        </p:spPr>
        <p:txBody>
          <a:bodyPr wrap="none">
            <a:spAutoFit/>
          </a:bodyPr>
          <a:lstStyle/>
          <a:p>
            <a:r>
              <a:rPr lang="fr-FR" sz="1600">
                <a:latin typeface="Times New Roman" pitchFamily="18" charset="0"/>
              </a:rPr>
              <a:t>B,UA,F</a:t>
            </a:r>
          </a:p>
        </p:txBody>
      </p:sp>
      <p:sp>
        <p:nvSpPr>
          <p:cNvPr id="93197" name="Line 36"/>
          <p:cNvSpPr>
            <a:spLocks noChangeShapeType="1"/>
          </p:cNvSpPr>
          <p:nvPr/>
        </p:nvSpPr>
        <p:spPr bwMode="auto">
          <a:xfrm flipH="1">
            <a:off x="2514600" y="25908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3198" name="Rectangle 37"/>
          <p:cNvSpPr>
            <a:spLocks noChangeArrowheads="1"/>
          </p:cNvSpPr>
          <p:nvPr/>
        </p:nvSpPr>
        <p:spPr bwMode="auto">
          <a:xfrm>
            <a:off x="4454525" y="2376488"/>
            <a:ext cx="2165350" cy="366712"/>
          </a:xfrm>
          <a:prstGeom prst="rect">
            <a:avLst/>
          </a:prstGeom>
          <a:noFill/>
          <a:ln w="9525">
            <a:noFill/>
            <a:miter lim="800000"/>
            <a:headEnd/>
            <a:tailEnd/>
          </a:ln>
        </p:spPr>
        <p:txBody>
          <a:bodyPr wrap="none">
            <a:spAutoFit/>
          </a:bodyPr>
          <a:lstStyle/>
          <a:p>
            <a:pPr algn="ctr"/>
            <a:r>
              <a:rPr lang="fr-FR">
                <a:latin typeface="Times New Roman" pitchFamily="18" charset="0"/>
              </a:rPr>
              <a:t>Accepte la connexion</a:t>
            </a:r>
          </a:p>
        </p:txBody>
      </p:sp>
      <p:sp>
        <p:nvSpPr>
          <p:cNvPr id="93199" name="Text Box 49"/>
          <p:cNvSpPr txBox="1">
            <a:spLocks noChangeArrowheads="1"/>
          </p:cNvSpPr>
          <p:nvPr/>
        </p:nvSpPr>
        <p:spPr bwMode="auto">
          <a:xfrm>
            <a:off x="3714750" y="1143000"/>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3200" name="Rectangle 55"/>
          <p:cNvSpPr>
            <a:spLocks noChangeArrowheads="1"/>
          </p:cNvSpPr>
          <p:nvPr/>
        </p:nvSpPr>
        <p:spPr bwMode="auto">
          <a:xfrm>
            <a:off x="4495800" y="2757488"/>
            <a:ext cx="1219200" cy="366712"/>
          </a:xfrm>
          <a:prstGeom prst="rect">
            <a:avLst/>
          </a:prstGeom>
          <a:noFill/>
          <a:ln w="9525">
            <a:noFill/>
            <a:miter lim="800000"/>
            <a:headEnd/>
            <a:tailEnd/>
          </a:ln>
        </p:spPr>
        <p:txBody>
          <a:bodyPr wrap="none">
            <a:spAutoFit/>
          </a:bodyPr>
          <a:lstStyle/>
          <a:p>
            <a:pPr algn="ctr"/>
            <a:r>
              <a:rPr lang="fr-FR">
                <a:latin typeface="Times New Roman" pitchFamily="18" charset="0"/>
              </a:rPr>
              <a:t>B reçoit I,0</a:t>
            </a:r>
          </a:p>
        </p:txBody>
      </p:sp>
      <p:sp>
        <p:nvSpPr>
          <p:cNvPr id="93201" name="Rectangle 59"/>
          <p:cNvSpPr>
            <a:spLocks noChangeArrowheads="1"/>
          </p:cNvSpPr>
          <p:nvPr/>
        </p:nvSpPr>
        <p:spPr bwMode="auto">
          <a:xfrm>
            <a:off x="4495800" y="3138488"/>
            <a:ext cx="2057400" cy="366712"/>
          </a:xfrm>
          <a:prstGeom prst="rect">
            <a:avLst/>
          </a:prstGeom>
          <a:noFill/>
          <a:ln w="9525">
            <a:noFill/>
            <a:miter lim="800000"/>
            <a:headEnd/>
            <a:tailEnd/>
          </a:ln>
        </p:spPr>
        <p:txBody>
          <a:bodyPr>
            <a:spAutoFit/>
          </a:bodyPr>
          <a:lstStyle/>
          <a:p>
            <a:r>
              <a:rPr lang="fr-FR">
                <a:latin typeface="Times New Roman" pitchFamily="18" charset="0"/>
              </a:rPr>
              <a:t>B reçoit I,0 &amp; P bit</a:t>
            </a:r>
          </a:p>
        </p:txBody>
      </p:sp>
      <p:sp>
        <p:nvSpPr>
          <p:cNvPr id="93202" name="Line 60"/>
          <p:cNvSpPr>
            <a:spLocks noChangeShapeType="1"/>
          </p:cNvSpPr>
          <p:nvPr/>
        </p:nvSpPr>
        <p:spPr bwMode="auto">
          <a:xfrm>
            <a:off x="2514600" y="297180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3203" name="Line 61"/>
          <p:cNvSpPr>
            <a:spLocks noChangeShapeType="1"/>
          </p:cNvSpPr>
          <p:nvPr/>
        </p:nvSpPr>
        <p:spPr bwMode="auto">
          <a:xfrm>
            <a:off x="2514600" y="335280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3204" name="Line 62"/>
          <p:cNvSpPr>
            <a:spLocks noChangeShapeType="1"/>
          </p:cNvSpPr>
          <p:nvPr/>
        </p:nvSpPr>
        <p:spPr bwMode="auto">
          <a:xfrm flipH="1">
            <a:off x="2514600" y="38100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3205" name="Text Box 63"/>
          <p:cNvSpPr txBox="1">
            <a:spLocks noChangeArrowheads="1"/>
          </p:cNvSpPr>
          <p:nvPr/>
        </p:nvSpPr>
        <p:spPr bwMode="auto">
          <a:xfrm>
            <a:off x="2559050" y="3505200"/>
            <a:ext cx="1423988" cy="338138"/>
          </a:xfrm>
          <a:prstGeom prst="rect">
            <a:avLst/>
          </a:prstGeom>
          <a:noFill/>
          <a:ln w="9525">
            <a:noFill/>
            <a:miter lim="800000"/>
            <a:headEnd/>
            <a:tailEnd/>
          </a:ln>
        </p:spPr>
        <p:txBody>
          <a:bodyPr wrap="none">
            <a:spAutoFit/>
          </a:bodyPr>
          <a:lstStyle/>
          <a:p>
            <a:r>
              <a:rPr lang="fr-FR" sz="1600">
                <a:latin typeface="Times New Roman" pitchFamily="18" charset="0"/>
              </a:rPr>
              <a:t>B,I,Ns=0,Nr=2</a:t>
            </a:r>
          </a:p>
        </p:txBody>
      </p:sp>
      <p:sp>
        <p:nvSpPr>
          <p:cNvPr id="93206" name="Rectangle 64"/>
          <p:cNvSpPr>
            <a:spLocks noChangeArrowheads="1"/>
          </p:cNvSpPr>
          <p:nvPr/>
        </p:nvSpPr>
        <p:spPr bwMode="auto">
          <a:xfrm>
            <a:off x="444500" y="3595688"/>
            <a:ext cx="2006600" cy="366712"/>
          </a:xfrm>
          <a:prstGeom prst="rect">
            <a:avLst/>
          </a:prstGeom>
          <a:noFill/>
          <a:ln w="9525">
            <a:noFill/>
            <a:miter lim="800000"/>
            <a:headEnd/>
            <a:tailEnd/>
          </a:ln>
        </p:spPr>
        <p:txBody>
          <a:bodyPr wrap="none">
            <a:spAutoFit/>
          </a:bodyPr>
          <a:lstStyle/>
          <a:p>
            <a:pPr algn="r"/>
            <a:r>
              <a:rPr lang="fr-FR">
                <a:latin typeface="Times New Roman" pitchFamily="18" charset="0"/>
              </a:rPr>
              <a:t>A reçoit I,0 &amp; ACK</a:t>
            </a:r>
          </a:p>
        </p:txBody>
      </p:sp>
      <p:sp>
        <p:nvSpPr>
          <p:cNvPr id="93207" name="Line 65"/>
          <p:cNvSpPr>
            <a:spLocks noChangeShapeType="1"/>
          </p:cNvSpPr>
          <p:nvPr/>
        </p:nvSpPr>
        <p:spPr bwMode="auto">
          <a:xfrm flipH="1">
            <a:off x="2492375" y="42672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3208" name="Text Box 66"/>
          <p:cNvSpPr txBox="1">
            <a:spLocks noChangeArrowheads="1"/>
          </p:cNvSpPr>
          <p:nvPr/>
        </p:nvSpPr>
        <p:spPr bwMode="auto">
          <a:xfrm>
            <a:off x="2536825" y="3962400"/>
            <a:ext cx="1423988" cy="338138"/>
          </a:xfrm>
          <a:prstGeom prst="rect">
            <a:avLst/>
          </a:prstGeom>
          <a:noFill/>
          <a:ln w="9525">
            <a:noFill/>
            <a:miter lim="800000"/>
            <a:headEnd/>
            <a:tailEnd/>
          </a:ln>
        </p:spPr>
        <p:txBody>
          <a:bodyPr wrap="none">
            <a:spAutoFit/>
          </a:bodyPr>
          <a:lstStyle/>
          <a:p>
            <a:r>
              <a:rPr lang="fr-FR" sz="1600">
                <a:latin typeface="Times New Roman" pitchFamily="18" charset="0"/>
              </a:rPr>
              <a:t>B,I,Ns=1,Nr=2</a:t>
            </a:r>
          </a:p>
        </p:txBody>
      </p:sp>
      <p:sp>
        <p:nvSpPr>
          <p:cNvPr id="93209" name="Rectangle 67"/>
          <p:cNvSpPr>
            <a:spLocks noChangeArrowheads="1"/>
          </p:cNvSpPr>
          <p:nvPr/>
        </p:nvSpPr>
        <p:spPr bwMode="auto">
          <a:xfrm>
            <a:off x="1196975" y="4052888"/>
            <a:ext cx="1231900" cy="366712"/>
          </a:xfrm>
          <a:prstGeom prst="rect">
            <a:avLst/>
          </a:prstGeom>
          <a:noFill/>
          <a:ln w="9525">
            <a:noFill/>
            <a:miter lim="800000"/>
            <a:headEnd/>
            <a:tailEnd/>
          </a:ln>
        </p:spPr>
        <p:txBody>
          <a:bodyPr wrap="none">
            <a:spAutoFit/>
          </a:bodyPr>
          <a:lstStyle/>
          <a:p>
            <a:pPr algn="r"/>
            <a:r>
              <a:rPr lang="fr-FR">
                <a:latin typeface="Times New Roman" pitchFamily="18" charset="0"/>
              </a:rPr>
              <a:t>A reçoit I,1</a:t>
            </a:r>
          </a:p>
        </p:txBody>
      </p:sp>
      <p:sp>
        <p:nvSpPr>
          <p:cNvPr id="93210" name="Line 68"/>
          <p:cNvSpPr>
            <a:spLocks noChangeShapeType="1"/>
          </p:cNvSpPr>
          <p:nvPr/>
        </p:nvSpPr>
        <p:spPr bwMode="auto">
          <a:xfrm flipH="1">
            <a:off x="2527300" y="4648200"/>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3211" name="Rectangle 70"/>
          <p:cNvSpPr>
            <a:spLocks noChangeArrowheads="1"/>
          </p:cNvSpPr>
          <p:nvPr/>
        </p:nvSpPr>
        <p:spPr bwMode="auto">
          <a:xfrm>
            <a:off x="514350" y="4433888"/>
            <a:ext cx="1949450" cy="366712"/>
          </a:xfrm>
          <a:prstGeom prst="rect">
            <a:avLst/>
          </a:prstGeom>
          <a:noFill/>
          <a:ln w="9525">
            <a:noFill/>
            <a:miter lim="800000"/>
            <a:headEnd/>
            <a:tailEnd/>
          </a:ln>
        </p:spPr>
        <p:txBody>
          <a:bodyPr wrap="none">
            <a:spAutoFit/>
          </a:bodyPr>
          <a:lstStyle/>
          <a:p>
            <a:pPr algn="r"/>
            <a:r>
              <a:rPr lang="fr-FR">
                <a:latin typeface="Times New Roman" pitchFamily="18" charset="0"/>
              </a:rPr>
              <a:t>A reçoit I,2 &amp; F bit</a:t>
            </a:r>
          </a:p>
        </p:txBody>
      </p:sp>
      <p:sp>
        <p:nvSpPr>
          <p:cNvPr id="93212" name="Text Box 71"/>
          <p:cNvSpPr txBox="1">
            <a:spLocks noChangeArrowheads="1"/>
          </p:cNvSpPr>
          <p:nvPr/>
        </p:nvSpPr>
        <p:spPr bwMode="auto">
          <a:xfrm>
            <a:off x="2743200" y="4724400"/>
            <a:ext cx="2024063" cy="336550"/>
          </a:xfrm>
          <a:prstGeom prst="rect">
            <a:avLst/>
          </a:prstGeom>
          <a:noFill/>
          <a:ln w="9525">
            <a:noFill/>
            <a:miter lim="800000"/>
            <a:headEnd/>
            <a:tailEnd/>
          </a:ln>
        </p:spPr>
        <p:txBody>
          <a:bodyPr>
            <a:spAutoFit/>
          </a:bodyPr>
          <a:lstStyle/>
          <a:p>
            <a:r>
              <a:rPr lang="fr-FR" sz="1600">
                <a:latin typeface="Times New Roman" pitchFamily="18" charset="0"/>
              </a:rPr>
              <a:t>B,RR,Nr=3,P</a:t>
            </a:r>
          </a:p>
        </p:txBody>
      </p:sp>
      <p:sp>
        <p:nvSpPr>
          <p:cNvPr id="93213" name="Rectangle 72"/>
          <p:cNvSpPr>
            <a:spLocks noChangeArrowheads="1"/>
          </p:cNvSpPr>
          <p:nvPr/>
        </p:nvSpPr>
        <p:spPr bwMode="auto">
          <a:xfrm>
            <a:off x="4495800" y="4770438"/>
            <a:ext cx="2743200" cy="366712"/>
          </a:xfrm>
          <a:prstGeom prst="rect">
            <a:avLst/>
          </a:prstGeom>
          <a:noFill/>
          <a:ln w="9525">
            <a:noFill/>
            <a:miter lim="800000"/>
            <a:headEnd/>
            <a:tailEnd/>
          </a:ln>
        </p:spPr>
        <p:txBody>
          <a:bodyPr>
            <a:spAutoFit/>
          </a:bodyPr>
          <a:lstStyle/>
          <a:p>
            <a:r>
              <a:rPr lang="fr-FR">
                <a:latin typeface="Times New Roman" pitchFamily="18" charset="0"/>
              </a:rPr>
              <a:t>B reçoit ACK &amp; P bit</a:t>
            </a:r>
          </a:p>
        </p:txBody>
      </p:sp>
      <p:sp>
        <p:nvSpPr>
          <p:cNvPr id="93214" name="Line 73"/>
          <p:cNvSpPr>
            <a:spLocks noChangeShapeType="1"/>
          </p:cNvSpPr>
          <p:nvPr/>
        </p:nvSpPr>
        <p:spPr bwMode="auto">
          <a:xfrm>
            <a:off x="2514600" y="4984750"/>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3215" name="Line 77"/>
          <p:cNvSpPr>
            <a:spLocks noChangeShapeType="1"/>
          </p:cNvSpPr>
          <p:nvPr/>
        </p:nvSpPr>
        <p:spPr bwMode="auto">
          <a:xfrm>
            <a:off x="2514600" y="5373688"/>
            <a:ext cx="1905000" cy="0"/>
          </a:xfrm>
          <a:prstGeom prst="line">
            <a:avLst/>
          </a:prstGeom>
          <a:noFill/>
          <a:ln w="9525">
            <a:solidFill>
              <a:schemeClr val="tx1"/>
            </a:solidFill>
            <a:round/>
            <a:headEnd/>
            <a:tailEnd type="triangle" w="med" len="med"/>
          </a:ln>
        </p:spPr>
        <p:txBody>
          <a:bodyPr wrap="none" anchor="ctr"/>
          <a:lstStyle/>
          <a:p>
            <a:endParaRPr lang="fr-FR"/>
          </a:p>
        </p:txBody>
      </p:sp>
      <p:sp>
        <p:nvSpPr>
          <p:cNvPr id="93216" name="Text Box 78"/>
          <p:cNvSpPr txBox="1">
            <a:spLocks noChangeArrowheads="1"/>
          </p:cNvSpPr>
          <p:nvPr/>
        </p:nvSpPr>
        <p:spPr bwMode="auto">
          <a:xfrm>
            <a:off x="2917825" y="5084763"/>
            <a:ext cx="995363" cy="336550"/>
          </a:xfrm>
          <a:prstGeom prst="rect">
            <a:avLst/>
          </a:prstGeom>
          <a:noFill/>
          <a:ln w="9525">
            <a:noFill/>
            <a:miter lim="800000"/>
            <a:headEnd/>
            <a:tailEnd/>
          </a:ln>
        </p:spPr>
        <p:txBody>
          <a:bodyPr wrap="none">
            <a:spAutoFit/>
          </a:bodyPr>
          <a:lstStyle/>
          <a:p>
            <a:r>
              <a:rPr lang="fr-FR" sz="1600">
                <a:latin typeface="Times New Roman" pitchFamily="18" charset="0"/>
              </a:rPr>
              <a:t>B,DISC,P</a:t>
            </a:r>
          </a:p>
        </p:txBody>
      </p:sp>
      <p:sp>
        <p:nvSpPr>
          <p:cNvPr id="93217" name="Rectangle 79"/>
          <p:cNvSpPr>
            <a:spLocks noChangeArrowheads="1"/>
          </p:cNvSpPr>
          <p:nvPr/>
        </p:nvSpPr>
        <p:spPr bwMode="auto">
          <a:xfrm>
            <a:off x="4495800" y="5229225"/>
            <a:ext cx="3124200" cy="366713"/>
          </a:xfrm>
          <a:prstGeom prst="rect">
            <a:avLst/>
          </a:prstGeom>
          <a:noFill/>
          <a:ln w="9525">
            <a:noFill/>
            <a:miter lim="800000"/>
            <a:headEnd/>
            <a:tailEnd/>
          </a:ln>
        </p:spPr>
        <p:txBody>
          <a:bodyPr>
            <a:spAutoFit/>
          </a:bodyPr>
          <a:lstStyle/>
          <a:p>
            <a:r>
              <a:rPr lang="fr-FR">
                <a:latin typeface="Times New Roman" pitchFamily="18" charset="0"/>
              </a:rPr>
              <a:t>B reçoit déconnexion &amp; P bit</a:t>
            </a:r>
          </a:p>
        </p:txBody>
      </p:sp>
      <p:sp>
        <p:nvSpPr>
          <p:cNvPr id="93218" name="Text Box 80"/>
          <p:cNvSpPr txBox="1">
            <a:spLocks noChangeArrowheads="1"/>
          </p:cNvSpPr>
          <p:nvPr/>
        </p:nvSpPr>
        <p:spPr bwMode="auto">
          <a:xfrm>
            <a:off x="3063875" y="5445125"/>
            <a:ext cx="825500" cy="336550"/>
          </a:xfrm>
          <a:prstGeom prst="rect">
            <a:avLst/>
          </a:prstGeom>
          <a:noFill/>
          <a:ln w="9525">
            <a:noFill/>
            <a:miter lim="800000"/>
            <a:headEnd/>
            <a:tailEnd/>
          </a:ln>
        </p:spPr>
        <p:txBody>
          <a:bodyPr wrap="none">
            <a:spAutoFit/>
          </a:bodyPr>
          <a:lstStyle/>
          <a:p>
            <a:r>
              <a:rPr lang="fr-FR" sz="1600">
                <a:latin typeface="Times New Roman" pitchFamily="18" charset="0"/>
              </a:rPr>
              <a:t>B,UA,F</a:t>
            </a:r>
          </a:p>
        </p:txBody>
      </p:sp>
      <p:sp>
        <p:nvSpPr>
          <p:cNvPr id="93219" name="Line 81"/>
          <p:cNvSpPr>
            <a:spLocks noChangeShapeType="1"/>
          </p:cNvSpPr>
          <p:nvPr/>
        </p:nvSpPr>
        <p:spPr bwMode="auto">
          <a:xfrm flipH="1">
            <a:off x="2514600" y="5805488"/>
            <a:ext cx="1927225" cy="0"/>
          </a:xfrm>
          <a:prstGeom prst="line">
            <a:avLst/>
          </a:prstGeom>
          <a:noFill/>
          <a:ln w="9525">
            <a:solidFill>
              <a:schemeClr val="tx1"/>
            </a:solidFill>
            <a:round/>
            <a:headEnd/>
            <a:tailEnd type="triangle" w="med" len="med"/>
          </a:ln>
        </p:spPr>
        <p:txBody>
          <a:bodyPr wrap="none" anchor="ctr"/>
          <a:lstStyle/>
          <a:p>
            <a:endParaRPr lang="fr-FR"/>
          </a:p>
        </p:txBody>
      </p:sp>
      <p:sp>
        <p:nvSpPr>
          <p:cNvPr id="93220" name="Rectangle 82"/>
          <p:cNvSpPr>
            <a:spLocks noChangeArrowheads="1"/>
          </p:cNvSpPr>
          <p:nvPr/>
        </p:nvSpPr>
        <p:spPr bwMode="auto">
          <a:xfrm>
            <a:off x="-63500" y="5516563"/>
            <a:ext cx="2470150" cy="366712"/>
          </a:xfrm>
          <a:prstGeom prst="rect">
            <a:avLst/>
          </a:prstGeom>
          <a:noFill/>
          <a:ln w="9525">
            <a:noFill/>
            <a:miter lim="800000"/>
            <a:headEnd/>
            <a:tailEnd/>
          </a:ln>
        </p:spPr>
        <p:txBody>
          <a:bodyPr wrap="none">
            <a:spAutoFit/>
          </a:bodyPr>
          <a:lstStyle/>
          <a:p>
            <a:pPr algn="r"/>
            <a:r>
              <a:rPr lang="fr-FR">
                <a:latin typeface="Times New Roman" pitchFamily="18" charset="0"/>
              </a:rPr>
              <a:t>A reçoit un ACK &amp; F bit</a:t>
            </a:r>
          </a:p>
        </p:txBody>
      </p:sp>
      <p:sp>
        <p:nvSpPr>
          <p:cNvPr id="45" name="Espace réservé du numéro de diapositive 4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8EE7798B-7CD9-4F3E-9E6B-D4F5BB92EA08}" type="slidenum">
              <a:rPr lang="ar-SA" smtClean="0">
                <a:solidFill>
                  <a:srgbClr val="898989"/>
                </a:solidFill>
              </a:rPr>
              <a:pPr fontAlgn="base">
                <a:spcBef>
                  <a:spcPct val="0"/>
                </a:spcBef>
                <a:spcAft>
                  <a:spcPct val="0"/>
                </a:spcAft>
                <a:defRPr/>
              </a:pPr>
              <a:t>89</a:t>
            </a:fld>
            <a:endParaRPr lang="fr-FR">
              <a:solidFill>
                <a:srgbClr val="898989"/>
              </a:solidFill>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87"/>
          </a:xfrm>
        </p:spPr>
        <p:txBody>
          <a:bodyPr rtlCol="0">
            <a:normAutofit fontScale="90000"/>
          </a:bodyPr>
          <a:lstStyle/>
          <a:p>
            <a:pPr fontAlgn="auto">
              <a:spcAft>
                <a:spcPts val="0"/>
              </a:spcAft>
              <a:defRPr/>
            </a:pPr>
            <a:r>
              <a:rPr lang="fr-FR" b="1" dirty="0"/>
              <a:t>2.1 Notion de trame </a:t>
            </a:r>
          </a:p>
        </p:txBody>
      </p:sp>
      <p:sp>
        <p:nvSpPr>
          <p:cNvPr id="3" name="Espace réservé du contenu 2"/>
          <p:cNvSpPr>
            <a:spLocks noGrp="1"/>
          </p:cNvSpPr>
          <p:nvPr>
            <p:ph idx="1"/>
          </p:nvPr>
        </p:nvSpPr>
        <p:spPr>
          <a:xfrm>
            <a:off x="428625" y="1214438"/>
            <a:ext cx="8258175" cy="3328987"/>
          </a:xfrm>
        </p:spPr>
        <p:txBody>
          <a:bodyPr rtlCol="0">
            <a:normAutofit fontScale="40000" lnSpcReduction="20000"/>
          </a:bodyPr>
          <a:lstStyle/>
          <a:p>
            <a:pPr fontAlgn="auto">
              <a:spcAft>
                <a:spcPts val="0"/>
              </a:spcAft>
              <a:buFont typeface="Arial" pitchFamily="34" charset="0"/>
              <a:buChar char="•"/>
              <a:defRPr/>
            </a:pPr>
            <a:r>
              <a:rPr lang="fr-FR" sz="5900" dirty="0"/>
              <a:t>Une trame est une suite délimité de bits .</a:t>
            </a:r>
          </a:p>
          <a:p>
            <a:pPr fontAlgn="auto">
              <a:spcAft>
                <a:spcPts val="0"/>
              </a:spcAft>
              <a:buFont typeface="Arial" pitchFamily="34" charset="0"/>
              <a:buChar char="•"/>
              <a:defRPr/>
            </a:pPr>
            <a:r>
              <a:rPr lang="fr-FR" sz="5900" dirty="0"/>
              <a:t>La taille d’une trame peut être variable</a:t>
            </a:r>
          </a:p>
          <a:p>
            <a:pPr fontAlgn="auto">
              <a:spcAft>
                <a:spcPts val="0"/>
              </a:spcAft>
              <a:buFont typeface="Arial" pitchFamily="34" charset="0"/>
              <a:buChar char="•"/>
              <a:defRPr/>
            </a:pPr>
            <a:r>
              <a:rPr lang="fr-FR" sz="5900" dirty="0"/>
              <a:t>Elle contient plusieurs champs :</a:t>
            </a:r>
          </a:p>
          <a:p>
            <a:pPr lvl="1" fontAlgn="auto">
              <a:spcAft>
                <a:spcPts val="0"/>
              </a:spcAft>
              <a:buFont typeface="Arial" pitchFamily="34" charset="0"/>
              <a:buChar char="–"/>
              <a:defRPr/>
            </a:pPr>
            <a:r>
              <a:rPr lang="fr-FR" sz="5500" dirty="0"/>
              <a:t>Délimiteur du début et la fin de la trame : ensemble de bits utilisé pour détecter le début et la fin d’une trame</a:t>
            </a:r>
          </a:p>
          <a:p>
            <a:pPr lvl="1" fontAlgn="auto">
              <a:spcAft>
                <a:spcPts val="0"/>
              </a:spcAft>
              <a:buFont typeface="Arial" pitchFamily="34" charset="0"/>
              <a:buChar char="–"/>
              <a:defRPr/>
            </a:pPr>
            <a:r>
              <a:rPr lang="fr-FR" sz="5500" dirty="0"/>
              <a:t>Entête de la trame : ensemble d’informations rajoutées par la couche liaison de données aux données issues de la couche réseaux .</a:t>
            </a:r>
          </a:p>
          <a:p>
            <a:pPr lvl="1" fontAlgn="auto">
              <a:spcAft>
                <a:spcPts val="0"/>
              </a:spcAft>
              <a:buFont typeface="Arial" pitchFamily="34" charset="0"/>
              <a:buChar char="–"/>
              <a:defRPr/>
            </a:pPr>
            <a:r>
              <a:rPr lang="fr-FR" sz="5500" dirty="0"/>
              <a:t>Les données : les données reçus de la couche réseaux </a:t>
            </a:r>
          </a:p>
          <a:p>
            <a:pPr fontAlgn="auto">
              <a:spcAft>
                <a:spcPts val="0"/>
              </a:spcAft>
              <a:buFont typeface="Arial" pitchFamily="34" charset="0"/>
              <a:buChar char="•"/>
              <a:defRPr/>
            </a:pPr>
            <a:endParaRPr lang="fr-FR" dirty="0"/>
          </a:p>
          <a:p>
            <a:pPr fontAlgn="auto">
              <a:spcAft>
                <a:spcPts val="0"/>
              </a:spcAft>
              <a:buFont typeface="Arial" pitchFamily="34" charset="0"/>
              <a:buNone/>
              <a:defRPr/>
            </a:pPr>
            <a:r>
              <a:rPr lang="fr-FR" dirty="0"/>
              <a:t> </a:t>
            </a:r>
          </a:p>
          <a:p>
            <a:pPr fontAlgn="auto">
              <a:spcAft>
                <a:spcPts val="0"/>
              </a:spcAft>
              <a:buFont typeface="Arial" pitchFamily="34" charset="0"/>
              <a:buChar char="•"/>
              <a:defRPr/>
            </a:pPr>
            <a:endParaRPr lang="fr-FR" dirty="0"/>
          </a:p>
        </p:txBody>
      </p:sp>
      <p:graphicFrame>
        <p:nvGraphicFramePr>
          <p:cNvPr id="5" name="Tableau 4"/>
          <p:cNvGraphicFramePr>
            <a:graphicFrameLocks noGrp="1"/>
          </p:cNvGraphicFramePr>
          <p:nvPr/>
        </p:nvGraphicFramePr>
        <p:xfrm>
          <a:off x="214313" y="4714875"/>
          <a:ext cx="8501123" cy="640080"/>
        </p:xfrm>
        <a:graphic>
          <a:graphicData uri="http://schemas.openxmlformats.org/drawingml/2006/table">
            <a:tbl>
              <a:tblPr firstRow="1" bandRow="1">
                <a:tableStyleId>{5C22544A-7EE6-4342-B048-85BDC9FD1C3A}</a:tableStyleId>
              </a:tblPr>
              <a:tblGrid>
                <a:gridCol w="2000264">
                  <a:extLst>
                    <a:ext uri="{9D8B030D-6E8A-4147-A177-3AD203B41FA5}">
                      <a16:colId xmlns:a16="http://schemas.microsoft.com/office/drawing/2014/main" xmlns="" val="20000"/>
                    </a:ext>
                  </a:extLst>
                </a:gridCol>
                <a:gridCol w="2000265">
                  <a:extLst>
                    <a:ext uri="{9D8B030D-6E8A-4147-A177-3AD203B41FA5}">
                      <a16:colId xmlns:a16="http://schemas.microsoft.com/office/drawing/2014/main" xmlns="" val="20001"/>
                    </a:ext>
                  </a:extLst>
                </a:gridCol>
                <a:gridCol w="2714643">
                  <a:extLst>
                    <a:ext uri="{9D8B030D-6E8A-4147-A177-3AD203B41FA5}">
                      <a16:colId xmlns:a16="http://schemas.microsoft.com/office/drawing/2014/main" xmlns="" val="20002"/>
                    </a:ext>
                  </a:extLst>
                </a:gridCol>
                <a:gridCol w="1785951">
                  <a:extLst>
                    <a:ext uri="{9D8B030D-6E8A-4147-A177-3AD203B41FA5}">
                      <a16:colId xmlns:a16="http://schemas.microsoft.com/office/drawing/2014/main" xmlns="" val="20003"/>
                    </a:ext>
                  </a:extLst>
                </a:gridCol>
              </a:tblGrid>
              <a:tr h="357190">
                <a:tc>
                  <a:txBody>
                    <a:bodyPr/>
                    <a:lstStyle/>
                    <a:p>
                      <a:r>
                        <a:rPr lang="fr-FR" baseline="0" dirty="0">
                          <a:solidFill>
                            <a:schemeClr val="tx1"/>
                          </a:solidFill>
                        </a:rPr>
                        <a:t>Délimiteur du début  de la trame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Entête</a:t>
                      </a:r>
                      <a:r>
                        <a:rPr lang="fr-FR" baseline="0" dirty="0">
                          <a:solidFill>
                            <a:schemeClr val="tx1"/>
                          </a:solidFill>
                        </a:rPr>
                        <a:t> de la trame</a:t>
                      </a:r>
                      <a:endParaRPr lang="fr-FR" dirty="0">
                        <a:solidFill>
                          <a:schemeClr val="tx1"/>
                        </a:solidFill>
                      </a:endParaRPr>
                    </a:p>
                    <a:p>
                      <a:pPr algn="ct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dirty="0">
                          <a:solidFill>
                            <a:schemeClr val="tx1"/>
                          </a:solidFill>
                        </a:rPr>
                        <a:t>Données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FR" dirty="0">
                          <a:solidFill>
                            <a:schemeClr val="tx1"/>
                          </a:solidFill>
                        </a:rPr>
                        <a:t>Délimiteur du fin de la trame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bl>
          </a:graphicData>
        </a:graphic>
      </p:graphicFrame>
      <p:sp>
        <p:nvSpPr>
          <p:cNvPr id="13328" name="ZoneTexte 5"/>
          <p:cNvSpPr txBox="1">
            <a:spLocks noChangeArrowheads="1"/>
          </p:cNvSpPr>
          <p:nvPr/>
        </p:nvSpPr>
        <p:spPr bwMode="auto">
          <a:xfrm>
            <a:off x="285750" y="5500688"/>
            <a:ext cx="8358188" cy="1200150"/>
          </a:xfrm>
          <a:prstGeom prst="rect">
            <a:avLst/>
          </a:prstGeom>
          <a:noFill/>
          <a:ln w="9525">
            <a:noFill/>
            <a:miter lim="800000"/>
            <a:headEnd/>
            <a:tailEnd/>
          </a:ln>
        </p:spPr>
        <p:txBody>
          <a:bodyPr>
            <a:spAutoFit/>
          </a:bodyPr>
          <a:lstStyle/>
          <a:p>
            <a:r>
              <a:rPr lang="fr-FR" sz="2400">
                <a:latin typeface="Calibri" pitchFamily="34" charset="0"/>
              </a:rPr>
              <a:t>Remarque : </a:t>
            </a:r>
          </a:p>
          <a:p>
            <a:r>
              <a:rPr lang="fr-FR" sz="2400">
                <a:latin typeface="Calibri" pitchFamily="34" charset="0"/>
              </a:rPr>
              <a:t>la sous couche MAC encapsule les données en prévenance</a:t>
            </a:r>
          </a:p>
          <a:p>
            <a:r>
              <a:rPr lang="fr-FR" sz="2400">
                <a:latin typeface="Calibri" pitchFamily="34" charset="0"/>
              </a:rPr>
              <a:t> de la couche réseaux </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6"/>
          <p:cNvSpPr txBox="1">
            <a:spLocks noChangeArrowheads="1"/>
          </p:cNvSpPr>
          <p:nvPr/>
        </p:nvSpPr>
        <p:spPr bwMode="auto">
          <a:xfrm>
            <a:off x="3214688" y="214313"/>
            <a:ext cx="2182812" cy="369887"/>
          </a:xfrm>
          <a:prstGeom prst="rect">
            <a:avLst/>
          </a:prstGeom>
          <a:noFill/>
          <a:ln w="9525">
            <a:noFill/>
            <a:miter lim="800000"/>
            <a:headEnd/>
            <a:tailEnd/>
          </a:ln>
        </p:spPr>
        <p:txBody>
          <a:bodyPr>
            <a:spAutoFit/>
          </a:bodyPr>
          <a:lstStyle/>
          <a:p>
            <a:pPr algn="ctr"/>
            <a:r>
              <a:rPr lang="fr-FR" b="1">
                <a:latin typeface="Times New Roman" pitchFamily="18" charset="0"/>
              </a:rPr>
              <a:t>A</a:t>
            </a:r>
          </a:p>
        </p:txBody>
      </p:sp>
      <p:sp>
        <p:nvSpPr>
          <p:cNvPr id="94211" name="Line 8"/>
          <p:cNvSpPr>
            <a:spLocks noChangeShapeType="1"/>
          </p:cNvSpPr>
          <p:nvPr/>
        </p:nvSpPr>
        <p:spPr bwMode="auto">
          <a:xfrm>
            <a:off x="4391025" y="1069975"/>
            <a:ext cx="2916238" cy="0"/>
          </a:xfrm>
          <a:prstGeom prst="line">
            <a:avLst/>
          </a:prstGeom>
          <a:noFill/>
          <a:ln w="9525">
            <a:solidFill>
              <a:schemeClr val="tx1"/>
            </a:solidFill>
            <a:round/>
            <a:headEnd/>
            <a:tailEnd type="triangle" w="med" len="med"/>
          </a:ln>
        </p:spPr>
        <p:txBody>
          <a:bodyPr wrap="none" anchor="ctr"/>
          <a:lstStyle/>
          <a:p>
            <a:endParaRPr lang="fr-FR"/>
          </a:p>
        </p:txBody>
      </p:sp>
      <p:sp>
        <p:nvSpPr>
          <p:cNvPr id="94212" name="Text Box 9"/>
          <p:cNvSpPr txBox="1">
            <a:spLocks noChangeArrowheads="1"/>
          </p:cNvSpPr>
          <p:nvPr/>
        </p:nvSpPr>
        <p:spPr bwMode="auto">
          <a:xfrm>
            <a:off x="4587875" y="784225"/>
            <a:ext cx="1409700" cy="369888"/>
          </a:xfrm>
          <a:prstGeom prst="rect">
            <a:avLst/>
          </a:prstGeom>
          <a:noFill/>
          <a:ln w="9525">
            <a:noFill/>
            <a:miter lim="800000"/>
            <a:headEnd/>
            <a:tailEnd/>
          </a:ln>
        </p:spPr>
        <p:txBody>
          <a:bodyPr wrap="none">
            <a:spAutoFit/>
          </a:bodyPr>
          <a:lstStyle/>
          <a:p>
            <a:r>
              <a:rPr lang="fr-FR" b="1">
                <a:latin typeface="Times New Roman" pitchFamily="18" charset="0"/>
              </a:rPr>
              <a:t>I,Ns=0,Nr=0</a:t>
            </a:r>
          </a:p>
        </p:txBody>
      </p:sp>
      <p:sp>
        <p:nvSpPr>
          <p:cNvPr id="94213" name="Line 36"/>
          <p:cNvSpPr>
            <a:spLocks noChangeShapeType="1"/>
          </p:cNvSpPr>
          <p:nvPr/>
        </p:nvSpPr>
        <p:spPr bwMode="auto">
          <a:xfrm flipH="1">
            <a:off x="4391025" y="1374775"/>
            <a:ext cx="2951163" cy="0"/>
          </a:xfrm>
          <a:prstGeom prst="line">
            <a:avLst/>
          </a:prstGeom>
          <a:noFill/>
          <a:ln w="9525">
            <a:solidFill>
              <a:schemeClr val="tx1"/>
            </a:solidFill>
            <a:round/>
            <a:headEnd type="arrow" w="med" len="med"/>
            <a:tailEnd/>
          </a:ln>
        </p:spPr>
        <p:txBody>
          <a:bodyPr wrap="none" anchor="ctr"/>
          <a:lstStyle/>
          <a:p>
            <a:endParaRPr lang="fr-FR"/>
          </a:p>
        </p:txBody>
      </p:sp>
      <p:sp>
        <p:nvSpPr>
          <p:cNvPr id="94214" name="Text Box 49"/>
          <p:cNvSpPr txBox="1">
            <a:spLocks noChangeArrowheads="1"/>
          </p:cNvSpPr>
          <p:nvPr/>
        </p:nvSpPr>
        <p:spPr bwMode="auto">
          <a:xfrm>
            <a:off x="6246813" y="0"/>
            <a:ext cx="2182812"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4215" name="Line 60"/>
          <p:cNvSpPr>
            <a:spLocks noChangeShapeType="1"/>
          </p:cNvSpPr>
          <p:nvPr/>
        </p:nvSpPr>
        <p:spPr bwMode="auto">
          <a:xfrm>
            <a:off x="4391025" y="1755775"/>
            <a:ext cx="2916238" cy="0"/>
          </a:xfrm>
          <a:prstGeom prst="line">
            <a:avLst/>
          </a:prstGeom>
          <a:noFill/>
          <a:ln w="9525">
            <a:solidFill>
              <a:schemeClr val="tx1"/>
            </a:solidFill>
            <a:round/>
            <a:headEnd/>
            <a:tailEnd type="triangle" w="med" len="med"/>
          </a:ln>
        </p:spPr>
        <p:txBody>
          <a:bodyPr wrap="none" anchor="ctr"/>
          <a:lstStyle/>
          <a:p>
            <a:endParaRPr lang="fr-FR"/>
          </a:p>
        </p:txBody>
      </p:sp>
      <p:sp>
        <p:nvSpPr>
          <p:cNvPr id="94216" name="Line 61"/>
          <p:cNvSpPr>
            <a:spLocks noChangeShapeType="1"/>
          </p:cNvSpPr>
          <p:nvPr/>
        </p:nvSpPr>
        <p:spPr bwMode="auto">
          <a:xfrm>
            <a:off x="4391025" y="2136775"/>
            <a:ext cx="2916238" cy="0"/>
          </a:xfrm>
          <a:prstGeom prst="line">
            <a:avLst/>
          </a:prstGeom>
          <a:noFill/>
          <a:ln w="9525">
            <a:solidFill>
              <a:schemeClr val="tx1"/>
            </a:solidFill>
            <a:round/>
            <a:headEnd/>
            <a:tailEnd type="triangle" w="med" len="med"/>
          </a:ln>
        </p:spPr>
        <p:txBody>
          <a:bodyPr wrap="none" anchor="ctr"/>
          <a:lstStyle/>
          <a:p>
            <a:endParaRPr lang="fr-FR"/>
          </a:p>
        </p:txBody>
      </p:sp>
      <p:sp>
        <p:nvSpPr>
          <p:cNvPr id="94217" name="Line 62"/>
          <p:cNvSpPr>
            <a:spLocks noChangeShapeType="1"/>
          </p:cNvSpPr>
          <p:nvPr/>
        </p:nvSpPr>
        <p:spPr bwMode="auto">
          <a:xfrm flipH="1">
            <a:off x="4391025" y="2593975"/>
            <a:ext cx="2951163" cy="0"/>
          </a:xfrm>
          <a:prstGeom prst="line">
            <a:avLst/>
          </a:prstGeom>
          <a:noFill/>
          <a:ln w="9525">
            <a:solidFill>
              <a:schemeClr val="tx1"/>
            </a:solidFill>
            <a:round/>
            <a:headEnd/>
            <a:tailEnd type="triangle" w="med" len="med"/>
          </a:ln>
        </p:spPr>
        <p:txBody>
          <a:bodyPr wrap="none" anchor="ctr"/>
          <a:lstStyle/>
          <a:p>
            <a:endParaRPr lang="fr-FR"/>
          </a:p>
        </p:txBody>
      </p:sp>
      <p:sp>
        <p:nvSpPr>
          <p:cNvPr id="94218" name="Line 65"/>
          <p:cNvSpPr>
            <a:spLocks noChangeShapeType="1"/>
          </p:cNvSpPr>
          <p:nvPr/>
        </p:nvSpPr>
        <p:spPr bwMode="auto">
          <a:xfrm flipH="1">
            <a:off x="4357688" y="3051175"/>
            <a:ext cx="2949575" cy="0"/>
          </a:xfrm>
          <a:prstGeom prst="line">
            <a:avLst/>
          </a:prstGeom>
          <a:noFill/>
          <a:ln w="9525">
            <a:solidFill>
              <a:schemeClr val="tx1"/>
            </a:solidFill>
            <a:round/>
            <a:headEnd type="arrow" w="med" len="med"/>
            <a:tailEnd/>
          </a:ln>
        </p:spPr>
        <p:txBody>
          <a:bodyPr wrap="none" anchor="ctr"/>
          <a:lstStyle/>
          <a:p>
            <a:endParaRPr lang="fr-FR"/>
          </a:p>
        </p:txBody>
      </p:sp>
      <p:sp>
        <p:nvSpPr>
          <p:cNvPr id="94219" name="Line 68"/>
          <p:cNvSpPr>
            <a:spLocks noChangeShapeType="1"/>
          </p:cNvSpPr>
          <p:nvPr/>
        </p:nvSpPr>
        <p:spPr bwMode="auto">
          <a:xfrm flipH="1">
            <a:off x="4411663" y="3432175"/>
            <a:ext cx="2949575" cy="0"/>
          </a:xfrm>
          <a:prstGeom prst="line">
            <a:avLst/>
          </a:prstGeom>
          <a:noFill/>
          <a:ln w="9525">
            <a:solidFill>
              <a:schemeClr val="tx1"/>
            </a:solidFill>
            <a:round/>
            <a:headEnd type="arrow" w="med" len="med"/>
            <a:tailEnd/>
          </a:ln>
        </p:spPr>
        <p:txBody>
          <a:bodyPr wrap="none" anchor="ctr"/>
          <a:lstStyle/>
          <a:p>
            <a:endParaRPr lang="fr-FR"/>
          </a:p>
        </p:txBody>
      </p:sp>
      <p:sp>
        <p:nvSpPr>
          <p:cNvPr id="94220" name="Line 73"/>
          <p:cNvSpPr>
            <a:spLocks noChangeShapeType="1"/>
          </p:cNvSpPr>
          <p:nvPr/>
        </p:nvSpPr>
        <p:spPr bwMode="auto">
          <a:xfrm>
            <a:off x="4391025" y="3768725"/>
            <a:ext cx="2916238" cy="0"/>
          </a:xfrm>
          <a:prstGeom prst="line">
            <a:avLst/>
          </a:prstGeom>
          <a:noFill/>
          <a:ln w="9525">
            <a:solidFill>
              <a:schemeClr val="tx1"/>
            </a:solidFill>
            <a:round/>
            <a:headEnd/>
            <a:tailEnd type="triangle" w="med" len="med"/>
          </a:ln>
        </p:spPr>
        <p:txBody>
          <a:bodyPr wrap="none" anchor="ctr"/>
          <a:lstStyle/>
          <a:p>
            <a:endParaRPr lang="fr-FR"/>
          </a:p>
        </p:txBody>
      </p:sp>
      <p:sp>
        <p:nvSpPr>
          <p:cNvPr id="94221" name="Line 75"/>
          <p:cNvSpPr>
            <a:spLocks noChangeShapeType="1"/>
          </p:cNvSpPr>
          <p:nvPr/>
        </p:nvSpPr>
        <p:spPr bwMode="auto">
          <a:xfrm flipH="1">
            <a:off x="4391025" y="4117975"/>
            <a:ext cx="2951163" cy="0"/>
          </a:xfrm>
          <a:prstGeom prst="line">
            <a:avLst/>
          </a:prstGeom>
          <a:noFill/>
          <a:ln w="9525">
            <a:solidFill>
              <a:schemeClr val="tx1"/>
            </a:solidFill>
            <a:round/>
            <a:headEnd type="arrow" w="med" len="med"/>
            <a:tailEnd/>
          </a:ln>
        </p:spPr>
        <p:txBody>
          <a:bodyPr wrap="none" anchor="ctr"/>
          <a:lstStyle/>
          <a:p>
            <a:endParaRPr lang="fr-FR"/>
          </a:p>
        </p:txBody>
      </p:sp>
      <p:sp>
        <p:nvSpPr>
          <p:cNvPr id="94222" name="Line 77"/>
          <p:cNvSpPr>
            <a:spLocks noChangeShapeType="1"/>
          </p:cNvSpPr>
          <p:nvPr/>
        </p:nvSpPr>
        <p:spPr bwMode="auto">
          <a:xfrm>
            <a:off x="4391025" y="4475163"/>
            <a:ext cx="2916238" cy="0"/>
          </a:xfrm>
          <a:prstGeom prst="line">
            <a:avLst/>
          </a:prstGeom>
          <a:noFill/>
          <a:ln w="9525">
            <a:solidFill>
              <a:schemeClr val="tx1"/>
            </a:solidFill>
            <a:round/>
            <a:headEnd/>
            <a:tailEnd type="triangle" w="med" len="med"/>
          </a:ln>
        </p:spPr>
        <p:txBody>
          <a:bodyPr wrap="none" anchor="ctr"/>
          <a:lstStyle/>
          <a:p>
            <a:endParaRPr lang="fr-FR"/>
          </a:p>
        </p:txBody>
      </p:sp>
      <p:sp>
        <p:nvSpPr>
          <p:cNvPr id="94223" name="Line 81"/>
          <p:cNvSpPr>
            <a:spLocks noChangeShapeType="1"/>
          </p:cNvSpPr>
          <p:nvPr/>
        </p:nvSpPr>
        <p:spPr bwMode="auto">
          <a:xfrm flipH="1">
            <a:off x="4391025" y="4824413"/>
            <a:ext cx="2951163" cy="0"/>
          </a:xfrm>
          <a:prstGeom prst="line">
            <a:avLst/>
          </a:prstGeom>
          <a:noFill/>
          <a:ln w="9525">
            <a:solidFill>
              <a:schemeClr val="tx1"/>
            </a:solidFill>
            <a:round/>
            <a:headEnd type="arrow" w="med" len="med"/>
            <a:tailEnd/>
          </a:ln>
        </p:spPr>
        <p:txBody>
          <a:bodyPr wrap="none" anchor="ctr"/>
          <a:lstStyle/>
          <a:p>
            <a:endParaRPr lang="fr-FR"/>
          </a:p>
        </p:txBody>
      </p:sp>
      <p:sp>
        <p:nvSpPr>
          <p:cNvPr id="94224" name="Text Box 9"/>
          <p:cNvSpPr txBox="1">
            <a:spLocks noChangeArrowheads="1"/>
          </p:cNvSpPr>
          <p:nvPr/>
        </p:nvSpPr>
        <p:spPr bwMode="auto">
          <a:xfrm>
            <a:off x="4587875" y="1089025"/>
            <a:ext cx="1409700" cy="369888"/>
          </a:xfrm>
          <a:prstGeom prst="rect">
            <a:avLst/>
          </a:prstGeom>
          <a:noFill/>
          <a:ln w="9525">
            <a:noFill/>
            <a:miter lim="800000"/>
            <a:headEnd/>
            <a:tailEnd/>
          </a:ln>
        </p:spPr>
        <p:txBody>
          <a:bodyPr wrap="none">
            <a:spAutoFit/>
          </a:bodyPr>
          <a:lstStyle/>
          <a:p>
            <a:r>
              <a:rPr lang="fr-FR" b="1">
                <a:latin typeface="Times New Roman" pitchFamily="18" charset="0"/>
              </a:rPr>
              <a:t>I,Ns=1,Nr=0</a:t>
            </a:r>
          </a:p>
        </p:txBody>
      </p:sp>
      <p:sp>
        <p:nvSpPr>
          <p:cNvPr id="94225" name="Text Box 9"/>
          <p:cNvSpPr txBox="1">
            <a:spLocks noChangeArrowheads="1"/>
          </p:cNvSpPr>
          <p:nvPr/>
        </p:nvSpPr>
        <p:spPr bwMode="auto">
          <a:xfrm>
            <a:off x="4587875" y="1427163"/>
            <a:ext cx="1409700" cy="369887"/>
          </a:xfrm>
          <a:prstGeom prst="rect">
            <a:avLst/>
          </a:prstGeom>
          <a:noFill/>
          <a:ln w="9525">
            <a:noFill/>
            <a:miter lim="800000"/>
            <a:headEnd/>
            <a:tailEnd/>
          </a:ln>
        </p:spPr>
        <p:txBody>
          <a:bodyPr wrap="none">
            <a:spAutoFit/>
          </a:bodyPr>
          <a:lstStyle/>
          <a:p>
            <a:r>
              <a:rPr lang="fr-FR" b="1">
                <a:latin typeface="Times New Roman" pitchFamily="18" charset="0"/>
              </a:rPr>
              <a:t>I,Ns=2,Nr=0</a:t>
            </a:r>
          </a:p>
        </p:txBody>
      </p:sp>
      <p:sp>
        <p:nvSpPr>
          <p:cNvPr id="94226" name="Text Box 9"/>
          <p:cNvSpPr txBox="1">
            <a:spLocks noChangeArrowheads="1"/>
          </p:cNvSpPr>
          <p:nvPr/>
        </p:nvSpPr>
        <p:spPr bwMode="auto">
          <a:xfrm>
            <a:off x="4587875" y="1803400"/>
            <a:ext cx="1397000" cy="366713"/>
          </a:xfrm>
          <a:prstGeom prst="rect">
            <a:avLst/>
          </a:prstGeom>
          <a:noFill/>
          <a:ln w="9525">
            <a:noFill/>
            <a:miter lim="800000"/>
            <a:headEnd/>
            <a:tailEnd/>
          </a:ln>
        </p:spPr>
        <p:txBody>
          <a:bodyPr wrap="none">
            <a:spAutoFit/>
          </a:bodyPr>
          <a:lstStyle/>
          <a:p>
            <a:r>
              <a:rPr lang="fr-FR" b="1">
                <a:latin typeface="Times New Roman" pitchFamily="18" charset="0"/>
              </a:rPr>
              <a:t>I,Ns=3,Nr=0</a:t>
            </a:r>
          </a:p>
        </p:txBody>
      </p:sp>
      <p:sp>
        <p:nvSpPr>
          <p:cNvPr id="94227" name="Text Box 9"/>
          <p:cNvSpPr txBox="1">
            <a:spLocks noChangeArrowheads="1"/>
          </p:cNvSpPr>
          <p:nvPr/>
        </p:nvSpPr>
        <p:spPr bwMode="auto">
          <a:xfrm>
            <a:off x="4587875" y="2232025"/>
            <a:ext cx="1409700" cy="369888"/>
          </a:xfrm>
          <a:prstGeom prst="rect">
            <a:avLst/>
          </a:prstGeom>
          <a:noFill/>
          <a:ln w="9525">
            <a:noFill/>
            <a:miter lim="800000"/>
            <a:headEnd/>
            <a:tailEnd/>
          </a:ln>
        </p:spPr>
        <p:txBody>
          <a:bodyPr wrap="none">
            <a:spAutoFit/>
          </a:bodyPr>
          <a:lstStyle/>
          <a:p>
            <a:r>
              <a:rPr lang="fr-FR" b="1">
                <a:solidFill>
                  <a:srgbClr val="FF0000"/>
                </a:solidFill>
                <a:latin typeface="Times New Roman" pitchFamily="18" charset="0"/>
              </a:rPr>
              <a:t>I,Ns=0,Nr=4</a:t>
            </a:r>
          </a:p>
        </p:txBody>
      </p:sp>
      <p:sp>
        <p:nvSpPr>
          <p:cNvPr id="94228" name="Text Box 9"/>
          <p:cNvSpPr txBox="1">
            <a:spLocks noChangeArrowheads="1"/>
          </p:cNvSpPr>
          <p:nvPr/>
        </p:nvSpPr>
        <p:spPr bwMode="auto">
          <a:xfrm>
            <a:off x="4587875" y="2660650"/>
            <a:ext cx="1409700" cy="369888"/>
          </a:xfrm>
          <a:prstGeom prst="rect">
            <a:avLst/>
          </a:prstGeom>
          <a:noFill/>
          <a:ln w="9525">
            <a:noFill/>
            <a:miter lim="800000"/>
            <a:headEnd/>
            <a:tailEnd/>
          </a:ln>
        </p:spPr>
        <p:txBody>
          <a:bodyPr wrap="none">
            <a:spAutoFit/>
          </a:bodyPr>
          <a:lstStyle/>
          <a:p>
            <a:r>
              <a:rPr lang="fr-FR" b="1">
                <a:latin typeface="Times New Roman" pitchFamily="18" charset="0"/>
              </a:rPr>
              <a:t>I,Ns=4,Nr=1</a:t>
            </a:r>
          </a:p>
        </p:txBody>
      </p:sp>
      <p:sp>
        <p:nvSpPr>
          <p:cNvPr id="94229" name="Text Box 9"/>
          <p:cNvSpPr txBox="1">
            <a:spLocks noChangeArrowheads="1"/>
          </p:cNvSpPr>
          <p:nvPr/>
        </p:nvSpPr>
        <p:spPr bwMode="auto">
          <a:xfrm>
            <a:off x="4587875" y="3089275"/>
            <a:ext cx="1409700" cy="369888"/>
          </a:xfrm>
          <a:prstGeom prst="rect">
            <a:avLst/>
          </a:prstGeom>
          <a:noFill/>
          <a:ln w="9525">
            <a:noFill/>
            <a:miter lim="800000"/>
            <a:headEnd/>
            <a:tailEnd/>
          </a:ln>
        </p:spPr>
        <p:txBody>
          <a:bodyPr wrap="none">
            <a:spAutoFit/>
          </a:bodyPr>
          <a:lstStyle/>
          <a:p>
            <a:r>
              <a:rPr lang="fr-FR" b="1">
                <a:latin typeface="Times New Roman" pitchFamily="18" charset="0"/>
              </a:rPr>
              <a:t>I,Ns=5,Nr=1</a:t>
            </a:r>
          </a:p>
        </p:txBody>
      </p:sp>
      <p:sp>
        <p:nvSpPr>
          <p:cNvPr id="94230" name="Text Box 9"/>
          <p:cNvSpPr txBox="1">
            <a:spLocks noChangeArrowheads="1"/>
          </p:cNvSpPr>
          <p:nvPr/>
        </p:nvSpPr>
        <p:spPr bwMode="auto">
          <a:xfrm>
            <a:off x="4587875" y="3446463"/>
            <a:ext cx="1409700" cy="369887"/>
          </a:xfrm>
          <a:prstGeom prst="rect">
            <a:avLst/>
          </a:prstGeom>
          <a:noFill/>
          <a:ln w="9525">
            <a:noFill/>
            <a:miter lim="800000"/>
            <a:headEnd/>
            <a:tailEnd/>
          </a:ln>
        </p:spPr>
        <p:txBody>
          <a:bodyPr wrap="none">
            <a:spAutoFit/>
          </a:bodyPr>
          <a:lstStyle/>
          <a:p>
            <a:r>
              <a:rPr lang="fr-FR" b="1">
                <a:latin typeface="Times New Roman" pitchFamily="18" charset="0"/>
              </a:rPr>
              <a:t>I,Ns=6,Nr=1</a:t>
            </a:r>
          </a:p>
        </p:txBody>
      </p:sp>
      <p:sp>
        <p:nvSpPr>
          <p:cNvPr id="94231" name="Text Box 9"/>
          <p:cNvSpPr txBox="1">
            <a:spLocks noChangeArrowheads="1"/>
          </p:cNvSpPr>
          <p:nvPr/>
        </p:nvSpPr>
        <p:spPr bwMode="auto">
          <a:xfrm>
            <a:off x="4624388" y="3732213"/>
            <a:ext cx="1409700" cy="369887"/>
          </a:xfrm>
          <a:prstGeom prst="rect">
            <a:avLst/>
          </a:prstGeom>
          <a:noFill/>
          <a:ln w="9525">
            <a:noFill/>
            <a:miter lim="800000"/>
            <a:headEnd/>
            <a:tailEnd/>
          </a:ln>
        </p:spPr>
        <p:txBody>
          <a:bodyPr wrap="none">
            <a:spAutoFit/>
          </a:bodyPr>
          <a:lstStyle/>
          <a:p>
            <a:r>
              <a:rPr lang="fr-FR" b="1">
                <a:latin typeface="Times New Roman" pitchFamily="18" charset="0"/>
              </a:rPr>
              <a:t>I,Ns=7,Nr=1</a:t>
            </a:r>
          </a:p>
        </p:txBody>
      </p:sp>
      <p:sp>
        <p:nvSpPr>
          <p:cNvPr id="94232" name="Text Box 9"/>
          <p:cNvSpPr txBox="1">
            <a:spLocks noChangeArrowheads="1"/>
          </p:cNvSpPr>
          <p:nvPr/>
        </p:nvSpPr>
        <p:spPr bwMode="auto">
          <a:xfrm>
            <a:off x="4587875" y="4089400"/>
            <a:ext cx="1409700" cy="369888"/>
          </a:xfrm>
          <a:prstGeom prst="rect">
            <a:avLst/>
          </a:prstGeom>
          <a:noFill/>
          <a:ln w="9525">
            <a:noFill/>
            <a:miter lim="800000"/>
            <a:headEnd/>
            <a:tailEnd/>
          </a:ln>
        </p:spPr>
        <p:txBody>
          <a:bodyPr wrap="none">
            <a:spAutoFit/>
          </a:bodyPr>
          <a:lstStyle/>
          <a:p>
            <a:r>
              <a:rPr lang="fr-FR" b="1">
                <a:latin typeface="Times New Roman" pitchFamily="18" charset="0"/>
              </a:rPr>
              <a:t>I,Ns=0,Nr=1</a:t>
            </a:r>
          </a:p>
        </p:txBody>
      </p:sp>
      <p:sp>
        <p:nvSpPr>
          <p:cNvPr id="94233" name="Text Box 9"/>
          <p:cNvSpPr txBox="1">
            <a:spLocks noChangeArrowheads="1"/>
          </p:cNvSpPr>
          <p:nvPr/>
        </p:nvSpPr>
        <p:spPr bwMode="auto">
          <a:xfrm>
            <a:off x="4587875" y="4518025"/>
            <a:ext cx="1409700" cy="369888"/>
          </a:xfrm>
          <a:prstGeom prst="rect">
            <a:avLst/>
          </a:prstGeom>
          <a:noFill/>
          <a:ln w="9525">
            <a:noFill/>
            <a:miter lim="800000"/>
            <a:headEnd/>
            <a:tailEnd/>
          </a:ln>
        </p:spPr>
        <p:txBody>
          <a:bodyPr wrap="none">
            <a:spAutoFit/>
          </a:bodyPr>
          <a:lstStyle/>
          <a:p>
            <a:r>
              <a:rPr lang="fr-FR" b="1">
                <a:latin typeface="Times New Roman" pitchFamily="18" charset="0"/>
              </a:rPr>
              <a:t>I,Ns=1,Nr=1</a:t>
            </a:r>
          </a:p>
        </p:txBody>
      </p:sp>
      <p:sp>
        <p:nvSpPr>
          <p:cNvPr id="94234" name="Line 81"/>
          <p:cNvSpPr>
            <a:spLocks noChangeShapeType="1"/>
          </p:cNvSpPr>
          <p:nvPr/>
        </p:nvSpPr>
        <p:spPr bwMode="auto">
          <a:xfrm flipH="1">
            <a:off x="4370388" y="5181600"/>
            <a:ext cx="2949575" cy="0"/>
          </a:xfrm>
          <a:prstGeom prst="line">
            <a:avLst/>
          </a:prstGeom>
          <a:noFill/>
          <a:ln w="9525">
            <a:solidFill>
              <a:schemeClr val="tx1"/>
            </a:solidFill>
            <a:round/>
            <a:headEnd type="arrow" w="med" len="med"/>
            <a:tailEnd/>
          </a:ln>
        </p:spPr>
        <p:txBody>
          <a:bodyPr wrap="none" anchor="ctr"/>
          <a:lstStyle/>
          <a:p>
            <a:endParaRPr lang="fr-FR"/>
          </a:p>
        </p:txBody>
      </p:sp>
      <p:sp>
        <p:nvSpPr>
          <p:cNvPr id="94235" name="Text Box 9"/>
          <p:cNvSpPr txBox="1">
            <a:spLocks noChangeArrowheads="1"/>
          </p:cNvSpPr>
          <p:nvPr/>
        </p:nvSpPr>
        <p:spPr bwMode="auto">
          <a:xfrm>
            <a:off x="4567238" y="4875213"/>
            <a:ext cx="1608137" cy="369887"/>
          </a:xfrm>
          <a:prstGeom prst="rect">
            <a:avLst/>
          </a:prstGeom>
          <a:noFill/>
          <a:ln w="9525">
            <a:noFill/>
            <a:miter lim="800000"/>
            <a:headEnd/>
            <a:tailEnd/>
          </a:ln>
        </p:spPr>
        <p:txBody>
          <a:bodyPr wrap="none">
            <a:spAutoFit/>
          </a:bodyPr>
          <a:lstStyle/>
          <a:p>
            <a:r>
              <a:rPr lang="fr-FR" b="1">
                <a:latin typeface="Times New Roman" pitchFamily="18" charset="0"/>
              </a:rPr>
              <a:t>I,Ns=2,Nr=1,P</a:t>
            </a:r>
          </a:p>
        </p:txBody>
      </p:sp>
      <p:cxnSp>
        <p:nvCxnSpPr>
          <p:cNvPr id="60" name="Connecteur droit 59"/>
          <p:cNvCxnSpPr/>
          <p:nvPr/>
        </p:nvCxnSpPr>
        <p:spPr>
          <a:xfrm rot="5400000">
            <a:off x="4260057" y="3785394"/>
            <a:ext cx="6145212" cy="0"/>
          </a:xfrm>
          <a:prstGeom prst="line">
            <a:avLst/>
          </a:prstGeom>
        </p:spPr>
        <p:style>
          <a:lnRef idx="1">
            <a:schemeClr val="dk1"/>
          </a:lnRef>
          <a:fillRef idx="0">
            <a:schemeClr val="dk1"/>
          </a:fillRef>
          <a:effectRef idx="0">
            <a:schemeClr val="dk1"/>
          </a:effectRef>
          <a:fontRef idx="minor">
            <a:schemeClr val="tx1"/>
          </a:fontRef>
        </p:style>
      </p:cxnSp>
      <p:cxnSp>
        <p:nvCxnSpPr>
          <p:cNvPr id="62" name="Connecteur droit 61"/>
          <p:cNvCxnSpPr/>
          <p:nvPr/>
        </p:nvCxnSpPr>
        <p:spPr>
          <a:xfrm rot="5400000">
            <a:off x="1297782" y="3785394"/>
            <a:ext cx="6145212" cy="0"/>
          </a:xfrm>
          <a:prstGeom prst="line">
            <a:avLst/>
          </a:prstGeom>
        </p:spPr>
        <p:style>
          <a:lnRef idx="1">
            <a:schemeClr val="dk1"/>
          </a:lnRef>
          <a:fillRef idx="0">
            <a:schemeClr val="dk1"/>
          </a:fillRef>
          <a:effectRef idx="0">
            <a:schemeClr val="dk1"/>
          </a:effectRef>
          <a:fontRef idx="minor">
            <a:schemeClr val="tx1"/>
          </a:fontRef>
        </p:style>
      </p:cxnSp>
      <p:sp>
        <p:nvSpPr>
          <p:cNvPr id="94238" name="Line 81"/>
          <p:cNvSpPr>
            <a:spLocks noChangeShapeType="1"/>
          </p:cNvSpPr>
          <p:nvPr/>
        </p:nvSpPr>
        <p:spPr bwMode="auto">
          <a:xfrm flipH="1">
            <a:off x="4371975" y="5538788"/>
            <a:ext cx="2951163" cy="0"/>
          </a:xfrm>
          <a:prstGeom prst="line">
            <a:avLst/>
          </a:prstGeom>
          <a:noFill/>
          <a:ln w="9525">
            <a:solidFill>
              <a:schemeClr val="tx1"/>
            </a:solidFill>
            <a:round/>
            <a:headEnd/>
            <a:tailEnd type="arrow" w="med" len="med"/>
          </a:ln>
        </p:spPr>
        <p:txBody>
          <a:bodyPr wrap="none" anchor="ctr"/>
          <a:lstStyle/>
          <a:p>
            <a:endParaRPr lang="fr-FR"/>
          </a:p>
        </p:txBody>
      </p:sp>
      <p:sp>
        <p:nvSpPr>
          <p:cNvPr id="94239" name="Text Box 9"/>
          <p:cNvSpPr txBox="1">
            <a:spLocks noChangeArrowheads="1"/>
          </p:cNvSpPr>
          <p:nvPr/>
        </p:nvSpPr>
        <p:spPr bwMode="auto">
          <a:xfrm>
            <a:off x="4568825" y="5232400"/>
            <a:ext cx="1563688" cy="369888"/>
          </a:xfrm>
          <a:prstGeom prst="rect">
            <a:avLst/>
          </a:prstGeom>
          <a:noFill/>
          <a:ln w="9525">
            <a:noFill/>
            <a:miter lim="800000"/>
            <a:headEnd/>
            <a:tailEnd/>
          </a:ln>
        </p:spPr>
        <p:txBody>
          <a:bodyPr wrap="none">
            <a:spAutoFit/>
          </a:bodyPr>
          <a:lstStyle/>
          <a:p>
            <a:r>
              <a:rPr lang="fr-FR" b="1">
                <a:solidFill>
                  <a:srgbClr val="FF0000"/>
                </a:solidFill>
                <a:latin typeface="Times New Roman" pitchFamily="18" charset="0"/>
              </a:rPr>
              <a:t>S , Nr=3 , F=1</a:t>
            </a:r>
          </a:p>
        </p:txBody>
      </p:sp>
      <p:sp>
        <p:nvSpPr>
          <p:cNvPr id="94240" name="Line 81"/>
          <p:cNvSpPr>
            <a:spLocks noChangeShapeType="1"/>
          </p:cNvSpPr>
          <p:nvPr/>
        </p:nvSpPr>
        <p:spPr bwMode="auto">
          <a:xfrm flipH="1">
            <a:off x="4370388" y="5895975"/>
            <a:ext cx="2949575" cy="0"/>
          </a:xfrm>
          <a:prstGeom prst="line">
            <a:avLst/>
          </a:prstGeom>
          <a:noFill/>
          <a:ln w="9525">
            <a:solidFill>
              <a:schemeClr val="tx1"/>
            </a:solidFill>
            <a:round/>
            <a:headEnd type="arrow" w="med" len="med"/>
            <a:tailEnd/>
          </a:ln>
        </p:spPr>
        <p:txBody>
          <a:bodyPr wrap="none" anchor="ctr"/>
          <a:lstStyle/>
          <a:p>
            <a:endParaRPr lang="fr-FR"/>
          </a:p>
        </p:txBody>
      </p:sp>
      <p:sp>
        <p:nvSpPr>
          <p:cNvPr id="94241" name="Text Box 9"/>
          <p:cNvSpPr txBox="1">
            <a:spLocks noChangeArrowheads="1"/>
          </p:cNvSpPr>
          <p:nvPr/>
        </p:nvSpPr>
        <p:spPr bwMode="auto">
          <a:xfrm>
            <a:off x="4567238" y="5589588"/>
            <a:ext cx="1409700" cy="369887"/>
          </a:xfrm>
          <a:prstGeom prst="rect">
            <a:avLst/>
          </a:prstGeom>
          <a:noFill/>
          <a:ln w="9525">
            <a:noFill/>
            <a:miter lim="800000"/>
            <a:headEnd/>
            <a:tailEnd/>
          </a:ln>
        </p:spPr>
        <p:txBody>
          <a:bodyPr wrap="none">
            <a:spAutoFit/>
          </a:bodyPr>
          <a:lstStyle/>
          <a:p>
            <a:r>
              <a:rPr lang="fr-FR" b="1">
                <a:latin typeface="Times New Roman" pitchFamily="18" charset="0"/>
              </a:rPr>
              <a:t>I,Ns=3,Nr=1</a:t>
            </a:r>
          </a:p>
        </p:txBody>
      </p:sp>
      <p:sp>
        <p:nvSpPr>
          <p:cNvPr id="94242" name="Rectangle 2"/>
          <p:cNvSpPr>
            <a:spLocks noGrp="1" noChangeArrowheads="1"/>
          </p:cNvSpPr>
          <p:nvPr>
            <p:ph type="title"/>
          </p:nvPr>
        </p:nvSpPr>
        <p:spPr>
          <a:xfrm>
            <a:off x="357188" y="857250"/>
            <a:ext cx="2928937" cy="3143250"/>
          </a:xfrm>
        </p:spPr>
        <p:txBody>
          <a:bodyPr/>
          <a:lstStyle/>
          <a:p>
            <a:pPr algn="l"/>
            <a:r>
              <a:rPr lang="fr-FR" sz="1800" b="1"/>
              <a:t>Exemple de transmission en mode HDLC NRM avec contrôle de la fenêtre d’anticipation </a:t>
            </a:r>
            <a:br>
              <a:rPr lang="fr-FR" sz="1800" b="1"/>
            </a:br>
            <a:r>
              <a:rPr lang="fr-FR" sz="1800" b="1"/>
              <a:t>la taille de la fenêtre d’anticipation dans HDLC =7</a:t>
            </a:r>
            <a:br>
              <a:rPr lang="fr-FR" sz="1800" b="1"/>
            </a:br>
            <a:r>
              <a:rPr lang="fr-FR" sz="1800" b="1"/>
              <a:t>après l’envoi de 7 trames , il faut demander un acquittement </a:t>
            </a:r>
            <a:br>
              <a:rPr lang="fr-FR" sz="1800" b="1"/>
            </a:br>
            <a:endParaRPr lang="fr-FR" sz="1800" b="1"/>
          </a:p>
        </p:txBody>
      </p:sp>
      <p:sp>
        <p:nvSpPr>
          <p:cNvPr id="37" name="Espace réservé du numéro de diapositive 36"/>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F6431277-F5E8-4791-816B-8E8E91C137FA}" type="slidenum">
              <a:rPr lang="ar-SA" smtClean="0">
                <a:solidFill>
                  <a:srgbClr val="898989"/>
                </a:solidFill>
              </a:rPr>
              <a:pPr fontAlgn="base">
                <a:spcBef>
                  <a:spcPct val="0"/>
                </a:spcBef>
                <a:spcAft>
                  <a:spcPct val="0"/>
                </a:spcAft>
                <a:defRPr/>
              </a:pPr>
              <a:t>90</a:t>
            </a:fld>
            <a:endParaRPr lang="fr-FR">
              <a:solidFill>
                <a:srgbClr val="898989"/>
              </a:solidFill>
              <a:cs typeface="Arial"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txBox="1">
            <a:spLocks noChangeArrowheads="1"/>
          </p:cNvSpPr>
          <p:nvPr/>
        </p:nvSpPr>
        <p:spPr bwMode="auto">
          <a:xfrm>
            <a:off x="533400" y="285750"/>
            <a:ext cx="8001000" cy="1000125"/>
          </a:xfrm>
          <a:prstGeom prst="rect">
            <a:avLst/>
          </a:prstGeom>
          <a:noFill/>
          <a:ln w="9525">
            <a:noFill/>
            <a:miter lim="800000"/>
            <a:headEnd/>
            <a:tailEnd/>
          </a:ln>
        </p:spPr>
        <p:txBody>
          <a:bodyPr/>
          <a:lstStyle/>
          <a:p>
            <a:pPr marL="342900" indent="-342900" algn="ctr">
              <a:spcBef>
                <a:spcPct val="20000"/>
              </a:spcBef>
            </a:pPr>
            <a:r>
              <a:rPr lang="fr-BE" sz="3200" b="1">
                <a:latin typeface="Times New Roman" pitchFamily="18" charset="0"/>
                <a:cs typeface="Times New Roman" pitchFamily="18" charset="0"/>
              </a:rPr>
              <a:t>Contrôle de flux </a:t>
            </a:r>
          </a:p>
        </p:txBody>
      </p:sp>
      <p:sp>
        <p:nvSpPr>
          <p:cNvPr id="95235" name="Text Box 6"/>
          <p:cNvSpPr txBox="1">
            <a:spLocks noChangeArrowheads="1"/>
          </p:cNvSpPr>
          <p:nvPr/>
        </p:nvSpPr>
        <p:spPr bwMode="auto">
          <a:xfrm>
            <a:off x="2143125" y="1214438"/>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A</a:t>
            </a:r>
          </a:p>
        </p:txBody>
      </p:sp>
      <p:sp>
        <p:nvSpPr>
          <p:cNvPr id="95236" name="Line 8"/>
          <p:cNvSpPr>
            <a:spLocks noChangeShapeType="1"/>
          </p:cNvSpPr>
          <p:nvPr/>
        </p:nvSpPr>
        <p:spPr bwMode="auto">
          <a:xfrm>
            <a:off x="3014663" y="2571750"/>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5237" name="Text Box 9"/>
          <p:cNvSpPr txBox="1">
            <a:spLocks noChangeArrowheads="1"/>
          </p:cNvSpPr>
          <p:nvPr/>
        </p:nvSpPr>
        <p:spPr bwMode="auto">
          <a:xfrm>
            <a:off x="3143250" y="2286000"/>
            <a:ext cx="1236663" cy="338138"/>
          </a:xfrm>
          <a:prstGeom prst="rect">
            <a:avLst/>
          </a:prstGeom>
          <a:noFill/>
          <a:ln w="9525">
            <a:noFill/>
            <a:miter lim="800000"/>
            <a:headEnd/>
            <a:tailEnd/>
          </a:ln>
        </p:spPr>
        <p:txBody>
          <a:bodyPr wrap="none">
            <a:spAutoFit/>
          </a:bodyPr>
          <a:lstStyle/>
          <a:p>
            <a:r>
              <a:rPr lang="fr-FR" sz="1600">
                <a:latin typeface="Times New Roman" pitchFamily="18" charset="0"/>
              </a:rPr>
              <a:t>I,Ns=0,Nr=0</a:t>
            </a:r>
          </a:p>
        </p:txBody>
      </p:sp>
      <p:sp>
        <p:nvSpPr>
          <p:cNvPr id="95238" name="Line 36"/>
          <p:cNvSpPr>
            <a:spLocks noChangeShapeType="1"/>
          </p:cNvSpPr>
          <p:nvPr/>
        </p:nvSpPr>
        <p:spPr bwMode="auto">
          <a:xfrm flipH="1">
            <a:off x="3014663" y="2876550"/>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5239" name="Text Box 49"/>
          <p:cNvSpPr txBox="1">
            <a:spLocks noChangeArrowheads="1"/>
          </p:cNvSpPr>
          <p:nvPr/>
        </p:nvSpPr>
        <p:spPr bwMode="auto">
          <a:xfrm>
            <a:off x="4214813" y="1285875"/>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5240" name="Line 60"/>
          <p:cNvSpPr>
            <a:spLocks noChangeShapeType="1"/>
          </p:cNvSpPr>
          <p:nvPr/>
        </p:nvSpPr>
        <p:spPr bwMode="auto">
          <a:xfrm>
            <a:off x="3014663" y="3257550"/>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5241" name="Line 62"/>
          <p:cNvSpPr>
            <a:spLocks noChangeShapeType="1"/>
          </p:cNvSpPr>
          <p:nvPr/>
        </p:nvSpPr>
        <p:spPr bwMode="auto">
          <a:xfrm flipH="1">
            <a:off x="3014663" y="3719513"/>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5242" name="Text Box 9"/>
          <p:cNvSpPr txBox="1">
            <a:spLocks noChangeArrowheads="1"/>
          </p:cNvSpPr>
          <p:nvPr/>
        </p:nvSpPr>
        <p:spPr bwMode="auto">
          <a:xfrm>
            <a:off x="3143250" y="2590800"/>
            <a:ext cx="1236663" cy="338138"/>
          </a:xfrm>
          <a:prstGeom prst="rect">
            <a:avLst/>
          </a:prstGeom>
          <a:noFill/>
          <a:ln w="9525">
            <a:noFill/>
            <a:miter lim="800000"/>
            <a:headEnd/>
            <a:tailEnd/>
          </a:ln>
        </p:spPr>
        <p:txBody>
          <a:bodyPr wrap="none">
            <a:spAutoFit/>
          </a:bodyPr>
          <a:lstStyle/>
          <a:p>
            <a:r>
              <a:rPr lang="fr-FR" sz="1600">
                <a:latin typeface="Times New Roman" pitchFamily="18" charset="0"/>
              </a:rPr>
              <a:t>I,Ns=1,Nr=0</a:t>
            </a:r>
          </a:p>
        </p:txBody>
      </p:sp>
      <p:sp>
        <p:nvSpPr>
          <p:cNvPr id="95243" name="Text Box 9"/>
          <p:cNvSpPr txBox="1">
            <a:spLocks noChangeArrowheads="1"/>
          </p:cNvSpPr>
          <p:nvPr/>
        </p:nvSpPr>
        <p:spPr bwMode="auto">
          <a:xfrm>
            <a:off x="3143250" y="2928938"/>
            <a:ext cx="1236663" cy="338137"/>
          </a:xfrm>
          <a:prstGeom prst="rect">
            <a:avLst/>
          </a:prstGeom>
          <a:noFill/>
          <a:ln w="9525">
            <a:noFill/>
            <a:miter lim="800000"/>
            <a:headEnd/>
            <a:tailEnd/>
          </a:ln>
        </p:spPr>
        <p:txBody>
          <a:bodyPr wrap="none">
            <a:spAutoFit/>
          </a:bodyPr>
          <a:lstStyle/>
          <a:p>
            <a:r>
              <a:rPr lang="fr-FR" sz="1600">
                <a:latin typeface="Times New Roman" pitchFamily="18" charset="0"/>
              </a:rPr>
              <a:t>I,Ns=2,Nr=0</a:t>
            </a:r>
          </a:p>
        </p:txBody>
      </p:sp>
      <p:sp>
        <p:nvSpPr>
          <p:cNvPr id="95244" name="Text Box 9"/>
          <p:cNvSpPr txBox="1">
            <a:spLocks noChangeArrowheads="1"/>
          </p:cNvSpPr>
          <p:nvPr/>
        </p:nvSpPr>
        <p:spPr bwMode="auto">
          <a:xfrm>
            <a:off x="3143250" y="3357563"/>
            <a:ext cx="1382713" cy="338137"/>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S,PNR, Nr=2</a:t>
            </a:r>
          </a:p>
        </p:txBody>
      </p:sp>
      <p:cxnSp>
        <p:nvCxnSpPr>
          <p:cNvPr id="32" name="Connecteur droit 31"/>
          <p:cNvCxnSpPr/>
          <p:nvPr/>
        </p:nvCxnSpPr>
        <p:spPr>
          <a:xfrm rot="5400000">
            <a:off x="2717800" y="4068763"/>
            <a:ext cx="4429125" cy="6350"/>
          </a:xfrm>
          <a:prstGeom prst="line">
            <a:avLst/>
          </a:prstGeom>
        </p:spPr>
        <p:style>
          <a:lnRef idx="1">
            <a:schemeClr val="dk1"/>
          </a:lnRef>
          <a:fillRef idx="0">
            <a:schemeClr val="dk1"/>
          </a:fillRef>
          <a:effectRef idx="0">
            <a:schemeClr val="dk1"/>
          </a:effectRef>
          <a:fontRef idx="minor">
            <a:schemeClr val="tx1"/>
          </a:fontRef>
        </p:style>
      </p:cxnSp>
      <p:cxnSp>
        <p:nvCxnSpPr>
          <p:cNvPr id="33" name="Connecteur droit 32"/>
          <p:cNvCxnSpPr/>
          <p:nvPr/>
        </p:nvCxnSpPr>
        <p:spPr>
          <a:xfrm rot="5400000">
            <a:off x="892968" y="4107657"/>
            <a:ext cx="4214813" cy="0"/>
          </a:xfrm>
          <a:prstGeom prst="line">
            <a:avLst/>
          </a:prstGeom>
        </p:spPr>
        <p:style>
          <a:lnRef idx="1">
            <a:schemeClr val="dk1"/>
          </a:lnRef>
          <a:fillRef idx="0">
            <a:schemeClr val="dk1"/>
          </a:fillRef>
          <a:effectRef idx="0">
            <a:schemeClr val="dk1"/>
          </a:effectRef>
          <a:fontRef idx="minor">
            <a:schemeClr val="tx1"/>
          </a:fontRef>
        </p:style>
      </p:cxnSp>
      <p:sp>
        <p:nvSpPr>
          <p:cNvPr id="95247" name="Line 62"/>
          <p:cNvSpPr>
            <a:spLocks noChangeShapeType="1"/>
          </p:cNvSpPr>
          <p:nvPr/>
        </p:nvSpPr>
        <p:spPr bwMode="auto">
          <a:xfrm flipH="1">
            <a:off x="3000375" y="4933950"/>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5248" name="Text Box 9"/>
          <p:cNvSpPr txBox="1">
            <a:spLocks noChangeArrowheads="1"/>
          </p:cNvSpPr>
          <p:nvPr/>
        </p:nvSpPr>
        <p:spPr bwMode="auto">
          <a:xfrm>
            <a:off x="3128963" y="4572000"/>
            <a:ext cx="1652587" cy="338138"/>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S,RR, Nr=2, F=1</a:t>
            </a:r>
          </a:p>
        </p:txBody>
      </p:sp>
      <p:sp>
        <p:nvSpPr>
          <p:cNvPr id="95249" name="Line 60"/>
          <p:cNvSpPr>
            <a:spLocks noChangeShapeType="1"/>
          </p:cNvSpPr>
          <p:nvPr/>
        </p:nvSpPr>
        <p:spPr bwMode="auto">
          <a:xfrm>
            <a:off x="3000375" y="5276850"/>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5250" name="Text Box 9"/>
          <p:cNvSpPr txBox="1">
            <a:spLocks noChangeArrowheads="1"/>
          </p:cNvSpPr>
          <p:nvPr/>
        </p:nvSpPr>
        <p:spPr bwMode="auto">
          <a:xfrm>
            <a:off x="3128963" y="4948238"/>
            <a:ext cx="1236662" cy="338137"/>
          </a:xfrm>
          <a:prstGeom prst="rect">
            <a:avLst/>
          </a:prstGeom>
          <a:noFill/>
          <a:ln w="9525">
            <a:noFill/>
            <a:miter lim="800000"/>
            <a:headEnd/>
            <a:tailEnd/>
          </a:ln>
        </p:spPr>
        <p:txBody>
          <a:bodyPr wrap="none">
            <a:spAutoFit/>
          </a:bodyPr>
          <a:lstStyle/>
          <a:p>
            <a:r>
              <a:rPr lang="fr-FR" sz="1600">
                <a:latin typeface="Times New Roman" pitchFamily="18" charset="0"/>
              </a:rPr>
              <a:t>I,Ns=2,Nr=0</a:t>
            </a:r>
          </a:p>
        </p:txBody>
      </p:sp>
      <p:sp>
        <p:nvSpPr>
          <p:cNvPr id="95251" name="Line 60"/>
          <p:cNvSpPr>
            <a:spLocks noChangeShapeType="1"/>
          </p:cNvSpPr>
          <p:nvPr/>
        </p:nvSpPr>
        <p:spPr bwMode="auto">
          <a:xfrm>
            <a:off x="3024188" y="561498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5252" name="Text Box 9"/>
          <p:cNvSpPr txBox="1">
            <a:spLocks noChangeArrowheads="1"/>
          </p:cNvSpPr>
          <p:nvPr/>
        </p:nvSpPr>
        <p:spPr bwMode="auto">
          <a:xfrm>
            <a:off x="3152775" y="5286375"/>
            <a:ext cx="1236663" cy="338138"/>
          </a:xfrm>
          <a:prstGeom prst="rect">
            <a:avLst/>
          </a:prstGeom>
          <a:noFill/>
          <a:ln w="9525">
            <a:noFill/>
            <a:miter lim="800000"/>
            <a:headEnd/>
            <a:tailEnd/>
          </a:ln>
        </p:spPr>
        <p:txBody>
          <a:bodyPr wrap="none">
            <a:spAutoFit/>
          </a:bodyPr>
          <a:lstStyle/>
          <a:p>
            <a:r>
              <a:rPr lang="fr-FR" sz="1600">
                <a:latin typeface="Times New Roman" pitchFamily="18" charset="0"/>
              </a:rPr>
              <a:t>I,Ns=3,Nr=0</a:t>
            </a:r>
          </a:p>
        </p:txBody>
      </p:sp>
      <p:sp>
        <p:nvSpPr>
          <p:cNvPr id="95253" name="ZoneTexte 39"/>
          <p:cNvSpPr txBox="1">
            <a:spLocks noChangeArrowheads="1"/>
          </p:cNvSpPr>
          <p:nvPr/>
        </p:nvSpPr>
        <p:spPr bwMode="auto">
          <a:xfrm>
            <a:off x="5143500" y="3429000"/>
            <a:ext cx="3979863" cy="646113"/>
          </a:xfrm>
          <a:prstGeom prst="rect">
            <a:avLst/>
          </a:prstGeom>
          <a:noFill/>
          <a:ln w="9525">
            <a:noFill/>
            <a:miter lim="800000"/>
            <a:headEnd/>
            <a:tailEnd/>
          </a:ln>
        </p:spPr>
        <p:txBody>
          <a:bodyPr wrap="none">
            <a:spAutoFit/>
          </a:bodyPr>
          <a:lstStyle/>
          <a:p>
            <a:r>
              <a:rPr lang="fr-FR"/>
              <a:t>Saturation de la station B, la trame 2 </a:t>
            </a:r>
          </a:p>
          <a:p>
            <a:r>
              <a:rPr lang="fr-FR"/>
              <a:t>doit être retransmis par la suite  </a:t>
            </a:r>
          </a:p>
        </p:txBody>
      </p:sp>
      <p:sp>
        <p:nvSpPr>
          <p:cNvPr id="95254" name="ZoneTexte 40"/>
          <p:cNvSpPr txBox="1">
            <a:spLocks noChangeArrowheads="1"/>
          </p:cNvSpPr>
          <p:nvPr/>
        </p:nvSpPr>
        <p:spPr bwMode="auto">
          <a:xfrm>
            <a:off x="5072063" y="4714875"/>
            <a:ext cx="3621087" cy="369888"/>
          </a:xfrm>
          <a:prstGeom prst="rect">
            <a:avLst/>
          </a:prstGeom>
          <a:noFill/>
          <a:ln w="9525">
            <a:noFill/>
            <a:miter lim="800000"/>
            <a:headEnd/>
            <a:tailEnd/>
          </a:ln>
        </p:spPr>
        <p:txBody>
          <a:bodyPr wrap="none">
            <a:spAutoFit/>
          </a:bodyPr>
          <a:lstStyle/>
          <a:p>
            <a:r>
              <a:rPr lang="fr-FR"/>
              <a:t>La station B est prête a recevoir,  </a:t>
            </a:r>
          </a:p>
        </p:txBody>
      </p:sp>
      <p:sp>
        <p:nvSpPr>
          <p:cNvPr id="42" name="Espace réservé du numéro de diapositive 41"/>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7626CAA2-2C15-4021-886C-63B8050A0484}" type="slidenum">
              <a:rPr lang="ar-SA" smtClean="0">
                <a:solidFill>
                  <a:srgbClr val="898989"/>
                </a:solidFill>
              </a:rPr>
              <a:pPr fontAlgn="base">
                <a:spcBef>
                  <a:spcPct val="0"/>
                </a:spcBef>
                <a:spcAft>
                  <a:spcPct val="0"/>
                </a:spcAft>
                <a:defRPr/>
              </a:pPr>
              <a:t>91</a:t>
            </a:fld>
            <a:endParaRPr lang="fr-FR">
              <a:solidFill>
                <a:srgbClr val="898989"/>
              </a:solidFill>
              <a:cs typeface="Arial"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6"/>
          <p:cNvSpPr txBox="1">
            <a:spLocks noChangeArrowheads="1"/>
          </p:cNvSpPr>
          <p:nvPr/>
        </p:nvSpPr>
        <p:spPr bwMode="auto">
          <a:xfrm>
            <a:off x="-214313" y="1500188"/>
            <a:ext cx="1425576" cy="369887"/>
          </a:xfrm>
          <a:prstGeom prst="rect">
            <a:avLst/>
          </a:prstGeom>
          <a:noFill/>
          <a:ln w="9525">
            <a:noFill/>
            <a:miter lim="800000"/>
            <a:headEnd/>
            <a:tailEnd/>
          </a:ln>
        </p:spPr>
        <p:txBody>
          <a:bodyPr>
            <a:spAutoFit/>
          </a:bodyPr>
          <a:lstStyle/>
          <a:p>
            <a:pPr algn="ctr"/>
            <a:r>
              <a:rPr lang="fr-FR" b="1">
                <a:latin typeface="Times New Roman" pitchFamily="18" charset="0"/>
              </a:rPr>
              <a:t>A</a:t>
            </a:r>
          </a:p>
        </p:txBody>
      </p:sp>
      <p:sp>
        <p:nvSpPr>
          <p:cNvPr id="96259" name="Line 8"/>
          <p:cNvSpPr>
            <a:spLocks noChangeShapeType="1"/>
          </p:cNvSpPr>
          <p:nvPr/>
        </p:nvSpPr>
        <p:spPr bwMode="auto">
          <a:xfrm>
            <a:off x="514350" y="2714625"/>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60" name="Text Box 9"/>
          <p:cNvSpPr txBox="1">
            <a:spLocks noChangeArrowheads="1"/>
          </p:cNvSpPr>
          <p:nvPr/>
        </p:nvSpPr>
        <p:spPr bwMode="auto">
          <a:xfrm>
            <a:off x="642938" y="2428875"/>
            <a:ext cx="1236662" cy="338138"/>
          </a:xfrm>
          <a:prstGeom prst="rect">
            <a:avLst/>
          </a:prstGeom>
          <a:noFill/>
          <a:ln w="9525">
            <a:noFill/>
            <a:miter lim="800000"/>
            <a:headEnd/>
            <a:tailEnd/>
          </a:ln>
        </p:spPr>
        <p:txBody>
          <a:bodyPr wrap="none">
            <a:spAutoFit/>
          </a:bodyPr>
          <a:lstStyle/>
          <a:p>
            <a:r>
              <a:rPr lang="fr-FR" sz="1600">
                <a:latin typeface="Times New Roman" pitchFamily="18" charset="0"/>
              </a:rPr>
              <a:t>I,Ns=0,Nr=0</a:t>
            </a:r>
          </a:p>
        </p:txBody>
      </p:sp>
      <p:sp>
        <p:nvSpPr>
          <p:cNvPr id="96261" name="Line 36"/>
          <p:cNvSpPr>
            <a:spLocks noChangeShapeType="1"/>
          </p:cNvSpPr>
          <p:nvPr/>
        </p:nvSpPr>
        <p:spPr bwMode="auto">
          <a:xfrm flipH="1">
            <a:off x="514350" y="3019425"/>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6262" name="Text Box 49"/>
          <p:cNvSpPr txBox="1">
            <a:spLocks noChangeArrowheads="1"/>
          </p:cNvSpPr>
          <p:nvPr/>
        </p:nvSpPr>
        <p:spPr bwMode="auto">
          <a:xfrm>
            <a:off x="1785938" y="1357313"/>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6263" name="Line 60"/>
          <p:cNvSpPr>
            <a:spLocks noChangeShapeType="1"/>
          </p:cNvSpPr>
          <p:nvPr/>
        </p:nvSpPr>
        <p:spPr bwMode="auto">
          <a:xfrm>
            <a:off x="514350" y="3400425"/>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64" name="Line 61"/>
          <p:cNvSpPr>
            <a:spLocks noChangeShapeType="1"/>
          </p:cNvSpPr>
          <p:nvPr/>
        </p:nvSpPr>
        <p:spPr bwMode="auto">
          <a:xfrm>
            <a:off x="514350" y="3781425"/>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65" name="Line 62"/>
          <p:cNvSpPr>
            <a:spLocks noChangeShapeType="1"/>
          </p:cNvSpPr>
          <p:nvPr/>
        </p:nvSpPr>
        <p:spPr bwMode="auto">
          <a:xfrm flipH="1">
            <a:off x="514350" y="4238625"/>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6266" name="Line 65"/>
          <p:cNvSpPr>
            <a:spLocks noChangeShapeType="1"/>
          </p:cNvSpPr>
          <p:nvPr/>
        </p:nvSpPr>
        <p:spPr bwMode="auto">
          <a:xfrm flipH="1">
            <a:off x="492125" y="4695825"/>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6267" name="Line 68"/>
          <p:cNvSpPr>
            <a:spLocks noChangeShapeType="1"/>
          </p:cNvSpPr>
          <p:nvPr/>
        </p:nvSpPr>
        <p:spPr bwMode="auto">
          <a:xfrm flipH="1">
            <a:off x="527050" y="5076825"/>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6268" name="Text Box 9"/>
          <p:cNvSpPr txBox="1">
            <a:spLocks noChangeArrowheads="1"/>
          </p:cNvSpPr>
          <p:nvPr/>
        </p:nvSpPr>
        <p:spPr bwMode="auto">
          <a:xfrm>
            <a:off x="642938" y="2733675"/>
            <a:ext cx="1236662" cy="338138"/>
          </a:xfrm>
          <a:prstGeom prst="rect">
            <a:avLst/>
          </a:prstGeom>
          <a:noFill/>
          <a:ln w="9525">
            <a:noFill/>
            <a:miter lim="800000"/>
            <a:headEnd/>
            <a:tailEnd/>
          </a:ln>
        </p:spPr>
        <p:txBody>
          <a:bodyPr wrap="none">
            <a:spAutoFit/>
          </a:bodyPr>
          <a:lstStyle/>
          <a:p>
            <a:r>
              <a:rPr lang="fr-FR" sz="1600">
                <a:latin typeface="Times New Roman" pitchFamily="18" charset="0"/>
              </a:rPr>
              <a:t>I,Ns=1,Nr=0</a:t>
            </a:r>
          </a:p>
        </p:txBody>
      </p:sp>
      <p:sp>
        <p:nvSpPr>
          <p:cNvPr id="96269" name="Text Box 9"/>
          <p:cNvSpPr txBox="1">
            <a:spLocks noChangeArrowheads="1"/>
          </p:cNvSpPr>
          <p:nvPr/>
        </p:nvSpPr>
        <p:spPr bwMode="auto">
          <a:xfrm>
            <a:off x="642938" y="3071813"/>
            <a:ext cx="1273175" cy="338137"/>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I,Ns=2,Nr=0</a:t>
            </a:r>
          </a:p>
        </p:txBody>
      </p:sp>
      <p:sp>
        <p:nvSpPr>
          <p:cNvPr id="96270" name="Text Box 9"/>
          <p:cNvSpPr txBox="1">
            <a:spLocks noChangeArrowheads="1"/>
          </p:cNvSpPr>
          <p:nvPr/>
        </p:nvSpPr>
        <p:spPr bwMode="auto">
          <a:xfrm>
            <a:off x="642938" y="3448050"/>
            <a:ext cx="1236662" cy="338138"/>
          </a:xfrm>
          <a:prstGeom prst="rect">
            <a:avLst/>
          </a:prstGeom>
          <a:noFill/>
          <a:ln w="9525">
            <a:noFill/>
            <a:miter lim="800000"/>
            <a:headEnd/>
            <a:tailEnd/>
          </a:ln>
        </p:spPr>
        <p:txBody>
          <a:bodyPr wrap="none">
            <a:spAutoFit/>
          </a:bodyPr>
          <a:lstStyle/>
          <a:p>
            <a:r>
              <a:rPr lang="fr-FR" sz="1600">
                <a:latin typeface="Times New Roman" pitchFamily="18" charset="0"/>
              </a:rPr>
              <a:t>I,Ns=3,Nr=0</a:t>
            </a:r>
          </a:p>
        </p:txBody>
      </p:sp>
      <p:sp>
        <p:nvSpPr>
          <p:cNvPr id="96271" name="Text Box 9"/>
          <p:cNvSpPr txBox="1">
            <a:spLocks noChangeArrowheads="1"/>
          </p:cNvSpPr>
          <p:nvPr/>
        </p:nvSpPr>
        <p:spPr bwMode="auto">
          <a:xfrm>
            <a:off x="642938" y="3876675"/>
            <a:ext cx="1347787" cy="338138"/>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S,REJ, Nr=2</a:t>
            </a:r>
          </a:p>
        </p:txBody>
      </p:sp>
      <p:sp>
        <p:nvSpPr>
          <p:cNvPr id="96272" name="Text Box 9"/>
          <p:cNvSpPr txBox="1">
            <a:spLocks noChangeArrowheads="1"/>
          </p:cNvSpPr>
          <p:nvPr/>
        </p:nvSpPr>
        <p:spPr bwMode="auto">
          <a:xfrm>
            <a:off x="642938" y="4305300"/>
            <a:ext cx="1236662" cy="338138"/>
          </a:xfrm>
          <a:prstGeom prst="rect">
            <a:avLst/>
          </a:prstGeom>
          <a:noFill/>
          <a:ln w="9525">
            <a:noFill/>
            <a:miter lim="800000"/>
            <a:headEnd/>
            <a:tailEnd/>
          </a:ln>
        </p:spPr>
        <p:txBody>
          <a:bodyPr wrap="none">
            <a:spAutoFit/>
          </a:bodyPr>
          <a:lstStyle/>
          <a:p>
            <a:r>
              <a:rPr lang="fr-FR" sz="1600">
                <a:latin typeface="Times New Roman" pitchFamily="18" charset="0"/>
              </a:rPr>
              <a:t>I,Ns=2,Nr=0</a:t>
            </a:r>
          </a:p>
        </p:txBody>
      </p:sp>
      <p:sp>
        <p:nvSpPr>
          <p:cNvPr id="96273" name="Text Box 9"/>
          <p:cNvSpPr txBox="1">
            <a:spLocks noChangeArrowheads="1"/>
          </p:cNvSpPr>
          <p:nvPr/>
        </p:nvSpPr>
        <p:spPr bwMode="auto">
          <a:xfrm>
            <a:off x="642938" y="4733925"/>
            <a:ext cx="1236662" cy="338138"/>
          </a:xfrm>
          <a:prstGeom prst="rect">
            <a:avLst/>
          </a:prstGeom>
          <a:noFill/>
          <a:ln w="9525">
            <a:noFill/>
            <a:miter lim="800000"/>
            <a:headEnd/>
            <a:tailEnd/>
          </a:ln>
        </p:spPr>
        <p:txBody>
          <a:bodyPr wrap="none">
            <a:spAutoFit/>
          </a:bodyPr>
          <a:lstStyle/>
          <a:p>
            <a:r>
              <a:rPr lang="fr-FR" sz="1600">
                <a:latin typeface="Times New Roman" pitchFamily="18" charset="0"/>
              </a:rPr>
              <a:t>I,Ns=3,Nr=0</a:t>
            </a:r>
          </a:p>
        </p:txBody>
      </p:sp>
      <p:cxnSp>
        <p:nvCxnSpPr>
          <p:cNvPr id="60" name="Connecteur droit 59"/>
          <p:cNvCxnSpPr/>
          <p:nvPr/>
        </p:nvCxnSpPr>
        <p:spPr>
          <a:xfrm rot="5400000">
            <a:off x="574675" y="3854450"/>
            <a:ext cx="3714750" cy="6350"/>
          </a:xfrm>
          <a:prstGeom prst="line">
            <a:avLst/>
          </a:prstGeom>
        </p:spPr>
        <p:style>
          <a:lnRef idx="1">
            <a:schemeClr val="dk1"/>
          </a:lnRef>
          <a:fillRef idx="0">
            <a:schemeClr val="dk1"/>
          </a:fillRef>
          <a:effectRef idx="0">
            <a:schemeClr val="dk1"/>
          </a:effectRef>
          <a:fontRef idx="minor">
            <a:schemeClr val="tx1"/>
          </a:fontRef>
        </p:style>
      </p:cxnSp>
      <p:cxnSp>
        <p:nvCxnSpPr>
          <p:cNvPr id="62" name="Connecteur droit 61"/>
          <p:cNvCxnSpPr/>
          <p:nvPr/>
        </p:nvCxnSpPr>
        <p:spPr>
          <a:xfrm rot="5400000">
            <a:off x="-1321594" y="3964782"/>
            <a:ext cx="3643313" cy="0"/>
          </a:xfrm>
          <a:prstGeom prst="line">
            <a:avLst/>
          </a:prstGeom>
        </p:spPr>
        <p:style>
          <a:lnRef idx="1">
            <a:schemeClr val="dk1"/>
          </a:lnRef>
          <a:fillRef idx="0">
            <a:schemeClr val="dk1"/>
          </a:fillRef>
          <a:effectRef idx="0">
            <a:schemeClr val="dk1"/>
          </a:effectRef>
          <a:fontRef idx="minor">
            <a:schemeClr val="tx1"/>
          </a:fontRef>
        </p:style>
      </p:cxnSp>
      <p:sp>
        <p:nvSpPr>
          <p:cNvPr id="96276" name="Rectangle 3"/>
          <p:cNvSpPr txBox="1">
            <a:spLocks noChangeArrowheads="1"/>
          </p:cNvSpPr>
          <p:nvPr/>
        </p:nvSpPr>
        <p:spPr bwMode="auto">
          <a:xfrm>
            <a:off x="533400" y="285750"/>
            <a:ext cx="8001000" cy="1000125"/>
          </a:xfrm>
          <a:prstGeom prst="rect">
            <a:avLst/>
          </a:prstGeom>
          <a:noFill/>
          <a:ln w="9525">
            <a:noFill/>
            <a:miter lim="800000"/>
            <a:headEnd/>
            <a:tailEnd/>
          </a:ln>
        </p:spPr>
        <p:txBody>
          <a:bodyPr/>
          <a:lstStyle/>
          <a:p>
            <a:pPr marL="342900" indent="-342900" algn="ctr">
              <a:spcBef>
                <a:spcPct val="20000"/>
              </a:spcBef>
            </a:pPr>
            <a:r>
              <a:rPr lang="fr-BE" sz="3200" b="1">
                <a:latin typeface="Times New Roman" pitchFamily="18" charset="0"/>
                <a:cs typeface="Times New Roman" pitchFamily="18" charset="0"/>
              </a:rPr>
              <a:t>Gestion des erreurs</a:t>
            </a:r>
          </a:p>
        </p:txBody>
      </p:sp>
      <p:sp>
        <p:nvSpPr>
          <p:cNvPr id="96277" name="ZoneTexte 20"/>
          <p:cNvSpPr txBox="1">
            <a:spLocks noChangeArrowheads="1"/>
          </p:cNvSpPr>
          <p:nvPr/>
        </p:nvSpPr>
        <p:spPr bwMode="auto">
          <a:xfrm>
            <a:off x="2500313" y="4000500"/>
            <a:ext cx="1658937" cy="369888"/>
          </a:xfrm>
          <a:prstGeom prst="rect">
            <a:avLst/>
          </a:prstGeom>
          <a:noFill/>
          <a:ln w="9525">
            <a:noFill/>
            <a:miter lim="800000"/>
            <a:headEnd/>
            <a:tailEnd/>
          </a:ln>
        </p:spPr>
        <p:txBody>
          <a:bodyPr wrap="none">
            <a:spAutoFit/>
          </a:bodyPr>
          <a:lstStyle/>
          <a:p>
            <a:r>
              <a:rPr lang="fr-FR" b="1"/>
              <a:t>Rejet groupé</a:t>
            </a:r>
            <a:r>
              <a:rPr lang="fr-FR"/>
              <a:t> </a:t>
            </a:r>
          </a:p>
        </p:txBody>
      </p:sp>
      <p:sp>
        <p:nvSpPr>
          <p:cNvPr id="96278" name="Text Box 6"/>
          <p:cNvSpPr txBox="1">
            <a:spLocks noChangeArrowheads="1"/>
          </p:cNvSpPr>
          <p:nvPr/>
        </p:nvSpPr>
        <p:spPr bwMode="auto">
          <a:xfrm>
            <a:off x="4259263" y="1357313"/>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A</a:t>
            </a:r>
          </a:p>
        </p:txBody>
      </p:sp>
      <p:sp>
        <p:nvSpPr>
          <p:cNvPr id="96279" name="Line 8"/>
          <p:cNvSpPr>
            <a:spLocks noChangeShapeType="1"/>
          </p:cNvSpPr>
          <p:nvPr/>
        </p:nvSpPr>
        <p:spPr bwMode="auto">
          <a:xfrm>
            <a:off x="4987925" y="264318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80" name="Text Box 9"/>
          <p:cNvSpPr txBox="1">
            <a:spLocks noChangeArrowheads="1"/>
          </p:cNvSpPr>
          <p:nvPr/>
        </p:nvSpPr>
        <p:spPr bwMode="auto">
          <a:xfrm>
            <a:off x="5116513" y="2357438"/>
            <a:ext cx="1236662" cy="338137"/>
          </a:xfrm>
          <a:prstGeom prst="rect">
            <a:avLst/>
          </a:prstGeom>
          <a:noFill/>
          <a:ln w="9525">
            <a:noFill/>
            <a:miter lim="800000"/>
            <a:headEnd/>
            <a:tailEnd/>
          </a:ln>
        </p:spPr>
        <p:txBody>
          <a:bodyPr wrap="none">
            <a:spAutoFit/>
          </a:bodyPr>
          <a:lstStyle/>
          <a:p>
            <a:r>
              <a:rPr lang="fr-FR" sz="1600">
                <a:latin typeface="Times New Roman" pitchFamily="18" charset="0"/>
              </a:rPr>
              <a:t>I,Ns=0,Nr=0</a:t>
            </a:r>
          </a:p>
        </p:txBody>
      </p:sp>
      <p:sp>
        <p:nvSpPr>
          <p:cNvPr id="96281" name="Line 36"/>
          <p:cNvSpPr>
            <a:spLocks noChangeShapeType="1"/>
          </p:cNvSpPr>
          <p:nvPr/>
        </p:nvSpPr>
        <p:spPr bwMode="auto">
          <a:xfrm flipH="1">
            <a:off x="4987925" y="2947988"/>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6282" name="Text Box 49"/>
          <p:cNvSpPr txBox="1">
            <a:spLocks noChangeArrowheads="1"/>
          </p:cNvSpPr>
          <p:nvPr/>
        </p:nvSpPr>
        <p:spPr bwMode="auto">
          <a:xfrm>
            <a:off x="6259513" y="1285875"/>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6283" name="Line 60"/>
          <p:cNvSpPr>
            <a:spLocks noChangeShapeType="1"/>
          </p:cNvSpPr>
          <p:nvPr/>
        </p:nvSpPr>
        <p:spPr bwMode="auto">
          <a:xfrm>
            <a:off x="4987925" y="332898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84" name="Line 61"/>
          <p:cNvSpPr>
            <a:spLocks noChangeShapeType="1"/>
          </p:cNvSpPr>
          <p:nvPr/>
        </p:nvSpPr>
        <p:spPr bwMode="auto">
          <a:xfrm>
            <a:off x="4987925" y="370998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6285" name="Line 62"/>
          <p:cNvSpPr>
            <a:spLocks noChangeShapeType="1"/>
          </p:cNvSpPr>
          <p:nvPr/>
        </p:nvSpPr>
        <p:spPr bwMode="auto">
          <a:xfrm flipH="1">
            <a:off x="4987925" y="4167188"/>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6286" name="Line 65"/>
          <p:cNvSpPr>
            <a:spLocks noChangeShapeType="1"/>
          </p:cNvSpPr>
          <p:nvPr/>
        </p:nvSpPr>
        <p:spPr bwMode="auto">
          <a:xfrm flipH="1">
            <a:off x="4965700" y="4624388"/>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6287" name="Text Box 9"/>
          <p:cNvSpPr txBox="1">
            <a:spLocks noChangeArrowheads="1"/>
          </p:cNvSpPr>
          <p:nvPr/>
        </p:nvSpPr>
        <p:spPr bwMode="auto">
          <a:xfrm>
            <a:off x="5116513" y="2662238"/>
            <a:ext cx="1236662" cy="338137"/>
          </a:xfrm>
          <a:prstGeom prst="rect">
            <a:avLst/>
          </a:prstGeom>
          <a:noFill/>
          <a:ln w="9525">
            <a:noFill/>
            <a:miter lim="800000"/>
            <a:headEnd/>
            <a:tailEnd/>
          </a:ln>
        </p:spPr>
        <p:txBody>
          <a:bodyPr wrap="none">
            <a:spAutoFit/>
          </a:bodyPr>
          <a:lstStyle/>
          <a:p>
            <a:r>
              <a:rPr lang="fr-FR" sz="1600">
                <a:latin typeface="Times New Roman" pitchFamily="18" charset="0"/>
              </a:rPr>
              <a:t>I,Ns=1,Nr=0</a:t>
            </a:r>
          </a:p>
        </p:txBody>
      </p:sp>
      <p:sp>
        <p:nvSpPr>
          <p:cNvPr id="96288" name="Text Box 9"/>
          <p:cNvSpPr txBox="1">
            <a:spLocks noChangeArrowheads="1"/>
          </p:cNvSpPr>
          <p:nvPr/>
        </p:nvSpPr>
        <p:spPr bwMode="auto">
          <a:xfrm>
            <a:off x="5116513" y="3000375"/>
            <a:ext cx="1273175" cy="338138"/>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I,Ns=2,Nr=0</a:t>
            </a:r>
          </a:p>
        </p:txBody>
      </p:sp>
      <p:sp>
        <p:nvSpPr>
          <p:cNvPr id="96289" name="Text Box 9"/>
          <p:cNvSpPr txBox="1">
            <a:spLocks noChangeArrowheads="1"/>
          </p:cNvSpPr>
          <p:nvPr/>
        </p:nvSpPr>
        <p:spPr bwMode="auto">
          <a:xfrm>
            <a:off x="5116513" y="3376613"/>
            <a:ext cx="1236662" cy="338137"/>
          </a:xfrm>
          <a:prstGeom prst="rect">
            <a:avLst/>
          </a:prstGeom>
          <a:noFill/>
          <a:ln w="9525">
            <a:noFill/>
            <a:miter lim="800000"/>
            <a:headEnd/>
            <a:tailEnd/>
          </a:ln>
        </p:spPr>
        <p:txBody>
          <a:bodyPr wrap="none">
            <a:spAutoFit/>
          </a:bodyPr>
          <a:lstStyle/>
          <a:p>
            <a:r>
              <a:rPr lang="fr-FR" sz="1600">
                <a:latin typeface="Times New Roman" pitchFamily="18" charset="0"/>
              </a:rPr>
              <a:t>I,Ns=3,Nr=0</a:t>
            </a:r>
          </a:p>
        </p:txBody>
      </p:sp>
      <p:sp>
        <p:nvSpPr>
          <p:cNvPr id="96290" name="Text Box 9"/>
          <p:cNvSpPr txBox="1">
            <a:spLocks noChangeArrowheads="1"/>
          </p:cNvSpPr>
          <p:nvPr/>
        </p:nvSpPr>
        <p:spPr bwMode="auto">
          <a:xfrm>
            <a:off x="5116513" y="3805238"/>
            <a:ext cx="1462087" cy="338137"/>
          </a:xfrm>
          <a:prstGeom prst="rect">
            <a:avLst/>
          </a:prstGeom>
          <a:noFill/>
          <a:ln w="9525">
            <a:noFill/>
            <a:miter lim="800000"/>
            <a:headEnd/>
            <a:tailEnd/>
          </a:ln>
        </p:spPr>
        <p:txBody>
          <a:bodyPr wrap="none">
            <a:spAutoFit/>
          </a:bodyPr>
          <a:lstStyle/>
          <a:p>
            <a:r>
              <a:rPr lang="fr-FR" sz="1600" b="1">
                <a:solidFill>
                  <a:srgbClr val="FF0000"/>
                </a:solidFill>
                <a:latin typeface="Times New Roman" pitchFamily="18" charset="0"/>
              </a:rPr>
              <a:t>S,SREJ, Nr=2</a:t>
            </a:r>
          </a:p>
        </p:txBody>
      </p:sp>
      <p:sp>
        <p:nvSpPr>
          <p:cNvPr id="96291" name="Text Box 9"/>
          <p:cNvSpPr txBox="1">
            <a:spLocks noChangeArrowheads="1"/>
          </p:cNvSpPr>
          <p:nvPr/>
        </p:nvSpPr>
        <p:spPr bwMode="auto">
          <a:xfrm>
            <a:off x="5116513" y="4233863"/>
            <a:ext cx="1236662" cy="338137"/>
          </a:xfrm>
          <a:prstGeom prst="rect">
            <a:avLst/>
          </a:prstGeom>
          <a:noFill/>
          <a:ln w="9525">
            <a:noFill/>
            <a:miter lim="800000"/>
            <a:headEnd/>
            <a:tailEnd/>
          </a:ln>
        </p:spPr>
        <p:txBody>
          <a:bodyPr wrap="none">
            <a:spAutoFit/>
          </a:bodyPr>
          <a:lstStyle/>
          <a:p>
            <a:r>
              <a:rPr lang="fr-FR" sz="1600">
                <a:latin typeface="Times New Roman" pitchFamily="18" charset="0"/>
              </a:rPr>
              <a:t>I,Ns=2,Nr=0</a:t>
            </a:r>
          </a:p>
        </p:txBody>
      </p:sp>
      <p:cxnSp>
        <p:nvCxnSpPr>
          <p:cNvPr id="58" name="Connecteur droit 57"/>
          <p:cNvCxnSpPr/>
          <p:nvPr/>
        </p:nvCxnSpPr>
        <p:spPr>
          <a:xfrm rot="5400000">
            <a:off x="5048250" y="3783013"/>
            <a:ext cx="3714750" cy="6350"/>
          </a:xfrm>
          <a:prstGeom prst="line">
            <a:avLst/>
          </a:prstGeom>
        </p:spPr>
        <p:style>
          <a:lnRef idx="1">
            <a:schemeClr val="dk1"/>
          </a:lnRef>
          <a:fillRef idx="0">
            <a:schemeClr val="dk1"/>
          </a:fillRef>
          <a:effectRef idx="0">
            <a:schemeClr val="dk1"/>
          </a:effectRef>
          <a:fontRef idx="minor">
            <a:schemeClr val="tx1"/>
          </a:fontRef>
        </p:style>
      </p:cxnSp>
      <p:cxnSp>
        <p:nvCxnSpPr>
          <p:cNvPr id="59" name="Connecteur droit 58"/>
          <p:cNvCxnSpPr/>
          <p:nvPr/>
        </p:nvCxnSpPr>
        <p:spPr>
          <a:xfrm rot="5400000">
            <a:off x="3151982" y="3893344"/>
            <a:ext cx="3643312" cy="0"/>
          </a:xfrm>
          <a:prstGeom prst="line">
            <a:avLst/>
          </a:prstGeom>
        </p:spPr>
        <p:style>
          <a:lnRef idx="1">
            <a:schemeClr val="dk1"/>
          </a:lnRef>
          <a:fillRef idx="0">
            <a:schemeClr val="dk1"/>
          </a:fillRef>
          <a:effectRef idx="0">
            <a:schemeClr val="dk1"/>
          </a:effectRef>
          <a:fontRef idx="minor">
            <a:schemeClr val="tx1"/>
          </a:fontRef>
        </p:style>
      </p:cxnSp>
      <p:sp>
        <p:nvSpPr>
          <p:cNvPr id="96294" name="ZoneTexte 60"/>
          <p:cNvSpPr txBox="1">
            <a:spLocks noChangeArrowheads="1"/>
          </p:cNvSpPr>
          <p:nvPr/>
        </p:nvSpPr>
        <p:spPr bwMode="auto">
          <a:xfrm>
            <a:off x="7188200" y="3929063"/>
            <a:ext cx="1658938" cy="369887"/>
          </a:xfrm>
          <a:prstGeom prst="rect">
            <a:avLst/>
          </a:prstGeom>
          <a:noFill/>
          <a:ln w="9525">
            <a:noFill/>
            <a:miter lim="800000"/>
            <a:headEnd/>
            <a:tailEnd/>
          </a:ln>
        </p:spPr>
        <p:txBody>
          <a:bodyPr wrap="none">
            <a:spAutoFit/>
          </a:bodyPr>
          <a:lstStyle/>
          <a:p>
            <a:r>
              <a:rPr lang="fr-FR"/>
              <a:t>Rejet  sélectif </a:t>
            </a:r>
          </a:p>
        </p:txBody>
      </p:sp>
      <p:sp>
        <p:nvSpPr>
          <p:cNvPr id="63" name="Espace réservé du numéro de diapositive 62"/>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29966A6D-B157-4053-86A0-07125C650228}" type="slidenum">
              <a:rPr lang="ar-SA" smtClean="0">
                <a:solidFill>
                  <a:srgbClr val="898989"/>
                </a:solidFill>
              </a:rPr>
              <a:pPr fontAlgn="base">
                <a:spcBef>
                  <a:spcPct val="0"/>
                </a:spcBef>
                <a:spcAft>
                  <a:spcPct val="0"/>
                </a:spcAft>
                <a:defRPr/>
              </a:pPr>
              <a:t>92</a:t>
            </a:fld>
            <a:endParaRPr lang="fr-FR">
              <a:solidFill>
                <a:srgbClr val="898989"/>
              </a:solidFill>
              <a:cs typeface="Arial" charset="0"/>
            </a:endParaRPr>
          </a:p>
        </p:txBody>
      </p:sp>
      <p:sp>
        <p:nvSpPr>
          <p:cNvPr id="96296" name="ZoneTexte 39"/>
          <p:cNvSpPr txBox="1">
            <a:spLocks noChangeArrowheads="1"/>
          </p:cNvSpPr>
          <p:nvPr/>
        </p:nvSpPr>
        <p:spPr bwMode="auto">
          <a:xfrm>
            <a:off x="7000875" y="3143250"/>
            <a:ext cx="1774825" cy="369888"/>
          </a:xfrm>
          <a:prstGeom prst="rect">
            <a:avLst/>
          </a:prstGeom>
          <a:noFill/>
          <a:ln w="9525">
            <a:noFill/>
            <a:miter lim="800000"/>
            <a:headEnd/>
            <a:tailEnd/>
          </a:ln>
        </p:spPr>
        <p:txBody>
          <a:bodyPr wrap="none">
            <a:spAutoFit/>
          </a:bodyPr>
          <a:lstStyle/>
          <a:p>
            <a:r>
              <a:rPr lang="fr-FR" b="1"/>
              <a:t>Trame erronée</a:t>
            </a:r>
          </a:p>
        </p:txBody>
      </p:sp>
      <p:sp>
        <p:nvSpPr>
          <p:cNvPr id="96297" name="ZoneTexte 39"/>
          <p:cNvSpPr txBox="1">
            <a:spLocks noChangeArrowheads="1"/>
          </p:cNvSpPr>
          <p:nvPr/>
        </p:nvSpPr>
        <p:spPr bwMode="auto">
          <a:xfrm>
            <a:off x="2411413" y="3213100"/>
            <a:ext cx="1771650" cy="366713"/>
          </a:xfrm>
          <a:prstGeom prst="rect">
            <a:avLst/>
          </a:prstGeom>
          <a:noFill/>
          <a:ln w="9525">
            <a:noFill/>
            <a:miter lim="800000"/>
            <a:headEnd/>
            <a:tailEnd/>
          </a:ln>
        </p:spPr>
        <p:txBody>
          <a:bodyPr wrap="none">
            <a:spAutoFit/>
          </a:bodyPr>
          <a:lstStyle/>
          <a:p>
            <a:r>
              <a:rPr lang="fr-FR" b="1"/>
              <a:t>Trame erronée</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612"/>
          </a:xfrm>
        </p:spPr>
        <p:txBody>
          <a:bodyPr/>
          <a:lstStyle/>
          <a:p>
            <a:pPr>
              <a:defRPr/>
            </a:pPr>
            <a:r>
              <a:rPr lang="fr-FR" sz="3200" b="1" dirty="0">
                <a:latin typeface="Times New Roman" charset="0"/>
                <a:ea typeface="+mn-ea"/>
                <a:cs typeface="Times New Roman" charset="0"/>
              </a:rPr>
              <a:t>Exercice</a:t>
            </a:r>
            <a:r>
              <a:rPr lang="fr-FR" dirty="0"/>
              <a:t> </a:t>
            </a:r>
          </a:p>
        </p:txBody>
      </p:sp>
      <p:sp>
        <p:nvSpPr>
          <p:cNvPr id="4" name="Espace réservé du numéro de diapositive 3"/>
          <p:cNvSpPr>
            <a:spLocks noGrp="1"/>
          </p:cNvSpPr>
          <p:nvPr>
            <p:ph type="sldNum" sz="quarter" idx="12"/>
          </p:nvPr>
        </p:nvSpPr>
        <p:spPr>
          <a:xfrm>
            <a:off x="4959350" y="6070600"/>
            <a:ext cx="2133600" cy="365125"/>
          </a:xfrm>
        </p:spPr>
        <p:txBody>
          <a:bodyPr wrap="square" numCol="1" anchorCtr="0" compatLnSpc="1">
            <a:prstTxWarp prst="textNoShape">
              <a:avLst/>
            </a:prstTxWarp>
          </a:bodyPr>
          <a:lstStyle/>
          <a:p>
            <a:pPr fontAlgn="base">
              <a:spcBef>
                <a:spcPct val="0"/>
              </a:spcBef>
              <a:spcAft>
                <a:spcPct val="0"/>
              </a:spcAft>
              <a:defRPr/>
            </a:pPr>
            <a:fld id="{D3BEAFDC-34B7-46D6-8F1F-346469B35995}" type="slidenum">
              <a:rPr lang="ar-SA" smtClean="0">
                <a:solidFill>
                  <a:srgbClr val="898989"/>
                </a:solidFill>
              </a:rPr>
              <a:pPr fontAlgn="base">
                <a:spcBef>
                  <a:spcPct val="0"/>
                </a:spcBef>
                <a:spcAft>
                  <a:spcPct val="0"/>
                </a:spcAft>
                <a:defRPr/>
              </a:pPr>
              <a:t>93</a:t>
            </a:fld>
            <a:endParaRPr lang="fr-FR">
              <a:solidFill>
                <a:srgbClr val="898989"/>
              </a:solidFill>
              <a:cs typeface="Arial" charset="0"/>
            </a:endParaRPr>
          </a:p>
        </p:txBody>
      </p:sp>
      <p:sp>
        <p:nvSpPr>
          <p:cNvPr id="97284" name="ZoneTexte 24"/>
          <p:cNvSpPr txBox="1">
            <a:spLocks noChangeArrowheads="1"/>
          </p:cNvSpPr>
          <p:nvPr/>
        </p:nvSpPr>
        <p:spPr bwMode="auto">
          <a:xfrm>
            <a:off x="7286625" y="4143375"/>
            <a:ext cx="1774825" cy="369888"/>
          </a:xfrm>
          <a:prstGeom prst="rect">
            <a:avLst/>
          </a:prstGeom>
          <a:noFill/>
          <a:ln w="9525">
            <a:noFill/>
            <a:miter lim="800000"/>
            <a:headEnd/>
            <a:tailEnd/>
          </a:ln>
        </p:spPr>
        <p:txBody>
          <a:bodyPr wrap="none">
            <a:spAutoFit/>
          </a:bodyPr>
          <a:lstStyle/>
          <a:p>
            <a:r>
              <a:rPr lang="fr-FR" b="1"/>
              <a:t>Trame erronée</a:t>
            </a:r>
          </a:p>
        </p:txBody>
      </p:sp>
      <p:grpSp>
        <p:nvGrpSpPr>
          <p:cNvPr id="3" name="Groupe 29"/>
          <p:cNvGrpSpPr>
            <a:grpSpLocks/>
          </p:cNvGrpSpPr>
          <p:nvPr/>
        </p:nvGrpSpPr>
        <p:grpSpPr bwMode="auto">
          <a:xfrm>
            <a:off x="3786188" y="1071563"/>
            <a:ext cx="4497387" cy="5214937"/>
            <a:chOff x="3500430" y="1071546"/>
            <a:chExt cx="3425826" cy="5214961"/>
          </a:xfrm>
        </p:grpSpPr>
        <p:sp>
          <p:nvSpPr>
            <p:cNvPr id="97287" name="Text Box 6"/>
            <p:cNvSpPr txBox="1">
              <a:spLocks noChangeArrowheads="1"/>
            </p:cNvSpPr>
            <p:nvPr/>
          </p:nvSpPr>
          <p:spPr bwMode="auto">
            <a:xfrm>
              <a:off x="3500430" y="1142983"/>
              <a:ext cx="1425576"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A</a:t>
              </a:r>
            </a:p>
          </p:txBody>
        </p:sp>
        <p:sp>
          <p:nvSpPr>
            <p:cNvPr id="97288" name="Line 8"/>
            <p:cNvSpPr>
              <a:spLocks noChangeShapeType="1"/>
            </p:cNvSpPr>
            <p:nvPr/>
          </p:nvSpPr>
          <p:spPr bwMode="auto">
            <a:xfrm>
              <a:off x="4229093" y="242885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7289" name="Text Box 9"/>
            <p:cNvSpPr txBox="1">
              <a:spLocks noChangeArrowheads="1"/>
            </p:cNvSpPr>
            <p:nvPr/>
          </p:nvSpPr>
          <p:spPr bwMode="auto">
            <a:xfrm>
              <a:off x="4357681" y="2143108"/>
              <a:ext cx="1041812" cy="369332"/>
            </a:xfrm>
            <a:prstGeom prst="rect">
              <a:avLst/>
            </a:prstGeom>
            <a:noFill/>
            <a:ln w="9525">
              <a:noFill/>
              <a:miter lim="800000"/>
              <a:headEnd/>
              <a:tailEnd/>
            </a:ln>
          </p:spPr>
          <p:txBody>
            <a:bodyPr wrap="none">
              <a:spAutoFit/>
            </a:bodyPr>
            <a:lstStyle/>
            <a:p>
              <a:r>
                <a:rPr lang="fr-FR">
                  <a:latin typeface="Times New Roman" pitchFamily="18" charset="0"/>
                </a:rPr>
                <a:t>I,Ns=5,Nr=4</a:t>
              </a:r>
            </a:p>
          </p:txBody>
        </p:sp>
        <p:sp>
          <p:nvSpPr>
            <p:cNvPr id="97290" name="Line 36"/>
            <p:cNvSpPr>
              <a:spLocks noChangeShapeType="1"/>
            </p:cNvSpPr>
            <p:nvPr/>
          </p:nvSpPr>
          <p:spPr bwMode="auto">
            <a:xfrm flipH="1">
              <a:off x="4229093" y="2733658"/>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7291" name="Text Box 49"/>
            <p:cNvSpPr txBox="1">
              <a:spLocks noChangeArrowheads="1"/>
            </p:cNvSpPr>
            <p:nvPr/>
          </p:nvSpPr>
          <p:spPr bwMode="auto">
            <a:xfrm>
              <a:off x="5500681" y="1071546"/>
              <a:ext cx="1425575"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7292" name="Line 60"/>
            <p:cNvSpPr>
              <a:spLocks noChangeShapeType="1"/>
            </p:cNvSpPr>
            <p:nvPr/>
          </p:nvSpPr>
          <p:spPr bwMode="auto">
            <a:xfrm>
              <a:off x="4229093" y="311465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7293" name="Line 61"/>
            <p:cNvSpPr>
              <a:spLocks noChangeShapeType="1"/>
            </p:cNvSpPr>
            <p:nvPr/>
          </p:nvSpPr>
          <p:spPr bwMode="auto">
            <a:xfrm>
              <a:off x="4229093" y="3495658"/>
              <a:ext cx="1905000" cy="0"/>
            </a:xfrm>
            <a:prstGeom prst="line">
              <a:avLst/>
            </a:prstGeom>
            <a:noFill/>
            <a:ln w="9525">
              <a:solidFill>
                <a:schemeClr val="tx1"/>
              </a:solidFill>
              <a:round/>
              <a:headEnd/>
              <a:tailEnd type="arrow" w="med" len="med"/>
            </a:ln>
          </p:spPr>
          <p:txBody>
            <a:bodyPr wrap="none" anchor="ctr"/>
            <a:lstStyle/>
            <a:p>
              <a:endParaRPr lang="fr-FR"/>
            </a:p>
          </p:txBody>
        </p:sp>
        <p:sp>
          <p:nvSpPr>
            <p:cNvPr id="97294" name="Line 62"/>
            <p:cNvSpPr>
              <a:spLocks noChangeShapeType="1"/>
            </p:cNvSpPr>
            <p:nvPr/>
          </p:nvSpPr>
          <p:spPr bwMode="auto">
            <a:xfrm flipH="1">
              <a:off x="4229093" y="3952858"/>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7295" name="Line 65"/>
            <p:cNvSpPr>
              <a:spLocks noChangeShapeType="1"/>
            </p:cNvSpPr>
            <p:nvPr/>
          </p:nvSpPr>
          <p:spPr bwMode="auto">
            <a:xfrm flipH="1">
              <a:off x="4206868" y="4410058"/>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7296" name="Line 68"/>
            <p:cNvSpPr>
              <a:spLocks noChangeShapeType="1"/>
            </p:cNvSpPr>
            <p:nvPr/>
          </p:nvSpPr>
          <p:spPr bwMode="auto">
            <a:xfrm flipH="1">
              <a:off x="4241793" y="5357811"/>
              <a:ext cx="1927225" cy="0"/>
            </a:xfrm>
            <a:prstGeom prst="line">
              <a:avLst/>
            </a:prstGeom>
            <a:noFill/>
            <a:ln w="9525">
              <a:solidFill>
                <a:schemeClr val="tx1"/>
              </a:solidFill>
              <a:round/>
              <a:headEnd type="arrow" w="med" len="med"/>
              <a:tailEnd/>
            </a:ln>
          </p:spPr>
          <p:txBody>
            <a:bodyPr wrap="none" anchor="ctr"/>
            <a:lstStyle/>
            <a:p>
              <a:endParaRPr lang="fr-FR"/>
            </a:p>
          </p:txBody>
        </p:sp>
        <p:sp>
          <p:nvSpPr>
            <p:cNvPr id="97297" name="Text Box 9"/>
            <p:cNvSpPr txBox="1">
              <a:spLocks noChangeArrowheads="1"/>
            </p:cNvSpPr>
            <p:nvPr/>
          </p:nvSpPr>
          <p:spPr bwMode="auto">
            <a:xfrm>
              <a:off x="4357681" y="2447908"/>
              <a:ext cx="1022275" cy="369332"/>
            </a:xfrm>
            <a:prstGeom prst="rect">
              <a:avLst/>
            </a:prstGeom>
            <a:noFill/>
            <a:ln w="9525">
              <a:noFill/>
              <a:miter lim="800000"/>
              <a:headEnd/>
              <a:tailEnd/>
            </a:ln>
          </p:spPr>
          <p:txBody>
            <a:bodyPr wrap="none">
              <a:spAutoFit/>
            </a:bodyPr>
            <a:lstStyle/>
            <a:p>
              <a:r>
                <a:rPr lang="fr-FR">
                  <a:latin typeface="Times New Roman" pitchFamily="18" charset="0"/>
                </a:rPr>
                <a:t>I,Ns=?,Nr=?</a:t>
              </a:r>
            </a:p>
          </p:txBody>
        </p:sp>
        <p:sp>
          <p:nvSpPr>
            <p:cNvPr id="97298" name="Text Box 9"/>
            <p:cNvSpPr txBox="1">
              <a:spLocks noChangeArrowheads="1"/>
            </p:cNvSpPr>
            <p:nvPr/>
          </p:nvSpPr>
          <p:spPr bwMode="auto">
            <a:xfrm>
              <a:off x="4357681" y="2786046"/>
              <a:ext cx="1022275" cy="369332"/>
            </a:xfrm>
            <a:prstGeom prst="rect">
              <a:avLst/>
            </a:prstGeom>
            <a:noFill/>
            <a:ln w="9525">
              <a:noFill/>
              <a:miter lim="800000"/>
              <a:headEnd/>
              <a:tailEnd/>
            </a:ln>
          </p:spPr>
          <p:txBody>
            <a:bodyPr wrap="none">
              <a:spAutoFit/>
            </a:bodyPr>
            <a:lstStyle/>
            <a:p>
              <a:r>
                <a:rPr lang="fr-FR">
                  <a:latin typeface="Times New Roman" pitchFamily="18" charset="0"/>
                </a:rPr>
                <a:t>I,Ns=?,Nr=?</a:t>
              </a:r>
            </a:p>
          </p:txBody>
        </p:sp>
        <p:sp>
          <p:nvSpPr>
            <p:cNvPr id="97299" name="Text Box 9"/>
            <p:cNvSpPr txBox="1">
              <a:spLocks noChangeArrowheads="1"/>
            </p:cNvSpPr>
            <p:nvPr/>
          </p:nvSpPr>
          <p:spPr bwMode="auto">
            <a:xfrm>
              <a:off x="4357681" y="3162283"/>
              <a:ext cx="1022275" cy="369332"/>
            </a:xfrm>
            <a:prstGeom prst="rect">
              <a:avLst/>
            </a:prstGeom>
            <a:noFill/>
            <a:ln w="9525">
              <a:noFill/>
              <a:miter lim="800000"/>
              <a:headEnd/>
              <a:tailEnd/>
            </a:ln>
          </p:spPr>
          <p:txBody>
            <a:bodyPr wrap="none">
              <a:spAutoFit/>
            </a:bodyPr>
            <a:lstStyle/>
            <a:p>
              <a:r>
                <a:rPr lang="fr-FR">
                  <a:latin typeface="Times New Roman" pitchFamily="18" charset="0"/>
                </a:rPr>
                <a:t>I,Ns=?,Nr=?</a:t>
              </a:r>
            </a:p>
          </p:txBody>
        </p:sp>
        <p:sp>
          <p:nvSpPr>
            <p:cNvPr id="97300" name="Text Box 9"/>
            <p:cNvSpPr txBox="1">
              <a:spLocks noChangeArrowheads="1"/>
            </p:cNvSpPr>
            <p:nvPr/>
          </p:nvSpPr>
          <p:spPr bwMode="auto">
            <a:xfrm>
              <a:off x="4357681" y="3590908"/>
              <a:ext cx="967327" cy="369332"/>
            </a:xfrm>
            <a:prstGeom prst="rect">
              <a:avLst/>
            </a:prstGeom>
            <a:noFill/>
            <a:ln w="9525">
              <a:noFill/>
              <a:miter lim="800000"/>
              <a:headEnd/>
              <a:tailEnd/>
            </a:ln>
          </p:spPr>
          <p:txBody>
            <a:bodyPr wrap="none">
              <a:spAutoFit/>
            </a:bodyPr>
            <a:lstStyle/>
            <a:p>
              <a:r>
                <a:rPr lang="fr-FR">
                  <a:latin typeface="Times New Roman" pitchFamily="18" charset="0"/>
                </a:rPr>
                <a:t>S,RR, Nr=?</a:t>
              </a:r>
            </a:p>
          </p:txBody>
        </p:sp>
        <p:sp>
          <p:nvSpPr>
            <p:cNvPr id="97301" name="Text Box 9"/>
            <p:cNvSpPr txBox="1">
              <a:spLocks noChangeArrowheads="1"/>
            </p:cNvSpPr>
            <p:nvPr/>
          </p:nvSpPr>
          <p:spPr bwMode="auto">
            <a:xfrm>
              <a:off x="4357681" y="4019533"/>
              <a:ext cx="1022275" cy="369332"/>
            </a:xfrm>
            <a:prstGeom prst="rect">
              <a:avLst/>
            </a:prstGeom>
            <a:noFill/>
            <a:ln w="9525">
              <a:noFill/>
              <a:miter lim="800000"/>
              <a:headEnd/>
              <a:tailEnd/>
            </a:ln>
          </p:spPr>
          <p:txBody>
            <a:bodyPr wrap="none">
              <a:spAutoFit/>
            </a:bodyPr>
            <a:lstStyle/>
            <a:p>
              <a:r>
                <a:rPr lang="fr-FR">
                  <a:latin typeface="Times New Roman" pitchFamily="18" charset="0"/>
                </a:rPr>
                <a:t>I,Ns=?,Nr=?</a:t>
              </a:r>
            </a:p>
          </p:txBody>
        </p:sp>
        <p:sp>
          <p:nvSpPr>
            <p:cNvPr id="97302" name="Text Box 9"/>
            <p:cNvSpPr txBox="1">
              <a:spLocks noChangeArrowheads="1"/>
            </p:cNvSpPr>
            <p:nvPr/>
          </p:nvSpPr>
          <p:spPr bwMode="auto">
            <a:xfrm>
              <a:off x="4357681" y="5019673"/>
              <a:ext cx="1022275" cy="369332"/>
            </a:xfrm>
            <a:prstGeom prst="rect">
              <a:avLst/>
            </a:prstGeom>
            <a:noFill/>
            <a:ln w="9525">
              <a:noFill/>
              <a:miter lim="800000"/>
              <a:headEnd/>
              <a:tailEnd/>
            </a:ln>
          </p:spPr>
          <p:txBody>
            <a:bodyPr wrap="none">
              <a:spAutoFit/>
            </a:bodyPr>
            <a:lstStyle/>
            <a:p>
              <a:r>
                <a:rPr lang="fr-FR">
                  <a:latin typeface="Times New Roman" pitchFamily="18" charset="0"/>
                </a:rPr>
                <a:t>I,Ns=?,Nr=?</a:t>
              </a:r>
            </a:p>
          </p:txBody>
        </p:sp>
        <p:cxnSp>
          <p:nvCxnSpPr>
            <p:cNvPr id="22" name="Connecteur droit 21"/>
            <p:cNvCxnSpPr/>
            <p:nvPr/>
          </p:nvCxnSpPr>
          <p:spPr>
            <a:xfrm rot="5400000">
              <a:off x="3896598" y="3961755"/>
              <a:ext cx="4500584" cy="6046"/>
            </a:xfrm>
            <a:prstGeom prst="line">
              <a:avLst/>
            </a:prstGeom>
          </p:spPr>
          <p:style>
            <a:lnRef idx="1">
              <a:schemeClr val="dk1"/>
            </a:lnRef>
            <a:fillRef idx="0">
              <a:schemeClr val="dk1"/>
            </a:fillRef>
            <a:effectRef idx="0">
              <a:schemeClr val="dk1"/>
            </a:effectRef>
            <a:fontRef idx="minor">
              <a:schemeClr val="tx1"/>
            </a:fontRef>
          </p:style>
        </p:cxnSp>
        <p:cxnSp>
          <p:nvCxnSpPr>
            <p:cNvPr id="23" name="Connecteur droit 22"/>
            <p:cNvCxnSpPr/>
            <p:nvPr/>
          </p:nvCxnSpPr>
          <p:spPr>
            <a:xfrm rot="5400000">
              <a:off x="2000528" y="4071935"/>
              <a:ext cx="4429145" cy="0"/>
            </a:xfrm>
            <a:prstGeom prst="line">
              <a:avLst/>
            </a:prstGeom>
          </p:spPr>
          <p:style>
            <a:lnRef idx="1">
              <a:schemeClr val="dk1"/>
            </a:lnRef>
            <a:fillRef idx="0">
              <a:schemeClr val="dk1"/>
            </a:fillRef>
            <a:effectRef idx="0">
              <a:schemeClr val="dk1"/>
            </a:effectRef>
            <a:fontRef idx="minor">
              <a:schemeClr val="tx1"/>
            </a:fontRef>
          </p:style>
        </p:cxnSp>
        <p:sp>
          <p:nvSpPr>
            <p:cNvPr id="97305" name="Line 62"/>
            <p:cNvSpPr>
              <a:spLocks noChangeShapeType="1"/>
            </p:cNvSpPr>
            <p:nvPr/>
          </p:nvSpPr>
          <p:spPr bwMode="auto">
            <a:xfrm flipH="1">
              <a:off x="4214777" y="5719761"/>
              <a:ext cx="1927225" cy="0"/>
            </a:xfrm>
            <a:prstGeom prst="line">
              <a:avLst/>
            </a:prstGeom>
            <a:noFill/>
            <a:ln w="9525">
              <a:solidFill>
                <a:schemeClr val="tx1"/>
              </a:solidFill>
              <a:round/>
              <a:headEnd/>
              <a:tailEnd type="arrow" w="med" len="med"/>
            </a:ln>
          </p:spPr>
          <p:txBody>
            <a:bodyPr wrap="none" anchor="ctr"/>
            <a:lstStyle/>
            <a:p>
              <a:endParaRPr lang="fr-FR"/>
            </a:p>
          </p:txBody>
        </p:sp>
        <p:sp>
          <p:nvSpPr>
            <p:cNvPr id="97306" name="Text Box 9"/>
            <p:cNvSpPr txBox="1">
              <a:spLocks noChangeArrowheads="1"/>
            </p:cNvSpPr>
            <p:nvPr/>
          </p:nvSpPr>
          <p:spPr bwMode="auto">
            <a:xfrm>
              <a:off x="4343365" y="5357811"/>
              <a:ext cx="967327" cy="369332"/>
            </a:xfrm>
            <a:prstGeom prst="rect">
              <a:avLst/>
            </a:prstGeom>
            <a:noFill/>
            <a:ln w="9525">
              <a:noFill/>
              <a:miter lim="800000"/>
              <a:headEnd/>
              <a:tailEnd/>
            </a:ln>
          </p:spPr>
          <p:txBody>
            <a:bodyPr wrap="none">
              <a:spAutoFit/>
            </a:bodyPr>
            <a:lstStyle/>
            <a:p>
              <a:r>
                <a:rPr lang="fr-FR">
                  <a:latin typeface="Times New Roman" pitchFamily="18" charset="0"/>
                </a:rPr>
                <a:t>S,RR, Nr=?</a:t>
              </a:r>
            </a:p>
          </p:txBody>
        </p:sp>
      </p:grpSp>
      <p:sp>
        <p:nvSpPr>
          <p:cNvPr id="97286" name="ZoneTexte 30"/>
          <p:cNvSpPr txBox="1">
            <a:spLocks noChangeArrowheads="1"/>
          </p:cNvSpPr>
          <p:nvPr/>
        </p:nvSpPr>
        <p:spPr bwMode="auto">
          <a:xfrm>
            <a:off x="214313" y="1857375"/>
            <a:ext cx="3860800" cy="1016000"/>
          </a:xfrm>
          <a:prstGeom prst="rect">
            <a:avLst/>
          </a:prstGeom>
          <a:noFill/>
          <a:ln w="9525">
            <a:noFill/>
            <a:miter lim="800000"/>
            <a:headEnd/>
            <a:tailEnd/>
          </a:ln>
        </p:spPr>
        <p:txBody>
          <a:bodyPr wrap="none">
            <a:spAutoFit/>
          </a:bodyPr>
          <a:lstStyle/>
          <a:p>
            <a:r>
              <a:rPr lang="fr-FR" sz="2000"/>
              <a:t>Compléter l’échange suivant en</a:t>
            </a:r>
          </a:p>
          <a:p>
            <a:r>
              <a:rPr lang="fr-FR" sz="2000"/>
              <a:t> indiquant la valeur des champs </a:t>
            </a:r>
          </a:p>
          <a:p>
            <a:r>
              <a:rPr lang="fr-FR" sz="2000"/>
              <a:t>Nr et Ns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612"/>
          </a:xfrm>
        </p:spPr>
        <p:txBody>
          <a:bodyPr/>
          <a:lstStyle/>
          <a:p>
            <a:pPr>
              <a:defRPr/>
            </a:pPr>
            <a:r>
              <a:rPr lang="fr-FR" sz="3200" b="1" dirty="0">
                <a:latin typeface="Times New Roman" charset="0"/>
                <a:ea typeface="+mn-ea"/>
                <a:cs typeface="Times New Roman" charset="0"/>
              </a:rPr>
              <a:t>Solution  </a:t>
            </a:r>
          </a:p>
        </p:txBody>
      </p:sp>
      <p:sp>
        <p:nvSpPr>
          <p:cNvPr id="4" name="Espace réservé du numéro de diapositive 3"/>
          <p:cNvSpPr>
            <a:spLocks noGrp="1"/>
          </p:cNvSpPr>
          <p:nvPr>
            <p:ph type="sldNum" sz="quarter" idx="12"/>
          </p:nvPr>
        </p:nvSpPr>
        <p:spPr>
          <a:xfrm>
            <a:off x="4959350" y="6070600"/>
            <a:ext cx="2133600" cy="365125"/>
          </a:xfrm>
        </p:spPr>
        <p:txBody>
          <a:bodyPr wrap="square" numCol="1" anchorCtr="0" compatLnSpc="1">
            <a:prstTxWarp prst="textNoShape">
              <a:avLst/>
            </a:prstTxWarp>
          </a:bodyPr>
          <a:lstStyle/>
          <a:p>
            <a:pPr fontAlgn="base">
              <a:spcBef>
                <a:spcPct val="0"/>
              </a:spcBef>
              <a:spcAft>
                <a:spcPct val="0"/>
              </a:spcAft>
              <a:defRPr/>
            </a:pPr>
            <a:fld id="{24E646F0-5757-4355-9AC5-1242AEE478C5}" type="slidenum">
              <a:rPr lang="ar-SA" smtClean="0">
                <a:solidFill>
                  <a:srgbClr val="898989"/>
                </a:solidFill>
              </a:rPr>
              <a:pPr fontAlgn="base">
                <a:spcBef>
                  <a:spcPct val="0"/>
                </a:spcBef>
                <a:spcAft>
                  <a:spcPct val="0"/>
                </a:spcAft>
                <a:defRPr/>
              </a:pPr>
              <a:t>94</a:t>
            </a:fld>
            <a:endParaRPr lang="fr-FR">
              <a:solidFill>
                <a:srgbClr val="898989"/>
              </a:solidFill>
              <a:cs typeface="Arial" charset="0"/>
            </a:endParaRPr>
          </a:p>
        </p:txBody>
      </p:sp>
      <p:sp>
        <p:nvSpPr>
          <p:cNvPr id="98308" name="ZoneTexte 24"/>
          <p:cNvSpPr txBox="1">
            <a:spLocks noChangeArrowheads="1"/>
          </p:cNvSpPr>
          <p:nvPr/>
        </p:nvSpPr>
        <p:spPr bwMode="auto">
          <a:xfrm>
            <a:off x="5357813" y="4214813"/>
            <a:ext cx="1774825" cy="923925"/>
          </a:xfrm>
          <a:prstGeom prst="rect">
            <a:avLst/>
          </a:prstGeom>
          <a:noFill/>
          <a:ln w="9525">
            <a:noFill/>
            <a:miter lim="800000"/>
            <a:headEnd/>
            <a:tailEnd/>
          </a:ln>
        </p:spPr>
        <p:txBody>
          <a:bodyPr wrap="none">
            <a:spAutoFit/>
          </a:bodyPr>
          <a:lstStyle/>
          <a:p>
            <a:r>
              <a:rPr lang="fr-FR" b="1"/>
              <a:t>La trame</a:t>
            </a:r>
          </a:p>
          <a:p>
            <a:r>
              <a:rPr lang="fr-FR" b="1"/>
              <a:t> arrive en </a:t>
            </a:r>
          </a:p>
          <a:p>
            <a:r>
              <a:rPr lang="fr-FR" b="1"/>
              <a:t>mauvaise état </a:t>
            </a:r>
          </a:p>
        </p:txBody>
      </p:sp>
      <p:sp>
        <p:nvSpPr>
          <p:cNvPr id="98309" name="Text Box 6"/>
          <p:cNvSpPr txBox="1">
            <a:spLocks noChangeArrowheads="1"/>
          </p:cNvSpPr>
          <p:nvPr/>
        </p:nvSpPr>
        <p:spPr bwMode="auto">
          <a:xfrm>
            <a:off x="1785938" y="928688"/>
            <a:ext cx="1871662"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A</a:t>
            </a:r>
          </a:p>
        </p:txBody>
      </p:sp>
      <p:sp>
        <p:nvSpPr>
          <p:cNvPr id="98310" name="Line 8"/>
          <p:cNvSpPr>
            <a:spLocks noChangeShapeType="1"/>
          </p:cNvSpPr>
          <p:nvPr/>
        </p:nvSpPr>
        <p:spPr bwMode="auto">
          <a:xfrm>
            <a:off x="2743200" y="2428875"/>
            <a:ext cx="2500313" cy="0"/>
          </a:xfrm>
          <a:prstGeom prst="line">
            <a:avLst/>
          </a:prstGeom>
          <a:noFill/>
          <a:ln w="9525">
            <a:solidFill>
              <a:schemeClr val="tx1"/>
            </a:solidFill>
            <a:round/>
            <a:headEnd/>
            <a:tailEnd type="arrow" w="med" len="med"/>
          </a:ln>
        </p:spPr>
        <p:txBody>
          <a:bodyPr wrap="none" anchor="ctr"/>
          <a:lstStyle/>
          <a:p>
            <a:endParaRPr lang="fr-FR"/>
          </a:p>
        </p:txBody>
      </p:sp>
      <p:sp>
        <p:nvSpPr>
          <p:cNvPr id="98311" name="Text Box 9"/>
          <p:cNvSpPr txBox="1">
            <a:spLocks noChangeArrowheads="1"/>
          </p:cNvSpPr>
          <p:nvPr/>
        </p:nvSpPr>
        <p:spPr bwMode="auto">
          <a:xfrm>
            <a:off x="3132138" y="2000250"/>
            <a:ext cx="1368425" cy="369888"/>
          </a:xfrm>
          <a:prstGeom prst="rect">
            <a:avLst/>
          </a:prstGeom>
          <a:noFill/>
          <a:ln w="9525">
            <a:noFill/>
            <a:miter lim="800000"/>
            <a:headEnd/>
            <a:tailEnd/>
          </a:ln>
        </p:spPr>
        <p:txBody>
          <a:bodyPr wrap="none">
            <a:spAutoFit/>
          </a:bodyPr>
          <a:lstStyle/>
          <a:p>
            <a:r>
              <a:rPr lang="fr-FR">
                <a:latin typeface="Times New Roman" pitchFamily="18" charset="0"/>
              </a:rPr>
              <a:t>I,Ns=5,Nr=4</a:t>
            </a:r>
          </a:p>
        </p:txBody>
      </p:sp>
      <p:sp>
        <p:nvSpPr>
          <p:cNvPr id="98312" name="Line 36"/>
          <p:cNvSpPr>
            <a:spLocks noChangeShapeType="1"/>
          </p:cNvSpPr>
          <p:nvPr/>
        </p:nvSpPr>
        <p:spPr bwMode="auto">
          <a:xfrm flipH="1">
            <a:off x="2743200" y="2876550"/>
            <a:ext cx="2528888" cy="0"/>
          </a:xfrm>
          <a:prstGeom prst="line">
            <a:avLst/>
          </a:prstGeom>
          <a:noFill/>
          <a:ln w="9525">
            <a:solidFill>
              <a:schemeClr val="tx1"/>
            </a:solidFill>
            <a:round/>
            <a:headEnd/>
            <a:tailEnd type="arrow" w="med" len="med"/>
          </a:ln>
        </p:spPr>
        <p:txBody>
          <a:bodyPr wrap="none" anchor="ctr"/>
          <a:lstStyle/>
          <a:p>
            <a:endParaRPr lang="fr-FR"/>
          </a:p>
        </p:txBody>
      </p:sp>
      <p:sp>
        <p:nvSpPr>
          <p:cNvPr id="98313" name="Text Box 49"/>
          <p:cNvSpPr txBox="1">
            <a:spLocks noChangeArrowheads="1"/>
          </p:cNvSpPr>
          <p:nvPr/>
        </p:nvSpPr>
        <p:spPr bwMode="auto">
          <a:xfrm>
            <a:off x="4411663" y="928688"/>
            <a:ext cx="1871662" cy="641350"/>
          </a:xfrm>
          <a:prstGeom prst="rect">
            <a:avLst/>
          </a:prstGeom>
          <a:noFill/>
          <a:ln w="9525">
            <a:noFill/>
            <a:miter lim="800000"/>
            <a:headEnd/>
            <a:tailEnd/>
          </a:ln>
        </p:spPr>
        <p:txBody>
          <a:bodyPr>
            <a:spAutoFit/>
          </a:bodyPr>
          <a:lstStyle/>
          <a:p>
            <a:pPr algn="ctr"/>
            <a:endParaRPr lang="fr-FR" b="1">
              <a:latin typeface="Times New Roman" pitchFamily="18" charset="0"/>
            </a:endParaRPr>
          </a:p>
          <a:p>
            <a:pPr algn="ctr"/>
            <a:r>
              <a:rPr lang="fr-FR" b="1">
                <a:latin typeface="Times New Roman" pitchFamily="18" charset="0"/>
              </a:rPr>
              <a:t>B</a:t>
            </a:r>
          </a:p>
        </p:txBody>
      </p:sp>
      <p:sp>
        <p:nvSpPr>
          <p:cNvPr id="98314" name="Line 60"/>
          <p:cNvSpPr>
            <a:spLocks noChangeShapeType="1"/>
          </p:cNvSpPr>
          <p:nvPr/>
        </p:nvSpPr>
        <p:spPr bwMode="auto">
          <a:xfrm>
            <a:off x="2743200" y="3257550"/>
            <a:ext cx="2500313" cy="0"/>
          </a:xfrm>
          <a:prstGeom prst="line">
            <a:avLst/>
          </a:prstGeom>
          <a:noFill/>
          <a:ln w="9525">
            <a:solidFill>
              <a:schemeClr val="tx1"/>
            </a:solidFill>
            <a:round/>
            <a:headEnd/>
            <a:tailEnd type="arrow" w="med" len="med"/>
          </a:ln>
        </p:spPr>
        <p:txBody>
          <a:bodyPr wrap="none" anchor="ctr"/>
          <a:lstStyle/>
          <a:p>
            <a:endParaRPr lang="fr-FR"/>
          </a:p>
        </p:txBody>
      </p:sp>
      <p:sp>
        <p:nvSpPr>
          <p:cNvPr id="98315" name="Line 61"/>
          <p:cNvSpPr>
            <a:spLocks noChangeShapeType="1"/>
          </p:cNvSpPr>
          <p:nvPr/>
        </p:nvSpPr>
        <p:spPr bwMode="auto">
          <a:xfrm>
            <a:off x="2743200" y="3638550"/>
            <a:ext cx="2500313" cy="0"/>
          </a:xfrm>
          <a:prstGeom prst="line">
            <a:avLst/>
          </a:prstGeom>
          <a:noFill/>
          <a:ln w="9525">
            <a:solidFill>
              <a:schemeClr val="tx1"/>
            </a:solidFill>
            <a:round/>
            <a:headEnd/>
            <a:tailEnd type="arrow" w="med" len="med"/>
          </a:ln>
        </p:spPr>
        <p:txBody>
          <a:bodyPr wrap="none" anchor="ctr"/>
          <a:lstStyle/>
          <a:p>
            <a:endParaRPr lang="fr-FR"/>
          </a:p>
        </p:txBody>
      </p:sp>
      <p:sp>
        <p:nvSpPr>
          <p:cNvPr id="98316" name="Line 62"/>
          <p:cNvSpPr>
            <a:spLocks noChangeShapeType="1"/>
          </p:cNvSpPr>
          <p:nvPr/>
        </p:nvSpPr>
        <p:spPr bwMode="auto">
          <a:xfrm flipH="1">
            <a:off x="2743200" y="4095750"/>
            <a:ext cx="2528888" cy="0"/>
          </a:xfrm>
          <a:prstGeom prst="line">
            <a:avLst/>
          </a:prstGeom>
          <a:noFill/>
          <a:ln w="9525">
            <a:solidFill>
              <a:schemeClr val="tx1"/>
            </a:solidFill>
            <a:round/>
            <a:headEnd/>
            <a:tailEnd type="arrow" w="med" len="med"/>
          </a:ln>
        </p:spPr>
        <p:txBody>
          <a:bodyPr wrap="none" anchor="ctr"/>
          <a:lstStyle/>
          <a:p>
            <a:endParaRPr lang="fr-FR"/>
          </a:p>
        </p:txBody>
      </p:sp>
      <p:sp>
        <p:nvSpPr>
          <p:cNvPr id="98317" name="Line 65"/>
          <p:cNvSpPr>
            <a:spLocks noChangeShapeType="1"/>
          </p:cNvSpPr>
          <p:nvPr/>
        </p:nvSpPr>
        <p:spPr bwMode="auto">
          <a:xfrm flipH="1">
            <a:off x="2713038" y="4552950"/>
            <a:ext cx="2530475" cy="0"/>
          </a:xfrm>
          <a:prstGeom prst="line">
            <a:avLst/>
          </a:prstGeom>
          <a:noFill/>
          <a:ln w="9525">
            <a:solidFill>
              <a:schemeClr val="tx1"/>
            </a:solidFill>
            <a:round/>
            <a:headEnd type="arrow" w="med" len="med"/>
            <a:tailEnd/>
          </a:ln>
        </p:spPr>
        <p:txBody>
          <a:bodyPr wrap="none" anchor="ctr"/>
          <a:lstStyle/>
          <a:p>
            <a:endParaRPr lang="fr-FR"/>
          </a:p>
        </p:txBody>
      </p:sp>
      <p:sp>
        <p:nvSpPr>
          <p:cNvPr id="98318" name="Line 68"/>
          <p:cNvSpPr>
            <a:spLocks noChangeShapeType="1"/>
          </p:cNvSpPr>
          <p:nvPr/>
        </p:nvSpPr>
        <p:spPr bwMode="auto">
          <a:xfrm flipH="1">
            <a:off x="2759075" y="5500688"/>
            <a:ext cx="2530475" cy="0"/>
          </a:xfrm>
          <a:prstGeom prst="line">
            <a:avLst/>
          </a:prstGeom>
          <a:noFill/>
          <a:ln w="9525">
            <a:solidFill>
              <a:schemeClr val="tx1"/>
            </a:solidFill>
            <a:round/>
            <a:headEnd type="arrow" w="med" len="med"/>
            <a:tailEnd/>
          </a:ln>
        </p:spPr>
        <p:txBody>
          <a:bodyPr wrap="none" anchor="ctr"/>
          <a:lstStyle/>
          <a:p>
            <a:endParaRPr lang="fr-FR"/>
          </a:p>
        </p:txBody>
      </p:sp>
      <p:sp>
        <p:nvSpPr>
          <p:cNvPr id="98319" name="Text Box 9"/>
          <p:cNvSpPr txBox="1">
            <a:spLocks noChangeArrowheads="1"/>
          </p:cNvSpPr>
          <p:nvPr/>
        </p:nvSpPr>
        <p:spPr bwMode="auto">
          <a:xfrm>
            <a:off x="2911475" y="2590800"/>
            <a:ext cx="1367682" cy="369332"/>
          </a:xfrm>
          <a:prstGeom prst="rect">
            <a:avLst/>
          </a:prstGeom>
          <a:noFill/>
          <a:ln w="9525">
            <a:noFill/>
            <a:miter lim="800000"/>
            <a:headEnd/>
            <a:tailEnd/>
          </a:ln>
        </p:spPr>
        <p:txBody>
          <a:bodyPr wrap="none">
            <a:spAutoFit/>
          </a:bodyPr>
          <a:lstStyle/>
          <a:p>
            <a:r>
              <a:rPr lang="fr-FR" dirty="0" err="1">
                <a:latin typeface="Times New Roman" pitchFamily="18" charset="0"/>
              </a:rPr>
              <a:t>I,Ns</a:t>
            </a:r>
            <a:r>
              <a:rPr lang="fr-FR">
                <a:latin typeface="Times New Roman" pitchFamily="18" charset="0"/>
              </a:rPr>
              <a:t>=</a:t>
            </a:r>
            <a:r>
              <a:rPr lang="fr-FR" b="1" dirty="0">
                <a:solidFill>
                  <a:srgbClr val="FF0000"/>
                </a:solidFill>
                <a:latin typeface="Times New Roman" pitchFamily="18" charset="0"/>
              </a:rPr>
              <a:t>4</a:t>
            </a:r>
            <a:r>
              <a:rPr lang="fr-FR">
                <a:latin typeface="Times New Roman" pitchFamily="18" charset="0"/>
              </a:rPr>
              <a:t>,</a:t>
            </a:r>
            <a:r>
              <a:rPr lang="fr-FR" dirty="0">
                <a:latin typeface="Times New Roman" pitchFamily="18" charset="0"/>
              </a:rPr>
              <a:t>Nr=</a:t>
            </a:r>
            <a:r>
              <a:rPr lang="fr-FR" dirty="0">
                <a:solidFill>
                  <a:srgbClr val="FF0000"/>
                </a:solidFill>
                <a:latin typeface="Times New Roman" pitchFamily="18" charset="0"/>
              </a:rPr>
              <a:t>6</a:t>
            </a:r>
          </a:p>
        </p:txBody>
      </p:sp>
      <p:sp>
        <p:nvSpPr>
          <p:cNvPr id="98320" name="Text Box 9"/>
          <p:cNvSpPr txBox="1">
            <a:spLocks noChangeArrowheads="1"/>
          </p:cNvSpPr>
          <p:nvPr/>
        </p:nvSpPr>
        <p:spPr bwMode="auto">
          <a:xfrm>
            <a:off x="2911475" y="2928938"/>
            <a:ext cx="1366838" cy="369887"/>
          </a:xfrm>
          <a:prstGeom prst="rect">
            <a:avLst/>
          </a:prstGeom>
          <a:noFill/>
          <a:ln w="9525">
            <a:noFill/>
            <a:miter lim="800000"/>
            <a:headEnd/>
            <a:tailEnd/>
          </a:ln>
        </p:spPr>
        <p:txBody>
          <a:bodyPr wrap="none">
            <a:spAutoFit/>
          </a:bodyPr>
          <a:lstStyle/>
          <a:p>
            <a:r>
              <a:rPr lang="fr-FR">
                <a:latin typeface="Times New Roman" pitchFamily="18" charset="0"/>
              </a:rPr>
              <a:t>I,Ns=6,Nr=5</a:t>
            </a:r>
          </a:p>
        </p:txBody>
      </p:sp>
      <p:sp>
        <p:nvSpPr>
          <p:cNvPr id="98321" name="Text Box 9"/>
          <p:cNvSpPr txBox="1">
            <a:spLocks noChangeArrowheads="1"/>
          </p:cNvSpPr>
          <p:nvPr/>
        </p:nvSpPr>
        <p:spPr bwMode="auto">
          <a:xfrm>
            <a:off x="2911475" y="3305175"/>
            <a:ext cx="1366838" cy="369888"/>
          </a:xfrm>
          <a:prstGeom prst="rect">
            <a:avLst/>
          </a:prstGeom>
          <a:noFill/>
          <a:ln w="9525">
            <a:noFill/>
            <a:miter lim="800000"/>
            <a:headEnd/>
            <a:tailEnd/>
          </a:ln>
        </p:spPr>
        <p:txBody>
          <a:bodyPr wrap="none">
            <a:spAutoFit/>
          </a:bodyPr>
          <a:lstStyle/>
          <a:p>
            <a:r>
              <a:rPr lang="fr-FR">
                <a:latin typeface="Times New Roman" pitchFamily="18" charset="0"/>
              </a:rPr>
              <a:t>I,Ns=7,Nr=5</a:t>
            </a:r>
          </a:p>
        </p:txBody>
      </p:sp>
      <p:sp>
        <p:nvSpPr>
          <p:cNvPr id="98322" name="Text Box 9"/>
          <p:cNvSpPr txBox="1">
            <a:spLocks noChangeArrowheads="1"/>
          </p:cNvSpPr>
          <p:nvPr/>
        </p:nvSpPr>
        <p:spPr bwMode="auto">
          <a:xfrm>
            <a:off x="2911475" y="3733800"/>
            <a:ext cx="1282700" cy="369888"/>
          </a:xfrm>
          <a:prstGeom prst="rect">
            <a:avLst/>
          </a:prstGeom>
          <a:noFill/>
          <a:ln w="9525">
            <a:noFill/>
            <a:miter lim="800000"/>
            <a:headEnd/>
            <a:tailEnd/>
          </a:ln>
        </p:spPr>
        <p:txBody>
          <a:bodyPr wrap="none">
            <a:spAutoFit/>
          </a:bodyPr>
          <a:lstStyle/>
          <a:p>
            <a:r>
              <a:rPr lang="fr-FR">
                <a:latin typeface="Times New Roman" pitchFamily="18" charset="0"/>
              </a:rPr>
              <a:t>S,RR, Nr=0</a:t>
            </a:r>
          </a:p>
        </p:txBody>
      </p:sp>
      <p:sp>
        <p:nvSpPr>
          <p:cNvPr id="98323" name="Text Box 9"/>
          <p:cNvSpPr txBox="1">
            <a:spLocks noChangeArrowheads="1"/>
          </p:cNvSpPr>
          <p:nvPr/>
        </p:nvSpPr>
        <p:spPr bwMode="auto">
          <a:xfrm>
            <a:off x="2911475" y="4162425"/>
            <a:ext cx="1366838" cy="369888"/>
          </a:xfrm>
          <a:prstGeom prst="rect">
            <a:avLst/>
          </a:prstGeom>
          <a:noFill/>
          <a:ln w="9525">
            <a:noFill/>
            <a:miter lim="800000"/>
            <a:headEnd/>
            <a:tailEnd/>
          </a:ln>
        </p:spPr>
        <p:txBody>
          <a:bodyPr wrap="none">
            <a:spAutoFit/>
          </a:bodyPr>
          <a:lstStyle/>
          <a:p>
            <a:r>
              <a:rPr lang="fr-FR">
                <a:latin typeface="Times New Roman" pitchFamily="18" charset="0"/>
              </a:rPr>
              <a:t>I,Ns=0,Nr=5</a:t>
            </a:r>
          </a:p>
        </p:txBody>
      </p:sp>
      <p:sp>
        <p:nvSpPr>
          <p:cNvPr id="98324" name="Text Box 9"/>
          <p:cNvSpPr txBox="1">
            <a:spLocks noChangeArrowheads="1"/>
          </p:cNvSpPr>
          <p:nvPr/>
        </p:nvSpPr>
        <p:spPr bwMode="auto">
          <a:xfrm>
            <a:off x="2911475" y="5162550"/>
            <a:ext cx="1366838" cy="369888"/>
          </a:xfrm>
          <a:prstGeom prst="rect">
            <a:avLst/>
          </a:prstGeom>
          <a:noFill/>
          <a:ln w="9525">
            <a:noFill/>
            <a:miter lim="800000"/>
            <a:headEnd/>
            <a:tailEnd/>
          </a:ln>
        </p:spPr>
        <p:txBody>
          <a:bodyPr wrap="none">
            <a:spAutoFit/>
          </a:bodyPr>
          <a:lstStyle/>
          <a:p>
            <a:r>
              <a:rPr lang="fr-FR">
                <a:latin typeface="Times New Roman" pitchFamily="18" charset="0"/>
              </a:rPr>
              <a:t>I,Ns=0,Nr=5</a:t>
            </a:r>
          </a:p>
        </p:txBody>
      </p:sp>
      <p:cxnSp>
        <p:nvCxnSpPr>
          <p:cNvPr id="22" name="Connecteur droit 21"/>
          <p:cNvCxnSpPr/>
          <p:nvPr/>
        </p:nvCxnSpPr>
        <p:spPr>
          <a:xfrm rot="5400000">
            <a:off x="3009900" y="4103688"/>
            <a:ext cx="4500563" cy="7937"/>
          </a:xfrm>
          <a:prstGeom prst="line">
            <a:avLst/>
          </a:prstGeom>
        </p:spPr>
        <p:style>
          <a:lnRef idx="1">
            <a:schemeClr val="dk1"/>
          </a:lnRef>
          <a:fillRef idx="0">
            <a:schemeClr val="dk1"/>
          </a:fillRef>
          <a:effectRef idx="0">
            <a:schemeClr val="dk1"/>
          </a:effectRef>
          <a:fontRef idx="minor">
            <a:schemeClr val="tx1"/>
          </a:fontRef>
        </p:style>
      </p:cxnSp>
      <p:cxnSp>
        <p:nvCxnSpPr>
          <p:cNvPr id="23" name="Connecteur droit 22"/>
          <p:cNvCxnSpPr/>
          <p:nvPr/>
        </p:nvCxnSpPr>
        <p:spPr>
          <a:xfrm rot="5400000">
            <a:off x="509587" y="4214813"/>
            <a:ext cx="4429125" cy="0"/>
          </a:xfrm>
          <a:prstGeom prst="line">
            <a:avLst/>
          </a:prstGeom>
        </p:spPr>
        <p:style>
          <a:lnRef idx="1">
            <a:schemeClr val="dk1"/>
          </a:lnRef>
          <a:fillRef idx="0">
            <a:schemeClr val="dk1"/>
          </a:fillRef>
          <a:effectRef idx="0">
            <a:schemeClr val="dk1"/>
          </a:effectRef>
          <a:fontRef idx="minor">
            <a:schemeClr val="tx1"/>
          </a:fontRef>
        </p:style>
      </p:cxnSp>
      <p:sp>
        <p:nvSpPr>
          <p:cNvPr id="98327" name="Line 62"/>
          <p:cNvSpPr>
            <a:spLocks noChangeShapeType="1"/>
          </p:cNvSpPr>
          <p:nvPr/>
        </p:nvSpPr>
        <p:spPr bwMode="auto">
          <a:xfrm flipH="1">
            <a:off x="2724150" y="5862638"/>
            <a:ext cx="2528888" cy="0"/>
          </a:xfrm>
          <a:prstGeom prst="line">
            <a:avLst/>
          </a:prstGeom>
          <a:noFill/>
          <a:ln w="9525">
            <a:solidFill>
              <a:schemeClr val="tx1"/>
            </a:solidFill>
            <a:round/>
            <a:headEnd/>
            <a:tailEnd type="arrow" w="med" len="med"/>
          </a:ln>
        </p:spPr>
        <p:txBody>
          <a:bodyPr wrap="none" anchor="ctr"/>
          <a:lstStyle/>
          <a:p>
            <a:endParaRPr lang="fr-FR"/>
          </a:p>
        </p:txBody>
      </p:sp>
      <p:sp>
        <p:nvSpPr>
          <p:cNvPr id="98328" name="Text Box 9"/>
          <p:cNvSpPr txBox="1">
            <a:spLocks noChangeArrowheads="1"/>
          </p:cNvSpPr>
          <p:nvPr/>
        </p:nvSpPr>
        <p:spPr bwMode="auto">
          <a:xfrm>
            <a:off x="2892425" y="5500688"/>
            <a:ext cx="1282700" cy="369887"/>
          </a:xfrm>
          <a:prstGeom prst="rect">
            <a:avLst/>
          </a:prstGeom>
          <a:noFill/>
          <a:ln w="9525">
            <a:noFill/>
            <a:miter lim="800000"/>
            <a:headEnd/>
            <a:tailEnd/>
          </a:ln>
        </p:spPr>
        <p:txBody>
          <a:bodyPr wrap="none">
            <a:spAutoFit/>
          </a:bodyPr>
          <a:lstStyle/>
          <a:p>
            <a:r>
              <a:rPr lang="fr-FR">
                <a:latin typeface="Times New Roman" pitchFamily="18" charset="0"/>
              </a:rPr>
              <a:t>S,RR, Nr=1</a:t>
            </a:r>
          </a:p>
        </p:txBody>
      </p:sp>
      <p:sp>
        <p:nvSpPr>
          <p:cNvPr id="98329" name="ZoneTexte 27"/>
          <p:cNvSpPr txBox="1">
            <a:spLocks noChangeArrowheads="1"/>
          </p:cNvSpPr>
          <p:nvPr/>
        </p:nvSpPr>
        <p:spPr bwMode="auto">
          <a:xfrm>
            <a:off x="5278438" y="2214563"/>
            <a:ext cx="2967037" cy="646112"/>
          </a:xfrm>
          <a:prstGeom prst="rect">
            <a:avLst/>
          </a:prstGeom>
          <a:noFill/>
          <a:ln w="9525">
            <a:noFill/>
            <a:miter lim="800000"/>
            <a:headEnd/>
            <a:tailEnd/>
          </a:ln>
        </p:spPr>
        <p:txBody>
          <a:bodyPr wrap="none">
            <a:spAutoFit/>
          </a:bodyPr>
          <a:lstStyle/>
          <a:p>
            <a:r>
              <a:rPr lang="fr-FR"/>
              <a:t>B reçoit la trame 5 et ACK </a:t>
            </a:r>
          </a:p>
          <a:p>
            <a:r>
              <a:rPr lang="fr-FR"/>
              <a:t>de sa trame N°3</a:t>
            </a:r>
          </a:p>
        </p:txBody>
      </p:sp>
      <p:sp>
        <p:nvSpPr>
          <p:cNvPr id="98330" name="ZoneTexte 29"/>
          <p:cNvSpPr txBox="1">
            <a:spLocks noChangeArrowheads="1"/>
          </p:cNvSpPr>
          <p:nvPr/>
        </p:nvSpPr>
        <p:spPr bwMode="auto">
          <a:xfrm>
            <a:off x="214313" y="2428875"/>
            <a:ext cx="2393950" cy="646113"/>
          </a:xfrm>
          <a:prstGeom prst="rect">
            <a:avLst/>
          </a:prstGeom>
          <a:noFill/>
          <a:ln w="9525">
            <a:noFill/>
            <a:miter lim="800000"/>
            <a:headEnd/>
            <a:tailEnd/>
          </a:ln>
        </p:spPr>
        <p:txBody>
          <a:bodyPr wrap="none">
            <a:spAutoFit/>
          </a:bodyPr>
          <a:lstStyle/>
          <a:p>
            <a:r>
              <a:rPr lang="fr-FR"/>
              <a:t>B reçoit la trame 4 et </a:t>
            </a:r>
          </a:p>
          <a:p>
            <a:r>
              <a:rPr lang="fr-FR"/>
              <a:t>ACK de sa trame N°5</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re 1"/>
          <p:cNvSpPr>
            <a:spLocks noGrp="1"/>
          </p:cNvSpPr>
          <p:nvPr>
            <p:ph type="title"/>
          </p:nvPr>
        </p:nvSpPr>
        <p:spPr/>
        <p:txBody>
          <a:bodyPr/>
          <a:lstStyle/>
          <a:p>
            <a:r>
              <a:rPr lang="fr-FR" sz="4000" b="1">
                <a:latin typeface="Times New Roman" pitchFamily="18" charset="0"/>
                <a:cs typeface="Times New Roman" pitchFamily="18" charset="0"/>
              </a:rPr>
              <a:t>Autres protocoles de niveau 2 </a:t>
            </a:r>
          </a:p>
        </p:txBody>
      </p:sp>
      <p:sp>
        <p:nvSpPr>
          <p:cNvPr id="99331" name="Espace réservé du contenu 2"/>
          <p:cNvSpPr>
            <a:spLocks noGrp="1"/>
          </p:cNvSpPr>
          <p:nvPr>
            <p:ph idx="1"/>
          </p:nvPr>
        </p:nvSpPr>
        <p:spPr/>
        <p:txBody>
          <a:bodyPr/>
          <a:lstStyle/>
          <a:p>
            <a:r>
              <a:rPr lang="fr-FR" sz="2800">
                <a:latin typeface="Times New Roman" pitchFamily="18" charset="0"/>
                <a:cs typeface="Times New Roman" pitchFamily="18" charset="0"/>
              </a:rPr>
              <a:t>SDLC : Synchronous  Data Link Control  </a:t>
            </a:r>
          </a:p>
          <a:p>
            <a:r>
              <a:rPr lang="fr-FR" sz="2800">
                <a:latin typeface="Times New Roman" pitchFamily="18" charset="0"/>
                <a:cs typeface="Times New Roman" pitchFamily="18" charset="0"/>
              </a:rPr>
              <a:t>HDLC  : High-level Data Link Control   </a:t>
            </a:r>
          </a:p>
          <a:p>
            <a:r>
              <a:rPr lang="fr-FR" sz="2800">
                <a:latin typeface="Times New Roman" pitchFamily="18" charset="0"/>
                <a:cs typeface="Times New Roman" pitchFamily="18" charset="0"/>
              </a:rPr>
              <a:t> PPP : Point to Point  Protocol </a:t>
            </a:r>
          </a:p>
          <a:p>
            <a:r>
              <a:rPr lang="fr-FR" sz="2800">
                <a:latin typeface="Times New Roman" pitchFamily="18" charset="0"/>
                <a:cs typeface="Times New Roman" pitchFamily="18" charset="0"/>
              </a:rPr>
              <a:t>LAP  : Link Access Procedure </a:t>
            </a:r>
          </a:p>
          <a:p>
            <a:r>
              <a:rPr lang="fr-FR" sz="2800">
                <a:latin typeface="Times New Roman" pitchFamily="18" charset="0"/>
                <a:cs typeface="Times New Roman" pitchFamily="18" charset="0"/>
              </a:rPr>
              <a:t>LAP-B : Link Access Procedure  Balenced </a:t>
            </a:r>
            <a:endParaRPr lang="fr-FR">
              <a:latin typeface="Times New Roman" pitchFamily="18" charset="0"/>
              <a:cs typeface="Times New Roman" pitchFamily="18" charset="0"/>
            </a:endParaRPr>
          </a:p>
          <a:p>
            <a:pPr lvl="1"/>
            <a:endParaRPr lang="fr-FR"/>
          </a:p>
        </p:txBody>
      </p:sp>
      <p:sp>
        <p:nvSpPr>
          <p:cNvPr id="4" name="Espace réservé du numéro de diapositive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fld id="{71DB3B97-F97A-496C-85DE-E2C5759B7FC7}" type="slidenum">
              <a:rPr lang="ar-SA" smtClean="0">
                <a:solidFill>
                  <a:srgbClr val="898989"/>
                </a:solidFill>
              </a:rPr>
              <a:pPr fontAlgn="base">
                <a:spcBef>
                  <a:spcPct val="0"/>
                </a:spcBef>
                <a:spcAft>
                  <a:spcPct val="0"/>
                </a:spcAft>
                <a:defRPr/>
              </a:pPr>
              <a:t>95</a:t>
            </a:fld>
            <a:endParaRPr lang="fr-FR">
              <a:solidFill>
                <a:srgbClr val="898989"/>
              </a:solidFill>
              <a:cs typeface="Arial"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Cas particulier du protocole PPP (</a:t>
            </a:r>
            <a:r>
              <a:rPr lang="fr-FR" b="1" i="1" dirty="0"/>
              <a:t>Point to Point Protocol)</a:t>
            </a:r>
            <a:endParaRPr lang="fr-FR" dirty="0"/>
          </a:p>
        </p:txBody>
      </p:sp>
      <p:sp>
        <p:nvSpPr>
          <p:cNvPr id="3" name="Espace réservé du contenu 2"/>
          <p:cNvSpPr>
            <a:spLocks noGrp="1"/>
          </p:cNvSpPr>
          <p:nvPr>
            <p:ph idx="1"/>
          </p:nvPr>
        </p:nvSpPr>
        <p:spPr>
          <a:xfrm>
            <a:off x="357158" y="1600201"/>
            <a:ext cx="8501122" cy="3614749"/>
          </a:xfrm>
        </p:spPr>
        <p:txBody>
          <a:bodyPr/>
          <a:lstStyle/>
          <a:p>
            <a:pPr>
              <a:buNone/>
            </a:pPr>
            <a:r>
              <a:rPr lang="fr-FR" sz="2800" dirty="0">
                <a:latin typeface="Times New Roman" pitchFamily="18" charset="0"/>
                <a:cs typeface="Times New Roman" pitchFamily="18" charset="0"/>
              </a:rPr>
              <a:t>Le protocole PPP est le protocole de liaison point à point utilisé dans Internet. Il utilise les lignes téléphoniques de l’abonné pour accéder au réseau (la liaison concerne typiquement un ordinateur personnel et le fournisseur d’accès à Internet). Il s’agit d’une version très simplifiée d’HDLC qui ne comprend – sauf options – ni contrôle de flux, ni mécanisme de reprise sur erreurs. La figure suivante donne la structure d’une trame PPP.</a:t>
            </a:r>
          </a:p>
        </p:txBody>
      </p:sp>
      <p:sp>
        <p:nvSpPr>
          <p:cNvPr id="4" name="Espace réservé du numéro de diapositive 3"/>
          <p:cNvSpPr>
            <a:spLocks noGrp="1"/>
          </p:cNvSpPr>
          <p:nvPr>
            <p:ph type="sldNum" sz="quarter" idx="12"/>
          </p:nvPr>
        </p:nvSpPr>
        <p:spPr/>
        <p:txBody>
          <a:bodyPr/>
          <a:lstStyle/>
          <a:p>
            <a:pPr>
              <a:defRPr/>
            </a:pPr>
            <a:fld id="{E77B00AC-8C33-4C29-8D14-E8179CE1E07B}" type="slidenum">
              <a:rPr lang="fr-FR" smtClean="0"/>
              <a:pPr>
                <a:defRPr/>
              </a:pPr>
              <a:t>96</a:t>
            </a:fld>
            <a:endParaRPr lang="fr-FR"/>
          </a:p>
        </p:txBody>
      </p:sp>
      <p:pic>
        <p:nvPicPr>
          <p:cNvPr id="68610" name="Picture 2"/>
          <p:cNvPicPr>
            <a:picLocks noChangeAspect="1" noChangeArrowheads="1"/>
          </p:cNvPicPr>
          <p:nvPr/>
        </p:nvPicPr>
        <p:blipFill>
          <a:blip r:embed="rId2"/>
          <a:srcRect/>
          <a:stretch>
            <a:fillRect/>
          </a:stretch>
        </p:blipFill>
        <p:spPr bwMode="auto">
          <a:xfrm>
            <a:off x="2071670" y="5286388"/>
            <a:ext cx="5743575" cy="638175"/>
          </a:xfrm>
          <a:prstGeom prst="rect">
            <a:avLst/>
          </a:prstGeom>
          <a:noFill/>
          <a:ln w="9525">
            <a:noFill/>
            <a:miter lim="800000"/>
            <a:headEnd/>
            <a:tailEnd/>
          </a:ln>
          <a:effectLst/>
        </p:spPr>
      </p:pic>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Format d’une trame PPP</a:t>
            </a:r>
            <a:endParaRPr lang="fr-FR" dirty="0"/>
          </a:p>
        </p:txBody>
      </p:sp>
      <p:sp>
        <p:nvSpPr>
          <p:cNvPr id="3" name="Espace réservé du contenu 2"/>
          <p:cNvSpPr>
            <a:spLocks noGrp="1"/>
          </p:cNvSpPr>
          <p:nvPr>
            <p:ph idx="1"/>
          </p:nvPr>
        </p:nvSpPr>
        <p:spPr/>
        <p:txBody>
          <a:bodyPr/>
          <a:lstStyle/>
          <a:p>
            <a:pPr>
              <a:lnSpc>
                <a:spcPct val="150000"/>
              </a:lnSpc>
            </a:pPr>
            <a:r>
              <a:rPr lang="fr-FR" sz="2400" dirty="0"/>
              <a:t>Les 8 bits du champ </a:t>
            </a:r>
            <a:r>
              <a:rPr lang="fr-FR" sz="2400" dirty="0" err="1"/>
              <a:t>Address</a:t>
            </a:r>
            <a:r>
              <a:rPr lang="fr-FR" sz="2400" dirty="0"/>
              <a:t> sont à 1 (la liaison étant point à point, une seule valeur d’adresse suffit).</a:t>
            </a:r>
          </a:p>
          <a:p>
            <a:pPr>
              <a:lnSpc>
                <a:spcPct val="150000"/>
              </a:lnSpc>
            </a:pPr>
            <a:r>
              <a:rPr lang="fr-FR" sz="2400" dirty="0"/>
              <a:t>Le champ Control a la même signification que dans HDLC.</a:t>
            </a:r>
          </a:p>
          <a:p>
            <a:pPr>
              <a:lnSpc>
                <a:spcPct val="150000"/>
              </a:lnSpc>
            </a:pPr>
            <a:r>
              <a:rPr lang="fr-FR" sz="2400" dirty="0"/>
              <a:t>Le champ Data PPP commence par deux octets (le champ protocole), qui identifient le protocole de niveau supérieur auquel est destinée la trame ; il se termine par un champ FCS dont le mode de calcul est identique à celui d’une trame HDLC.</a:t>
            </a:r>
          </a:p>
          <a:p>
            <a:pPr>
              <a:lnSpc>
                <a:spcPct val="150000"/>
              </a:lnSpc>
              <a:buNone/>
            </a:pPr>
            <a:endParaRPr lang="fr-FR" sz="2400" dirty="0"/>
          </a:p>
        </p:txBody>
      </p:sp>
      <p:sp>
        <p:nvSpPr>
          <p:cNvPr id="4" name="Espace réservé du numéro de diapositive 3"/>
          <p:cNvSpPr>
            <a:spLocks noGrp="1"/>
          </p:cNvSpPr>
          <p:nvPr>
            <p:ph type="sldNum" sz="quarter" idx="12"/>
          </p:nvPr>
        </p:nvSpPr>
        <p:spPr/>
        <p:txBody>
          <a:bodyPr/>
          <a:lstStyle/>
          <a:p>
            <a:pPr>
              <a:defRPr/>
            </a:pPr>
            <a:fld id="{E77B00AC-8C33-4C29-8D14-E8179CE1E07B}" type="slidenum">
              <a:rPr lang="fr-FR" smtClean="0"/>
              <a:pPr>
                <a:defRPr/>
              </a:pPr>
              <a:t>97</a:t>
            </a:fld>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1485</TotalTime>
  <Words>5355</Words>
  <Application>Microsoft Office PowerPoint</Application>
  <PresentationFormat>Affichage à l'écran (4:3)</PresentationFormat>
  <Paragraphs>1071</Paragraphs>
  <Slides>97</Slides>
  <Notes>95</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97</vt:i4>
      </vt:variant>
    </vt:vector>
  </HeadingPairs>
  <TitlesOfParts>
    <vt:vector size="99" baseType="lpstr">
      <vt:lpstr>Thème Office</vt:lpstr>
      <vt:lpstr>Équation</vt:lpstr>
      <vt:lpstr>Chapitre 3  </vt:lpstr>
      <vt:lpstr>    La couche liaison de données     </vt:lpstr>
      <vt:lpstr>1.1 .Définition </vt:lpstr>
      <vt:lpstr>1.2.Rôle de la couche liaison de données </vt:lpstr>
      <vt:lpstr>1.3. Les deux sous couche de la couche liaison de données </vt:lpstr>
      <vt:lpstr>1.3.1 Sous-couche MAC </vt:lpstr>
      <vt:lpstr>1.3.2. Sous-couche LLC </vt:lpstr>
      <vt:lpstr>Diapositive 8</vt:lpstr>
      <vt:lpstr>2.1 Notion de trame </vt:lpstr>
      <vt:lpstr>2.2 Mode de connexion </vt:lpstr>
      <vt:lpstr>2.3 Notion de collision </vt:lpstr>
      <vt:lpstr>2.4 Problème ?</vt:lpstr>
      <vt:lpstr>Diapositive 13</vt:lpstr>
      <vt:lpstr>Diapositive 14</vt:lpstr>
      <vt:lpstr>Diapositive 15</vt:lpstr>
      <vt:lpstr>Diapositive 16</vt:lpstr>
      <vt:lpstr>2.4.2 Protocoles MAC aléatoires </vt:lpstr>
      <vt:lpstr>4.2.2.1 Méthode Aloha </vt:lpstr>
      <vt:lpstr> ALOHA PUR</vt:lpstr>
      <vt:lpstr>Exemple ALOHA PUR  </vt:lpstr>
      <vt:lpstr>ALOHA  discrétisé </vt:lpstr>
      <vt:lpstr>Exemple : ALOHA discrétisé  </vt:lpstr>
      <vt:lpstr>4.2.2.2 Le protocole CSMA (Carrier Sense Multiple Access)</vt:lpstr>
      <vt:lpstr>Détection des collisions </vt:lpstr>
      <vt:lpstr>Principe du CSMA/CD</vt:lpstr>
      <vt:lpstr>Diapositive 26</vt:lpstr>
      <vt:lpstr>Diapositive 27</vt:lpstr>
      <vt:lpstr>Adressage physique </vt:lpstr>
      <vt:lpstr>Adressage physique </vt:lpstr>
      <vt:lpstr>Adresse Broadcast et multicast </vt:lpstr>
      <vt:lpstr>CONTRÔLE D’ERREURS </vt:lpstr>
      <vt:lpstr>Diapositive 32</vt:lpstr>
      <vt:lpstr>2.Comment prévenir les erreurs</vt:lpstr>
      <vt:lpstr>3. Contrôle d’erreurs </vt:lpstr>
      <vt:lpstr>4. Technique de contrôle d’erreurs  </vt:lpstr>
      <vt:lpstr>4.1 Détection d’erreurs</vt:lpstr>
      <vt:lpstr>4.1.1 Parité : VRC( Vertical Redundancy Check )</vt:lpstr>
      <vt:lpstr>Détection des erreurs grâce au code VRC</vt:lpstr>
      <vt:lpstr>4.1.2.Parité  longitudinale : LRC </vt:lpstr>
      <vt:lpstr>Diapositive 40</vt:lpstr>
      <vt:lpstr>4.1.3. Vérification polynomiale</vt:lpstr>
      <vt:lpstr>Calcul du CRC </vt:lpstr>
      <vt:lpstr>Exemple </vt:lpstr>
      <vt:lpstr>Diapositive 44</vt:lpstr>
      <vt:lpstr>Détection des erreurs </vt:lpstr>
      <vt:lpstr>Diapositive 46</vt:lpstr>
      <vt:lpstr>Calcul du CRC par des additions successives  </vt:lpstr>
      <vt:lpstr>Diapositive 48</vt:lpstr>
      <vt:lpstr>Diapositive 49</vt:lpstr>
      <vt:lpstr>Diapositive 50</vt:lpstr>
      <vt:lpstr>Normalisation des polynômes générateurs  </vt:lpstr>
      <vt:lpstr>Correction d’erreur par retransmission</vt:lpstr>
      <vt:lpstr>4.2. Codes correcteurs </vt:lpstr>
      <vt:lpstr>Code de hamming </vt:lpstr>
      <vt:lpstr>Principe du code de hamming </vt:lpstr>
      <vt:lpstr>Comment calculer les bits de contrôle </vt:lpstr>
      <vt:lpstr>Diapositive 57</vt:lpstr>
      <vt:lpstr>Détection de l’erreur </vt:lpstr>
      <vt:lpstr>Exemple </vt:lpstr>
      <vt:lpstr>Le contrôle de flux </vt:lpstr>
      <vt:lpstr>Fonctions de la couche liaison de données </vt:lpstr>
      <vt:lpstr>Protocole au niveau liaison de données </vt:lpstr>
      <vt:lpstr>Protocole au niveau liaison de données</vt:lpstr>
      <vt:lpstr>Notion de station source et puits  (primaire/secondaire ) </vt:lpstr>
      <vt:lpstr>Liaison point à point équilibré </vt:lpstr>
      <vt:lpstr>Types de trames  </vt:lpstr>
      <vt:lpstr>Protocole élémentaire de liaison de données   </vt:lpstr>
      <vt:lpstr>Problème </vt:lpstr>
      <vt:lpstr>Utilisation d’un time out </vt:lpstr>
      <vt:lpstr>Numérotation des trames et des acquittements </vt:lpstr>
      <vt:lpstr>Diapositive 71</vt:lpstr>
      <vt:lpstr>Minimiser les trames d’acquittement </vt:lpstr>
      <vt:lpstr>Diapositive 73</vt:lpstr>
      <vt:lpstr>Notion de la fenêtre d ’anticipation </vt:lpstr>
      <vt:lpstr>Envoyer plusieurs trames et attendre les acquitements </vt:lpstr>
      <vt:lpstr>Réduire le nombre des trames d’acquittement : acquittement groupés </vt:lpstr>
      <vt:lpstr>Acquittement groupés </vt:lpstr>
      <vt:lpstr>Diapositive 78</vt:lpstr>
      <vt:lpstr>Résumé </vt:lpstr>
      <vt:lpstr>Diapositive 80</vt:lpstr>
      <vt:lpstr>HDLC</vt:lpstr>
      <vt:lpstr>Format d’une trame HDLC </vt:lpstr>
      <vt:lpstr>Diapositive 83</vt:lpstr>
      <vt:lpstr>Diapositive 84</vt:lpstr>
      <vt:lpstr>Diapositive 85</vt:lpstr>
      <vt:lpstr>Diapositive 86</vt:lpstr>
      <vt:lpstr>Diapositive 87</vt:lpstr>
      <vt:lpstr>Diapositive 88</vt:lpstr>
      <vt:lpstr>Exemple de transmission en HDLC  mode NRM</vt:lpstr>
      <vt:lpstr>Exemple de transmission en mode HDLC NRM avec contrôle de la fenêtre d’anticipation  la taille de la fenêtre d’anticipation dans HDLC =7 après l’envoi de 7 trames , il faut demander un acquittement  </vt:lpstr>
      <vt:lpstr>Diapositive 91</vt:lpstr>
      <vt:lpstr>Diapositive 92</vt:lpstr>
      <vt:lpstr>Exercice </vt:lpstr>
      <vt:lpstr>Solution  </vt:lpstr>
      <vt:lpstr>Autres protocoles de niveau 2 </vt:lpstr>
      <vt:lpstr>Cas particulier du protocole PPP (Point to Point Protocol)</vt:lpstr>
      <vt:lpstr>Format d’une trame PPP</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3  </dc:title>
  <dc:creator>amrouche</dc:creator>
  <cp:lastModifiedBy>redha miroud</cp:lastModifiedBy>
  <cp:revision>34</cp:revision>
  <dcterms:created xsi:type="dcterms:W3CDTF">2009-10-31T05:47:05Z</dcterms:created>
  <dcterms:modified xsi:type="dcterms:W3CDTF">2019-02-24T14:07:00Z</dcterms:modified>
</cp:coreProperties>
</file>