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2285683"/>
            <a:ext cx="8229600" cy="1143000"/>
          </a:xfrm>
        </p:spPr>
        <p:txBody>
          <a:bodyPr/>
          <a:lstStyle/>
          <a:p>
            <a:r>
              <a:rPr sz="4800" b="1" i="1"/>
              <a:t>Civil Law</a:t>
            </a:r>
            <a:endParaRPr sz="4800"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5647690" y="4986655"/>
            <a:ext cx="3308350" cy="8286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  <a:p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Obligations –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legal bond between creditor and debtor.</a:t>
            </a:r>
          </a:p>
          <a:p>
            <a:pPr lvl="1"/>
            <a:r>
              <a:t>Sources: contract, tort (delict), quasi-contract, unjust enrichment.</a:t>
            </a:r>
          </a:p>
          <a:p>
            <a:pPr lvl="1"/>
            <a:r>
              <a:t>Obligation to give, to do, or not to do.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Contract Law – General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Freedom of contract.</a:t>
            </a:r>
          </a:p>
          <a:p>
            <a:pPr lvl="1"/>
            <a:r>
              <a:t>Binding force of contracts (pacta sunt servanda).</a:t>
            </a:r>
          </a:p>
          <a:p>
            <a:pPr lvl="1"/>
            <a:r>
              <a:t>Good faith in negotiation and execution.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Elements of a Valid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Consent.</a:t>
            </a:r>
          </a:p>
          <a:p>
            <a:pPr lvl="1"/>
            <a:r>
              <a:t>2. Capacity.</a:t>
            </a:r>
          </a:p>
          <a:p>
            <a:pPr lvl="1"/>
            <a:r>
              <a:t>3. Lawful object.</a:t>
            </a:r>
          </a:p>
          <a:p>
            <a:pPr lvl="1"/>
            <a:r>
              <a:t>4. Lawful cause.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Defects of Consent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Error (mistake).</a:t>
            </a:r>
          </a:p>
          <a:p>
            <a:pPr lvl="1"/>
            <a:r>
              <a:t>Fraud (dol).</a:t>
            </a:r>
          </a:p>
          <a:p>
            <a:pPr lvl="1"/>
            <a:r>
              <a:t>Violence (duress).</a:t>
            </a:r>
          </a:p>
          <a:p>
            <a:pPr lvl="1"/>
            <a:r>
              <a:t>These may lead to nullity of contract.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Tort Law (Civil Liability)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Fault.</a:t>
            </a:r>
          </a:p>
          <a:p>
            <a:pPr lvl="1"/>
            <a:r>
              <a:t>Damage.</a:t>
            </a:r>
          </a:p>
          <a:p>
            <a:pPr lvl="1"/>
            <a:r>
              <a:t>Causal link.</a:t>
            </a:r>
          </a:p>
          <a:p>
            <a:pPr lvl="1"/>
            <a:r>
              <a:t>Compensation aims to restore the victim to original position.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Civil Procedure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Initiating a civil action.</a:t>
            </a:r>
          </a:p>
          <a:p>
            <a:pPr lvl="1"/>
            <a:r>
              <a:t>Jurisdiction of civil courts.</a:t>
            </a:r>
          </a:p>
          <a:p>
            <a:pPr lvl="1"/>
            <a:r>
              <a:t>Burden of proof.</a:t>
            </a:r>
          </a:p>
          <a:p>
            <a:pPr lvl="1"/>
            <a:r>
              <a:t>Appeal procedures.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Differences: Civil Law vs 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 is codified.</a:t>
            </a:r>
          </a:p>
          <a:p>
            <a:pPr lvl="1"/>
            <a:r>
              <a:t>Judges apply codes rather than create law.</a:t>
            </a:r>
          </a:p>
          <a:p>
            <a:pPr lvl="1"/>
            <a:r>
              <a:t>Common Law relies heavily on judicial precedent.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the Judge in Civil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Applies written codes.</a:t>
            </a:r>
          </a:p>
          <a:p>
            <a:pPr lvl="1"/>
            <a:r>
              <a:t>Limited law-making power.</a:t>
            </a:r>
          </a:p>
          <a:p>
            <a:pPr lvl="1"/>
            <a:r>
              <a:t>Interprets legislative provisions.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Civil Law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Legal certainty through codification.</a:t>
            </a:r>
          </a:p>
          <a:p>
            <a:pPr lvl="1"/>
            <a:r>
              <a:t>Systematic organization.</a:t>
            </a:r>
          </a:p>
          <a:p>
            <a:pPr lvl="1"/>
            <a:r>
              <a:t>Predictability of outcomes.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of Civil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Rigidity of codified rules.</a:t>
            </a:r>
          </a:p>
          <a:p>
            <a:pPr lvl="1"/>
            <a:r>
              <a:t>Need for constant legislative reform.</a:t>
            </a:r>
          </a:p>
          <a:p>
            <a:pPr lvl="1"/>
            <a:r>
              <a:t>Complex interpretation issues.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Civil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 regulates private relationships between individuals.</a:t>
            </a:r>
          </a:p>
          <a:p>
            <a:pPr lvl="1"/>
            <a:r>
              <a:t>It governs rights, obligations, property, family, and contracts.</a:t>
            </a:r>
          </a:p>
          <a:p>
            <a:pPr lvl="1"/>
            <a:r>
              <a:t>It differs from public law which regulates relations with the State.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 is foundational to private legal relations.</a:t>
            </a:r>
          </a:p>
          <a:p>
            <a:pPr lvl="1"/>
            <a:r>
              <a:t>It structures society through codified rules.</a:t>
            </a:r>
          </a:p>
          <a:p>
            <a:pPr lvl="1"/>
            <a:r>
              <a:t>Understanding its principles is essential for legal practice.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Historical Origins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Rooted in Roman Law (Corpus Juris Civilis).</a:t>
            </a:r>
          </a:p>
          <a:p>
            <a:pPr lvl="1"/>
            <a:r>
              <a:t>Influenced by Canon Law and Customary Law.</a:t>
            </a:r>
          </a:p>
          <a:p>
            <a:pPr lvl="1"/>
            <a:r>
              <a:t>Modern codifications began with the Napoleonic Code (1804).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Civil Law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French Civil Law system.</a:t>
            </a:r>
          </a:p>
          <a:p>
            <a:pPr lvl="1"/>
            <a:r>
              <a:t>German Civil Code (BGB).</a:t>
            </a:r>
          </a:p>
          <a:p>
            <a:pPr lvl="1"/>
            <a:r>
              <a:t>Influenced legal systems in Europe, Latin America, Africa, and Asia.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Civil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Legislation (Codes and Statutes).</a:t>
            </a:r>
          </a:p>
          <a:p>
            <a:pPr lvl="1"/>
            <a:r>
              <a:t>2. Custom.</a:t>
            </a:r>
          </a:p>
          <a:p>
            <a:pPr lvl="1"/>
            <a:r>
              <a:t>3. Jurisprudence (Case Law).</a:t>
            </a:r>
          </a:p>
          <a:p>
            <a:pPr lvl="1"/>
            <a:r>
              <a:t>4. Doctrine (Scholarly writings).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Civil Code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Typically divided into Books:</a:t>
            </a:r>
          </a:p>
          <a:p>
            <a:pPr lvl="1"/>
            <a:r>
              <a:t>Book I – Persons.</a:t>
            </a:r>
          </a:p>
          <a:p>
            <a:pPr lvl="1"/>
            <a:r>
              <a:t>Book II – Property.</a:t>
            </a:r>
          </a:p>
          <a:p>
            <a:pPr lvl="1"/>
            <a:r>
              <a:t>Book III – Obligations.</a:t>
            </a:r>
          </a:p>
          <a:p>
            <a:pPr lvl="1"/>
            <a:r>
              <a:t>Book IV – Securities and Guarantees (varies by country).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Personality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Natural persons: human beings with rights and duties.</a:t>
            </a:r>
          </a:p>
          <a:p>
            <a:pPr lvl="1"/>
            <a:r>
              <a:t>Legal persons: corporations, associations, institutions.</a:t>
            </a:r>
          </a:p>
          <a:p>
            <a:pPr lvl="1"/>
            <a:r>
              <a:t>Capacity to contract and legal capacity.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Family Law (Part of Civil Law)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Marriage and divorce.</a:t>
            </a:r>
          </a:p>
          <a:p>
            <a:pPr lvl="1"/>
            <a:r>
              <a:t>Parental authority.</a:t>
            </a:r>
          </a:p>
          <a:p>
            <a:pPr lvl="1"/>
            <a:r>
              <a:t>Filiation and adoption.</a:t>
            </a:r>
          </a:p>
          <a:p>
            <a:pPr lvl="1"/>
            <a:r>
              <a:t>Inheritance and succession rules.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Property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Ownership (usus, fructus, abusus).</a:t>
            </a:r>
          </a:p>
          <a:p>
            <a:pPr lvl="1"/>
            <a:r>
              <a:t>Possession vs ownership.</a:t>
            </a:r>
          </a:p>
          <a:p>
            <a:pPr lvl="1"/>
            <a:r>
              <a:t>Real rights (usufruct, servitudes, mortgage).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2650</Words>
  <Application>WPS Presentation</Application>
  <PresentationFormat>On-screen Show (4:3)</PresentationFormat>
  <Paragraphs>128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Civil Law</vt:lpstr>
      <vt:lpstr>Definition of Civil Law</vt:lpstr>
      <vt:lpstr>Historical Origins</vt:lpstr>
      <vt:lpstr>Major Civil Law Systems</vt:lpstr>
      <vt:lpstr>Sources of Civil Law</vt:lpstr>
      <vt:lpstr>The Civil Code Structure</vt:lpstr>
      <vt:lpstr>Legal Personality</vt:lpstr>
      <vt:lpstr>Family Law (Part of Civil Law)</vt:lpstr>
      <vt:lpstr>Property Law</vt:lpstr>
      <vt:lpstr>Obligations – Definition</vt:lpstr>
      <vt:lpstr>Contract Law – General Principles</vt:lpstr>
      <vt:lpstr>Elements of a Valid Contract</vt:lpstr>
      <vt:lpstr>Defects of Consent</vt:lpstr>
      <vt:lpstr>Tort Law (Civil Liability)</vt:lpstr>
      <vt:lpstr>Civil Procedure Overview</vt:lpstr>
      <vt:lpstr>Differences: Civil Law vs Common Law</vt:lpstr>
      <vt:lpstr>Role of the Judge in Civil Law</vt:lpstr>
      <vt:lpstr>Advantages of Civil Law System</vt:lpstr>
      <vt:lpstr>Challenges of Civil Law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2026-04-14T19:02:39Z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1F167B97F2AE468E9D3FC71E2E3D154F_12</vt:lpwstr>
  </property>
  <property fmtid="{D5CDD505-2E9C-101B-9397-08002B2CF9AE}" pid="3" name="KSOProductBuildVer">
    <vt:lpwstr>1036-12.2.0.23196</vt:lpwstr>
  </property>
</Properties>
</file>