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72" autoAdjust="0"/>
    <p:restoredTop sz="94660"/>
  </p:normalViewPr>
  <p:slideViewPr>
    <p:cSldViewPr>
      <p:cViewPr varScale="1">
        <p:scale>
          <a:sx n="82" d="100"/>
          <a:sy n="82" d="100"/>
        </p:scale>
        <p:origin x="-151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a:p>
        </p:txBody>
      </p:sp>
      <p:sp>
        <p:nvSpPr>
          <p:cNvPr id="4" name="Espace réservé de la date 3"/>
          <p:cNvSpPr>
            <a:spLocks noGrp="1"/>
          </p:cNvSpPr>
          <p:nvPr>
            <p:ph type="dt" sz="half" idx="10"/>
          </p:nvPr>
        </p:nvSpPr>
        <p:spPr/>
        <p:txBody>
          <a:bodyPr/>
          <a:lstStyle/>
          <a:p>
            <a:fld id="{2C14855A-EDFF-4091-80EA-66C69733A729}" type="datetimeFigureOut">
              <a:rPr lang="en-US" smtClean="0"/>
              <a:pPr/>
              <a:t>2/24/2024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6292F1C-B584-468F-865D-DAEAD8B78007}"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2C14855A-EDFF-4091-80EA-66C69733A729}" type="datetimeFigureOut">
              <a:rPr lang="en-US" smtClean="0"/>
              <a:pPr/>
              <a:t>2/24/2024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6292F1C-B584-468F-865D-DAEAD8B78007}"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2C14855A-EDFF-4091-80EA-66C69733A729}" type="datetimeFigureOut">
              <a:rPr lang="en-US" smtClean="0"/>
              <a:pPr/>
              <a:t>2/24/2024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6292F1C-B584-468F-865D-DAEAD8B78007}"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2C14855A-EDFF-4091-80EA-66C69733A729}" type="datetimeFigureOut">
              <a:rPr lang="en-US" smtClean="0"/>
              <a:pPr/>
              <a:t>2/24/2024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6292F1C-B584-468F-865D-DAEAD8B78007}"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C14855A-EDFF-4091-80EA-66C69733A729}" type="datetimeFigureOut">
              <a:rPr lang="en-US" smtClean="0"/>
              <a:pPr/>
              <a:t>2/24/2024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6292F1C-B584-468F-865D-DAEAD8B78007}"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2C14855A-EDFF-4091-80EA-66C69733A729}" type="datetimeFigureOut">
              <a:rPr lang="en-US" smtClean="0"/>
              <a:pPr/>
              <a:t>2/24/2024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66292F1C-B584-468F-865D-DAEAD8B78007}"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2C14855A-EDFF-4091-80EA-66C69733A729}" type="datetimeFigureOut">
              <a:rPr lang="en-US" smtClean="0"/>
              <a:pPr/>
              <a:t>2/24/2024</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66292F1C-B584-468F-865D-DAEAD8B78007}"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p>
            <a:fld id="{2C14855A-EDFF-4091-80EA-66C69733A729}" type="datetimeFigureOut">
              <a:rPr lang="en-US" smtClean="0"/>
              <a:pPr/>
              <a:t>2/24/2024</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66292F1C-B584-468F-865D-DAEAD8B7800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C14855A-EDFF-4091-80EA-66C69733A729}" type="datetimeFigureOut">
              <a:rPr lang="en-US" smtClean="0"/>
              <a:pPr/>
              <a:t>2/24/2024</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66292F1C-B584-468F-865D-DAEAD8B78007}"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C14855A-EDFF-4091-80EA-66C69733A729}" type="datetimeFigureOut">
              <a:rPr lang="en-US" smtClean="0"/>
              <a:pPr/>
              <a:t>2/24/2024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66292F1C-B584-468F-865D-DAEAD8B78007}"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C14855A-EDFF-4091-80EA-66C69733A729}" type="datetimeFigureOut">
              <a:rPr lang="en-US" smtClean="0"/>
              <a:pPr/>
              <a:t>2/24/2024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66292F1C-B584-468F-865D-DAEAD8B78007}"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14855A-EDFF-4091-80EA-66C69733A729}" type="datetimeFigureOut">
              <a:rPr lang="en-US" smtClean="0"/>
              <a:pPr/>
              <a:t>2/24/2024</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292F1C-B584-468F-865D-DAEAD8B78007}"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2057400"/>
            <a:ext cx="7772400" cy="1470025"/>
          </a:xfrm>
        </p:spPr>
        <p:style>
          <a:lnRef idx="1">
            <a:schemeClr val="accent3"/>
          </a:lnRef>
          <a:fillRef idx="2">
            <a:schemeClr val="accent3"/>
          </a:fillRef>
          <a:effectRef idx="1">
            <a:schemeClr val="accent3"/>
          </a:effectRef>
          <a:fontRef idx="minor">
            <a:schemeClr val="dk1"/>
          </a:fontRef>
        </p:style>
        <p:txBody>
          <a:bodyPr/>
          <a:lstStyle/>
          <a:p>
            <a:r>
              <a:rPr lang="en-US" dirty="0" smtClean="0"/>
              <a:t>Les analyses  </a:t>
            </a:r>
            <a:r>
              <a:rPr lang="en-US" dirty="0" err="1" smtClean="0"/>
              <a:t>physico-chimiques</a:t>
            </a:r>
            <a:r>
              <a:rPr lang="en-US" dirty="0" smtClean="0"/>
              <a:t> de sol </a:t>
            </a:r>
            <a:endParaRPr lang="en-US" dirty="0"/>
          </a:p>
        </p:txBody>
      </p:sp>
      <p:sp>
        <p:nvSpPr>
          <p:cNvPr id="3" name="Sous-titre 2"/>
          <p:cNvSpPr>
            <a:spLocks noGrp="1"/>
          </p:cNvSpPr>
          <p:nvPr>
            <p:ph type="subTitle" idx="1"/>
          </p:nvPr>
        </p:nvSpPr>
        <p:spPr/>
        <p:txBody>
          <a:bodyPr/>
          <a:lstStyle/>
          <a:p>
            <a:endParaRPr lang="en-US" dirty="0"/>
          </a:p>
        </p:txBody>
      </p:sp>
      <p:pic>
        <p:nvPicPr>
          <p:cNvPr id="1026" name="Picture 2"/>
          <p:cNvPicPr>
            <a:picLocks noChangeAspect="1" noChangeArrowheads="1"/>
          </p:cNvPicPr>
          <p:nvPr/>
        </p:nvPicPr>
        <p:blipFill>
          <a:blip r:embed="rId2"/>
          <a:srcRect/>
          <a:stretch>
            <a:fillRect/>
          </a:stretch>
        </p:blipFill>
        <p:spPr bwMode="auto">
          <a:xfrm>
            <a:off x="1447800" y="3962400"/>
            <a:ext cx="6400799" cy="165735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381000"/>
            <a:ext cx="8991600" cy="7109639"/>
          </a:xfrm>
          <a:prstGeom prst="rect">
            <a:avLst/>
          </a:prstGeom>
        </p:spPr>
        <p:txBody>
          <a:bodyPr wrap="square">
            <a:spAutoFit/>
          </a:bodyPr>
          <a:lstStyle/>
          <a:p>
            <a:pPr algn="just"/>
            <a:r>
              <a:rPr lang="fr-FR" sz="2800" dirty="0" smtClean="0">
                <a:latin typeface="Times New Roman" pitchFamily="18" charset="0"/>
                <a:cs typeface="Times New Roman" pitchFamily="18" charset="0"/>
              </a:rPr>
              <a:t>Introduction</a:t>
            </a:r>
          </a:p>
          <a:p>
            <a:pPr algn="just"/>
            <a:r>
              <a:rPr lang="fr-FR" sz="2800" dirty="0" smtClean="0">
                <a:latin typeface="Times New Roman" pitchFamily="18" charset="0"/>
                <a:cs typeface="Times New Roman" pitchFamily="18" charset="0"/>
              </a:rPr>
              <a:t>Les sols se situent au cœur des grands enjeux environnementaux, comme la disponibilité en eau de qualité, la préservation de la biodiversité, la sécurité alimentaire ou la lutte contre le changement climatique, et ne se renouvellent que très lentement.</a:t>
            </a:r>
          </a:p>
          <a:p>
            <a:pPr algn="just"/>
            <a:r>
              <a:rPr lang="fr-FR" sz="2800" dirty="0" smtClean="0">
                <a:latin typeface="Times New Roman" pitchFamily="18" charset="0"/>
                <a:cs typeface="Times New Roman" pitchFamily="18" charset="0"/>
              </a:rPr>
              <a:t>En dépit de ce rôle essentiel, les sols subissent sous l’effet des activités humaines des dégradations multiples, telles que l’érosion, la diminution de matière organique, la contamination diffuse et ponctuelle.</a:t>
            </a:r>
          </a:p>
          <a:p>
            <a:pPr algn="just"/>
            <a:r>
              <a:rPr lang="fr-FR" sz="2800" dirty="0" smtClean="0">
                <a:latin typeface="Times New Roman" pitchFamily="18" charset="0"/>
                <a:cs typeface="Times New Roman" pitchFamily="18" charset="0"/>
              </a:rPr>
              <a:t>L’agriculture, la foresterie, l’industrie, la construction de logements et d’infrastructures ainsi que les, changements d’usage de terre et plus globalement l’artificialisation des sols pour l’habitat et les infrastructures sont à l’origine de ces dégradations.</a:t>
            </a:r>
          </a:p>
          <a:p>
            <a:r>
              <a:rPr lang="fr-FR" dirty="0" smtClean="0"/>
              <a:t/>
            </a:r>
            <a:br>
              <a:rPr lang="fr-FR" dirty="0" smtClean="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8991600" cy="6001643"/>
          </a:xfrm>
          <a:prstGeom prst="rect">
            <a:avLst/>
          </a:prstGeom>
        </p:spPr>
        <p:txBody>
          <a:bodyPr wrap="square">
            <a:spAutoFit/>
          </a:bodyPr>
          <a:lstStyle/>
          <a:p>
            <a:pPr algn="just"/>
            <a:r>
              <a:rPr lang="fr-FR" sz="2400" b="1" dirty="0" smtClean="0">
                <a:solidFill>
                  <a:srgbClr val="FF0000"/>
                </a:solidFill>
                <a:latin typeface="Times New Roman" pitchFamily="18" charset="0"/>
                <a:cs typeface="Times New Roman" pitchFamily="18" charset="0"/>
              </a:rPr>
              <a:t>I. Les analyses physico-chimiques </a:t>
            </a:r>
          </a:p>
          <a:p>
            <a:pPr algn="just"/>
            <a:r>
              <a:rPr lang="fr-FR" sz="2400" dirty="0" smtClean="0">
                <a:latin typeface="Times New Roman" pitchFamily="18" charset="0"/>
                <a:cs typeface="Times New Roman" pitchFamily="18" charset="0"/>
              </a:rPr>
              <a:t>Les </a:t>
            </a:r>
            <a:r>
              <a:rPr lang="fr-FR" sz="2400" dirty="0">
                <a:latin typeface="Times New Roman" pitchFamily="18" charset="0"/>
                <a:cs typeface="Times New Roman" pitchFamily="18" charset="0"/>
              </a:rPr>
              <a:t>analyses physico-chimiques du sol sont des techniques utilisées pour évaluer les caractéristiques physiques et chimiques d'un sol. Ces informations sont cruciales pour comprendre la fertilité du sol, sa capacité à retenir l'eau, et d'autres propriétés importantes pour la croissance des plantes. Voici quelques-unes des analyses couramment effectuées :</a:t>
            </a:r>
          </a:p>
          <a:p>
            <a:pPr algn="just"/>
            <a:r>
              <a:rPr lang="fr-FR" sz="2400" b="1" dirty="0" smtClean="0">
                <a:latin typeface="Times New Roman" pitchFamily="18" charset="0"/>
                <a:cs typeface="Times New Roman" pitchFamily="18" charset="0"/>
              </a:rPr>
              <a:t>I.1.Analyse granulométrique :</a:t>
            </a:r>
            <a:r>
              <a:rPr lang="fr-FR" sz="2400" dirty="0" smtClean="0">
                <a:latin typeface="Times New Roman" pitchFamily="18" charset="0"/>
                <a:cs typeface="Times New Roman" pitchFamily="18" charset="0"/>
              </a:rPr>
              <a:t> Elle mesure la distribution des tailles de particules </a:t>
            </a:r>
            <a:r>
              <a:rPr lang="fr-FR" sz="2400" dirty="0">
                <a:latin typeface="Times New Roman" pitchFamily="18" charset="0"/>
                <a:cs typeface="Times New Roman" pitchFamily="18" charset="0"/>
              </a:rPr>
              <a:t>dans le sol, classant celles-ci en sable, limon et argile. Cela donne une indication sur la texture du sol.</a:t>
            </a:r>
          </a:p>
          <a:p>
            <a:pPr algn="just"/>
            <a:r>
              <a:rPr lang="fr-FR" sz="2400" b="1" dirty="0" smtClean="0">
                <a:latin typeface="Times New Roman" pitchFamily="18" charset="0"/>
                <a:cs typeface="Times New Roman" pitchFamily="18" charset="0"/>
              </a:rPr>
              <a:t>I.2.Analyse </a:t>
            </a:r>
            <a:r>
              <a:rPr lang="fr-FR" sz="2400" b="1" dirty="0">
                <a:latin typeface="Times New Roman" pitchFamily="18" charset="0"/>
                <a:cs typeface="Times New Roman" pitchFamily="18" charset="0"/>
              </a:rPr>
              <a:t>de la matière organique :</a:t>
            </a:r>
            <a:r>
              <a:rPr lang="fr-FR" sz="2400" dirty="0">
                <a:latin typeface="Times New Roman" pitchFamily="18" charset="0"/>
                <a:cs typeface="Times New Roman" pitchFamily="18" charset="0"/>
              </a:rPr>
              <a:t> Elle évalue la quantité de matière organique présente dans le sol, qui est essentielle pour la fertilité du sol.</a:t>
            </a:r>
          </a:p>
          <a:p>
            <a:pPr algn="just"/>
            <a:r>
              <a:rPr lang="fr-FR" sz="2400" b="1" dirty="0" smtClean="0">
                <a:latin typeface="Times New Roman" pitchFamily="18" charset="0"/>
                <a:cs typeface="Times New Roman" pitchFamily="18" charset="0"/>
              </a:rPr>
              <a:t>I.3.Analyse </a:t>
            </a:r>
            <a:r>
              <a:rPr lang="fr-FR" sz="2400" b="1" dirty="0">
                <a:latin typeface="Times New Roman" pitchFamily="18" charset="0"/>
                <a:cs typeface="Times New Roman" pitchFamily="18" charset="0"/>
              </a:rPr>
              <a:t>du pH :</a:t>
            </a:r>
            <a:r>
              <a:rPr lang="fr-FR" sz="2400" dirty="0">
                <a:latin typeface="Times New Roman" pitchFamily="18" charset="0"/>
                <a:cs typeface="Times New Roman" pitchFamily="18" charset="0"/>
              </a:rPr>
              <a:t> Le pH mesure l'acidité ou la basicité du sol. Les plantes ont des préférences de pH spécifiques pour une croissance optimale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35846"/>
            <a:ext cx="8686800" cy="5632311"/>
          </a:xfrm>
          <a:prstGeom prst="rect">
            <a:avLst/>
          </a:prstGeom>
        </p:spPr>
        <p:txBody>
          <a:bodyPr wrap="square">
            <a:spAutoFit/>
          </a:bodyPr>
          <a:lstStyle/>
          <a:p>
            <a:pPr algn="just"/>
            <a:r>
              <a:rPr lang="fr-FR" sz="2400" b="1" dirty="0" smtClean="0">
                <a:latin typeface="Times New Roman" pitchFamily="18" charset="0"/>
                <a:cs typeface="Times New Roman" pitchFamily="18" charset="0"/>
              </a:rPr>
              <a:t>I.4.Analyse </a:t>
            </a:r>
            <a:r>
              <a:rPr lang="fr-FR" sz="2400" b="1" dirty="0">
                <a:latin typeface="Times New Roman" pitchFamily="18" charset="0"/>
                <a:cs typeface="Times New Roman" pitchFamily="18" charset="0"/>
              </a:rPr>
              <a:t>de la capacité d'échange cationique (CEC) :</a:t>
            </a:r>
            <a:r>
              <a:rPr lang="fr-FR" sz="2400" dirty="0">
                <a:latin typeface="Times New Roman" pitchFamily="18" charset="0"/>
                <a:cs typeface="Times New Roman" pitchFamily="18" charset="0"/>
              </a:rPr>
              <a:t> La CEC mesure la capacité du sol à retenir et à échanger des ions, ce qui est crucial pour la disponibilité des nutriments pour les plantes.</a:t>
            </a:r>
          </a:p>
          <a:p>
            <a:pPr algn="just"/>
            <a:r>
              <a:rPr lang="fr-FR" sz="2400" b="1" dirty="0" smtClean="0">
                <a:latin typeface="Times New Roman" pitchFamily="18" charset="0"/>
                <a:cs typeface="Times New Roman" pitchFamily="18" charset="0"/>
              </a:rPr>
              <a:t>I.5.Analyse </a:t>
            </a:r>
            <a:r>
              <a:rPr lang="fr-FR" sz="2400" b="1" dirty="0">
                <a:latin typeface="Times New Roman" pitchFamily="18" charset="0"/>
                <a:cs typeface="Times New Roman" pitchFamily="18" charset="0"/>
              </a:rPr>
              <a:t>des éléments nutritifs :</a:t>
            </a:r>
            <a:r>
              <a:rPr lang="fr-FR" sz="2400" dirty="0">
                <a:latin typeface="Times New Roman" pitchFamily="18" charset="0"/>
                <a:cs typeface="Times New Roman" pitchFamily="18" charset="0"/>
              </a:rPr>
              <a:t> Elle mesure la concentration en éléments nutritifs tels que l'azote, le phosphore, le potassium, le calcium, le magnésium, etc. Ces éléments sont essentiels pour la croissance des plantes.</a:t>
            </a:r>
          </a:p>
          <a:p>
            <a:pPr algn="just"/>
            <a:r>
              <a:rPr lang="fr-FR" sz="2400" b="1" dirty="0" smtClean="0">
                <a:latin typeface="Times New Roman" pitchFamily="18" charset="0"/>
                <a:cs typeface="Times New Roman" pitchFamily="18" charset="0"/>
              </a:rPr>
              <a:t>I.6.Analyse </a:t>
            </a:r>
            <a:r>
              <a:rPr lang="fr-FR" sz="2400" b="1" dirty="0">
                <a:latin typeface="Times New Roman" pitchFamily="18" charset="0"/>
                <a:cs typeface="Times New Roman" pitchFamily="18" charset="0"/>
              </a:rPr>
              <a:t>des oligo-éléments :</a:t>
            </a:r>
            <a:r>
              <a:rPr lang="fr-FR" sz="2400" dirty="0">
                <a:latin typeface="Times New Roman" pitchFamily="18" charset="0"/>
                <a:cs typeface="Times New Roman" pitchFamily="18" charset="0"/>
              </a:rPr>
              <a:t> Certains éléments en quantités infimes, tels que le fer, le zinc, le cuivre, sont également analysés car ils sont nécessaires aux plantes en quantités limitées.</a:t>
            </a:r>
          </a:p>
          <a:p>
            <a:pPr algn="just"/>
            <a:r>
              <a:rPr lang="fr-FR" sz="2400" b="1" dirty="0" smtClean="0">
                <a:latin typeface="Times New Roman" pitchFamily="18" charset="0"/>
                <a:cs typeface="Times New Roman" pitchFamily="18" charset="0"/>
              </a:rPr>
              <a:t>I.7.Analyse </a:t>
            </a:r>
            <a:r>
              <a:rPr lang="fr-FR" sz="2400" b="1" dirty="0">
                <a:latin typeface="Times New Roman" pitchFamily="18" charset="0"/>
                <a:cs typeface="Times New Roman" pitchFamily="18" charset="0"/>
              </a:rPr>
              <a:t>de la conductivité électrique :</a:t>
            </a:r>
            <a:r>
              <a:rPr lang="fr-FR" sz="2400" dirty="0">
                <a:latin typeface="Times New Roman" pitchFamily="18" charset="0"/>
                <a:cs typeface="Times New Roman" pitchFamily="18" charset="0"/>
              </a:rPr>
              <a:t> Elle mesure la capacité du sol à conduire l'électricité, ce qui peut fournir des informations sur la salinité du sol.</a:t>
            </a:r>
          </a:p>
          <a:p>
            <a:pPr algn="just"/>
            <a:r>
              <a:rPr lang="fr-FR" sz="2400" b="1" dirty="0" smtClean="0">
                <a:latin typeface="Times New Roman" pitchFamily="18" charset="0"/>
                <a:cs typeface="Times New Roman" pitchFamily="18" charset="0"/>
              </a:rPr>
              <a:t>I.8.Analyse </a:t>
            </a:r>
            <a:r>
              <a:rPr lang="fr-FR" sz="2400" b="1" dirty="0">
                <a:latin typeface="Times New Roman" pitchFamily="18" charset="0"/>
                <a:cs typeface="Times New Roman" pitchFamily="18" charset="0"/>
              </a:rPr>
              <a:t>de l'humidité du sol :</a:t>
            </a:r>
            <a:r>
              <a:rPr lang="fr-FR" sz="2400" dirty="0">
                <a:latin typeface="Times New Roman" pitchFamily="18" charset="0"/>
                <a:cs typeface="Times New Roman" pitchFamily="18" charset="0"/>
              </a:rPr>
              <a:t> Elle évalue la quantité d'eau retenue dans le sol à différents niveaux d'humidité</a:t>
            </a:r>
            <a:r>
              <a:rPr lang="fr-FR"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457200" y="762000"/>
            <a:ext cx="3295650" cy="342900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4953000" y="838200"/>
            <a:ext cx="2971800" cy="3429000"/>
          </a:xfrm>
          <a:prstGeom prst="rect">
            <a:avLst/>
          </a:prstGeom>
          <a:noFill/>
          <a:ln w="9525">
            <a:noFill/>
            <a:miter lim="800000"/>
            <a:headEnd/>
            <a:tailEnd/>
          </a:ln>
          <a:effectLst/>
        </p:spPr>
      </p:pic>
      <p:sp>
        <p:nvSpPr>
          <p:cNvPr id="4" name="ZoneTexte 3"/>
          <p:cNvSpPr txBox="1"/>
          <p:nvPr/>
        </p:nvSpPr>
        <p:spPr>
          <a:xfrm>
            <a:off x="1371600" y="4876800"/>
            <a:ext cx="4551246" cy="584775"/>
          </a:xfrm>
          <a:prstGeom prst="rect">
            <a:avLst/>
          </a:prstGeom>
          <a:noFill/>
        </p:spPr>
        <p:txBody>
          <a:bodyPr wrap="none" rtlCol="0">
            <a:spAutoFit/>
          </a:bodyPr>
          <a:lstStyle/>
          <a:p>
            <a:pPr algn="ctr"/>
            <a:r>
              <a:rPr lang="en-US" sz="3200" dirty="0" err="1" smtClean="0">
                <a:latin typeface="Times New Roman" pitchFamily="18" charset="0"/>
                <a:cs typeface="Times New Roman" pitchFamily="18" charset="0"/>
              </a:rPr>
              <a:t>Analyse</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granulométrique</a:t>
            </a:r>
            <a:r>
              <a:rPr lang="en-US" sz="3200" dirty="0" smtClean="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0"/>
            <a:ext cx="8610600" cy="1969770"/>
          </a:xfrm>
          <a:prstGeom prst="rect">
            <a:avLst/>
          </a:prstGeom>
        </p:spPr>
        <p:txBody>
          <a:bodyPr wrap="square">
            <a:spAutoFit/>
          </a:bodyPr>
          <a:lstStyle/>
          <a:p>
            <a:pPr algn="just"/>
            <a:r>
              <a:rPr lang="fr-FR" sz="3200" b="1" dirty="0" smtClean="0">
                <a:latin typeface="Times New Roman" pitchFamily="18" charset="0"/>
                <a:cs typeface="Times New Roman" pitchFamily="18" charset="0"/>
              </a:rPr>
              <a:t>II. Pollution du sol </a:t>
            </a:r>
          </a:p>
          <a:p>
            <a:pPr algn="just"/>
            <a:r>
              <a:rPr lang="fr-FR" sz="2400" b="1" dirty="0" smtClean="0">
                <a:latin typeface="Times New Roman" pitchFamily="18" charset="0"/>
                <a:cs typeface="Times New Roman" pitchFamily="18" charset="0"/>
              </a:rPr>
              <a:t>1. Définition </a:t>
            </a:r>
            <a:r>
              <a:rPr lang="fr-FR" sz="2400" dirty="0" smtClean="0">
                <a:latin typeface="Times New Roman" pitchFamily="18" charset="0"/>
                <a:cs typeface="Times New Roman" pitchFamily="18" charset="0"/>
              </a:rPr>
              <a:t>: L'accumulation anormale et exogène dans le sol, d'éléments ou de composés minéraux, organiques ou d'agents pathogènes affectant de ce fait sa qualité</a:t>
            </a:r>
            <a:r>
              <a:rPr lang="fr-FR" dirty="0" smtClean="0"/>
              <a:t>. </a:t>
            </a:r>
            <a:endParaRPr lang="ar-DZ" dirty="0" smtClean="0"/>
          </a:p>
          <a:p>
            <a:pPr algn="just"/>
            <a:endParaRPr lang="en-US" dirty="0"/>
          </a:p>
        </p:txBody>
      </p:sp>
      <p:sp>
        <p:nvSpPr>
          <p:cNvPr id="4" name="Rectangle 3"/>
          <p:cNvSpPr/>
          <p:nvPr/>
        </p:nvSpPr>
        <p:spPr>
          <a:xfrm>
            <a:off x="381000" y="2286000"/>
            <a:ext cx="5181868" cy="954107"/>
          </a:xfrm>
          <a:prstGeom prst="rect">
            <a:avLst/>
          </a:prstGeom>
        </p:spPr>
        <p:txBody>
          <a:bodyPr wrap="none">
            <a:spAutoFit/>
          </a:bodyPr>
          <a:lstStyle/>
          <a:p>
            <a:r>
              <a:rPr lang="fr-FR" sz="2800" b="1" dirty="0" smtClean="0"/>
              <a:t>2.Les </a:t>
            </a:r>
            <a:r>
              <a:rPr lang="fr-FR" sz="2800" b="1" dirty="0"/>
              <a:t>différents polluants des </a:t>
            </a:r>
            <a:r>
              <a:rPr lang="fr-FR" sz="2800" b="1" dirty="0" smtClean="0"/>
              <a:t>sols</a:t>
            </a:r>
          </a:p>
          <a:p>
            <a:endParaRPr lang="fr-FR" sz="2800" b="1" dirty="0"/>
          </a:p>
        </p:txBody>
      </p:sp>
      <p:sp>
        <p:nvSpPr>
          <p:cNvPr id="5" name="Rectangle 4"/>
          <p:cNvSpPr/>
          <p:nvPr/>
        </p:nvSpPr>
        <p:spPr>
          <a:xfrm>
            <a:off x="228600" y="2819400"/>
            <a:ext cx="8534400" cy="3785652"/>
          </a:xfrm>
          <a:prstGeom prst="rect">
            <a:avLst/>
          </a:prstGeom>
        </p:spPr>
        <p:txBody>
          <a:bodyPr wrap="square">
            <a:spAutoFit/>
          </a:bodyPr>
          <a:lstStyle/>
          <a:p>
            <a:pPr algn="just"/>
            <a:r>
              <a:rPr lang="fr-FR" sz="2400" b="1" dirty="0" smtClean="0">
                <a:latin typeface="Times New Roman" pitchFamily="18" charset="0"/>
                <a:cs typeface="Times New Roman" pitchFamily="18" charset="0"/>
              </a:rPr>
              <a:t>2.1.La contamination par les métaux lourds </a:t>
            </a:r>
            <a:endParaRPr lang="fr-FR" sz="2400" b="1" dirty="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*Les </a:t>
            </a:r>
            <a:r>
              <a:rPr lang="fr-FR" sz="2400" dirty="0">
                <a:latin typeface="Times New Roman" pitchFamily="18" charset="0"/>
                <a:cs typeface="Times New Roman" pitchFamily="18" charset="0"/>
              </a:rPr>
              <a:t>métaux (cadmium, plomb, etc.) et métalloïdes (bore, arsenic, etc.) sont naturellement présents dans les sols. Les rejets de l’industrie, des ménages, des transports, ou de l’agriculture contribuent à la contamination diffuse de métaux dans les sols.</a:t>
            </a:r>
          </a:p>
          <a:p>
            <a:pPr algn="just"/>
            <a:r>
              <a:rPr lang="fr-FR" sz="2400" dirty="0" smtClean="0">
                <a:latin typeface="Times New Roman" pitchFamily="18" charset="0"/>
                <a:cs typeface="Times New Roman" pitchFamily="18" charset="0"/>
              </a:rPr>
              <a:t>*Toxiques </a:t>
            </a:r>
            <a:r>
              <a:rPr lang="fr-FR" sz="2400" dirty="0">
                <a:latin typeface="Times New Roman" pitchFamily="18" charset="0"/>
                <a:cs typeface="Times New Roman" pitchFamily="18" charset="0"/>
              </a:rPr>
              <a:t>à des doses variables pour l’homme, la faune et la flore, ils peuvent contaminer les écosystèmes via les chaînes alimentaires (élevage) et la ressource en eau. En raison de la forte affinité entre le plomb et la matière organique du sol, ce métal est peu disponible pour les plantes et migre très peu en profondeur</a:t>
            </a:r>
            <a:r>
              <a:rPr lang="fr-FR" dirty="0" smtClean="0"/>
              <a:t>.</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534400" cy="3970318"/>
          </a:xfrm>
          <a:prstGeom prst="rect">
            <a:avLst/>
          </a:prstGeom>
        </p:spPr>
        <p:txBody>
          <a:bodyPr wrap="square">
            <a:spAutoFit/>
          </a:bodyPr>
          <a:lstStyle/>
          <a:p>
            <a:pPr algn="just"/>
            <a:r>
              <a:rPr lang="fr-FR" sz="2800" dirty="0" smtClean="0"/>
              <a:t>*Les </a:t>
            </a:r>
            <a:r>
              <a:rPr lang="fr-FR" sz="2800" dirty="0"/>
              <a:t>fortes teneurs en surface peuvent ainsi être attribuées aux activités humaines (transports, industrie, mines, boues urbaines, traitements phytosanitaires), tandis qu’en profondeur, elles relèvent plutôt de l’altération des roches.</a:t>
            </a:r>
          </a:p>
          <a:p>
            <a:pPr algn="just"/>
            <a:r>
              <a:rPr lang="fr-FR" sz="2800" dirty="0" smtClean="0"/>
              <a:t>*Tout </a:t>
            </a:r>
            <a:r>
              <a:rPr lang="fr-FR" sz="2800" dirty="0"/>
              <a:t>comme le plomb, le cuivre est peu mobile dans les sols, hormis dans des milieux très acides ou en mauvaises conditions de drainage. Il s’agit également d’un oligo-élément indispensable à la vie en quantité très faible.</a:t>
            </a:r>
          </a:p>
        </p:txBody>
      </p:sp>
      <p:sp>
        <p:nvSpPr>
          <p:cNvPr id="3" name="Rectangle 2"/>
          <p:cNvSpPr/>
          <p:nvPr/>
        </p:nvSpPr>
        <p:spPr>
          <a:xfrm>
            <a:off x="228600" y="4114800"/>
            <a:ext cx="8458200" cy="2677656"/>
          </a:xfrm>
          <a:prstGeom prst="rect">
            <a:avLst/>
          </a:prstGeom>
        </p:spPr>
        <p:txBody>
          <a:bodyPr wrap="square">
            <a:spAutoFit/>
          </a:bodyPr>
          <a:lstStyle/>
          <a:p>
            <a:pPr algn="just"/>
            <a:r>
              <a:rPr lang="fr-FR" sz="2400" dirty="0" smtClean="0"/>
              <a:t>2.2.La contamination par les hydrocarbures </a:t>
            </a:r>
          </a:p>
          <a:p>
            <a:pPr algn="just"/>
            <a:r>
              <a:rPr lang="fr-FR" sz="2400" dirty="0" smtClean="0"/>
              <a:t>Les </a:t>
            </a:r>
            <a:r>
              <a:rPr lang="fr-FR" sz="2400" dirty="0"/>
              <a:t>hydrocarbures aromatiques polycycliques (HAP) sont des polluants organiques persistants, produits principalement par combustion des matières organiques (feux de forêt, combustion d’énergies fossiles). Toxiques pour la santé humaine et l’environnement, ils s’avèrent en règle générale peu biodégradables.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8600"/>
            <a:ext cx="8915400" cy="2246769"/>
          </a:xfrm>
          <a:prstGeom prst="rect">
            <a:avLst/>
          </a:prstGeom>
        </p:spPr>
        <p:txBody>
          <a:bodyPr wrap="square">
            <a:spAutoFit/>
          </a:bodyPr>
          <a:lstStyle/>
          <a:p>
            <a:pPr algn="just"/>
            <a:r>
              <a:rPr lang="fr-FR" sz="2800" dirty="0" smtClean="0"/>
              <a:t>Outre leur aptitude au transport sur une longue distance, ils s’accumulent dans les tissus vivants du fait de leur forte solubilité dans les graisses (bioaccumulation). Enfin, ils se fixent aisément sur les matières organiques, les matières en suspension ou les sédiments des cours d’eau.</a:t>
            </a:r>
            <a:endParaRPr lang="en-US" sz="28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768</Words>
  <Application>Microsoft Office PowerPoint</Application>
  <PresentationFormat>Affichage à l'écran (4:3)</PresentationFormat>
  <Paragraphs>28</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Les analyses  physico-chimiques de sol </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analyses  physico-chimiques de sol</dc:title>
  <dc:creator>PC</dc:creator>
  <cp:lastModifiedBy>PC</cp:lastModifiedBy>
  <cp:revision>1</cp:revision>
  <dcterms:created xsi:type="dcterms:W3CDTF">2024-02-20T07:09:34Z</dcterms:created>
  <dcterms:modified xsi:type="dcterms:W3CDTF">2024-02-24T20:17:06Z</dcterms:modified>
</cp:coreProperties>
</file>