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6" r:id="rId3"/>
    <p:sldId id="260" r:id="rId4"/>
    <p:sldId id="267" r:id="rId5"/>
    <p:sldId id="268" r:id="rId6"/>
    <p:sldId id="269" r:id="rId7"/>
    <p:sldId id="27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02" autoAdjust="0"/>
    <p:restoredTop sz="86462" autoAdjust="0"/>
  </p:normalViewPr>
  <p:slideViewPr>
    <p:cSldViewPr snapToGrid="0">
      <p:cViewPr varScale="1">
        <p:scale>
          <a:sx n="67" d="100"/>
          <a:sy n="67" d="100"/>
        </p:scale>
        <p:origin x="2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2284C-D781-445C-9E57-2C95A30FD281}"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32477A-9212-4EA0-B104-5A511742D197}" type="slidenum">
              <a:rPr lang="en-US" smtClean="0"/>
              <a:t>‹N°›</a:t>
            </a:fld>
            <a:endParaRPr lang="en-US"/>
          </a:p>
        </p:txBody>
      </p:sp>
    </p:spTree>
    <p:extLst>
      <p:ext uri="{BB962C8B-B14F-4D97-AF65-F5344CB8AC3E}">
        <p14:creationId xmlns:p14="http://schemas.microsoft.com/office/powerpoint/2010/main" val="848223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449AEE-91C7-4ADB-ADF3-DA8E19B13E1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63433-178C-4DDF-8B2C-DD4FB145643C}" type="slidenum">
              <a:rPr lang="en-US" smtClean="0"/>
              <a:t>‹N°›</a:t>
            </a:fld>
            <a:endParaRPr lang="en-US"/>
          </a:p>
        </p:txBody>
      </p:sp>
    </p:spTree>
    <p:extLst>
      <p:ext uri="{BB962C8B-B14F-4D97-AF65-F5344CB8AC3E}">
        <p14:creationId xmlns:p14="http://schemas.microsoft.com/office/powerpoint/2010/main" val="3584289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449AEE-91C7-4ADB-ADF3-DA8E19B13E1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63433-178C-4DDF-8B2C-DD4FB145643C}" type="slidenum">
              <a:rPr lang="en-US" smtClean="0"/>
              <a:t>‹N°›</a:t>
            </a:fld>
            <a:endParaRPr lang="en-US"/>
          </a:p>
        </p:txBody>
      </p:sp>
    </p:spTree>
    <p:extLst>
      <p:ext uri="{BB962C8B-B14F-4D97-AF65-F5344CB8AC3E}">
        <p14:creationId xmlns:p14="http://schemas.microsoft.com/office/powerpoint/2010/main" val="3777182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449AEE-91C7-4ADB-ADF3-DA8E19B13E1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63433-178C-4DDF-8B2C-DD4FB145643C}" type="slidenum">
              <a:rPr lang="en-US" smtClean="0"/>
              <a:t>‹N°›</a:t>
            </a:fld>
            <a:endParaRPr lang="en-US"/>
          </a:p>
        </p:txBody>
      </p:sp>
    </p:spTree>
    <p:extLst>
      <p:ext uri="{BB962C8B-B14F-4D97-AF65-F5344CB8AC3E}">
        <p14:creationId xmlns:p14="http://schemas.microsoft.com/office/powerpoint/2010/main" val="647662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449AEE-91C7-4ADB-ADF3-DA8E19B13E1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63433-178C-4DDF-8B2C-DD4FB145643C}" type="slidenum">
              <a:rPr lang="en-US" smtClean="0"/>
              <a:t>‹N°›</a:t>
            </a:fld>
            <a:endParaRPr lang="en-US"/>
          </a:p>
        </p:txBody>
      </p:sp>
    </p:spTree>
    <p:extLst>
      <p:ext uri="{BB962C8B-B14F-4D97-AF65-F5344CB8AC3E}">
        <p14:creationId xmlns:p14="http://schemas.microsoft.com/office/powerpoint/2010/main" val="104903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449AEE-91C7-4ADB-ADF3-DA8E19B13E1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63433-178C-4DDF-8B2C-DD4FB145643C}" type="slidenum">
              <a:rPr lang="en-US" smtClean="0"/>
              <a:t>‹N°›</a:t>
            </a:fld>
            <a:endParaRPr lang="en-US"/>
          </a:p>
        </p:txBody>
      </p:sp>
    </p:spTree>
    <p:extLst>
      <p:ext uri="{BB962C8B-B14F-4D97-AF65-F5344CB8AC3E}">
        <p14:creationId xmlns:p14="http://schemas.microsoft.com/office/powerpoint/2010/main" val="4021712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449AEE-91C7-4ADB-ADF3-DA8E19B13E1E}"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63433-178C-4DDF-8B2C-DD4FB145643C}" type="slidenum">
              <a:rPr lang="en-US" smtClean="0"/>
              <a:t>‹N°›</a:t>
            </a:fld>
            <a:endParaRPr lang="en-US"/>
          </a:p>
        </p:txBody>
      </p:sp>
    </p:spTree>
    <p:extLst>
      <p:ext uri="{BB962C8B-B14F-4D97-AF65-F5344CB8AC3E}">
        <p14:creationId xmlns:p14="http://schemas.microsoft.com/office/powerpoint/2010/main" val="551408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449AEE-91C7-4ADB-ADF3-DA8E19B13E1E}"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63433-178C-4DDF-8B2C-DD4FB145643C}" type="slidenum">
              <a:rPr lang="en-US" smtClean="0"/>
              <a:t>‹N°›</a:t>
            </a:fld>
            <a:endParaRPr lang="en-US"/>
          </a:p>
        </p:txBody>
      </p:sp>
    </p:spTree>
    <p:extLst>
      <p:ext uri="{BB962C8B-B14F-4D97-AF65-F5344CB8AC3E}">
        <p14:creationId xmlns:p14="http://schemas.microsoft.com/office/powerpoint/2010/main" val="1141388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449AEE-91C7-4ADB-ADF3-DA8E19B13E1E}"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63433-178C-4DDF-8B2C-DD4FB145643C}" type="slidenum">
              <a:rPr lang="en-US" smtClean="0"/>
              <a:t>‹N°›</a:t>
            </a:fld>
            <a:endParaRPr lang="en-US"/>
          </a:p>
        </p:txBody>
      </p:sp>
    </p:spTree>
    <p:extLst>
      <p:ext uri="{BB962C8B-B14F-4D97-AF65-F5344CB8AC3E}">
        <p14:creationId xmlns:p14="http://schemas.microsoft.com/office/powerpoint/2010/main" val="268292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49AEE-91C7-4ADB-ADF3-DA8E19B13E1E}"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63433-178C-4DDF-8B2C-DD4FB145643C}" type="slidenum">
              <a:rPr lang="en-US" smtClean="0"/>
              <a:t>‹N°›</a:t>
            </a:fld>
            <a:endParaRPr lang="en-US"/>
          </a:p>
        </p:txBody>
      </p:sp>
    </p:spTree>
    <p:extLst>
      <p:ext uri="{BB962C8B-B14F-4D97-AF65-F5344CB8AC3E}">
        <p14:creationId xmlns:p14="http://schemas.microsoft.com/office/powerpoint/2010/main" val="427970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449AEE-91C7-4ADB-ADF3-DA8E19B13E1E}"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63433-178C-4DDF-8B2C-DD4FB145643C}" type="slidenum">
              <a:rPr lang="en-US" smtClean="0"/>
              <a:t>‹N°›</a:t>
            </a:fld>
            <a:endParaRPr lang="en-US"/>
          </a:p>
        </p:txBody>
      </p:sp>
    </p:spTree>
    <p:extLst>
      <p:ext uri="{BB962C8B-B14F-4D97-AF65-F5344CB8AC3E}">
        <p14:creationId xmlns:p14="http://schemas.microsoft.com/office/powerpoint/2010/main" val="1611058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449AEE-91C7-4ADB-ADF3-DA8E19B13E1E}"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63433-178C-4DDF-8B2C-DD4FB145643C}" type="slidenum">
              <a:rPr lang="en-US" smtClean="0"/>
              <a:t>‹N°›</a:t>
            </a:fld>
            <a:endParaRPr lang="en-US"/>
          </a:p>
        </p:txBody>
      </p:sp>
    </p:spTree>
    <p:extLst>
      <p:ext uri="{BB962C8B-B14F-4D97-AF65-F5344CB8AC3E}">
        <p14:creationId xmlns:p14="http://schemas.microsoft.com/office/powerpoint/2010/main" val="2774897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49AEE-91C7-4ADB-ADF3-DA8E19B13E1E}"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63433-178C-4DDF-8B2C-DD4FB145643C}" type="slidenum">
              <a:rPr lang="en-US" smtClean="0"/>
              <a:t>‹N°›</a:t>
            </a:fld>
            <a:endParaRPr lang="en-US"/>
          </a:p>
        </p:txBody>
      </p:sp>
    </p:spTree>
    <p:extLst>
      <p:ext uri="{BB962C8B-B14F-4D97-AF65-F5344CB8AC3E}">
        <p14:creationId xmlns:p14="http://schemas.microsoft.com/office/powerpoint/2010/main" val="1931694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0919" y="191614"/>
            <a:ext cx="8796682" cy="2141316"/>
          </a:xfrm>
        </p:spPr>
        <p:txBody>
          <a:bodyPr/>
          <a:lstStyle/>
          <a:p>
            <a:r>
              <a:rPr lang="en-US" b="1" dirty="0"/>
              <a:t>Lecture 3</a:t>
            </a:r>
            <a:r>
              <a:rPr lang="en-US" b="1" dirty="0" smtClean="0"/>
              <a:t>:</a:t>
            </a:r>
            <a:endParaRPr lang="en-US" b="1" dirty="0"/>
          </a:p>
        </p:txBody>
      </p:sp>
      <p:sp>
        <p:nvSpPr>
          <p:cNvPr id="3" name="Subtitle 2"/>
          <p:cNvSpPr>
            <a:spLocks noGrp="1"/>
          </p:cNvSpPr>
          <p:nvPr>
            <p:ph type="subTitle" idx="1"/>
          </p:nvPr>
        </p:nvSpPr>
        <p:spPr>
          <a:xfrm>
            <a:off x="1797223" y="4833546"/>
            <a:ext cx="8785185" cy="1033272"/>
          </a:xfrm>
        </p:spPr>
        <p:txBody>
          <a:bodyPr/>
          <a:lstStyle/>
          <a:p>
            <a:r>
              <a:rPr lang="en-US" dirty="0" smtClean="0"/>
              <a:t>Dr. </a:t>
            </a:r>
            <a:r>
              <a:rPr lang="en-US" dirty="0" err="1" smtClean="0"/>
              <a:t>Benacer</a:t>
            </a:r>
            <a:r>
              <a:rPr lang="en-US" dirty="0" smtClean="0"/>
              <a:t> Hamza</a:t>
            </a:r>
          </a:p>
          <a:p>
            <a:r>
              <a:rPr lang="en-US" dirty="0" smtClean="0"/>
              <a:t>2024-2025</a:t>
            </a:r>
            <a:endParaRPr lang="en-US" dirty="0"/>
          </a:p>
        </p:txBody>
      </p:sp>
    </p:spTree>
    <p:extLst>
      <p:ext uri="{BB962C8B-B14F-4D97-AF65-F5344CB8AC3E}">
        <p14:creationId xmlns:p14="http://schemas.microsoft.com/office/powerpoint/2010/main" val="1563368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08495" y="352750"/>
            <a:ext cx="11783505" cy="2308324"/>
          </a:xfrm>
          <a:prstGeom prst="rect">
            <a:avLst/>
          </a:prstGeom>
        </p:spPr>
        <p:txBody>
          <a:bodyPr wrap="square">
            <a:spAutoFit/>
          </a:bodyPr>
          <a:lstStyle/>
          <a:p>
            <a:r>
              <a:rPr lang="en-US" sz="4800" dirty="0">
                <a:solidFill>
                  <a:srgbClr val="FF0000"/>
                </a:solidFill>
              </a:rPr>
              <a:t>3. The history of urbanism? </a:t>
            </a:r>
            <a:br>
              <a:rPr lang="en-US" sz="4800" dirty="0">
                <a:solidFill>
                  <a:srgbClr val="FF0000"/>
                </a:solidFill>
              </a:rPr>
            </a:br>
            <a:r>
              <a:rPr lang="en-US" sz="4800" dirty="0">
                <a:solidFill>
                  <a:srgbClr val="FF0000"/>
                </a:solidFill>
              </a:rPr>
              <a:t/>
            </a:r>
            <a:br>
              <a:rPr lang="en-US" sz="4800" dirty="0">
                <a:solidFill>
                  <a:srgbClr val="FF0000"/>
                </a:solidFill>
              </a:rPr>
            </a:br>
            <a:endParaRPr lang="fr-FR" sz="4800" dirty="0"/>
          </a:p>
        </p:txBody>
      </p:sp>
      <p:pic>
        <p:nvPicPr>
          <p:cNvPr id="8" name="Image 7"/>
          <p:cNvPicPr>
            <a:picLocks noChangeAspect="1"/>
          </p:cNvPicPr>
          <p:nvPr/>
        </p:nvPicPr>
        <p:blipFill rotWithShape="1">
          <a:blip r:embed="rId2">
            <a:extLst>
              <a:ext uri="{28A0092B-C50C-407E-A947-70E740481C1C}">
                <a14:useLocalDpi xmlns:a14="http://schemas.microsoft.com/office/drawing/2010/main" val="0"/>
              </a:ext>
            </a:extLst>
          </a:blip>
          <a:srcRect l="5323" t="7028" r="3175" b="5397"/>
          <a:stretch/>
        </p:blipFill>
        <p:spPr>
          <a:xfrm>
            <a:off x="3236731" y="1506912"/>
            <a:ext cx="6127031" cy="4780767"/>
          </a:xfrm>
          <a:prstGeom prst="rect">
            <a:avLst/>
          </a:prstGeom>
        </p:spPr>
      </p:pic>
    </p:spTree>
    <p:extLst>
      <p:ext uri="{BB962C8B-B14F-4D97-AF65-F5344CB8AC3E}">
        <p14:creationId xmlns:p14="http://schemas.microsoft.com/office/powerpoint/2010/main" val="798573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9433" y="497330"/>
            <a:ext cx="9144000" cy="486518"/>
          </a:xfrm>
        </p:spPr>
        <p:txBody>
          <a:bodyPr>
            <a:noAutofit/>
          </a:bodyPr>
          <a:lstStyle/>
          <a:p>
            <a:r>
              <a:rPr lang="en-US" sz="4400" dirty="0" smtClean="0">
                <a:solidFill>
                  <a:srgbClr val="FF0000"/>
                </a:solidFill>
              </a:rPr>
              <a:t>3. </a:t>
            </a:r>
            <a:r>
              <a:rPr lang="en-US" sz="4400" dirty="0">
                <a:solidFill>
                  <a:srgbClr val="FF0000"/>
                </a:solidFill>
              </a:rPr>
              <a:t>The history of urbanism</a:t>
            </a:r>
            <a:endParaRPr lang="en-US" sz="4400" b="1" dirty="0">
              <a:solidFill>
                <a:srgbClr val="FF0000"/>
              </a:solidFill>
            </a:endParaRPr>
          </a:p>
        </p:txBody>
      </p:sp>
      <p:sp>
        <p:nvSpPr>
          <p:cNvPr id="3" name="Subtitle 2"/>
          <p:cNvSpPr>
            <a:spLocks noGrp="1"/>
          </p:cNvSpPr>
          <p:nvPr>
            <p:ph type="subTitle" idx="1"/>
          </p:nvPr>
        </p:nvSpPr>
        <p:spPr>
          <a:xfrm>
            <a:off x="208344" y="1149092"/>
            <a:ext cx="11678855" cy="3310359"/>
          </a:xfrm>
        </p:spPr>
        <p:txBody>
          <a:bodyPr>
            <a:noAutofit/>
          </a:bodyPr>
          <a:lstStyle/>
          <a:p>
            <a:pPr algn="just">
              <a:lnSpc>
                <a:spcPct val="150000"/>
              </a:lnSpc>
            </a:pPr>
            <a:r>
              <a:rPr lang="en-US" sz="2000" dirty="0"/>
              <a:t>The history of urbanism can be traced back to the </a:t>
            </a:r>
            <a:r>
              <a:rPr lang="en-US" sz="2000" b="1" dirty="0"/>
              <a:t>earliest human settlements</a:t>
            </a:r>
            <a:r>
              <a:rPr lang="en-US" sz="2000" dirty="0"/>
              <a:t>. The </a:t>
            </a:r>
            <a:r>
              <a:rPr lang="en-US" sz="2000" u="sng" dirty="0"/>
              <a:t>first cities </a:t>
            </a:r>
            <a:r>
              <a:rPr lang="en-US" sz="2000" dirty="0"/>
              <a:t>emerged in </a:t>
            </a:r>
            <a:r>
              <a:rPr lang="en-US" sz="2000" b="1" dirty="0"/>
              <a:t>Mesopotamia</a:t>
            </a:r>
            <a:r>
              <a:rPr lang="en-US" sz="2000" dirty="0"/>
              <a:t> and </a:t>
            </a:r>
            <a:r>
              <a:rPr lang="en-US" sz="2000" b="1" dirty="0"/>
              <a:t>Egypt</a:t>
            </a:r>
            <a:r>
              <a:rPr lang="en-US" sz="2000" dirty="0"/>
              <a:t> around </a:t>
            </a:r>
            <a:r>
              <a:rPr lang="en-US" sz="2000" b="1" dirty="0"/>
              <a:t>5,000 years ago</a:t>
            </a:r>
            <a:r>
              <a:rPr lang="en-US" sz="2000" dirty="0"/>
              <a:t>. </a:t>
            </a:r>
            <a:endParaRPr lang="en-US" sz="2000"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stretch>
            <a:fillRect/>
          </a:stretch>
        </p:blipFill>
        <p:spPr>
          <a:xfrm>
            <a:off x="314718" y="2512719"/>
            <a:ext cx="3889637" cy="3513021"/>
          </a:xfrm>
          <a:prstGeom prst="rect">
            <a:avLst/>
          </a:prstGeom>
        </p:spPr>
      </p:pic>
      <p:pic>
        <p:nvPicPr>
          <p:cNvPr id="1026" name="Picture 2" descr="Human Civilization's First Cities: 7 of the Old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721" y="2512719"/>
            <a:ext cx="6496111" cy="317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934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80063" y="385521"/>
            <a:ext cx="11678855" cy="33103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US" sz="2000" dirty="0" smtClean="0"/>
              <a:t>The </a:t>
            </a:r>
            <a:r>
              <a:rPr lang="en-US" sz="2000" u="sng" dirty="0" smtClean="0"/>
              <a:t>early cities </a:t>
            </a:r>
            <a:r>
              <a:rPr lang="en-US" sz="2000" dirty="0" smtClean="0"/>
              <a:t>were typically </a:t>
            </a:r>
            <a:r>
              <a:rPr lang="en-US" sz="2000" b="1" dirty="0" smtClean="0"/>
              <a:t>small</a:t>
            </a:r>
            <a:r>
              <a:rPr lang="en-US" sz="2000" dirty="0" smtClean="0"/>
              <a:t> and </a:t>
            </a:r>
            <a:r>
              <a:rPr lang="en-US" sz="2000" b="1" dirty="0" smtClean="0"/>
              <a:t>compact</a:t>
            </a:r>
            <a:r>
              <a:rPr lang="en-US" sz="2000" dirty="0" smtClean="0"/>
              <a:t>, with a </a:t>
            </a:r>
            <a:r>
              <a:rPr lang="en-US" sz="2000" b="1" dirty="0" smtClean="0"/>
              <a:t>central marketplace </a:t>
            </a:r>
            <a:r>
              <a:rPr lang="en-US" sz="2000" dirty="0" smtClean="0"/>
              <a:t>and a surrounding </a:t>
            </a:r>
            <a:r>
              <a:rPr lang="en-US" sz="2000" b="1" dirty="0" smtClean="0"/>
              <a:t>residential area</a:t>
            </a:r>
            <a:r>
              <a:rPr lang="en-US" sz="2000" dirty="0" smtClean="0"/>
              <a:t>. Over time, cities grew larger and more complex. By the </a:t>
            </a:r>
            <a:r>
              <a:rPr lang="en-US" sz="2000" u="sng" dirty="0" smtClean="0"/>
              <a:t>Middle Ages</a:t>
            </a:r>
            <a:r>
              <a:rPr lang="en-US" sz="2000" dirty="0" smtClean="0"/>
              <a:t>, many European cities had developed into </a:t>
            </a:r>
            <a:r>
              <a:rPr lang="en-US" sz="2000" b="1" dirty="0" smtClean="0"/>
              <a:t>walled fortifications </a:t>
            </a:r>
            <a:r>
              <a:rPr lang="en-US" sz="2000" dirty="0" smtClean="0"/>
              <a:t>with a </a:t>
            </a:r>
            <a:r>
              <a:rPr lang="en-US" sz="2000" b="1" dirty="0" smtClean="0"/>
              <a:t>complex system </a:t>
            </a:r>
            <a:r>
              <a:rPr lang="en-US" sz="2000" dirty="0" smtClean="0"/>
              <a:t>of </a:t>
            </a:r>
            <a:r>
              <a:rPr lang="en-US" sz="2000" b="1" dirty="0" smtClean="0"/>
              <a:t>streets</a:t>
            </a:r>
            <a:r>
              <a:rPr lang="en-US" sz="2000" dirty="0" smtClean="0"/>
              <a:t> and </a:t>
            </a:r>
            <a:r>
              <a:rPr lang="en-US" sz="2000" b="1" dirty="0" smtClean="0"/>
              <a:t>canals</a:t>
            </a:r>
            <a:r>
              <a:rPr lang="en-US" sz="2000" dirty="0" smtClean="0"/>
              <a:t>. </a:t>
            </a:r>
            <a:endParaRPr lang="en-US" sz="2000" dirty="0">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537131" y="2040700"/>
            <a:ext cx="4914900" cy="3743325"/>
          </a:xfrm>
          <a:prstGeom prst="rect">
            <a:avLst/>
          </a:prstGeom>
        </p:spPr>
      </p:pic>
      <p:pic>
        <p:nvPicPr>
          <p:cNvPr id="6" name="Image 5"/>
          <p:cNvPicPr>
            <a:picLocks noChangeAspect="1"/>
          </p:cNvPicPr>
          <p:nvPr/>
        </p:nvPicPr>
        <p:blipFill>
          <a:blip r:embed="rId3"/>
          <a:stretch>
            <a:fillRect/>
          </a:stretch>
        </p:blipFill>
        <p:spPr>
          <a:xfrm>
            <a:off x="6356536" y="2040700"/>
            <a:ext cx="4899067" cy="3674300"/>
          </a:xfrm>
          <a:prstGeom prst="rect">
            <a:avLst/>
          </a:prstGeom>
        </p:spPr>
      </p:pic>
    </p:spTree>
    <p:extLst>
      <p:ext uri="{BB962C8B-B14F-4D97-AF65-F5344CB8AC3E}">
        <p14:creationId xmlns:p14="http://schemas.microsoft.com/office/powerpoint/2010/main" val="1075040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08344" y="347813"/>
            <a:ext cx="11678855" cy="33103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US" sz="2000" dirty="0" smtClean="0"/>
              <a:t>In the </a:t>
            </a:r>
            <a:r>
              <a:rPr lang="en-US" sz="2000" u="sng" dirty="0" smtClean="0"/>
              <a:t>Renaissance</a:t>
            </a:r>
            <a:r>
              <a:rPr lang="en-US" sz="2000" dirty="0" smtClean="0"/>
              <a:t>, cities began to be redesigned with more emphasis on </a:t>
            </a:r>
            <a:r>
              <a:rPr lang="en-US" sz="2000" b="1" dirty="0" smtClean="0"/>
              <a:t>beauty</a:t>
            </a:r>
            <a:r>
              <a:rPr lang="en-US" sz="2000" dirty="0" smtClean="0"/>
              <a:t> and </a:t>
            </a:r>
            <a:r>
              <a:rPr lang="en-US" sz="2000" b="1" dirty="0" smtClean="0"/>
              <a:t>symmetry</a:t>
            </a:r>
            <a:r>
              <a:rPr lang="en-US" sz="2000" dirty="0" smtClean="0"/>
              <a:t>. </a:t>
            </a:r>
            <a:endParaRPr lang="en-US" sz="2000" dirty="0">
              <a:latin typeface="Times New Roman" panose="02020603050405020304" pitchFamily="18" charset="0"/>
              <a:cs typeface="Times New Roman" panose="02020603050405020304" pitchFamily="18" charset="0"/>
            </a:endParaRPr>
          </a:p>
        </p:txBody>
      </p:sp>
      <p:pic>
        <p:nvPicPr>
          <p:cNvPr id="2050" name="Picture 2" descr="Exploring the History of the Ideal Renaissance Cities | ArchDa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099" y="1189921"/>
            <a:ext cx="4916046" cy="37975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rban Planning during Renaissance Period | PPT"/>
          <p:cNvPicPr>
            <a:picLocks noChangeAspect="1" noChangeArrowheads="1"/>
          </p:cNvPicPr>
          <p:nvPr/>
        </p:nvPicPr>
        <p:blipFill rotWithShape="1">
          <a:blip r:embed="rId3">
            <a:extLst>
              <a:ext uri="{28A0092B-C50C-407E-A947-70E740481C1C}">
                <a14:useLocalDpi xmlns:a14="http://schemas.microsoft.com/office/drawing/2010/main" val="0"/>
              </a:ext>
            </a:extLst>
          </a:blip>
          <a:srcRect l="-156" t="16743"/>
          <a:stretch/>
        </p:blipFill>
        <p:spPr bwMode="auto">
          <a:xfrm>
            <a:off x="5527900" y="1189920"/>
            <a:ext cx="6091058" cy="3797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143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17770" y="347814"/>
            <a:ext cx="11678855" cy="33103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US" sz="2000" dirty="0" smtClean="0"/>
              <a:t>The </a:t>
            </a:r>
            <a:r>
              <a:rPr lang="en-US" sz="2000" u="sng" dirty="0" smtClean="0"/>
              <a:t>Industrial Revolution </a:t>
            </a:r>
            <a:r>
              <a:rPr lang="en-US" sz="2000" dirty="0" smtClean="0"/>
              <a:t>led to a </a:t>
            </a:r>
            <a:r>
              <a:rPr lang="en-US" sz="2000" b="1" dirty="0" smtClean="0"/>
              <a:t>rapid growth </a:t>
            </a:r>
            <a:r>
              <a:rPr lang="en-US" sz="2000" dirty="0" smtClean="0"/>
              <a:t>in urban populations. New cities were built to accommodate the growing workforce, and existing cities expanded rapidly. This period also saw the development of </a:t>
            </a:r>
            <a:r>
              <a:rPr lang="en-US" sz="2000" b="1" dirty="0" smtClean="0"/>
              <a:t>new transportation technologies</a:t>
            </a:r>
            <a:r>
              <a:rPr lang="en-US" sz="2000" dirty="0" smtClean="0"/>
              <a:t>, such as the railroad and the streetcar, which made it easier for people to move around cities.</a:t>
            </a:r>
          </a:p>
        </p:txBody>
      </p:sp>
      <p:pic>
        <p:nvPicPr>
          <p:cNvPr id="3074" name="Picture 2" descr="Industrial Revolutions - How They Changed the Worl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182" y="2345144"/>
            <a:ext cx="5183758" cy="296214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3"/>
          <a:stretch>
            <a:fillRect/>
          </a:stretch>
        </p:blipFill>
        <p:spPr>
          <a:xfrm>
            <a:off x="5868381" y="2359367"/>
            <a:ext cx="4211320" cy="2947924"/>
          </a:xfrm>
          <a:prstGeom prst="rect">
            <a:avLst/>
          </a:prstGeom>
        </p:spPr>
      </p:pic>
    </p:spTree>
    <p:extLst>
      <p:ext uri="{BB962C8B-B14F-4D97-AF65-F5344CB8AC3E}">
        <p14:creationId xmlns:p14="http://schemas.microsoft.com/office/powerpoint/2010/main" val="2782592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98918" y="479789"/>
            <a:ext cx="11678855" cy="33103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US" sz="2000" dirty="0" smtClean="0"/>
              <a:t>In the </a:t>
            </a:r>
            <a:r>
              <a:rPr lang="en-US" sz="2000" u="sng" dirty="0" smtClean="0"/>
              <a:t>20th century</a:t>
            </a:r>
            <a:r>
              <a:rPr lang="en-US" sz="2000" dirty="0" smtClean="0"/>
              <a:t>, urban planning became a more formal discipline. Planners began to develop new ways to manage the growth of cities and to improve the quality of urban life. This period also saw the development of new urban forms, such as the garden city and the new town.</a:t>
            </a:r>
            <a:endParaRPr lang="en-US" sz="2000" dirty="0">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424796" y="2134968"/>
            <a:ext cx="4762500" cy="3476625"/>
          </a:xfrm>
          <a:prstGeom prst="rect">
            <a:avLst/>
          </a:prstGeom>
        </p:spPr>
      </p:pic>
      <p:pic>
        <p:nvPicPr>
          <p:cNvPr id="6" name="Image 5"/>
          <p:cNvPicPr>
            <a:picLocks noChangeAspect="1"/>
          </p:cNvPicPr>
          <p:nvPr/>
        </p:nvPicPr>
        <p:blipFill>
          <a:blip r:embed="rId3"/>
          <a:stretch>
            <a:fillRect/>
          </a:stretch>
        </p:blipFill>
        <p:spPr>
          <a:xfrm>
            <a:off x="5413174" y="2134968"/>
            <a:ext cx="5135420" cy="3473334"/>
          </a:xfrm>
          <a:prstGeom prst="rect">
            <a:avLst/>
          </a:prstGeom>
        </p:spPr>
      </p:pic>
    </p:spTree>
    <p:extLst>
      <p:ext uri="{BB962C8B-B14F-4D97-AF65-F5344CB8AC3E}">
        <p14:creationId xmlns:p14="http://schemas.microsoft.com/office/powerpoint/2010/main" val="399521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TotalTime>
  <Words>229</Words>
  <Application>Microsoft Office PowerPoint</Application>
  <PresentationFormat>Grand écran</PresentationFormat>
  <Paragraphs>10</Paragraphs>
  <Slides>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Arial</vt:lpstr>
      <vt:lpstr>Calibri</vt:lpstr>
      <vt:lpstr>Calibri Light</vt:lpstr>
      <vt:lpstr>Times New Roman</vt:lpstr>
      <vt:lpstr>Office Theme</vt:lpstr>
      <vt:lpstr>Lecture 3:</vt:lpstr>
      <vt:lpstr>Présentation PowerPoint</vt:lpstr>
      <vt:lpstr>3. The history of urbanism</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 to Cartography</dc:title>
  <dc:creator>Dr.Saif Eddine CHETTAH</dc:creator>
  <cp:lastModifiedBy>Compte Microsoft</cp:lastModifiedBy>
  <cp:revision>46</cp:revision>
  <dcterms:created xsi:type="dcterms:W3CDTF">2023-10-03T09:36:30Z</dcterms:created>
  <dcterms:modified xsi:type="dcterms:W3CDTF">2024-11-07T09:06:38Z</dcterms:modified>
</cp:coreProperties>
</file>