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2" r:id="rId7"/>
    <p:sldId id="261" r:id="rId8"/>
    <p:sldId id="264" r:id="rId9"/>
    <p:sldId id="265" r:id="rId10"/>
    <p:sldId id="266" r:id="rId11"/>
    <p:sldId id="269" r:id="rId12"/>
    <p:sldId id="268" r:id="rId13"/>
    <p:sldId id="270" r:id="rId14"/>
    <p:sldId id="275" r:id="rId15"/>
    <p:sldId id="274" r:id="rId16"/>
    <p:sldId id="273" r:id="rId17"/>
    <p:sldId id="271" r:id="rId18"/>
    <p:sldId id="267" r:id="rId19"/>
    <p:sldId id="278" r:id="rId20"/>
    <p:sldId id="279" r:id="rId21"/>
    <p:sldId id="277" r:id="rId22"/>
    <p:sldId id="283" r:id="rId23"/>
    <p:sldId id="284" r:id="rId24"/>
    <p:sldId id="272" r:id="rId25"/>
    <p:sldId id="286" r:id="rId26"/>
    <p:sldId id="285" r:id="rId27"/>
    <p:sldId id="290" r:id="rId28"/>
    <p:sldId id="289" r:id="rId29"/>
    <p:sldId id="288" r:id="rId30"/>
    <p:sldId id="287" r:id="rId31"/>
    <p:sldId id="295" r:id="rId32"/>
    <p:sldId id="293" r:id="rId33"/>
    <p:sldId id="294" r:id="rId34"/>
    <p:sldId id="292" r:id="rId35"/>
    <p:sldId id="291" r:id="rId36"/>
    <p:sldId id="282" r:id="rId37"/>
    <p:sldId id="281" r:id="rId38"/>
    <p:sldId id="299" r:id="rId39"/>
    <p:sldId id="298" r:id="rId40"/>
    <p:sldId id="301" r:id="rId41"/>
    <p:sldId id="302" r:id="rId42"/>
    <p:sldId id="303" r:id="rId43"/>
    <p:sldId id="300" r:id="rId44"/>
    <p:sldId id="307" r:id="rId45"/>
    <p:sldId id="306" r:id="rId46"/>
    <p:sldId id="305" r:id="rId47"/>
    <p:sldId id="296" r:id="rId48"/>
    <p:sldId id="304" r:id="rId49"/>
    <p:sldId id="297" r:id="rId50"/>
    <p:sldId id="280" r:id="rId51"/>
    <p:sldId id="308" r:id="rId52"/>
    <p:sldId id="309" r:id="rId53"/>
    <p:sldId id="310" r:id="rId54"/>
    <p:sldId id="311" r:id="rId55"/>
    <p:sldId id="312"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1" autoAdjust="0"/>
    <p:restoredTop sz="94660"/>
  </p:normalViewPr>
  <p:slideViewPr>
    <p:cSldViewPr snapToGrid="0">
      <p:cViewPr varScale="1">
        <p:scale>
          <a:sx n="83" d="100"/>
          <a:sy n="83" d="100"/>
        </p:scale>
        <p:origin x="12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1460EA1-AEFE-4EFE-AC3C-63A379635EBB}"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30288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460EA1-AEFE-4EFE-AC3C-63A379635EBB}"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255061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460EA1-AEFE-4EFE-AC3C-63A379635EBB}"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204258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460EA1-AEFE-4EFE-AC3C-63A379635EBB}"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31718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1460EA1-AEFE-4EFE-AC3C-63A379635EBB}" type="datetimeFigureOut">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51979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460EA1-AEFE-4EFE-AC3C-63A379635EBB}" type="datetimeFigureOut">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406980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1460EA1-AEFE-4EFE-AC3C-63A379635EBB}" type="datetimeFigureOut">
              <a:rPr lang="fr-FR" smtClean="0"/>
              <a:t>09/03/2022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184409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1460EA1-AEFE-4EFE-AC3C-63A379635EBB}" type="datetimeFigureOut">
              <a:rPr lang="fr-FR" smtClean="0"/>
              <a:t>09/03/2022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358519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460EA1-AEFE-4EFE-AC3C-63A379635EBB}" type="datetimeFigureOut">
              <a:rPr lang="fr-FR" smtClean="0"/>
              <a:t>09/03/2022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58931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460EA1-AEFE-4EFE-AC3C-63A379635EBB}" type="datetimeFigureOut">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151415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460EA1-AEFE-4EFE-AC3C-63A379635EBB}" type="datetimeFigureOut">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0C0342-A3F0-4470-A517-5A0ED7C8FBFE}" type="slidenum">
              <a:rPr lang="fr-FR" smtClean="0"/>
              <a:t>‹N°›</a:t>
            </a:fld>
            <a:endParaRPr lang="fr-FR"/>
          </a:p>
        </p:txBody>
      </p:sp>
    </p:spTree>
    <p:extLst>
      <p:ext uri="{BB962C8B-B14F-4D97-AF65-F5344CB8AC3E}">
        <p14:creationId xmlns:p14="http://schemas.microsoft.com/office/powerpoint/2010/main" val="346273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60EA1-AEFE-4EFE-AC3C-63A379635EBB}" type="datetimeFigureOut">
              <a:rPr lang="fr-FR" smtClean="0"/>
              <a:t>09/03/2022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C0342-A3F0-4470-A517-5A0ED7C8FBFE}" type="slidenum">
              <a:rPr lang="fr-FR" smtClean="0"/>
              <a:t>‹N°›</a:t>
            </a:fld>
            <a:endParaRPr lang="fr-FR"/>
          </a:p>
        </p:txBody>
      </p:sp>
    </p:spTree>
    <p:extLst>
      <p:ext uri="{BB962C8B-B14F-4D97-AF65-F5344CB8AC3E}">
        <p14:creationId xmlns:p14="http://schemas.microsoft.com/office/powerpoint/2010/main" val="235834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901" y="387097"/>
            <a:ext cx="3322384" cy="369332"/>
          </a:xfrm>
          <a:prstGeom prst="rect">
            <a:avLst/>
          </a:prstGeom>
        </p:spPr>
        <p:txBody>
          <a:bodyPr wrap="none">
            <a:spAutoFit/>
          </a:bodyPr>
          <a:lstStyle/>
          <a:p>
            <a:r>
              <a:rPr lang="fr-FR" b="1" dirty="0" smtClean="0">
                <a:solidFill>
                  <a:srgbClr val="FF0000"/>
                </a:solidFill>
                <a:latin typeface="Times New Roman" panose="02020603050405020304" pitchFamily="18" charset="0"/>
                <a:cs typeface="Times New Roman" panose="02020603050405020304" pitchFamily="18" charset="0"/>
              </a:rPr>
              <a:t>I . Organisation des entreprises </a:t>
            </a: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17092" y="0"/>
            <a:ext cx="4907754" cy="369332"/>
          </a:xfrm>
          <a:prstGeom prst="rect">
            <a:avLst/>
          </a:prstGeom>
        </p:spPr>
        <p:txBody>
          <a:bodyPr wrap="none">
            <a:spAutoFit/>
          </a:bodyPr>
          <a:lstStyle/>
          <a:p>
            <a:r>
              <a:rPr lang="fr-FR" dirty="0" smtClean="0"/>
              <a:t> </a:t>
            </a:r>
            <a:r>
              <a:rPr lang="fr-FR" b="1" dirty="0" smtClean="0">
                <a:solidFill>
                  <a:schemeClr val="accent5"/>
                </a:solidFill>
                <a:latin typeface="Times New Roman" panose="02020603050405020304" pitchFamily="18" charset="0"/>
                <a:cs typeface="Times New Roman" panose="02020603050405020304" pitchFamily="18" charset="0"/>
              </a:rPr>
              <a:t>Fonctionnement et organisation de l’entreprise </a:t>
            </a:r>
            <a:endParaRPr lang="fr-FR" b="1" dirty="0">
              <a:solidFill>
                <a:schemeClr val="accent5"/>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910976"/>
            <a:ext cx="12192000" cy="646331"/>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L’entreprise  est  une  organisation  mettant  en  œuvres  différents  moyens  dans  le  but  de produire et commercialiser des biens et services. </a:t>
            </a:r>
            <a:endParaRPr lang="fr-FR"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2"/>
          <a:stretch>
            <a:fillRect/>
          </a:stretch>
        </p:blipFill>
        <p:spPr>
          <a:xfrm>
            <a:off x="3973806" y="1557307"/>
            <a:ext cx="3790476" cy="2285487"/>
          </a:xfrm>
          <a:prstGeom prst="rect">
            <a:avLst/>
          </a:prstGeom>
        </p:spPr>
      </p:pic>
      <p:pic>
        <p:nvPicPr>
          <p:cNvPr id="9" name="Image 8"/>
          <p:cNvPicPr>
            <a:picLocks noChangeAspect="1"/>
          </p:cNvPicPr>
          <p:nvPr/>
        </p:nvPicPr>
        <p:blipFill>
          <a:blip r:embed="rId3"/>
          <a:stretch>
            <a:fillRect/>
          </a:stretch>
        </p:blipFill>
        <p:spPr>
          <a:xfrm>
            <a:off x="321759" y="3876691"/>
            <a:ext cx="3457143" cy="2475336"/>
          </a:xfrm>
          <a:prstGeom prst="rect">
            <a:avLst/>
          </a:prstGeom>
        </p:spPr>
      </p:pic>
      <p:pic>
        <p:nvPicPr>
          <p:cNvPr id="10" name="Image 9"/>
          <p:cNvPicPr>
            <a:picLocks noChangeAspect="1"/>
          </p:cNvPicPr>
          <p:nvPr/>
        </p:nvPicPr>
        <p:blipFill>
          <a:blip r:embed="rId4"/>
          <a:stretch>
            <a:fillRect/>
          </a:stretch>
        </p:blipFill>
        <p:spPr>
          <a:xfrm>
            <a:off x="3778902" y="3706120"/>
            <a:ext cx="4354488" cy="2645907"/>
          </a:xfrm>
          <a:prstGeom prst="rect">
            <a:avLst/>
          </a:prstGeom>
        </p:spPr>
      </p:pic>
      <p:pic>
        <p:nvPicPr>
          <p:cNvPr id="11" name="Image 10"/>
          <p:cNvPicPr>
            <a:picLocks noChangeAspect="1"/>
          </p:cNvPicPr>
          <p:nvPr/>
        </p:nvPicPr>
        <p:blipFill>
          <a:blip r:embed="rId5"/>
          <a:stretch>
            <a:fillRect/>
          </a:stretch>
        </p:blipFill>
        <p:spPr>
          <a:xfrm>
            <a:off x="8040209" y="3937613"/>
            <a:ext cx="4047619" cy="2414414"/>
          </a:xfrm>
          <a:prstGeom prst="rect">
            <a:avLst/>
          </a:prstGeom>
        </p:spPr>
      </p:pic>
    </p:spTree>
    <p:extLst>
      <p:ext uri="{BB962C8B-B14F-4D97-AF65-F5344CB8AC3E}">
        <p14:creationId xmlns:p14="http://schemas.microsoft.com/office/powerpoint/2010/main" val="122621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23" y="112752"/>
            <a:ext cx="11783028" cy="2419124"/>
          </a:xfrm>
          <a:prstGeom prst="rect">
            <a:avLst/>
          </a:prstGeom>
        </p:spPr>
        <p:txBody>
          <a:bodyPr wrap="square">
            <a:spAutoFit/>
          </a:bodyPr>
          <a:lstStyle/>
          <a:p>
            <a:pPr>
              <a:lnSpc>
                <a:spcPct val="120000"/>
              </a:lnSpc>
            </a:pPr>
            <a:r>
              <a:rPr lang="fr-FR" b="1" dirty="0">
                <a:solidFill>
                  <a:schemeClr val="accent5"/>
                </a:solidFill>
                <a:latin typeface="Times New Roman" panose="02020603050405020304" pitchFamily="18" charset="0"/>
                <a:cs typeface="Times New Roman" panose="02020603050405020304" pitchFamily="18" charset="0"/>
              </a:rPr>
              <a:t>IV.1.2. Les différentes façons de sous-traiter </a:t>
            </a:r>
            <a:endParaRPr lang="fr-FR" b="1" dirty="0" smtClean="0">
              <a:solidFill>
                <a:schemeClr val="accent5"/>
              </a:solidFill>
              <a:latin typeface="Times New Roman" panose="02020603050405020304" pitchFamily="18" charset="0"/>
              <a:cs typeface="Times New Roman" panose="02020603050405020304" pitchFamily="18" charset="0"/>
            </a:endParaRPr>
          </a:p>
          <a:p>
            <a:pPr algn="just">
              <a:lnSpc>
                <a:spcPct val="120000"/>
              </a:lnSpc>
            </a:pPr>
            <a:r>
              <a:rPr lang="fr-FR" dirty="0" smtClean="0">
                <a:latin typeface="Times New Roman" panose="02020603050405020304" pitchFamily="18" charset="0"/>
                <a:cs typeface="Times New Roman" panose="02020603050405020304" pitchFamily="18" charset="0"/>
              </a:rPr>
              <a:t>•  </a:t>
            </a:r>
            <a:r>
              <a:rPr lang="fr-FR" dirty="0">
                <a:solidFill>
                  <a:srgbClr val="00B050"/>
                </a:solidFill>
                <a:latin typeface="Times New Roman" panose="02020603050405020304" pitchFamily="18" charset="0"/>
                <a:cs typeface="Times New Roman" panose="02020603050405020304" pitchFamily="18" charset="0"/>
              </a:rPr>
              <a:t>La  sous-traitance </a:t>
            </a:r>
            <a:r>
              <a:rPr lang="fr-FR" dirty="0" smtClean="0">
                <a:solidFill>
                  <a:srgbClr val="00B050"/>
                </a:solidFill>
                <a:latin typeface="Times New Roman" panose="02020603050405020304" pitchFamily="18" charset="0"/>
                <a:cs typeface="Times New Roman" panose="02020603050405020304" pitchFamily="18" charset="0"/>
              </a:rPr>
              <a:t>de spécialité </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dans ce cas</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l’entreprise ne possède pas les  moyens (</a:t>
            </a:r>
            <a:r>
              <a:rPr lang="fr-FR" dirty="0">
                <a:latin typeface="Times New Roman" panose="02020603050405020304" pitchFamily="18" charset="0"/>
                <a:cs typeface="Times New Roman" panose="02020603050405020304" pitchFamily="18" charset="0"/>
              </a:rPr>
              <a:t>compétences ou matériel) nécessaires à la fabrication </a:t>
            </a:r>
            <a:r>
              <a:rPr lang="fr-FR" dirty="0" smtClean="0">
                <a:latin typeface="Times New Roman" panose="02020603050405020304" pitchFamily="18" charset="0"/>
                <a:cs typeface="Times New Roman" panose="02020603050405020304" pitchFamily="18" charset="0"/>
              </a:rPr>
              <a:t>d’un </a:t>
            </a:r>
            <a:r>
              <a:rPr lang="fr-FR" dirty="0">
                <a:latin typeface="Times New Roman" panose="02020603050405020304" pitchFamily="18" charset="0"/>
                <a:cs typeface="Times New Roman" panose="02020603050405020304" pitchFamily="18" charset="0"/>
              </a:rPr>
              <a:t>produit et </a:t>
            </a:r>
            <a:r>
              <a:rPr lang="fr-FR" dirty="0" smtClean="0">
                <a:latin typeface="Times New Roman" panose="02020603050405020304" pitchFamily="18" charset="0"/>
                <a:cs typeface="Times New Roman" panose="02020603050405020304" pitchFamily="18" charset="0"/>
              </a:rPr>
              <a:t>s’adresse </a:t>
            </a:r>
            <a:r>
              <a:rPr lang="fr-FR" dirty="0">
                <a:latin typeface="Times New Roman" panose="02020603050405020304" pitchFamily="18" charset="0"/>
                <a:cs typeface="Times New Roman" panose="02020603050405020304" pitchFamily="18" charset="0"/>
              </a:rPr>
              <a:t>à une autre </a:t>
            </a:r>
            <a:r>
              <a:rPr lang="fr-FR" dirty="0" smtClean="0">
                <a:latin typeface="Times New Roman" panose="02020603050405020304" pitchFamily="18" charset="0"/>
                <a:cs typeface="Times New Roman" panose="02020603050405020304" pitchFamily="18" charset="0"/>
              </a:rPr>
              <a:t>entreprise </a:t>
            </a:r>
            <a:r>
              <a:rPr lang="fr-FR" dirty="0">
                <a:latin typeface="Times New Roman" panose="02020603050405020304" pitchFamily="18" charset="0"/>
                <a:cs typeface="Times New Roman" panose="02020603050405020304" pitchFamily="18" charset="0"/>
              </a:rPr>
              <a:t>pour le faire. </a:t>
            </a:r>
          </a:p>
          <a:p>
            <a:pPr algn="just">
              <a:lnSpc>
                <a:spcPct val="120000"/>
              </a:lnSpc>
            </a:pPr>
            <a:r>
              <a:rPr lang="fr-FR" dirty="0">
                <a:latin typeface="Times New Roman" panose="02020603050405020304" pitchFamily="18" charset="0"/>
                <a:cs typeface="Times New Roman" panose="02020603050405020304" pitchFamily="18" charset="0"/>
              </a:rPr>
              <a:t>•  </a:t>
            </a:r>
            <a:r>
              <a:rPr lang="fr-FR" dirty="0">
                <a:solidFill>
                  <a:srgbClr val="00B050"/>
                </a:solidFill>
                <a:latin typeface="Times New Roman" panose="02020603050405020304" pitchFamily="18" charset="0"/>
                <a:cs typeface="Times New Roman" panose="02020603050405020304" pitchFamily="18" charset="0"/>
              </a:rPr>
              <a:t>La sous-traitance de capacité</a:t>
            </a:r>
            <a:r>
              <a:rPr lang="fr-FR" dirty="0">
                <a:latin typeface="Times New Roman" panose="02020603050405020304" pitchFamily="18" charset="0"/>
                <a:cs typeface="Times New Roman" panose="02020603050405020304" pitchFamily="18" charset="0"/>
              </a:rPr>
              <a:t> : il arrive que </a:t>
            </a:r>
            <a:r>
              <a:rPr lang="fr-FR" dirty="0" smtClean="0">
                <a:latin typeface="Times New Roman" panose="02020603050405020304" pitchFamily="18" charset="0"/>
                <a:cs typeface="Times New Roman" panose="02020603050405020304" pitchFamily="18" charset="0"/>
              </a:rPr>
              <a:t>l’entreprise </a:t>
            </a:r>
            <a:r>
              <a:rPr lang="fr-FR" dirty="0">
                <a:latin typeface="Times New Roman" panose="02020603050405020304" pitchFamily="18" charset="0"/>
                <a:cs typeface="Times New Roman" panose="02020603050405020304" pitchFamily="18" charset="0"/>
              </a:rPr>
              <a:t>se retrouve, à un certain moment, </a:t>
            </a:r>
            <a:r>
              <a:rPr lang="fr-FR" dirty="0" smtClean="0">
                <a:latin typeface="Times New Roman" panose="02020603050405020304" pitchFamily="18" charset="0"/>
                <a:cs typeface="Times New Roman" panose="02020603050405020304" pitchFamily="18" charset="0"/>
              </a:rPr>
              <a:t>incapable </a:t>
            </a:r>
            <a:r>
              <a:rPr lang="fr-FR" dirty="0">
                <a:latin typeface="Times New Roman" panose="02020603050405020304" pitchFamily="18" charset="0"/>
                <a:cs typeface="Times New Roman" panose="02020603050405020304" pitchFamily="18" charset="0"/>
              </a:rPr>
              <a:t>de faire face à la demande (croissante) de ses clients et </a:t>
            </a:r>
            <a:r>
              <a:rPr lang="fr-FR" dirty="0" smtClean="0">
                <a:latin typeface="Times New Roman" panose="02020603050405020304" pitchFamily="18" charset="0"/>
                <a:cs typeface="Times New Roman" panose="02020603050405020304" pitchFamily="18" charset="0"/>
              </a:rPr>
              <a:t>qu’elle </a:t>
            </a:r>
            <a:r>
              <a:rPr lang="fr-FR" dirty="0">
                <a:latin typeface="Times New Roman" panose="02020603050405020304" pitchFamily="18" charset="0"/>
                <a:cs typeface="Times New Roman" panose="02020603050405020304" pitchFamily="18" charset="0"/>
              </a:rPr>
              <a:t>utilise la </a:t>
            </a:r>
            <a:r>
              <a:rPr lang="fr-FR" dirty="0" smtClean="0">
                <a:latin typeface="Times New Roman" panose="02020603050405020304" pitchFamily="18" charset="0"/>
                <a:cs typeface="Times New Roman" panose="02020603050405020304" pitchFamily="18" charset="0"/>
              </a:rPr>
              <a:t>sous-traitance </a:t>
            </a:r>
            <a:r>
              <a:rPr lang="fr-FR" dirty="0">
                <a:latin typeface="Times New Roman" panose="02020603050405020304" pitchFamily="18" charset="0"/>
                <a:cs typeface="Times New Roman" panose="02020603050405020304" pitchFamily="18" charset="0"/>
              </a:rPr>
              <a:t>pour dépasser cette difficulté. </a:t>
            </a:r>
          </a:p>
          <a:p>
            <a:pPr algn="just">
              <a:lnSpc>
                <a:spcPct val="120000"/>
              </a:lnSpc>
            </a:pPr>
            <a:r>
              <a:rPr lang="fr-FR" dirty="0">
                <a:latin typeface="Times New Roman" panose="02020603050405020304" pitchFamily="18" charset="0"/>
                <a:cs typeface="Times New Roman" panose="02020603050405020304" pitchFamily="18" charset="0"/>
              </a:rPr>
              <a:t>•  </a:t>
            </a:r>
            <a:r>
              <a:rPr lang="fr-FR" dirty="0">
                <a:solidFill>
                  <a:srgbClr val="00B050"/>
                </a:solidFill>
                <a:latin typeface="Times New Roman" panose="02020603050405020304" pitchFamily="18" charset="0"/>
                <a:cs typeface="Times New Roman" panose="02020603050405020304" pitchFamily="18" charset="0"/>
              </a:rPr>
              <a:t>La sous-traitance de marché</a:t>
            </a:r>
            <a:r>
              <a:rPr lang="fr-FR" dirty="0">
                <a:latin typeface="Times New Roman" panose="02020603050405020304" pitchFamily="18" charset="0"/>
                <a:cs typeface="Times New Roman" panose="02020603050405020304" pitchFamily="18" charset="0"/>
              </a:rPr>
              <a:t> : </a:t>
            </a:r>
            <a:r>
              <a:rPr lang="fr-FR" dirty="0" smtClean="0">
                <a:latin typeface="Times New Roman" panose="02020603050405020304" pitchFamily="18" charset="0"/>
                <a:cs typeface="Times New Roman" panose="02020603050405020304" pitchFamily="18" charset="0"/>
              </a:rPr>
              <a:t>c’est </a:t>
            </a:r>
            <a:r>
              <a:rPr lang="fr-FR" dirty="0">
                <a:latin typeface="Times New Roman" panose="02020603050405020304" pitchFamily="18" charset="0"/>
                <a:cs typeface="Times New Roman" panose="02020603050405020304" pitchFamily="18" charset="0"/>
              </a:rPr>
              <a:t>le cas où une entreprise fait appel à une autre pour </a:t>
            </a:r>
            <a:r>
              <a:rPr lang="fr-FR" dirty="0" smtClean="0">
                <a:latin typeface="Times New Roman" panose="02020603050405020304" pitchFamily="18" charset="0"/>
                <a:cs typeface="Times New Roman" panose="02020603050405020304" pitchFamily="18" charset="0"/>
              </a:rPr>
              <a:t>remplir </a:t>
            </a:r>
            <a:r>
              <a:rPr lang="fr-FR" dirty="0">
                <a:latin typeface="Times New Roman" panose="02020603050405020304" pitchFamily="18" charset="0"/>
                <a:cs typeface="Times New Roman" panose="02020603050405020304" pitchFamily="18" charset="0"/>
              </a:rPr>
              <a:t>un marché conclu entre elle et un maître </a:t>
            </a:r>
            <a:r>
              <a:rPr lang="fr-FR" dirty="0" smtClean="0">
                <a:latin typeface="Times New Roman" panose="02020603050405020304" pitchFamily="18" charset="0"/>
                <a:cs typeface="Times New Roman" panose="02020603050405020304" pitchFamily="18" charset="0"/>
              </a:rPr>
              <a:t>d’ouvrage </a:t>
            </a:r>
            <a:endParaRPr lang="fr-FR" dirty="0">
              <a:latin typeface="Times New Roman" panose="02020603050405020304" pitchFamily="18" charset="0"/>
              <a:cs typeface="Times New Roman" panose="02020603050405020304" pitchFamily="18" charset="0"/>
            </a:endParaRPr>
          </a:p>
        </p:txBody>
      </p:sp>
      <p:sp>
        <p:nvSpPr>
          <p:cNvPr id="3" name="Rectangle 2"/>
          <p:cNvSpPr/>
          <p:nvPr/>
        </p:nvSpPr>
        <p:spPr>
          <a:xfrm>
            <a:off x="0" y="2502893"/>
            <a:ext cx="11783028" cy="4417620"/>
          </a:xfrm>
          <a:prstGeom prst="rect">
            <a:avLst/>
          </a:prstGeom>
        </p:spPr>
        <p:txBody>
          <a:bodyPr wrap="square">
            <a:spAutoFit/>
          </a:bodyPr>
          <a:lstStyle/>
          <a:p>
            <a:pPr>
              <a:lnSpc>
                <a:spcPct val="130000"/>
              </a:lnSpc>
            </a:pPr>
            <a:r>
              <a:rPr lang="fr-FR" dirty="0">
                <a:solidFill>
                  <a:schemeClr val="accent5"/>
                </a:solidFill>
                <a:latin typeface="Times New Roman" panose="02020603050405020304" pitchFamily="18" charset="0"/>
                <a:cs typeface="Times New Roman" panose="02020603050405020304" pitchFamily="18" charset="0"/>
              </a:rPr>
              <a:t>IV.2. Partenariat </a:t>
            </a:r>
          </a:p>
          <a:p>
            <a:pPr algn="just">
              <a:lnSpc>
                <a:spcPct val="13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Faire  </a:t>
            </a:r>
            <a:r>
              <a:rPr lang="fr-FR" dirty="0">
                <a:latin typeface="Times New Roman" panose="02020603050405020304" pitchFamily="18" charset="0"/>
                <a:cs typeface="Times New Roman" panose="02020603050405020304" pitchFamily="18" charset="0"/>
              </a:rPr>
              <a:t>des  partenariats  est  une  des  techniques  de  promotion  les  plus  rentables  pour </a:t>
            </a:r>
            <a:r>
              <a:rPr lang="fr-FR" dirty="0" smtClean="0">
                <a:latin typeface="Times New Roman" panose="02020603050405020304" pitchFamily="18" charset="0"/>
                <a:cs typeface="Times New Roman" panose="02020603050405020304" pitchFamily="18" charset="0"/>
              </a:rPr>
              <a:t>développer </a:t>
            </a:r>
            <a:r>
              <a:rPr lang="fr-FR" dirty="0">
                <a:latin typeface="Times New Roman" panose="02020603050405020304" pitchFamily="18" charset="0"/>
                <a:cs typeface="Times New Roman" panose="02020603050405020304" pitchFamily="18" charset="0"/>
              </a:rPr>
              <a:t>son activité. </a:t>
            </a:r>
          </a:p>
          <a:p>
            <a:pPr algn="just">
              <a:lnSpc>
                <a:spcPct val="130000"/>
              </a:lnSpc>
            </a:pPr>
            <a:r>
              <a:rPr lang="fr-FR" dirty="0">
                <a:latin typeface="Times New Roman" panose="02020603050405020304" pitchFamily="18" charset="0"/>
                <a:cs typeface="Times New Roman" panose="02020603050405020304" pitchFamily="18" charset="0"/>
              </a:rPr>
              <a:t>Partenaire  :  entreprise  avec  laquelle  des  alliances  sont  établies  dans  le  but  de  réaliser  une </a:t>
            </a:r>
            <a:r>
              <a:rPr lang="fr-FR" dirty="0" smtClean="0">
                <a:latin typeface="Times New Roman" panose="02020603050405020304" pitchFamily="18" charset="0"/>
                <a:cs typeface="Times New Roman" panose="02020603050405020304" pitchFamily="18" charset="0"/>
              </a:rPr>
              <a:t>stratégie </a:t>
            </a:r>
            <a:r>
              <a:rPr lang="fr-FR" dirty="0">
                <a:latin typeface="Times New Roman" panose="02020603050405020304" pitchFamily="18" charset="0"/>
                <a:cs typeface="Times New Roman" panose="02020603050405020304" pitchFamily="18" charset="0"/>
              </a:rPr>
              <a:t>de développement </a:t>
            </a:r>
          </a:p>
          <a:p>
            <a:pPr algn="just">
              <a:lnSpc>
                <a:spcPct val="130000"/>
              </a:lnSpc>
            </a:pPr>
            <a:r>
              <a:rPr lang="fr-FR" dirty="0">
                <a:latin typeface="Times New Roman" panose="02020603050405020304" pitchFamily="18" charset="0"/>
                <a:cs typeface="Times New Roman" panose="02020603050405020304" pitchFamily="18" charset="0"/>
              </a:rPr>
              <a:t>une relation : avec au moins deux parties, ayant des objectifs compatibles, </a:t>
            </a:r>
            <a:r>
              <a:rPr lang="fr-FR" dirty="0" smtClean="0">
                <a:latin typeface="Times New Roman" panose="02020603050405020304" pitchFamily="18" charset="0"/>
                <a:cs typeface="Times New Roman" panose="02020603050405020304" pitchFamily="18" charset="0"/>
              </a:rPr>
              <a:t>s’entendent </a:t>
            </a:r>
            <a:r>
              <a:rPr lang="fr-FR" dirty="0">
                <a:latin typeface="Times New Roman" panose="02020603050405020304" pitchFamily="18" charset="0"/>
                <a:cs typeface="Times New Roman" panose="02020603050405020304" pitchFamily="18" charset="0"/>
              </a:rPr>
              <a:t>pour </a:t>
            </a:r>
            <a:r>
              <a:rPr lang="fr-FR" dirty="0" smtClean="0">
                <a:latin typeface="Times New Roman" panose="02020603050405020304" pitchFamily="18" charset="0"/>
                <a:cs typeface="Times New Roman" panose="02020603050405020304" pitchFamily="18" charset="0"/>
              </a:rPr>
              <a:t>faire </a:t>
            </a:r>
            <a:r>
              <a:rPr lang="fr-FR" dirty="0">
                <a:latin typeface="Times New Roman" panose="02020603050405020304" pitchFamily="18" charset="0"/>
                <a:cs typeface="Times New Roman" panose="02020603050405020304" pitchFamily="18" charset="0"/>
              </a:rPr>
              <a:t>quelque chose ensemble, </a:t>
            </a:r>
          </a:p>
          <a:p>
            <a:pPr algn="just">
              <a:lnSpc>
                <a:spcPct val="130000"/>
              </a:lnSpc>
            </a:pPr>
            <a:r>
              <a:rPr lang="fr-FR" dirty="0">
                <a:latin typeface="Times New Roman" panose="02020603050405020304" pitchFamily="18" charset="0"/>
                <a:cs typeface="Times New Roman" panose="02020603050405020304" pitchFamily="18" charset="0"/>
              </a:rPr>
              <a:t>un partage : du travail, des ressources, des pouvoirs, des avantages mais aussi des risques, des </a:t>
            </a:r>
            <a:r>
              <a:rPr lang="fr-FR" dirty="0" smtClean="0">
                <a:latin typeface="Times New Roman" panose="02020603050405020304" pitchFamily="18" charset="0"/>
                <a:cs typeface="Times New Roman" panose="02020603050405020304" pitchFamily="18" charset="0"/>
              </a:rPr>
              <a:t>prises </a:t>
            </a:r>
            <a:r>
              <a:rPr lang="fr-FR" dirty="0">
                <a:latin typeface="Times New Roman" panose="02020603050405020304" pitchFamily="18" charset="0"/>
                <a:cs typeface="Times New Roman" panose="02020603050405020304" pitchFamily="18" charset="0"/>
              </a:rPr>
              <a:t>de décision et des responsabilités.  </a:t>
            </a:r>
          </a:p>
          <a:p>
            <a:pPr>
              <a:lnSpc>
                <a:spcPct val="130000"/>
              </a:lnSpc>
            </a:pPr>
            <a:r>
              <a:rPr lang="fr-FR" dirty="0">
                <a:latin typeface="Times New Roman" panose="02020603050405020304" pitchFamily="18" charset="0"/>
                <a:cs typeface="Times New Roman" panose="02020603050405020304" pitchFamily="18" charset="0"/>
              </a:rPr>
              <a:t> </a:t>
            </a:r>
          </a:p>
          <a:p>
            <a:pPr>
              <a:lnSpc>
                <a:spcPct val="130000"/>
              </a:lnSpc>
            </a:pPr>
            <a:r>
              <a:rPr lang="fr-FR" dirty="0">
                <a:solidFill>
                  <a:schemeClr val="accent5"/>
                </a:solidFill>
                <a:latin typeface="Times New Roman" panose="02020603050405020304" pitchFamily="18" charset="0"/>
                <a:cs typeface="Times New Roman" panose="02020603050405020304" pitchFamily="18" charset="0"/>
              </a:rPr>
              <a:t>IV.2.1. Types de partenariats  </a:t>
            </a:r>
          </a:p>
          <a:p>
            <a:pPr>
              <a:lnSpc>
                <a:spcPct val="13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sz="2000" dirty="0" smtClean="0">
                <a:solidFill>
                  <a:srgbClr val="00B050"/>
                </a:solidFill>
                <a:latin typeface="Times New Roman" panose="02020603050405020304" pitchFamily="18" charset="0"/>
                <a:cs typeface="Times New Roman" panose="02020603050405020304" pitchFamily="18" charset="0"/>
              </a:rPr>
              <a:t>L</a:t>
            </a:r>
            <a:r>
              <a:rPr lang="fr-FR" dirty="0" smtClean="0">
                <a:solidFill>
                  <a:srgbClr val="00B050"/>
                </a:solidFill>
                <a:latin typeface="Times New Roman" panose="02020603050405020304" pitchFamily="18" charset="0"/>
                <a:cs typeface="Times New Roman" panose="02020603050405020304" pitchFamily="18" charset="0"/>
              </a:rPr>
              <a:t>a </a:t>
            </a:r>
            <a:r>
              <a:rPr lang="fr-FR" dirty="0">
                <a:solidFill>
                  <a:srgbClr val="00B050"/>
                </a:solidFill>
                <a:latin typeface="Times New Roman" panose="02020603050405020304" pitchFamily="18" charset="0"/>
                <a:cs typeface="Times New Roman" panose="02020603050405020304" pitchFamily="18" charset="0"/>
              </a:rPr>
              <a:t>consultation </a:t>
            </a:r>
            <a:r>
              <a:rPr lang="fr-FR" dirty="0">
                <a:latin typeface="Times New Roman" panose="02020603050405020304" pitchFamily="18" charset="0"/>
                <a:cs typeface="Times New Roman" panose="02020603050405020304" pitchFamily="18" charset="0"/>
              </a:rPr>
              <a:t>: pour recueillir les conseils de tiers (cabinets de consultants) ; Comptable,  </a:t>
            </a:r>
          </a:p>
          <a:p>
            <a:pPr>
              <a:lnSpc>
                <a:spcPct val="13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smtClean="0">
                <a:solidFill>
                  <a:srgbClr val="00B050"/>
                </a:solidFill>
                <a:latin typeface="Times New Roman" panose="02020603050405020304" pitchFamily="18" charset="0"/>
                <a:cs typeface="Times New Roman" panose="02020603050405020304" pitchFamily="18" charset="0"/>
              </a:rPr>
              <a:t>La </a:t>
            </a:r>
            <a:r>
              <a:rPr lang="fr-FR" dirty="0">
                <a:solidFill>
                  <a:srgbClr val="00B050"/>
                </a:solidFill>
                <a:latin typeface="Times New Roman" panose="02020603050405020304" pitchFamily="18" charset="0"/>
                <a:cs typeface="Times New Roman" panose="02020603050405020304" pitchFamily="18" charset="0"/>
              </a:rPr>
              <a:t>contribution </a:t>
            </a:r>
            <a:r>
              <a:rPr lang="fr-FR" dirty="0">
                <a:latin typeface="Times New Roman" panose="02020603050405020304" pitchFamily="18" charset="0"/>
                <a:cs typeface="Times New Roman" panose="02020603050405020304" pitchFamily="18" charset="0"/>
              </a:rPr>
              <a:t>: pour appuyer le travail de </a:t>
            </a:r>
            <a:r>
              <a:rPr lang="fr-FR" dirty="0" smtClean="0">
                <a:latin typeface="Times New Roman" panose="02020603050405020304" pitchFamily="18" charset="0"/>
                <a:cs typeface="Times New Roman" panose="02020603050405020304" pitchFamily="18" charset="0"/>
              </a:rPr>
              <a:t>l’entreprise </a:t>
            </a:r>
            <a:r>
              <a:rPr lang="fr-FR" dirty="0">
                <a:latin typeface="Times New Roman" panose="02020603050405020304" pitchFamily="18" charset="0"/>
                <a:cs typeface="Times New Roman" panose="02020603050405020304" pitchFamily="18" charset="0"/>
              </a:rPr>
              <a:t>(bureaux </a:t>
            </a:r>
            <a:r>
              <a:rPr lang="fr-FR" dirty="0" smtClean="0">
                <a:latin typeface="Times New Roman" panose="02020603050405020304" pitchFamily="18" charset="0"/>
                <a:cs typeface="Times New Roman" panose="02020603050405020304" pitchFamily="18" charset="0"/>
              </a:rPr>
              <a:t>d’études</a:t>
            </a:r>
            <a:r>
              <a:rPr lang="fr-FR" dirty="0">
                <a:latin typeface="Times New Roman" panose="02020603050405020304" pitchFamily="18" charset="0"/>
                <a:cs typeface="Times New Roman" panose="02020603050405020304" pitchFamily="18" charset="0"/>
              </a:rPr>
              <a:t>, CTC…)  </a:t>
            </a:r>
          </a:p>
          <a:p>
            <a:pPr algn="just">
              <a:lnSpc>
                <a:spcPct val="13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smtClean="0">
                <a:solidFill>
                  <a:srgbClr val="00B050"/>
                </a:solidFill>
                <a:latin typeface="Times New Roman" panose="02020603050405020304" pitchFamily="18" charset="0"/>
                <a:cs typeface="Times New Roman" panose="02020603050405020304" pitchFamily="18" charset="0"/>
              </a:rPr>
              <a:t>La collaboration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pour  partager  les  ressources,  les  risques,  les  prises  de  décisions  afin </a:t>
            </a:r>
            <a:r>
              <a:rPr lang="fr-FR" dirty="0" smtClean="0">
                <a:latin typeface="Times New Roman" panose="02020603050405020304" pitchFamily="18" charset="0"/>
                <a:cs typeface="Times New Roman" panose="02020603050405020304" pitchFamily="18" charset="0"/>
              </a:rPr>
              <a:t>d’atteindre </a:t>
            </a:r>
            <a:r>
              <a:rPr lang="fr-FR" dirty="0">
                <a:latin typeface="Times New Roman" panose="02020603050405020304" pitchFamily="18" charset="0"/>
                <a:cs typeface="Times New Roman" panose="02020603050405020304" pitchFamily="18" charset="0"/>
              </a:rPr>
              <a:t>un objectif commun : entreprise , société, promotion immobilière; fournisseur de </a:t>
            </a:r>
            <a:r>
              <a:rPr lang="fr-FR" dirty="0" smtClean="0">
                <a:latin typeface="Times New Roman" panose="02020603050405020304" pitchFamily="18" charset="0"/>
                <a:cs typeface="Times New Roman" panose="02020603050405020304" pitchFamily="18" charset="0"/>
              </a:rPr>
              <a:t>matière </a:t>
            </a:r>
            <a:r>
              <a:rPr lang="fr-FR" dirty="0">
                <a:latin typeface="Times New Roman" panose="02020603050405020304" pitchFamily="18" charset="0"/>
                <a:cs typeface="Times New Roman" panose="02020603050405020304" pitchFamily="18" charset="0"/>
              </a:rPr>
              <a:t>première, matériels …. </a:t>
            </a:r>
          </a:p>
        </p:txBody>
      </p:sp>
    </p:spTree>
    <p:extLst>
      <p:ext uri="{BB962C8B-B14F-4D97-AF65-F5344CB8AC3E}">
        <p14:creationId xmlns:p14="http://schemas.microsoft.com/office/powerpoint/2010/main" val="264571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193" y="153894"/>
            <a:ext cx="4300562"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 </a:t>
            </a:r>
            <a:r>
              <a:rPr lang="fr-FR" b="1" dirty="0">
                <a:solidFill>
                  <a:schemeClr val="accent5"/>
                </a:solidFill>
                <a:latin typeface="Times New Roman" panose="02020603050405020304" pitchFamily="18" charset="0"/>
                <a:cs typeface="Times New Roman" panose="02020603050405020304" pitchFamily="18" charset="0"/>
              </a:rPr>
              <a:t>Comment accéder dans une entreprise </a:t>
            </a:r>
          </a:p>
        </p:txBody>
      </p:sp>
      <p:sp>
        <p:nvSpPr>
          <p:cNvPr id="3" name="Rectangle 2"/>
          <p:cNvSpPr/>
          <p:nvPr/>
        </p:nvSpPr>
        <p:spPr>
          <a:xfrm>
            <a:off x="219920" y="614034"/>
            <a:ext cx="11007524" cy="6538200"/>
          </a:xfrm>
          <a:prstGeom prst="rect">
            <a:avLst/>
          </a:prstGeom>
        </p:spPr>
        <p:txBody>
          <a:bodyPr wrap="square">
            <a:spAutoFit/>
          </a:bodyPr>
          <a:lstStyle/>
          <a:p>
            <a:pPr>
              <a:lnSpc>
                <a:spcPct val="130000"/>
              </a:lnSpc>
            </a:pPr>
            <a:r>
              <a:rPr lang="fr-FR" b="1" dirty="0">
                <a:solidFill>
                  <a:schemeClr val="accent5"/>
                </a:solidFill>
                <a:latin typeface="Times New Roman" panose="02020603050405020304" pitchFamily="18" charset="0"/>
                <a:cs typeface="Times New Roman" panose="02020603050405020304" pitchFamily="18" charset="0"/>
              </a:rPr>
              <a:t>I</a:t>
            </a:r>
            <a:r>
              <a:rPr lang="fr-FR" b="1" dirty="0" smtClean="0">
                <a:solidFill>
                  <a:schemeClr val="accent5"/>
                </a:solidFill>
                <a:latin typeface="Times New Roman" panose="02020603050405020304" pitchFamily="18" charset="0"/>
                <a:cs typeface="Times New Roman" panose="02020603050405020304" pitchFamily="18" charset="0"/>
              </a:rPr>
              <a:t>. Les </a:t>
            </a:r>
            <a:r>
              <a:rPr lang="fr-FR" b="1" dirty="0">
                <a:solidFill>
                  <a:schemeClr val="accent5"/>
                </a:solidFill>
                <a:latin typeface="Times New Roman" panose="02020603050405020304" pitchFamily="18" charset="0"/>
                <a:cs typeface="Times New Roman" panose="02020603050405020304" pitchFamily="18" charset="0"/>
              </a:rPr>
              <a:t>métiers du secteur du génie civil </a:t>
            </a:r>
          </a:p>
          <a:p>
            <a:pPr algn="just">
              <a:lnSpc>
                <a:spcPct val="130000"/>
              </a:lnSpc>
            </a:pPr>
            <a:r>
              <a:rPr lang="fr-FR" dirty="0">
                <a:latin typeface="Times New Roman" panose="02020603050405020304" pitchFamily="18" charset="0"/>
                <a:cs typeface="Times New Roman" panose="02020603050405020304" pitchFamily="18" charset="0"/>
              </a:rPr>
              <a:t>     Le bâtiment et les travaux publics constituent les grands domaines du secteur : </a:t>
            </a:r>
            <a:r>
              <a:rPr lang="fr-FR" dirty="0" smtClean="0">
                <a:latin typeface="Times New Roman" panose="02020603050405020304" pitchFamily="18" charset="0"/>
                <a:cs typeface="Times New Roman" panose="02020603050405020304" pitchFamily="18" charset="0"/>
              </a:rPr>
              <a:t>l’étude </a:t>
            </a:r>
            <a:r>
              <a:rPr lang="fr-FR" dirty="0">
                <a:latin typeface="Times New Roman" panose="02020603050405020304" pitchFamily="18" charset="0"/>
                <a:cs typeface="Times New Roman" panose="02020603050405020304" pitchFamily="18" charset="0"/>
              </a:rPr>
              <a:t>et </a:t>
            </a:r>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matériaux de construction (industrie des carrières et matériaux de construction) sont </a:t>
            </a:r>
            <a:r>
              <a:rPr lang="fr-FR" dirty="0" smtClean="0">
                <a:latin typeface="Times New Roman" panose="02020603050405020304" pitchFamily="18" charset="0"/>
                <a:cs typeface="Times New Roman" panose="02020603050405020304" pitchFamily="18" charset="0"/>
              </a:rPr>
              <a:t>étroitement </a:t>
            </a:r>
            <a:r>
              <a:rPr lang="fr-FR" dirty="0">
                <a:latin typeface="Times New Roman" panose="02020603050405020304" pitchFamily="18" charset="0"/>
                <a:cs typeface="Times New Roman" panose="02020603050405020304" pitchFamily="18" charset="0"/>
              </a:rPr>
              <a:t>dépendant du secteur de la construction. </a:t>
            </a:r>
          </a:p>
          <a:p>
            <a:pPr algn="just">
              <a:lnSpc>
                <a:spcPct val="130000"/>
              </a:lnSpc>
            </a:pPr>
            <a:r>
              <a:rPr lang="fr-FR" b="1" dirty="0">
                <a:solidFill>
                  <a:schemeClr val="accent5"/>
                </a:solidFill>
                <a:latin typeface="Times New Roman" panose="02020603050405020304" pitchFamily="18" charset="0"/>
                <a:cs typeface="Times New Roman" panose="02020603050405020304" pitchFamily="18" charset="0"/>
              </a:rPr>
              <a:t>I.1.Le bâtiment </a:t>
            </a:r>
          </a:p>
          <a:p>
            <a:pPr algn="just">
              <a:lnSpc>
                <a:spcPct val="130000"/>
              </a:lnSpc>
            </a:pPr>
            <a:r>
              <a:rPr lang="fr-FR" dirty="0">
                <a:latin typeface="Times New Roman" panose="02020603050405020304" pitchFamily="18" charset="0"/>
                <a:cs typeface="Times New Roman" panose="02020603050405020304" pitchFamily="18" charset="0"/>
              </a:rPr>
              <a:t>    Le bâtiment est </a:t>
            </a:r>
            <a:r>
              <a:rPr lang="fr-FR" dirty="0" smtClean="0">
                <a:latin typeface="Times New Roman" panose="02020603050405020304" pitchFamily="18" charset="0"/>
                <a:cs typeface="Times New Roman" panose="02020603050405020304" pitchFamily="18" charset="0"/>
              </a:rPr>
              <a:t>l’activité </a:t>
            </a:r>
            <a:r>
              <a:rPr lang="fr-FR" dirty="0">
                <a:latin typeface="Times New Roman" panose="02020603050405020304" pitchFamily="18" charset="0"/>
                <a:cs typeface="Times New Roman" panose="02020603050405020304" pitchFamily="18" charset="0"/>
              </a:rPr>
              <a:t>qui contribue le plus fortement au chiffre </a:t>
            </a:r>
            <a:r>
              <a:rPr lang="fr-FR" dirty="0" smtClean="0">
                <a:latin typeface="Times New Roman" panose="02020603050405020304" pitchFamily="18" charset="0"/>
                <a:cs typeface="Times New Roman" panose="02020603050405020304" pitchFamily="18" charset="0"/>
              </a:rPr>
              <a:t>d’affaires </a:t>
            </a:r>
            <a:r>
              <a:rPr lang="fr-FR" dirty="0">
                <a:latin typeface="Times New Roman" panose="02020603050405020304" pitchFamily="18" charset="0"/>
                <a:cs typeface="Times New Roman" panose="02020603050405020304" pitchFamily="18" charset="0"/>
              </a:rPr>
              <a:t>du secteur de </a:t>
            </a: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construction. Cette activité du bâtiment comprend deux grands domaines : la construction </a:t>
            </a:r>
            <a:r>
              <a:rPr lang="fr-FR" dirty="0" smtClean="0">
                <a:latin typeface="Times New Roman" panose="02020603050405020304" pitchFamily="18" charset="0"/>
                <a:cs typeface="Times New Roman" panose="02020603050405020304" pitchFamily="18" charset="0"/>
              </a:rPr>
              <a:t>neuve </a:t>
            </a:r>
            <a:r>
              <a:rPr lang="fr-FR" dirty="0">
                <a:latin typeface="Times New Roman" panose="02020603050405020304" pitchFamily="18" charset="0"/>
                <a:cs typeface="Times New Roman" panose="02020603050405020304" pitchFamily="18" charset="0"/>
              </a:rPr>
              <a:t>et </a:t>
            </a:r>
            <a:r>
              <a:rPr lang="fr-FR" dirty="0" smtClean="0">
                <a:latin typeface="Times New Roman" panose="02020603050405020304" pitchFamily="18" charset="0"/>
                <a:cs typeface="Times New Roman" panose="02020603050405020304" pitchFamily="18" charset="0"/>
              </a:rPr>
              <a:t>l’entretien-rénovation </a:t>
            </a:r>
            <a:r>
              <a:rPr lang="fr-FR" dirty="0">
                <a:latin typeface="Times New Roman" panose="02020603050405020304" pitchFamily="18" charset="0"/>
                <a:cs typeface="Times New Roman" panose="02020603050405020304" pitchFamily="18" charset="0"/>
              </a:rPr>
              <a:t>du patrimoine existant </a:t>
            </a:r>
          </a:p>
          <a:p>
            <a:pPr algn="just">
              <a:lnSpc>
                <a:spcPct val="130000"/>
              </a:lnSpc>
            </a:pPr>
            <a:r>
              <a:rPr lang="fr-FR" b="1" dirty="0">
                <a:solidFill>
                  <a:schemeClr val="accent5"/>
                </a:solidFill>
                <a:latin typeface="Times New Roman" panose="02020603050405020304" pitchFamily="18" charset="0"/>
                <a:cs typeface="Times New Roman" panose="02020603050405020304" pitchFamily="18" charset="0"/>
              </a:rPr>
              <a:t>I.2.Les travaux publics </a:t>
            </a:r>
          </a:p>
          <a:p>
            <a:pPr algn="just">
              <a:lnSpc>
                <a:spcPct val="130000"/>
              </a:lnSpc>
            </a:pPr>
            <a:r>
              <a:rPr lang="fr-FR" dirty="0">
                <a:latin typeface="Times New Roman" panose="02020603050405020304" pitchFamily="18" charset="0"/>
                <a:cs typeface="Times New Roman" panose="02020603050405020304" pitchFamily="18" charset="0"/>
              </a:rPr>
              <a:t>    Les travaux publics concourent à la réalisation des infrastructures nécessaires à </a:t>
            </a:r>
            <a:r>
              <a:rPr lang="fr-FR" dirty="0" smtClean="0">
                <a:latin typeface="Times New Roman" panose="02020603050405020304" pitchFamily="18" charset="0"/>
                <a:cs typeface="Times New Roman" panose="02020603050405020304" pitchFamily="18" charset="0"/>
              </a:rPr>
              <a:t>l’économie du </a:t>
            </a:r>
            <a:r>
              <a:rPr lang="fr-FR" dirty="0">
                <a:latin typeface="Times New Roman" panose="02020603050405020304" pitchFamily="18" charset="0"/>
                <a:cs typeface="Times New Roman" panose="02020603050405020304" pitchFamily="18" charset="0"/>
              </a:rPr>
              <a:t>pays et au maintien de leur pérennité :  </a:t>
            </a:r>
          </a:p>
          <a:p>
            <a:pPr algn="just">
              <a:lnSpc>
                <a:spcPct val="130000"/>
              </a:lnSpc>
            </a:pPr>
            <a:r>
              <a:rPr lang="fr-FR" dirty="0">
                <a:latin typeface="Times New Roman" panose="02020603050405020304" pitchFamily="18" charset="0"/>
                <a:cs typeface="Times New Roman" panose="02020603050405020304" pitchFamily="18" charset="0"/>
              </a:rPr>
              <a:t>•  les ouvrages </a:t>
            </a:r>
            <a:r>
              <a:rPr lang="fr-FR" dirty="0" smtClean="0">
                <a:latin typeface="Times New Roman" panose="02020603050405020304" pitchFamily="18" charset="0"/>
                <a:cs typeface="Times New Roman" panose="02020603050405020304" pitchFamily="18" charset="0"/>
              </a:rPr>
              <a:t>d’art </a:t>
            </a:r>
            <a:r>
              <a:rPr lang="fr-FR" dirty="0">
                <a:latin typeface="Times New Roman" panose="02020603050405020304" pitchFamily="18" charset="0"/>
                <a:cs typeface="Times New Roman" panose="02020603050405020304" pitchFamily="18" charset="0"/>
              </a:rPr>
              <a:t>et </a:t>
            </a:r>
            <a:r>
              <a:rPr lang="fr-FR" dirty="0" smtClean="0">
                <a:latin typeface="Times New Roman" panose="02020603050405020304" pitchFamily="18" charset="0"/>
                <a:cs typeface="Times New Roman" panose="02020603050405020304" pitchFamily="18" charset="0"/>
              </a:rPr>
              <a:t>d’équipement </a:t>
            </a:r>
            <a:r>
              <a:rPr lang="fr-FR" dirty="0">
                <a:latin typeface="Times New Roman" panose="02020603050405020304" pitchFamily="18" charset="0"/>
                <a:cs typeface="Times New Roman" panose="02020603050405020304" pitchFamily="18" charset="0"/>
              </a:rPr>
              <a:t>industriel, </a:t>
            </a:r>
          </a:p>
          <a:p>
            <a:pPr algn="just">
              <a:lnSpc>
                <a:spcPct val="130000"/>
              </a:lnSpc>
            </a:pPr>
            <a:r>
              <a:rPr lang="fr-FR" dirty="0">
                <a:latin typeface="Times New Roman" panose="02020603050405020304" pitchFamily="18" charset="0"/>
                <a:cs typeface="Times New Roman" panose="02020603050405020304" pitchFamily="18" charset="0"/>
              </a:rPr>
              <a:t>• les terrassements généraux, </a:t>
            </a:r>
          </a:p>
          <a:p>
            <a:pPr algn="just">
              <a:lnSpc>
                <a:spcPct val="130000"/>
              </a:lnSpc>
            </a:pPr>
            <a:r>
              <a:rPr lang="fr-FR" dirty="0">
                <a:latin typeface="Times New Roman" panose="02020603050405020304" pitchFamily="18" charset="0"/>
                <a:cs typeface="Times New Roman" panose="02020603050405020304" pitchFamily="18" charset="0"/>
              </a:rPr>
              <a:t>• les fondations spéciales, sondages forages, </a:t>
            </a:r>
          </a:p>
          <a:p>
            <a:pPr algn="just">
              <a:lnSpc>
                <a:spcPct val="130000"/>
              </a:lnSpc>
            </a:pPr>
            <a:r>
              <a:rPr lang="fr-FR" dirty="0">
                <a:latin typeface="Times New Roman" panose="02020603050405020304" pitchFamily="18" charset="0"/>
                <a:cs typeface="Times New Roman" panose="02020603050405020304" pitchFamily="18" charset="0"/>
              </a:rPr>
              <a:t>• les travaux souterrains, </a:t>
            </a:r>
          </a:p>
          <a:p>
            <a:pPr algn="just">
              <a:lnSpc>
                <a:spcPct val="130000"/>
              </a:lnSpc>
            </a:pPr>
            <a:r>
              <a:rPr lang="fr-FR" dirty="0">
                <a:latin typeface="Times New Roman" panose="02020603050405020304" pitchFamily="18" charset="0"/>
                <a:cs typeface="Times New Roman" panose="02020603050405020304" pitchFamily="18" charset="0"/>
              </a:rPr>
              <a:t>• les travaux en site maritime ou fluvial, </a:t>
            </a:r>
          </a:p>
          <a:p>
            <a:pPr algn="just">
              <a:lnSpc>
                <a:spcPct val="130000"/>
              </a:lnSpc>
            </a:pPr>
            <a:r>
              <a:rPr lang="fr-FR" dirty="0">
                <a:latin typeface="Times New Roman" panose="02020603050405020304" pitchFamily="18" charset="0"/>
                <a:cs typeface="Times New Roman" panose="02020603050405020304" pitchFamily="18" charset="0"/>
              </a:rPr>
              <a:t>• les routes, aérodromes et travaux analogues, </a:t>
            </a:r>
          </a:p>
          <a:p>
            <a:pPr algn="just">
              <a:lnSpc>
                <a:spcPct val="130000"/>
              </a:lnSpc>
            </a:pP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5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45" y="217322"/>
            <a:ext cx="11551535" cy="3831818"/>
          </a:xfrm>
          <a:prstGeom prst="rect">
            <a:avLst/>
          </a:prstGeom>
        </p:spPr>
        <p:txBody>
          <a:bodyPr wrap="square">
            <a:spAutoFit/>
          </a:bodyPr>
          <a:lstStyle/>
          <a:p>
            <a:pPr>
              <a:lnSpc>
                <a:spcPct val="150000"/>
              </a:lnSpc>
            </a:pPr>
            <a:r>
              <a:rPr lang="fr-FR" b="1" dirty="0">
                <a:solidFill>
                  <a:schemeClr val="accent5"/>
                </a:solidFill>
                <a:latin typeface="Times New Roman" panose="02020603050405020304" pitchFamily="18" charset="0"/>
                <a:cs typeface="Times New Roman" panose="02020603050405020304" pitchFamily="18" charset="0"/>
              </a:rPr>
              <a:t>I.3. Les besoins et qualité en personnels pour le domaine de génie civil  </a:t>
            </a:r>
          </a:p>
          <a:p>
            <a:pPr>
              <a:lnSpc>
                <a:spcPct val="150000"/>
              </a:lnSpc>
            </a:pPr>
            <a:r>
              <a:rPr lang="fr-FR" b="1" dirty="0">
                <a:solidFill>
                  <a:schemeClr val="accent6"/>
                </a:solidFill>
                <a:latin typeface="Times New Roman" panose="02020603050405020304" pitchFamily="18" charset="0"/>
                <a:cs typeface="Times New Roman" panose="02020603050405020304" pitchFamily="18" charset="0"/>
              </a:rPr>
              <a:t>      a) Les métiers commerciaux </a:t>
            </a:r>
          </a:p>
          <a:p>
            <a:pPr>
              <a:lnSpc>
                <a:spcPct val="150000"/>
              </a:lnSpc>
            </a:pPr>
            <a:r>
              <a:rPr lang="fr-FR" dirty="0" smtClean="0">
                <a:latin typeface="Times New Roman" panose="02020603050405020304" pitchFamily="18" charset="0"/>
                <a:cs typeface="Times New Roman" panose="02020603050405020304" pitchFamily="18" charset="0"/>
              </a:rPr>
              <a:t>-  L’ingénieur d’études </a:t>
            </a:r>
            <a:r>
              <a:rPr lang="fr-FR" dirty="0">
                <a:latin typeface="Times New Roman" panose="02020603050405020304" pitchFamily="18" charset="0"/>
                <a:cs typeface="Times New Roman" panose="02020603050405020304" pitchFamily="18" charset="0"/>
              </a:rPr>
              <a:t>de prix est chargé de chiffrer le coût </a:t>
            </a:r>
            <a:r>
              <a:rPr lang="fr-FR" dirty="0" smtClean="0">
                <a:latin typeface="Times New Roman" panose="02020603050405020304" pitchFamily="18" charset="0"/>
                <a:cs typeface="Times New Roman" panose="02020603050405020304" pitchFamily="18" charset="0"/>
              </a:rPr>
              <a:t>d’un </a:t>
            </a:r>
            <a:r>
              <a:rPr lang="fr-FR" dirty="0">
                <a:latin typeface="Times New Roman" panose="02020603050405020304" pitchFamily="18" charset="0"/>
                <a:cs typeface="Times New Roman" panose="02020603050405020304" pitchFamily="18" charset="0"/>
              </a:rPr>
              <a:t>projet </a:t>
            </a:r>
          </a:p>
          <a:p>
            <a:pPr>
              <a:lnSpc>
                <a:spcPct val="150000"/>
              </a:lnSpc>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chargé </a:t>
            </a:r>
            <a:r>
              <a:rPr lang="fr-FR" dirty="0" smtClean="0">
                <a:latin typeface="Times New Roman" panose="02020603050405020304" pitchFamily="18" charset="0"/>
                <a:cs typeface="Times New Roman" panose="02020603050405020304" pitchFamily="18" charset="0"/>
              </a:rPr>
              <a:t>d’affaires </a:t>
            </a:r>
            <a:r>
              <a:rPr lang="fr-FR" dirty="0">
                <a:latin typeface="Times New Roman" panose="02020603050405020304" pitchFamily="18" charset="0"/>
                <a:cs typeface="Times New Roman" panose="02020603050405020304" pitchFamily="18" charset="0"/>
              </a:rPr>
              <a:t>assure le suivi du projet </a:t>
            </a:r>
            <a:r>
              <a:rPr lang="fr-FR" dirty="0" smtClean="0">
                <a:latin typeface="Times New Roman" panose="02020603050405020304" pitchFamily="18" charset="0"/>
                <a:cs typeface="Times New Roman" panose="02020603050405020304" pitchFamily="18" charset="0"/>
              </a:rPr>
              <a:t>jusqu’à </a:t>
            </a:r>
            <a:r>
              <a:rPr lang="fr-FR" dirty="0">
                <a:latin typeface="Times New Roman" panose="02020603050405020304" pitchFamily="18" charset="0"/>
                <a:cs typeface="Times New Roman" panose="02020603050405020304" pitchFamily="18" charset="0"/>
              </a:rPr>
              <a:t>la réception du chantier </a:t>
            </a:r>
          </a:p>
          <a:p>
            <a:pPr>
              <a:lnSpc>
                <a:spcPct val="150000"/>
              </a:lnSpc>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Économiste de la construction  </a:t>
            </a:r>
          </a:p>
          <a:p>
            <a:pPr>
              <a:lnSpc>
                <a:spcPct val="150000"/>
              </a:lnSpc>
            </a:pPr>
            <a:r>
              <a:rPr lang="fr-FR" dirty="0">
                <a:latin typeface="Times New Roman" panose="02020603050405020304" pitchFamily="18" charset="0"/>
                <a:cs typeface="Times New Roman" panose="02020603050405020304" pitchFamily="18" charset="0"/>
              </a:rPr>
              <a:t>     </a:t>
            </a:r>
            <a:r>
              <a:rPr lang="fr-FR" b="1" dirty="0">
                <a:solidFill>
                  <a:schemeClr val="accent6"/>
                </a:solidFill>
                <a:latin typeface="Times New Roman" panose="02020603050405020304" pitchFamily="18" charset="0"/>
                <a:cs typeface="Times New Roman" panose="02020603050405020304" pitchFamily="18" charset="0"/>
              </a:rPr>
              <a:t>b) Les métiers </a:t>
            </a:r>
            <a:r>
              <a:rPr lang="fr-FR" b="1" dirty="0" smtClean="0">
                <a:solidFill>
                  <a:schemeClr val="accent6"/>
                </a:solidFill>
                <a:latin typeface="Times New Roman" panose="02020603050405020304" pitchFamily="18" charset="0"/>
                <a:cs typeface="Times New Roman" panose="02020603050405020304" pitchFamily="18" charset="0"/>
              </a:rPr>
              <a:t>d’études  </a:t>
            </a:r>
            <a:endParaRPr lang="fr-FR" b="1" dirty="0">
              <a:solidFill>
                <a:schemeClr val="accent6"/>
              </a:solidFill>
              <a:latin typeface="Times New Roman" panose="02020603050405020304" pitchFamily="18" charset="0"/>
              <a:cs typeface="Times New Roman" panose="02020603050405020304" pitchFamily="18" charset="0"/>
            </a:endParaRPr>
          </a:p>
          <a:p>
            <a:pPr algn="just">
              <a:lnSpc>
                <a:spcPct val="150000"/>
              </a:lnSpc>
            </a:pPr>
            <a:r>
              <a:rPr lang="fr-FR" dirty="0" smtClean="0">
                <a:latin typeface="Times New Roman" panose="02020603050405020304" pitchFamily="18" charset="0"/>
                <a:cs typeface="Times New Roman" panose="02020603050405020304" pitchFamily="18" charset="0"/>
              </a:rPr>
              <a:t>-  L’ingénieur </a:t>
            </a:r>
            <a:r>
              <a:rPr lang="fr-FR" dirty="0">
                <a:latin typeface="Times New Roman" panose="02020603050405020304" pitchFamily="18" charset="0"/>
                <a:cs typeface="Times New Roman" panose="02020603050405020304" pitchFamily="18" charset="0"/>
              </a:rPr>
              <a:t>méthode effectue les études nécessaires à la conception et la </a:t>
            </a:r>
            <a:r>
              <a:rPr lang="fr-FR" dirty="0" smtClean="0">
                <a:latin typeface="Times New Roman" panose="02020603050405020304" pitchFamily="18" charset="0"/>
                <a:cs typeface="Times New Roman" panose="02020603050405020304" pitchFamily="18" charset="0"/>
              </a:rPr>
              <a:t>réalisation d’un </a:t>
            </a:r>
            <a:r>
              <a:rPr lang="fr-FR" dirty="0">
                <a:latin typeface="Times New Roman" panose="02020603050405020304" pitchFamily="18" charset="0"/>
                <a:cs typeface="Times New Roman" panose="02020603050405020304" pitchFamily="18" charset="0"/>
              </a:rPr>
              <a:t>projet. </a:t>
            </a:r>
          </a:p>
          <a:p>
            <a:pPr algn="just">
              <a:lnSpc>
                <a:spcPct val="150000"/>
              </a:lnSpc>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métreur étudie une affaire, de </a:t>
            </a:r>
            <a:r>
              <a:rPr lang="fr-FR" dirty="0" smtClean="0">
                <a:latin typeface="Times New Roman" panose="02020603050405020304" pitchFamily="18" charset="0"/>
                <a:cs typeface="Times New Roman" panose="02020603050405020304" pitchFamily="18" charset="0"/>
              </a:rPr>
              <a:t>l’appel d’offres </a:t>
            </a:r>
            <a:r>
              <a:rPr lang="fr-FR" dirty="0">
                <a:latin typeface="Times New Roman" panose="02020603050405020304" pitchFamily="18" charset="0"/>
                <a:cs typeface="Times New Roman" panose="02020603050405020304" pitchFamily="18" charset="0"/>
              </a:rPr>
              <a:t>au mémoire définitif </a:t>
            </a:r>
          </a:p>
          <a:p>
            <a:pPr algn="just">
              <a:lnSpc>
                <a:spcPct val="150000"/>
              </a:lnSpc>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technicien de bureau </a:t>
            </a:r>
            <a:r>
              <a:rPr lang="fr-FR" dirty="0" smtClean="0">
                <a:latin typeface="Times New Roman" panose="02020603050405020304" pitchFamily="18" charset="0"/>
                <a:cs typeface="Times New Roman" panose="02020603050405020304" pitchFamily="18" charset="0"/>
              </a:rPr>
              <a:t>d’études </a:t>
            </a:r>
            <a:endParaRPr lang="fr-FR" dirty="0">
              <a:latin typeface="Times New Roman" panose="02020603050405020304" pitchFamily="18" charset="0"/>
              <a:cs typeface="Times New Roman" panose="02020603050405020304" pitchFamily="18" charset="0"/>
            </a:endParaRPr>
          </a:p>
        </p:txBody>
      </p:sp>
      <p:sp>
        <p:nvSpPr>
          <p:cNvPr id="3" name="Rectangle 2"/>
          <p:cNvSpPr/>
          <p:nvPr/>
        </p:nvSpPr>
        <p:spPr>
          <a:xfrm>
            <a:off x="162045" y="4049140"/>
            <a:ext cx="9780608" cy="2585323"/>
          </a:xfrm>
          <a:prstGeom prst="rect">
            <a:avLst/>
          </a:prstGeom>
        </p:spPr>
        <p:txBody>
          <a:bodyPr wrap="square">
            <a:spAutoFit/>
          </a:bodyPr>
          <a:lstStyle/>
          <a:p>
            <a:r>
              <a:rPr lang="fr-FR" dirty="0"/>
              <a:t> </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Ingénieur </a:t>
            </a:r>
            <a:r>
              <a:rPr lang="fr-FR" dirty="0">
                <a:latin typeface="Times New Roman" panose="02020603050405020304" pitchFamily="18" charset="0"/>
                <a:cs typeface="Times New Roman" panose="02020603050405020304" pitchFamily="18" charset="0"/>
              </a:rPr>
              <a:t>géomètre topographe </a:t>
            </a:r>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b="1" dirty="0" smtClean="0">
                <a:solidFill>
                  <a:schemeClr val="accent6"/>
                </a:solidFill>
                <a:latin typeface="Times New Roman" panose="02020603050405020304" pitchFamily="18" charset="0"/>
                <a:cs typeface="Times New Roman" panose="02020603050405020304" pitchFamily="18" charset="0"/>
              </a:rPr>
              <a:t>c) Les </a:t>
            </a:r>
            <a:r>
              <a:rPr lang="fr-FR" b="1" dirty="0">
                <a:solidFill>
                  <a:schemeClr val="accent6"/>
                </a:solidFill>
                <a:latin typeface="Times New Roman" panose="02020603050405020304" pitchFamily="18" charset="0"/>
                <a:cs typeface="Times New Roman" panose="02020603050405020304" pitchFamily="18" charset="0"/>
              </a:rPr>
              <a:t>services techniques </a:t>
            </a:r>
          </a:p>
          <a:p>
            <a:pPr>
              <a:lnSpc>
                <a:spcPct val="15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Ingénieur </a:t>
            </a:r>
            <a:r>
              <a:rPr lang="fr-FR" dirty="0">
                <a:latin typeface="Times New Roman" panose="02020603050405020304" pitchFamily="18" charset="0"/>
                <a:cs typeface="Times New Roman" panose="02020603050405020304" pitchFamily="18" charset="0"/>
              </a:rPr>
              <a:t>matériel  </a:t>
            </a:r>
          </a:p>
          <a:p>
            <a:pPr>
              <a:lnSpc>
                <a:spcPct val="15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Ingénieur </a:t>
            </a:r>
            <a:r>
              <a:rPr lang="fr-FR" dirty="0">
                <a:latin typeface="Times New Roman" panose="02020603050405020304" pitchFamily="18" charset="0"/>
                <a:cs typeface="Times New Roman" panose="02020603050405020304" pitchFamily="18" charset="0"/>
              </a:rPr>
              <a:t>QHSE( qualité et hygiène Sécurité Environnement ) </a:t>
            </a:r>
          </a:p>
          <a:p>
            <a:pPr>
              <a:lnSpc>
                <a:spcPct val="150000"/>
              </a:lnSpc>
            </a:pPr>
            <a:r>
              <a:rPr lang="fr-FR" dirty="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Coordonnateur SPS (coordonnateur en matière de sécurité et de protection de la santé) </a:t>
            </a:r>
          </a:p>
          <a:p>
            <a:pPr>
              <a:lnSpc>
                <a:spcPct val="15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Acheteur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58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8344"/>
            <a:ext cx="11632557" cy="3970318"/>
          </a:xfrm>
          <a:prstGeom prst="rect">
            <a:avLst/>
          </a:prstGeom>
        </p:spPr>
        <p:txBody>
          <a:bodyPr wrap="square">
            <a:spAutoFit/>
          </a:bodyPr>
          <a:lstStyle/>
          <a:p>
            <a:r>
              <a:rPr lang="fr-FR" b="1" dirty="0">
                <a:solidFill>
                  <a:schemeClr val="accent6"/>
                </a:solidFill>
                <a:latin typeface="Times New Roman" panose="02020603050405020304" pitchFamily="18" charset="0"/>
                <a:cs typeface="Times New Roman" panose="02020603050405020304" pitchFamily="18" charset="0"/>
              </a:rPr>
              <a:t>d) Les métiers d’exécution et les chantiers </a:t>
            </a:r>
          </a:p>
          <a:p>
            <a:pPr marL="285750" indent="-285750" algn="just">
              <a:buFontTx/>
              <a:buChar char="-"/>
            </a:pP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chef </a:t>
            </a:r>
            <a:r>
              <a:rPr lang="fr-FR" dirty="0" smtClean="0">
                <a:latin typeface="Times New Roman" panose="02020603050405020304" pitchFamily="18" charset="0"/>
                <a:cs typeface="Times New Roman" panose="02020603050405020304" pitchFamily="18" charset="0"/>
              </a:rPr>
              <a:t>d’équipe </a:t>
            </a:r>
            <a:r>
              <a:rPr lang="fr-FR" dirty="0">
                <a:latin typeface="Times New Roman" panose="02020603050405020304" pitchFamily="18" charset="0"/>
                <a:cs typeface="Times New Roman" panose="02020603050405020304" pitchFamily="18" charset="0"/>
              </a:rPr>
              <a:t>, Le chef de chantier , Le conducteur de travaux , </a:t>
            </a:r>
            <a:r>
              <a:rPr lang="fr-FR" dirty="0" smtClean="0">
                <a:latin typeface="Times New Roman" panose="02020603050405020304" pitchFamily="18" charset="0"/>
                <a:cs typeface="Times New Roman" panose="02020603050405020304" pitchFamily="18" charset="0"/>
              </a:rPr>
              <a:t>L’ouvrier </a:t>
            </a:r>
          </a:p>
          <a:p>
            <a:pPr marL="285750" indent="-285750" algn="just">
              <a:buFontTx/>
              <a:buChar char="-"/>
            </a:pPr>
            <a:r>
              <a:rPr lang="fr-FR" dirty="0" smtClean="0">
                <a:latin typeface="Times New Roman" panose="02020603050405020304" pitchFamily="18" charset="0"/>
                <a:cs typeface="Times New Roman" panose="02020603050405020304" pitchFamily="18" charset="0"/>
              </a:rPr>
              <a:t>Professionnel </a:t>
            </a:r>
            <a:r>
              <a:rPr lang="fr-FR" dirty="0">
                <a:latin typeface="Times New Roman" panose="02020603050405020304" pitchFamily="18" charset="0"/>
                <a:cs typeface="Times New Roman" panose="02020603050405020304" pitchFamily="18" charset="0"/>
              </a:rPr>
              <a:t>;   Responsable de production de matériaux </a:t>
            </a:r>
          </a:p>
          <a:p>
            <a:pPr algn="just"/>
            <a:r>
              <a:rPr lang="fr-FR" dirty="0">
                <a:latin typeface="Times New Roman" panose="02020603050405020304" pitchFamily="18" charset="0"/>
                <a:cs typeface="Times New Roman" panose="02020603050405020304" pitchFamily="18" charset="0"/>
              </a:rPr>
              <a:t> </a:t>
            </a:r>
          </a:p>
          <a:p>
            <a:pPr algn="just"/>
            <a:r>
              <a:rPr lang="fr-FR" b="1" dirty="0">
                <a:solidFill>
                  <a:schemeClr val="accent6"/>
                </a:solidFill>
                <a:latin typeface="Times New Roman" panose="02020603050405020304" pitchFamily="18" charset="0"/>
                <a:cs typeface="Times New Roman" panose="02020603050405020304" pitchFamily="18" charset="0"/>
              </a:rPr>
              <a:t>e) Les fonctions de direction : </a:t>
            </a:r>
            <a:endParaRPr lang="fr-FR" b="1" dirty="0" smtClean="0">
              <a:solidFill>
                <a:schemeClr val="accent6"/>
              </a:solidFill>
              <a:latin typeface="Times New Roman" panose="02020603050405020304" pitchFamily="18" charset="0"/>
              <a:cs typeface="Times New Roman" panose="02020603050405020304" pitchFamily="18" charset="0"/>
            </a:endParaRPr>
          </a:p>
          <a:p>
            <a:pPr algn="just"/>
            <a:endParaRPr lang="fr-FR" b="1" dirty="0">
              <a:solidFill>
                <a:schemeClr val="accent6"/>
              </a:solidFill>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Direction </a:t>
            </a:r>
            <a:r>
              <a:rPr lang="fr-FR" dirty="0">
                <a:latin typeface="Times New Roman" panose="02020603050405020304" pitchFamily="18" charset="0"/>
                <a:cs typeface="Times New Roman" panose="02020603050405020304" pitchFamily="18" charset="0"/>
              </a:rPr>
              <a:t>générale · La direction générale définit et pilote la stratégie de </a:t>
            </a:r>
            <a:r>
              <a:rPr lang="fr-FR" dirty="0" smtClean="0">
                <a:latin typeface="Times New Roman" panose="02020603050405020304" pitchFamily="18" charset="0"/>
                <a:cs typeface="Times New Roman" panose="02020603050405020304" pitchFamily="18" charset="0"/>
              </a:rPr>
              <a:t>l’entreprise. </a:t>
            </a:r>
            <a:endParaRPr lang="fr-FR" dirty="0">
              <a:latin typeface="Times New Roman" panose="02020603050405020304" pitchFamily="18" charset="0"/>
              <a:cs typeface="Times New Roman" panose="02020603050405020304" pitchFamily="18" charset="0"/>
            </a:endParaRPr>
          </a:p>
          <a:p>
            <a:pPr marL="285750" indent="-285750" algn="just">
              <a:buFontTx/>
              <a:buChar char="-"/>
            </a:pPr>
            <a:r>
              <a:rPr lang="fr-FR" dirty="0" smtClean="0">
                <a:latin typeface="Times New Roman" panose="02020603050405020304" pitchFamily="18" charset="0"/>
                <a:cs typeface="Times New Roman" panose="02020603050405020304" pitchFamily="18" charset="0"/>
              </a:rPr>
              <a:t>Directeur  </a:t>
            </a:r>
            <a:r>
              <a:rPr lang="fr-FR" dirty="0">
                <a:latin typeface="Times New Roman" panose="02020603050405020304" pitchFamily="18" charset="0"/>
                <a:cs typeface="Times New Roman" panose="02020603050405020304" pitchFamily="18" charset="0"/>
              </a:rPr>
              <a:t>d’agence ;  Directeur  commercial ;  Directeur  technique ;  Directeur </a:t>
            </a:r>
            <a:r>
              <a:rPr lang="fr-FR" dirty="0" smtClean="0">
                <a:latin typeface="Times New Roman" panose="02020603050405020304" pitchFamily="18" charset="0"/>
                <a:cs typeface="Times New Roman" panose="02020603050405020304" pitchFamily="18" charset="0"/>
              </a:rPr>
              <a:t>d’exploitation </a:t>
            </a:r>
            <a:r>
              <a:rPr lang="fr-FR" dirty="0">
                <a:latin typeface="Times New Roman" panose="02020603050405020304" pitchFamily="18" charset="0"/>
                <a:cs typeface="Times New Roman" panose="02020603050405020304" pitchFamily="18" charset="0"/>
              </a:rPr>
              <a:t>; Directeur de travaux</a:t>
            </a:r>
            <a:r>
              <a:rPr lang="fr-FR" dirty="0" smtClean="0">
                <a:latin typeface="Times New Roman" panose="02020603050405020304" pitchFamily="18" charset="0"/>
                <a:cs typeface="Times New Roman" panose="02020603050405020304" pitchFamily="18" charset="0"/>
              </a:rPr>
              <a:t>. </a:t>
            </a:r>
          </a:p>
          <a:p>
            <a:pPr algn="just"/>
            <a:endParaRPr lang="fr-FR" dirty="0">
              <a:latin typeface="Times New Roman" panose="02020603050405020304" pitchFamily="18" charset="0"/>
              <a:cs typeface="Times New Roman" panose="02020603050405020304" pitchFamily="18" charset="0"/>
            </a:endParaRPr>
          </a:p>
          <a:p>
            <a:pPr algn="just"/>
            <a:r>
              <a:rPr lang="fr-FR" b="1" dirty="0">
                <a:solidFill>
                  <a:schemeClr val="accent6"/>
                </a:solidFill>
                <a:latin typeface="Times New Roman" panose="02020603050405020304" pitchFamily="18" charset="0"/>
                <a:cs typeface="Times New Roman" panose="02020603050405020304" pitchFamily="18" charset="0"/>
              </a:rPr>
              <a:t>F) les services supports </a:t>
            </a:r>
            <a:endParaRPr lang="fr-FR" b="1" dirty="0" smtClean="0">
              <a:solidFill>
                <a:schemeClr val="accent6"/>
              </a:solidFill>
              <a:latin typeface="Times New Roman" panose="02020603050405020304" pitchFamily="18" charset="0"/>
              <a:cs typeface="Times New Roman" panose="02020603050405020304" pitchFamily="18" charset="0"/>
            </a:endParaRPr>
          </a:p>
          <a:p>
            <a:pPr algn="just"/>
            <a:endParaRPr lang="fr-FR" b="1" dirty="0">
              <a:solidFill>
                <a:schemeClr val="accent6"/>
              </a:solidFill>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Responsable </a:t>
            </a:r>
            <a:r>
              <a:rPr lang="fr-FR" dirty="0">
                <a:latin typeface="Times New Roman" panose="02020603050405020304" pitchFamily="18" charset="0"/>
                <a:cs typeface="Times New Roman" panose="02020603050405020304" pitchFamily="18" charset="0"/>
              </a:rPr>
              <a:t>de programmes immobiliers </a:t>
            </a:r>
          </a:p>
          <a:p>
            <a:pPr algn="just"/>
            <a:r>
              <a:rPr lang="fr-FR" dirty="0" smtClean="0">
                <a:latin typeface="Times New Roman" panose="02020603050405020304" pitchFamily="18" charset="0"/>
                <a:cs typeface="Times New Roman" panose="02020603050405020304" pitchFamily="18" charset="0"/>
              </a:rPr>
              <a:t>- Juriste </a:t>
            </a:r>
            <a:endParaRPr lang="fr-FR" dirty="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Ingénieur commercial </a:t>
            </a:r>
          </a:p>
        </p:txBody>
      </p:sp>
    </p:spTree>
    <p:extLst>
      <p:ext uri="{BB962C8B-B14F-4D97-AF65-F5344CB8AC3E}">
        <p14:creationId xmlns:p14="http://schemas.microsoft.com/office/powerpoint/2010/main" val="35182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941" y="751344"/>
            <a:ext cx="11435787" cy="5859553"/>
          </a:xfrm>
          <a:prstGeom prst="rect">
            <a:avLst/>
          </a:prstGeom>
        </p:spPr>
        <p:txBody>
          <a:bodyPr wrap="square">
            <a:spAutoFit/>
          </a:bodyPr>
          <a:lstStyle/>
          <a:p>
            <a:pPr>
              <a:lnSpc>
                <a:spcPct val="150000"/>
              </a:lnSpc>
            </a:pPr>
            <a:r>
              <a:rPr lang="fr-FR" dirty="0">
                <a:latin typeface="Times New Roman" panose="02020603050405020304" pitchFamily="18" charset="0"/>
                <a:cs typeface="Times New Roman" panose="02020603050405020304" pitchFamily="18" charset="0"/>
              </a:rPr>
              <a:t>II. </a:t>
            </a:r>
            <a:r>
              <a:rPr lang="fr-FR" b="1" dirty="0">
                <a:solidFill>
                  <a:schemeClr val="accent6"/>
                </a:solidFill>
                <a:latin typeface="Times New Roman" panose="02020603050405020304" pitchFamily="18" charset="0"/>
                <a:cs typeface="Times New Roman" panose="02020603050405020304" pitchFamily="18" charset="0"/>
              </a:rPr>
              <a:t>Ou Trouver L’offre D’emploi </a:t>
            </a:r>
          </a:p>
          <a:p>
            <a:pPr>
              <a:lnSpc>
                <a:spcPct val="150000"/>
              </a:lnSpc>
            </a:pPr>
            <a:r>
              <a:rPr lang="fr-FR" dirty="0">
                <a:latin typeface="Times New Roman" panose="02020603050405020304" pitchFamily="18" charset="0"/>
                <a:cs typeface="Times New Roman" panose="02020603050405020304" pitchFamily="18" charset="0"/>
              </a:rPr>
              <a:t> 1. </a:t>
            </a:r>
            <a:r>
              <a:rPr lang="fr-FR" dirty="0">
                <a:solidFill>
                  <a:srgbClr val="7030A0"/>
                </a:solidFill>
                <a:latin typeface="Times New Roman" panose="02020603050405020304" pitchFamily="18" charset="0"/>
                <a:cs typeface="Times New Roman" panose="02020603050405020304" pitchFamily="18" charset="0"/>
              </a:rPr>
              <a:t>Site de la Fonction publique</a:t>
            </a:r>
            <a:r>
              <a:rPr lang="fr-FR" dirty="0">
                <a:latin typeface="Times New Roman" panose="02020603050405020304" pitchFamily="18" charset="0"/>
                <a:cs typeface="Times New Roman" panose="02020603050405020304" pitchFamily="18" charset="0"/>
              </a:rPr>
              <a:t> : https://fonction-public.city-dz.com/ </a:t>
            </a:r>
          </a:p>
          <a:p>
            <a:pPr>
              <a:lnSpc>
                <a:spcPct val="150000"/>
              </a:lnSpc>
            </a:pPr>
            <a:r>
              <a:rPr lang="fr-FR" dirty="0">
                <a:latin typeface="Times New Roman" panose="02020603050405020304" pitchFamily="18" charset="0"/>
                <a:cs typeface="Times New Roman" panose="02020603050405020304" pitchFamily="18" charset="0"/>
              </a:rPr>
              <a:t> 2. </a:t>
            </a:r>
            <a:r>
              <a:rPr lang="fr-FR" dirty="0">
                <a:solidFill>
                  <a:srgbClr val="7030A0"/>
                </a:solidFill>
                <a:latin typeface="Times New Roman" panose="02020603050405020304" pitchFamily="18" charset="0"/>
                <a:cs typeface="Times New Roman" panose="02020603050405020304" pitchFamily="18" charset="0"/>
              </a:rPr>
              <a:t>Sites d’internet d’emploi  </a:t>
            </a:r>
          </a:p>
          <a:p>
            <a:pPr>
              <a:lnSpc>
                <a:spcPct val="150000"/>
              </a:lnSpc>
            </a:pPr>
            <a:r>
              <a:rPr lang="fr-FR" dirty="0">
                <a:latin typeface="Times New Roman" panose="02020603050405020304" pitchFamily="18" charset="0"/>
                <a:cs typeface="Times New Roman" panose="02020603050405020304" pitchFamily="18" charset="0"/>
              </a:rPr>
              <a:t> http://lejournaldelemploi.dz/ :  le  demandeur  peuvent  déposer  leur  CV,  trouver  des  offres </a:t>
            </a:r>
            <a:r>
              <a:rPr lang="fr-FR" dirty="0" smtClean="0">
                <a:latin typeface="Times New Roman" panose="02020603050405020304" pitchFamily="18" charset="0"/>
                <a:cs typeface="Times New Roman" panose="02020603050405020304" pitchFamily="18" charset="0"/>
              </a:rPr>
              <a:t>d’emploi </a:t>
            </a:r>
            <a:r>
              <a:rPr lang="fr-FR" dirty="0">
                <a:latin typeface="Times New Roman" panose="02020603050405020304" pitchFamily="18" charset="0"/>
                <a:cs typeface="Times New Roman" panose="02020603050405020304" pitchFamily="18" charset="0"/>
              </a:rPr>
              <a:t>selon leur profils, et les recruteurs déposent les avis . </a:t>
            </a:r>
          </a:p>
          <a:p>
            <a:pPr>
              <a:lnSpc>
                <a:spcPct val="150000"/>
              </a:lnSpc>
            </a:pPr>
            <a:r>
              <a:rPr lang="fr-FR" dirty="0">
                <a:latin typeface="Times New Roman" panose="02020603050405020304" pitchFamily="18" charset="0"/>
                <a:cs typeface="Times New Roman" panose="02020603050405020304" pitchFamily="18" charset="0"/>
              </a:rPr>
              <a:t> </a:t>
            </a:r>
          </a:p>
          <a:p>
            <a:pPr>
              <a:lnSpc>
                <a:spcPct val="150000"/>
              </a:lnSpc>
            </a:pPr>
            <a:r>
              <a:rPr lang="fr-FR" dirty="0">
                <a:latin typeface="Times New Roman" panose="02020603050405020304" pitchFamily="18" charset="0"/>
                <a:cs typeface="Times New Roman" panose="02020603050405020304" pitchFamily="18" charset="0"/>
              </a:rPr>
              <a:t>https://web.facebook.com/ :  la  majorité  des  institutions  publiques  ou  privées,  entreprises, </a:t>
            </a:r>
            <a:r>
              <a:rPr lang="fr-FR" dirty="0" smtClean="0">
                <a:latin typeface="Times New Roman" panose="02020603050405020304" pitchFamily="18" charset="0"/>
                <a:cs typeface="Times New Roman" panose="02020603050405020304" pitchFamily="18" charset="0"/>
              </a:rPr>
              <a:t>sociétés</a:t>
            </a:r>
            <a:r>
              <a:rPr lang="fr-FR" dirty="0">
                <a:latin typeface="Times New Roman" panose="02020603050405020304" pitchFamily="18" charset="0"/>
                <a:cs typeface="Times New Roman" panose="02020603050405020304" pitchFamily="18" charset="0"/>
              </a:rPr>
              <a:t>, fonction libérales, et autres ; publient leur avis de recrutement. </a:t>
            </a:r>
          </a:p>
          <a:p>
            <a:pPr>
              <a:lnSpc>
                <a:spcPct val="150000"/>
              </a:lnSpc>
            </a:pPr>
            <a:r>
              <a:rPr lang="fr-FR" dirty="0">
                <a:latin typeface="Times New Roman" panose="02020603050405020304" pitchFamily="18" charset="0"/>
                <a:cs typeface="Times New Roman" panose="02020603050405020304" pitchFamily="18" charset="0"/>
              </a:rPr>
              <a:t> </a:t>
            </a:r>
          </a:p>
          <a:p>
            <a:pPr>
              <a:lnSpc>
                <a:spcPct val="150000"/>
              </a:lnSpc>
            </a:pPr>
            <a:r>
              <a:rPr lang="fr-FR" dirty="0">
                <a:latin typeface="Times New Roman" panose="02020603050405020304" pitchFamily="18" charset="0"/>
                <a:cs typeface="Times New Roman" panose="02020603050405020304" pitchFamily="18" charset="0"/>
              </a:rPr>
              <a:t>http://www.annonce-algerie.com/AnnoncesEmploi  </a:t>
            </a:r>
          </a:p>
          <a:p>
            <a:pPr>
              <a:lnSpc>
                <a:spcPct val="150000"/>
              </a:lnSpc>
            </a:pPr>
            <a:r>
              <a:rPr lang="fr-FR" dirty="0">
                <a:latin typeface="Times New Roman" panose="02020603050405020304" pitchFamily="18" charset="0"/>
                <a:cs typeface="Times New Roman" panose="02020603050405020304" pitchFamily="18" charset="0"/>
              </a:rPr>
              <a:t> </a:t>
            </a:r>
          </a:p>
          <a:p>
            <a:pPr>
              <a:lnSpc>
                <a:spcPct val="150000"/>
              </a:lnSpc>
            </a:pPr>
            <a:r>
              <a:rPr lang="fr-FR" dirty="0">
                <a:latin typeface="Times New Roman" panose="02020603050405020304" pitchFamily="18" charset="0"/>
                <a:cs typeface="Times New Roman" panose="02020603050405020304" pitchFamily="18" charset="0"/>
              </a:rPr>
              <a:t>                                                                 </a:t>
            </a:r>
          </a:p>
          <a:p>
            <a:pPr>
              <a:lnSpc>
                <a:spcPct val="150000"/>
              </a:lnSpc>
            </a:pPr>
            <a:r>
              <a:rPr lang="fr-FR" dirty="0">
                <a:latin typeface="Times New Roman" panose="02020603050405020304" pitchFamily="18" charset="0"/>
                <a:cs typeface="Times New Roman" panose="02020603050405020304" pitchFamily="18" charset="0"/>
              </a:rPr>
              <a:t>3.</a:t>
            </a:r>
            <a:r>
              <a:rPr lang="fr-FR" dirty="0">
                <a:solidFill>
                  <a:srgbClr val="7030A0"/>
                </a:solidFill>
                <a:latin typeface="Times New Roman" panose="02020603050405020304" pitchFamily="18" charset="0"/>
                <a:cs typeface="Times New Roman" panose="02020603050405020304" pitchFamily="18" charset="0"/>
              </a:rPr>
              <a:t> Les journaux</a:t>
            </a:r>
            <a:r>
              <a:rPr lang="fr-FR" dirty="0">
                <a:latin typeface="Times New Roman" panose="02020603050405020304" pitchFamily="18" charset="0"/>
                <a:cs typeface="Times New Roman" panose="02020603050405020304" pitchFamily="18" charset="0"/>
              </a:rPr>
              <a:t> :   la loi exige que les avis de recrutement pour les institutions doivent être </a:t>
            </a:r>
            <a:r>
              <a:rPr lang="fr-FR" dirty="0" smtClean="0">
                <a:latin typeface="Times New Roman" panose="02020603050405020304" pitchFamily="18" charset="0"/>
                <a:cs typeface="Times New Roman" panose="02020603050405020304" pitchFamily="18" charset="0"/>
              </a:rPr>
              <a:t>obligatoirement </a:t>
            </a:r>
            <a:r>
              <a:rPr lang="fr-FR" dirty="0">
                <a:latin typeface="Times New Roman" panose="02020603050405020304" pitchFamily="18" charset="0"/>
                <a:cs typeface="Times New Roman" panose="02020603050405020304" pitchFamily="18" charset="0"/>
              </a:rPr>
              <a:t>publiés par au moins deux journaux </a:t>
            </a:r>
          </a:p>
        </p:txBody>
      </p:sp>
    </p:spTree>
    <p:extLst>
      <p:ext uri="{BB962C8B-B14F-4D97-AF65-F5344CB8AC3E}">
        <p14:creationId xmlns:p14="http://schemas.microsoft.com/office/powerpoint/2010/main" val="313073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127732" y="187895"/>
            <a:ext cx="3380952" cy="2685714"/>
          </a:xfrm>
          <a:prstGeom prst="rect">
            <a:avLst/>
          </a:prstGeom>
        </p:spPr>
      </p:pic>
      <p:sp>
        <p:nvSpPr>
          <p:cNvPr id="3" name="Rectangle 2"/>
          <p:cNvSpPr/>
          <p:nvPr/>
        </p:nvSpPr>
        <p:spPr>
          <a:xfrm>
            <a:off x="293225" y="3327520"/>
            <a:ext cx="11898775" cy="3416320"/>
          </a:xfrm>
          <a:prstGeom prst="rect">
            <a:avLst/>
          </a:prstGeom>
        </p:spPr>
        <p:txBody>
          <a:bodyPr wrap="square">
            <a:spAutoFit/>
          </a:bodyPr>
          <a:lstStyle/>
          <a:p>
            <a:pPr marL="342900" indent="-342900" algn="just">
              <a:buAutoNum type="arabicPeriod" startAt="4"/>
            </a:pPr>
            <a:r>
              <a:rPr lang="fr-FR" b="1" dirty="0" smtClean="0">
                <a:solidFill>
                  <a:srgbClr val="7030A0"/>
                </a:solidFill>
                <a:latin typeface="Times New Roman" panose="02020603050405020304" pitchFamily="18" charset="0"/>
                <a:cs typeface="Times New Roman" panose="02020603050405020304" pitchFamily="18" charset="0"/>
              </a:rPr>
              <a:t>L’Agence </a:t>
            </a:r>
            <a:r>
              <a:rPr lang="fr-FR" b="1" dirty="0">
                <a:solidFill>
                  <a:srgbClr val="7030A0"/>
                </a:solidFill>
                <a:latin typeface="Times New Roman" panose="02020603050405020304" pitchFamily="18" charset="0"/>
                <a:cs typeface="Times New Roman" panose="02020603050405020304" pitchFamily="18" charset="0"/>
              </a:rPr>
              <a:t>Nationale de l’Emploi (ANEM) </a:t>
            </a:r>
            <a:endParaRPr lang="fr-FR" b="1" dirty="0" smtClean="0">
              <a:solidFill>
                <a:srgbClr val="7030A0"/>
              </a:solidFill>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C’</a:t>
            </a:r>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un établissement public à gestion spécifique régi par les dispositions du décret </a:t>
            </a:r>
            <a:r>
              <a:rPr lang="fr-FR" dirty="0" smtClean="0">
                <a:latin typeface="Times New Roman" panose="02020603050405020304" pitchFamily="18" charset="0"/>
                <a:cs typeface="Times New Roman" panose="02020603050405020304" pitchFamily="18" charset="0"/>
              </a:rPr>
              <a:t>exécutif </a:t>
            </a:r>
            <a:r>
              <a:rPr lang="fr-FR" dirty="0">
                <a:latin typeface="Times New Roman" panose="02020603050405020304" pitchFamily="18" charset="0"/>
                <a:cs typeface="Times New Roman" panose="02020603050405020304" pitchFamily="18" charset="0"/>
              </a:rPr>
              <a:t>n°06-77 du 18 février 2006. Elle est placée sous tutelle du Ministère du Travail, de </a:t>
            </a:r>
            <a:r>
              <a:rPr lang="fr-FR" dirty="0" smtClean="0">
                <a:latin typeface="Times New Roman" panose="02020603050405020304" pitchFamily="18" charset="0"/>
                <a:cs typeface="Times New Roman" panose="02020603050405020304" pitchFamily="18" charset="0"/>
              </a:rPr>
              <a:t>l’Emploi </a:t>
            </a:r>
            <a:r>
              <a:rPr lang="fr-FR" dirty="0">
                <a:latin typeface="Times New Roman" panose="02020603050405020304" pitchFamily="18" charset="0"/>
                <a:cs typeface="Times New Roman" panose="02020603050405020304" pitchFamily="18" charset="0"/>
              </a:rPr>
              <a:t>et de la Sécurité Sociale. </a:t>
            </a:r>
          </a:p>
          <a:p>
            <a:pPr algn="just"/>
            <a:r>
              <a:rPr lang="fr-FR" b="1" dirty="0">
                <a:solidFill>
                  <a:srgbClr val="7030A0"/>
                </a:solidFill>
                <a:latin typeface="Times New Roman" panose="02020603050405020304" pitchFamily="18" charset="0"/>
                <a:cs typeface="Times New Roman" panose="02020603050405020304" pitchFamily="18" charset="0"/>
              </a:rPr>
              <a:t>II.4.1. Missions de l’agence  </a:t>
            </a:r>
          </a:p>
          <a:p>
            <a:pPr algn="just"/>
            <a:r>
              <a:rPr lang="fr-FR" dirty="0" smtClean="0">
                <a:latin typeface="Times New Roman" panose="02020603050405020304" pitchFamily="18" charset="0"/>
                <a:cs typeface="Times New Roman" panose="02020603050405020304" pitchFamily="18" charset="0"/>
              </a:rPr>
              <a:t>- Mettre </a:t>
            </a:r>
            <a:r>
              <a:rPr lang="fr-FR" dirty="0">
                <a:latin typeface="Times New Roman" panose="02020603050405020304" pitchFamily="18" charset="0"/>
                <a:cs typeface="Times New Roman" panose="02020603050405020304" pitchFamily="18" charset="0"/>
              </a:rPr>
              <a:t>en place un système d’information et de renseignement sur le marché d’emploi.  </a:t>
            </a:r>
          </a:p>
          <a:p>
            <a:pPr algn="just"/>
            <a:r>
              <a:rPr lang="fr-FR" dirty="0" smtClean="0">
                <a:latin typeface="Times New Roman" panose="02020603050405020304" pitchFamily="18" charset="0"/>
                <a:cs typeface="Times New Roman" panose="02020603050405020304" pitchFamily="18" charset="0"/>
              </a:rPr>
              <a:t>- Recueillir </a:t>
            </a:r>
            <a:r>
              <a:rPr lang="fr-FR" dirty="0">
                <a:latin typeface="Times New Roman" panose="02020603050405020304" pitchFamily="18" charset="0"/>
                <a:cs typeface="Times New Roman" panose="02020603050405020304" pitchFamily="18" charset="0"/>
              </a:rPr>
              <a:t>et mettre en relation l’offre et la demande de travail. </a:t>
            </a:r>
          </a:p>
          <a:p>
            <a:pPr algn="just"/>
            <a:r>
              <a:rPr lang="fr-FR" dirty="0" smtClean="0">
                <a:latin typeface="Times New Roman" panose="02020603050405020304" pitchFamily="18" charset="0"/>
                <a:cs typeface="Times New Roman" panose="02020603050405020304" pitchFamily="18" charset="0"/>
              </a:rPr>
              <a:t>- Assurer </a:t>
            </a:r>
            <a:r>
              <a:rPr lang="fr-FR" dirty="0">
                <a:latin typeface="Times New Roman" panose="02020603050405020304" pitchFamily="18" charset="0"/>
                <a:cs typeface="Times New Roman" panose="02020603050405020304" pitchFamily="18" charset="0"/>
              </a:rPr>
              <a:t>l’accueil, l’information, l’orientation et le placement des demandeurs d’emploi ; </a:t>
            </a:r>
          </a:p>
          <a:p>
            <a:pPr algn="just"/>
            <a:r>
              <a:rPr lang="fr-FR" dirty="0" smtClean="0">
                <a:latin typeface="Times New Roman" panose="02020603050405020304" pitchFamily="18" charset="0"/>
                <a:cs typeface="Times New Roman" panose="02020603050405020304" pitchFamily="18" charset="0"/>
              </a:rPr>
              <a:t>- Procéder </a:t>
            </a:r>
            <a:r>
              <a:rPr lang="fr-FR" dirty="0">
                <a:latin typeface="Times New Roman" panose="02020603050405020304" pitchFamily="18" charset="0"/>
                <a:cs typeface="Times New Roman" panose="02020603050405020304" pitchFamily="18" charset="0"/>
              </a:rPr>
              <a:t>à la prospection et la collecte d’offre d’emploi auprès des organismes employeurs  </a:t>
            </a:r>
          </a:p>
          <a:p>
            <a:pPr algn="just"/>
            <a:r>
              <a:rPr lang="fr-FR" dirty="0" smtClean="0">
                <a:latin typeface="Times New Roman" panose="02020603050405020304" pitchFamily="18" charset="0"/>
                <a:cs typeface="Times New Roman" panose="02020603050405020304" pitchFamily="18" charset="0"/>
              </a:rPr>
              <a:t>- Favoriser </a:t>
            </a:r>
            <a:r>
              <a:rPr lang="fr-FR" dirty="0">
                <a:latin typeface="Times New Roman" panose="02020603050405020304" pitchFamily="18" charset="0"/>
                <a:cs typeface="Times New Roman" panose="02020603050405020304" pitchFamily="18" charset="0"/>
              </a:rPr>
              <a:t>la mobilité géographique et professionnelle des demandeurs d’emploi. </a:t>
            </a:r>
          </a:p>
          <a:p>
            <a:pPr algn="just"/>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Tout </a:t>
            </a:r>
            <a:r>
              <a:rPr lang="fr-FR" dirty="0">
                <a:latin typeface="Times New Roman" panose="02020603050405020304" pitchFamily="18" charset="0"/>
                <a:cs typeface="Times New Roman" panose="02020603050405020304" pitchFamily="18" charset="0"/>
              </a:rPr>
              <a:t>demandeur d’emploi, ayant atteint l’âge légal au travail et quel que soit son niveau </a:t>
            </a:r>
            <a:r>
              <a:rPr lang="fr-FR" dirty="0" smtClean="0">
                <a:latin typeface="Times New Roman" panose="02020603050405020304" pitchFamily="18" charset="0"/>
                <a:cs typeface="Times New Roman" panose="02020603050405020304" pitchFamily="18" charset="0"/>
              </a:rPr>
              <a:t>de </a:t>
            </a:r>
            <a:r>
              <a:rPr lang="fr-FR" dirty="0">
                <a:latin typeface="Times New Roman" panose="02020603050405020304" pitchFamily="18" charset="0"/>
                <a:cs typeface="Times New Roman" panose="02020603050405020304" pitchFamily="18" charset="0"/>
              </a:rPr>
              <a:t>qualification, ouvre droit à un placement en passant par les agences de l’ANEM et ce, en </a:t>
            </a:r>
            <a:r>
              <a:rPr lang="fr-FR" dirty="0" smtClean="0">
                <a:latin typeface="Times New Roman" panose="02020603050405020304" pitchFamily="18" charset="0"/>
                <a:cs typeface="Times New Roman" panose="02020603050405020304" pitchFamily="18" charset="0"/>
              </a:rPr>
              <a:t>fonction  </a:t>
            </a:r>
            <a:r>
              <a:rPr lang="fr-FR" dirty="0">
                <a:latin typeface="Times New Roman" panose="02020603050405020304" pitchFamily="18" charset="0"/>
                <a:cs typeface="Times New Roman" panose="02020603050405020304" pitchFamily="18" charset="0"/>
              </a:rPr>
              <a:t>des  offres  émanant  des  organismes  employeurs,  publics  ou  privés.  Il  bénéficie </a:t>
            </a:r>
            <a:r>
              <a:rPr lang="fr-FR" dirty="0" smtClean="0">
                <a:latin typeface="Times New Roman" panose="02020603050405020304" pitchFamily="18" charset="0"/>
                <a:cs typeface="Times New Roman" panose="02020603050405020304" pitchFamily="18" charset="0"/>
              </a:rPr>
              <a:t>d’orientation</a:t>
            </a:r>
            <a:r>
              <a:rPr lang="fr-FR" dirty="0">
                <a:latin typeface="Times New Roman" panose="02020603050405020304" pitchFamily="18" charset="0"/>
                <a:cs typeface="Times New Roman" panose="02020603050405020304" pitchFamily="18" charset="0"/>
              </a:rPr>
              <a:t>, de conseil et d’accompagnement à la recherche d’un emploi et d’un placement. </a:t>
            </a:r>
          </a:p>
        </p:txBody>
      </p:sp>
    </p:spTree>
    <p:extLst>
      <p:ext uri="{BB962C8B-B14F-4D97-AF65-F5344CB8AC3E}">
        <p14:creationId xmlns:p14="http://schemas.microsoft.com/office/powerpoint/2010/main" val="314126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919" y="-79653"/>
            <a:ext cx="11806177" cy="5493812"/>
          </a:xfrm>
          <a:prstGeom prst="rect">
            <a:avLst/>
          </a:prstGeom>
        </p:spPr>
        <p:txBody>
          <a:bodyPr wrap="square">
            <a:spAutoFit/>
          </a:bodyPr>
          <a:lstStyle/>
          <a:p>
            <a:pPr algn="just">
              <a:lnSpc>
                <a:spcPct val="150000"/>
              </a:lnSpc>
            </a:pPr>
            <a:r>
              <a:rPr lang="fr-FR" dirty="0"/>
              <a:t> </a:t>
            </a:r>
            <a:r>
              <a:rPr lang="fr-FR" b="1" dirty="0">
                <a:solidFill>
                  <a:srgbClr val="7030A0"/>
                </a:solidFill>
                <a:latin typeface="Times New Roman" panose="02020603050405020304" pitchFamily="18" charset="0"/>
                <a:cs typeface="Times New Roman" panose="02020603050405020304" pitchFamily="18" charset="0"/>
              </a:rPr>
              <a:t>III . Les Dispositifs De Promotion De L’emploi : </a:t>
            </a:r>
          </a:p>
          <a:p>
            <a:pPr algn="just">
              <a:lnSpc>
                <a:spcPct val="150000"/>
              </a:lnSpc>
            </a:pPr>
            <a:r>
              <a:rPr lang="fr-FR" b="1" dirty="0">
                <a:solidFill>
                  <a:srgbClr val="7030A0"/>
                </a:solidFill>
                <a:latin typeface="Times New Roman" panose="02020603050405020304" pitchFamily="18" charset="0"/>
                <a:cs typeface="Times New Roman" panose="02020603050405020304" pitchFamily="18" charset="0"/>
              </a:rPr>
              <a:t>III.1.  Dispositif D’aide A L’insertion Professionnelle (DAIP) : </a:t>
            </a:r>
          </a:p>
          <a:p>
            <a:pPr algn="just">
              <a:lnSpc>
                <a:spcPct val="15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Ce  </a:t>
            </a:r>
            <a:r>
              <a:rPr lang="fr-FR" dirty="0">
                <a:latin typeface="Times New Roman" panose="02020603050405020304" pitchFamily="18" charset="0"/>
                <a:cs typeface="Times New Roman" panose="02020603050405020304" pitchFamily="18" charset="0"/>
              </a:rPr>
              <a:t>dispositif,  institué  par  le  décret  exécutif  n°08-126  du  19  avril  2008,  modifié  </a:t>
            </a:r>
            <a:r>
              <a:rPr lang="fr-FR" dirty="0" smtClean="0">
                <a:latin typeface="Times New Roman" panose="02020603050405020304" pitchFamily="18" charset="0"/>
                <a:cs typeface="Times New Roman" panose="02020603050405020304" pitchFamily="18" charset="0"/>
              </a:rPr>
              <a:t>et complété</a:t>
            </a:r>
            <a:r>
              <a:rPr lang="fr-FR" dirty="0">
                <a:latin typeface="Times New Roman" panose="02020603050405020304" pitchFamily="18" charset="0"/>
                <a:cs typeface="Times New Roman" panose="02020603050405020304" pitchFamily="18" charset="0"/>
              </a:rPr>
              <a:t>, relatif au dispositif d’aide à l’insertion professionnelle au niveau des institutions de </a:t>
            </a:r>
            <a:r>
              <a:rPr lang="fr-FR" dirty="0" smtClean="0">
                <a:latin typeface="Times New Roman" panose="02020603050405020304" pitchFamily="18" charset="0"/>
                <a:cs typeface="Times New Roman" panose="02020603050405020304" pitchFamily="18" charset="0"/>
              </a:rPr>
              <a:t>service </a:t>
            </a:r>
            <a:r>
              <a:rPr lang="fr-FR" dirty="0">
                <a:latin typeface="Times New Roman" panose="02020603050405020304" pitchFamily="18" charset="0"/>
                <a:cs typeface="Times New Roman" panose="02020603050405020304" pitchFamily="18" charset="0"/>
              </a:rPr>
              <a:t>et les institutions de l'Etat, il est géré par l’ANEM en relation avec les Directions de </a:t>
            </a:r>
            <a:r>
              <a:rPr lang="fr-FR" dirty="0" smtClean="0">
                <a:latin typeface="Times New Roman" panose="02020603050405020304" pitchFamily="18" charset="0"/>
                <a:cs typeface="Times New Roman" panose="02020603050405020304" pitchFamily="18" charset="0"/>
              </a:rPr>
              <a:t>l’Emploi </a:t>
            </a:r>
            <a:r>
              <a:rPr lang="fr-FR" dirty="0">
                <a:latin typeface="Times New Roman" panose="02020603050405020304" pitchFamily="18" charset="0"/>
                <a:cs typeface="Times New Roman" panose="02020603050405020304" pitchFamily="18" charset="0"/>
              </a:rPr>
              <a:t>de Wilaya (DEW).  Il vise à : </a:t>
            </a:r>
          </a:p>
          <a:p>
            <a:pPr algn="just">
              <a:lnSpc>
                <a:spcPct val="150000"/>
              </a:lnSpc>
            </a:pPr>
            <a:r>
              <a:rPr lang="fr-FR" dirty="0" smtClean="0">
                <a:latin typeface="Times New Roman" panose="02020603050405020304" pitchFamily="18" charset="0"/>
                <a:cs typeface="Times New Roman" panose="02020603050405020304" pitchFamily="18" charset="0"/>
              </a:rPr>
              <a:t>- Favoriser </a:t>
            </a:r>
            <a:r>
              <a:rPr lang="fr-FR" dirty="0">
                <a:latin typeface="Times New Roman" panose="02020603050405020304" pitchFamily="18" charset="0"/>
                <a:cs typeface="Times New Roman" panose="02020603050405020304" pitchFamily="18" charset="0"/>
              </a:rPr>
              <a:t>l’insertion professionnelle des jeunes primo-demandeurs d’emploi ; </a:t>
            </a:r>
          </a:p>
          <a:p>
            <a:pPr algn="just">
              <a:lnSpc>
                <a:spcPct val="150000"/>
              </a:lnSpc>
            </a:pPr>
            <a:r>
              <a:rPr lang="fr-FR" dirty="0" smtClean="0">
                <a:latin typeface="Times New Roman" panose="02020603050405020304" pitchFamily="18" charset="0"/>
                <a:cs typeface="Times New Roman" panose="02020603050405020304" pitchFamily="18" charset="0"/>
              </a:rPr>
              <a:t>- Encourager </a:t>
            </a:r>
            <a:r>
              <a:rPr lang="fr-FR" dirty="0">
                <a:latin typeface="Times New Roman" panose="02020603050405020304" pitchFamily="18" charset="0"/>
                <a:cs typeface="Times New Roman" panose="02020603050405020304" pitchFamily="18" charset="0"/>
              </a:rPr>
              <a:t>des programmes de formation-emploi et de recrutement. </a:t>
            </a:r>
          </a:p>
          <a:p>
            <a:pPr algn="just">
              <a:lnSpc>
                <a:spcPct val="150000"/>
              </a:lnSpc>
            </a:pPr>
            <a:r>
              <a:rPr lang="fr-FR" b="1" dirty="0">
                <a:solidFill>
                  <a:schemeClr val="accent5"/>
                </a:solidFill>
                <a:latin typeface="Times New Roman" panose="02020603050405020304" pitchFamily="18" charset="0"/>
                <a:cs typeface="Times New Roman" panose="02020603050405020304" pitchFamily="18" charset="0"/>
              </a:rPr>
              <a:t>III.2. Dispositifs D’aide </a:t>
            </a:r>
            <a:r>
              <a:rPr lang="fr-FR" b="1" dirty="0" smtClean="0">
                <a:solidFill>
                  <a:schemeClr val="accent5"/>
                </a:solidFill>
                <a:latin typeface="Times New Roman" panose="02020603050405020304" pitchFamily="18" charset="0"/>
                <a:cs typeface="Times New Roman" panose="02020603050405020304" pitchFamily="18" charset="0"/>
              </a:rPr>
              <a:t>Privés    </a:t>
            </a:r>
            <a:r>
              <a:rPr lang="fr-FR" b="1" dirty="0">
                <a:solidFill>
                  <a:schemeClr val="accent5"/>
                </a:solidFill>
                <a:latin typeface="Times New Roman" panose="02020603050405020304" pitchFamily="18" charset="0"/>
                <a:cs typeface="Times New Roman" panose="02020603050405020304" pitchFamily="18" charset="0"/>
              </a:rPr>
              <a:t>: </a:t>
            </a:r>
            <a:r>
              <a:rPr lang="fr-FR" b="1" dirty="0" smtClean="0">
                <a:solidFill>
                  <a:schemeClr val="accent5"/>
                </a:solidFill>
                <a:latin typeface="Times New Roman" panose="02020603050405020304" pitchFamily="18" charset="0"/>
                <a:cs typeface="Times New Roman" panose="02020603050405020304" pitchFamily="18" charset="0"/>
              </a:rPr>
              <a:t> Contrat de Travail </a:t>
            </a:r>
            <a:r>
              <a:rPr lang="fr-FR" b="1" dirty="0">
                <a:solidFill>
                  <a:schemeClr val="accent5"/>
                </a:solidFill>
                <a:latin typeface="Times New Roman" panose="02020603050405020304" pitchFamily="18" charset="0"/>
                <a:cs typeface="Times New Roman" panose="02020603050405020304" pitchFamily="18" charset="0"/>
              </a:rPr>
              <a:t>Aidé (CTA)   </a:t>
            </a:r>
          </a:p>
          <a:p>
            <a:pPr algn="just">
              <a:lnSpc>
                <a:spcPct val="150000"/>
              </a:lnSpc>
            </a:pPr>
            <a:r>
              <a:rPr lang="fr-FR" dirty="0">
                <a:latin typeface="Times New Roman" panose="02020603050405020304" pitchFamily="18" charset="0"/>
                <a:cs typeface="Times New Roman" panose="02020603050405020304" pitchFamily="18" charset="0"/>
              </a:rPr>
              <a:t>          Le (CTA) est un contrat de travail au sens de la loi n°90-11 du 21 avril 1990 relative </a:t>
            </a:r>
            <a:r>
              <a:rPr lang="fr-FR" dirty="0" smtClean="0">
                <a:latin typeface="Times New Roman" panose="02020603050405020304" pitchFamily="18" charset="0"/>
                <a:cs typeface="Times New Roman" panose="02020603050405020304" pitchFamily="18" charset="0"/>
              </a:rPr>
              <a:t>aux </a:t>
            </a:r>
            <a:r>
              <a:rPr lang="fr-FR" dirty="0">
                <a:latin typeface="Times New Roman" panose="02020603050405020304" pitchFamily="18" charset="0"/>
                <a:cs typeface="Times New Roman" panose="02020603050405020304" pitchFamily="18" charset="0"/>
              </a:rPr>
              <a:t>relations de travail. Il entre dans le cadre de l’encouragement au recrutement durable des </a:t>
            </a:r>
            <a:r>
              <a:rPr lang="fr-FR" dirty="0" smtClean="0">
                <a:latin typeface="Times New Roman" panose="02020603050405020304" pitchFamily="18" charset="0"/>
                <a:cs typeface="Times New Roman" panose="02020603050405020304" pitchFamily="18" charset="0"/>
              </a:rPr>
              <a:t>jeunes </a:t>
            </a:r>
            <a:r>
              <a:rPr lang="fr-FR" dirty="0">
                <a:latin typeface="Times New Roman" panose="02020603050405020304" pitchFamily="18" charset="0"/>
                <a:cs typeface="Times New Roman" panose="02020603050405020304" pitchFamily="18" charset="0"/>
              </a:rPr>
              <a:t>par les entreprises publiques et privées.  </a:t>
            </a:r>
          </a:p>
          <a:p>
            <a:pPr algn="just">
              <a:lnSpc>
                <a:spcPct val="150000"/>
              </a:lnSpc>
            </a:pPr>
            <a:r>
              <a:rPr lang="fr-FR" dirty="0">
                <a:latin typeface="Times New Roman" panose="02020603050405020304" pitchFamily="18" charset="0"/>
                <a:cs typeface="Times New Roman" panose="02020603050405020304" pitchFamily="18" charset="0"/>
              </a:rPr>
              <a:t>Les jeunes primo demandeurs d’emploi recrutés dans ce cadre, sont rémunérés conformément </a:t>
            </a:r>
            <a:r>
              <a:rPr lang="fr-FR" dirty="0" smtClean="0">
                <a:latin typeface="Times New Roman" panose="02020603050405020304" pitchFamily="18" charset="0"/>
                <a:cs typeface="Times New Roman" panose="02020603050405020304" pitchFamily="18" charset="0"/>
              </a:rPr>
              <a:t>à </a:t>
            </a:r>
            <a:r>
              <a:rPr lang="fr-FR" dirty="0">
                <a:latin typeface="Times New Roman" panose="02020603050405020304" pitchFamily="18" charset="0"/>
                <a:cs typeface="Times New Roman" panose="02020603050405020304" pitchFamily="18" charset="0"/>
              </a:rPr>
              <a:t>la grille des salaires de l’organisme employeur. </a:t>
            </a:r>
          </a:p>
          <a:p>
            <a:pPr algn="just">
              <a:lnSpc>
                <a:spcPct val="150000"/>
              </a:lnSpc>
            </a:pPr>
            <a:r>
              <a:rPr lang="fr-FR" dirty="0">
                <a:latin typeface="Times New Roman" panose="02020603050405020304" pitchFamily="18" charset="0"/>
                <a:cs typeface="Times New Roman" panose="02020603050405020304" pitchFamily="18" charset="0"/>
              </a:rPr>
              <a:t>L’Etat contribue pendant une durée de (03) années non renouvelable, au salaire de poste, à </a:t>
            </a:r>
            <a:r>
              <a:rPr lang="fr-FR" dirty="0" smtClean="0">
                <a:latin typeface="Times New Roman" panose="02020603050405020304" pitchFamily="18" charset="0"/>
                <a:cs typeface="Times New Roman" panose="02020603050405020304" pitchFamily="18" charset="0"/>
              </a:rPr>
              <a:t>travers </a:t>
            </a:r>
            <a:r>
              <a:rPr lang="fr-FR" dirty="0">
                <a:latin typeface="Times New Roman" panose="02020603050405020304" pitchFamily="18" charset="0"/>
                <a:cs typeface="Times New Roman" panose="02020603050405020304" pitchFamily="18" charset="0"/>
              </a:rPr>
              <a:t>une subvention. </a:t>
            </a:r>
          </a:p>
        </p:txBody>
      </p:sp>
    </p:spTree>
    <p:extLst>
      <p:ext uri="{BB962C8B-B14F-4D97-AF65-F5344CB8AC3E}">
        <p14:creationId xmlns:p14="http://schemas.microsoft.com/office/powerpoint/2010/main" val="238127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4073" y="176645"/>
            <a:ext cx="11242963" cy="6556663"/>
          </a:xfrm>
          <a:prstGeom prst="rect">
            <a:avLst/>
          </a:prstGeom>
        </p:spPr>
      </p:pic>
    </p:spTree>
    <p:extLst>
      <p:ext uri="{BB962C8B-B14F-4D97-AF65-F5344CB8AC3E}">
        <p14:creationId xmlns:p14="http://schemas.microsoft.com/office/powerpoint/2010/main" val="86681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481869"/>
            <a:ext cx="12192000" cy="5894262"/>
          </a:xfrm>
          <a:prstGeom prst="rect">
            <a:avLst/>
          </a:prstGeom>
        </p:spPr>
      </p:pic>
    </p:spTree>
    <p:extLst>
      <p:ext uri="{BB962C8B-B14F-4D97-AF65-F5344CB8AC3E}">
        <p14:creationId xmlns:p14="http://schemas.microsoft.com/office/powerpoint/2010/main" val="202094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695744"/>
            <a:ext cx="12192000" cy="4011786"/>
          </a:xfrm>
          <a:prstGeom prst="rect">
            <a:avLst/>
          </a:prstGeom>
        </p:spPr>
      </p:pic>
    </p:spTree>
    <p:extLst>
      <p:ext uri="{BB962C8B-B14F-4D97-AF65-F5344CB8AC3E}">
        <p14:creationId xmlns:p14="http://schemas.microsoft.com/office/powerpoint/2010/main" val="386486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79" y="223739"/>
            <a:ext cx="6096000" cy="646331"/>
          </a:xfrm>
          <a:prstGeom prst="rect">
            <a:avLst/>
          </a:prstGeom>
        </p:spPr>
        <p:txBody>
          <a:bodyPr>
            <a:spAutoFit/>
          </a:bodyPr>
          <a:lstStyle/>
          <a:p>
            <a:r>
              <a:rPr lang="fr-FR" b="1" dirty="0" smtClean="0">
                <a:solidFill>
                  <a:schemeClr val="accent5"/>
                </a:solidFill>
                <a:latin typeface="Times New Roman" panose="02020603050405020304" pitchFamily="18" charset="0"/>
                <a:cs typeface="Times New Roman" panose="02020603050405020304" pitchFamily="18" charset="0"/>
              </a:rPr>
              <a:t>II . Les principales fonctions de l’entreprise  </a:t>
            </a:r>
          </a:p>
          <a:p>
            <a:r>
              <a:rPr lang="fr-FR" b="1" dirty="0" smtClean="0">
                <a:solidFill>
                  <a:schemeClr val="accent5"/>
                </a:solidFill>
                <a:latin typeface="Times New Roman" panose="02020603050405020304" pitchFamily="18" charset="0"/>
                <a:cs typeface="Times New Roman" panose="02020603050405020304" pitchFamily="18" charset="0"/>
              </a:rPr>
              <a:t>II.1. La fonction financière </a:t>
            </a:r>
            <a:endParaRPr lang="fr-FR" b="1" dirty="0">
              <a:solidFill>
                <a:schemeClr val="accent5"/>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001226"/>
            <a:ext cx="11887200" cy="923330"/>
          </a:xfrm>
          <a:prstGeom prst="rect">
            <a:avLst/>
          </a:prstGeom>
        </p:spPr>
        <p:txBody>
          <a:bodyPr wrap="square">
            <a:spAutoFit/>
          </a:bodyPr>
          <a:lstStyle/>
          <a:p>
            <a:r>
              <a:rPr lang="fr-FR" dirty="0" smtClean="0"/>
              <a:t> </a:t>
            </a:r>
            <a:r>
              <a:rPr lang="fr-FR" dirty="0" smtClean="0">
                <a:latin typeface="Times New Roman" panose="02020603050405020304" pitchFamily="18" charset="0"/>
                <a:cs typeface="Times New Roman" panose="02020603050405020304" pitchFamily="18" charset="0"/>
              </a:rPr>
              <a:t>Elle se charge de la recherche et de l’octroi des ressources financières dont l’entreprise a besoin pour garantir exp   : </a:t>
            </a:r>
          </a:p>
          <a:p>
            <a:r>
              <a:rPr lang="fr-FR" dirty="0" smtClean="0">
                <a:latin typeface="Times New Roman" panose="02020603050405020304" pitchFamily="18" charset="0"/>
                <a:cs typeface="Times New Roman" panose="02020603050405020304" pitchFamily="18" charset="0"/>
              </a:rPr>
              <a:t>le fonctionnement et modernisation de matériel  </a:t>
            </a:r>
          </a:p>
          <a:p>
            <a:r>
              <a:rPr lang="fr-FR" dirty="0" smtClean="0">
                <a:latin typeface="Times New Roman" panose="02020603050405020304" pitchFamily="18" charset="0"/>
                <a:cs typeface="Times New Roman" panose="02020603050405020304" pitchFamily="18" charset="0"/>
              </a:rPr>
              <a:t>Comment : faire  une  analyse  complète  de  la  situation  financière  de  l’entreprise périodiquement </a:t>
            </a: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0" y="2055712"/>
            <a:ext cx="11991372" cy="1477328"/>
          </a:xfrm>
          <a:prstGeom prst="rect">
            <a:avLst/>
          </a:prstGeom>
        </p:spPr>
        <p:txBody>
          <a:bodyPr wrap="square">
            <a:spAutoFit/>
          </a:bodyPr>
          <a:lstStyle/>
          <a:p>
            <a:r>
              <a:rPr lang="fr-FR" b="1" dirty="0" smtClean="0">
                <a:solidFill>
                  <a:schemeClr val="accent5"/>
                </a:solidFill>
                <a:latin typeface="Times New Roman" panose="02020603050405020304" pitchFamily="18" charset="0"/>
                <a:cs typeface="Times New Roman" panose="02020603050405020304" pitchFamily="18" charset="0"/>
              </a:rPr>
              <a:t>II.2. La fonction technique </a:t>
            </a:r>
          </a:p>
          <a:p>
            <a:endParaRPr lang="fr-FR" b="1" dirty="0" smtClean="0">
              <a:solidFill>
                <a:schemeClr val="accent5"/>
              </a:solidFill>
              <a:latin typeface="Times New Roman" panose="02020603050405020304" pitchFamily="18" charset="0"/>
              <a:cs typeface="Times New Roman" panose="02020603050405020304" pitchFamily="18" charset="0"/>
            </a:endParaRPr>
          </a:p>
          <a:p>
            <a:pPr algn="just"/>
            <a:r>
              <a:rPr lang="fr-FR" dirty="0" smtClean="0"/>
              <a:t> </a:t>
            </a:r>
            <a:r>
              <a:rPr lang="fr-FR" dirty="0" smtClean="0">
                <a:latin typeface="Times New Roman" panose="02020603050405020304" pitchFamily="18" charset="0"/>
                <a:cs typeface="Times New Roman" panose="02020603050405020304" pitchFamily="18" charset="0"/>
              </a:rPr>
              <a:t>Elle se charge de la gestion de l’ensemble des outillages et matériels sans lesquels l’entreprise ne peut fonctionner. Elle assure la qualité du travail permettant de transformer la matière première en produit fini suivant les bonnes normes et les exigences de la clientèle ciblée. </a:t>
            </a:r>
            <a:endParaRPr lang="fr-FR" dirty="0">
              <a:latin typeface="Times New Roman" panose="02020603050405020304" pitchFamily="18" charset="0"/>
              <a:cs typeface="Times New Roman" panose="02020603050405020304" pitchFamily="18" charset="0"/>
            </a:endParaRPr>
          </a:p>
        </p:txBody>
      </p:sp>
      <p:sp>
        <p:nvSpPr>
          <p:cNvPr id="12" name="Rectangle 11"/>
          <p:cNvSpPr/>
          <p:nvPr/>
        </p:nvSpPr>
        <p:spPr>
          <a:xfrm>
            <a:off x="52086" y="3701682"/>
            <a:ext cx="11887200" cy="2973122"/>
          </a:xfrm>
          <a:prstGeom prst="rect">
            <a:avLst/>
          </a:prstGeom>
        </p:spPr>
        <p:txBody>
          <a:bodyPr wrap="square">
            <a:spAutoFit/>
          </a:bodyPr>
          <a:lstStyle/>
          <a:p>
            <a:r>
              <a:rPr lang="fr-FR" b="1" dirty="0" smtClean="0">
                <a:solidFill>
                  <a:schemeClr val="accent5"/>
                </a:solidFill>
                <a:latin typeface="Times New Roman" panose="02020603050405020304" pitchFamily="18" charset="0"/>
                <a:cs typeface="Times New Roman" panose="02020603050405020304" pitchFamily="18" charset="0"/>
              </a:rPr>
              <a:t>II.3. La fonction sociale</a:t>
            </a:r>
          </a:p>
          <a:p>
            <a:r>
              <a:rPr lang="fr-FR" b="1" dirty="0" smtClean="0">
                <a:solidFill>
                  <a:schemeClr val="accent5"/>
                </a:solidFill>
                <a:latin typeface="Times New Roman" panose="02020603050405020304" pitchFamily="18" charset="0"/>
                <a:cs typeface="Times New Roman" panose="02020603050405020304" pitchFamily="18" charset="0"/>
              </a:rPr>
              <a:t> </a:t>
            </a:r>
          </a:p>
          <a:p>
            <a:pPr>
              <a:lnSpc>
                <a:spcPct val="120000"/>
              </a:lnSpc>
            </a:pPr>
            <a:r>
              <a:rPr lang="fr-FR" dirty="0" smtClean="0">
                <a:latin typeface="Times New Roman" panose="02020603050405020304" pitchFamily="18" charset="0"/>
                <a:cs typeface="Times New Roman" panose="02020603050405020304" pitchFamily="18" charset="0"/>
              </a:rPr>
              <a:t>Elle concerne le personnel. Le rôle de cette fonction a pour objectifs :    </a:t>
            </a:r>
          </a:p>
          <a:p>
            <a:pPr>
              <a:lnSpc>
                <a:spcPct val="120000"/>
              </a:lnSpc>
            </a:pPr>
            <a:r>
              <a:rPr lang="fr-FR" dirty="0" smtClean="0">
                <a:latin typeface="Times New Roman" panose="02020603050405020304" pitchFamily="18" charset="0"/>
                <a:cs typeface="Times New Roman" panose="02020603050405020304" pitchFamily="18" charset="0"/>
              </a:rPr>
              <a:t>- Elaboration des méthodes de gestion du personnel comme les procédés de recrutement, de rémunération, d’évaluation et autres, </a:t>
            </a:r>
          </a:p>
          <a:p>
            <a:pPr>
              <a:lnSpc>
                <a:spcPct val="120000"/>
              </a:lnSpc>
            </a:pPr>
            <a:r>
              <a:rPr lang="fr-FR" dirty="0" smtClean="0">
                <a:latin typeface="Times New Roman" panose="02020603050405020304" pitchFamily="18" charset="0"/>
                <a:cs typeface="Times New Roman" panose="02020603050405020304" pitchFamily="18" charset="0"/>
              </a:rPr>
              <a:t>- Mise en place de méthodes qui permettent d’atténuer les conflits entre les ressources humaines </a:t>
            </a:r>
          </a:p>
          <a:p>
            <a:pPr>
              <a:lnSpc>
                <a:spcPct val="120000"/>
              </a:lnSpc>
            </a:pPr>
            <a:r>
              <a:rPr lang="fr-FR" dirty="0" smtClean="0">
                <a:latin typeface="Times New Roman" panose="02020603050405020304" pitchFamily="18" charset="0"/>
                <a:cs typeface="Times New Roman" panose="02020603050405020304" pitchFamily="18" charset="0"/>
              </a:rPr>
              <a:t>- L’intégration du personnel en le motivant par des formations, des programmes de promotion  </a:t>
            </a:r>
          </a:p>
          <a:p>
            <a:pPr>
              <a:lnSpc>
                <a:spcPct val="120000"/>
              </a:lnSpc>
            </a:pPr>
            <a:r>
              <a:rPr lang="fr-FR" dirty="0" smtClean="0">
                <a:latin typeface="Times New Roman" panose="02020603050405020304" pitchFamily="18" charset="0"/>
                <a:cs typeface="Times New Roman" panose="02020603050405020304" pitchFamily="18" charset="0"/>
              </a:rPr>
              <a:t>-  Mise en place des organes de revendications et autres qui représentent le personnel comme les syndicats, les délégués du personnel et autres.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20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066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70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01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92000" cy="6961909"/>
          </a:xfrm>
          <a:prstGeom prst="rect">
            <a:avLst/>
          </a:prstGeom>
        </p:spPr>
      </p:pic>
    </p:spTree>
    <p:extLst>
      <p:ext uri="{BB962C8B-B14F-4D97-AF65-F5344CB8AC3E}">
        <p14:creationId xmlns:p14="http://schemas.microsoft.com/office/powerpoint/2010/main" val="119992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22" y="265604"/>
            <a:ext cx="11181144" cy="5450851"/>
          </a:xfrm>
          <a:prstGeom prst="rect">
            <a:avLst/>
          </a:prstGeom>
        </p:spPr>
        <p:txBody>
          <a:bodyPr wrap="square">
            <a:spAutoFit/>
          </a:bodyPr>
          <a:lstStyle/>
          <a:p>
            <a:pPr algn="just">
              <a:lnSpc>
                <a:spcPct val="150000"/>
              </a:lnSpc>
            </a:pPr>
            <a:r>
              <a:rPr lang="fr-FR" b="1" dirty="0">
                <a:solidFill>
                  <a:srgbClr val="7030A0"/>
                </a:solidFill>
                <a:latin typeface="Times New Roman" panose="02020603050405020304" pitchFamily="18" charset="0"/>
                <a:cs typeface="Times New Roman" panose="02020603050405020304" pitchFamily="18" charset="0"/>
              </a:rPr>
              <a:t>IV. Contrat, éligibilité et catégorie Demandeur d’emploi,   </a:t>
            </a:r>
          </a:p>
          <a:p>
            <a:pPr algn="just">
              <a:lnSpc>
                <a:spcPct val="150000"/>
              </a:lnSpc>
            </a:pPr>
            <a:r>
              <a:rPr lang="fr-FR" b="1" dirty="0">
                <a:solidFill>
                  <a:srgbClr val="7030A0"/>
                </a:solidFill>
                <a:latin typeface="Times New Roman" panose="02020603050405020304" pitchFamily="18" charset="0"/>
                <a:cs typeface="Times New Roman" panose="02020603050405020304" pitchFamily="18" charset="0"/>
              </a:rPr>
              <a:t>IV. 1 Catégories de primo-demandeurs d’emploi : </a:t>
            </a:r>
          </a:p>
          <a:p>
            <a:pPr algn="just">
              <a:lnSpc>
                <a:spcPct val="150000"/>
              </a:lnSpc>
            </a:pPr>
            <a:r>
              <a:rPr lang="fr-FR" dirty="0">
                <a:latin typeface="Times New Roman" panose="02020603050405020304" pitchFamily="18" charset="0"/>
                <a:cs typeface="Times New Roman" panose="02020603050405020304" pitchFamily="18" charset="0"/>
              </a:rPr>
              <a:t>•    1ère  catégorie  :  Les  jeunes  diplômés  de  l’enseignement  supérieur  et  les  </a:t>
            </a:r>
            <a:r>
              <a:rPr lang="fr-FR" dirty="0" smtClean="0">
                <a:latin typeface="Times New Roman" panose="02020603050405020304" pitchFamily="18" charset="0"/>
                <a:cs typeface="Times New Roman" panose="02020603050405020304" pitchFamily="18" charset="0"/>
              </a:rPr>
              <a:t>techniciens supérieurs </a:t>
            </a:r>
            <a:r>
              <a:rPr lang="fr-FR" dirty="0">
                <a:latin typeface="Times New Roman" panose="02020603050405020304" pitchFamily="18" charset="0"/>
                <a:cs typeface="Times New Roman" panose="02020603050405020304" pitchFamily="18" charset="0"/>
              </a:rPr>
              <a:t>issus des établissements nationaux de formation professionnelle ; </a:t>
            </a:r>
          </a:p>
          <a:p>
            <a:pPr algn="just">
              <a:lnSpc>
                <a:spcPct val="150000"/>
              </a:lnSpc>
            </a:pPr>
            <a:r>
              <a:rPr lang="fr-FR" dirty="0">
                <a:latin typeface="Times New Roman" panose="02020603050405020304" pitchFamily="18" charset="0"/>
                <a:cs typeface="Times New Roman" panose="02020603050405020304" pitchFamily="18" charset="0"/>
              </a:rPr>
              <a:t>•   2ème catégorie : Les jeunes sortant de l’enseignement secondaire de l’éducation nationale, </a:t>
            </a:r>
            <a:r>
              <a:rPr lang="fr-FR" dirty="0" smtClean="0">
                <a:latin typeface="Times New Roman" panose="02020603050405020304" pitchFamily="18" charset="0"/>
                <a:cs typeface="Times New Roman" panose="02020603050405020304" pitchFamily="18" charset="0"/>
              </a:rPr>
              <a:t>des </a:t>
            </a:r>
            <a:r>
              <a:rPr lang="fr-FR" dirty="0">
                <a:latin typeface="Times New Roman" panose="02020603050405020304" pitchFamily="18" charset="0"/>
                <a:cs typeface="Times New Roman" panose="02020603050405020304" pitchFamily="18" charset="0"/>
              </a:rPr>
              <a:t>centres de formation professionnelle, ou ayant suivi un stage d’apprentissage ; </a:t>
            </a:r>
          </a:p>
          <a:p>
            <a:pPr algn="just">
              <a:lnSpc>
                <a:spcPct val="150000"/>
              </a:lnSpc>
            </a:pPr>
            <a:r>
              <a:rPr lang="fr-FR" dirty="0">
                <a:latin typeface="Times New Roman" panose="02020603050405020304" pitchFamily="18" charset="0"/>
                <a:cs typeface="Times New Roman" panose="02020603050405020304" pitchFamily="18" charset="0"/>
              </a:rPr>
              <a:t>•   3ème catégorie : Les jeunes sans formation ni qualification. </a:t>
            </a:r>
          </a:p>
          <a:p>
            <a:pPr algn="just">
              <a:lnSpc>
                <a:spcPct val="150000"/>
              </a:lnSpc>
            </a:pPr>
            <a:r>
              <a:rPr lang="fr-FR" b="1" dirty="0">
                <a:solidFill>
                  <a:srgbClr val="7030A0"/>
                </a:solidFill>
                <a:latin typeface="Times New Roman" panose="02020603050405020304" pitchFamily="18" charset="0"/>
                <a:cs typeface="Times New Roman" panose="02020603050405020304" pitchFamily="18" charset="0"/>
              </a:rPr>
              <a:t>IV.2. Les contrats d’insertion : </a:t>
            </a:r>
          </a:p>
          <a:p>
            <a:pPr algn="just">
              <a:lnSpc>
                <a:spcPct val="150000"/>
              </a:lnSpc>
            </a:pPr>
            <a:r>
              <a:rPr lang="fr-FR" dirty="0">
                <a:latin typeface="Times New Roman" panose="02020603050405020304" pitchFamily="18" charset="0"/>
                <a:cs typeface="Times New Roman" panose="02020603050405020304" pitchFamily="18" charset="0"/>
              </a:rPr>
              <a:t>        Un contrat est établi pour chaque catégorie à savoir : </a:t>
            </a:r>
          </a:p>
          <a:p>
            <a:pPr algn="just">
              <a:lnSpc>
                <a:spcPct val="150000"/>
              </a:lnSpc>
            </a:pPr>
            <a:r>
              <a:rPr lang="fr-FR" dirty="0">
                <a:latin typeface="Times New Roman" panose="02020603050405020304" pitchFamily="18" charset="0"/>
                <a:cs typeface="Times New Roman" panose="02020603050405020304" pitchFamily="18" charset="0"/>
              </a:rPr>
              <a:t>•    Contrat  d’Insertion  des  Diplômés  «CID»  pour  les  diplômés  de  l’enseignement </a:t>
            </a:r>
            <a:r>
              <a:rPr lang="fr-FR" dirty="0" smtClean="0">
                <a:latin typeface="Times New Roman" panose="02020603050405020304" pitchFamily="18" charset="0"/>
                <a:cs typeface="Times New Roman" panose="02020603050405020304" pitchFamily="18" charset="0"/>
              </a:rPr>
              <a:t>supérieur </a:t>
            </a:r>
            <a:r>
              <a:rPr lang="fr-FR" dirty="0">
                <a:latin typeface="Times New Roman" panose="02020603050405020304" pitchFamily="18" charset="0"/>
                <a:cs typeface="Times New Roman" panose="02020603050405020304" pitchFamily="18" charset="0"/>
              </a:rPr>
              <a:t>et les techniciens supérieurs ; </a:t>
            </a:r>
          </a:p>
          <a:p>
            <a:pPr algn="just">
              <a:lnSpc>
                <a:spcPct val="150000"/>
              </a:lnSpc>
            </a:pPr>
            <a:r>
              <a:rPr lang="fr-FR" dirty="0">
                <a:latin typeface="Times New Roman" panose="02020603050405020304" pitchFamily="18" charset="0"/>
                <a:cs typeface="Times New Roman" panose="02020603050405020304" pitchFamily="18" charset="0"/>
              </a:rPr>
              <a:t>•    Contrat  d’Insertion  Professionnelle  «CIP»  pour  les  sortant  de  l’enseignement </a:t>
            </a:r>
            <a:r>
              <a:rPr lang="fr-FR" dirty="0" smtClean="0">
                <a:latin typeface="Times New Roman" panose="02020603050405020304" pitchFamily="18" charset="0"/>
                <a:cs typeface="Times New Roman" panose="02020603050405020304" pitchFamily="18" charset="0"/>
              </a:rPr>
              <a:t>secondaire </a:t>
            </a:r>
            <a:r>
              <a:rPr lang="fr-FR" dirty="0">
                <a:latin typeface="Times New Roman" panose="02020603050405020304" pitchFamily="18" charset="0"/>
                <a:cs typeface="Times New Roman" panose="02020603050405020304" pitchFamily="18" charset="0"/>
              </a:rPr>
              <a:t>de l’éducation nationale et des centres de formation professionnelle ; </a:t>
            </a:r>
          </a:p>
        </p:txBody>
      </p:sp>
    </p:spTree>
    <p:extLst>
      <p:ext uri="{BB962C8B-B14F-4D97-AF65-F5344CB8AC3E}">
        <p14:creationId xmlns:p14="http://schemas.microsoft.com/office/powerpoint/2010/main" val="342578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3909" y="83127"/>
            <a:ext cx="11876809" cy="6670963"/>
          </a:xfrm>
          <a:prstGeom prst="rect">
            <a:avLst/>
          </a:prstGeom>
        </p:spPr>
      </p:pic>
    </p:spTree>
    <p:extLst>
      <p:ext uri="{BB962C8B-B14F-4D97-AF65-F5344CB8AC3E}">
        <p14:creationId xmlns:p14="http://schemas.microsoft.com/office/powerpoint/2010/main" val="136228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7599" y="335453"/>
            <a:ext cx="11495238" cy="5542857"/>
          </a:xfrm>
          <a:prstGeom prst="rect">
            <a:avLst/>
          </a:prstGeom>
        </p:spPr>
      </p:pic>
    </p:spTree>
    <p:extLst>
      <p:ext uri="{BB962C8B-B14F-4D97-AF65-F5344CB8AC3E}">
        <p14:creationId xmlns:p14="http://schemas.microsoft.com/office/powerpoint/2010/main" val="3374205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52450" y="142875"/>
            <a:ext cx="11087100" cy="6572250"/>
          </a:xfrm>
          <a:prstGeom prst="rect">
            <a:avLst/>
          </a:prstGeom>
        </p:spPr>
      </p:pic>
    </p:spTree>
    <p:extLst>
      <p:ext uri="{BB962C8B-B14F-4D97-AF65-F5344CB8AC3E}">
        <p14:creationId xmlns:p14="http://schemas.microsoft.com/office/powerpoint/2010/main" val="314575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3143" y="309952"/>
            <a:ext cx="11685714" cy="6238095"/>
          </a:xfrm>
          <a:prstGeom prst="rect">
            <a:avLst/>
          </a:prstGeom>
        </p:spPr>
      </p:pic>
    </p:spTree>
    <p:extLst>
      <p:ext uri="{BB962C8B-B14F-4D97-AF65-F5344CB8AC3E}">
        <p14:creationId xmlns:p14="http://schemas.microsoft.com/office/powerpoint/2010/main" val="2908144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9503" y="311729"/>
            <a:ext cx="10420169" cy="6281792"/>
          </a:xfrm>
          <a:prstGeom prst="rect">
            <a:avLst/>
          </a:prstGeom>
        </p:spPr>
      </p:pic>
    </p:spTree>
    <p:extLst>
      <p:ext uri="{BB962C8B-B14F-4D97-AF65-F5344CB8AC3E}">
        <p14:creationId xmlns:p14="http://schemas.microsoft.com/office/powerpoint/2010/main" val="132071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754" y="121551"/>
            <a:ext cx="11813893" cy="4247317"/>
          </a:xfrm>
          <a:prstGeom prst="rect">
            <a:avLst/>
          </a:prstGeom>
        </p:spPr>
        <p:txBody>
          <a:bodyPr wrap="square">
            <a:spAutoFit/>
          </a:bodyPr>
          <a:lstStyle/>
          <a:p>
            <a:pPr>
              <a:lnSpc>
                <a:spcPct val="150000"/>
              </a:lnSpc>
            </a:pPr>
            <a:r>
              <a:rPr lang="fr-FR" b="1" dirty="0" smtClean="0">
                <a:solidFill>
                  <a:schemeClr val="accent5"/>
                </a:solidFill>
                <a:latin typeface="Times New Roman" panose="02020603050405020304" pitchFamily="18" charset="0"/>
                <a:cs typeface="Times New Roman" panose="02020603050405020304" pitchFamily="18" charset="0"/>
              </a:rPr>
              <a:t>II.4. La fonction approvisionnement </a:t>
            </a:r>
          </a:p>
          <a:p>
            <a:pPr>
              <a:lnSpc>
                <a:spcPct val="150000"/>
              </a:lnSpc>
            </a:pPr>
            <a:r>
              <a:rPr lang="fr-FR" dirty="0" smtClean="0"/>
              <a:t>  </a:t>
            </a:r>
            <a:r>
              <a:rPr lang="fr-FR" dirty="0" smtClean="0">
                <a:latin typeface="Times New Roman" panose="02020603050405020304" pitchFamily="18" charset="0"/>
                <a:cs typeface="Times New Roman" panose="02020603050405020304" pitchFamily="18" charset="0"/>
              </a:rPr>
              <a:t>Elle est en rapport avec le gestion des achats et stockage.  </a:t>
            </a:r>
          </a:p>
          <a:p>
            <a:pPr>
              <a:lnSpc>
                <a:spcPct val="150000"/>
              </a:lnSpc>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smtClean="0">
                <a:solidFill>
                  <a:schemeClr val="accent5"/>
                </a:solidFill>
                <a:latin typeface="Times New Roman" panose="02020603050405020304" pitchFamily="18" charset="0"/>
                <a:cs typeface="Times New Roman" panose="02020603050405020304" pitchFamily="18" charset="0"/>
              </a:rPr>
              <a:t>Gérer achats  </a:t>
            </a:r>
            <a:r>
              <a:rPr lang="fr-FR" dirty="0" smtClean="0">
                <a:latin typeface="Times New Roman" panose="02020603050405020304" pitchFamily="18" charset="0"/>
                <a:cs typeface="Times New Roman" panose="02020603050405020304" pitchFamily="18" charset="0"/>
              </a:rPr>
              <a:t>exp :  </a:t>
            </a:r>
          </a:p>
          <a:p>
            <a:pPr>
              <a:lnSpc>
                <a:spcPct val="150000"/>
              </a:lnSpc>
            </a:pPr>
            <a:r>
              <a:rPr lang="fr-FR" dirty="0" smtClean="0">
                <a:latin typeface="Times New Roman" panose="02020603050405020304" pitchFamily="18" charset="0"/>
                <a:cs typeface="Times New Roman" panose="02020603050405020304" pitchFamily="18" charset="0"/>
              </a:rPr>
              <a:t>-    Choisir les bons fournisseurs </a:t>
            </a:r>
          </a:p>
          <a:p>
            <a:pPr marL="285750" indent="-285750">
              <a:lnSpc>
                <a:spcPct val="150000"/>
              </a:lnSpc>
              <a:buFontTx/>
              <a:buChar char="-"/>
            </a:pPr>
            <a:r>
              <a:rPr lang="fr-FR" dirty="0" smtClean="0">
                <a:latin typeface="Times New Roman" panose="02020603050405020304" pitchFamily="18" charset="0"/>
                <a:cs typeface="Times New Roman" panose="02020603050405020304" pitchFamily="18" charset="0"/>
              </a:rPr>
              <a:t>Préciser  les  produits  à commander  auprès  des  fournisseurs en se basant sur le rapport qualité / prix </a:t>
            </a:r>
          </a:p>
          <a:p>
            <a:pPr marL="285750" indent="-285750">
              <a:lnSpc>
                <a:spcPct val="150000"/>
              </a:lnSpc>
              <a:buFontTx/>
              <a:buChar char="-"/>
            </a:pPr>
            <a:r>
              <a:rPr lang="fr-FR" dirty="0" smtClean="0">
                <a:latin typeface="Times New Roman" panose="02020603050405020304" pitchFamily="18" charset="0"/>
                <a:cs typeface="Times New Roman" panose="02020603050405020304" pitchFamily="18" charset="0"/>
              </a:rPr>
              <a:t>Lancer ; recevoir et contrôler les commandes et faire le suivi.</a:t>
            </a:r>
          </a:p>
          <a:p>
            <a:pPr>
              <a:lnSpc>
                <a:spcPct val="150000"/>
              </a:lnSpc>
            </a:pPr>
            <a:r>
              <a:rPr lang="fr-FR" dirty="0" smtClean="0">
                <a:latin typeface="Times New Roman" panose="02020603050405020304" pitchFamily="18" charset="0"/>
                <a:cs typeface="Times New Roman" panose="02020603050405020304" pitchFamily="18" charset="0"/>
              </a:rPr>
              <a:t>    </a:t>
            </a:r>
            <a:r>
              <a:rPr lang="fr-FR" dirty="0" smtClean="0">
                <a:solidFill>
                  <a:schemeClr val="accent5"/>
                </a:solidFill>
                <a:latin typeface="Times New Roman" panose="02020603050405020304" pitchFamily="18" charset="0"/>
                <a:cs typeface="Times New Roman" panose="02020603050405020304" pitchFamily="18" charset="0"/>
              </a:rPr>
              <a:t> Gérer le stock  </a:t>
            </a:r>
            <a:r>
              <a:rPr lang="fr-FR" dirty="0" smtClean="0">
                <a:latin typeface="Times New Roman" panose="02020603050405020304" pitchFamily="18" charset="0"/>
                <a:cs typeface="Times New Roman" panose="02020603050405020304" pitchFamily="18" charset="0"/>
              </a:rPr>
              <a:t>exp : </a:t>
            </a:r>
          </a:p>
          <a:p>
            <a:pPr marL="285750" indent="-285750">
              <a:lnSpc>
                <a:spcPct val="150000"/>
              </a:lnSpc>
              <a:buFontTx/>
              <a:buChar char="-"/>
            </a:pPr>
            <a:r>
              <a:rPr lang="fr-FR" dirty="0" smtClean="0">
                <a:latin typeface="Times New Roman" panose="02020603050405020304" pitchFamily="18" charset="0"/>
                <a:cs typeface="Times New Roman" panose="02020603050405020304" pitchFamily="18" charset="0"/>
              </a:rPr>
              <a:t>Gérer le magasin (des matériels à utiliser, les documents) </a:t>
            </a:r>
          </a:p>
          <a:p>
            <a:pPr marL="285750" indent="-285750">
              <a:lnSpc>
                <a:spcPct val="150000"/>
              </a:lnSpc>
              <a:buFontTx/>
              <a:buChar char="-"/>
            </a:pPr>
            <a:r>
              <a:rPr lang="fr-FR" dirty="0">
                <a:latin typeface="Times New Roman" panose="02020603050405020304" pitchFamily="18" charset="0"/>
                <a:cs typeface="Times New Roman" panose="02020603050405020304" pitchFamily="18" charset="0"/>
              </a:rPr>
              <a:t>F</a:t>
            </a:r>
            <a:r>
              <a:rPr lang="fr-FR" dirty="0" smtClean="0">
                <a:latin typeface="Times New Roman" panose="02020603050405020304" pitchFamily="18" charset="0"/>
                <a:cs typeface="Times New Roman" panose="02020603050405020304" pitchFamily="18" charset="0"/>
              </a:rPr>
              <a:t>aire des commandes avant la fin du stock : exp en matière première , produits consommables, matériels, pièces de rechanges…</a:t>
            </a:r>
            <a:endParaRPr lang="fr-FR" dirty="0"/>
          </a:p>
        </p:txBody>
      </p:sp>
      <p:sp>
        <p:nvSpPr>
          <p:cNvPr id="6" name="Rectangle 5"/>
          <p:cNvSpPr/>
          <p:nvPr/>
        </p:nvSpPr>
        <p:spPr>
          <a:xfrm>
            <a:off x="142754" y="4324433"/>
            <a:ext cx="11813893" cy="2169825"/>
          </a:xfrm>
          <a:prstGeom prst="rect">
            <a:avLst/>
          </a:prstGeom>
        </p:spPr>
        <p:txBody>
          <a:bodyPr wrap="square">
            <a:spAutoFit/>
          </a:bodyPr>
          <a:lstStyle/>
          <a:p>
            <a:pPr>
              <a:lnSpc>
                <a:spcPct val="150000"/>
              </a:lnSpc>
            </a:pPr>
            <a:r>
              <a:rPr lang="fr-FR" b="1" dirty="0" smtClean="0">
                <a:solidFill>
                  <a:schemeClr val="accent5"/>
                </a:solidFill>
                <a:latin typeface="Times New Roman" panose="02020603050405020304" pitchFamily="18" charset="0"/>
                <a:cs typeface="Times New Roman" panose="02020603050405020304" pitchFamily="18" charset="0"/>
              </a:rPr>
              <a:t>II.5. La fonction commerciale </a:t>
            </a:r>
          </a:p>
          <a:p>
            <a:pPr>
              <a:lnSpc>
                <a:spcPct val="150000"/>
              </a:lnSpc>
            </a:pPr>
            <a:r>
              <a:rPr lang="fr-FR" dirty="0" smtClean="0">
                <a:latin typeface="Times New Roman" panose="02020603050405020304" pitchFamily="18" charset="0"/>
                <a:cs typeface="Times New Roman" panose="02020603050405020304" pitchFamily="18" charset="0"/>
              </a:rPr>
              <a:t>- La maitrise du marketing  </a:t>
            </a:r>
          </a:p>
          <a:p>
            <a:pPr>
              <a:lnSpc>
                <a:spcPct val="150000"/>
              </a:lnSpc>
            </a:pPr>
            <a:r>
              <a:rPr lang="fr-FR" dirty="0" smtClean="0">
                <a:latin typeface="Times New Roman" panose="02020603050405020304" pitchFamily="18" charset="0"/>
                <a:cs typeface="Times New Roman" panose="02020603050405020304" pitchFamily="18" charset="0"/>
              </a:rPr>
              <a:t>- Vérification  du  marché  et  les  changements  qui  affectent  la  production  ou  vente. </a:t>
            </a:r>
          </a:p>
          <a:p>
            <a:pPr>
              <a:lnSpc>
                <a:spcPct val="150000"/>
              </a:lnSpc>
            </a:pPr>
            <a:r>
              <a:rPr lang="fr-FR" dirty="0" smtClean="0">
                <a:latin typeface="Times New Roman" panose="02020603050405020304" pitchFamily="18" charset="0"/>
                <a:cs typeface="Times New Roman" panose="02020603050405020304" pitchFamily="18" charset="0"/>
              </a:rPr>
              <a:t>Assurer une bonne image sur la méthodologie du travail de l’entreprise, son management, la qualité des matières premières utilisées et chaque détail qui peut intéresser le marché ciblé.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308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1238" y="1038524"/>
            <a:ext cx="11809524" cy="4780952"/>
          </a:xfrm>
          <a:prstGeom prst="rect">
            <a:avLst/>
          </a:prstGeom>
        </p:spPr>
      </p:pic>
    </p:spTree>
    <p:extLst>
      <p:ext uri="{BB962C8B-B14F-4D97-AF65-F5344CB8AC3E}">
        <p14:creationId xmlns:p14="http://schemas.microsoft.com/office/powerpoint/2010/main" val="298238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3668" y="96817"/>
            <a:ext cx="9123809" cy="2386609"/>
          </a:xfrm>
          <a:prstGeom prst="rect">
            <a:avLst/>
          </a:prstGeom>
        </p:spPr>
      </p:pic>
      <p:pic>
        <p:nvPicPr>
          <p:cNvPr id="3" name="Image 2"/>
          <p:cNvPicPr>
            <a:picLocks noChangeAspect="1"/>
          </p:cNvPicPr>
          <p:nvPr/>
        </p:nvPicPr>
        <p:blipFill>
          <a:blip r:embed="rId3"/>
          <a:stretch>
            <a:fillRect/>
          </a:stretch>
        </p:blipFill>
        <p:spPr>
          <a:xfrm>
            <a:off x="700762" y="2857499"/>
            <a:ext cx="10790476" cy="3519119"/>
          </a:xfrm>
          <a:prstGeom prst="rect">
            <a:avLst/>
          </a:prstGeom>
        </p:spPr>
      </p:pic>
      <p:pic>
        <p:nvPicPr>
          <p:cNvPr id="4" name="Image 3"/>
          <p:cNvPicPr>
            <a:picLocks noChangeAspect="1"/>
          </p:cNvPicPr>
          <p:nvPr/>
        </p:nvPicPr>
        <p:blipFill>
          <a:blip r:embed="rId4"/>
          <a:stretch>
            <a:fillRect/>
          </a:stretch>
        </p:blipFill>
        <p:spPr>
          <a:xfrm>
            <a:off x="970926" y="6376618"/>
            <a:ext cx="10438095" cy="287546"/>
          </a:xfrm>
          <a:prstGeom prst="rect">
            <a:avLst/>
          </a:prstGeom>
        </p:spPr>
      </p:pic>
    </p:spTree>
    <p:extLst>
      <p:ext uri="{BB962C8B-B14F-4D97-AF65-F5344CB8AC3E}">
        <p14:creationId xmlns:p14="http://schemas.microsoft.com/office/powerpoint/2010/main" val="373447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2282" y="0"/>
            <a:ext cx="11104762" cy="5952381"/>
          </a:xfrm>
          <a:prstGeom prst="rect">
            <a:avLst/>
          </a:prstGeom>
        </p:spPr>
      </p:pic>
    </p:spTree>
    <p:extLst>
      <p:ext uri="{BB962C8B-B14F-4D97-AF65-F5344CB8AC3E}">
        <p14:creationId xmlns:p14="http://schemas.microsoft.com/office/powerpoint/2010/main" val="1513701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93341" y="121154"/>
            <a:ext cx="10028571" cy="5334074"/>
          </a:xfrm>
          <a:prstGeom prst="rect">
            <a:avLst/>
          </a:prstGeom>
        </p:spPr>
      </p:pic>
    </p:spTree>
    <p:extLst>
      <p:ext uri="{BB962C8B-B14F-4D97-AF65-F5344CB8AC3E}">
        <p14:creationId xmlns:p14="http://schemas.microsoft.com/office/powerpoint/2010/main" val="2338194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60462" y="191856"/>
            <a:ext cx="8447619" cy="904762"/>
          </a:xfrm>
          <a:prstGeom prst="rect">
            <a:avLst/>
          </a:prstGeom>
        </p:spPr>
      </p:pic>
      <p:pic>
        <p:nvPicPr>
          <p:cNvPr id="3" name="Image 2"/>
          <p:cNvPicPr>
            <a:picLocks noChangeAspect="1"/>
          </p:cNvPicPr>
          <p:nvPr/>
        </p:nvPicPr>
        <p:blipFill>
          <a:blip r:embed="rId3"/>
          <a:stretch>
            <a:fillRect/>
          </a:stretch>
        </p:blipFill>
        <p:spPr>
          <a:xfrm>
            <a:off x="391120" y="966355"/>
            <a:ext cx="11676190" cy="5439264"/>
          </a:xfrm>
          <a:prstGeom prst="rect">
            <a:avLst/>
          </a:prstGeom>
        </p:spPr>
      </p:pic>
    </p:spTree>
    <p:extLst>
      <p:ext uri="{BB962C8B-B14F-4D97-AF65-F5344CB8AC3E}">
        <p14:creationId xmlns:p14="http://schemas.microsoft.com/office/powerpoint/2010/main" val="4194432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952" y="34429"/>
            <a:ext cx="11333333" cy="3301053"/>
          </a:xfrm>
          <a:prstGeom prst="rect">
            <a:avLst/>
          </a:prstGeom>
        </p:spPr>
      </p:pic>
      <p:pic>
        <p:nvPicPr>
          <p:cNvPr id="3" name="Image 2"/>
          <p:cNvPicPr>
            <a:picLocks noChangeAspect="1"/>
          </p:cNvPicPr>
          <p:nvPr/>
        </p:nvPicPr>
        <p:blipFill>
          <a:blip r:embed="rId3"/>
          <a:stretch>
            <a:fillRect/>
          </a:stretch>
        </p:blipFill>
        <p:spPr>
          <a:xfrm>
            <a:off x="82566" y="3408218"/>
            <a:ext cx="11819047" cy="3252355"/>
          </a:xfrm>
          <a:prstGeom prst="rect">
            <a:avLst/>
          </a:prstGeom>
        </p:spPr>
      </p:pic>
    </p:spTree>
    <p:extLst>
      <p:ext uri="{BB962C8B-B14F-4D97-AF65-F5344CB8AC3E}">
        <p14:creationId xmlns:p14="http://schemas.microsoft.com/office/powerpoint/2010/main" val="4117920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13327" y="0"/>
            <a:ext cx="11152381" cy="4971429"/>
          </a:xfrm>
          <a:prstGeom prst="rect">
            <a:avLst/>
          </a:prstGeom>
        </p:spPr>
      </p:pic>
    </p:spTree>
    <p:extLst>
      <p:ext uri="{BB962C8B-B14F-4D97-AF65-F5344CB8AC3E}">
        <p14:creationId xmlns:p14="http://schemas.microsoft.com/office/powerpoint/2010/main" val="3687427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6838" y="142744"/>
            <a:ext cx="11361905" cy="4847619"/>
          </a:xfrm>
          <a:prstGeom prst="rect">
            <a:avLst/>
          </a:prstGeom>
        </p:spPr>
      </p:pic>
    </p:spTree>
    <p:extLst>
      <p:ext uri="{BB962C8B-B14F-4D97-AF65-F5344CB8AC3E}">
        <p14:creationId xmlns:p14="http://schemas.microsoft.com/office/powerpoint/2010/main" val="3037011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0847" y="513364"/>
            <a:ext cx="11209524" cy="5000000"/>
          </a:xfrm>
          <a:prstGeom prst="rect">
            <a:avLst/>
          </a:prstGeom>
        </p:spPr>
      </p:pic>
    </p:spTree>
    <p:extLst>
      <p:ext uri="{BB962C8B-B14F-4D97-AF65-F5344CB8AC3E}">
        <p14:creationId xmlns:p14="http://schemas.microsoft.com/office/powerpoint/2010/main" val="397158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59993" y="84109"/>
            <a:ext cx="8736061" cy="809510"/>
          </a:xfrm>
          <a:prstGeom prst="rect">
            <a:avLst/>
          </a:prstGeom>
        </p:spPr>
      </p:pic>
      <p:pic>
        <p:nvPicPr>
          <p:cNvPr id="3" name="Image 2"/>
          <p:cNvPicPr>
            <a:picLocks noChangeAspect="1"/>
          </p:cNvPicPr>
          <p:nvPr/>
        </p:nvPicPr>
        <p:blipFill>
          <a:blip r:embed="rId3"/>
          <a:stretch>
            <a:fillRect/>
          </a:stretch>
        </p:blipFill>
        <p:spPr>
          <a:xfrm>
            <a:off x="185155" y="1018310"/>
            <a:ext cx="11447619" cy="2148102"/>
          </a:xfrm>
          <a:prstGeom prst="rect">
            <a:avLst/>
          </a:prstGeom>
        </p:spPr>
      </p:pic>
      <p:pic>
        <p:nvPicPr>
          <p:cNvPr id="4" name="Image 3"/>
          <p:cNvPicPr>
            <a:picLocks noChangeAspect="1"/>
          </p:cNvPicPr>
          <p:nvPr/>
        </p:nvPicPr>
        <p:blipFill>
          <a:blip r:embed="rId4"/>
          <a:stretch>
            <a:fillRect/>
          </a:stretch>
        </p:blipFill>
        <p:spPr>
          <a:xfrm>
            <a:off x="185155" y="3397827"/>
            <a:ext cx="11161905" cy="1527465"/>
          </a:xfrm>
          <a:prstGeom prst="rect">
            <a:avLst/>
          </a:prstGeom>
        </p:spPr>
      </p:pic>
      <p:pic>
        <p:nvPicPr>
          <p:cNvPr id="5" name="Image 4"/>
          <p:cNvPicPr>
            <a:picLocks noChangeAspect="1"/>
          </p:cNvPicPr>
          <p:nvPr/>
        </p:nvPicPr>
        <p:blipFill>
          <a:blip r:embed="rId5"/>
          <a:stretch>
            <a:fillRect/>
          </a:stretch>
        </p:blipFill>
        <p:spPr>
          <a:xfrm>
            <a:off x="13727" y="5302180"/>
            <a:ext cx="11333333" cy="1337611"/>
          </a:xfrm>
          <a:prstGeom prst="rect">
            <a:avLst/>
          </a:prstGeom>
        </p:spPr>
      </p:pic>
    </p:spTree>
    <p:extLst>
      <p:ext uri="{BB962C8B-B14F-4D97-AF65-F5344CB8AC3E}">
        <p14:creationId xmlns:p14="http://schemas.microsoft.com/office/powerpoint/2010/main" val="27445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28" y="217322"/>
            <a:ext cx="11524526" cy="2585323"/>
          </a:xfrm>
          <a:prstGeom prst="rect">
            <a:avLst/>
          </a:prstGeom>
        </p:spPr>
        <p:txBody>
          <a:bodyPr wrap="square">
            <a:spAutoFit/>
          </a:bodyPr>
          <a:lstStyle/>
          <a:p>
            <a:r>
              <a:rPr lang="fr-FR" b="1" dirty="0" smtClean="0">
                <a:solidFill>
                  <a:schemeClr val="accent5"/>
                </a:solidFill>
                <a:latin typeface="Times New Roman" panose="02020603050405020304" pitchFamily="18" charset="0"/>
                <a:cs typeface="Times New Roman" panose="02020603050405020304" pitchFamily="18" charset="0"/>
              </a:rPr>
              <a:t>III. Structure des Entreprises  </a:t>
            </a:r>
          </a:p>
          <a:p>
            <a:endParaRPr lang="fr-FR" b="1" dirty="0" smtClean="0">
              <a:solidFill>
                <a:schemeClr val="accent5"/>
              </a:solidFill>
              <a:latin typeface="Times New Roman" panose="02020603050405020304" pitchFamily="18" charset="0"/>
              <a:cs typeface="Times New Roman" panose="02020603050405020304" pitchFamily="18" charset="0"/>
            </a:endParaRPr>
          </a:p>
          <a:p>
            <a:pPr algn="just"/>
            <a:r>
              <a:rPr lang="fr-FR" dirty="0" smtClean="0"/>
              <a:t> </a:t>
            </a:r>
            <a:r>
              <a:rPr lang="fr-FR" dirty="0" smtClean="0">
                <a:latin typeface="Times New Roman" panose="02020603050405020304" pitchFamily="18" charset="0"/>
                <a:cs typeface="Times New Roman" panose="02020603050405020304" pitchFamily="18" charset="0"/>
              </a:rPr>
              <a:t>La structure est la somme totale des moyens utilisés pour diviser le travail en tâches distinctes et pour assurer la coordination nécessaire entre ces tâches. </a:t>
            </a:r>
          </a:p>
          <a:p>
            <a:pPr algn="just"/>
            <a:r>
              <a:rPr lang="fr-FR" dirty="0" smtClean="0">
                <a:latin typeface="Times New Roman" panose="02020603050405020304" pitchFamily="18" charset="0"/>
                <a:cs typeface="Times New Roman" panose="02020603050405020304" pitchFamily="18" charset="0"/>
              </a:rPr>
              <a:t>Toute  structure  résulte  de  2  mouvements,  un  mouvement  de  division  du  travail  et  un mouvement de coordination  </a:t>
            </a:r>
          </a:p>
          <a:p>
            <a:pPr algn="just"/>
            <a:r>
              <a:rPr lang="fr-FR" dirty="0" smtClean="0">
                <a:latin typeface="Times New Roman" panose="02020603050405020304" pitchFamily="18" charset="0"/>
                <a:cs typeface="Times New Roman" panose="02020603050405020304" pitchFamily="18" charset="0"/>
              </a:rPr>
              <a:t>Toutes  les entreprises  n’ont  pas la même  structure de fonctionnement, (nombres de salarié, nombre d’usine, type de production).  </a:t>
            </a:r>
          </a:p>
          <a:p>
            <a:pPr algn="just"/>
            <a:r>
              <a:rPr lang="fr-FR" dirty="0" smtClean="0">
                <a:latin typeface="Times New Roman" panose="02020603050405020304" pitchFamily="18" charset="0"/>
                <a:cs typeface="Times New Roman" panose="02020603050405020304" pitchFamily="18" charset="0"/>
              </a:rPr>
              <a:t>Dès que la capacité dimensionnelle de l’entreprise augmente , il est nécessaire de préciser le rôle de chaque salarié, d’établir une hiérarchie , et de coordonner le travail de chacun.</a:t>
            </a:r>
            <a:endParaRPr lang="fr-FR"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3211088" y="2955196"/>
            <a:ext cx="7530218" cy="1942857"/>
          </a:xfrm>
          <a:prstGeom prst="rect">
            <a:avLst/>
          </a:prstGeom>
        </p:spPr>
      </p:pic>
      <p:sp>
        <p:nvSpPr>
          <p:cNvPr id="4" name="Rectangle 3"/>
          <p:cNvSpPr/>
          <p:nvPr/>
        </p:nvSpPr>
        <p:spPr>
          <a:xfrm>
            <a:off x="0" y="4894189"/>
            <a:ext cx="3360856" cy="369332"/>
          </a:xfrm>
          <a:prstGeom prst="rect">
            <a:avLst/>
          </a:prstGeom>
        </p:spPr>
        <p:txBody>
          <a:bodyPr wrap="none">
            <a:spAutoFit/>
          </a:bodyPr>
          <a:lstStyle/>
          <a:p>
            <a:r>
              <a:rPr lang="fr-FR" b="1" dirty="0" smtClean="0">
                <a:solidFill>
                  <a:schemeClr val="accent5"/>
                </a:solidFill>
                <a:latin typeface="Times New Roman" panose="02020603050405020304" pitchFamily="18" charset="0"/>
                <a:cs typeface="Times New Roman" panose="02020603050405020304" pitchFamily="18" charset="0"/>
              </a:rPr>
              <a:t>III.1. La structure fonctionnelle </a:t>
            </a:r>
            <a:endParaRPr lang="fr-FR" b="1" dirty="0">
              <a:solidFill>
                <a:schemeClr val="accent5"/>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0628" y="5416072"/>
            <a:ext cx="11686572" cy="1200329"/>
          </a:xfrm>
          <a:prstGeom prst="rect">
            <a:avLst/>
          </a:prstGeom>
        </p:spPr>
        <p:txBody>
          <a:bodyPr wrap="square">
            <a:spAutoFit/>
          </a:bodyPr>
          <a:lstStyle/>
          <a:p>
            <a:pPr algn="just"/>
            <a:r>
              <a:rPr lang="fr-FR" dirty="0" smtClean="0"/>
              <a:t> </a:t>
            </a:r>
            <a:r>
              <a:rPr lang="fr-FR" dirty="0" smtClean="0">
                <a:latin typeface="Times New Roman" panose="02020603050405020304" pitchFamily="18" charset="0"/>
                <a:cs typeface="Times New Roman" panose="02020603050405020304" pitchFamily="18" charset="0"/>
              </a:rPr>
              <a:t>Elle consiste à diviser le travail dans l’entreprise en fonctions :   commerciale ,  financière, production , ressources humaines, recherche-développement,….; </a:t>
            </a:r>
          </a:p>
          <a:p>
            <a:pPr algn="just"/>
            <a:r>
              <a:rPr lang="fr-FR" dirty="0" smtClean="0">
                <a:latin typeface="Times New Roman" panose="02020603050405020304" pitchFamily="18" charset="0"/>
                <a:cs typeface="Times New Roman" panose="02020603050405020304" pitchFamily="18" charset="0"/>
              </a:rPr>
              <a:t>À la tête de chaque fonction sera nommé un « chef fonctionnel ». Ce sont donc les fonctions qui constituent le critère de répartition des tâches.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728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1807" y="80128"/>
            <a:ext cx="10885714" cy="356290"/>
          </a:xfrm>
          <a:prstGeom prst="rect">
            <a:avLst/>
          </a:prstGeom>
        </p:spPr>
      </p:pic>
      <p:pic>
        <p:nvPicPr>
          <p:cNvPr id="3" name="Image 2"/>
          <p:cNvPicPr>
            <a:picLocks noChangeAspect="1"/>
          </p:cNvPicPr>
          <p:nvPr/>
        </p:nvPicPr>
        <p:blipFill>
          <a:blip r:embed="rId3"/>
          <a:stretch>
            <a:fillRect/>
          </a:stretch>
        </p:blipFill>
        <p:spPr>
          <a:xfrm>
            <a:off x="121088" y="519546"/>
            <a:ext cx="11638095" cy="1849582"/>
          </a:xfrm>
          <a:prstGeom prst="rect">
            <a:avLst/>
          </a:prstGeom>
        </p:spPr>
      </p:pic>
      <p:pic>
        <p:nvPicPr>
          <p:cNvPr id="4" name="Image 3"/>
          <p:cNvPicPr>
            <a:picLocks noChangeAspect="1"/>
          </p:cNvPicPr>
          <p:nvPr/>
        </p:nvPicPr>
        <p:blipFill>
          <a:blip r:embed="rId4"/>
          <a:stretch>
            <a:fillRect/>
          </a:stretch>
        </p:blipFill>
        <p:spPr>
          <a:xfrm>
            <a:off x="0" y="2610038"/>
            <a:ext cx="11759183" cy="1858053"/>
          </a:xfrm>
          <a:prstGeom prst="rect">
            <a:avLst/>
          </a:prstGeom>
        </p:spPr>
      </p:pic>
    </p:spTree>
    <p:extLst>
      <p:ext uri="{BB962C8B-B14F-4D97-AF65-F5344CB8AC3E}">
        <p14:creationId xmlns:p14="http://schemas.microsoft.com/office/powerpoint/2010/main" val="1444152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6306" y="121991"/>
            <a:ext cx="11580952" cy="3213491"/>
          </a:xfrm>
          <a:prstGeom prst="rect">
            <a:avLst/>
          </a:prstGeom>
        </p:spPr>
      </p:pic>
      <p:pic>
        <p:nvPicPr>
          <p:cNvPr id="3" name="Image 2"/>
          <p:cNvPicPr>
            <a:picLocks noChangeAspect="1"/>
          </p:cNvPicPr>
          <p:nvPr/>
        </p:nvPicPr>
        <p:blipFill>
          <a:blip r:embed="rId3"/>
          <a:stretch>
            <a:fillRect/>
          </a:stretch>
        </p:blipFill>
        <p:spPr>
          <a:xfrm>
            <a:off x="326306" y="3803073"/>
            <a:ext cx="11198662" cy="2286000"/>
          </a:xfrm>
          <a:prstGeom prst="rect">
            <a:avLst/>
          </a:prstGeom>
        </p:spPr>
      </p:pic>
    </p:spTree>
    <p:extLst>
      <p:ext uri="{BB962C8B-B14F-4D97-AF65-F5344CB8AC3E}">
        <p14:creationId xmlns:p14="http://schemas.microsoft.com/office/powerpoint/2010/main" val="1440144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27922" y="0"/>
            <a:ext cx="11034920" cy="6793651"/>
          </a:xfrm>
          <a:prstGeom prst="rect">
            <a:avLst/>
          </a:prstGeom>
        </p:spPr>
      </p:pic>
    </p:spTree>
    <p:extLst>
      <p:ext uri="{BB962C8B-B14F-4D97-AF65-F5344CB8AC3E}">
        <p14:creationId xmlns:p14="http://schemas.microsoft.com/office/powerpoint/2010/main" val="1595682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76952" y="152809"/>
            <a:ext cx="11238095" cy="6552381"/>
          </a:xfrm>
          <a:prstGeom prst="rect">
            <a:avLst/>
          </a:prstGeom>
        </p:spPr>
      </p:pic>
    </p:spTree>
    <p:extLst>
      <p:ext uri="{BB962C8B-B14F-4D97-AF65-F5344CB8AC3E}">
        <p14:creationId xmlns:p14="http://schemas.microsoft.com/office/powerpoint/2010/main" val="676350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5289" y="113425"/>
            <a:ext cx="11390476" cy="2785639"/>
          </a:xfrm>
          <a:prstGeom prst="rect">
            <a:avLst/>
          </a:prstGeom>
        </p:spPr>
      </p:pic>
      <p:pic>
        <p:nvPicPr>
          <p:cNvPr id="3" name="Image 2"/>
          <p:cNvPicPr>
            <a:picLocks noChangeAspect="1"/>
          </p:cNvPicPr>
          <p:nvPr/>
        </p:nvPicPr>
        <p:blipFill>
          <a:blip r:embed="rId3"/>
          <a:stretch>
            <a:fillRect/>
          </a:stretch>
        </p:blipFill>
        <p:spPr>
          <a:xfrm>
            <a:off x="0" y="3075709"/>
            <a:ext cx="11419609" cy="3425718"/>
          </a:xfrm>
          <a:prstGeom prst="rect">
            <a:avLst/>
          </a:prstGeom>
        </p:spPr>
      </p:pic>
    </p:spTree>
    <p:extLst>
      <p:ext uri="{BB962C8B-B14F-4D97-AF65-F5344CB8AC3E}">
        <p14:creationId xmlns:p14="http://schemas.microsoft.com/office/powerpoint/2010/main" val="1385246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44485" y="134278"/>
            <a:ext cx="11123809" cy="5612698"/>
          </a:xfrm>
          <a:prstGeom prst="rect">
            <a:avLst/>
          </a:prstGeom>
        </p:spPr>
      </p:pic>
    </p:spTree>
    <p:extLst>
      <p:ext uri="{BB962C8B-B14F-4D97-AF65-F5344CB8AC3E}">
        <p14:creationId xmlns:p14="http://schemas.microsoft.com/office/powerpoint/2010/main" val="2253520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3253" y="130179"/>
            <a:ext cx="10679365" cy="4685714"/>
          </a:xfrm>
          <a:prstGeom prst="rect">
            <a:avLst/>
          </a:prstGeom>
        </p:spPr>
      </p:pic>
    </p:spTree>
    <p:extLst>
      <p:ext uri="{BB962C8B-B14F-4D97-AF65-F5344CB8AC3E}">
        <p14:creationId xmlns:p14="http://schemas.microsoft.com/office/powerpoint/2010/main" val="395647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0105" y="0"/>
            <a:ext cx="10412698" cy="2095238"/>
          </a:xfrm>
          <a:prstGeom prst="rect">
            <a:avLst/>
          </a:prstGeom>
        </p:spPr>
      </p:pic>
      <p:pic>
        <p:nvPicPr>
          <p:cNvPr id="3" name="Image 2"/>
          <p:cNvPicPr>
            <a:picLocks noChangeAspect="1"/>
          </p:cNvPicPr>
          <p:nvPr/>
        </p:nvPicPr>
        <p:blipFill>
          <a:blip r:embed="rId3"/>
          <a:stretch>
            <a:fillRect/>
          </a:stretch>
        </p:blipFill>
        <p:spPr>
          <a:xfrm>
            <a:off x="0" y="2254827"/>
            <a:ext cx="11796825" cy="3961474"/>
          </a:xfrm>
          <a:prstGeom prst="rect">
            <a:avLst/>
          </a:prstGeom>
        </p:spPr>
      </p:pic>
    </p:spTree>
    <p:extLst>
      <p:ext uri="{BB962C8B-B14F-4D97-AF65-F5344CB8AC3E}">
        <p14:creationId xmlns:p14="http://schemas.microsoft.com/office/powerpoint/2010/main" val="2879978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6395" y="0"/>
            <a:ext cx="10907936" cy="2133333"/>
          </a:xfrm>
          <a:prstGeom prst="rect">
            <a:avLst/>
          </a:prstGeom>
        </p:spPr>
      </p:pic>
      <p:pic>
        <p:nvPicPr>
          <p:cNvPr id="3" name="Image 2"/>
          <p:cNvPicPr>
            <a:picLocks noChangeAspect="1"/>
          </p:cNvPicPr>
          <p:nvPr/>
        </p:nvPicPr>
        <p:blipFill>
          <a:blip r:embed="rId3"/>
          <a:stretch>
            <a:fillRect/>
          </a:stretch>
        </p:blipFill>
        <p:spPr>
          <a:xfrm>
            <a:off x="0" y="2221534"/>
            <a:ext cx="11733333" cy="1882876"/>
          </a:xfrm>
          <a:prstGeom prst="rect">
            <a:avLst/>
          </a:prstGeom>
        </p:spPr>
      </p:pic>
    </p:spTree>
    <p:extLst>
      <p:ext uri="{BB962C8B-B14F-4D97-AF65-F5344CB8AC3E}">
        <p14:creationId xmlns:p14="http://schemas.microsoft.com/office/powerpoint/2010/main" val="498008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4571" y="400428"/>
            <a:ext cx="11542857" cy="6057143"/>
          </a:xfrm>
          <a:prstGeom prst="rect">
            <a:avLst/>
          </a:prstGeom>
        </p:spPr>
      </p:pic>
    </p:spTree>
    <p:extLst>
      <p:ext uri="{BB962C8B-B14F-4D97-AF65-F5344CB8AC3E}">
        <p14:creationId xmlns:p14="http://schemas.microsoft.com/office/powerpoint/2010/main" val="322805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94705" y="228490"/>
            <a:ext cx="7150237" cy="2512906"/>
          </a:xfrm>
          <a:prstGeom prst="rect">
            <a:avLst/>
          </a:prstGeom>
        </p:spPr>
      </p:pic>
      <p:sp>
        <p:nvSpPr>
          <p:cNvPr id="4" name="Rectangle 3"/>
          <p:cNvSpPr/>
          <p:nvPr/>
        </p:nvSpPr>
        <p:spPr>
          <a:xfrm>
            <a:off x="524248" y="3134935"/>
            <a:ext cx="10645322" cy="3416320"/>
          </a:xfrm>
          <a:prstGeom prst="rect">
            <a:avLst/>
          </a:prstGeom>
        </p:spPr>
        <p:txBody>
          <a:bodyPr wrap="square">
            <a:spAutoFit/>
          </a:bodyPr>
          <a:lstStyle/>
          <a:p>
            <a:r>
              <a:rPr lang="fr-FR" dirty="0" smtClean="0">
                <a:solidFill>
                  <a:schemeClr val="accent5"/>
                </a:solidFill>
                <a:latin typeface="Times New Roman" panose="02020603050405020304" pitchFamily="18" charset="0"/>
                <a:cs typeface="Times New Roman" panose="02020603050405020304" pitchFamily="18" charset="0"/>
              </a:rPr>
              <a:t>Inconvénients : </a:t>
            </a:r>
          </a:p>
          <a:p>
            <a:r>
              <a:rPr lang="fr-FR" dirty="0" smtClean="0">
                <a:latin typeface="Times New Roman" panose="02020603050405020304" pitchFamily="18" charset="0"/>
                <a:cs typeface="Times New Roman" panose="02020603050405020304" pitchFamily="18" charset="0"/>
              </a:rPr>
              <a:t>Limitation d’amélioration de la productivité </a:t>
            </a:r>
          </a:p>
          <a:p>
            <a:r>
              <a:rPr lang="fr-FR" dirty="0" smtClean="0">
                <a:latin typeface="Times New Roman" panose="02020603050405020304" pitchFamily="18" charset="0"/>
                <a:cs typeface="Times New Roman" panose="02020603050405020304" pitchFamily="18" charset="0"/>
              </a:rPr>
              <a:t>Ralentissement des décisions </a:t>
            </a:r>
          </a:p>
          <a:p>
            <a:r>
              <a:rPr lang="fr-FR" dirty="0" smtClean="0">
                <a:latin typeface="Times New Roman" panose="02020603050405020304" pitchFamily="18" charset="0"/>
                <a:cs typeface="Times New Roman" panose="02020603050405020304" pitchFamily="18" charset="0"/>
              </a:rPr>
              <a:t>La direction générale est débordée par les litiges et conflits inter fonction  </a:t>
            </a:r>
          </a:p>
          <a:p>
            <a:r>
              <a:rPr lang="fr-FR" dirty="0" smtClean="0">
                <a:latin typeface="Times New Roman" panose="02020603050405020304" pitchFamily="18" charset="0"/>
                <a:cs typeface="Times New Roman" panose="02020603050405020304" pitchFamily="18" charset="0"/>
              </a:rPr>
              <a:t>Adapté aux entreprises mono-activité </a:t>
            </a:r>
          </a:p>
          <a:p>
            <a:r>
              <a:rPr lang="fr-FR" dirty="0" smtClean="0">
                <a:latin typeface="Times New Roman" panose="02020603050405020304" pitchFamily="18" charset="0"/>
                <a:cs typeface="Times New Roman" panose="02020603050405020304" pitchFamily="18" charset="0"/>
              </a:rPr>
              <a:t>Les personnes s’identifient trop à leur fonction et oublient les intérêts de l’entreprise </a:t>
            </a:r>
          </a:p>
          <a:p>
            <a:r>
              <a:rPr lang="fr-FR" dirty="0" smtClean="0">
                <a:latin typeface="Times New Roman" panose="02020603050405020304" pitchFamily="18" charset="0"/>
                <a:cs typeface="Times New Roman" panose="02020603050405020304" pitchFamily="18" charset="0"/>
              </a:rPr>
              <a:t>difficulté de coordonner entre les fonctions- chaque responsable privilégie sa fonction / au autres  </a:t>
            </a:r>
          </a:p>
          <a:p>
            <a:r>
              <a:rPr lang="fr-FR" dirty="0" smtClean="0">
                <a:latin typeface="Times New Roman" panose="02020603050405020304" pitchFamily="18" charset="0"/>
                <a:cs typeface="Times New Roman" panose="02020603050405020304" pitchFamily="18" charset="0"/>
              </a:rPr>
              <a:t>Multiplication des commandes = source de conflits </a:t>
            </a:r>
          </a:p>
          <a:p>
            <a:r>
              <a:rPr lang="fr-FR" dirty="0" smtClean="0">
                <a:solidFill>
                  <a:schemeClr val="accent5"/>
                </a:solidFill>
                <a:latin typeface="Times New Roman" panose="02020603050405020304" pitchFamily="18" charset="0"/>
                <a:cs typeface="Times New Roman" panose="02020603050405020304" pitchFamily="18" charset="0"/>
              </a:rPr>
              <a:t>Avantages : </a:t>
            </a:r>
            <a:r>
              <a:rPr lang="fr-FR" dirty="0" smtClean="0">
                <a:latin typeface="Times New Roman" panose="02020603050405020304" pitchFamily="18" charset="0"/>
                <a:cs typeface="Times New Roman" panose="02020603050405020304" pitchFamily="18" charset="0"/>
              </a:rPr>
              <a:t> </a:t>
            </a:r>
          </a:p>
          <a:p>
            <a:r>
              <a:rPr lang="fr-FR" dirty="0" smtClean="0">
                <a:latin typeface="Times New Roman" panose="02020603050405020304" pitchFamily="18" charset="0"/>
                <a:cs typeface="Times New Roman" panose="02020603050405020304" pitchFamily="18" charset="0"/>
              </a:rPr>
              <a:t>Spécialisation par fonction = compétences </a:t>
            </a:r>
          </a:p>
          <a:p>
            <a:r>
              <a:rPr lang="fr-FR" dirty="0" smtClean="0">
                <a:latin typeface="Times New Roman" panose="02020603050405020304" pitchFamily="18" charset="0"/>
                <a:cs typeface="Times New Roman" panose="02020603050405020304" pitchFamily="18" charset="0"/>
              </a:rPr>
              <a:t>Simplicité de fonctionnement </a:t>
            </a:r>
          </a:p>
          <a:p>
            <a:r>
              <a:rPr lang="fr-FR" dirty="0" smtClean="0">
                <a:latin typeface="Times New Roman" panose="02020603050405020304" pitchFamily="18" charset="0"/>
                <a:cs typeface="Times New Roman" panose="02020603050405020304" pitchFamily="18" charset="0"/>
              </a:rPr>
              <a:t>amélioration de la productivité si l’accord entre différents responsables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264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9933" y="0"/>
            <a:ext cx="11796825" cy="2524991"/>
          </a:xfrm>
          <a:prstGeom prst="rect">
            <a:avLst/>
          </a:prstGeom>
        </p:spPr>
      </p:pic>
      <p:pic>
        <p:nvPicPr>
          <p:cNvPr id="3" name="Image 2"/>
          <p:cNvPicPr>
            <a:picLocks noChangeAspect="1"/>
          </p:cNvPicPr>
          <p:nvPr/>
        </p:nvPicPr>
        <p:blipFill>
          <a:blip r:embed="rId3"/>
          <a:stretch>
            <a:fillRect/>
          </a:stretch>
        </p:blipFill>
        <p:spPr>
          <a:xfrm>
            <a:off x="259933" y="2845416"/>
            <a:ext cx="11682539" cy="3185151"/>
          </a:xfrm>
          <a:prstGeom prst="rect">
            <a:avLst/>
          </a:prstGeom>
        </p:spPr>
      </p:pic>
    </p:spTree>
    <p:extLst>
      <p:ext uri="{BB962C8B-B14F-4D97-AF65-F5344CB8AC3E}">
        <p14:creationId xmlns:p14="http://schemas.microsoft.com/office/powerpoint/2010/main" val="2549660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67429" y="565508"/>
            <a:ext cx="11657142" cy="5726984"/>
          </a:xfrm>
          <a:prstGeom prst="rect">
            <a:avLst/>
          </a:prstGeom>
        </p:spPr>
      </p:pic>
    </p:spTree>
    <p:extLst>
      <p:ext uri="{BB962C8B-B14F-4D97-AF65-F5344CB8AC3E}">
        <p14:creationId xmlns:p14="http://schemas.microsoft.com/office/powerpoint/2010/main" val="2556814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6476" y="1035349"/>
            <a:ext cx="11619047" cy="4787301"/>
          </a:xfrm>
          <a:prstGeom prst="rect">
            <a:avLst/>
          </a:prstGeom>
        </p:spPr>
      </p:pic>
    </p:spTree>
    <p:extLst>
      <p:ext uri="{BB962C8B-B14F-4D97-AF65-F5344CB8AC3E}">
        <p14:creationId xmlns:p14="http://schemas.microsoft.com/office/powerpoint/2010/main" val="1381385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2984" y="229000"/>
            <a:ext cx="11746031" cy="6400000"/>
          </a:xfrm>
          <a:prstGeom prst="rect">
            <a:avLst/>
          </a:prstGeom>
        </p:spPr>
      </p:pic>
    </p:spTree>
    <p:extLst>
      <p:ext uri="{BB962C8B-B14F-4D97-AF65-F5344CB8AC3E}">
        <p14:creationId xmlns:p14="http://schemas.microsoft.com/office/powerpoint/2010/main" val="817048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776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21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927" y="121153"/>
            <a:ext cx="11732870" cy="1200329"/>
          </a:xfrm>
          <a:prstGeom prst="rect">
            <a:avLst/>
          </a:prstGeom>
        </p:spPr>
        <p:txBody>
          <a:bodyPr wrap="square">
            <a:spAutoFit/>
          </a:bodyPr>
          <a:lstStyle/>
          <a:p>
            <a:r>
              <a:rPr lang="fr-FR" b="1" dirty="0" smtClean="0">
                <a:solidFill>
                  <a:schemeClr val="accent5"/>
                </a:solidFill>
                <a:latin typeface="Times New Roman" panose="02020603050405020304" pitchFamily="18" charset="0"/>
                <a:cs typeface="Times New Roman" panose="02020603050405020304" pitchFamily="18" charset="0"/>
              </a:rPr>
              <a:t>III.2. La structure divisionnelle</a:t>
            </a:r>
          </a:p>
          <a:p>
            <a:r>
              <a:rPr lang="fr-FR" b="1" dirty="0" smtClean="0">
                <a:solidFill>
                  <a:schemeClr val="accent5"/>
                </a:solidFill>
                <a:latin typeface="Times New Roman" panose="02020603050405020304" pitchFamily="18" charset="0"/>
                <a:cs typeface="Times New Roman" panose="02020603050405020304" pitchFamily="18" charset="0"/>
              </a:rPr>
              <a:t>  </a:t>
            </a:r>
          </a:p>
          <a:p>
            <a:r>
              <a:rPr lang="fr-FR" dirty="0" smtClean="0">
                <a:latin typeface="Times New Roman" panose="02020603050405020304" pitchFamily="18" charset="0"/>
                <a:cs typeface="Times New Roman" panose="02020603050405020304" pitchFamily="18" charset="0"/>
              </a:rPr>
              <a:t>Elle  s’adapte  mieux  aux  entreprises  de  grande  taille  dont  la  production  est  très diversifiée.  Les activités de chaque fonction sont distinctes :  Il  est préférable de créer  une structure par produits. </a:t>
            </a:r>
            <a:endParaRPr lang="fr-FR"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939478" y="1506676"/>
            <a:ext cx="10347768" cy="5351324"/>
          </a:xfrm>
          <a:prstGeom prst="rect">
            <a:avLst/>
          </a:prstGeom>
        </p:spPr>
      </p:pic>
    </p:spTree>
    <p:extLst>
      <p:ext uri="{BB962C8B-B14F-4D97-AF65-F5344CB8AC3E}">
        <p14:creationId xmlns:p14="http://schemas.microsoft.com/office/powerpoint/2010/main" val="102495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570" y="149064"/>
            <a:ext cx="11316182" cy="6463308"/>
          </a:xfrm>
          <a:prstGeom prst="rect">
            <a:avLst/>
          </a:prstGeom>
        </p:spPr>
        <p:txBody>
          <a:bodyPr wrap="square">
            <a:spAutoFit/>
          </a:bodyPr>
          <a:lstStyle/>
          <a:p>
            <a:r>
              <a:rPr lang="fr-FR" b="1" dirty="0" smtClean="0">
                <a:solidFill>
                  <a:schemeClr val="accent5"/>
                </a:solidFill>
                <a:latin typeface="Times New Roman" panose="02020603050405020304" pitchFamily="18" charset="0"/>
                <a:cs typeface="Times New Roman" panose="02020603050405020304" pitchFamily="18" charset="0"/>
              </a:rPr>
              <a:t>III.3. Structure hiérarchique  </a:t>
            </a:r>
          </a:p>
          <a:p>
            <a:pPr algn="just"/>
            <a:r>
              <a:rPr lang="fr-FR" dirty="0" smtClean="0">
                <a:latin typeface="Times New Roman" panose="02020603050405020304" pitchFamily="18" charset="0"/>
                <a:cs typeface="Times New Roman" panose="02020603050405020304" pitchFamily="18" charset="0"/>
              </a:rPr>
              <a:t>     </a:t>
            </a:r>
          </a:p>
          <a:p>
            <a:pPr algn="just"/>
            <a:r>
              <a:rPr lang="fr-FR" dirty="0" smtClean="0">
                <a:latin typeface="Times New Roman" panose="02020603050405020304" pitchFamily="18" charset="0"/>
                <a:cs typeface="Times New Roman" panose="02020603050405020304" pitchFamily="18" charset="0"/>
              </a:rPr>
              <a:t>Elle repose sur le principe d’unicité du commandement, chaque salarié ne dépendant que d’un seul supérieur hiérarchique. Le principe repose sur une gestion et un contrôle uniques. </a:t>
            </a:r>
          </a:p>
          <a:p>
            <a:pPr algn="just"/>
            <a:r>
              <a:rPr lang="fr-FR" b="1" dirty="0" smtClean="0">
                <a:solidFill>
                  <a:srgbClr val="00B0F0"/>
                </a:solidFill>
                <a:latin typeface="Times New Roman" panose="02020603050405020304" pitchFamily="18" charset="0"/>
                <a:cs typeface="Times New Roman" panose="02020603050405020304" pitchFamily="18" charset="0"/>
              </a:rPr>
              <a:t>Avantages </a:t>
            </a:r>
          </a:p>
          <a:p>
            <a:pPr algn="just"/>
            <a:endParaRPr lang="fr-FR" b="1" dirty="0" smtClean="0">
              <a:solidFill>
                <a:srgbClr val="00B0F0"/>
              </a:solidFill>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 La simplicité et la clarté des rapports hiérarchiques au sein de chaque service de l’entreprise  </a:t>
            </a:r>
          </a:p>
          <a:p>
            <a:pPr algn="just"/>
            <a:r>
              <a:rPr lang="fr-FR" dirty="0" smtClean="0">
                <a:latin typeface="Times New Roman" panose="02020603050405020304" pitchFamily="18" charset="0"/>
                <a:cs typeface="Times New Roman" panose="02020603050405020304" pitchFamily="18" charset="0"/>
              </a:rPr>
              <a:t>- Respect de l’unité de commandement qui facilite la coordination :  </a:t>
            </a:r>
          </a:p>
          <a:p>
            <a:pPr algn="just"/>
            <a:r>
              <a:rPr lang="fr-FR" dirty="0" smtClean="0">
                <a:latin typeface="Times New Roman" panose="02020603050405020304" pitchFamily="18" charset="0"/>
                <a:cs typeface="Times New Roman" panose="02020603050405020304" pitchFamily="18" charset="0"/>
              </a:rPr>
              <a:t>- Chaque employé connait son supérieur hiérarchique, vis-à-vis duquel il est tenu de certains engagements.  </a:t>
            </a:r>
          </a:p>
          <a:p>
            <a:pPr algn="just"/>
            <a:r>
              <a:rPr lang="fr-FR" dirty="0" smtClean="0">
                <a:latin typeface="Times New Roman" panose="02020603050405020304" pitchFamily="18" charset="0"/>
                <a:cs typeface="Times New Roman" panose="02020603050405020304" pitchFamily="18" charset="0"/>
              </a:rPr>
              <a:t>- Structure favorable à l’activité : ceci permet aux unités de production de se concentrer sur leur activité principale, afin d’optimiser la productivité de l’entrepris </a:t>
            </a:r>
          </a:p>
          <a:p>
            <a:pPr algn="just"/>
            <a:r>
              <a:rPr lang="fr-FR" b="1" dirty="0" smtClean="0">
                <a:solidFill>
                  <a:srgbClr val="00B0F0"/>
                </a:solidFill>
                <a:latin typeface="Times New Roman" panose="02020603050405020304" pitchFamily="18" charset="0"/>
                <a:cs typeface="Times New Roman" panose="02020603050405020304" pitchFamily="18" charset="0"/>
              </a:rPr>
              <a:t>Inconvénients</a:t>
            </a:r>
          </a:p>
          <a:p>
            <a:pPr algn="just"/>
            <a:r>
              <a:rPr lang="fr-FR" b="1" dirty="0" smtClean="0">
                <a:latin typeface="Times New Roman" panose="02020603050405020304" pitchFamily="18" charset="0"/>
                <a:cs typeface="Times New Roman" panose="02020603050405020304" pitchFamily="18" charset="0"/>
              </a:rPr>
              <a:t> </a:t>
            </a:r>
          </a:p>
          <a:p>
            <a:pPr algn="just"/>
            <a:r>
              <a:rPr lang="fr-FR" dirty="0" smtClean="0">
                <a:latin typeface="Times New Roman" panose="02020603050405020304" pitchFamily="18" charset="0"/>
                <a:cs typeface="Times New Roman" panose="02020603050405020304" pitchFamily="18" charset="0"/>
              </a:rPr>
              <a:t> Le rôle de chaque chef de service peut être réduit à celui d’intermédiaire entre les dirigeants et les salariés  </a:t>
            </a:r>
          </a:p>
          <a:p>
            <a:pPr algn="just"/>
            <a:r>
              <a:rPr lang="fr-FR" dirty="0" smtClean="0">
                <a:latin typeface="Times New Roman" panose="02020603050405020304" pitchFamily="18" charset="0"/>
                <a:cs typeface="Times New Roman" panose="02020603050405020304" pitchFamily="18" charset="0"/>
              </a:rPr>
              <a:t>- Lenteur de l’information :  du bas vers le haut :  mauvaise circulation de l’information </a:t>
            </a:r>
          </a:p>
          <a:p>
            <a:pPr algn="just"/>
            <a:r>
              <a:rPr lang="fr-FR" dirty="0" smtClean="0">
                <a:latin typeface="Times New Roman" panose="02020603050405020304" pitchFamily="18" charset="0"/>
                <a:cs typeface="Times New Roman" panose="02020603050405020304" pitchFamily="18" charset="0"/>
              </a:rPr>
              <a:t>- Une centralisation excessive : le dernier mot ( la décision finale) revient au  premier chef , directeur    </a:t>
            </a:r>
          </a:p>
          <a:p>
            <a:pPr algn="just"/>
            <a:r>
              <a:rPr lang="fr-FR" dirty="0" smtClean="0">
                <a:latin typeface="Times New Roman" panose="02020603050405020304" pitchFamily="18" charset="0"/>
                <a:cs typeface="Times New Roman" panose="02020603050405020304" pitchFamily="18" charset="0"/>
              </a:rPr>
              <a:t>- Ne favorise pas la prise d’initiative : le chef de service ne peut prendre une décision sans avoir l’accord de son chef supérieur    </a:t>
            </a:r>
          </a:p>
          <a:p>
            <a:pPr algn="just"/>
            <a:r>
              <a:rPr lang="fr-FR" dirty="0" smtClean="0">
                <a:latin typeface="Times New Roman" panose="02020603050405020304" pitchFamily="18" charset="0"/>
                <a:cs typeface="Times New Roman" panose="02020603050405020304" pitchFamily="18" charset="0"/>
              </a:rPr>
              <a:t>- Bureaucratie. </a:t>
            </a:r>
          </a:p>
          <a:p>
            <a:pPr algn="just"/>
            <a:r>
              <a:rPr lang="fr-FR" dirty="0" smtClean="0">
                <a:latin typeface="Times New Roman" panose="02020603050405020304" pitchFamily="18" charset="0"/>
                <a:cs typeface="Times New Roman" panose="02020603050405020304" pitchFamily="18" charset="0"/>
              </a:rPr>
              <a:t>- Elle  convient  aux  PME.  Mais  reste,  cependant,  inadaptée  aux  grandes  entreprises  dont l’activité est assez dense, notamment aux niveaux hiérarchiques intermédiaires. </a:t>
            </a:r>
            <a:endParaRPr lang="fr-FR" dirty="0">
              <a:latin typeface="Times New Roman" panose="02020603050405020304" pitchFamily="18" charset="0"/>
              <a:cs typeface="Times New Roman" panose="02020603050405020304" pitchFamily="18" charset="0"/>
            </a:endParaRPr>
          </a:p>
          <a:p>
            <a:pPr algn="just"/>
            <a:endParaRPr lang="fr-FR" b="1" dirty="0" smtClean="0">
              <a:latin typeface="Times New Roman" panose="02020603050405020304" pitchFamily="18" charset="0"/>
              <a:cs typeface="Times New Roman" panose="02020603050405020304" pitchFamily="18" charset="0"/>
            </a:endParaRPr>
          </a:p>
          <a:p>
            <a:pPr algn="just"/>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83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5196" y="428264"/>
            <a:ext cx="11667280" cy="5972536"/>
          </a:xfrm>
          <a:prstGeom prst="rect">
            <a:avLst/>
          </a:prstGeom>
        </p:spPr>
      </p:pic>
    </p:spTree>
    <p:extLst>
      <p:ext uri="{BB962C8B-B14F-4D97-AF65-F5344CB8AC3E}">
        <p14:creationId xmlns:p14="http://schemas.microsoft.com/office/powerpoint/2010/main" val="384006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9" y="197346"/>
            <a:ext cx="11273742" cy="6711324"/>
          </a:xfrm>
          <a:prstGeom prst="rect">
            <a:avLst/>
          </a:prstGeom>
        </p:spPr>
        <p:txBody>
          <a:bodyPr wrap="square">
            <a:spAutoFit/>
          </a:bodyPr>
          <a:lstStyle/>
          <a:p>
            <a:pPr>
              <a:lnSpc>
                <a:spcPct val="120000"/>
              </a:lnSpc>
            </a:pPr>
            <a:r>
              <a:rPr lang="fr-FR" b="1" dirty="0" smtClean="0">
                <a:solidFill>
                  <a:srgbClr val="00B0F0"/>
                </a:solidFill>
                <a:latin typeface="Times New Roman" panose="02020603050405020304" pitchFamily="18" charset="0"/>
                <a:cs typeface="Times New Roman" panose="02020603050405020304" pitchFamily="18" charset="0"/>
              </a:rPr>
              <a:t>III.5. Le choix d’une structure </a:t>
            </a:r>
          </a:p>
          <a:p>
            <a:pPr>
              <a:lnSpc>
                <a:spcPct val="120000"/>
              </a:lnSpc>
            </a:pPr>
            <a:r>
              <a:rPr lang="fr-FR" dirty="0" smtClean="0">
                <a:latin typeface="Times New Roman" panose="02020603050405020304" pitchFamily="18" charset="0"/>
                <a:cs typeface="Times New Roman" panose="02020603050405020304" pitchFamily="18" charset="0"/>
              </a:rPr>
              <a:t>Parmi les principaux facteurs qui influencent la structure de l’entreprise, on distingue :  </a:t>
            </a:r>
          </a:p>
          <a:p>
            <a:pPr>
              <a:lnSpc>
                <a:spcPct val="120000"/>
              </a:lnSpc>
            </a:pPr>
            <a:r>
              <a:rPr lang="fr-FR" dirty="0" smtClean="0">
                <a:latin typeface="Times New Roman" panose="02020603050405020304" pitchFamily="18" charset="0"/>
                <a:cs typeface="Times New Roman" panose="02020603050405020304" pitchFamily="18" charset="0"/>
              </a:rPr>
              <a:t>Le secteur d’activité : automobile, textile, informatique …  </a:t>
            </a:r>
          </a:p>
          <a:p>
            <a:pPr>
              <a:lnSpc>
                <a:spcPct val="120000"/>
              </a:lnSpc>
            </a:pPr>
            <a:r>
              <a:rPr lang="fr-FR" dirty="0" smtClean="0">
                <a:latin typeface="Times New Roman" panose="02020603050405020304" pitchFamily="18" charset="0"/>
                <a:cs typeface="Times New Roman" panose="02020603050405020304" pitchFamily="18" charset="0"/>
              </a:rPr>
              <a:t>Le système technologique : production à l’unité, production automatisée en grandes séries.  La taille de l’entreprise : PME, Grande entreprise multinationale.  </a:t>
            </a:r>
          </a:p>
          <a:p>
            <a:pPr>
              <a:lnSpc>
                <a:spcPct val="120000"/>
              </a:lnSpc>
            </a:pPr>
            <a:r>
              <a:rPr lang="fr-FR" dirty="0" smtClean="0">
                <a:latin typeface="Times New Roman" panose="02020603050405020304" pitchFamily="18" charset="0"/>
                <a:cs typeface="Times New Roman" panose="02020603050405020304" pitchFamily="18" charset="0"/>
              </a:rPr>
              <a:t>L’environnement : économique, institutionnel… Plus ou moins stable et complexe. </a:t>
            </a:r>
          </a:p>
          <a:p>
            <a:pPr>
              <a:lnSpc>
                <a:spcPct val="120000"/>
              </a:lnSpc>
            </a:pPr>
            <a:r>
              <a:rPr lang="fr-FR" dirty="0" smtClean="0">
                <a:latin typeface="Times New Roman" panose="02020603050405020304" pitchFamily="18" charset="0"/>
                <a:cs typeface="Times New Roman" panose="02020603050405020304" pitchFamily="18" charset="0"/>
              </a:rPr>
              <a:t> </a:t>
            </a:r>
          </a:p>
          <a:p>
            <a:pPr>
              <a:lnSpc>
                <a:spcPct val="120000"/>
              </a:lnSpc>
            </a:pPr>
            <a:r>
              <a:rPr lang="fr-FR" b="1" dirty="0" smtClean="0">
                <a:solidFill>
                  <a:srgbClr val="00B0F0"/>
                </a:solidFill>
                <a:latin typeface="Times New Roman" panose="02020603050405020304" pitchFamily="18" charset="0"/>
                <a:cs typeface="Times New Roman" panose="02020603050405020304" pitchFamily="18" charset="0"/>
              </a:rPr>
              <a:t>IV. Activités annexes de l’entreprise (partenariat, sous-traitance, ... ). </a:t>
            </a:r>
          </a:p>
          <a:p>
            <a:pPr>
              <a:lnSpc>
                <a:spcPct val="120000"/>
              </a:lnSpc>
            </a:pPr>
            <a:r>
              <a:rPr lang="fr-FR" b="1" dirty="0" smtClean="0">
                <a:solidFill>
                  <a:srgbClr val="00B0F0"/>
                </a:solidFill>
                <a:latin typeface="Times New Roman" panose="02020603050405020304" pitchFamily="18" charset="0"/>
                <a:cs typeface="Times New Roman" panose="02020603050405020304" pitchFamily="18" charset="0"/>
              </a:rPr>
              <a:t>IV.1. La sous-traitance  </a:t>
            </a:r>
          </a:p>
          <a:p>
            <a:pPr>
              <a:lnSpc>
                <a:spcPct val="120000"/>
              </a:lnSpc>
            </a:pPr>
            <a:endParaRPr lang="fr-FR" b="1" dirty="0" smtClean="0">
              <a:solidFill>
                <a:srgbClr val="00B0F0"/>
              </a:solidFill>
              <a:latin typeface="Times New Roman" panose="02020603050405020304" pitchFamily="18" charset="0"/>
              <a:cs typeface="Times New Roman" panose="02020603050405020304" pitchFamily="18" charset="0"/>
            </a:endParaRPr>
          </a:p>
          <a:p>
            <a:pPr algn="just">
              <a:lnSpc>
                <a:spcPct val="120000"/>
              </a:lnSpc>
            </a:pPr>
            <a:r>
              <a:rPr lang="fr-FR" dirty="0" smtClean="0">
                <a:latin typeface="Times New Roman" panose="02020603050405020304" pitchFamily="18" charset="0"/>
                <a:cs typeface="Times New Roman" panose="02020603050405020304" pitchFamily="18" charset="0"/>
              </a:rPr>
              <a:t> Une  activité  ou  opération  effectuée  par  une  entreprise  dite  sous-traitante,  pour  le compte d’une entreprise dite entreprise principale  et qui concourt à la réalisation de l’activité principale de cette entreprise, ou à l’exécution d’une ou de plusieurs prestations d’un contrat de  l’entreprise principale.  </a:t>
            </a:r>
          </a:p>
          <a:p>
            <a:pPr>
              <a:lnSpc>
                <a:spcPct val="120000"/>
              </a:lnSpc>
            </a:pPr>
            <a:endParaRPr lang="fr-FR" dirty="0" smtClean="0">
              <a:latin typeface="Times New Roman" panose="02020603050405020304" pitchFamily="18" charset="0"/>
              <a:cs typeface="Times New Roman" panose="02020603050405020304" pitchFamily="18" charset="0"/>
            </a:endParaRPr>
          </a:p>
          <a:p>
            <a:pPr>
              <a:lnSpc>
                <a:spcPct val="120000"/>
              </a:lnSpc>
            </a:pPr>
            <a:r>
              <a:rPr lang="fr-FR" b="1" dirty="0" smtClean="0">
                <a:solidFill>
                  <a:srgbClr val="00B0F0"/>
                </a:solidFill>
                <a:latin typeface="Times New Roman" panose="02020603050405020304" pitchFamily="18" charset="0"/>
                <a:cs typeface="Times New Roman" panose="02020603050405020304" pitchFamily="18" charset="0"/>
              </a:rPr>
              <a:t>IV1.1/ Les risques de la sous-traitance sont donc les suivants </a:t>
            </a:r>
            <a:r>
              <a:rPr lang="fr-FR" dirty="0" smtClean="0">
                <a:latin typeface="Times New Roman" panose="02020603050405020304" pitchFamily="18" charset="0"/>
                <a:cs typeface="Times New Roman" panose="02020603050405020304" pitchFamily="18" charset="0"/>
              </a:rPr>
              <a:t> </a:t>
            </a:r>
          </a:p>
          <a:p>
            <a:pPr>
              <a:lnSpc>
                <a:spcPct val="120000"/>
              </a:lnSpc>
            </a:pPr>
            <a:r>
              <a:rPr lang="fr-FR" dirty="0" smtClean="0">
                <a:latin typeface="Times New Roman" panose="02020603050405020304" pitchFamily="18" charset="0"/>
                <a:cs typeface="Times New Roman" panose="02020603050405020304" pitchFamily="18" charset="0"/>
              </a:rPr>
              <a:t>• Dépendance forte au sous-traitant. Risque de manque de coordination et potentielle absence de partage de savoir-faire entre les partenaires.  </a:t>
            </a:r>
          </a:p>
          <a:p>
            <a:pPr>
              <a:lnSpc>
                <a:spcPct val="120000"/>
              </a:lnSpc>
            </a:pPr>
            <a:r>
              <a:rPr lang="fr-FR" dirty="0" smtClean="0">
                <a:latin typeface="Times New Roman" panose="02020603050405020304" pitchFamily="18" charset="0"/>
                <a:cs typeface="Times New Roman" panose="02020603050405020304" pitchFamily="18" charset="0"/>
              </a:rPr>
              <a:t>• Le sous-traitant n’est pas forcément motivé pour améliorer la qualité du produit.  </a:t>
            </a:r>
          </a:p>
          <a:p>
            <a:pPr>
              <a:lnSpc>
                <a:spcPct val="120000"/>
              </a:lnSpc>
            </a:pPr>
            <a:r>
              <a:rPr lang="fr-FR" dirty="0" smtClean="0">
                <a:latin typeface="Times New Roman" panose="02020603050405020304" pitchFamily="18" charset="0"/>
                <a:cs typeface="Times New Roman" panose="02020603050405020304" pitchFamily="18" charset="0"/>
              </a:rPr>
              <a:t>• L’entreprise assume seule les conséquences vis-à-vis de ses clients en cas de défaillance du sous-traitant </a:t>
            </a:r>
            <a:endParaRPr lang="fr-FR" dirty="0">
              <a:latin typeface="Times New Roman" panose="02020603050405020304" pitchFamily="18" charset="0"/>
              <a:cs typeface="Times New Roman" panose="02020603050405020304" pitchFamily="18" charset="0"/>
            </a:endParaRPr>
          </a:p>
          <a:p>
            <a:pPr>
              <a:lnSpc>
                <a:spcPct val="120000"/>
              </a:lnSpc>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5918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2366</Words>
  <Application>Microsoft Office PowerPoint</Application>
  <PresentationFormat>Grand écran</PresentationFormat>
  <Paragraphs>183</Paragraphs>
  <Slides>55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55</vt:i4>
      </vt:variant>
    </vt:vector>
  </HeadingPairs>
  <TitlesOfParts>
    <vt:vector size="6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6460b</dc:creator>
  <cp:lastModifiedBy>6460b</cp:lastModifiedBy>
  <cp:revision>87</cp:revision>
  <dcterms:created xsi:type="dcterms:W3CDTF">2022-02-16T10:50:10Z</dcterms:created>
  <dcterms:modified xsi:type="dcterms:W3CDTF">2022-03-09T18:28:28Z</dcterms:modified>
</cp:coreProperties>
</file>