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311" r:id="rId3"/>
    <p:sldId id="307" r:id="rId4"/>
    <p:sldId id="312" r:id="rId5"/>
    <p:sldId id="308" r:id="rId6"/>
    <p:sldId id="314" r:id="rId7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viewProps" Target="viewProps.xml"/><Relationship Id="rId8" Type="http://schemas.openxmlformats.org/officeDocument/2006/relationships/presProps" Target="presProps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</a:fld>
            <a:endParaRPr lang="fr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  <a:endParaRPr lang="fr-FR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 hasCustomPrompt="1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  <a:endParaRPr lang="fr-FR" smtClean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  <a:endParaRPr lang="fr-FR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</a:fld>
            <a:endParaRPr lang="fr-BE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 panose="020B0604020202020204"/>
              </a:rPr>
              <a:t>“</a:t>
            </a:r>
            <a:endParaRPr lang="en-US" sz="8000" baseline="0" dirty="0">
              <a:ln w="3175" cmpd="sng">
                <a:noFill/>
              </a:ln>
              <a:solidFill>
                <a:schemeClr val="accent1">
                  <a:lumMod val="60000"/>
                  <a:lumOff val="40000"/>
                </a:schemeClr>
              </a:solidFill>
              <a:effectLst/>
              <a:latin typeface="Arial" panose="020B0604020202020204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 panose="020B0604020202020204"/>
              </a:rPr>
              <a:t>”</a:t>
            </a:r>
            <a:endParaRPr lang="en-US" sz="8000" baseline="0" dirty="0">
              <a:ln w="3175" cmpd="sng">
                <a:noFill/>
              </a:ln>
              <a:solidFill>
                <a:schemeClr val="accent1">
                  <a:lumMod val="60000"/>
                  <a:lumOff val="40000"/>
                </a:schemeClr>
              </a:solidFill>
              <a:effectLst/>
              <a:latin typeface="Arial" panose="020B0604020202020204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  <a:endParaRPr lang="fr-FR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</a:fld>
            <a:endParaRPr lang="fr-BE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 hasCustomPrompt="1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  <a:endParaRPr lang="fr-FR" smtClean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  <a:endParaRPr lang="fr-FR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</a:fld>
            <a:endParaRPr lang="fr-BE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 panose="020B0604020202020204"/>
              </a:rPr>
              <a:t>“</a:t>
            </a:r>
            <a:endParaRPr lang="en-US" sz="8000" baseline="0" dirty="0">
              <a:ln w="3175" cmpd="sng">
                <a:noFill/>
              </a:ln>
              <a:solidFill>
                <a:schemeClr val="accent1">
                  <a:lumMod val="60000"/>
                  <a:lumOff val="40000"/>
                </a:schemeClr>
              </a:solidFill>
              <a:effectLst/>
              <a:latin typeface="Arial" panose="020B0604020202020204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 panose="020B0604020202020204"/>
              </a:rPr>
              <a:t>”</a:t>
            </a:r>
            <a:endParaRPr lang="en-US" sz="8000" baseline="0" dirty="0">
              <a:ln w="3175" cmpd="sng">
                <a:noFill/>
              </a:ln>
              <a:solidFill>
                <a:schemeClr val="accent1">
                  <a:lumMod val="60000"/>
                  <a:lumOff val="40000"/>
                </a:schemeClr>
              </a:solidFill>
              <a:effectLst/>
              <a:latin typeface="Arial" panose="020B0604020202020204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 hasCustomPrompt="1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  <a:endParaRPr lang="fr-FR" smtClean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  <a:endParaRPr lang="fr-FR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</a:fld>
            <a:endParaRPr lang="fr-BE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  <a:endParaRPr lang="fr-FR" smtClean="0"/>
          </a:p>
          <a:p>
            <a:pPr lvl="1"/>
            <a:r>
              <a:rPr lang="fr-FR" smtClean="0"/>
              <a:t>Deuxième niveau</a:t>
            </a:r>
            <a:endParaRPr lang="fr-FR" smtClean="0"/>
          </a:p>
          <a:p>
            <a:pPr lvl="2"/>
            <a:r>
              <a:rPr lang="fr-FR" smtClean="0"/>
              <a:t>Troisième niveau</a:t>
            </a:r>
            <a:endParaRPr lang="fr-FR" smtClean="0"/>
          </a:p>
          <a:p>
            <a:pPr lvl="3"/>
            <a:r>
              <a:rPr lang="fr-FR" smtClean="0"/>
              <a:t>Quatrième niveau</a:t>
            </a:r>
            <a:endParaRPr lang="fr-FR" smtClean="0"/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</a:fld>
            <a:endParaRPr lang="fr-BE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  <a:endParaRPr lang="fr-FR" smtClean="0"/>
          </a:p>
          <a:p>
            <a:pPr lvl="1"/>
            <a:r>
              <a:rPr lang="fr-FR" smtClean="0"/>
              <a:t>Deuxième niveau</a:t>
            </a:r>
            <a:endParaRPr lang="fr-FR" smtClean="0"/>
          </a:p>
          <a:p>
            <a:pPr lvl="2"/>
            <a:r>
              <a:rPr lang="fr-FR" smtClean="0"/>
              <a:t>Troisième niveau</a:t>
            </a:r>
            <a:endParaRPr lang="fr-FR" smtClean="0"/>
          </a:p>
          <a:p>
            <a:pPr lvl="3"/>
            <a:r>
              <a:rPr lang="fr-FR" smtClean="0"/>
              <a:t>Quatrième niveau</a:t>
            </a:r>
            <a:endParaRPr lang="fr-FR" smtClean="0"/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  <a:endParaRPr lang="fr-FR" smtClean="0"/>
          </a:p>
          <a:p>
            <a:pPr lvl="1"/>
            <a:r>
              <a:rPr lang="fr-FR" smtClean="0"/>
              <a:t>Deuxième niveau</a:t>
            </a:r>
            <a:endParaRPr lang="fr-FR" smtClean="0"/>
          </a:p>
          <a:p>
            <a:pPr lvl="2"/>
            <a:r>
              <a:rPr lang="fr-FR" smtClean="0"/>
              <a:t>Troisième niveau</a:t>
            </a:r>
            <a:endParaRPr lang="fr-FR" smtClean="0"/>
          </a:p>
          <a:p>
            <a:pPr lvl="3"/>
            <a:r>
              <a:rPr lang="fr-FR" smtClean="0"/>
              <a:t>Quatrième niveau</a:t>
            </a:r>
            <a:endParaRPr lang="fr-FR" smtClean="0"/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</a:fld>
            <a:endParaRPr lang="fr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  <a:endParaRPr lang="fr-FR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</a:fld>
            <a:endParaRPr lang="fr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 smtClean="0"/>
              <a:t>Modifiez les styles du texte du masque</a:t>
            </a:r>
            <a:endParaRPr lang="fr-FR" smtClean="0"/>
          </a:p>
          <a:p>
            <a:pPr lvl="1"/>
            <a:r>
              <a:rPr lang="fr-FR" smtClean="0"/>
              <a:t>Deuxième niveau</a:t>
            </a:r>
            <a:endParaRPr lang="fr-FR" smtClean="0"/>
          </a:p>
          <a:p>
            <a:pPr lvl="2"/>
            <a:r>
              <a:rPr lang="fr-FR" smtClean="0"/>
              <a:t>Troisième niveau</a:t>
            </a:r>
            <a:endParaRPr lang="fr-FR" smtClean="0"/>
          </a:p>
          <a:p>
            <a:pPr lvl="3"/>
            <a:r>
              <a:rPr lang="fr-FR" smtClean="0"/>
              <a:t>Quatrième niveau</a:t>
            </a:r>
            <a:endParaRPr lang="fr-FR" smtClean="0"/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 smtClean="0"/>
              <a:t>Modifiez les styles du texte du masque</a:t>
            </a:r>
            <a:endParaRPr lang="fr-FR" smtClean="0"/>
          </a:p>
          <a:p>
            <a:pPr lvl="1"/>
            <a:r>
              <a:rPr lang="fr-FR" smtClean="0"/>
              <a:t>Deuxième niveau</a:t>
            </a:r>
            <a:endParaRPr lang="fr-FR" smtClean="0"/>
          </a:p>
          <a:p>
            <a:pPr lvl="2"/>
            <a:r>
              <a:rPr lang="fr-FR" smtClean="0"/>
              <a:t>Troisième niveau</a:t>
            </a:r>
            <a:endParaRPr lang="fr-FR" smtClean="0"/>
          </a:p>
          <a:p>
            <a:pPr lvl="3"/>
            <a:r>
              <a:rPr lang="fr-FR" smtClean="0"/>
              <a:t>Quatrième niveau</a:t>
            </a:r>
            <a:endParaRPr lang="fr-FR" smtClean="0"/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</a:fld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</a:fld>
            <a:endParaRPr lang="fr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  <a:endParaRPr lang="fr-FR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  <a:endParaRPr lang="fr-FR" smtClean="0"/>
          </a:p>
          <a:p>
            <a:pPr lvl="1"/>
            <a:r>
              <a:rPr lang="fr-FR" smtClean="0"/>
              <a:t>Deuxième niveau</a:t>
            </a:r>
            <a:endParaRPr lang="fr-FR" smtClean="0"/>
          </a:p>
          <a:p>
            <a:pPr lvl="2"/>
            <a:r>
              <a:rPr lang="fr-FR" smtClean="0"/>
              <a:t>Troisième niveau</a:t>
            </a:r>
            <a:endParaRPr lang="fr-FR" smtClean="0"/>
          </a:p>
          <a:p>
            <a:pPr lvl="3"/>
            <a:r>
              <a:rPr lang="fr-FR" smtClean="0"/>
              <a:t>Quatrième niveau</a:t>
            </a:r>
            <a:endParaRPr lang="fr-FR" smtClean="0"/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  <a:endParaRPr lang="fr-FR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  <a:endParaRPr lang="fr-FR" smtClean="0"/>
          </a:p>
          <a:p>
            <a:pPr lvl="1"/>
            <a:r>
              <a:rPr lang="fr-FR" smtClean="0"/>
              <a:t>Deuxième niveau</a:t>
            </a:r>
            <a:endParaRPr lang="fr-FR" smtClean="0"/>
          </a:p>
          <a:p>
            <a:pPr lvl="2"/>
            <a:r>
              <a:rPr lang="fr-FR" smtClean="0"/>
              <a:t>Troisième niveau</a:t>
            </a:r>
            <a:endParaRPr lang="fr-FR" smtClean="0"/>
          </a:p>
          <a:p>
            <a:pPr lvl="3"/>
            <a:r>
              <a:rPr lang="fr-FR" smtClean="0"/>
              <a:t>Quatrième niveau</a:t>
            </a:r>
            <a:endParaRPr lang="fr-FR" smtClean="0"/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</a:fld>
            <a:endParaRPr lang="fr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</a:fld>
            <a:endParaRPr lang="fr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</a:fld>
            <a:endParaRPr lang="fr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</a:fld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</a:fld>
            <a:endParaRPr lang="fr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  <a:endParaRPr lang="fr-FR" smtClean="0"/>
          </a:p>
          <a:p>
            <a:pPr lvl="1"/>
            <a:r>
              <a:rPr lang="fr-FR" smtClean="0"/>
              <a:t>Deuxième niveau</a:t>
            </a:r>
            <a:endParaRPr lang="fr-FR" smtClean="0"/>
          </a:p>
          <a:p>
            <a:pPr lvl="2"/>
            <a:r>
              <a:rPr lang="fr-FR" smtClean="0"/>
              <a:t>Troisième niveau</a:t>
            </a:r>
            <a:endParaRPr lang="fr-FR" smtClean="0"/>
          </a:p>
          <a:p>
            <a:pPr lvl="3"/>
            <a:r>
              <a:rPr lang="fr-FR" smtClean="0"/>
              <a:t>Quatrième niveau</a:t>
            </a:r>
            <a:endParaRPr lang="fr-FR" smtClean="0"/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 smtClean="0"/>
              <a:t>Modifiez les styles du texte du masque</a:t>
            </a:r>
            <a:endParaRPr lang="fr-FR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</a:fld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</a:fld>
            <a:endParaRPr lang="fr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  <a:endParaRPr lang="fr-FR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</a:fld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</a:fld>
            <a:endParaRPr lang="fr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7" Type="http://schemas.openxmlformats.org/officeDocument/2006/relationships/theme" Target="../theme/theme1.xml"/><Relationship Id="rId16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  <a:endParaRPr lang="fr-FR" smtClean="0"/>
          </a:p>
          <a:p>
            <a:pPr lvl="1"/>
            <a:r>
              <a:rPr lang="fr-FR" smtClean="0"/>
              <a:t>Deuxième niveau</a:t>
            </a:r>
            <a:endParaRPr lang="fr-FR" smtClean="0"/>
          </a:p>
          <a:p>
            <a:pPr lvl="2"/>
            <a:r>
              <a:rPr lang="fr-FR" smtClean="0"/>
              <a:t>Troisième niveau</a:t>
            </a:r>
            <a:endParaRPr lang="fr-FR" smtClean="0"/>
          </a:p>
          <a:p>
            <a:pPr lvl="3"/>
            <a:r>
              <a:rPr lang="fr-FR" smtClean="0"/>
              <a:t>Quatrième niveau</a:t>
            </a:r>
            <a:endParaRPr lang="fr-FR" smtClean="0"/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309A6D-C09C-4548-B29A-6CF363A7E532}" type="datetimeFigureOut">
              <a:rPr lang="fr-FR" smtClean="0"/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CF4668DC-857F-487D-BFFA-8C0CA5037977}" type="slidenum">
              <a:rPr lang="fr-BE" smtClean="0"/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panose="05040102010807070707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panose="05040102010807070707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panose="05040102010807070707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panose="05040102010807070707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panose="05040102010807070707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panose="05040102010807070707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panose="05040102010807070707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panose="05040102010807070707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panose="05040102010807070707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547664" y="116632"/>
            <a:ext cx="6347713" cy="1320800"/>
          </a:xfrm>
        </p:spPr>
        <p:txBody>
          <a:bodyPr/>
          <a:lstStyle/>
          <a:p>
            <a:r>
              <a:rPr lang="en-US" altLang="fr-FR" dirty="0"/>
              <a:t>Human-Computer Interface</a:t>
            </a:r>
            <a:endParaRPr lang="en-US" alt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23528" y="4941168"/>
            <a:ext cx="8424936" cy="165618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fr-FR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means and tools implemented to enable a human to control and communicate with a machine</a:t>
            </a:r>
            <a:endParaRPr lang="en-US" altLang="fr-FR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7744" y="836712"/>
            <a:ext cx="3966761" cy="369274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68503" y="-99392"/>
            <a:ext cx="6347713" cy="1320800"/>
          </a:xfrm>
        </p:spPr>
        <p:txBody>
          <a:bodyPr/>
          <a:lstStyle/>
          <a:p>
            <a:r>
              <a:rPr lang="en-GB" altLang="fr-FR" dirty="0" smtClean="0"/>
              <a:t>HCI</a:t>
            </a:r>
            <a:endParaRPr lang="en-GB" altLang="fr-FR" dirty="0" smtClean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115616" y="432048"/>
            <a:ext cx="7776864" cy="623731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fr-FR" sz="2800" b="1" dirty="0" smtClean="0">
                <a:solidFill>
                  <a:schemeClr val="tx1"/>
                </a:solidFill>
              </a:rPr>
              <a:t>Objectives</a:t>
            </a:r>
            <a:endParaRPr lang="fr-FR" sz="2800" b="1" dirty="0" smtClean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altLang="fr-FR" sz="2800" dirty="0">
                <a:solidFill>
                  <a:schemeClr val="tx1"/>
                </a:solidFill>
              </a:rPr>
              <a:t>Evaluate the interface of a software or website</a:t>
            </a:r>
            <a:r>
              <a:rPr lang="en-GB" altLang="en-US" sz="2800" dirty="0">
                <a:solidFill>
                  <a:schemeClr val="tx1"/>
                </a:solidFill>
              </a:rPr>
              <a:t>.</a:t>
            </a:r>
            <a:endParaRPr lang="fr-FR" sz="2800" dirty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altLang="fr-FR" sz="2800" dirty="0">
                <a:solidFill>
                  <a:schemeClr val="tx1"/>
                </a:solidFill>
              </a:rPr>
              <a:t>Adjust it to ensure ergonomic validity</a:t>
            </a:r>
            <a:endParaRPr lang="fr-FR" sz="2800" dirty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altLang="fr-FR" sz="2800" dirty="0">
                <a:solidFill>
                  <a:schemeClr val="tx1"/>
                </a:solidFill>
              </a:rPr>
              <a:t>Build an application with proper ergonomics</a:t>
            </a:r>
            <a:endParaRPr lang="en-US" altLang="fr-FR" sz="2800" dirty="0">
              <a:solidFill>
                <a:schemeClr val="tx1"/>
              </a:solidFill>
            </a:endParaRPr>
          </a:p>
          <a:p>
            <a:pPr marL="0" indent="0">
              <a:buFont typeface="Wingdings" panose="05000000000000000000" pitchFamily="2" charset="2"/>
              <a:buNone/>
            </a:pPr>
            <a:endParaRPr lang="fr-FR" sz="28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GB" altLang="fr-FR" sz="2800" b="1" dirty="0" smtClean="0">
                <a:solidFill>
                  <a:schemeClr val="tx1"/>
                </a:solidFill>
                <a:latin typeface="+mj-lt"/>
              </a:rPr>
              <a:t>Target Audience</a:t>
            </a:r>
            <a:endParaRPr lang="en-GB" altLang="fr-FR" sz="2800" b="1" dirty="0" smtClean="0">
              <a:solidFill>
                <a:schemeClr val="tx1"/>
              </a:solidFill>
              <a:latin typeface="+mj-lt"/>
            </a:endParaRPr>
          </a:p>
          <a:p>
            <a:r>
              <a:rPr lang="en-US" altLang="fr-FR" sz="2800" b="1" dirty="0">
                <a:solidFill>
                  <a:schemeClr val="tx1"/>
                </a:solidFill>
              </a:rPr>
              <a:t>3rd-year computer science bachelor's students</a:t>
            </a:r>
            <a:r>
              <a:rPr lang="en-GB" altLang="en-US" sz="2800" b="1" dirty="0">
                <a:solidFill>
                  <a:schemeClr val="tx1"/>
                </a:solidFill>
              </a:rPr>
              <a:t>.</a:t>
            </a:r>
            <a:br>
              <a:rPr lang="fr-FR" sz="2800" b="1" dirty="0">
                <a:solidFill>
                  <a:schemeClr val="tx1"/>
                </a:solidFill>
              </a:rPr>
            </a:br>
            <a:r>
              <a:rPr lang="fr-FR" sz="2800" b="1" dirty="0">
                <a:solidFill>
                  <a:schemeClr val="tx1"/>
                </a:solidFill>
              </a:rPr>
              <a:t> </a:t>
            </a:r>
            <a:endParaRPr lang="fr-FR" sz="2800" b="1" dirty="0" smtClean="0">
              <a:solidFill>
                <a:schemeClr val="tx1"/>
              </a:solidFill>
              <a:latin typeface="+mj-lt"/>
            </a:endParaRP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056" y="432048"/>
            <a:ext cx="772717" cy="689926"/>
          </a:xfrm>
          <a:prstGeom prst="rect">
            <a:avLst/>
          </a:prstGeom>
        </p:spPr>
      </p:pic>
      <p:pic>
        <p:nvPicPr>
          <p:cNvPr id="8" name="Imag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056" y="3356992"/>
            <a:ext cx="1115615" cy="77497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68503" y="-99392"/>
            <a:ext cx="6347713" cy="1320800"/>
          </a:xfrm>
        </p:spPr>
        <p:txBody>
          <a:bodyPr/>
          <a:lstStyle/>
          <a:p>
            <a:r>
              <a:rPr lang="en-GB" altLang="fr-FR" dirty="0" smtClean="0"/>
              <a:t>HCI</a:t>
            </a:r>
            <a:endParaRPr lang="en-GB" altLang="fr-FR" dirty="0" smtClean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331640" y="967990"/>
            <a:ext cx="6914729" cy="378904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fr-FR" sz="2800" b="1" dirty="0" smtClean="0">
                <a:solidFill>
                  <a:schemeClr val="tx1"/>
                </a:solidFill>
              </a:rPr>
              <a:t>Prerequisites</a:t>
            </a:r>
            <a:r>
              <a:rPr lang="fr-FR" sz="2800" b="1" dirty="0" smtClean="0">
                <a:solidFill>
                  <a:schemeClr val="tx1"/>
                </a:solidFill>
              </a:rPr>
              <a:t> </a:t>
            </a:r>
            <a:endParaRPr lang="fr-FR" sz="2800" b="1" dirty="0" smtClean="0">
              <a:solidFill>
                <a:schemeClr val="tx1"/>
              </a:solidFill>
            </a:endParaRPr>
          </a:p>
          <a:p>
            <a:r>
              <a:rPr lang="en-US" altLang="fr-FR" sz="2800" dirty="0" smtClean="0">
                <a:solidFill>
                  <a:schemeClr val="tx1"/>
                </a:solidFill>
              </a:rPr>
              <a:t>A functioning brain</a:t>
            </a:r>
            <a:endParaRPr lang="fr-FR" sz="2800" dirty="0" smtClean="0">
              <a:solidFill>
                <a:schemeClr val="tx1"/>
              </a:solidFill>
            </a:endParaRPr>
          </a:p>
          <a:p>
            <a:r>
              <a:rPr lang="en-US" altLang="fr-FR" sz="2800" dirty="0" smtClean="0">
                <a:solidFill>
                  <a:schemeClr val="tx1"/>
                </a:solidFill>
              </a:rPr>
              <a:t>An open mind</a:t>
            </a:r>
            <a:endParaRPr lang="fr-FR" sz="2800" dirty="0" smtClean="0">
              <a:solidFill>
                <a:schemeClr val="tx1"/>
              </a:solidFill>
            </a:endParaRPr>
          </a:p>
          <a:p>
            <a:r>
              <a:rPr lang="en-US" altLang="fr-FR" sz="2800" dirty="0">
                <a:solidFill>
                  <a:schemeClr val="tx1"/>
                </a:solidFill>
              </a:rPr>
              <a:t>A sense of humor (if possible)</a:t>
            </a:r>
            <a:r>
              <a:rPr lang="fr-FR" sz="2800" dirty="0">
                <a:solidFill>
                  <a:schemeClr val="tx1"/>
                </a:solidFill>
              </a:rPr>
              <a:t> </a:t>
            </a:r>
            <a:endParaRPr lang="fr-FR" sz="2800" dirty="0" smtClean="0">
              <a:solidFill>
                <a:schemeClr val="tx1"/>
              </a:solidFill>
            </a:endParaRPr>
          </a:p>
          <a:p>
            <a:r>
              <a:rPr lang="en-US" altLang="fr-FR" sz="2800" dirty="0" smtClean="0">
                <a:solidFill>
                  <a:schemeClr val="tx1"/>
                </a:solidFill>
              </a:rPr>
              <a:t>Respect</a:t>
            </a:r>
            <a:r>
              <a:rPr lang="fr-FR" sz="2800" dirty="0" smtClean="0">
                <a:solidFill>
                  <a:schemeClr val="tx1"/>
                </a:solidFill>
              </a:rPr>
              <a:t> </a:t>
            </a:r>
            <a:endParaRPr lang="fr-FR" sz="2800" dirty="0" smtClean="0">
              <a:solidFill>
                <a:schemeClr val="tx1"/>
              </a:solidFill>
            </a:endParaRPr>
          </a:p>
          <a:p>
            <a:r>
              <a:rPr lang="en-US" altLang="fr-FR" sz="2800" dirty="0" smtClean="0">
                <a:solidFill>
                  <a:schemeClr val="tx1"/>
                </a:solidFill>
              </a:rPr>
              <a:t>Punctuality</a:t>
            </a:r>
            <a:endParaRPr lang="fr-FR" dirty="0">
              <a:solidFill>
                <a:schemeClr val="tx1"/>
              </a:solidFill>
            </a:endParaRP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108520" y="1383314"/>
            <a:ext cx="1113655" cy="936104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7045" y="3475962"/>
            <a:ext cx="919535" cy="951799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3138" y="2481324"/>
            <a:ext cx="976193" cy="91001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68346"/>
          </a:xfrm>
        </p:spPr>
        <p:txBody>
          <a:bodyPr>
            <a:normAutofit/>
          </a:bodyPr>
          <a:lstStyle/>
          <a:p>
            <a:r>
              <a:rPr lang="en-US" altLang="fr-FR" sz="3200" dirty="0"/>
              <a:t>Course </a:t>
            </a:r>
            <a:r>
              <a:rPr lang="en-GB" altLang="en-US" sz="3200" dirty="0"/>
              <a:t>Plan</a:t>
            </a:r>
            <a:endParaRPr lang="en-GB" altLang="en-US" sz="3200" dirty="0"/>
          </a:p>
        </p:txBody>
      </p:sp>
      <p:sp>
        <p:nvSpPr>
          <p:cNvPr id="11" name="Espace réservé du contenu 2"/>
          <p:cNvSpPr txBox="1"/>
          <p:nvPr/>
        </p:nvSpPr>
        <p:spPr>
          <a:xfrm>
            <a:off x="2915816" y="3694273"/>
            <a:ext cx="4464496" cy="211099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panose="05040102010807070707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panose="05040102010807070707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panose="05040102010807070707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panose="05040102010807070707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panose="05040102010807070707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panose="05040102010807070707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panose="05040102010807070707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panose="05040102010807070707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panose="05040102010807070707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b="1" dirty="0" smtClean="0">
                <a:solidFill>
                  <a:schemeClr val="tx1"/>
                </a:solidFill>
                <a:sym typeface="+mn-ea"/>
              </a:rPr>
              <a:t>Module</a:t>
            </a:r>
            <a:r>
              <a:rPr lang="fr-FR" b="1" dirty="0">
                <a:solidFill>
                  <a:schemeClr val="tx1"/>
                </a:solidFill>
              </a:rPr>
              <a:t> </a:t>
            </a:r>
            <a:r>
              <a:rPr lang="fr-FR" b="1" dirty="0" smtClean="0">
                <a:solidFill>
                  <a:schemeClr val="tx1"/>
                </a:solidFill>
              </a:rPr>
              <a:t>4 </a:t>
            </a:r>
            <a:r>
              <a:rPr lang="en-US" altLang="fr-FR" b="1" dirty="0" smtClean="0">
                <a:solidFill>
                  <a:schemeClr val="tx1"/>
                </a:solidFill>
              </a:rPr>
              <a:t>Foundational Theories</a:t>
            </a:r>
            <a:r>
              <a:rPr lang="fr-FR" b="1" dirty="0" smtClean="0">
                <a:solidFill>
                  <a:schemeClr val="tx1"/>
                </a:solidFill>
              </a:rPr>
              <a:t>  </a:t>
            </a:r>
            <a:endParaRPr lang="fr-FR" b="1" dirty="0" smtClean="0">
              <a:solidFill>
                <a:schemeClr val="tx1"/>
              </a:solidFill>
            </a:endParaRPr>
          </a:p>
          <a:p>
            <a:r>
              <a:rPr lang="en-GB" b="1" dirty="0" smtClean="0">
                <a:solidFill>
                  <a:schemeClr val="tx1"/>
                </a:solidFill>
                <a:sym typeface="+mn-ea"/>
              </a:rPr>
              <a:t>Module</a:t>
            </a:r>
            <a:r>
              <a:rPr lang="fr-FR" b="1" dirty="0">
                <a:solidFill>
                  <a:schemeClr val="tx1"/>
                </a:solidFill>
              </a:rPr>
              <a:t> </a:t>
            </a:r>
            <a:r>
              <a:rPr lang="fr-FR" b="1" dirty="0" smtClean="0">
                <a:solidFill>
                  <a:schemeClr val="tx1"/>
                </a:solidFill>
              </a:rPr>
              <a:t>5 </a:t>
            </a:r>
            <a:r>
              <a:rPr lang="en-US" altLang="fr-FR" b="1" dirty="0" smtClean="0">
                <a:solidFill>
                  <a:schemeClr val="tx1"/>
                </a:solidFill>
              </a:rPr>
              <a:t>Evaluation Criteria</a:t>
            </a:r>
            <a:endParaRPr lang="en-US" altLang="fr-FR" b="1" dirty="0" smtClean="0">
              <a:solidFill>
                <a:schemeClr val="tx1"/>
              </a:solidFill>
            </a:endParaRPr>
          </a:p>
          <a:p>
            <a:r>
              <a:rPr lang="en-GB" b="1" dirty="0" smtClean="0">
                <a:solidFill>
                  <a:schemeClr val="tx1"/>
                </a:solidFill>
                <a:sym typeface="+mn-ea"/>
              </a:rPr>
              <a:t>Module</a:t>
            </a:r>
            <a:r>
              <a:rPr lang="fr-FR" b="1" dirty="0">
                <a:solidFill>
                  <a:schemeClr val="tx1"/>
                </a:solidFill>
              </a:rPr>
              <a:t> </a:t>
            </a:r>
            <a:r>
              <a:rPr lang="fr-FR" b="1" dirty="0" smtClean="0">
                <a:solidFill>
                  <a:schemeClr val="tx1"/>
                </a:solidFill>
              </a:rPr>
              <a:t>6 </a:t>
            </a:r>
            <a:r>
              <a:rPr lang="en-US" altLang="fr-FR" b="1" dirty="0" smtClean="0">
                <a:solidFill>
                  <a:schemeClr val="tx1"/>
                </a:solidFill>
              </a:rPr>
              <a:t>Display Systems</a:t>
            </a:r>
            <a:r>
              <a:rPr lang="fr-FR" b="1" dirty="0" smtClean="0">
                <a:solidFill>
                  <a:schemeClr val="tx1"/>
                </a:solidFill>
              </a:rPr>
              <a:t> </a:t>
            </a:r>
            <a:endParaRPr lang="fr-FR" b="1" dirty="0" smtClean="0">
              <a:solidFill>
                <a:schemeClr val="tx1"/>
              </a:solidFill>
            </a:endParaRPr>
          </a:p>
          <a:p>
            <a:r>
              <a:rPr lang="en-GB" b="1" dirty="0" smtClean="0">
                <a:solidFill>
                  <a:schemeClr val="tx1"/>
                </a:solidFill>
                <a:sym typeface="+mn-ea"/>
              </a:rPr>
              <a:t>Module</a:t>
            </a:r>
            <a:r>
              <a:rPr lang="fr-FR" b="1" dirty="0">
                <a:solidFill>
                  <a:schemeClr val="tx1"/>
                </a:solidFill>
              </a:rPr>
              <a:t> </a:t>
            </a:r>
            <a:r>
              <a:rPr lang="fr-FR" b="1" dirty="0" smtClean="0">
                <a:solidFill>
                  <a:schemeClr val="tx1"/>
                </a:solidFill>
              </a:rPr>
              <a:t>7 </a:t>
            </a:r>
            <a:r>
              <a:rPr lang="en-US" altLang="fr-FR" b="1" dirty="0" smtClean="0">
                <a:solidFill>
                  <a:schemeClr val="tx1"/>
                </a:solidFill>
              </a:rPr>
              <a:t>Web Ergonomics</a:t>
            </a:r>
            <a:endParaRPr lang="en-US" altLang="fr-FR" b="1" dirty="0" smtClean="0">
              <a:solidFill>
                <a:schemeClr val="tx1"/>
              </a:solidFill>
            </a:endParaRPr>
          </a:p>
        </p:txBody>
      </p:sp>
      <p:sp>
        <p:nvSpPr>
          <p:cNvPr id="12" name="Espace réservé du contenu 2"/>
          <p:cNvSpPr txBox="1"/>
          <p:nvPr/>
        </p:nvSpPr>
        <p:spPr>
          <a:xfrm>
            <a:off x="2939306" y="2619605"/>
            <a:ext cx="4280495" cy="55330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panose="05040102010807070707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panose="05040102010807070707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panose="05040102010807070707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panose="05040102010807070707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panose="05040102010807070707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panose="05040102010807070707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panose="05040102010807070707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panose="05040102010807070707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panose="05040102010807070707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b="1" dirty="0" smtClean="0">
                <a:solidFill>
                  <a:schemeClr val="tx1"/>
                </a:solidFill>
                <a:sym typeface="+mn-ea"/>
              </a:rPr>
              <a:t>Module </a:t>
            </a:r>
            <a:r>
              <a:rPr lang="fr-FR" b="1" dirty="0">
                <a:solidFill>
                  <a:schemeClr val="tx1"/>
                </a:solidFill>
              </a:rPr>
              <a:t>3 </a:t>
            </a:r>
            <a:r>
              <a:rPr lang="fr-FR" b="1" dirty="0" smtClean="0">
                <a:solidFill>
                  <a:schemeClr val="tx1"/>
                </a:solidFill>
              </a:rPr>
              <a:t>Programmati</a:t>
            </a:r>
            <a:r>
              <a:rPr lang="en-GB" altLang="fr-FR" b="1" dirty="0" smtClean="0">
                <a:solidFill>
                  <a:schemeClr val="tx1"/>
                </a:solidFill>
              </a:rPr>
              <a:t>ng </a:t>
            </a:r>
            <a:r>
              <a:rPr lang="fr-FR" b="1" dirty="0" smtClean="0">
                <a:solidFill>
                  <a:schemeClr val="tx1"/>
                </a:solidFill>
              </a:rPr>
              <a:t> </a:t>
            </a:r>
            <a:r>
              <a:rPr lang="en-GB" altLang="fr-FR" b="1" dirty="0" smtClean="0">
                <a:solidFill>
                  <a:schemeClr val="tx1"/>
                </a:solidFill>
              </a:rPr>
              <a:t>for HCI</a:t>
            </a:r>
            <a:endParaRPr lang="en-GB" altLang="fr-FR" b="1" dirty="0" smtClean="0">
              <a:solidFill>
                <a:schemeClr val="tx1"/>
              </a:solidFill>
            </a:endParaRPr>
          </a:p>
        </p:txBody>
      </p:sp>
      <p:sp>
        <p:nvSpPr>
          <p:cNvPr id="13" name="Espace réservé du contenu 2"/>
          <p:cNvSpPr txBox="1"/>
          <p:nvPr/>
        </p:nvSpPr>
        <p:spPr>
          <a:xfrm>
            <a:off x="2951312" y="1643222"/>
            <a:ext cx="4572000" cy="34561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panose="05040102010807070707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panose="05040102010807070707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panose="05040102010807070707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panose="05040102010807070707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panose="05040102010807070707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panose="05040102010807070707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panose="05040102010807070707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panose="05040102010807070707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panose="05040102010807070707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b="1" dirty="0" smtClean="0">
                <a:solidFill>
                  <a:schemeClr val="tx1"/>
                </a:solidFill>
                <a:sym typeface="+mn-ea"/>
              </a:rPr>
              <a:t>Module</a:t>
            </a:r>
            <a:r>
              <a:rPr lang="fr-FR" b="1" dirty="0">
                <a:solidFill>
                  <a:schemeClr val="tx1"/>
                </a:solidFill>
              </a:rPr>
              <a:t> 2 </a:t>
            </a:r>
            <a:r>
              <a:rPr lang="en-GB" altLang="fr-FR" b="1" dirty="0" smtClean="0">
                <a:solidFill>
                  <a:schemeClr val="tx1"/>
                </a:solidFill>
              </a:rPr>
              <a:t>Design</a:t>
            </a:r>
            <a:r>
              <a:rPr lang="fr-FR" b="1" dirty="0" smtClean="0">
                <a:solidFill>
                  <a:schemeClr val="tx1"/>
                </a:solidFill>
              </a:rPr>
              <a:t> </a:t>
            </a:r>
            <a:endParaRPr lang="fr-FR" b="1" dirty="0" smtClean="0">
              <a:solidFill>
                <a:schemeClr val="tx1"/>
              </a:solidFill>
            </a:endParaRPr>
          </a:p>
        </p:txBody>
      </p:sp>
      <p:sp>
        <p:nvSpPr>
          <p:cNvPr id="14" name="Espace réservé du contenu 2"/>
          <p:cNvSpPr txBox="1"/>
          <p:nvPr/>
        </p:nvSpPr>
        <p:spPr>
          <a:xfrm>
            <a:off x="2951312" y="865697"/>
            <a:ext cx="4280495" cy="47507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panose="05040102010807070707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panose="05040102010807070707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panose="05040102010807070707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panose="05040102010807070707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panose="05040102010807070707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panose="05040102010807070707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panose="05040102010807070707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panose="05040102010807070707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panose="05040102010807070707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b="1" dirty="0" smtClean="0">
                <a:solidFill>
                  <a:schemeClr val="tx1"/>
                </a:solidFill>
              </a:rPr>
              <a:t>Module</a:t>
            </a:r>
            <a:r>
              <a:rPr lang="fr-FR" b="1" dirty="0" smtClean="0">
                <a:solidFill>
                  <a:schemeClr val="tx1"/>
                </a:solidFill>
              </a:rPr>
              <a:t>1 Introduction </a:t>
            </a:r>
            <a:r>
              <a:rPr lang="en-GB" altLang="fr-FR" b="1" dirty="0" smtClean="0">
                <a:solidFill>
                  <a:schemeClr val="tx1"/>
                </a:solidFill>
              </a:rPr>
              <a:t>to</a:t>
            </a:r>
            <a:r>
              <a:rPr lang="fr-FR" b="1" dirty="0" smtClean="0">
                <a:solidFill>
                  <a:schemeClr val="tx1"/>
                </a:solidFill>
              </a:rPr>
              <a:t> l’IHM</a:t>
            </a:r>
            <a:endParaRPr lang="fr-FR" sz="2000" b="1" dirty="0" smtClean="0">
              <a:solidFill>
                <a:schemeClr val="tx1"/>
              </a:solidFill>
            </a:endParaRPr>
          </a:p>
        </p:txBody>
      </p:sp>
      <p:sp>
        <p:nvSpPr>
          <p:cNvPr id="21" name="Espace réservé du contenu 2"/>
          <p:cNvSpPr>
            <a:spLocks noGrp="1"/>
          </p:cNvSpPr>
          <p:nvPr>
            <p:ph idx="1"/>
          </p:nvPr>
        </p:nvSpPr>
        <p:spPr>
          <a:xfrm>
            <a:off x="270290" y="839094"/>
            <a:ext cx="2268916" cy="50167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 algn="ctr">
              <a:buNone/>
            </a:pPr>
            <a:r>
              <a:rPr lang="fr-FR" sz="2800" b="1" dirty="0"/>
              <a:t>Introduction</a:t>
            </a:r>
            <a:r>
              <a:rPr lang="fr-FR" sz="2800" dirty="0"/>
              <a:t> </a:t>
            </a:r>
            <a:br>
              <a:rPr lang="fr-FR" sz="2800" dirty="0"/>
            </a:br>
            <a:br>
              <a:rPr lang="fr-FR" sz="2800" dirty="0"/>
            </a:br>
            <a:br>
              <a:rPr lang="fr-FR" sz="2800" dirty="0"/>
            </a:br>
            <a:endParaRPr lang="fr-FR" sz="2600" dirty="0" smtClean="0"/>
          </a:p>
        </p:txBody>
      </p:sp>
      <p:sp>
        <p:nvSpPr>
          <p:cNvPr id="22" name="Espace réservé du contenu 2"/>
          <p:cNvSpPr txBox="1"/>
          <p:nvPr/>
        </p:nvSpPr>
        <p:spPr>
          <a:xfrm>
            <a:off x="286860" y="1550207"/>
            <a:ext cx="2268916" cy="582649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panose="05040102010807070707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panose="05040102010807070707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panose="05040102010807070707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panose="05040102010807070707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panose="05040102010807070707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panose="05040102010807070707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panose="05040102010807070707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panose="05040102010807070707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panose="05040102010807070707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GB" altLang="fr-FR" sz="2800" b="1" dirty="0" smtClean="0">
                <a:solidFill>
                  <a:schemeClr val="tx1"/>
                </a:solidFill>
              </a:rPr>
              <a:t>Design</a:t>
            </a:r>
            <a:endParaRPr lang="en-GB" altLang="fr-FR" sz="2800" b="1" dirty="0" smtClean="0">
              <a:solidFill>
                <a:schemeClr val="tx1"/>
              </a:solidFill>
            </a:endParaRPr>
          </a:p>
        </p:txBody>
      </p:sp>
      <p:sp>
        <p:nvSpPr>
          <p:cNvPr id="23" name="Espace réservé du contenu 2"/>
          <p:cNvSpPr txBox="1"/>
          <p:nvPr/>
        </p:nvSpPr>
        <p:spPr>
          <a:xfrm>
            <a:off x="286860" y="2420888"/>
            <a:ext cx="2268916" cy="823055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panose="05040102010807070707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panose="05040102010807070707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panose="05040102010807070707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panose="05040102010807070707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panose="05040102010807070707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panose="05040102010807070707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panose="05040102010807070707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panose="05040102010807070707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panose="05040102010807070707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altLang="fr-FR" sz="2400" dirty="0" smtClean="0">
                <a:solidFill>
                  <a:schemeClr val="tx1"/>
                </a:solidFill>
              </a:rPr>
              <a:t>Programming for HCI</a:t>
            </a:r>
            <a:endParaRPr lang="en-US" altLang="fr-FR" sz="2400" dirty="0" smtClean="0">
              <a:solidFill>
                <a:schemeClr val="tx1"/>
              </a:solidFill>
            </a:endParaRPr>
          </a:p>
        </p:txBody>
      </p:sp>
      <p:sp>
        <p:nvSpPr>
          <p:cNvPr id="24" name="Espace réservé du contenu 2"/>
          <p:cNvSpPr txBox="1"/>
          <p:nvPr/>
        </p:nvSpPr>
        <p:spPr>
          <a:xfrm>
            <a:off x="286860" y="3789040"/>
            <a:ext cx="2268916" cy="1512168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panose="05040102010807070707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panose="05040102010807070707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panose="05040102010807070707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panose="05040102010807070707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panose="05040102010807070707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panose="05040102010807070707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panose="05040102010807070707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panose="05040102010807070707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panose="05040102010807070707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altLang="fr-FR" sz="2800" b="1" dirty="0" smtClean="0">
                <a:solidFill>
                  <a:schemeClr val="tx1"/>
                </a:solidFill>
              </a:rPr>
              <a:t>Ergonomics &amp; HCI Evaluation</a:t>
            </a:r>
            <a:endParaRPr lang="en-US" altLang="fr-FR" sz="2800" b="1" dirty="0" smtClean="0">
              <a:solidFill>
                <a:schemeClr val="tx1"/>
              </a:solidFill>
            </a:endParaRPr>
          </a:p>
          <a:p>
            <a:pPr marL="0" indent="0" algn="ctr">
              <a:buNone/>
            </a:pPr>
            <a:endParaRPr lang="fr-FR" sz="2600" dirty="0">
              <a:solidFill>
                <a:schemeClr val="tx1"/>
              </a:solidFill>
            </a:endParaRPr>
          </a:p>
        </p:txBody>
      </p:sp>
      <p:sp>
        <p:nvSpPr>
          <p:cNvPr id="25" name="Espace réservé du contenu 2"/>
          <p:cNvSpPr txBox="1"/>
          <p:nvPr/>
        </p:nvSpPr>
        <p:spPr>
          <a:xfrm>
            <a:off x="286860" y="5825784"/>
            <a:ext cx="2268916" cy="62755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panose="05040102010807070707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panose="05040102010807070707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panose="05040102010807070707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panose="05040102010807070707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panose="05040102010807070707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panose="05040102010807070707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panose="05040102010807070707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panose="05040102010807070707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panose="05040102010807070707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fr-FR" sz="2800" b="1" dirty="0" smtClean="0">
                <a:solidFill>
                  <a:schemeClr val="tx1"/>
                </a:solidFill>
              </a:rPr>
              <a:t>Exam</a:t>
            </a:r>
            <a:endParaRPr lang="fr-FR" sz="2600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  <p:bldP spid="14" grpId="0"/>
      <p:bldP spid="2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23528" y="548680"/>
            <a:ext cx="8424936" cy="5594394"/>
          </a:xfrm>
          <a:effectLst>
            <a:outerShdw dist="35921" dir="2700000" algn="ctr" rotWithShape="0">
              <a:schemeClr val="bg2"/>
            </a:outerShdw>
          </a:effectLst>
        </p:spPr>
        <p:txBody>
          <a:bodyPr>
            <a:noAutofit/>
          </a:bodyPr>
          <a:lstStyle/>
          <a:p>
            <a:pPr algn="ctr"/>
            <a:r>
              <a:rPr lang="en-US" altLang="fr-FR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Author</a:t>
            </a:r>
            <a:r>
              <a:rPr lang="fr-FR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: </a:t>
            </a:r>
            <a:endParaRPr lang="fr-FR" sz="32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fr-FR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Dr. </a:t>
            </a:r>
            <a:r>
              <a:rPr lang="en-GB" altLang="fr-FR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Mohammed Lamine BAAZIZ</a:t>
            </a:r>
            <a:r>
              <a:rPr lang="fr-FR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fr-FR" sz="32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altLang="fr-F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Faculty Researcher</a:t>
            </a:r>
            <a:endParaRPr lang="en-US" altLang="fr-FR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fr-F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Memb</a:t>
            </a:r>
            <a:r>
              <a:rPr lang="en-GB" altLang="fr-F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 in </a:t>
            </a:r>
            <a:r>
              <a:rPr lang="fr-F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fr-F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ReLa(CS)2 Laboratory </a:t>
            </a:r>
            <a:endParaRPr lang="fr-FR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GB" altLang="fr-F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Computer science departement</a:t>
            </a:r>
            <a:endParaRPr lang="en-GB" altLang="fr-FR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GB" altLang="fr-F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SESNVI </a:t>
            </a:r>
            <a:r>
              <a:rPr lang="fr-F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Facult</a:t>
            </a:r>
            <a:r>
              <a:rPr lang="en-GB" altLang="fr-F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lang="fr-F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fr-FR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GB" altLang="fr-F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Larbi Ben Mhidi University</a:t>
            </a:r>
            <a:endParaRPr lang="en-GB" altLang="fr-FR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fr-FR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GB" altLang="fr-FR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en-GB" altLang="fr-FR" sz="3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ohammed_baaziz</a:t>
            </a:r>
            <a:r>
              <a:rPr lang="fr-FR" sz="3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@yahoo.</a:t>
            </a:r>
            <a:r>
              <a:rPr lang="en-GB" altLang="fr-FR" sz="3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</a:t>
            </a:r>
            <a:r>
              <a:rPr lang="fr-FR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fr-FR" sz="320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fr-FR" sz="24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te">
  <a:themeElements>
    <a:clrScheme name="Rouge orange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E84C22"/>
      </a:accent1>
      <a:accent2>
        <a:srgbClr val="FFBD47"/>
      </a:accent2>
      <a:accent3>
        <a:srgbClr val="B64926"/>
      </a:accent3>
      <a:accent4>
        <a:srgbClr val="FF8427"/>
      </a:accent4>
      <a:accent5>
        <a:srgbClr val="CC9900"/>
      </a:accent5>
      <a:accent6>
        <a:srgbClr val="B22600"/>
      </a:accent6>
      <a:hlink>
        <a:srgbClr val="CC9900"/>
      </a:hlink>
      <a:folHlink>
        <a:srgbClr val="666699"/>
      </a:folHlink>
    </a:clrScheme>
    <a:fontScheme name="Franklin Gothic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Facette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0</TotalTime>
  <Words>869</Words>
  <Application>WPS Presentation</Application>
  <PresentationFormat>Affichage à l'écran (4:3)</PresentationFormat>
  <Paragraphs>58</Paragraphs>
  <Slides>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16" baseType="lpstr">
      <vt:lpstr>Arial</vt:lpstr>
      <vt:lpstr>SimSun</vt:lpstr>
      <vt:lpstr>Wingdings</vt:lpstr>
      <vt:lpstr>Wingdings 3</vt:lpstr>
      <vt:lpstr>Arial</vt:lpstr>
      <vt:lpstr>Franklin Gothic Medium</vt:lpstr>
      <vt:lpstr>Microsoft YaHei</vt:lpstr>
      <vt:lpstr>Arial Unicode MS</vt:lpstr>
      <vt:lpstr>Franklin Gothic Book</vt:lpstr>
      <vt:lpstr>Calibri</vt:lpstr>
      <vt:lpstr>Facette</vt:lpstr>
      <vt:lpstr>Interaction Homme-Machine</vt:lpstr>
      <vt:lpstr>IHM</vt:lpstr>
      <vt:lpstr>IHM</vt:lpstr>
      <vt:lpstr>Plan Global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Interface Homme-Machine</dc:title>
  <dc:creator>TBS</dc:creator>
  <cp:lastModifiedBy>hp</cp:lastModifiedBy>
  <cp:revision>206</cp:revision>
  <dcterms:created xsi:type="dcterms:W3CDTF">2025-07-16T17:46:51Z</dcterms:created>
  <dcterms:modified xsi:type="dcterms:W3CDTF">2025-07-16T18:12:12Z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0ABC1F19A19F4886865ACB1C0BAA7D3D_13</vt:lpwstr>
  </property>
  <property fmtid="{D5CDD505-2E9C-101B-9397-08002B2CF9AE}" pid="3" name="KSOProductBuildVer">
    <vt:lpwstr>1036-12.2.0.21931</vt:lpwstr>
  </property>
</Properties>
</file>