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a:t>Modifiez le style du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11/27/2024</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a:t>Modifiez le style du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dirty="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a:t>Modifiez le style du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a:t>Modifiez le style du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447191" y="2824269"/>
            <a:ext cx="4645152" cy="264445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412362" y="2821491"/>
            <a:ext cx="4645152" cy="26373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a:t>Modifiez le style du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11/27/2024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11/27/2024</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a:t>Modifiez le style du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11/27/2024</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E857A0-DE0C-60C3-3857-966C12C8ABBE}"/>
              </a:ext>
            </a:extLst>
          </p:cNvPr>
          <p:cNvSpPr>
            <a:spLocks noGrp="1"/>
          </p:cNvSpPr>
          <p:nvPr>
            <p:ph type="ctrTitle"/>
          </p:nvPr>
        </p:nvSpPr>
        <p:spPr/>
        <p:txBody>
          <a:bodyPr/>
          <a:lstStyle/>
          <a:p>
            <a:r>
              <a:rPr lang="ar-DZ" dirty="0"/>
              <a:t>نظرية ترتيب الأولويات</a:t>
            </a:r>
            <a:endParaRPr lang="fr-FR" dirty="0"/>
          </a:p>
        </p:txBody>
      </p:sp>
    </p:spTree>
    <p:extLst>
      <p:ext uri="{BB962C8B-B14F-4D97-AF65-F5344CB8AC3E}">
        <p14:creationId xmlns:p14="http://schemas.microsoft.com/office/powerpoint/2010/main" val="33285400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889A0A4-88B7-2930-9949-8580D58EB872}"/>
              </a:ext>
            </a:extLst>
          </p:cNvPr>
          <p:cNvSpPr txBox="1"/>
          <p:nvPr/>
        </p:nvSpPr>
        <p:spPr>
          <a:xfrm>
            <a:off x="204865" y="250912"/>
            <a:ext cx="11782269" cy="5831853"/>
          </a:xfrm>
          <a:prstGeom prst="rect">
            <a:avLst/>
          </a:prstGeom>
          <a:noFill/>
        </p:spPr>
        <p:txBody>
          <a:bodyPr wrap="square" rtlCol="0">
            <a:spAutoFit/>
          </a:bodyPr>
          <a:lstStyle/>
          <a:p>
            <a:pPr algn="r" rtl="1">
              <a:lnSpc>
                <a:spcPct val="150000"/>
              </a:lnSpc>
            </a:pPr>
            <a:r>
              <a:rPr lang="ar-DZ" sz="2800" b="1" dirty="0">
                <a:cs typeface="+mj-cs"/>
              </a:rPr>
              <a:t>نشأة وتطور نظرية ترتيب الأولويات:</a:t>
            </a:r>
          </a:p>
          <a:p>
            <a:pPr algn="r" rtl="1">
              <a:lnSpc>
                <a:spcPct val="150000"/>
              </a:lnSpc>
            </a:pPr>
            <a:r>
              <a:rPr lang="ar-DZ" sz="2800" dirty="0">
                <a:cs typeface="+mj-cs"/>
              </a:rPr>
              <a:t>قد استقت نظرية ترتيب الأولويات فروضها من أفكار والتر ليبمان حول دور وسائل الاعلام في تشكيل الصورة الذهنية للرأي العام، وكذلك رؤية </a:t>
            </a:r>
            <a:r>
              <a:rPr lang="ar-DZ" sz="2800" dirty="0" err="1">
                <a:cs typeface="+mj-cs"/>
              </a:rPr>
              <a:t>لانج</a:t>
            </a:r>
            <a:r>
              <a:rPr lang="ar-DZ" sz="2800" dirty="0">
                <a:cs typeface="+mj-cs"/>
              </a:rPr>
              <a:t> في الخمسينات بأن وسائل الاعلام تظهر قوتها في إثارة الانتباه إلى قضايا معينة، وتقدم موضوعات مقترحة لما يجب أن يفكر فيه الأفراد ويشعروا به ويعرفوا عنه.</a:t>
            </a:r>
          </a:p>
          <a:p>
            <a:pPr algn="r" rtl="1">
              <a:lnSpc>
                <a:spcPct val="150000"/>
              </a:lnSpc>
            </a:pPr>
            <a:r>
              <a:rPr lang="ar-DZ" sz="2800" dirty="0">
                <a:cs typeface="+mj-cs"/>
              </a:rPr>
              <a:t>ورأى برنارد كوهين في الستينات أن الصحافة قد لا تنجح في تعريف الناس كيف تفكر؟ ولكنها تنجح أكثر في تعريفهم ما الذي يجب أن يفكروا فيه؟ وهو ما يشير إلى الدور المؤثر لوسائل الاعلام في تحريك اهتمامات الجمهور بالقضايا والموضوعات لتتفق في ترتيبها مع الترتيب الذي تضعه وسائل الاعلام لأهمية هذه القضايا والموضوعات</a:t>
            </a:r>
            <a:r>
              <a:rPr lang="ar-DZ" dirty="0"/>
              <a:t>.</a:t>
            </a:r>
            <a:endParaRPr lang="fr-FR" dirty="0"/>
          </a:p>
        </p:txBody>
      </p:sp>
    </p:spTree>
    <p:extLst>
      <p:ext uri="{BB962C8B-B14F-4D97-AF65-F5344CB8AC3E}">
        <p14:creationId xmlns:p14="http://schemas.microsoft.com/office/powerpoint/2010/main" val="375329703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814A1A9-DC78-907E-BF3F-C5FC64291288}"/>
              </a:ext>
            </a:extLst>
          </p:cNvPr>
          <p:cNvSpPr txBox="1"/>
          <p:nvPr/>
        </p:nvSpPr>
        <p:spPr>
          <a:xfrm>
            <a:off x="194872" y="299803"/>
            <a:ext cx="11767279" cy="5833072"/>
          </a:xfrm>
          <a:prstGeom prst="rect">
            <a:avLst/>
          </a:prstGeom>
          <a:noFill/>
        </p:spPr>
        <p:txBody>
          <a:bodyPr wrap="square" rtlCol="0">
            <a:spAutoFit/>
          </a:bodyPr>
          <a:lstStyle/>
          <a:p>
            <a:pPr algn="r" rtl="1">
              <a:lnSpc>
                <a:spcPct val="150000"/>
              </a:lnSpc>
            </a:pPr>
            <a:r>
              <a:rPr lang="ar-DZ" sz="2800" dirty="0">
                <a:cs typeface="+mj-cs"/>
              </a:rPr>
              <a:t>ويقول </a:t>
            </a:r>
            <a:r>
              <a:rPr lang="ar-DZ" sz="2800" b="1" dirty="0" err="1">
                <a:cs typeface="+mj-cs"/>
              </a:rPr>
              <a:t>ماكومبس</a:t>
            </a:r>
            <a:r>
              <a:rPr lang="ar-DZ" sz="2800" dirty="0">
                <a:cs typeface="+mj-cs"/>
              </a:rPr>
              <a:t> وشو وهما من الرواد الأوائل لهذه النظرية: إن الجمهور لا يعرف من وسائل الاعلام الأحداث والقضايا العامة فقط، ولكنه يعرف أهميتها من موقعها في الوسيلة الإعلامية أيضا.</a:t>
            </a:r>
          </a:p>
          <a:p>
            <a:pPr algn="r" rtl="1">
              <a:lnSpc>
                <a:spcPct val="150000"/>
              </a:lnSpc>
            </a:pPr>
            <a:r>
              <a:rPr lang="ar-DZ" sz="2800" dirty="0">
                <a:cs typeface="+mj-cs"/>
              </a:rPr>
              <a:t>ويرى كذلك </a:t>
            </a:r>
            <a:r>
              <a:rPr lang="ar-DZ" sz="2800" dirty="0" err="1">
                <a:cs typeface="+mj-cs"/>
              </a:rPr>
              <a:t>ماكومبس</a:t>
            </a:r>
            <a:r>
              <a:rPr lang="ar-DZ" sz="2800" dirty="0">
                <a:cs typeface="+mj-cs"/>
              </a:rPr>
              <a:t> أن بحوث الأجندة طورت البحوث الأولى التي كانت تركز على التعرض إلى وسائل الاعلام دون إيضاح أنواع المحتويات ذات العلاقة بالتأثير، حيث تدرس التحليل المفصل للمحتوى بجانب بحوث المسح التي تقيس التأثير، ومن زاوية أخرى اهتمت البحوث بالأجندة في علاقتها بخصائص معينة.</a:t>
            </a:r>
          </a:p>
          <a:p>
            <a:pPr algn="r" rtl="1">
              <a:lnSpc>
                <a:spcPct val="150000"/>
              </a:lnSpc>
            </a:pPr>
            <a:r>
              <a:rPr lang="ar-DZ" sz="2800" dirty="0">
                <a:cs typeface="+mj-cs"/>
              </a:rPr>
              <a:t>واستخدم مصطلح رسم الاهتمام أو توجيه الاهتمام إشارة إلى الدور الذي تقوم به وسائل الاعلام من خلال وضع الأجندة بالنسبة لجمهور المتلقين، فهو رسم الاهتمام لبعض معالم الحياة السياسية والعامة كما يراها الأخرون.</a:t>
            </a:r>
            <a:endParaRPr lang="fr-FR" sz="2800" dirty="0">
              <a:cs typeface="+mj-cs"/>
            </a:endParaRPr>
          </a:p>
        </p:txBody>
      </p:sp>
    </p:spTree>
    <p:extLst>
      <p:ext uri="{BB962C8B-B14F-4D97-AF65-F5344CB8AC3E}">
        <p14:creationId xmlns:p14="http://schemas.microsoft.com/office/powerpoint/2010/main" val="150088460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D3FC791-A541-917F-CE01-BBE3E0F3EFBC}"/>
              </a:ext>
            </a:extLst>
          </p:cNvPr>
          <p:cNvSpPr txBox="1"/>
          <p:nvPr/>
        </p:nvSpPr>
        <p:spPr>
          <a:xfrm>
            <a:off x="284813" y="404734"/>
            <a:ext cx="11572407" cy="5186741"/>
          </a:xfrm>
          <a:prstGeom prst="rect">
            <a:avLst/>
          </a:prstGeom>
          <a:noFill/>
        </p:spPr>
        <p:txBody>
          <a:bodyPr wrap="square" rtlCol="0">
            <a:spAutoFit/>
          </a:bodyPr>
          <a:lstStyle/>
          <a:p>
            <a:pPr algn="r" rtl="1">
              <a:lnSpc>
                <a:spcPct val="150000"/>
              </a:lnSpc>
            </a:pPr>
            <a:r>
              <a:rPr lang="ar-DZ" sz="2800" dirty="0">
                <a:cs typeface="+mj-cs"/>
              </a:rPr>
              <a:t>بحوث ترتيب الأولويات:</a:t>
            </a:r>
          </a:p>
          <a:p>
            <a:pPr algn="r" rtl="1">
              <a:lnSpc>
                <a:spcPct val="150000"/>
              </a:lnSpc>
            </a:pPr>
            <a:r>
              <a:rPr lang="ar-DZ" sz="2800" dirty="0">
                <a:cs typeface="+mj-cs"/>
              </a:rPr>
              <a:t>حدد كل من شاو ومارتن أربعة أنواع بحثية لقياس ترتيب الأولويات وهي:</a:t>
            </a:r>
          </a:p>
          <a:p>
            <a:pPr algn="r" rtl="1">
              <a:lnSpc>
                <a:spcPct val="150000"/>
              </a:lnSpc>
            </a:pPr>
            <a:r>
              <a:rPr lang="ar-DZ" sz="2800" dirty="0">
                <a:cs typeface="+mj-cs"/>
              </a:rPr>
              <a:t>1- قياس أولويات واهتمام جمهور وسائل الاتصال والاعلام اعتمادا على المعلومات التي تجمع بواسطة المسح الاجتماعي وتحليل المضمون.</a:t>
            </a:r>
          </a:p>
          <a:p>
            <a:pPr algn="r" rtl="1">
              <a:lnSpc>
                <a:spcPct val="150000"/>
              </a:lnSpc>
            </a:pPr>
            <a:r>
              <a:rPr lang="ar-DZ" sz="2800" dirty="0">
                <a:cs typeface="+mj-cs"/>
              </a:rPr>
              <a:t>2- التركيز على مجموعة من الملفات والقضايا، ولكن مع نقل وحدة التحليل من المستوى الكلي إلى الفردي.</a:t>
            </a:r>
          </a:p>
          <a:p>
            <a:pPr algn="r" rtl="1">
              <a:lnSpc>
                <a:spcPct val="150000"/>
              </a:lnSpc>
            </a:pPr>
            <a:r>
              <a:rPr lang="ar-DZ" sz="2800" dirty="0">
                <a:cs typeface="+mj-cs"/>
              </a:rPr>
              <a:t>3- دراسة قضية واحدة في وسائل الاتصال والاعلام عند الجمهور في فترتين زمنيتين مختلفتين.</a:t>
            </a:r>
          </a:p>
          <a:p>
            <a:pPr algn="r" rtl="1">
              <a:lnSpc>
                <a:spcPct val="150000"/>
              </a:lnSpc>
            </a:pPr>
            <a:r>
              <a:rPr lang="ar-DZ" sz="2800" dirty="0">
                <a:cs typeface="+mj-cs"/>
              </a:rPr>
              <a:t>4- دراسة قضية واحدة بالانطلاق من الفرد كوحدة للتحليل.</a:t>
            </a:r>
            <a:endParaRPr lang="fr-FR" sz="2800" dirty="0">
              <a:cs typeface="+mj-cs"/>
            </a:endParaRPr>
          </a:p>
        </p:txBody>
      </p:sp>
    </p:spTree>
    <p:extLst>
      <p:ext uri="{BB962C8B-B14F-4D97-AF65-F5344CB8AC3E}">
        <p14:creationId xmlns:p14="http://schemas.microsoft.com/office/powerpoint/2010/main" val="305460787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71F3D92-B11B-125B-47B5-33FD45DA263B}"/>
              </a:ext>
            </a:extLst>
          </p:cNvPr>
          <p:cNvSpPr txBox="1"/>
          <p:nvPr/>
        </p:nvSpPr>
        <p:spPr>
          <a:xfrm>
            <a:off x="194872" y="284813"/>
            <a:ext cx="11812249" cy="3247749"/>
          </a:xfrm>
          <a:prstGeom prst="rect">
            <a:avLst/>
          </a:prstGeom>
          <a:noFill/>
        </p:spPr>
        <p:txBody>
          <a:bodyPr wrap="square" rtlCol="0">
            <a:spAutoFit/>
          </a:bodyPr>
          <a:lstStyle/>
          <a:p>
            <a:pPr algn="r" rtl="1">
              <a:lnSpc>
                <a:spcPct val="150000"/>
              </a:lnSpc>
            </a:pPr>
            <a:r>
              <a:rPr lang="ar-DZ" sz="2800" b="1" dirty="0">
                <a:cs typeface="+mj-cs"/>
              </a:rPr>
              <a:t>العوامل المؤثرة في ترتيب الأولويات:</a:t>
            </a:r>
          </a:p>
          <a:p>
            <a:pPr marL="285750" indent="-285750" algn="r" rtl="1">
              <a:lnSpc>
                <a:spcPct val="150000"/>
              </a:lnSpc>
              <a:buFont typeface="Wingdings" panose="05000000000000000000" pitchFamily="2" charset="2"/>
              <a:buChar char="q"/>
            </a:pPr>
            <a:r>
              <a:rPr lang="ar-DZ" sz="2800" dirty="0">
                <a:cs typeface="+mj-cs"/>
              </a:rPr>
              <a:t>الاتصال الشخصي والسمات الديمغرافية للجمهور.</a:t>
            </a:r>
          </a:p>
          <a:p>
            <a:pPr marL="285750" indent="-285750" algn="r" rtl="1">
              <a:lnSpc>
                <a:spcPct val="150000"/>
              </a:lnSpc>
              <a:buFont typeface="Wingdings" panose="05000000000000000000" pitchFamily="2" charset="2"/>
              <a:buChar char="q"/>
            </a:pPr>
            <a:r>
              <a:rPr lang="ar-DZ" sz="2800" dirty="0">
                <a:cs typeface="+mj-cs"/>
              </a:rPr>
              <a:t>درجة تجانس المجتمع.</a:t>
            </a:r>
          </a:p>
          <a:p>
            <a:pPr marL="285750" indent="-285750" algn="r" rtl="1">
              <a:lnSpc>
                <a:spcPct val="150000"/>
              </a:lnSpc>
              <a:buFont typeface="Wingdings" panose="05000000000000000000" pitchFamily="2" charset="2"/>
              <a:buChar char="q"/>
            </a:pPr>
            <a:r>
              <a:rPr lang="ar-DZ" sz="2800" dirty="0">
                <a:cs typeface="+mj-cs"/>
              </a:rPr>
              <a:t>طبيعة القضية (اقتراب وابتعاد القضية عن الخبرة المباشرة للمجتمعات).</a:t>
            </a:r>
          </a:p>
          <a:p>
            <a:pPr marL="285750" indent="-285750" algn="r" rtl="1">
              <a:lnSpc>
                <a:spcPct val="150000"/>
              </a:lnSpc>
              <a:buFont typeface="Wingdings" panose="05000000000000000000" pitchFamily="2" charset="2"/>
              <a:buChar char="q"/>
            </a:pPr>
            <a:r>
              <a:rPr lang="ar-DZ" sz="2800" dirty="0">
                <a:cs typeface="+mj-cs"/>
              </a:rPr>
              <a:t>نوعية الوسيلة (التلفزيون، الصحف، الأنترنت تختلف في معالجتها للقضايا حسب خصائص كل وسيلة)</a:t>
            </a:r>
            <a:endParaRPr lang="fr-FR" sz="2800" dirty="0">
              <a:cs typeface="+mj-cs"/>
            </a:endParaRPr>
          </a:p>
        </p:txBody>
      </p:sp>
    </p:spTree>
    <p:extLst>
      <p:ext uri="{BB962C8B-B14F-4D97-AF65-F5344CB8AC3E}">
        <p14:creationId xmlns:p14="http://schemas.microsoft.com/office/powerpoint/2010/main" val="344857066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A2B7A3A3-51D9-C8D2-CB1C-C844D3411B7C}"/>
              </a:ext>
            </a:extLst>
          </p:cNvPr>
          <p:cNvSpPr txBox="1"/>
          <p:nvPr/>
        </p:nvSpPr>
        <p:spPr>
          <a:xfrm>
            <a:off x="-52466" y="701886"/>
            <a:ext cx="12296931" cy="4819524"/>
          </a:xfrm>
          <a:prstGeom prst="rect">
            <a:avLst/>
          </a:prstGeom>
          <a:noFill/>
        </p:spPr>
        <p:txBody>
          <a:bodyPr wrap="square" rtlCol="0">
            <a:spAutoFit/>
          </a:bodyPr>
          <a:lstStyle/>
          <a:p>
            <a:pPr algn="r" rtl="1">
              <a:lnSpc>
                <a:spcPct val="150000"/>
              </a:lnSpc>
            </a:pPr>
            <a:r>
              <a:rPr lang="ar-DZ" sz="2600" b="1" dirty="0"/>
              <a:t>افتراضات نظرية ترتيب الأولويات:</a:t>
            </a:r>
          </a:p>
          <a:p>
            <a:pPr marL="285750" indent="-285750" algn="r" rtl="1">
              <a:lnSpc>
                <a:spcPct val="150000"/>
              </a:lnSpc>
              <a:buFont typeface="Arial" panose="020B0604020202020204" pitchFamily="34" charset="0"/>
              <a:buChar char="•"/>
            </a:pPr>
            <a:r>
              <a:rPr lang="ar-DZ" sz="2600" dirty="0"/>
              <a:t>يثور الجدل العام حول بروز القضايا التي تتولد من الرأي العام واقتراحات الصفوة السياسية.</a:t>
            </a:r>
          </a:p>
          <a:p>
            <a:pPr marL="285750" indent="-285750" algn="r" rtl="1">
              <a:lnSpc>
                <a:spcPct val="150000"/>
              </a:lnSpc>
              <a:buFont typeface="Arial" panose="020B0604020202020204" pitchFamily="34" charset="0"/>
              <a:buChar char="•"/>
            </a:pPr>
            <a:r>
              <a:rPr lang="ar-DZ" sz="2600" dirty="0"/>
              <a:t>تؤدي هذه الاهتمامات المتنافسة إلى بروز قضاياها.</a:t>
            </a:r>
          </a:p>
          <a:p>
            <a:pPr marL="285750" indent="-285750" algn="r" rtl="1">
              <a:lnSpc>
                <a:spcPct val="150000"/>
              </a:lnSpc>
              <a:buFont typeface="Arial" panose="020B0604020202020204" pitchFamily="34" charset="0"/>
              <a:buChar char="•"/>
            </a:pPr>
            <a:r>
              <a:rPr lang="ar-DZ" sz="2600" dirty="0"/>
              <a:t>تنتقي أخبار وسائل الاعلام قضايا لتركز عليها أو العكس وفقا لمجموعة من الضغوط خاصة المتعلقة منها باهتمامات الصفوة  والرأي العام، والأحداث التي تقع في العالم الحقيقي,</a:t>
            </a:r>
          </a:p>
          <a:p>
            <a:pPr marL="285750" indent="-285750" algn="r" rtl="1">
              <a:lnSpc>
                <a:spcPct val="150000"/>
              </a:lnSpc>
              <a:buFont typeface="Arial" panose="020B0604020202020204" pitchFamily="34" charset="0"/>
              <a:buChar char="•"/>
            </a:pPr>
            <a:r>
              <a:rPr lang="ar-DZ" sz="2600" dirty="0"/>
              <a:t>يؤدي ذلك على إلى أن مخرجات هذه الوسائل تتسبب في شهرة وبروز الاهتمام بهذه القضايا، مما يؤثر في إدراك جمهورها للأجندة الحالية، إضافة إلى وجود تأثيرات أخرى تتعلق بإبداء الآراء وتقويم ما يحدث في المشهد السياسي.</a:t>
            </a:r>
          </a:p>
        </p:txBody>
      </p:sp>
    </p:spTree>
    <p:extLst>
      <p:ext uri="{BB962C8B-B14F-4D97-AF65-F5344CB8AC3E}">
        <p14:creationId xmlns:p14="http://schemas.microsoft.com/office/powerpoint/2010/main" val="193510348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ACDC9F5-93A2-0CBC-FF0E-408E7849EE68}"/>
              </a:ext>
            </a:extLst>
          </p:cNvPr>
          <p:cNvSpPr txBox="1"/>
          <p:nvPr/>
        </p:nvSpPr>
        <p:spPr>
          <a:xfrm>
            <a:off x="-134910" y="344774"/>
            <a:ext cx="12326910" cy="5185522"/>
          </a:xfrm>
          <a:prstGeom prst="rect">
            <a:avLst/>
          </a:prstGeom>
          <a:noFill/>
        </p:spPr>
        <p:txBody>
          <a:bodyPr wrap="square" rtlCol="0">
            <a:spAutoFit/>
          </a:bodyPr>
          <a:lstStyle/>
          <a:p>
            <a:pPr algn="r" rtl="1">
              <a:lnSpc>
                <a:spcPct val="150000"/>
              </a:lnSpc>
            </a:pPr>
            <a:r>
              <a:rPr lang="ar-DZ" sz="2800" b="1" dirty="0">
                <a:cs typeface="+mj-cs"/>
              </a:rPr>
              <a:t>الانتقادات التي وجهت إلى النظرية:</a:t>
            </a:r>
          </a:p>
          <a:p>
            <a:pPr algn="r" rtl="1">
              <a:lnSpc>
                <a:spcPct val="150000"/>
              </a:lnSpc>
            </a:pPr>
            <a:r>
              <a:rPr lang="ar-DZ" sz="2800" dirty="0">
                <a:cs typeface="+mj-cs"/>
              </a:rPr>
              <a:t>على الرغم من تعدد البحوث التي أجريت لاختبار فروض نظريات ترتيب الأولويات، إلا أنها مازالت تتعرض إلى العديد من صور النقد منها:</a:t>
            </a:r>
          </a:p>
          <a:p>
            <a:pPr marL="285750" indent="-285750" algn="r" rtl="1">
              <a:lnSpc>
                <a:spcPct val="150000"/>
              </a:lnSpc>
              <a:buFont typeface="Wingdings" panose="05000000000000000000" pitchFamily="2" charset="2"/>
              <a:buChar char="Ø"/>
            </a:pPr>
            <a:r>
              <a:rPr lang="ar-DZ" sz="2800" dirty="0">
                <a:cs typeface="+mj-cs"/>
              </a:rPr>
              <a:t>أغفلت دراسات ترتيب الأولويات التأثير التراكمي لمضامين وسائل الاعلام</a:t>
            </a:r>
          </a:p>
          <a:p>
            <a:pPr marL="285750" indent="-285750" algn="r" rtl="1">
              <a:lnSpc>
                <a:spcPct val="150000"/>
              </a:lnSpc>
              <a:buFont typeface="Wingdings" panose="05000000000000000000" pitchFamily="2" charset="2"/>
              <a:buChar char="Ø"/>
            </a:pPr>
            <a:r>
              <a:rPr lang="ar-DZ" sz="2800" dirty="0">
                <a:cs typeface="+mj-cs"/>
              </a:rPr>
              <a:t>يرى البعض أن الارتباط لا يعني السببية، حيث إنه من المحتمل أن تكون التغطية الإخبارية بالصحف والتلفزيون قد عكست الاهتمام الفعلي لدى الجمهور بهذه القضايا وليس العكس </a:t>
            </a:r>
          </a:p>
          <a:p>
            <a:pPr marL="285750" indent="-285750" algn="r" rtl="1">
              <a:lnSpc>
                <a:spcPct val="150000"/>
              </a:lnSpc>
              <a:buFont typeface="Wingdings" panose="05000000000000000000" pitchFamily="2" charset="2"/>
              <a:buChar char="Ø"/>
            </a:pPr>
            <a:r>
              <a:rPr lang="ar-DZ" sz="2800" dirty="0">
                <a:cs typeface="+mj-cs"/>
              </a:rPr>
              <a:t>صعوبة تحديد مصدر التأثير نظرا لوجود عدة أجندات مركبة في المجتمع، مع مراعاة تأثير الاتصال الشخصي وتأثير صانعي القرار.</a:t>
            </a:r>
          </a:p>
        </p:txBody>
      </p:sp>
    </p:spTree>
    <p:extLst>
      <p:ext uri="{BB962C8B-B14F-4D97-AF65-F5344CB8AC3E}">
        <p14:creationId xmlns:p14="http://schemas.microsoft.com/office/powerpoint/2010/main" val="234891255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2A3009B-81D3-C285-9A13-153E72F91ACD}"/>
              </a:ext>
            </a:extLst>
          </p:cNvPr>
          <p:cNvSpPr txBox="1"/>
          <p:nvPr/>
        </p:nvSpPr>
        <p:spPr>
          <a:xfrm>
            <a:off x="359764" y="494676"/>
            <a:ext cx="11692328" cy="5186741"/>
          </a:xfrm>
          <a:prstGeom prst="rect">
            <a:avLst/>
          </a:prstGeom>
          <a:noFill/>
        </p:spPr>
        <p:txBody>
          <a:bodyPr wrap="square" rtlCol="0">
            <a:spAutoFit/>
          </a:bodyPr>
          <a:lstStyle/>
          <a:p>
            <a:pPr marL="285750" marR="0" lvl="0" indent="-285750" algn="r" defTabSz="457200" rtl="1"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ar-DZ" sz="2800" b="0" i="0" u="none" strike="noStrike" kern="1200" cap="none" spc="0" normalizeH="0" baseline="0" noProof="0" dirty="0">
                <a:ln>
                  <a:noFill/>
                </a:ln>
                <a:solidFill>
                  <a:prstClr val="black"/>
                </a:solidFill>
                <a:effectLst/>
                <a:uLnTx/>
                <a:uFillTx/>
                <a:latin typeface="Gill Sans MT" panose="020B0502020104020203"/>
                <a:ea typeface="+mn-ea"/>
                <a:cs typeface="Times New Roman" panose="02020603050405020304" pitchFamily="18" charset="0"/>
              </a:rPr>
              <a:t>لا يوجد تحديد قاطع من الأسبق أجندة الجمهور أو أجندة وسائل الاعلام؟ ولما لا يكون الفرض بالمعكوس هو الصحيح بأن الجمهور هو الذي يصنع أجندة وسائل الاعلام.</a:t>
            </a:r>
          </a:p>
          <a:p>
            <a:pPr marL="285750" marR="0" lvl="0" indent="-285750" algn="r" defTabSz="457200" rtl="1"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ar-DZ" sz="2800" b="0" i="0" u="none" strike="noStrike" kern="1200" cap="none" spc="0" normalizeH="0" baseline="0" noProof="0" dirty="0">
                <a:ln>
                  <a:noFill/>
                </a:ln>
                <a:solidFill>
                  <a:prstClr val="black"/>
                </a:solidFill>
                <a:effectLst/>
                <a:uLnTx/>
                <a:uFillTx/>
                <a:latin typeface="Gill Sans MT" panose="020B0502020104020203"/>
                <a:ea typeface="+mn-ea"/>
                <a:cs typeface="Times New Roman" panose="02020603050405020304" pitchFamily="18" charset="0"/>
              </a:rPr>
              <a:t>الطابع الأمريكي المهيمن على فرضيات ترتيب الأولويات أدى إلى اتهامها بالمحلية، حيث أنه لا يوجد نظام سياسي مساوي تماما للنموذج الأمريكي.</a:t>
            </a:r>
          </a:p>
          <a:p>
            <a:pPr marL="285750" marR="0" lvl="0" indent="-285750" algn="r" defTabSz="457200" rtl="1"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ar-DZ" sz="2800" b="0" i="0" u="none" strike="noStrike" kern="1200" cap="none" spc="0" normalizeH="0" baseline="0" noProof="0" dirty="0">
                <a:ln>
                  <a:noFill/>
                </a:ln>
                <a:solidFill>
                  <a:prstClr val="black"/>
                </a:solidFill>
                <a:effectLst/>
                <a:uLnTx/>
                <a:uFillTx/>
                <a:latin typeface="Gill Sans MT" panose="020B0502020104020203"/>
                <a:ea typeface="+mn-ea"/>
                <a:cs typeface="Times New Roman" panose="02020603050405020304" pitchFamily="18" charset="0"/>
              </a:rPr>
              <a:t>انتقد ديفيس وروبنسون 1986 دراسات الأجندة لأنها تركز على معرفة تأثير الأجندة في جعل الجمهور يفكر في قضايا معينة للإجابة على سؤال فيما يفكر الجمهور؟ مع اهمال واضح للإعطاء إجابات عن العديد من الأسئلة الأخرة ومنها: كيف تعد القضايا الهامه؟ وأين تحدث هذه الأشياء؟ ولماذا تعد هذه القضايا بالذات هامة؟</a:t>
            </a:r>
            <a:endParaRPr kumimoji="0" lang="fr-FR" sz="2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17973874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BA9C018-5CDE-8BEC-DC0C-7083D115F1F9}"/>
              </a:ext>
            </a:extLst>
          </p:cNvPr>
          <p:cNvSpPr txBox="1"/>
          <p:nvPr/>
        </p:nvSpPr>
        <p:spPr>
          <a:xfrm>
            <a:off x="359764" y="1424065"/>
            <a:ext cx="11182662" cy="2959272"/>
          </a:xfrm>
          <a:prstGeom prst="rect">
            <a:avLst/>
          </a:prstGeom>
          <a:noFill/>
        </p:spPr>
        <p:txBody>
          <a:bodyPr wrap="square" rtlCol="0">
            <a:spAutoFit/>
          </a:bodyPr>
          <a:lstStyle/>
          <a:p>
            <a:pPr algn="r" rtl="1">
              <a:lnSpc>
                <a:spcPct val="150000"/>
              </a:lnSpc>
            </a:pPr>
            <a:r>
              <a:rPr lang="ar-DZ" sz="3200" dirty="0"/>
              <a:t>والجدير بالذكر أنه وعلى الرغم من تلك الانتقادات إلا أن هناك اجماع لدى الباحثين على أن بحوث ترتيب الأولويات ساهمت في زيادة فهم دور وسائل الاتصال في المجتمع، وعززت من استخدام مفهوم الآثار بعيدة المدى للتأثير الاجتماعي لوسائل الاعلام.</a:t>
            </a:r>
            <a:endParaRPr lang="fr-FR" sz="3200" dirty="0"/>
          </a:p>
        </p:txBody>
      </p:sp>
    </p:spTree>
    <p:extLst>
      <p:ext uri="{BB962C8B-B14F-4D97-AF65-F5344CB8AC3E}">
        <p14:creationId xmlns:p14="http://schemas.microsoft.com/office/powerpoint/2010/main" val="464744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theme1.xml><?xml version="1.0" encoding="utf-8"?>
<a:theme xmlns:a="http://schemas.openxmlformats.org/drawingml/2006/main" name="Galerie">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TM10001114[[fn=Galerie]]</Template>
  <TotalTime>211</TotalTime>
  <Words>687</Words>
  <Application>Microsoft Office PowerPoint</Application>
  <PresentationFormat>Grand écran</PresentationFormat>
  <Paragraphs>32</Paragraphs>
  <Slides>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9</vt:i4>
      </vt:variant>
    </vt:vector>
  </HeadingPairs>
  <TitlesOfParts>
    <vt:vector size="13" baseType="lpstr">
      <vt:lpstr>Arial</vt:lpstr>
      <vt:lpstr>Gill Sans MT</vt:lpstr>
      <vt:lpstr>Wingdings</vt:lpstr>
      <vt:lpstr>Galerie</vt:lpstr>
      <vt:lpstr>نظرية ترتيب الأولويات</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safa.chouaf@gmail.com</dc:creator>
  <cp:lastModifiedBy>safa.chouaf@gmail.com</cp:lastModifiedBy>
  <cp:revision>5</cp:revision>
  <dcterms:created xsi:type="dcterms:W3CDTF">2024-11-20T19:48:45Z</dcterms:created>
  <dcterms:modified xsi:type="dcterms:W3CDTF">2024-11-27T21:45:26Z</dcterms:modified>
</cp:coreProperties>
</file>