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4" r:id="rId3"/>
    <p:sldId id="257" r:id="rId4"/>
    <p:sldId id="258" r:id="rId5"/>
    <p:sldId id="272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3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47" autoAdjust="0"/>
    <p:restoredTop sz="94662" autoAdjust="0"/>
  </p:normalViewPr>
  <p:slideViewPr>
    <p:cSldViewPr>
      <p:cViewPr>
        <p:scale>
          <a:sx n="50" d="100"/>
          <a:sy n="50" d="100"/>
        </p:scale>
        <p:origin x="-318" y="-6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0" y="29982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DB672594-345D-435A-9D11-ACD5DB453249}" type="datetimeFigureOut">
              <a:rPr lang="fr-FR" smtClean="0"/>
              <a:t>02/10/2022</a:t>
            </a:fld>
            <a:endParaRPr lang="fr-F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fr-FR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F31D1672-0B53-4BBB-BDB3-551BB8DE3C70}" type="slidenum">
              <a:rPr lang="fr-FR" smtClean="0"/>
              <a:t>‹#›</a:t>
            </a:fld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72594-345D-435A-9D11-ACD5DB453249}" type="datetimeFigureOut">
              <a:rPr lang="fr-FR" smtClean="0"/>
              <a:t>02/10/2022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D1672-0B53-4BBB-BDB3-551BB8DE3C70}" type="slidenum">
              <a:rPr lang="fr-FR" smtClean="0"/>
              <a:t>‹#›</a:t>
            </a:fld>
            <a:endParaRPr lang="fr-FR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DB672594-345D-435A-9D11-ACD5DB453249}" type="datetimeFigureOut">
              <a:rPr lang="fr-FR" smtClean="0"/>
              <a:t>02/10/2022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F31D1672-0B53-4BBB-BDB3-551BB8DE3C70}" type="slidenum">
              <a:rPr lang="fr-FR" smtClean="0"/>
              <a:t>‹#›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72594-345D-435A-9D11-ACD5DB453249}" type="datetimeFigureOut">
              <a:rPr lang="fr-FR" smtClean="0"/>
              <a:t>02/10/2022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D1672-0B53-4BBB-BDB3-551BB8DE3C70}" type="slidenum">
              <a:rPr lang="fr-FR" smtClean="0"/>
              <a:t>‹#›</a:t>
            </a:fld>
            <a:endParaRPr lang="fr-F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72594-345D-435A-9D11-ACD5DB453249}" type="datetimeFigureOut">
              <a:rPr lang="fr-FR" smtClean="0"/>
              <a:t>02/10/2022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D1672-0B53-4BBB-BDB3-551BB8DE3C70}" type="slidenum">
              <a:rPr lang="fr-FR" smtClean="0"/>
              <a:t>‹#›</a:t>
            </a:fld>
            <a:endParaRPr lang="fr-F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72594-345D-435A-9D11-ACD5DB453249}" type="datetimeFigureOut">
              <a:rPr lang="fr-FR" smtClean="0"/>
              <a:t>02/10/2022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D1672-0B53-4BBB-BDB3-551BB8DE3C70}" type="slidenum">
              <a:rPr lang="fr-FR" smtClean="0"/>
              <a:t>‹#›</a:t>
            </a:fld>
            <a:endParaRPr lang="fr-FR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72594-345D-435A-9D11-ACD5DB453249}" type="datetimeFigureOut">
              <a:rPr lang="fr-FR" smtClean="0"/>
              <a:t>02/10/2022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D1672-0B53-4BBB-BDB3-551BB8DE3C70}" type="slidenum">
              <a:rPr lang="fr-FR" smtClean="0"/>
              <a:t>‹#›</a:t>
            </a:fld>
            <a:endParaRPr lang="fr-FR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72594-345D-435A-9D11-ACD5DB453249}" type="datetimeFigureOut">
              <a:rPr lang="fr-FR" smtClean="0"/>
              <a:t>02/10/2022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D1672-0B53-4BBB-BDB3-551BB8DE3C70}" type="slidenum">
              <a:rPr lang="fr-FR" smtClean="0"/>
              <a:t>‹#›</a:t>
            </a:fld>
            <a:endParaRPr lang="fr-FR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72594-345D-435A-9D11-ACD5DB453249}" type="datetimeFigureOut">
              <a:rPr lang="fr-FR" smtClean="0"/>
              <a:t>02/10/2022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D1672-0B53-4BBB-BDB3-551BB8DE3C70}" type="slidenum">
              <a:rPr lang="fr-FR" smtClean="0"/>
              <a:t>‹#›</a:t>
            </a:fld>
            <a:endParaRPr lang="fr-FR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72594-345D-435A-9D11-ACD5DB453249}" type="datetimeFigureOut">
              <a:rPr lang="fr-FR" smtClean="0"/>
              <a:t>02/10/2022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D1672-0B53-4BBB-BDB3-551BB8DE3C70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72594-345D-435A-9D11-ACD5DB453249}" type="datetimeFigureOut">
              <a:rPr lang="fr-FR" smtClean="0"/>
              <a:t>02/10/2022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D1672-0B53-4BBB-BDB3-551BB8DE3C70}" type="slidenum">
              <a:rPr lang="fr-FR" smtClean="0"/>
              <a:t>‹#›</a:t>
            </a:fld>
            <a:endParaRPr lang="fr-FR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B672594-345D-435A-9D11-ACD5DB453249}" type="datetimeFigureOut">
              <a:rPr lang="fr-FR" smtClean="0"/>
              <a:t>02/10/2022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31D1672-0B53-4BBB-BDB3-551BB8DE3C70}" type="slidenum">
              <a:rPr lang="fr-FR" smtClean="0"/>
              <a:t>‹#›</a:t>
            </a:fld>
            <a:endParaRPr lang="fr-FR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4.png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Cours d’Elasticité</a:t>
            </a:r>
            <a:endParaRPr lang="fr-F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Dr. MOKHTARI 2022/2023</a:t>
            </a:r>
            <a:endParaRPr lang="fr-FR" dirty="0"/>
          </a:p>
        </p:txBody>
      </p:sp>
      <p:sp>
        <p:nvSpPr>
          <p:cNvPr id="6" name="TextBox 5"/>
          <p:cNvSpPr txBox="1"/>
          <p:nvPr/>
        </p:nvSpPr>
        <p:spPr>
          <a:xfrm>
            <a:off x="152400" y="228600"/>
            <a:ext cx="8839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400" b="1" dirty="0">
                <a:latin typeface="+mj-lt"/>
                <a:ea typeface="+mj-ea"/>
                <a:cs typeface="+mj-cs"/>
              </a:rPr>
              <a:t>Université Larbi Ben M’</a:t>
            </a:r>
            <a:r>
              <a:rPr lang="fr-FR" sz="2400" b="1" dirty="0" err="1">
                <a:latin typeface="+mj-lt"/>
                <a:ea typeface="+mj-ea"/>
                <a:cs typeface="+mj-cs"/>
              </a:rPr>
              <a:t>Hidi</a:t>
            </a:r>
            <a:endParaRPr lang="en-US" sz="2400" b="1" dirty="0">
              <a:latin typeface="+mj-lt"/>
              <a:ea typeface="+mj-ea"/>
              <a:cs typeface="+mj-cs"/>
            </a:endParaRPr>
          </a:p>
          <a:p>
            <a:pPr algn="ctr">
              <a:lnSpc>
                <a:spcPct val="150000"/>
              </a:lnSpc>
            </a:pPr>
            <a:r>
              <a:rPr lang="fr-FR" sz="2400" b="1" dirty="0">
                <a:latin typeface="+mj-lt"/>
                <a:ea typeface="+mj-ea"/>
                <a:cs typeface="+mj-cs"/>
              </a:rPr>
              <a:t>Faculté des Sciences et des Sciences Appliquées Département Génie Mécanique </a:t>
            </a:r>
            <a:endParaRPr lang="en-US" sz="2400" b="1" dirty="0">
              <a:latin typeface="+mj-lt"/>
              <a:ea typeface="+mj-ea"/>
              <a:cs typeface="+mj-cs"/>
            </a:endParaRPr>
          </a:p>
          <a:p>
            <a:pPr algn="ctr">
              <a:lnSpc>
                <a:spcPct val="150000"/>
              </a:lnSpc>
            </a:pP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33799300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Mode d’évaluation:</a:t>
            </a:r>
            <a:endParaRPr lang="fr-FR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 b="1" dirty="0"/>
              <a:t>UEF </a:t>
            </a:r>
            <a:endParaRPr lang="fr-FR" b="1" dirty="0" smtClean="0"/>
          </a:p>
          <a:p>
            <a:r>
              <a:rPr lang="fr-FR" b="1" dirty="0" smtClean="0"/>
              <a:t>Crédits</a:t>
            </a:r>
            <a:r>
              <a:rPr lang="fr-FR" b="1" dirty="0"/>
              <a:t> : 4</a:t>
            </a:r>
            <a:endParaRPr lang="fr-FR" dirty="0"/>
          </a:p>
          <a:p>
            <a:r>
              <a:rPr lang="fr-FR" b="1" dirty="0"/>
              <a:t>Coefficient : 2</a:t>
            </a:r>
            <a:endParaRPr lang="fr-FR" dirty="0"/>
          </a:p>
          <a:p>
            <a:r>
              <a:rPr lang="fr-FR" dirty="0" smtClean="0"/>
              <a:t>Contrôle </a:t>
            </a:r>
            <a:r>
              <a:rPr lang="fr-FR" dirty="0"/>
              <a:t>continu : 40 % ; Examen :  60 </a:t>
            </a:r>
            <a:r>
              <a:rPr lang="fr-FR" dirty="0" smtClean="0"/>
              <a:t>%.</a:t>
            </a:r>
          </a:p>
          <a:p>
            <a:r>
              <a:rPr lang="fr-FR" dirty="0" smtClean="0"/>
              <a:t>CC= note TD </a:t>
            </a:r>
            <a:r>
              <a:rPr lang="fr-FR" dirty="0"/>
              <a:t>40 %</a:t>
            </a:r>
            <a:r>
              <a:rPr lang="fr-FR" dirty="0" smtClean="0"/>
              <a:t> + 2 Interrogations </a:t>
            </a:r>
            <a:r>
              <a:rPr lang="fr-FR" dirty="0"/>
              <a:t>60 %</a:t>
            </a:r>
          </a:p>
        </p:txBody>
      </p:sp>
    </p:spTree>
    <p:extLst>
      <p:ext uri="{BB962C8B-B14F-4D97-AF65-F5344CB8AC3E}">
        <p14:creationId xmlns:p14="http://schemas.microsoft.com/office/powerpoint/2010/main" val="34469244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62000"/>
          </a:xfrm>
        </p:spPr>
        <p:txBody>
          <a:bodyPr>
            <a:normAutofit/>
          </a:bodyPr>
          <a:lstStyle/>
          <a:p>
            <a:r>
              <a:rPr lang="fr-FR" b="1" u="heavy" dirty="0" smtClean="0"/>
              <a:t>Contenu de la matière </a:t>
            </a:r>
            <a:r>
              <a:rPr lang="fr-FR" b="1" dirty="0" smtClean="0"/>
              <a:t>:</a:t>
            </a:r>
            <a:endParaRPr lang="fr-FR" sz="1800" dirty="0"/>
          </a:p>
        </p:txBody>
      </p:sp>
      <p:sp>
        <p:nvSpPr>
          <p:cNvPr id="5" name="TextBox 4"/>
          <p:cNvSpPr txBox="1"/>
          <p:nvPr/>
        </p:nvSpPr>
        <p:spPr>
          <a:xfrm>
            <a:off x="152400" y="1487269"/>
            <a:ext cx="8077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Chapitre 1 : Introduction, Rappel </a:t>
            </a:r>
            <a:r>
              <a:rPr lang="fr-FR" b="1" dirty="0" smtClean="0"/>
              <a:t>mathématique</a:t>
            </a:r>
          </a:p>
          <a:p>
            <a:endParaRPr lang="fr-FR" dirty="0"/>
          </a:p>
        </p:txBody>
      </p:sp>
      <p:sp>
        <p:nvSpPr>
          <p:cNvPr id="6" name="TextBox 5"/>
          <p:cNvSpPr txBox="1"/>
          <p:nvPr/>
        </p:nvSpPr>
        <p:spPr>
          <a:xfrm>
            <a:off x="152400" y="2069068"/>
            <a:ext cx="579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Chapitre 2: Tenseur des contraintes</a:t>
            </a:r>
            <a:endParaRPr lang="fr-FR" dirty="0"/>
          </a:p>
        </p:txBody>
      </p:sp>
      <p:sp>
        <p:nvSpPr>
          <p:cNvPr id="7" name="TextBox 6"/>
          <p:cNvSpPr txBox="1"/>
          <p:nvPr/>
        </p:nvSpPr>
        <p:spPr>
          <a:xfrm>
            <a:off x="152400" y="2927866"/>
            <a:ext cx="632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Chapitre 3 : Tenseurs des déformations                                   		   </a:t>
            </a:r>
            <a:endParaRPr lang="fr-FR" dirty="0"/>
          </a:p>
        </p:txBody>
      </p:sp>
      <p:sp>
        <p:nvSpPr>
          <p:cNvPr id="8" name="TextBox 7"/>
          <p:cNvSpPr txBox="1"/>
          <p:nvPr/>
        </p:nvSpPr>
        <p:spPr>
          <a:xfrm>
            <a:off x="152400" y="3834139"/>
            <a:ext cx="746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Chapitre 4 : Lois de Hooke (Relations contraintes – déformations)</a:t>
            </a:r>
            <a:endParaRPr lang="fr-FR" dirty="0"/>
          </a:p>
        </p:txBody>
      </p:sp>
      <p:sp>
        <p:nvSpPr>
          <p:cNvPr id="9" name="TextBox 8"/>
          <p:cNvSpPr txBox="1"/>
          <p:nvPr/>
        </p:nvSpPr>
        <p:spPr>
          <a:xfrm>
            <a:off x="152400" y="4800599"/>
            <a:ext cx="449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Chapitre 5 : Critères de résistance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29459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981200"/>
            <a:ext cx="8229600" cy="990600"/>
          </a:xfrm>
        </p:spPr>
        <p:txBody>
          <a:bodyPr/>
          <a:lstStyle/>
          <a:p>
            <a:pPr algn="ctr"/>
            <a:r>
              <a:rPr lang="fr-FR" dirty="0" smtClean="0"/>
              <a:t>Chapitre 1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2971800"/>
            <a:ext cx="8229600" cy="762000"/>
          </a:xfrm>
        </p:spPr>
        <p:txBody>
          <a:bodyPr/>
          <a:lstStyle/>
          <a:p>
            <a:r>
              <a:rPr lang="fr-FR" b="1" dirty="0"/>
              <a:t>Introduction, Rappel mathématique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997517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Contenu du chapitre 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 dirty="0"/>
              <a:t>Notation indicielle, </a:t>
            </a:r>
            <a:endParaRPr lang="fr-FR" dirty="0" smtClean="0"/>
          </a:p>
          <a:p>
            <a:r>
              <a:rPr lang="fr-FR" dirty="0" smtClean="0"/>
              <a:t>Calcul </a:t>
            </a:r>
            <a:r>
              <a:rPr lang="fr-FR" dirty="0"/>
              <a:t>vectoriel, </a:t>
            </a:r>
            <a:endParaRPr lang="fr-FR" dirty="0" smtClean="0"/>
          </a:p>
          <a:p>
            <a:r>
              <a:rPr lang="fr-FR" dirty="0" smtClean="0"/>
              <a:t>Calcul </a:t>
            </a:r>
            <a:r>
              <a:rPr lang="fr-FR" dirty="0"/>
              <a:t>tensoriel.</a:t>
            </a:r>
          </a:p>
          <a:p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464578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C00000"/>
                </a:solidFill>
              </a:rPr>
              <a:t>1. Notation indicielle</a:t>
            </a:r>
            <a:endParaRPr lang="fr-FR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fr-FR" dirty="0" smtClean="0"/>
              <a:t>La notation indicielle est souvent utilise pour designer les vecteurs ou les tenseurs. Elle consiste a désigné </a:t>
            </a:r>
            <a:r>
              <a:rPr lang="fr-FR" dirty="0"/>
              <a:t>l</a:t>
            </a:r>
            <a:r>
              <a:rPr lang="fr-FR" dirty="0" smtClean="0"/>
              <a:t>es composantes par des indices.</a:t>
            </a:r>
          </a:p>
          <a:p>
            <a:pPr marL="0" indent="0" algn="just">
              <a:buNone/>
            </a:pPr>
            <a:endParaRPr lang="fr-FR" dirty="0" smtClean="0"/>
          </a:p>
          <a:p>
            <a:pPr algn="just"/>
            <a:r>
              <a:rPr lang="fr-FR" dirty="0" smtClean="0"/>
              <a:t>Utilisée dans le but d’alléger l’écriture des expressions mathématiques. Par conséquent on se sert de la notations indicielle dans le but de condenser relativement bien les écritures.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33875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457200" y="167640"/>
                <a:ext cx="8229600" cy="6156960"/>
              </a:xfrm>
            </p:spPr>
            <p:txBody>
              <a:bodyPr>
                <a:normAutofit lnSpcReduction="10000"/>
              </a:bodyPr>
              <a:lstStyle/>
              <a:p>
                <a:pPr algn="just"/>
                <a:endParaRPr lang="fr-FR" sz="2900" dirty="0" smtClean="0">
                  <a:solidFill>
                    <a:srgbClr val="C00000"/>
                  </a:solidFill>
                  <a:latin typeface="+mj-lt"/>
                  <a:ea typeface="+mj-ea"/>
                  <a:cs typeface="+mj-cs"/>
                </a:endParaRPr>
              </a:p>
              <a:p>
                <a:pPr marL="0" indent="0" algn="just">
                  <a:buNone/>
                </a:pPr>
                <a:r>
                  <a:rPr lang="fr-FR" sz="2900" dirty="0">
                    <a:solidFill>
                      <a:srgbClr val="C00000"/>
                    </a:solidFill>
                    <a:latin typeface="+mj-lt"/>
                    <a:ea typeface="+mj-ea"/>
                    <a:cs typeface="+mj-cs"/>
                  </a:rPr>
                  <a:t> </a:t>
                </a:r>
                <a:r>
                  <a:rPr lang="fr-FR" sz="2900" dirty="0" smtClean="0">
                    <a:solidFill>
                      <a:srgbClr val="C00000"/>
                    </a:solidFill>
                    <a:latin typeface="+mj-lt"/>
                    <a:ea typeface="+mj-ea"/>
                    <a:cs typeface="+mj-cs"/>
                  </a:rPr>
                  <a:t>1.1. Vecteurs </a:t>
                </a:r>
                <a:r>
                  <a:rPr lang="en-US" sz="2900" dirty="0">
                    <a:solidFill>
                      <a:srgbClr val="C00000"/>
                    </a:solidFill>
                    <a:latin typeface="+mj-lt"/>
                    <a:ea typeface="+mj-ea"/>
                    <a:cs typeface="+mj-cs"/>
                  </a:rPr>
                  <a:t>: </a:t>
                </a:r>
              </a:p>
              <a:p>
                <a:pPr marL="0" indent="0" algn="just">
                  <a:buNone/>
                </a:pPr>
                <a:endParaRPr lang="en-US" dirty="0"/>
              </a:p>
              <a:p>
                <a:pPr algn="just"/>
                <a:r>
                  <a:rPr lang="fr-FR" dirty="0" smtClean="0"/>
                  <a:t>dans</a:t>
                </a:r>
                <a:r>
                  <a:rPr lang="en-US" dirty="0" smtClean="0"/>
                  <a:t> </a:t>
                </a:r>
                <a:r>
                  <a:rPr lang="fr-FR" dirty="0" smtClean="0"/>
                  <a:t>un </a:t>
                </a:r>
                <a:r>
                  <a:rPr lang="fr-FR" dirty="0"/>
                  <a:t>espace euclidien </a:t>
                </a:r>
                <a:r>
                  <a:rPr lang="fr-FR" dirty="0" smtClean="0"/>
                  <a:t>E</a:t>
                </a:r>
                <a:r>
                  <a:rPr lang="fr-FR" baseline="-25000" dirty="0" smtClean="0"/>
                  <a:t>3 </a:t>
                </a:r>
                <a:r>
                  <a:rPr lang="fr-FR" dirty="0" smtClean="0"/>
                  <a:t>(espace </a:t>
                </a:r>
                <a:r>
                  <a:rPr lang="fr-FR" dirty="0"/>
                  <a:t>vectoriel muni d’un produit </a:t>
                </a:r>
                <a:r>
                  <a:rPr lang="fr-FR" dirty="0" smtClean="0"/>
                  <a:t>scalaire) à trois dimensions ,soit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fr-FR" sz="2400" i="1">
                            <a:latin typeface="Cambria Math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fr-FR" sz="24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𝑒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e>
                    </m:acc>
                    <m:r>
                      <a:rPr lang="en-US" sz="2400" i="1">
                        <a:latin typeface="Cambria Math"/>
                      </a:rPr>
                      <m:t>, </m:t>
                    </m:r>
                    <m:acc>
                      <m:accPr>
                        <m:chr m:val="⃗"/>
                        <m:ctrlPr>
                          <a:rPr lang="en-US" sz="2400" i="1">
                            <a:latin typeface="Cambria Math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n-US" sz="24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𝑒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e>
                    </m:acc>
                    <m:r>
                      <a:rPr lang="en-US" sz="2400" i="1">
                        <a:latin typeface="Cambria Math"/>
                      </a:rPr>
                      <m:t>. </m:t>
                    </m:r>
                    <m:acc>
                      <m:accPr>
                        <m:chr m:val="⃗"/>
                        <m:ctrlPr>
                          <a:rPr lang="en-US" sz="2400" i="1">
                            <a:latin typeface="Cambria Math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n-US" sz="24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𝑒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e>
                    </m:acc>
                  </m:oMath>
                </a14:m>
                <a:r>
                  <a:rPr lang="fr-FR" dirty="0" smtClean="0"/>
                  <a:t> une base orthonormée </a:t>
                </a:r>
                <a:r>
                  <a:rPr lang="fr-FR" dirty="0"/>
                  <a:t>. Un </a:t>
                </a:r>
                <a:r>
                  <a:rPr lang="fr-FR" dirty="0" smtClean="0"/>
                  <a:t>vecteur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fr-FR" b="1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b="1" i="1">
                            <a:latin typeface="Cambria Math"/>
                          </a:rPr>
                          <m:t>𝑽</m:t>
                        </m:r>
                      </m:e>
                    </m:acc>
                  </m:oMath>
                </a14:m>
                <a:r>
                  <a:rPr lang="fr-FR" dirty="0" smtClean="0"/>
                  <a:t>est représenté par ses </a:t>
                </a:r>
                <a:r>
                  <a:rPr lang="fr-FR" dirty="0"/>
                  <a:t>composantes </a:t>
                </a:r>
                <a:r>
                  <a:rPr lang="fr-FR" dirty="0" smtClean="0"/>
                  <a:t>V</a:t>
                </a:r>
                <a:r>
                  <a:rPr lang="fr-FR" baseline="-25000" dirty="0" smtClean="0"/>
                  <a:t>1</a:t>
                </a:r>
                <a:r>
                  <a:rPr lang="fr-FR" dirty="0" smtClean="0"/>
                  <a:t>,V</a:t>
                </a:r>
                <a:r>
                  <a:rPr lang="fr-FR" baseline="-25000" dirty="0" smtClean="0"/>
                  <a:t>2</a:t>
                </a:r>
                <a:r>
                  <a:rPr lang="fr-FR" dirty="0" smtClean="0"/>
                  <a:t>,V</a:t>
                </a:r>
                <a:r>
                  <a:rPr lang="fr-FR" baseline="-25000" dirty="0" smtClean="0"/>
                  <a:t>3</a:t>
                </a:r>
              </a:p>
              <a:p>
                <a:pPr algn="just"/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fr-FR" b="1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b="1" i="1" smtClean="0">
                            <a:latin typeface="Cambria Math"/>
                          </a:rPr>
                          <m:t>𝑽</m:t>
                        </m:r>
                      </m:e>
                    </m:acc>
                    <m:r>
                      <a:rPr lang="en-US" b="1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1" i="1" smtClean="0">
                            <a:latin typeface="Cambria Math"/>
                          </a:rPr>
                          <m:t>𝑽</m:t>
                        </m:r>
                      </m:e>
                      <m:sub>
                        <m:r>
                          <a:rPr lang="en-US" b="1" i="1" smtClean="0">
                            <a:latin typeface="Cambria Math"/>
                          </a:rPr>
                          <m:t>𝟏</m:t>
                        </m:r>
                      </m:sub>
                    </m:sSub>
                    <m:sSub>
                      <m:sSubPr>
                        <m:ctrlPr>
                          <a:rPr lang="en-US" b="1" i="1" smtClean="0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b="1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b="1" i="1" smtClean="0">
                                <a:latin typeface="Cambria Math"/>
                              </a:rPr>
                              <m:t>𝒆</m:t>
                            </m:r>
                          </m:e>
                        </m:acc>
                      </m:e>
                      <m:sub>
                        <m:r>
                          <a:rPr lang="en-US" b="1" i="1" smtClean="0">
                            <a:latin typeface="Cambria Math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fr-FR" dirty="0" smtClean="0"/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b="1" i="1" smtClean="0">
                            <a:latin typeface="Cambria Math"/>
                          </a:rPr>
                          <m:t>𝑽</m:t>
                        </m:r>
                      </m:e>
                      <m:sub>
                        <m:r>
                          <a:rPr lang="en-US" b="1" i="1" smtClean="0">
                            <a:latin typeface="Cambria Math"/>
                          </a:rPr>
                          <m:t>𝟐</m:t>
                        </m:r>
                      </m:sub>
                    </m:sSub>
                    <m:sSub>
                      <m:sSubPr>
                        <m:ctrlPr>
                          <a:rPr lang="en-US" b="1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b="1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b="1" i="1" smtClean="0">
                                <a:latin typeface="Cambria Math"/>
                              </a:rPr>
                              <m:t>𝒆</m:t>
                            </m:r>
                          </m:e>
                        </m:acc>
                      </m:e>
                      <m:sub>
                        <m:r>
                          <a:rPr lang="en-US" b="1" i="1" smtClean="0">
                            <a:latin typeface="Cambria Math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fr-FR" dirty="0" smtClean="0"/>
                  <a:t>+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b="1" i="1" smtClean="0">
                            <a:latin typeface="Cambria Math"/>
                          </a:rPr>
                          <m:t>𝑽</m:t>
                        </m:r>
                      </m:e>
                      <m:sub>
                        <m:r>
                          <a:rPr lang="en-US" b="1" i="1" smtClean="0">
                            <a:latin typeface="Cambria Math"/>
                          </a:rPr>
                          <m:t>𝟑</m:t>
                        </m:r>
                      </m:sub>
                    </m:sSub>
                    <m:sSub>
                      <m:sSubPr>
                        <m:ctrlPr>
                          <a:rPr lang="en-US" b="1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b="1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b="1" i="1" smtClean="0">
                                <a:latin typeface="Cambria Math"/>
                              </a:rPr>
                              <m:t>𝒆</m:t>
                            </m:r>
                          </m:e>
                        </m:acc>
                      </m:e>
                      <m:sub>
                        <m:r>
                          <a:rPr lang="en-US" b="1" i="1" smtClean="0">
                            <a:latin typeface="Cambria Math"/>
                          </a:rPr>
                          <m:t>𝟑</m:t>
                        </m:r>
                      </m:sub>
                    </m:sSub>
                  </m:oMath>
                </a14:m>
                <a:endParaRPr lang="fr-FR" dirty="0" smtClean="0"/>
              </a:p>
              <a:p>
                <a:pPr algn="just"/>
                <a:endParaRPr lang="fr-FR" dirty="0"/>
              </a:p>
              <a:p>
                <a:pPr algn="just"/>
                <a:r>
                  <a:rPr lang="fr-FR" dirty="0" smtClean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fr-FR" i="1" smtClean="0">
                            <a:latin typeface="Cambria Math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fr-FR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𝑒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acc>
                  </m:oMath>
                </a14:m>
                <a:r>
                  <a:rPr lang="fr-FR" dirty="0" smtClean="0"/>
                  <a:t>(i=1,2,3).</a:t>
                </a:r>
              </a:p>
              <a:p>
                <a:pPr marL="0" indent="0" algn="just">
                  <a:buNone/>
                </a:pPr>
                <a:endParaRPr lang="fr-FR" dirty="0"/>
              </a:p>
              <a:p>
                <a:pPr algn="just"/>
                <a:endParaRPr lang="fr-FR" dirty="0" smtClean="0"/>
              </a:p>
              <a:p>
                <a:pPr algn="just"/>
                <a:r>
                  <a:rPr lang="fr-FR" dirty="0" smtClean="0"/>
                  <a:t>Les vecteurs (V</a:t>
                </a:r>
                <a:r>
                  <a:rPr lang="fr-FR" baseline="-25000" dirty="0" smtClean="0"/>
                  <a:t>1</a:t>
                </a:r>
                <a:r>
                  <a:rPr lang="fr-FR" dirty="0" smtClean="0"/>
                  <a:t>,V</a:t>
                </a:r>
                <a:r>
                  <a:rPr lang="fr-FR" baseline="-25000" dirty="0" smtClean="0"/>
                  <a:t>2</a:t>
                </a:r>
                <a:r>
                  <a:rPr lang="fr-FR" dirty="0" smtClean="0"/>
                  <a:t>,V</a:t>
                </a:r>
                <a:r>
                  <a:rPr lang="fr-FR" baseline="-25000" dirty="0" smtClean="0"/>
                  <a:t>3</a:t>
                </a:r>
                <a:r>
                  <a:rPr lang="fr-FR" dirty="0" smtClean="0"/>
                  <a:t>) d’un vecteur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fr-FR" b="1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𝑽</m:t>
                        </m:r>
                      </m:e>
                    </m:acc>
                  </m:oMath>
                </a14:m>
                <a:r>
                  <a:rPr lang="fr-FR" b="1" dirty="0" smtClean="0"/>
                  <a:t> </a:t>
                </a:r>
                <a:r>
                  <a:rPr lang="fr-FR" sz="2400" b="1" dirty="0" smtClean="0"/>
                  <a:t>not</a:t>
                </a:r>
                <a:r>
                  <a:rPr lang="fr-FR" sz="2400" dirty="0" smtClean="0"/>
                  <a:t>é</a:t>
                </a:r>
                <a:endParaRPr lang="fr-FR" dirty="0"/>
              </a:p>
              <a:p>
                <a:pPr algn="just"/>
                <a:endParaRPr lang="fr-FR" b="1" dirty="0"/>
              </a:p>
              <a:p>
                <a:pPr algn="just"/>
                <a:endParaRPr lang="fr-FR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457200" y="167640"/>
                <a:ext cx="8229600" cy="6156960"/>
              </a:xfrm>
              <a:blipFill rotWithShape="1">
                <a:blip r:embed="rId2"/>
                <a:stretch>
                  <a:fillRect l="-593" r="-133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743200" y="3957045"/>
                <a:ext cx="25908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fr-FR" sz="2400" i="1" smtClean="0">
                              <a:latin typeface="Cambria Math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fr-FR" sz="240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sSub>
                                <m:sSubPr>
                                  <m:ctrlPr>
                                    <a:rPr lang="fr-FR" sz="240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𝑒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</m:acc>
                          <m:r>
                            <a:rPr lang="en-US" sz="2400" b="0" i="1" smtClean="0">
                              <a:latin typeface="Cambria Math"/>
                            </a:rPr>
                            <m:t>, </m:t>
                          </m:r>
                          <m:acc>
                            <m:accPr>
                              <m:chr m:val="⃗"/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𝑒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acc>
                          <m:r>
                            <a:rPr lang="en-US" sz="2400" b="0" i="1" smtClean="0">
                              <a:latin typeface="Cambria Math"/>
                            </a:rPr>
                            <m:t>. </m:t>
                          </m:r>
                          <m:acc>
                            <m:accPr>
                              <m:chr m:val="⃗"/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𝑒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3</m:t>
                                  </m:r>
                                </m:sub>
                              </m:sSub>
                            </m:e>
                          </m:acc>
                        </m:e>
                      </m:d>
                      <m:r>
                        <a:rPr lang="fr-FR" sz="2400" i="1" smtClean="0">
                          <a:latin typeface="Cambria Math"/>
                          <a:ea typeface="Cambria Math"/>
                        </a:rPr>
                        <m:t>⟹</m:t>
                      </m:r>
                      <m:acc>
                        <m:accPr>
                          <m:chr m:val="⃗"/>
                          <m:ctrlPr>
                            <a:rPr lang="fr-FR" sz="2400" i="1">
                              <a:latin typeface="Cambria Math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fr-FR" sz="24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/>
                                </a:rPr>
                                <m:t>𝑒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/>
                                </a:rPr>
                                <m:t>𝑖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fr-FR" sz="24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3200" y="3957045"/>
                <a:ext cx="2590800" cy="461665"/>
              </a:xfrm>
              <a:prstGeom prst="rect">
                <a:avLst/>
              </a:prstGeom>
              <a:blipFill rotWithShape="1">
                <a:blip r:embed="rId3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/>
          <p:cNvGrpSpPr/>
          <p:nvPr/>
        </p:nvGrpSpPr>
        <p:grpSpPr>
          <a:xfrm>
            <a:off x="5746376" y="3210699"/>
            <a:ext cx="2259106" cy="1632466"/>
            <a:chOff x="5746376" y="3210699"/>
            <a:chExt cx="2259106" cy="1632466"/>
          </a:xfrm>
        </p:grpSpPr>
        <p:grpSp>
          <p:nvGrpSpPr>
            <p:cNvPr id="15" name="Group 14"/>
            <p:cNvGrpSpPr/>
            <p:nvPr/>
          </p:nvGrpSpPr>
          <p:grpSpPr>
            <a:xfrm>
              <a:off x="5746376" y="3210699"/>
              <a:ext cx="2259106" cy="1632466"/>
              <a:chOff x="1308847" y="2590800"/>
              <a:chExt cx="2259106" cy="1632466"/>
            </a:xfrm>
          </p:grpSpPr>
          <p:cxnSp>
            <p:nvCxnSpPr>
              <p:cNvPr id="7" name="Straight Arrow Connector 6"/>
              <p:cNvCxnSpPr/>
              <p:nvPr/>
            </p:nvCxnSpPr>
            <p:spPr>
              <a:xfrm>
                <a:off x="2209800" y="3581400"/>
                <a:ext cx="896112" cy="0"/>
              </a:xfrm>
              <a:prstGeom prst="straightConnector1">
                <a:avLst/>
              </a:prstGeom>
              <a:ln w="19050">
                <a:solidFill>
                  <a:srgbClr val="00B0F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Arrow Connector 8"/>
              <p:cNvCxnSpPr/>
              <p:nvPr/>
            </p:nvCxnSpPr>
            <p:spPr>
              <a:xfrm flipV="1">
                <a:off x="2209800" y="2740152"/>
                <a:ext cx="0" cy="841248"/>
              </a:xfrm>
              <a:prstGeom prst="straightConnector1">
                <a:avLst/>
              </a:prstGeom>
              <a:ln w="19050">
                <a:solidFill>
                  <a:srgbClr val="00B0F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Arrow Connector 9"/>
              <p:cNvCxnSpPr/>
              <p:nvPr/>
            </p:nvCxnSpPr>
            <p:spPr>
              <a:xfrm flipH="1">
                <a:off x="1676400" y="3567953"/>
                <a:ext cx="519953" cy="470647"/>
              </a:xfrm>
              <a:prstGeom prst="straightConnector1">
                <a:avLst/>
              </a:prstGeom>
              <a:ln w="19050">
                <a:solidFill>
                  <a:srgbClr val="00B0F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2" name="TextBox 11"/>
                  <p:cNvSpPr txBox="1"/>
                  <p:nvPr/>
                </p:nvSpPr>
                <p:spPr>
                  <a:xfrm>
                    <a:off x="1766047" y="2590800"/>
                    <a:ext cx="519953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fr-FR" b="1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sSub>
                                <m:sSubPr>
                                  <m:ctrlPr>
                                    <a:rPr lang="fr-FR" b="1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>
                                      <a:latin typeface="Cambria Math"/>
                                    </a:rPr>
                                    <m:t>𝒆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𝟑</m:t>
                                  </m:r>
                                </m:sub>
                              </m:sSub>
                            </m:e>
                          </m:acc>
                        </m:oMath>
                      </m:oMathPara>
                    </a14:m>
                    <a:endParaRPr lang="fr-FR" b="1" dirty="0"/>
                  </a:p>
                </p:txBody>
              </p:sp>
            </mc:Choice>
            <mc:Fallback xmlns="">
              <p:sp>
                <p:nvSpPr>
                  <p:cNvPr id="12" name="TextBox 1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766047" y="2590800"/>
                    <a:ext cx="519953" cy="369332"/>
                  </a:xfrm>
                  <a:prstGeom prst="rect">
                    <a:avLst/>
                  </a:prstGeom>
                  <a:blipFill rotWithShape="1"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fr-FR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3" name="TextBox 12"/>
                  <p:cNvSpPr txBox="1"/>
                  <p:nvPr/>
                </p:nvSpPr>
                <p:spPr>
                  <a:xfrm>
                    <a:off x="1308847" y="3853934"/>
                    <a:ext cx="519953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fr-FR" b="1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sSub>
                                <m:sSubPr>
                                  <m:ctrlPr>
                                    <a:rPr lang="fr-FR" b="1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>
                                      <a:latin typeface="Cambria Math"/>
                                    </a:rPr>
                                    <m:t>𝒆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𝟏</m:t>
                                  </m:r>
                                </m:sub>
                              </m:sSub>
                            </m:e>
                          </m:acc>
                        </m:oMath>
                      </m:oMathPara>
                    </a14:m>
                    <a:endParaRPr lang="fr-FR" b="1" dirty="0"/>
                  </a:p>
                </p:txBody>
              </p:sp>
            </mc:Choice>
            <mc:Fallback xmlns="">
              <p:sp>
                <p:nvSpPr>
                  <p:cNvPr id="13" name="TextBox 1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308847" y="3853934"/>
                    <a:ext cx="519953" cy="369332"/>
                  </a:xfrm>
                  <a:prstGeom prst="rect">
                    <a:avLst/>
                  </a:prstGeom>
                  <a:blipFill rotWithShape="1">
                    <a:blip r:embed="rId5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fr-FR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4" name="TextBox 13"/>
                  <p:cNvSpPr txBox="1"/>
                  <p:nvPr/>
                </p:nvSpPr>
                <p:spPr>
                  <a:xfrm>
                    <a:off x="3048000" y="3288268"/>
                    <a:ext cx="519953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fr-FR" b="1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sSub>
                                <m:sSubPr>
                                  <m:ctrlPr>
                                    <a:rPr lang="fr-FR" b="1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>
                                      <a:latin typeface="Cambria Math"/>
                                    </a:rPr>
                                    <m:t>𝒆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𝟐</m:t>
                                  </m:r>
                                </m:sub>
                              </m:sSub>
                            </m:e>
                          </m:acc>
                        </m:oMath>
                      </m:oMathPara>
                    </a14:m>
                    <a:endParaRPr lang="fr-FR" b="1" dirty="0"/>
                  </a:p>
                </p:txBody>
              </p:sp>
            </mc:Choice>
            <mc:Fallback xmlns="">
              <p:sp>
                <p:nvSpPr>
                  <p:cNvPr id="14" name="TextBox 1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48000" y="3288268"/>
                    <a:ext cx="519953" cy="369332"/>
                  </a:xfrm>
                  <a:prstGeom prst="rect">
                    <a:avLst/>
                  </a:prstGeom>
                  <a:blipFill rotWithShape="1"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fr-FR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cxnSp>
          <p:nvCxnSpPr>
            <p:cNvPr id="18" name="Straight Arrow Connector 17"/>
            <p:cNvCxnSpPr/>
            <p:nvPr/>
          </p:nvCxnSpPr>
          <p:spPr>
            <a:xfrm flipV="1">
              <a:off x="6799728" y="3688497"/>
              <a:ext cx="457200" cy="328136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TextBox 19"/>
                <p:cNvSpPr txBox="1"/>
                <p:nvPr/>
              </p:nvSpPr>
              <p:spPr>
                <a:xfrm>
                  <a:off x="7117975" y="3395365"/>
                  <a:ext cx="519953" cy="4029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fr-FR" b="1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𝑽</m:t>
                            </m:r>
                          </m:e>
                        </m:acc>
                      </m:oMath>
                    </m:oMathPara>
                  </a14:m>
                  <a:endParaRPr lang="fr-FR" b="1" dirty="0"/>
                </a:p>
              </p:txBody>
            </p:sp>
          </mc:Choice>
          <mc:Fallback xmlns="">
            <p:sp>
              <p:nvSpPr>
                <p:cNvPr id="20" name="TextBox 1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117975" y="3395365"/>
                  <a:ext cx="519953" cy="402931"/>
                </a:xfrm>
                <a:prstGeom prst="rect">
                  <a:avLst/>
                </a:prstGeom>
                <a:blipFill rotWithShape="1"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fr-FR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6705600" y="5032849"/>
                <a:ext cx="1568825" cy="1139351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fr-FR" sz="2400" i="1" smtClean="0">
                              <a:latin typeface="Cambria Math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fr-FR" sz="24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/>
                                </a:rPr>
                                <m:t>𝑖</m:t>
                              </m:r>
                            </m:sub>
                          </m:sSub>
                        </m:e>
                      </m:acc>
                      <m:r>
                        <a:rPr lang="en-US" sz="2400" b="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"/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eqArrPr>
                            <m:e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  <m:e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  <m:e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3</m:t>
                                  </m:r>
                                </m:sub>
                              </m:sSub>
                            </m:e>
                          </m:eqArr>
                        </m:e>
                      </m:d>
                    </m:oMath>
                  </m:oMathPara>
                </a14:m>
                <a:endParaRPr lang="fr-FR" sz="24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05600" y="5032849"/>
                <a:ext cx="1568825" cy="1139351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82598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457200" y="1752600"/>
                <a:ext cx="8229600" cy="2971800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fr-FR" dirty="0" smtClean="0"/>
                  <a:t>De la même manière, les composantes d’un tenseur </a:t>
                </a:r>
                <a:r>
                  <a:rPr lang="fr-FR" u="sng" dirty="0" smtClean="0"/>
                  <a:t>d’ordre deux </a:t>
                </a:r>
                <a:r>
                  <a:rPr lang="fr-FR" dirty="0" smtClean="0"/>
                  <a:t>T est représenté par une matrice 3x3. on utilise la notation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i="1">
                            <a:latin typeface="Cambria Math"/>
                          </a:rPr>
                        </m:ctrlPr>
                      </m:dPr>
                      <m:e>
                        <m:r>
                          <a:rPr lang="en-US" i="1">
                            <a:latin typeface="Cambria Math"/>
                          </a:rPr>
                          <m:t>𝑇</m:t>
                        </m:r>
                      </m:e>
                    </m:d>
                  </m:oMath>
                </a14:m>
                <a:r>
                  <a:rPr lang="fr-FR" dirty="0" smtClean="0"/>
                  <a:t> </a:t>
                </a:r>
              </a:p>
              <a:p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/>
                          </a:rPr>
                          <m:t>𝑇</m:t>
                        </m:r>
                      </m:e>
                    </m:d>
                    <m:r>
                      <a:rPr lang="en-US" i="1">
                        <a:latin typeface="Cambria Math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i="1">
                            <a:latin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i="1">
                                <a:latin typeface="Cambria Math"/>
                              </a:rPr>
                            </m:ctrlPr>
                          </m:mPr>
                          <m:mr>
                            <m:e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/>
                                    </a:rPr>
                                    <m:t>11</m:t>
                                  </m:r>
                                </m:sub>
                              </m:sSub>
                            </m:e>
                            <m:e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/>
                                    </a:rPr>
                                    <m:t>12</m:t>
                                  </m:r>
                                </m:sub>
                              </m:sSub>
                            </m:e>
                            <m:e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/>
                                    </a:rPr>
                                    <m:t>13</m:t>
                                  </m:r>
                                </m:sub>
                              </m:sSub>
                            </m:e>
                          </m:mr>
                          <m:mr>
                            <m:e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/>
                                    </a:rPr>
                                    <m:t>21</m:t>
                                  </m:r>
                                </m:sub>
                              </m:sSub>
                            </m:e>
                            <m:e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/>
                                    </a:rPr>
                                    <m:t>22</m:t>
                                  </m:r>
                                </m:sub>
                              </m:sSub>
                            </m:e>
                            <m:e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/>
                                    </a:rPr>
                                    <m:t>23</m:t>
                                  </m:r>
                                </m:sub>
                              </m:sSub>
                            </m:e>
                          </m:mr>
                          <m:mr>
                            <m:e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/>
                                    </a:rPr>
                                    <m:t>31</m:t>
                                  </m:r>
                                </m:sub>
                              </m:sSub>
                            </m:e>
                            <m:e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/>
                                    </a:rPr>
                                    <m:t>32</m:t>
                                  </m:r>
                                </m:sub>
                              </m:sSub>
                            </m:e>
                            <m:e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/>
                                    </a:rPr>
                                    <m:t>33</m:t>
                                  </m:r>
                                </m:sub>
                              </m:sSub>
                            </m:e>
                          </m:mr>
                        </m:m>
                      </m:e>
                    </m:d>
                    <m:r>
                      <a:rPr lang="en-US" i="1">
                        <a:latin typeface="Cambria Math"/>
                        <a:ea typeface="Cambria Math"/>
                      </a:rPr>
                      <m:t>⇒</m:t>
                    </m:r>
                    <m:sSub>
                      <m:sSubPr>
                        <m:ctrlPr>
                          <a:rPr lang="en-US" b="1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b="1" i="1">
                            <a:latin typeface="Cambria Math"/>
                            <a:ea typeface="Cambria Math"/>
                          </a:rPr>
                          <m:t>𝑻</m:t>
                        </m:r>
                      </m:e>
                      <m:sub>
                        <m:r>
                          <a:rPr lang="en-US" b="1" i="1">
                            <a:latin typeface="Cambria Math"/>
                            <a:ea typeface="Cambria Math"/>
                          </a:rPr>
                          <m:t>𝒊𝒋</m:t>
                        </m:r>
                      </m:sub>
                    </m:sSub>
                  </m:oMath>
                </a14:m>
                <a:endParaRPr lang="fr-FR" b="1" dirty="0"/>
              </a:p>
              <a:p>
                <a:r>
                  <a:rPr lang="fr-FR" b="1" dirty="0" err="1" smtClean="0"/>
                  <a:t>T</a:t>
                </a:r>
                <a:r>
                  <a:rPr lang="fr-FR" b="1" baseline="-25000" dirty="0" err="1" smtClean="0"/>
                  <a:t>ij</a:t>
                </a:r>
                <a:r>
                  <a:rPr lang="fr-FR" baseline="-25000" dirty="0" smtClean="0"/>
                  <a:t> </a:t>
                </a:r>
                <a:r>
                  <a:rPr lang="fr-FR" dirty="0" smtClean="0"/>
                  <a:t>représente les neuf composantes de la matrice 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fr-FR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b="1" i="1" smtClean="0">
                            <a:latin typeface="Cambria Math"/>
                          </a:rPr>
                          <m:t>𝑻</m:t>
                        </m:r>
                      </m:e>
                    </m:acc>
                  </m:oMath>
                </a14:m>
                <a:endParaRPr lang="fr-FR" dirty="0" smtClean="0"/>
              </a:p>
              <a:p>
                <a:endParaRPr lang="fr-FR" dirty="0" smtClean="0"/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457200" y="1752600"/>
                <a:ext cx="8229600" cy="2971800"/>
              </a:xfrm>
              <a:blipFill rotWithShape="1">
                <a:blip r:embed="rId2"/>
                <a:stretch>
                  <a:fillRect l="-593" t="-3080" b="-205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/>
          <p:cNvSpPr txBox="1"/>
          <p:nvPr/>
        </p:nvSpPr>
        <p:spPr>
          <a:xfrm>
            <a:off x="609600" y="457200"/>
            <a:ext cx="7848600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90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1.2 </a:t>
            </a:r>
            <a:r>
              <a:rPr lang="fr-FR" sz="290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un tenseur (une application </a:t>
            </a:r>
            <a:r>
              <a:rPr lang="fr-FR" sz="290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linéaire)</a:t>
            </a:r>
            <a:endParaRPr lang="fr-FR" sz="2900" dirty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568408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>
                <a:solidFill>
                  <a:srgbClr val="C00000"/>
                </a:solidFill>
              </a:rPr>
              <a:t>2</a:t>
            </a:r>
            <a:r>
              <a:rPr lang="fr-FR" sz="2700" dirty="0" smtClean="0">
                <a:solidFill>
                  <a:srgbClr val="C00000"/>
                </a:solidFill>
              </a:rPr>
              <a:t>. Convention </a:t>
            </a:r>
            <a:r>
              <a:rPr lang="fr-FR" sz="2700" dirty="0">
                <a:solidFill>
                  <a:srgbClr val="C00000"/>
                </a:solidFill>
              </a:rPr>
              <a:t>de sommation </a:t>
            </a:r>
            <a:r>
              <a:rPr lang="fr-FR" sz="2700" dirty="0" smtClean="0">
                <a:solidFill>
                  <a:srgbClr val="C00000"/>
                </a:solidFill>
              </a:rPr>
              <a:t>d’Einstein</a:t>
            </a:r>
            <a:br>
              <a:rPr lang="fr-FR" sz="2700" dirty="0" smtClean="0">
                <a:solidFill>
                  <a:srgbClr val="C00000"/>
                </a:solidFill>
              </a:rPr>
            </a:br>
            <a:r>
              <a:rPr lang="fr-FR" sz="2700" dirty="0" smtClean="0">
                <a:solidFill>
                  <a:srgbClr val="C00000"/>
                </a:solidFill>
              </a:rPr>
              <a:t>indice libre, indice muet</a:t>
            </a:r>
            <a:endParaRPr lang="fr-FR" sz="2700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457200" y="1219200"/>
                <a:ext cx="8229600" cy="5257800"/>
              </a:xfrm>
            </p:spPr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fr-FR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i="1">
                            <a:latin typeface="Cambria Math"/>
                          </a:rPr>
                          <m:t>𝑈</m:t>
                        </m:r>
                      </m:e>
                    </m:acc>
                    <m:r>
                      <a:rPr lang="en-US" i="1">
                        <a:latin typeface="Cambria Math"/>
                      </a:rPr>
                      <m:t>.</m:t>
                    </m:r>
                    <m:acc>
                      <m:accPr>
                        <m:chr m:val="⃗"/>
                        <m:ctrlPr>
                          <a:rPr lang="en-US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i="1">
                            <a:latin typeface="Cambria Math"/>
                          </a:rPr>
                          <m:t>𝑉</m:t>
                        </m:r>
                      </m:e>
                    </m:acc>
                    <m:r>
                      <a:rPr lang="en-US" i="1">
                        <a:latin typeface="Cambria Math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i="1">
                            <a:latin typeface="Cambria Math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i="1">
                            <a:latin typeface="Cambria Math"/>
                          </a:rPr>
                          <m:t>𝑖</m:t>
                        </m:r>
                        <m:r>
                          <a:rPr lang="en-US" i="1">
                            <a:latin typeface="Cambria Math"/>
                          </a:rPr>
                          <m:t>=</m:t>
                        </m:r>
                        <m:r>
                          <a:rPr lang="en-US" i="1">
                            <a:latin typeface="Cambria Math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latin typeface="Cambria Math"/>
                          </a:rPr>
                          <m:t>3</m:t>
                        </m:r>
                      </m:sup>
                      <m:e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𝑈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𝑉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r>
                          <a:rPr lang="en-US" i="1">
                            <a:latin typeface="Cambria Math"/>
                          </a:rPr>
                          <m:t>=</m:t>
                        </m:r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𝑈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𝑉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en-US" i="1"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𝑈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𝑉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  <m:r>
                          <a:rPr lang="en-US" i="1"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𝑈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3</m:t>
                            </m:r>
                          </m:sub>
                        </m:sSub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𝑉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e>
                    </m:nary>
                  </m:oMath>
                </a14:m>
                <a:endParaRPr lang="fr-FR" i="1" dirty="0" smtClean="0">
                  <a:latin typeface="Cambria Math"/>
                </a:endParaRPr>
              </a:p>
              <a:p>
                <a:pPr algn="just"/>
                <a:r>
                  <a:rPr lang="fr-FR" sz="2400" b="1" i="1" dirty="0" smtClean="0">
                    <a:latin typeface="Cambria Math"/>
                  </a:rPr>
                  <a:t>La convention de sommation </a:t>
                </a:r>
                <a:r>
                  <a:rPr lang="fr-FR" sz="2400" i="1" dirty="0" smtClean="0">
                    <a:latin typeface="Cambria Math"/>
                  </a:rPr>
                  <a:t>stipule que lorsqu’un indice apparait deux fois dans un monôme, celui-ci représente une somme de n termes obtenu en faisant varier l’indice concerné de 1 </a:t>
                </a:r>
                <a:r>
                  <a:rPr lang="fr-FR" sz="2400" i="1" dirty="0">
                    <a:latin typeface="Cambria Math"/>
                  </a:rPr>
                  <a:t>à</a:t>
                </a:r>
                <a:r>
                  <a:rPr lang="fr-FR" sz="2400" i="1" dirty="0" smtClean="0">
                    <a:latin typeface="Cambria Math"/>
                  </a:rPr>
                  <a:t> n. Cette convention est dite </a:t>
                </a:r>
                <a:r>
                  <a:rPr lang="fr-FR" sz="2400" b="1" i="1" dirty="0" smtClean="0">
                    <a:solidFill>
                      <a:srgbClr val="FF0000"/>
                    </a:solidFill>
                    <a:latin typeface="Cambria Math"/>
                  </a:rPr>
                  <a:t>convention d’Einstein</a:t>
                </a:r>
                <a:r>
                  <a:rPr lang="fr-FR" sz="2400" i="1" dirty="0" smtClean="0">
                    <a:latin typeface="Cambria Math"/>
                  </a:rPr>
                  <a:t>.</a:t>
                </a:r>
              </a:p>
              <a:p>
                <a:r>
                  <a:rPr lang="fr-FR" i="1" dirty="0">
                    <a:latin typeface="Cambria Math"/>
                  </a:rPr>
                  <a:t>On </a:t>
                </a:r>
                <a:r>
                  <a:rPr lang="fr-FR" i="1" dirty="0" smtClean="0">
                    <a:latin typeface="Cambria Math"/>
                  </a:rPr>
                  <a:t>note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fr-FR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i="1">
                            <a:latin typeface="Cambria Math"/>
                          </a:rPr>
                          <m:t>𝑈</m:t>
                        </m:r>
                      </m:e>
                    </m:acc>
                    <m:r>
                      <a:rPr lang="en-US" i="1">
                        <a:latin typeface="Cambria Math"/>
                      </a:rPr>
                      <m:t>.</m:t>
                    </m:r>
                    <m:acc>
                      <m:accPr>
                        <m:chr m:val="⃗"/>
                        <m:ctrlPr>
                          <a:rPr lang="en-US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i="1">
                            <a:latin typeface="Cambria Math"/>
                          </a:rPr>
                          <m:t>𝑉</m:t>
                        </m:r>
                      </m:e>
                    </m:acc>
                    <m:r>
                      <a:rPr lang="en-US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𝑈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𝑖</m:t>
                        </m:r>
                      </m:sub>
                    </m:sSub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𝑉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endParaRPr lang="fr-FR" i="1" dirty="0" smtClean="0">
                  <a:latin typeface="Cambria Math"/>
                </a:endParaRPr>
              </a:p>
              <a:p>
                <a:endParaRPr lang="fr-FR" sz="800" i="1" dirty="0" smtClean="0">
                  <a:latin typeface="Cambria Math"/>
                </a:endParaRPr>
              </a:p>
              <a:p>
                <a:pPr algn="just"/>
                <a:r>
                  <a:rPr lang="fr-FR" i="1" dirty="0" smtClean="0">
                    <a:latin typeface="Cambria Math"/>
                  </a:rPr>
                  <a:t>- </a:t>
                </a:r>
                <a:r>
                  <a:rPr lang="fr-FR" sz="2400" i="1" dirty="0" smtClean="0">
                    <a:latin typeface="Cambria Math"/>
                  </a:rPr>
                  <a:t>l’indice </a:t>
                </a:r>
                <a:r>
                  <a:rPr lang="fr-FR" sz="2400" i="1" dirty="0" smtClean="0">
                    <a:solidFill>
                      <a:srgbClr val="FF0000"/>
                    </a:solidFill>
                    <a:latin typeface="Cambria Math"/>
                  </a:rPr>
                  <a:t>i</a:t>
                </a:r>
                <a:r>
                  <a:rPr lang="fr-FR" sz="2400" i="1" dirty="0" smtClean="0">
                    <a:latin typeface="Cambria Math"/>
                  </a:rPr>
                  <a:t> répété deux fois  est appelé </a:t>
                </a:r>
                <a:r>
                  <a:rPr lang="fr-FR" sz="2400" i="1" dirty="0" smtClean="0">
                    <a:solidFill>
                      <a:srgbClr val="FF0000"/>
                    </a:solidFill>
                    <a:latin typeface="Cambria Math"/>
                  </a:rPr>
                  <a:t>indice muet</a:t>
                </a:r>
                <a:r>
                  <a:rPr lang="fr-FR" sz="2400" i="1" dirty="0" smtClean="0">
                    <a:latin typeface="Cambria Math"/>
                  </a:rPr>
                  <a:t>.</a:t>
                </a:r>
              </a:p>
              <a:p>
                <a:pPr algn="just"/>
                <a:r>
                  <a:rPr lang="fr-FR" sz="2400" i="1" dirty="0" smtClean="0">
                    <a:latin typeface="Cambria Math"/>
                  </a:rPr>
                  <a:t>- l’indice muet ne peut être répété plus de deux fois.</a:t>
                </a:r>
              </a:p>
              <a:p>
                <a:pPr algn="just"/>
                <a:r>
                  <a:rPr lang="fr-FR" sz="2400" i="1" dirty="0" smtClean="0">
                    <a:latin typeface="Cambria Math"/>
                  </a:rPr>
                  <a:t>- on peut substituer l’indice muet par n’importe quel indice pourvu qu’il diffère des autres indices présents dans le monôme.</a:t>
                </a:r>
              </a:p>
              <a:p>
                <a:pPr algn="just"/>
                <a:endParaRPr lang="fr-FR" sz="24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457200" y="1219200"/>
                <a:ext cx="8229600" cy="5257800"/>
              </a:xfrm>
              <a:blipFill rotWithShape="1">
                <a:blip r:embed="rId2"/>
                <a:stretch>
                  <a:fillRect l="-593" r="-1111" b="-2549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55005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FF0000"/>
                </a:solidFill>
              </a:rPr>
              <a:t>L’indice </a:t>
            </a:r>
            <a:r>
              <a:rPr lang="fr-FR" dirty="0">
                <a:solidFill>
                  <a:srgbClr val="FF0000"/>
                </a:solidFill>
              </a:rPr>
              <a:t>libre</a:t>
            </a:r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/>
              <a:lstStyle/>
              <a:p>
                <a:r>
                  <a:rPr lang="fr-FR" dirty="0" smtClean="0"/>
                  <a:t>Dans un monôme, un indice non répété est appelé </a:t>
                </a:r>
                <a:r>
                  <a:rPr lang="fr-FR" dirty="0" smtClean="0">
                    <a:solidFill>
                      <a:srgbClr val="FF0000"/>
                    </a:solidFill>
                  </a:rPr>
                  <a:t>indice libre </a:t>
                </a:r>
                <a:r>
                  <a:rPr lang="fr-FR" dirty="0" smtClean="0"/>
                  <a:t>ou </a:t>
                </a:r>
                <a:r>
                  <a:rPr lang="fr-FR" dirty="0" smtClean="0">
                    <a:solidFill>
                      <a:srgbClr val="FF0000"/>
                    </a:solidFill>
                  </a:rPr>
                  <a:t>franc.</a:t>
                </a:r>
              </a:p>
              <a:p>
                <a:pPr marL="0" indent="0">
                  <a:buNone/>
                </a:pPr>
                <a:r>
                  <a:rPr lang="fr-FR" u="sng" dirty="0" smtClean="0"/>
                  <a:t>Exemple: </a:t>
                </a:r>
                <a:r>
                  <a:rPr lang="fr-FR" sz="2800" i="1" dirty="0">
                    <a:latin typeface="Cambria Math"/>
                  </a:rPr>
                  <a:t>indice muet =?, </a:t>
                </a:r>
                <a:r>
                  <a:rPr lang="fr-FR" sz="2800" dirty="0"/>
                  <a:t>indice libre =?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𝑖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𝑖𝑗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𝑗</m:t>
                          </m:r>
                        </m:sub>
                      </m:sSub>
                    </m:oMath>
                  </m:oMathPara>
                </a14:m>
                <a:endParaRPr lang="fr-FR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𝐴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𝑘𝑙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𝐵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𝑖</m:t>
                          </m:r>
                          <m:r>
                            <a:rPr lang="en-US" b="0" i="1" smtClean="0">
                              <a:latin typeface="Cambria Math"/>
                            </a:rPr>
                            <m:t>𝑘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𝐶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𝑖𝑙</m:t>
                          </m:r>
                        </m:sub>
                      </m:sSub>
                    </m:oMath>
                  </m:oMathPara>
                </a14:m>
                <a:endParaRPr lang="fr-FR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𝑖𝑗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𝑗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fr-FR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𝐴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𝑗𝑘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𝐵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𝑖</m:t>
                          </m:r>
                          <m:r>
                            <a:rPr lang="en-US" b="0" i="1" smtClean="0">
                              <a:latin typeface="Cambria Math"/>
                            </a:rPr>
                            <m:t>𝑙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𝐸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𝑘𝑙</m:t>
                          </m:r>
                        </m:sub>
                      </m:sSub>
                    </m:oMath>
                  </m:oMathPara>
                </a14:m>
                <a:endParaRPr lang="fr-FR" dirty="0" smtClean="0"/>
              </a:p>
              <a:p>
                <a:pPr marL="0" indent="0">
                  <a:buNone/>
                </a:pPr>
                <a:endParaRPr lang="fr-FR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2"/>
                <a:stretch>
                  <a:fillRect l="-1259" t="-1111" r="-667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63752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3- Trace d’un tenseur</a:t>
            </a:r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/>
              <a:lstStyle/>
              <a:p>
                <a:r>
                  <a:rPr lang="fr-FR" dirty="0" smtClean="0"/>
                  <a:t>Pour exprimer la trace d’un tenseur:</a:t>
                </a:r>
              </a:p>
              <a:p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𝑇𝑟</m:t>
                    </m:r>
                    <m:d>
                      <m:dPr>
                        <m:ctrlPr>
                          <a:rPr lang="en-US" b="0" i="1" smtClean="0">
                            <a:latin typeface="Cambria Math"/>
                          </a:rPr>
                        </m:ctrlPr>
                      </m:dPr>
                      <m:e>
                        <m:acc>
                          <m:accPr>
                            <m:chr m:val="̿"/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𝑇</m:t>
                            </m:r>
                          </m:e>
                        </m:acc>
                      </m:e>
                    </m:d>
                    <m:r>
                      <a:rPr lang="en-US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11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22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33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𝑖𝑖</m:t>
                        </m:r>
                      </m:sub>
                    </m:sSub>
                  </m:oMath>
                </a14:m>
                <a:endParaRPr lang="fr-FR" dirty="0" smtClean="0"/>
              </a:p>
              <a:p>
                <a:pPr marL="0" indent="0">
                  <a:buNone/>
                </a:pPr>
                <a:r>
                  <a:rPr lang="fr-FR" sz="3200" dirty="0" smtClean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4- </a:t>
                </a:r>
                <a:r>
                  <a:rPr lang="fr-FR" sz="320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l’ordre du </a:t>
                </a:r>
                <a:r>
                  <a:rPr lang="fr-FR" sz="3200" dirty="0" smtClean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tenseur</a:t>
                </a:r>
              </a:p>
              <a:p>
                <a:pPr marL="0" indent="0">
                  <a:buNone/>
                </a:pPr>
                <a:r>
                  <a:rPr lang="fr-FR" dirty="0" smtClean="0"/>
                  <a:t>L’ordre du tenseurs est obtenu par </a:t>
                </a:r>
                <a:r>
                  <a:rPr lang="fr-FR" dirty="0" smtClean="0">
                    <a:solidFill>
                      <a:srgbClr val="FF0000"/>
                    </a:solidFill>
                  </a:rPr>
                  <a:t>le nombre d’indice libre:</a:t>
                </a:r>
              </a:p>
              <a:p>
                <a:pPr>
                  <a:buClrTx/>
                  <a:buFont typeface="Wingdings" pitchFamily="2" charset="2"/>
                  <a:buChar char="Ø"/>
                </a:pPr>
                <a:r>
                  <a:rPr lang="fr-FR" dirty="0" err="1" smtClean="0"/>
                  <a:t>T</a:t>
                </a:r>
                <a:r>
                  <a:rPr lang="fr-FR" baseline="-25000" dirty="0" err="1" smtClean="0"/>
                  <a:t>ii</a:t>
                </a:r>
                <a:r>
                  <a:rPr lang="fr-FR" dirty="0" smtClean="0"/>
                  <a:t> est scalaire car il n’y a pas d’indice libre;</a:t>
                </a:r>
              </a:p>
              <a:p>
                <a:pPr>
                  <a:buClrTx/>
                  <a:buFont typeface="Wingdings" pitchFamily="2" charset="2"/>
                  <a:buChar char="Ø"/>
                </a:pP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fr-FR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fr-FR" i="1" smtClean="0">
                            <a:latin typeface="Cambria Math"/>
                            <a:ea typeface="Cambria Math"/>
                          </a:rPr>
                          <m:t>𝜗</m:t>
                        </m:r>
                        <m:sSub>
                          <m:sSubPr>
                            <m:ctrlPr>
                              <a:rPr lang="fr-FR" i="1" smtClean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𝑖𝑗</m:t>
                            </m:r>
                          </m:sub>
                        </m:sSub>
                      </m:num>
                      <m:den>
                        <m:r>
                          <a:rPr lang="fr-FR" i="1" smtClean="0">
                            <a:latin typeface="Cambria Math"/>
                            <a:ea typeface="Cambria Math"/>
                          </a:rPr>
                          <m:t>𝜗</m:t>
                        </m:r>
                        <m:sSub>
                          <m:sSubPr>
                            <m:ctrlPr>
                              <a:rPr lang="fr-FR" i="1" smtClean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𝑖</m:t>
                            </m:r>
                          </m:sub>
                        </m:sSub>
                      </m:den>
                    </m:f>
                  </m:oMath>
                </a14:m>
                <a:r>
                  <a:rPr lang="fr-FR" dirty="0" smtClean="0"/>
                  <a:t> est un vecteurs car il un seule indice libre;</a:t>
                </a:r>
              </a:p>
              <a:p>
                <a:pPr>
                  <a:buClrTx/>
                  <a:buFont typeface="Wingdings" pitchFamily="2" charset="2"/>
                  <a:buChar char="Ø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fr-FR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𝑗𝑘</m:t>
                        </m:r>
                      </m:sub>
                    </m:sSub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𝑖𝑙</m:t>
                        </m:r>
                      </m:sub>
                    </m:sSub>
                  </m:oMath>
                </a14:m>
                <a:r>
                  <a:rPr lang="fr-FR" dirty="0" smtClean="0"/>
                  <a:t> représente un tenseur d’ordre deux, car il deux indices libres.</a:t>
                </a:r>
              </a:p>
              <a:p>
                <a:pPr>
                  <a:buClrTx/>
                  <a:buFont typeface="Wingdings" pitchFamily="2" charset="2"/>
                  <a:buChar char="Ø"/>
                </a:pPr>
                <a:endParaRPr lang="fr-FR" dirty="0" smtClean="0"/>
              </a:p>
              <a:p>
                <a:pPr marL="0" indent="0">
                  <a:buNone/>
                </a:pPr>
                <a:endParaRPr lang="fr-FR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2"/>
                <a:stretch>
                  <a:fillRect l="-1852" t="-1111" r="-96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74767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 dirty="0" smtClean="0"/>
              <a:t>L’ordre d’un tenseur peut être classer:</a:t>
            </a:r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30085717"/>
                  </p:ext>
                </p:extLst>
              </p:nvPr>
            </p:nvGraphicFramePr>
            <p:xfrm>
              <a:off x="1295400" y="2514600"/>
              <a:ext cx="7086600" cy="233705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362200"/>
                    <a:gridCol w="2362200"/>
                    <a:gridCol w="2362200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fr-FR" sz="2000" b="1" dirty="0" err="1" smtClean="0"/>
                            <a:t>Nbr</a:t>
                          </a:r>
                          <a:r>
                            <a:rPr lang="fr-FR" sz="2000" b="1" baseline="0" dirty="0" smtClean="0"/>
                            <a:t> d’indice libre</a:t>
                          </a:r>
                          <a:endParaRPr lang="fr-FR" sz="2000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fr-FR" sz="2000" b="1" dirty="0" smtClean="0"/>
                            <a:t>Ordre du tenseur</a:t>
                          </a:r>
                          <a:endParaRPr lang="fr-FR" sz="2000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fr-FR" sz="2000" b="1" dirty="0" smtClean="0"/>
                            <a:t>Nature du tenseur</a:t>
                          </a:r>
                          <a:endParaRPr lang="fr-FR" sz="2000" b="1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fr-FR" sz="2000" dirty="0" err="1" smtClean="0"/>
                            <a:t>aucn</a:t>
                          </a:r>
                          <a:endParaRPr lang="fr-FR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fr-FR" sz="2000" dirty="0" smtClean="0"/>
                            <a:t>0</a:t>
                          </a:r>
                          <a:endParaRPr lang="fr-FR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fr-FR" sz="2000" dirty="0" smtClean="0"/>
                            <a:t>scalaire</a:t>
                          </a:r>
                          <a:endParaRPr lang="fr-FR" sz="20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fr-FR" sz="2000" dirty="0" smtClean="0"/>
                            <a:t>1</a:t>
                          </a:r>
                          <a:endParaRPr lang="fr-FR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fr-FR" sz="2000" dirty="0" smtClean="0"/>
                            <a:t>1</a:t>
                          </a:r>
                          <a:endParaRPr lang="fr-FR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fr-FR" sz="2000" dirty="0" smtClean="0"/>
                            <a:t>Vecteur</a:t>
                          </a:r>
                          <a:endParaRPr lang="fr-FR" sz="20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fr-FR" sz="2000" dirty="0" smtClean="0"/>
                            <a:t>2</a:t>
                          </a:r>
                          <a:endParaRPr lang="fr-FR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fr-FR" sz="2000" dirty="0" smtClean="0"/>
                            <a:t>2</a:t>
                          </a:r>
                          <a:endParaRPr lang="fr-FR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fr-FR" sz="2000" dirty="0" smtClean="0"/>
                            <a:t>Tenseur</a:t>
                          </a:r>
                          <a:r>
                            <a:rPr lang="fr-FR" sz="2000" baseline="0" dirty="0" smtClean="0"/>
                            <a:t> 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̿"/>
                                  <m:ctrlPr>
                                    <a:rPr lang="fr-FR" sz="2000" i="1" baseline="0" smtClean="0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n-US" sz="2000" b="0" i="1" baseline="0" smtClean="0">
                                      <a:latin typeface="Cambria Math"/>
                                    </a:rPr>
                                    <m:t>𝑇</m:t>
                                  </m:r>
                                </m:e>
                              </m:acc>
                            </m:oMath>
                          </a14:m>
                          <a:endParaRPr lang="fr-FR" sz="20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fr-FR" sz="2000" dirty="0" smtClean="0"/>
                            <a:t>3</a:t>
                          </a:r>
                          <a:endParaRPr lang="fr-FR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fr-FR" sz="2000" dirty="0" smtClean="0"/>
                            <a:t>3</a:t>
                          </a:r>
                          <a:endParaRPr lang="fr-FR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fr-FR" sz="2000" dirty="0" smtClean="0"/>
                            <a:t>Tensuer  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̿"/>
                                  <m:ctrlPr>
                                    <a:rPr lang="fr-FR" sz="2000" i="1" smtClean="0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n-US" sz="2000" b="0" i="1" smtClean="0">
                                      <a:latin typeface="Cambria Math"/>
                                    </a:rPr>
                                    <m:t>𝑇</m:t>
                                  </m:r>
                                </m:e>
                              </m:acc>
                            </m:oMath>
                          </a14:m>
                          <a:endParaRPr lang="fr-FR" sz="20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30085717"/>
                  </p:ext>
                </p:extLst>
              </p:nvPr>
            </p:nvGraphicFramePr>
            <p:xfrm>
              <a:off x="1295400" y="2514600"/>
              <a:ext cx="7086600" cy="233705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362200"/>
                    <a:gridCol w="2362200"/>
                    <a:gridCol w="2362200"/>
                  </a:tblGrid>
                  <a:tr h="701040">
                    <a:tc>
                      <a:txBody>
                        <a:bodyPr/>
                        <a:lstStyle/>
                        <a:p>
                          <a:r>
                            <a:rPr lang="fr-FR" sz="2000" b="1" dirty="0" err="1" smtClean="0"/>
                            <a:t>Nbr</a:t>
                          </a:r>
                          <a:r>
                            <a:rPr lang="fr-FR" sz="2000" b="1" baseline="0" dirty="0" smtClean="0"/>
                            <a:t> d’indice libre</a:t>
                          </a:r>
                          <a:endParaRPr lang="fr-FR" sz="2000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fr-FR" sz="2000" b="1" dirty="0" smtClean="0"/>
                            <a:t>Ordre du tenseur</a:t>
                          </a:r>
                          <a:endParaRPr lang="fr-FR" sz="2000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fr-FR" sz="2000" b="1" dirty="0" smtClean="0"/>
                            <a:t>Nature du tenseur</a:t>
                          </a:r>
                          <a:endParaRPr lang="fr-FR" sz="2000" b="1" dirty="0"/>
                        </a:p>
                      </a:txBody>
                      <a:tcPr/>
                    </a:tc>
                  </a:tr>
                  <a:tr h="396240">
                    <a:tc>
                      <a:txBody>
                        <a:bodyPr/>
                        <a:lstStyle/>
                        <a:p>
                          <a:r>
                            <a:rPr lang="fr-FR" sz="2000" dirty="0" err="1" smtClean="0"/>
                            <a:t>aucn</a:t>
                          </a:r>
                          <a:endParaRPr lang="fr-FR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fr-FR" sz="2000" dirty="0" smtClean="0"/>
                            <a:t>0</a:t>
                          </a:r>
                          <a:endParaRPr lang="fr-FR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fr-FR" sz="2000" dirty="0" smtClean="0"/>
                            <a:t>scalaire</a:t>
                          </a:r>
                          <a:endParaRPr lang="fr-FR" sz="2000" dirty="0"/>
                        </a:p>
                      </a:txBody>
                      <a:tcPr/>
                    </a:tc>
                  </a:tr>
                  <a:tr h="396240">
                    <a:tc>
                      <a:txBody>
                        <a:bodyPr/>
                        <a:lstStyle/>
                        <a:p>
                          <a:r>
                            <a:rPr lang="fr-FR" sz="2000" dirty="0" smtClean="0"/>
                            <a:t>1</a:t>
                          </a:r>
                          <a:endParaRPr lang="fr-FR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fr-FR" sz="2000" dirty="0" smtClean="0"/>
                            <a:t>1</a:t>
                          </a:r>
                          <a:endParaRPr lang="fr-FR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fr-FR" sz="2000" dirty="0" smtClean="0"/>
                            <a:t>Vecteur</a:t>
                          </a:r>
                          <a:endParaRPr lang="fr-FR" sz="2000" dirty="0"/>
                        </a:p>
                      </a:txBody>
                      <a:tcPr/>
                    </a:tc>
                  </a:tr>
                  <a:tr h="421767">
                    <a:tc>
                      <a:txBody>
                        <a:bodyPr/>
                        <a:lstStyle/>
                        <a:p>
                          <a:r>
                            <a:rPr lang="fr-FR" sz="2000" dirty="0" smtClean="0"/>
                            <a:t>2</a:t>
                          </a:r>
                          <a:endParaRPr lang="fr-FR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fr-FR" sz="2000" dirty="0" smtClean="0"/>
                            <a:t>2</a:t>
                          </a:r>
                          <a:endParaRPr lang="fr-FR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fr-FR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200517" t="-362319" b="-126087"/>
                          </a:stretch>
                        </a:blipFill>
                      </a:tcPr>
                    </a:tc>
                  </a:tr>
                  <a:tr h="421767">
                    <a:tc>
                      <a:txBody>
                        <a:bodyPr/>
                        <a:lstStyle/>
                        <a:p>
                          <a:r>
                            <a:rPr lang="fr-FR" sz="2000" dirty="0" smtClean="0"/>
                            <a:t>3</a:t>
                          </a:r>
                          <a:endParaRPr lang="fr-FR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fr-FR" sz="2000" dirty="0" smtClean="0"/>
                            <a:t>3</a:t>
                          </a:r>
                          <a:endParaRPr lang="fr-FR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fr-FR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200517" t="-462319" b="-26087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4149390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solidFill>
                  <a:srgbClr val="C00000"/>
                </a:solidFill>
              </a:rPr>
              <a:t>5. Ecriture matricielle et écriture indicielle</a:t>
            </a:r>
            <a:endParaRPr lang="fr-FR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Content Placeholder 3"/>
              <p:cNvGraphicFramePr>
                <a:graphicFrameLocks noGrp="1"/>
              </p:cNvGraphicFramePr>
              <p:nvPr>
                <p:ph sz="quarter" idx="1"/>
                <p:extLst>
                  <p:ext uri="{D42A27DB-BD31-4B8C-83A1-F6EECF244321}">
                    <p14:modId xmlns:p14="http://schemas.microsoft.com/office/powerpoint/2010/main" val="1022853683"/>
                  </p:ext>
                </p:extLst>
              </p:nvPr>
            </p:nvGraphicFramePr>
            <p:xfrm>
              <a:off x="457200" y="1219200"/>
              <a:ext cx="8229600" cy="280568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048000"/>
                    <a:gridCol w="2438400"/>
                    <a:gridCol w="2743200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fr-FR" sz="2400" b="1" dirty="0" smtClean="0"/>
                            <a:t>Ordre du tenseur</a:t>
                          </a:r>
                          <a:endParaRPr lang="fr-FR" sz="2400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fr-FR" sz="2400" b="1" dirty="0" smtClean="0"/>
                            <a:t>Ecriture matricielle</a:t>
                          </a:r>
                          <a:endParaRPr lang="fr-FR" sz="2400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fr-FR" sz="2400" b="1" dirty="0" smtClean="0"/>
                            <a:t>Ecriture indicielle</a:t>
                          </a:r>
                          <a:endParaRPr lang="fr-FR" sz="2400" b="1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fr-FR" sz="2400" dirty="0" smtClean="0"/>
                            <a:t>Scalaire </a:t>
                          </a:r>
                          <a:endParaRPr lang="fr-FR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fr-FR" sz="2400" dirty="0" smtClean="0"/>
                            <a:t>A, a, </a:t>
                          </a:r>
                          <a:r>
                            <a:rPr lang="el-GR" sz="2400" dirty="0" smtClean="0">
                              <a:latin typeface="Times New Roman"/>
                              <a:cs typeface="Times New Roman"/>
                            </a:rPr>
                            <a:t>α</a:t>
                          </a:r>
                          <a:r>
                            <a:rPr lang="en-US" sz="2400" dirty="0" smtClean="0">
                              <a:latin typeface="Times New Roman"/>
                              <a:cs typeface="Times New Roman"/>
                            </a:rPr>
                            <a:t>, </a:t>
                          </a:r>
                          <a:r>
                            <a:rPr lang="el-GR" sz="2400" dirty="0" smtClean="0">
                              <a:latin typeface="Times New Roman"/>
                              <a:cs typeface="Times New Roman"/>
                            </a:rPr>
                            <a:t>β</a:t>
                          </a:r>
                          <a:r>
                            <a:rPr lang="en-US" sz="2400" dirty="0" smtClean="0">
                              <a:latin typeface="Times New Roman"/>
                              <a:cs typeface="Times New Roman"/>
                            </a:rPr>
                            <a:t>, …</a:t>
                          </a:r>
                          <a:endParaRPr lang="fr-FR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fr-FR" sz="2400" dirty="0" smtClean="0"/>
                            <a:t>A, a, </a:t>
                          </a:r>
                          <a:r>
                            <a:rPr lang="el-GR" sz="2400" dirty="0" smtClean="0">
                              <a:latin typeface="Times New Roman"/>
                              <a:cs typeface="Times New Roman"/>
                            </a:rPr>
                            <a:t>α</a:t>
                          </a:r>
                          <a:r>
                            <a:rPr lang="en-US" sz="2400" dirty="0" smtClean="0">
                              <a:latin typeface="Times New Roman"/>
                              <a:cs typeface="Times New Roman"/>
                            </a:rPr>
                            <a:t>, </a:t>
                          </a:r>
                          <a:r>
                            <a:rPr lang="el-GR" sz="2400" dirty="0" smtClean="0">
                              <a:latin typeface="Times New Roman"/>
                              <a:cs typeface="Times New Roman"/>
                            </a:rPr>
                            <a:t>β</a:t>
                          </a:r>
                          <a:r>
                            <a:rPr lang="en-US" sz="2400" dirty="0" smtClean="0">
                              <a:latin typeface="Times New Roman"/>
                              <a:cs typeface="Times New Roman"/>
                            </a:rPr>
                            <a:t>, …</a:t>
                          </a:r>
                          <a:r>
                            <a:rPr lang="fr-FR" sz="2400" dirty="0" smtClean="0">
                              <a:latin typeface="+mn-lt"/>
                              <a:cs typeface="+mn-cs"/>
                            </a:rPr>
                            <a:t>,</a:t>
                          </a:r>
                          <a:r>
                            <a:rPr lang="fr-FR" sz="2400" baseline="0" dirty="0" smtClean="0">
                              <a:latin typeface="+mn-lt"/>
                              <a:cs typeface="+mn-cs"/>
                            </a:rPr>
                            <a:t> </a:t>
                          </a:r>
                          <a:r>
                            <a:rPr lang="fr-FR" sz="2400" baseline="0" dirty="0" err="1" smtClean="0">
                              <a:latin typeface="+mn-lt"/>
                              <a:cs typeface="+mn-cs"/>
                            </a:rPr>
                            <a:t>T</a:t>
                          </a:r>
                          <a:r>
                            <a:rPr lang="fr-FR" sz="2400" baseline="-25000" dirty="0" err="1" smtClean="0">
                              <a:latin typeface="+mn-lt"/>
                              <a:cs typeface="+mn-cs"/>
                            </a:rPr>
                            <a:t>ii</a:t>
                          </a:r>
                          <a:endParaRPr lang="fr-FR" sz="2400" baseline="-25000" dirty="0" smtClean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fr-FR" sz="2400" dirty="0" smtClean="0"/>
                            <a:t>Vecteur</a:t>
                          </a:r>
                          <a:r>
                            <a:rPr lang="fr-FR" sz="2400" baseline="0" dirty="0" smtClean="0"/>
                            <a:t> </a:t>
                          </a:r>
                          <a:endParaRPr lang="fr-FR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⃗"/>
                                    <m:ctrlPr>
                                      <a:rPr lang="fr-FR" sz="2400" i="1" smtClean="0">
                                        <a:latin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400" b="0" i="1" smtClean="0">
                                        <a:latin typeface="Cambria Math"/>
                                      </a:rPr>
                                      <m:t>𝑉</m:t>
                                    </m:r>
                                  </m:e>
                                </m:acc>
                              </m:oMath>
                            </m:oMathPara>
                          </a14:m>
                          <a:endParaRPr lang="fr-FR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2400" dirty="0" smtClean="0"/>
                            <a:t>Vi</a:t>
                          </a:r>
                          <a:endParaRPr lang="fr-FR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fr-FR" sz="2400" dirty="0" smtClean="0"/>
                            <a:t>Tenseur d’ordre deux</a:t>
                          </a:r>
                          <a:endParaRPr lang="fr-FR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̿"/>
                                    <m:ctrlPr>
                                      <a:rPr lang="fr-FR" sz="2400" i="1" smtClean="0">
                                        <a:latin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400" b="0" i="1" smtClean="0">
                                        <a:latin typeface="Cambria Math"/>
                                      </a:rPr>
                                      <m:t>𝑇</m:t>
                                    </m:r>
                                  </m:e>
                                </m:acc>
                              </m:oMath>
                            </m:oMathPara>
                          </a14:m>
                          <a:endParaRPr lang="fr-FR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2400" dirty="0" err="1" smtClean="0"/>
                            <a:t>T</a:t>
                          </a:r>
                          <a:r>
                            <a:rPr lang="fr-FR" sz="2400" baseline="-25000" dirty="0" err="1" smtClean="0"/>
                            <a:t>ij</a:t>
                          </a:r>
                          <a:endParaRPr lang="fr-FR" sz="2400" baseline="-250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fr-FR" sz="2400" dirty="0" smtClean="0"/>
                            <a:t>Tenseur d’ordre trois</a:t>
                          </a:r>
                          <a:endParaRPr lang="fr-FR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̿"/>
                                    <m:ctrlPr>
                                      <a:rPr lang="fr-FR" sz="2400" i="1" smtClean="0">
                                        <a:latin typeface="Cambria Math"/>
                                      </a:rPr>
                                    </m:ctrlPr>
                                  </m:accPr>
                                  <m:e>
                                    <m:acc>
                                      <m:accPr>
                                        <m:chr m:val="̅"/>
                                        <m:ctrlPr>
                                          <a:rPr lang="fr-FR" sz="2400" i="1" smtClean="0">
                                            <a:latin typeface="Cambria Math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US" sz="2400" b="0" i="1" smtClean="0">
                                            <a:latin typeface="Cambria Math"/>
                                          </a:rPr>
                                          <m:t>𝑇</m:t>
                                        </m:r>
                                      </m:e>
                                    </m:acc>
                                  </m:e>
                                </m:acc>
                              </m:oMath>
                            </m:oMathPara>
                          </a14:m>
                          <a:endParaRPr lang="fr-FR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2400" dirty="0" err="1" smtClean="0"/>
                            <a:t>T</a:t>
                          </a:r>
                          <a:r>
                            <a:rPr lang="fr-FR" sz="2400" baseline="-25000" dirty="0" err="1" smtClean="0"/>
                            <a:t>ijk</a:t>
                          </a:r>
                          <a:endParaRPr lang="fr-FR" sz="2400" baseline="-250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Content Placeholder 3"/>
              <p:cNvGraphicFramePr>
                <a:graphicFrameLocks noGrp="1"/>
              </p:cNvGraphicFramePr>
              <p:nvPr>
                <p:ph sz="quarter" idx="1"/>
                <p:extLst>
                  <p:ext uri="{D42A27DB-BD31-4B8C-83A1-F6EECF244321}">
                    <p14:modId xmlns:p14="http://schemas.microsoft.com/office/powerpoint/2010/main" val="1022853683"/>
                  </p:ext>
                </p:extLst>
              </p:nvPr>
            </p:nvGraphicFramePr>
            <p:xfrm>
              <a:off x="457200" y="1219200"/>
              <a:ext cx="8229600" cy="280568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048000"/>
                    <a:gridCol w="2438400"/>
                    <a:gridCol w="2743200"/>
                  </a:tblGrid>
                  <a:tr h="822960">
                    <a:tc>
                      <a:txBody>
                        <a:bodyPr/>
                        <a:lstStyle/>
                        <a:p>
                          <a:r>
                            <a:rPr lang="fr-FR" sz="2400" b="1" dirty="0" smtClean="0"/>
                            <a:t>Ordre du tenseur</a:t>
                          </a:r>
                          <a:endParaRPr lang="fr-FR" sz="2400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fr-FR" sz="2400" b="1" dirty="0" smtClean="0"/>
                            <a:t>Ecriture matricielle</a:t>
                          </a:r>
                          <a:endParaRPr lang="fr-FR" sz="2400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fr-FR" sz="2400" b="1" dirty="0" smtClean="0"/>
                            <a:t>Ecriture indicielle</a:t>
                          </a:r>
                          <a:endParaRPr lang="fr-FR" sz="2400" b="1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fr-FR" sz="2400" dirty="0" smtClean="0"/>
                            <a:t>Scalaire </a:t>
                          </a:r>
                          <a:endParaRPr lang="fr-FR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fr-FR" sz="2400" dirty="0" smtClean="0"/>
                            <a:t>A, a, </a:t>
                          </a:r>
                          <a:r>
                            <a:rPr lang="el-GR" sz="2400" dirty="0" smtClean="0">
                              <a:latin typeface="Times New Roman"/>
                              <a:cs typeface="Times New Roman"/>
                            </a:rPr>
                            <a:t>α</a:t>
                          </a:r>
                          <a:r>
                            <a:rPr lang="en-US" sz="2400" dirty="0" smtClean="0">
                              <a:latin typeface="Times New Roman"/>
                              <a:cs typeface="Times New Roman"/>
                            </a:rPr>
                            <a:t>, </a:t>
                          </a:r>
                          <a:r>
                            <a:rPr lang="el-GR" sz="2400" dirty="0" smtClean="0">
                              <a:latin typeface="Times New Roman"/>
                              <a:cs typeface="Times New Roman"/>
                            </a:rPr>
                            <a:t>β</a:t>
                          </a:r>
                          <a:r>
                            <a:rPr lang="en-US" sz="2400" dirty="0" smtClean="0">
                              <a:latin typeface="Times New Roman"/>
                              <a:cs typeface="Times New Roman"/>
                            </a:rPr>
                            <a:t>, …</a:t>
                          </a:r>
                          <a:endParaRPr lang="fr-FR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fr-FR" sz="2400" dirty="0" smtClean="0"/>
                            <a:t>A, a, </a:t>
                          </a:r>
                          <a:r>
                            <a:rPr lang="el-GR" sz="2400" dirty="0" smtClean="0">
                              <a:latin typeface="Times New Roman"/>
                              <a:cs typeface="Times New Roman"/>
                            </a:rPr>
                            <a:t>α</a:t>
                          </a:r>
                          <a:r>
                            <a:rPr lang="en-US" sz="2400" dirty="0" smtClean="0">
                              <a:latin typeface="Times New Roman"/>
                              <a:cs typeface="Times New Roman"/>
                            </a:rPr>
                            <a:t>, </a:t>
                          </a:r>
                          <a:r>
                            <a:rPr lang="el-GR" sz="2400" dirty="0" smtClean="0">
                              <a:latin typeface="Times New Roman"/>
                              <a:cs typeface="Times New Roman"/>
                            </a:rPr>
                            <a:t>β</a:t>
                          </a:r>
                          <a:r>
                            <a:rPr lang="en-US" sz="2400" dirty="0" smtClean="0">
                              <a:latin typeface="Times New Roman"/>
                              <a:cs typeface="Times New Roman"/>
                            </a:rPr>
                            <a:t>, …</a:t>
                          </a:r>
                          <a:r>
                            <a:rPr lang="fr-FR" sz="2400" dirty="0" smtClean="0">
                              <a:latin typeface="+mn-lt"/>
                              <a:cs typeface="+mn-cs"/>
                            </a:rPr>
                            <a:t>,</a:t>
                          </a:r>
                          <a:r>
                            <a:rPr lang="fr-FR" sz="2400" baseline="0" dirty="0" smtClean="0">
                              <a:latin typeface="+mn-lt"/>
                              <a:cs typeface="+mn-cs"/>
                            </a:rPr>
                            <a:t> </a:t>
                          </a:r>
                          <a:r>
                            <a:rPr lang="fr-FR" sz="2400" baseline="0" dirty="0" err="1" smtClean="0">
                              <a:latin typeface="+mn-lt"/>
                              <a:cs typeface="+mn-cs"/>
                            </a:rPr>
                            <a:t>T</a:t>
                          </a:r>
                          <a:r>
                            <a:rPr lang="fr-FR" sz="2400" baseline="-25000" dirty="0" err="1" smtClean="0">
                              <a:latin typeface="+mn-lt"/>
                              <a:cs typeface="+mn-cs"/>
                            </a:rPr>
                            <a:t>ii</a:t>
                          </a:r>
                          <a:endParaRPr lang="fr-FR" sz="2400" baseline="-25000" dirty="0" smtClean="0"/>
                        </a:p>
                      </a:txBody>
                      <a:tcPr/>
                    </a:tc>
                  </a:tr>
                  <a:tr h="501523">
                    <a:tc>
                      <a:txBody>
                        <a:bodyPr/>
                        <a:lstStyle/>
                        <a:p>
                          <a:r>
                            <a:rPr lang="fr-FR" sz="2400" dirty="0" smtClean="0"/>
                            <a:t>Vecteur</a:t>
                          </a:r>
                          <a:r>
                            <a:rPr lang="fr-FR" sz="2400" baseline="0" dirty="0" smtClean="0"/>
                            <a:t> </a:t>
                          </a:r>
                          <a:endParaRPr lang="fr-FR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fr-FR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125000" t="-265854" r="-112500" b="-21707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2400" dirty="0" smtClean="0"/>
                            <a:t>Vi</a:t>
                          </a:r>
                          <a:endParaRPr lang="fr-FR" sz="2400" dirty="0"/>
                        </a:p>
                      </a:txBody>
                      <a:tcPr/>
                    </a:tc>
                  </a:tr>
                  <a:tr h="487680">
                    <a:tc>
                      <a:txBody>
                        <a:bodyPr/>
                        <a:lstStyle/>
                        <a:p>
                          <a:r>
                            <a:rPr lang="fr-FR" sz="2400" dirty="0" smtClean="0"/>
                            <a:t>Tenseur </a:t>
                          </a:r>
                          <a:r>
                            <a:rPr lang="fr-FR" sz="2400" dirty="0" smtClean="0"/>
                            <a:t>d’ordre </a:t>
                          </a:r>
                          <a:r>
                            <a:rPr lang="fr-FR" sz="2400" dirty="0" smtClean="0"/>
                            <a:t>deux</a:t>
                          </a:r>
                          <a:endParaRPr lang="fr-FR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fr-FR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125000" t="-375000" r="-112500" b="-1225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2400" dirty="0" err="1" smtClean="0"/>
                            <a:t>T</a:t>
                          </a:r>
                          <a:r>
                            <a:rPr lang="fr-FR" sz="2400" baseline="-25000" dirty="0" err="1" smtClean="0"/>
                            <a:t>ij</a:t>
                          </a:r>
                          <a:endParaRPr lang="fr-FR" sz="2400" baseline="-25000" dirty="0"/>
                        </a:p>
                      </a:txBody>
                      <a:tcPr/>
                    </a:tc>
                  </a:tr>
                  <a:tr h="536321">
                    <a:tc>
                      <a:txBody>
                        <a:bodyPr/>
                        <a:lstStyle/>
                        <a:p>
                          <a:r>
                            <a:rPr lang="fr-FR" sz="2400" dirty="0" smtClean="0"/>
                            <a:t>Tenseur d’ordre trois</a:t>
                          </a:r>
                          <a:endParaRPr lang="fr-FR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fr-FR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125000" t="-431818" r="-112500" b="-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2400" dirty="0" err="1" smtClean="0"/>
                            <a:t>T</a:t>
                          </a:r>
                          <a:r>
                            <a:rPr lang="fr-FR" sz="2400" baseline="-25000" dirty="0" err="1" smtClean="0"/>
                            <a:t>ijk</a:t>
                          </a:r>
                          <a:endParaRPr lang="fr-FR" sz="2400" baseline="-250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605306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C00000"/>
                </a:solidFill>
              </a:rPr>
              <a:t>6. Produit contracté de deux tenseurs</a:t>
            </a:r>
            <a:endParaRPr lang="fr-FR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/>
              <a:lstStyle/>
              <a:p>
                <a:r>
                  <a:rPr lang="fr-FR" u="sng" dirty="0"/>
                  <a:t>Règle générale:</a:t>
                </a:r>
              </a:p>
              <a:p>
                <a:pPr marL="0" indent="0">
                  <a:buNone/>
                </a:pPr>
                <a:r>
                  <a:rPr lang="fr-FR" dirty="0" smtClean="0"/>
                  <a:t>Le produit contracté d’un tenseur d’ordre </a:t>
                </a:r>
                <a:r>
                  <a:rPr lang="fr-FR" b="1" i="1" dirty="0" smtClean="0"/>
                  <a:t>x </a:t>
                </a:r>
                <a:r>
                  <a:rPr lang="fr-FR" dirty="0" smtClean="0"/>
                  <a:t>et d’un tenseur d’ordre </a:t>
                </a:r>
                <a:r>
                  <a:rPr lang="fr-FR" b="1" i="1" dirty="0" smtClean="0"/>
                  <a:t>y</a:t>
                </a:r>
                <a:r>
                  <a:rPr lang="fr-FR" dirty="0" smtClean="0"/>
                  <a:t> est un tenseur d’ordre </a:t>
                </a:r>
                <a:r>
                  <a:rPr lang="fr-FR" dirty="0" smtClean="0">
                    <a:solidFill>
                      <a:srgbClr val="FF0000"/>
                    </a:solidFill>
                  </a:rPr>
                  <a:t>(</a:t>
                </a:r>
                <a:r>
                  <a:rPr lang="fr-FR" sz="2800" dirty="0" smtClean="0">
                    <a:solidFill>
                      <a:srgbClr val="FF0000"/>
                    </a:solidFill>
                  </a:rPr>
                  <a:t>x+y-2)</a:t>
                </a:r>
              </a:p>
              <a:p>
                <a:pPr marL="0" indent="0">
                  <a:buNone/>
                </a:pPr>
                <a:r>
                  <a:rPr lang="fr-FR" sz="2800" dirty="0" smtClean="0"/>
                  <a:t>Exemple: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̿"/>
                          <m:ctrlPr>
                            <a:rPr lang="fr-FR" sz="2800" i="1" smtClean="0">
                              <a:latin typeface="Cambria Math"/>
                            </a:rPr>
                          </m:ctrlPr>
                        </m:accPr>
                        <m:e>
                          <m:acc>
                            <m:accPr>
                              <m:chr m:val="̿"/>
                              <m:ctrlPr>
                                <a:rPr lang="fr-FR" sz="280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acc>
                                <m:accPr>
                                  <m:chr m:val="̅"/>
                                  <m:ctrlPr>
                                    <a:rPr lang="fr-FR" sz="2800" i="1" smtClean="0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n-US" sz="2800" b="0" i="1" smtClean="0">
                                      <a:latin typeface="Cambria Math"/>
                                    </a:rPr>
                                    <m:t>𝐴</m:t>
                                  </m:r>
                                </m:e>
                              </m:acc>
                            </m:e>
                          </m:acc>
                        </m:e>
                      </m:acc>
                      <m:r>
                        <a:rPr lang="en-US" sz="2800" b="0" i="1" smtClean="0">
                          <a:latin typeface="Cambria Math"/>
                        </a:rPr>
                        <m:t>.</m:t>
                      </m:r>
                      <m:acc>
                        <m:accPr>
                          <m:chr m:val="̿"/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accPr>
                        <m:e>
                          <m:acc>
                            <m:accPr>
                              <m:chr m:val="̅"/>
                              <m:ctrlPr>
                                <a:rPr lang="en-US" sz="2800" b="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n-US" sz="2800" b="0" i="1" smtClean="0">
                                  <a:latin typeface="Cambria Math"/>
                                </a:rPr>
                                <m:t>𝐵</m:t>
                              </m:r>
                            </m:e>
                          </m:acc>
                        </m:e>
                      </m:acc>
                      <m:r>
                        <a:rPr lang="en-US" sz="2800" b="0" i="1" smtClean="0">
                          <a:latin typeface="Cambria Math"/>
                        </a:rPr>
                        <m:t>=</m:t>
                      </m:r>
                      <m:acc>
                        <m:accPr>
                          <m:chr m:val="̿"/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accPr>
                        <m:e>
                          <m:acc>
                            <m:accPr>
                              <m:chr m:val="̿"/>
                              <m:ctrlPr>
                                <a:rPr lang="en-US" sz="2800" b="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acc>
                                <m:accPr>
                                  <m:chr m:val="̿"/>
                                  <m:ctrlPr>
                                    <a:rPr lang="en-US" sz="2800" b="0" i="1" smtClean="0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n-US" sz="2800" b="0" i="1" smtClean="0">
                                      <a:latin typeface="Cambria Math"/>
                                    </a:rPr>
                                    <m:t>𝐶</m:t>
                                  </m:r>
                                </m:e>
                              </m:acc>
                            </m:e>
                          </m:acc>
                        </m:e>
                      </m:acc>
                    </m:oMath>
                  </m:oMathPara>
                </a14:m>
                <a:endParaRPr lang="fr-FR" sz="2800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fr-FR" sz="28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/>
                          </a:rPr>
                          <m:t>𝐴</m:t>
                        </m:r>
                      </m:e>
                      <m:sub>
                        <m:r>
                          <a:rPr lang="en-US" sz="2800" b="0" i="1" smtClean="0">
                            <a:latin typeface="Cambria Math"/>
                          </a:rPr>
                          <m:t>𝑖𝑗𝑘𝑙𝑚</m:t>
                        </m:r>
                      </m:sub>
                    </m:sSub>
                    <m:r>
                      <a:rPr lang="en-US" sz="2800" b="0" i="1" smtClean="0">
                        <a:latin typeface="Cambria Math"/>
                      </a:rPr>
                      <m:t>.</m:t>
                    </m:r>
                    <m:sSub>
                      <m:sSub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/>
                          </a:rPr>
                          <m:t>𝐵</m:t>
                        </m:r>
                      </m:e>
                      <m:sub>
                        <m:r>
                          <a:rPr lang="en-US" sz="2800" b="0" i="1" smtClean="0">
                            <a:latin typeface="Cambria Math"/>
                          </a:rPr>
                          <m:t>𝑚𝑛𝑝</m:t>
                        </m:r>
                      </m:sub>
                    </m:sSub>
                    <m:r>
                      <a:rPr lang="en-US" sz="2800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800" b="0" i="1" smtClean="0">
                            <a:latin typeface="Cambria Math"/>
                          </a:rPr>
                          <m:t>𝑖𝑗𝑘𝑙𝑛𝑝</m:t>
                        </m:r>
                      </m:sub>
                    </m:sSub>
                  </m:oMath>
                </a14:m>
                <a:r>
                  <a:rPr lang="fr-FR" sz="2800" dirty="0" smtClean="0"/>
                  <a:t> (la contraction s’opère sur l’indice m.</a:t>
                </a:r>
              </a:p>
              <a:p>
                <a:pPr marL="0" indent="0">
                  <a:buNone/>
                </a:pPr>
                <a:endParaRPr lang="fr-FR" sz="2800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2"/>
                <a:stretch>
                  <a:fillRect l="-1481" t="-1111" r="-2296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20370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solidFill>
                  <a:srgbClr val="C00000"/>
                </a:solidFill>
              </a:rPr>
              <a:t>7. </a:t>
            </a:r>
            <a:r>
              <a:rPr lang="fr-FR" dirty="0">
                <a:solidFill>
                  <a:srgbClr val="C00000"/>
                </a:solidFill>
              </a:rPr>
              <a:t>Produit </a:t>
            </a:r>
            <a:r>
              <a:rPr lang="fr-FR" dirty="0" smtClean="0">
                <a:solidFill>
                  <a:srgbClr val="C00000"/>
                </a:solidFill>
              </a:rPr>
              <a:t>doublement contracté </a:t>
            </a:r>
            <a:r>
              <a:rPr lang="fr-FR" dirty="0">
                <a:solidFill>
                  <a:srgbClr val="C00000"/>
                </a:solidFill>
              </a:rPr>
              <a:t>de deux tenseurs</a:t>
            </a:r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/>
              <a:lstStyle/>
              <a:p>
                <a:r>
                  <a:rPr lang="fr-FR" dirty="0" smtClean="0"/>
                  <a:t>Règle générale:</a:t>
                </a:r>
              </a:p>
              <a:p>
                <a:pPr marL="0" indent="0">
                  <a:buNone/>
                </a:pPr>
                <a:r>
                  <a:rPr lang="fr-FR" dirty="0"/>
                  <a:t>Le produit </a:t>
                </a:r>
                <a:r>
                  <a:rPr lang="fr-FR" dirty="0" smtClean="0"/>
                  <a:t>doublement contracté </a:t>
                </a:r>
                <a:r>
                  <a:rPr lang="fr-FR" dirty="0"/>
                  <a:t>d’un tenseur d’ordre </a:t>
                </a:r>
                <a:r>
                  <a:rPr lang="fr-FR" b="1" i="1" dirty="0"/>
                  <a:t>x </a:t>
                </a:r>
                <a:r>
                  <a:rPr lang="fr-FR" dirty="0"/>
                  <a:t>et d’un tenseur d’ordre </a:t>
                </a:r>
                <a:r>
                  <a:rPr lang="fr-FR" b="1" i="1" dirty="0"/>
                  <a:t>y</a:t>
                </a:r>
                <a:r>
                  <a:rPr lang="fr-FR" dirty="0"/>
                  <a:t> est un </a:t>
                </a:r>
                <a:r>
                  <a:rPr lang="fr-FR" dirty="0" err="1"/>
                  <a:t>tesneur</a:t>
                </a:r>
                <a:r>
                  <a:rPr lang="fr-FR" dirty="0"/>
                  <a:t> d’ordre </a:t>
                </a:r>
                <a:r>
                  <a:rPr lang="fr-FR" dirty="0">
                    <a:solidFill>
                      <a:srgbClr val="FF0000"/>
                    </a:solidFill>
                  </a:rPr>
                  <a:t>(</a:t>
                </a:r>
                <a:r>
                  <a:rPr lang="fr-FR" sz="2800" dirty="0" smtClean="0">
                    <a:solidFill>
                      <a:srgbClr val="FF0000"/>
                    </a:solidFill>
                  </a:rPr>
                  <a:t>x+y-4)</a:t>
                </a:r>
                <a:endParaRPr lang="fr-FR" sz="2800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fr-FR" sz="2800" dirty="0"/>
                  <a:t>Exemple: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̿"/>
                          <m:ctrlPr>
                            <a:rPr lang="fr-FR" sz="2800" i="1">
                              <a:latin typeface="Cambria Math"/>
                            </a:rPr>
                          </m:ctrlPr>
                        </m:accPr>
                        <m:e>
                          <m:acc>
                            <m:accPr>
                              <m:chr m:val="̿"/>
                              <m:ctrlPr>
                                <a:rPr lang="fr-FR" sz="2800" i="1">
                                  <a:latin typeface="Cambria Math"/>
                                </a:rPr>
                              </m:ctrlPr>
                            </m:accPr>
                            <m:e>
                              <m:acc>
                                <m:accPr>
                                  <m:chr m:val="̅"/>
                                  <m:ctrlPr>
                                    <a:rPr lang="fr-FR" sz="2800" i="1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n-US" sz="2800" i="1">
                                      <a:latin typeface="Cambria Math"/>
                                    </a:rPr>
                                    <m:t>𝐴</m:t>
                                  </m:r>
                                </m:e>
                              </m:acc>
                            </m:e>
                          </m:acc>
                        </m:e>
                      </m:acc>
                      <m:r>
                        <a:rPr lang="en-US" sz="2800" b="0" i="1" smtClean="0">
                          <a:latin typeface="Cambria Math"/>
                        </a:rPr>
                        <m:t>:</m:t>
                      </m:r>
                      <m:acc>
                        <m:accPr>
                          <m:chr m:val="̿"/>
                          <m:ctrlPr>
                            <a:rPr lang="en-US" sz="2800" i="1">
                              <a:latin typeface="Cambria Math"/>
                            </a:rPr>
                          </m:ctrlPr>
                        </m:accPr>
                        <m:e>
                          <m:acc>
                            <m:accPr>
                              <m:chr m:val="̅"/>
                              <m:ctrlPr>
                                <a:rPr lang="en-US" sz="2800" i="1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n-US" sz="2800" i="1">
                                  <a:latin typeface="Cambria Math"/>
                                </a:rPr>
                                <m:t>𝐵</m:t>
                              </m:r>
                            </m:e>
                          </m:acc>
                        </m:e>
                      </m:acc>
                      <m:r>
                        <a:rPr lang="en-US" sz="2800" i="1">
                          <a:latin typeface="Cambria Math"/>
                        </a:rPr>
                        <m:t>=</m:t>
                      </m:r>
                      <m:acc>
                        <m:accPr>
                          <m:chr m:val="̿"/>
                          <m:ctrlPr>
                            <a:rPr lang="en-US" sz="2800" i="1">
                              <a:latin typeface="Cambria Math"/>
                            </a:rPr>
                          </m:ctrlPr>
                        </m:accPr>
                        <m:e>
                          <m:acc>
                            <m:accPr>
                              <m:chr m:val="̿"/>
                              <m:ctrlPr>
                                <a:rPr lang="en-US" sz="2800" i="1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n-US" sz="2800" b="0" i="1" smtClean="0">
                                  <a:latin typeface="Cambria Math"/>
                                </a:rPr>
                                <m:t>𝐶</m:t>
                              </m:r>
                            </m:e>
                          </m:acc>
                        </m:e>
                      </m:acc>
                    </m:oMath>
                  </m:oMathPara>
                </a14:m>
                <a:endParaRPr lang="fr-FR" sz="28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fr-FR" sz="28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/>
                          </a:rPr>
                          <m:t>𝐴</m:t>
                        </m:r>
                      </m:e>
                      <m:sub>
                        <m:r>
                          <a:rPr lang="en-US" sz="2800" i="1">
                            <a:latin typeface="Cambria Math"/>
                          </a:rPr>
                          <m:t>𝑖𝑗𝑘𝑚</m:t>
                        </m:r>
                        <m:r>
                          <a:rPr lang="en-US" sz="2800" b="0" i="1" smtClean="0"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en-US" sz="2800" b="0" i="1" smtClean="0">
                        <a:latin typeface="Cambria Math"/>
                      </a:rPr>
                      <m:t>:</m:t>
                    </m:r>
                    <m:sSub>
                      <m:sSubPr>
                        <m:ctrlPr>
                          <a:rPr lang="en-US" sz="28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/>
                          </a:rPr>
                          <m:t>𝐵</m:t>
                        </m:r>
                      </m:e>
                      <m:sub>
                        <m:r>
                          <a:rPr lang="en-US" sz="2800" i="1">
                            <a:latin typeface="Cambria Math"/>
                          </a:rPr>
                          <m:t>𝑚𝑛𝑝</m:t>
                        </m:r>
                      </m:sub>
                    </m:sSub>
                    <m:r>
                      <a:rPr lang="en-US" sz="28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8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800" i="1">
                            <a:latin typeface="Cambria Math"/>
                          </a:rPr>
                          <m:t>𝑖𝑗𝑘𝑝</m:t>
                        </m:r>
                      </m:sub>
                    </m:sSub>
                  </m:oMath>
                </a14:m>
                <a:r>
                  <a:rPr lang="fr-FR" sz="2800" dirty="0"/>
                  <a:t> (la contraction s’opère sur l’indice </a:t>
                </a:r>
                <a:r>
                  <a:rPr lang="fr-FR" sz="2800" dirty="0" smtClean="0"/>
                  <a:t>n et m.</a:t>
                </a:r>
                <a:endParaRPr lang="fr-FR" sz="2800" dirty="0"/>
              </a:p>
              <a:p>
                <a:pPr marL="0" indent="0">
                  <a:buNone/>
                </a:pPr>
                <a:endParaRPr lang="fr-FR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2"/>
                <a:stretch>
                  <a:fillRect l="-1481" t="-1111" r="-133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69276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/>
              <a:lstStyle/>
              <a:p>
                <a:r>
                  <a:rPr lang="fr-FR" dirty="0" smtClean="0"/>
                  <a:t>Exemple: cas d’un tenseur d’ordre deux</a:t>
                </a:r>
              </a:p>
              <a:p>
                <a:r>
                  <a:rPr lang="fr-FR" dirty="0" smtClean="0"/>
                  <a:t>Le produit contractée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̿"/>
                          <m:ctrlPr>
                            <a:rPr lang="fr-FR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latin typeface="Cambria Math"/>
                            </a:rPr>
                            <m:t>𝐴</m:t>
                          </m:r>
                        </m:e>
                      </m:acc>
                      <m:r>
                        <a:rPr lang="en-US" b="0" i="1" smtClean="0">
                          <a:latin typeface="Cambria Math"/>
                        </a:rPr>
                        <m:t>.</m:t>
                      </m:r>
                      <m:acc>
                        <m:accPr>
                          <m:chr m:val="̿"/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latin typeface="Cambria Math"/>
                            </a:rPr>
                            <m:t>𝐵</m:t>
                          </m:r>
                        </m:e>
                      </m:acc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acc>
                        <m:accPr>
                          <m:chr m:val="̿"/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latin typeface="Cambria Math"/>
                            </a:rPr>
                            <m:t>𝐶</m:t>
                          </m:r>
                        </m:e>
                      </m:acc>
                    </m:oMath>
                  </m:oMathPara>
                </a14:m>
                <a:endParaRPr lang="en-US" dirty="0" smtClean="0"/>
              </a:p>
              <a:p>
                <a:pPr marL="0" indent="0">
                  <a:buNone/>
                </a:pPr>
                <a:r>
                  <a:rPr lang="fr-FR" dirty="0" err="1" smtClean="0"/>
                  <a:t>A</a:t>
                </a:r>
                <a:r>
                  <a:rPr lang="fr-FR" baseline="-25000" dirty="0" err="1" smtClean="0"/>
                  <a:t>ij</a:t>
                </a:r>
                <a:r>
                  <a:rPr lang="fr-FR" dirty="0" err="1" smtClean="0"/>
                  <a:t>.B</a:t>
                </a:r>
                <a:r>
                  <a:rPr lang="fr-FR" baseline="-25000" dirty="0" err="1" smtClean="0"/>
                  <a:t>jk</a:t>
                </a:r>
                <a:r>
                  <a:rPr lang="fr-FR" dirty="0" smtClean="0"/>
                  <a:t>=</a:t>
                </a:r>
                <a:r>
                  <a:rPr lang="fr-FR" dirty="0" err="1" smtClean="0"/>
                  <a:t>C</a:t>
                </a:r>
                <a:r>
                  <a:rPr lang="fr-FR" baseline="-25000" dirty="0" err="1" smtClean="0"/>
                  <a:t>ik</a:t>
                </a:r>
                <a:endParaRPr lang="fr-FR" baseline="-25000" dirty="0" smtClean="0"/>
              </a:p>
              <a:p>
                <a:r>
                  <a:rPr lang="fr-FR" dirty="0"/>
                  <a:t>Le produit </a:t>
                </a:r>
                <a:r>
                  <a:rPr lang="fr-FR" dirty="0" smtClean="0"/>
                  <a:t>doublement contractée </a:t>
                </a:r>
                <a:endParaRPr lang="fr-FR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fr-FR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i="1">
                            <a:latin typeface="Cambria Math"/>
                          </a:rPr>
                          <m:t>𝐴</m:t>
                        </m:r>
                      </m:e>
                    </m:acc>
                    <m:r>
                      <a:rPr lang="en-US" b="0" i="1" smtClean="0">
                        <a:latin typeface="Cambria Math"/>
                      </a:rPr>
                      <m:t>:</m:t>
                    </m:r>
                    <m:acc>
                      <m:accPr>
                        <m:chr m:val="̿"/>
                        <m:ctrlPr>
                          <a:rPr lang="en-US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i="1">
                            <a:latin typeface="Cambria Math"/>
                          </a:rPr>
                          <m:t>𝐵</m:t>
                        </m:r>
                      </m:e>
                    </m:acc>
                    <m:r>
                      <a:rPr lang="en-US" i="1">
                        <a:latin typeface="Cambria Math"/>
                      </a:rPr>
                      <m:t>=</m:t>
                    </m:r>
                  </m:oMath>
                </a14:m>
                <a:r>
                  <a:rPr lang="en-US" dirty="0" smtClean="0"/>
                  <a:t>C </a:t>
                </a:r>
                <a:r>
                  <a:rPr lang="fr-FR" dirty="0" smtClean="0"/>
                  <a:t>(c’est un scalaire)</a:t>
                </a:r>
              </a:p>
              <a:p>
                <a:pPr marL="0" indent="0">
                  <a:buNone/>
                </a:pPr>
                <a:r>
                  <a:rPr lang="fr-FR" dirty="0" err="1" smtClean="0"/>
                  <a:t>A</a:t>
                </a:r>
                <a:r>
                  <a:rPr lang="fr-FR" baseline="-25000" dirty="0" err="1" smtClean="0"/>
                  <a:t>ij</a:t>
                </a:r>
                <a:r>
                  <a:rPr lang="fr-FR" dirty="0" err="1" smtClean="0"/>
                  <a:t>:B</a:t>
                </a:r>
                <a:r>
                  <a:rPr lang="fr-FR" baseline="-25000" dirty="0" err="1" smtClean="0"/>
                  <a:t>ij</a:t>
                </a:r>
                <a:r>
                  <a:rPr lang="fr-FR" dirty="0" smtClean="0"/>
                  <a:t>=C=Tr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fr-FR" i="1" smtClean="0">
                            <a:latin typeface="Cambria Math"/>
                          </a:rPr>
                        </m:ctrlPr>
                      </m:dPr>
                      <m:e>
                        <m:acc>
                          <m:accPr>
                            <m:chr m:val="̿"/>
                            <m:ctrlPr>
                              <a:rPr lang="fr-FR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𝐴</m:t>
                            </m:r>
                            <m:r>
                              <a:rPr lang="en-US" b="0" i="1" smtClean="0">
                                <a:latin typeface="Cambria Math"/>
                              </a:rPr>
                              <m:t>.</m:t>
                            </m:r>
                          </m:e>
                        </m:acc>
                        <m:acc>
                          <m:accPr>
                            <m:chr m:val="̿"/>
                            <m:ctrlPr>
                              <a:rPr lang="fr-FR" i="1" smtClean="0">
                                <a:latin typeface="Cambria Math"/>
                              </a:rPr>
                            </m:ctrlPr>
                          </m:accPr>
                          <m:e>
                            <m:sSup>
                              <m:sSupPr>
                                <m:ctrlPr>
                                  <a:rPr lang="fr-FR" i="1" smtClean="0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b="0" i="1" smtClean="0">
                                    <a:latin typeface="Cambria Math"/>
                                  </a:rPr>
                                  <m:t>𝐵</m:t>
                                </m:r>
                              </m:e>
                              <m:sup>
                                <m:r>
                                  <a:rPr lang="en-US" b="0" i="1" smtClean="0">
                                    <a:latin typeface="Cambria Math"/>
                                  </a:rPr>
                                  <m:t>𝑇</m:t>
                                </m:r>
                              </m:sup>
                            </m:sSup>
                          </m:e>
                        </m:acc>
                      </m:e>
                    </m:d>
                  </m:oMath>
                </a14:m>
                <a:r>
                  <a:rPr lang="fr-FR" baseline="-25000" dirty="0" smtClean="0"/>
                  <a:t>, </a:t>
                </a:r>
              </a:p>
              <a:p>
                <a:pPr marL="0" indent="0">
                  <a:buNone/>
                </a:pPr>
                <a:endParaRPr lang="fr-FR" baseline="-250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2"/>
                <a:stretch>
                  <a:fillRect l="-1259" t="-111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3250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Remarques:</a:t>
            </a:r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fr-FR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/>
                          </a:rPr>
                          <m:t>𝐴</m:t>
                        </m:r>
                      </m:e>
                    </m:acc>
                    <m:r>
                      <a:rPr lang="en-US" b="0" i="1" smtClean="0">
                        <a:latin typeface="Cambria Math"/>
                      </a:rPr>
                      <m:t>.</m:t>
                    </m:r>
                    <m:acc>
                      <m:accPr>
                        <m:chr m:val="̿"/>
                        <m:ctrlPr>
                          <a:rPr lang="en-US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/>
                          </a:rPr>
                          <m:t>𝐵</m:t>
                        </m:r>
                      </m:e>
                    </m:acc>
                    <m:r>
                      <a:rPr lang="fr-FR" i="1" smtClean="0">
                        <a:latin typeface="Cambria Math"/>
                        <a:ea typeface="Cambria Math"/>
                      </a:rPr>
                      <m:t>≠</m:t>
                    </m:r>
                  </m:oMath>
                </a14:m>
                <a:r>
                  <a:rPr lang="fr-FR" dirty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fr-FR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/>
                          </a:rPr>
                          <m:t>𝐵</m:t>
                        </m:r>
                      </m:e>
                    </m:acc>
                    <m:r>
                      <a:rPr lang="en-US" i="1">
                        <a:latin typeface="Cambria Math"/>
                      </a:rPr>
                      <m:t>.</m:t>
                    </m:r>
                    <m:acc>
                      <m:accPr>
                        <m:chr m:val="̿"/>
                        <m:ctrlPr>
                          <a:rPr lang="en-US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/>
                          </a:rPr>
                          <m:t>𝐴</m:t>
                        </m:r>
                      </m:e>
                    </m:acc>
                    <m:r>
                      <a:rPr lang="en-US" i="1">
                        <a:latin typeface="Cambria Math"/>
                      </a:rPr>
                      <m:t> </m:t>
                    </m:r>
                  </m:oMath>
                </a14:m>
                <a:r>
                  <a:rPr lang="fr-FR" dirty="0" smtClean="0"/>
                  <a:t> Le produit matriciel n’est pas commutatif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fr-FR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𝐴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𝑖𝑘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.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𝐵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𝑘𝑗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𝐵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𝑘𝑗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.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𝐴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𝑖𝑘</m:t>
                        </m:r>
                      </m:sub>
                    </m:sSub>
                  </m:oMath>
                </a14:m>
                <a:r>
                  <a:rPr lang="fr-FR" dirty="0" smtClean="0"/>
                  <a:t> la forme indiciel est commutatif parce que le produit des nombres réels est commutatif</a:t>
                </a:r>
              </a:p>
              <a:p>
                <a:r>
                  <a:rPr lang="fr-FR" dirty="0" smtClean="0"/>
                  <a:t>Comment savoir si l’écriture indiciel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𝑖𝑗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𝐴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𝑖𝑘</m:t>
                        </m:r>
                      </m:sub>
                    </m:sSub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𝐵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𝑘𝑗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𝐵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𝑘𝑗</m:t>
                        </m:r>
                      </m:sub>
                    </m:sSub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𝐴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𝑖𝑘</m:t>
                        </m:r>
                      </m:sub>
                    </m:sSub>
                  </m:oMath>
                </a14:m>
                <a:r>
                  <a:rPr lang="fr-FR" dirty="0" smtClean="0"/>
                  <a:t> représente 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fr-FR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i="1">
                            <a:latin typeface="Cambria Math"/>
                          </a:rPr>
                          <m:t>𝐴</m:t>
                        </m:r>
                      </m:e>
                    </m:acc>
                    <m:r>
                      <a:rPr lang="en-US" i="1">
                        <a:latin typeface="Cambria Math"/>
                      </a:rPr>
                      <m:t>.</m:t>
                    </m:r>
                    <m:acc>
                      <m:accPr>
                        <m:chr m:val="̿"/>
                        <m:ctrlPr>
                          <a:rPr lang="en-US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i="1">
                            <a:latin typeface="Cambria Math"/>
                          </a:rPr>
                          <m:t>𝐵</m:t>
                        </m:r>
                      </m:e>
                    </m:acc>
                    <m:r>
                      <m:rPr>
                        <m:sty m:val="p"/>
                      </m:rPr>
                      <a:rPr lang="en-US" b="0" i="0" smtClean="0">
                        <a:latin typeface="Cambria Math"/>
                        <a:ea typeface="Cambria Math"/>
                      </a:rPr>
                      <m:t>ou</m:t>
                    </m:r>
                  </m:oMath>
                </a14:m>
                <a:r>
                  <a:rPr lang="fr-FR" dirty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fr-FR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i="1">
                            <a:latin typeface="Cambria Math"/>
                          </a:rPr>
                          <m:t>𝐵</m:t>
                        </m:r>
                      </m:e>
                    </m:acc>
                    <m:r>
                      <a:rPr lang="en-US" i="1">
                        <a:latin typeface="Cambria Math"/>
                      </a:rPr>
                      <m:t>.</m:t>
                    </m:r>
                    <m:acc>
                      <m:accPr>
                        <m:chr m:val="̿"/>
                        <m:ctrlPr>
                          <a:rPr lang="en-US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i="1">
                            <a:latin typeface="Cambria Math"/>
                          </a:rPr>
                          <m:t>𝐴</m:t>
                        </m:r>
                      </m:e>
                    </m:acc>
                  </m:oMath>
                </a14:m>
                <a:r>
                  <a:rPr lang="fr-FR" dirty="0" smtClean="0"/>
                  <a:t> ?</a:t>
                </a:r>
              </a:p>
              <a:p>
                <a:pPr marL="0" indent="0">
                  <a:buNone/>
                </a:pPr>
                <a:r>
                  <a:rPr lang="fr-FR" dirty="0" smtClean="0"/>
                  <a:t>Il faut repérer la place des indices muets (ici c’est k) pour écrire le bon produit matriciel.</a:t>
                </a:r>
              </a:p>
              <a:p>
                <a:pPr marL="0" indent="0">
                  <a:buNone/>
                </a:pPr>
                <a:r>
                  <a:rPr lang="fr-FR" dirty="0" smtClean="0"/>
                  <a:t>Pour se faire, il y a plusieurs règles pour trouver le bon produit matriciel.</a:t>
                </a:r>
                <a:endParaRPr lang="fr-FR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2"/>
                <a:stretch>
                  <a:fillRect l="-1259" t="-370" r="-163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47999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fr-FR" dirty="0" smtClean="0"/>
                  <a:t>Pour que la représentation indicielle apparaissent dans le même ordre que dans l’ordre matriciel qui le représente, il faut réorganiser le monôme de telle façon que:</a:t>
                </a:r>
              </a:p>
              <a:p>
                <a:pPr>
                  <a:buClr>
                    <a:srgbClr val="FF0000"/>
                  </a:buClr>
                  <a:buFont typeface="Wingdings" pitchFamily="2" charset="2"/>
                  <a:buChar char="Ø"/>
                </a:pPr>
                <a:r>
                  <a:rPr lang="fr-FR" dirty="0" smtClean="0"/>
                  <a:t>Les indice muets (de sommation) soit contigus dans un monôme: </a:t>
                </a:r>
              </a:p>
              <a:p>
                <a:pPr marL="0" indent="0">
                  <a:buClr>
                    <a:srgbClr val="FF0000"/>
                  </a:buClr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𝐴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𝑖𝑘</m:t>
                          </m:r>
                        </m:sub>
                      </m:sSub>
                      <m:sSub>
                        <m:sSubPr>
                          <m:ctrlPr>
                            <a:rPr lang="fr-FR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𝐵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𝑘𝑗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</a:rPr>
                        <m:t>                                                </m:t>
                      </m:r>
                      <m:sSub>
                        <m:sSub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𝐵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𝑘𝑗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𝐴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𝑖𝑘</m:t>
                          </m:r>
                        </m:sub>
                      </m:sSub>
                    </m:oMath>
                  </m:oMathPara>
                </a14:m>
                <a:endParaRPr lang="fr-FR" dirty="0" smtClean="0"/>
              </a:p>
              <a:p>
                <a:pPr>
                  <a:buClr>
                    <a:srgbClr val="FF0000"/>
                  </a:buClr>
                  <a:buFont typeface="Wingdings" pitchFamily="2" charset="2"/>
                  <a:buChar char="Ø"/>
                </a:pPr>
                <a:r>
                  <a:rPr lang="fr-FR" dirty="0" smtClean="0"/>
                  <a:t>Les indices libres soient dans le même ordre pour chaque membre de l’équation</a:t>
                </a:r>
              </a:p>
              <a:p>
                <a:pPr marL="0" indent="0">
                  <a:buClr>
                    <a:srgbClr val="FF0000"/>
                  </a:buClr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𝑖𝑗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𝐴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𝑖𝑘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𝐵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𝑘𝑗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</a:rPr>
                        <m:t>                                      </m:t>
                      </m:r>
                      <m:sSub>
                        <m:sSub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𝑖𝑗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𝐵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𝑘𝑗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𝐴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𝑖𝑘</m:t>
                          </m:r>
                        </m:sub>
                      </m:sSub>
                    </m:oMath>
                  </m:oMathPara>
                </a14:m>
                <a:endParaRPr lang="fr-FR" dirty="0" smtClean="0"/>
              </a:p>
              <a:p>
                <a:pPr marL="0" indent="0">
                  <a:buClr>
                    <a:srgbClr val="FF0000"/>
                  </a:buClr>
                  <a:buNone/>
                </a:pPr>
                <a:r>
                  <a:rPr lang="fr-FR" dirty="0" smtClean="0"/>
                  <a:t>Exemple:</a:t>
                </a:r>
              </a:p>
              <a:p>
                <a:pPr marL="0" indent="0">
                  <a:buClr>
                    <a:srgbClr val="FF0000"/>
                  </a:buClr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fr-FR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𝑐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𝐴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𝑗𝑖</m:t>
                        </m:r>
                      </m:sub>
                    </m:sSub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fr-FR" dirty="0" smtClean="0"/>
                  <a:t>  l’indice muet n’est pas contigu , il faut transposer la matrice 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fr-FR" i="1" dirty="0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b="0" i="1" dirty="0" smtClean="0">
                            <a:latin typeface="Cambria Math"/>
                          </a:rPr>
                          <m:t>𝐴</m:t>
                        </m:r>
                      </m:e>
                    </m:acc>
                    <m:r>
                      <a:rPr lang="en-US" b="0" i="0" dirty="0" smtClean="0">
                        <a:latin typeface="Cambria Math"/>
                      </a:rPr>
                      <m:t>, </m:t>
                    </m:r>
                    <m:r>
                      <m:rPr>
                        <m:sty m:val="p"/>
                      </m:rPr>
                      <a:rPr lang="en-US" b="0" i="0" dirty="0" smtClean="0">
                        <a:latin typeface="Cambria Math"/>
                      </a:rPr>
                      <m:t>donc</m:t>
                    </m:r>
                    <m:r>
                      <a:rPr lang="en-US" b="0" i="0" dirty="0" smtClean="0">
                        <a:latin typeface="Cambria Math"/>
                      </a:rPr>
                      <m:t> </m:t>
                    </m:r>
                    <m:acc>
                      <m:accPr>
                        <m:chr m:val="̅"/>
                        <m:ctrlPr>
                          <a:rPr lang="en-US" b="0" i="1" dirty="0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b="0" i="1" dirty="0" smtClean="0">
                            <a:latin typeface="Cambria Math"/>
                          </a:rPr>
                          <m:t>𝑐</m:t>
                        </m:r>
                      </m:e>
                    </m:acc>
                    <m:r>
                      <a:rPr lang="en-US" b="0" i="1" dirty="0" smtClean="0">
                        <a:latin typeface="Cambria Math"/>
                      </a:rPr>
                      <m:t>=</m:t>
                    </m:r>
                    <m:acc>
                      <m:accPr>
                        <m:chr m:val="̿"/>
                        <m:ctrlPr>
                          <a:rPr lang="en-US" b="0" i="1" dirty="0" smtClean="0">
                            <a:latin typeface="Cambria Math"/>
                          </a:rPr>
                        </m:ctrlPr>
                      </m:accPr>
                      <m:e>
                        <m:sSup>
                          <m:sSupPr>
                            <m:ctrlPr>
                              <a:rPr lang="en-US" b="0" i="1" dirty="0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b="0" i="1" dirty="0" smtClean="0">
                                <a:latin typeface="Cambria Math"/>
                              </a:rPr>
                              <m:t>𝐴</m:t>
                            </m:r>
                          </m:e>
                          <m:sup>
                            <m:r>
                              <a:rPr lang="en-US" b="0" i="1" dirty="0" smtClean="0">
                                <a:latin typeface="Cambria Math"/>
                              </a:rPr>
                              <m:t>𝑇</m:t>
                            </m:r>
                          </m:sup>
                        </m:sSup>
                      </m:e>
                    </m:acc>
                    <m:r>
                      <a:rPr lang="en-US" b="0" i="1" dirty="0" smtClean="0">
                        <a:latin typeface="Cambria Math"/>
                      </a:rPr>
                      <m:t>.</m:t>
                    </m:r>
                    <m:acc>
                      <m:accPr>
                        <m:chr m:val="̅"/>
                        <m:ctrlPr>
                          <a:rPr lang="en-US" b="0" i="1" dirty="0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b="0" i="1" dirty="0" smtClean="0">
                            <a:latin typeface="Cambria Math"/>
                          </a:rPr>
                          <m:t>𝑏</m:t>
                        </m:r>
                      </m:e>
                    </m:acc>
                  </m:oMath>
                </a14:m>
                <a:endParaRPr lang="fr-FR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2"/>
                <a:stretch>
                  <a:fillRect l="-1259" t="-1852" r="-1852" b="-2469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53362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>
              <a:xfrm>
                <a:off x="533400" y="0"/>
                <a:ext cx="8229600" cy="533400"/>
              </a:xfrm>
            </p:spPr>
            <p:txBody>
              <a:bodyPr>
                <a:normAutofit fontScale="90000"/>
              </a:bodyPr>
              <a:lstStyle/>
              <a:p>
                <a:r>
                  <a:rPr lang="fr-FR" dirty="0" smtClean="0">
                    <a:solidFill>
                      <a:srgbClr val="C00000"/>
                    </a:solidFill>
                  </a:rPr>
                  <a:t>8. Symbole de Kronecker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fr-FR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  <m:sub>
                        <m:r>
                          <a:rPr lang="en-US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𝑖𝑗</m:t>
                        </m:r>
                      </m:sub>
                    </m:sSub>
                  </m:oMath>
                </a14:m>
                <a:endParaRPr lang="fr-FR" dirty="0"/>
              </a:p>
            </p:txBody>
          </p:sp>
        </mc:Choice>
        <mc:Fallback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533400" y="0"/>
                <a:ext cx="8229600" cy="533400"/>
              </a:xfrm>
              <a:blipFill rotWithShape="1">
                <a:blip r:embed="rId2"/>
                <a:stretch>
                  <a:fillRect l="-1630" t="-19318" b="-2500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457200" y="685800"/>
                <a:ext cx="8229600" cy="5867400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fr-FR" sz="2400" dirty="0" smtClean="0"/>
                  <a:t>Le </a:t>
                </a:r>
                <a:r>
                  <a:rPr lang="fr-FR" sz="2400" dirty="0"/>
                  <a:t>symbole de Kronecker est défini par </a:t>
                </a:r>
                <a:r>
                  <a:rPr lang="fr-FR" sz="2400" dirty="0" smtClean="0"/>
                  <a:t>:</a:t>
                </a:r>
              </a:p>
              <a:p>
                <a:endParaRPr lang="fr-FR" sz="1000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fr-FR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sz="2400" i="1"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𝑖𝑗</m:t>
                        </m:r>
                      </m:sub>
                    </m:sSub>
                    <m:r>
                      <a:rPr lang="en-US" sz="2400" b="0" i="1" smtClean="0">
                        <a:latin typeface="Cambria Math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en-US" sz="2400" b="0" i="1" smtClean="0">
                            <a:latin typeface="Cambria Math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400" b="0" i="1" smtClean="0">
                                <a:latin typeface="Cambria Math"/>
                              </a:rPr>
                            </m:ctrlPr>
                          </m:eqArrPr>
                          <m:e>
                            <m:r>
                              <a:rPr lang="en-US" sz="2400" b="0" i="1" smtClean="0">
                                <a:latin typeface="Cambria Math"/>
                              </a:rPr>
                              <m:t>1</m:t>
                            </m:r>
                            <m:r>
                              <a:rPr lang="en-US" sz="2400" b="0" i="1" smtClean="0">
                                <a:latin typeface="Cambria Math"/>
                              </a:rPr>
                              <m:t>,  </m:t>
                            </m:r>
                            <m:r>
                              <a:rPr lang="en-US" sz="2400" b="0" i="1" smtClean="0">
                                <a:latin typeface="Cambria Math"/>
                              </a:rPr>
                              <m:t>𝑠𝑖</m:t>
                            </m:r>
                            <m:r>
                              <a:rPr lang="en-US" sz="2400" b="0" i="1" smtClean="0">
                                <a:latin typeface="Cambria Math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/>
                              </a:rPr>
                              <m:t>𝑖</m:t>
                            </m:r>
                            <m:r>
                              <a:rPr lang="en-US" sz="2400" b="0" i="1" smtClean="0">
                                <a:latin typeface="Cambria Math"/>
                              </a:rPr>
                              <m:t>=</m:t>
                            </m:r>
                            <m:r>
                              <a:rPr lang="en-US" sz="2400" b="0" i="1" smtClean="0">
                                <a:latin typeface="Cambria Math"/>
                              </a:rPr>
                              <m:t>𝑗</m:t>
                            </m:r>
                          </m:e>
                          <m:e>
                            <m:r>
                              <a:rPr lang="en-US" sz="2400" b="0" i="1" smtClean="0">
                                <a:latin typeface="Cambria Math"/>
                              </a:rPr>
                              <m:t>&amp;</m:t>
                            </m:r>
                            <m:r>
                              <a:rPr lang="en-US" sz="2400" b="0" i="1" smtClean="0">
                                <a:latin typeface="Cambria Math"/>
                              </a:rPr>
                              <m:t>0</m:t>
                            </m:r>
                            <m:r>
                              <a:rPr lang="en-US" sz="2400" b="0" i="1" smtClean="0">
                                <a:latin typeface="Cambria Math"/>
                              </a:rPr>
                              <m:t>, </m:t>
                            </m:r>
                            <m:r>
                              <a:rPr lang="en-US" sz="2400" b="0" i="1" smtClean="0">
                                <a:latin typeface="Cambria Math"/>
                              </a:rPr>
                              <m:t>𝑠𝑖</m:t>
                            </m:r>
                            <m:r>
                              <a:rPr lang="en-US" sz="2400" b="0" i="1" smtClean="0">
                                <a:latin typeface="Cambria Math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/>
                              </a:rPr>
                              <m:t>𝑖</m:t>
                            </m:r>
                            <m:r>
                              <a:rPr lang="en-US" sz="2400" b="0" i="1" smtClean="0">
                                <a:latin typeface="Cambria Math"/>
                                <a:ea typeface="Cambria Math"/>
                              </a:rPr>
                              <m:t>≠</m:t>
                            </m:r>
                            <m:r>
                              <a:rPr lang="en-US" sz="2400" b="0" i="1" smtClean="0">
                                <a:latin typeface="Cambria Math"/>
                                <a:ea typeface="Cambria Math"/>
                              </a:rPr>
                              <m:t>𝑗</m:t>
                            </m:r>
                          </m:e>
                        </m:eqArr>
                      </m:e>
                    </m:d>
                    <m:r>
                      <a:rPr lang="en-US" sz="2400" b="0" i="1" smtClean="0">
                        <a:latin typeface="Cambria Math"/>
                      </a:rPr>
                      <m:t>  </m:t>
                    </m:r>
                  </m:oMath>
                </a14:m>
                <a:endParaRPr lang="en-US" sz="2400" b="0" i="1" dirty="0" smtClean="0">
                  <a:latin typeface="Cambria Math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fr-FR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fr-FR" sz="2400" i="1"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𝑖𝑗</m:t>
                        </m:r>
                      </m:sub>
                    </m:sSub>
                  </m:oMath>
                </a14:m>
                <a:r>
                  <a:rPr lang="fr-FR" sz="2400" dirty="0" smtClean="0"/>
                  <a:t> désigne les composantes du tenseur identité 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fr-FR" sz="24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sz="2400" b="0" i="1" smtClean="0">
                            <a:latin typeface="Cambria Math"/>
                          </a:rPr>
                          <m:t>𝐼</m:t>
                        </m:r>
                      </m:e>
                    </m:acc>
                  </m:oMath>
                </a14:m>
                <a:r>
                  <a:rPr lang="fr-FR" sz="2400" dirty="0" smtClean="0"/>
                  <a:t>, tel que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sz="2400" i="1" smtClean="0"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𝑖𝑗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sz="2400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sz="2400" b="0" i="1" smtClean="0">
                                <a:latin typeface="Cambria Math"/>
                              </a:rPr>
                              <m:t>𝑒</m:t>
                            </m:r>
                          </m:e>
                        </m:acc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.</m:t>
                    </m:r>
                    <m:sSub>
                      <m:sSubPr>
                        <m:ctrlPr>
                          <a:rPr lang="en-US" sz="2400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sz="2400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sz="2400" b="0" i="1" smtClean="0">
                                <a:latin typeface="Cambria Math"/>
                              </a:rPr>
                              <m:t>𝑒</m:t>
                            </m:r>
                          </m:e>
                        </m:acc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fr-FR" sz="2400" dirty="0" smtClean="0"/>
                  <a:t> et (c’est le produit scalaire d’une base orthonormée)</a:t>
                </a:r>
              </a:p>
              <a:p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fr-FR" sz="24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sz="2400" b="0" i="1" smtClean="0">
                            <a:latin typeface="Cambria Math"/>
                          </a:rPr>
                          <m:t>𝐼</m:t>
                        </m:r>
                      </m:e>
                    </m:acc>
                    <m:r>
                      <a:rPr lang="en-US" sz="2400" b="0" i="1" smtClean="0">
                        <a:latin typeface="Cambria Math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sz="2400" b="0" i="1" smtClean="0">
                            <a:latin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2400" b="0" i="1" smtClean="0">
                                <a:latin typeface="Cambria Math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sz="2400" b="0" i="1" smtClean="0">
                                  <a:latin typeface="Cambria Math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2400" b="0" i="1" smtClean="0">
                                  <a:latin typeface="Cambria Math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400" b="0" i="1" smtClean="0">
                                  <a:latin typeface="Cambria Math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sz="2400" b="0" i="1" smtClean="0">
                                  <a:latin typeface="Cambria Math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400" b="0" i="1" smtClean="0">
                                  <a:latin typeface="Cambria Math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2400" b="0" i="1" smtClean="0">
                                  <a:latin typeface="Cambria Math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sz="2400" b="0" i="1" smtClean="0">
                                  <a:latin typeface="Cambria Math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400" b="0" i="1" smtClean="0">
                                  <a:latin typeface="Cambria Math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400" b="0" i="1" smtClean="0">
                                  <a:latin typeface="Cambria Math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fr-FR" sz="2400" dirty="0" smtClean="0"/>
                  <a:t>  </a:t>
                </a:r>
              </a:p>
              <a:p>
                <a:pPr>
                  <a:buClrTx/>
                  <a:buFont typeface="Wingdings" pitchFamily="2" charset="2"/>
                  <a:buChar char="Ø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fr-FR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sz="2400" i="1"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</m:t>
                        </m:r>
                        <m:r>
                          <a:rPr lang="en-US" sz="2400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400" b="0" i="0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fr-FR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sz="2400" i="1"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𝑗</m:t>
                        </m:r>
                        <m:r>
                          <a:rPr lang="en-US" sz="2400" i="1">
                            <a:latin typeface="Cambria Math"/>
                          </a:rPr>
                          <m:t>𝑗</m:t>
                        </m:r>
                      </m:sub>
                    </m:sSub>
                    <m:r>
                      <a:rPr lang="en-US" sz="2400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fr-FR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sz="2400" i="1"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11</m:t>
                        </m:r>
                      </m:sub>
                    </m:sSub>
                  </m:oMath>
                </a14:m>
                <a:r>
                  <a:rPr lang="fr-FR" sz="2400" dirty="0" smtClean="0"/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sz="2400" i="1"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22</m:t>
                        </m:r>
                      </m:sub>
                    </m:sSub>
                  </m:oMath>
                </a14:m>
                <a:r>
                  <a:rPr lang="fr-FR" sz="2400" dirty="0" smtClean="0"/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sz="2400" i="1"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33</m:t>
                        </m:r>
                      </m:sub>
                    </m:sSub>
                  </m:oMath>
                </a14:m>
                <a:r>
                  <a:rPr lang="fr-FR" sz="2400" dirty="0" smtClean="0"/>
                  <a:t>=</a:t>
                </a:r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/>
                      </a:rPr>
                      <m:t>1</m:t>
                    </m:r>
                  </m:oMath>
                </a14:m>
                <a:r>
                  <a:rPr lang="fr-FR" sz="2400" dirty="0" smtClean="0"/>
                  <a:t>+</a:t>
                </a:r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/>
                      </a:rPr>
                      <m:t>1</m:t>
                    </m:r>
                  </m:oMath>
                </a14:m>
                <a:r>
                  <a:rPr lang="fr-FR" sz="2400" dirty="0" smtClean="0"/>
                  <a:t>+</a:t>
                </a:r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/>
                      </a:rPr>
                      <m:t>1</m:t>
                    </m:r>
                  </m:oMath>
                </a14:m>
                <a:r>
                  <a:rPr lang="fr-FR" sz="2400" dirty="0" smtClean="0"/>
                  <a:t>=3</a:t>
                </a:r>
              </a:p>
              <a:p>
                <a:pPr>
                  <a:buClrTx/>
                  <a:buFont typeface="Wingdings" pitchFamily="2" charset="2"/>
                  <a:buChar char="Ø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fr-FR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sz="2400" i="1"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𝑖𝑗</m:t>
                        </m:r>
                      </m:sub>
                    </m:sSub>
                    <m:sSub>
                      <m:sSubPr>
                        <m:ctrlPr>
                          <a:rPr lang="en-US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𝑒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𝑗</m:t>
                        </m:r>
                      </m:sub>
                    </m:sSub>
                    <m:r>
                      <a:rPr lang="en-US" sz="2400" b="0" i="1" smtClean="0">
                        <a:latin typeface="Cambria Math"/>
                      </a:rPr>
                      <m:t>=</m:t>
                    </m:r>
                  </m:oMath>
                </a14:m>
                <a:r>
                  <a:rPr lang="fr-FR" sz="24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sz="2400" i="1"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𝑖</m:t>
                        </m:r>
                        <m:r>
                          <a:rPr lang="en-US" sz="24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𝑒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400" b="0" i="0" smtClean="0">
                        <a:latin typeface="Cambria Math"/>
                      </a:rPr>
                      <m:t>+</m:t>
                    </m:r>
                  </m:oMath>
                </a14:m>
                <a:r>
                  <a:rPr lang="fr-FR" sz="24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sz="2400" i="1"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𝑖</m:t>
                        </m:r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𝑒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en-US" sz="2400">
                        <a:latin typeface="Cambria Math"/>
                      </a:rPr>
                      <m:t>+</m:t>
                    </m:r>
                  </m:oMath>
                </a14:m>
                <a:r>
                  <a:rPr lang="fr-FR" sz="24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sz="2400" i="1"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𝑖</m:t>
                        </m:r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3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𝑒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3</m:t>
                        </m:r>
                      </m:sub>
                    </m:sSub>
                    <m:r>
                      <a:rPr lang="en-US" sz="2400" b="0" i="0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fr-FR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sz="2400" i="1"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11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𝑒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400">
                        <a:latin typeface="Cambria Math"/>
                      </a:rPr>
                      <m:t>+</m:t>
                    </m:r>
                  </m:oMath>
                </a14:m>
                <a:r>
                  <a:rPr lang="fr-FR" sz="24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sz="2400" i="1"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22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𝑒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en-US" sz="2400">
                        <a:latin typeface="Cambria Math"/>
                      </a:rPr>
                      <m:t>+</m:t>
                    </m:r>
                  </m:oMath>
                </a14:m>
                <a:r>
                  <a:rPr lang="fr-FR" sz="24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sz="2400" i="1"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33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𝑒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3</m:t>
                        </m:r>
                      </m:sub>
                    </m:sSub>
                    <m:r>
                      <a:rPr lang="en-US" sz="2400" b="0" i="0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𝑒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400" b="0" i="1" smtClean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𝑒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en-US" sz="2400" b="0" i="1" smtClean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𝑒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3</m:t>
                        </m:r>
                      </m:sub>
                    </m:sSub>
                    <m:r>
                      <a:rPr lang="en-US" sz="2400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𝑒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endParaRPr lang="fr-FR" sz="2400" dirty="0" smtClean="0"/>
              </a:p>
              <a:p>
                <a:pPr>
                  <a:buClrTx/>
                  <a:buFont typeface="Wingdings" pitchFamily="2" charset="2"/>
                  <a:buChar char="Ø"/>
                </a:pPr>
                <a:r>
                  <a:rPr lang="fr-FR" sz="2400" dirty="0" smtClean="0"/>
                  <a:t>Lors d’une sommation portant sur deux indices muets. Le symbole de </a:t>
                </a:r>
                <a:r>
                  <a:rPr lang="fr-FR" sz="2400" dirty="0" err="1" smtClean="0"/>
                  <a:t>Kroneker</a:t>
                </a:r>
                <a:r>
                  <a:rPr lang="fr-FR" sz="2400" dirty="0" smtClean="0"/>
                  <a:t> annule tous les termes où les indices ont des valeurs différents</a:t>
                </a:r>
                <a:r>
                  <a:rPr lang="fr-FR" sz="2400" dirty="0" smtClean="0"/>
                  <a:t>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sz="2400" i="1"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𝑖𝑗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latin typeface="Cambria Math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24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r>
                          <a:rPr lang="en-US" sz="2400" b="0" i="1" smtClean="0">
                            <a:latin typeface="Cambria Math"/>
                          </a:rPr>
                          <m:t>𝑦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𝑗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sSub>
                      <m:sSubPr>
                        <m:ctrlPr>
                          <a:rPr lang="en-US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𝑦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fr-FR" sz="2400" dirty="0"/>
                  <a:t> </a:t>
                </a:r>
                <a:endParaRPr lang="fr-FR" sz="2400" dirty="0" smtClean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457200" y="685800"/>
                <a:ext cx="8229600" cy="5867400"/>
              </a:xfrm>
              <a:blipFill rotWithShape="1">
                <a:blip r:embed="rId3"/>
                <a:stretch>
                  <a:fillRect l="-444" t="-1455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22211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457200" y="457200"/>
                <a:ext cx="8382000" cy="5699760"/>
              </a:xfrm>
            </p:spPr>
            <p:txBody>
              <a:bodyPr>
                <a:normAutofit fontScale="92500" lnSpcReduction="20000"/>
              </a:bodyPr>
              <a:lstStyle/>
              <a:p>
                <a:pPr algn="just"/>
                <a:r>
                  <a:rPr lang="fr-FR" sz="2200" dirty="0" smtClean="0"/>
                  <a:t>« </a:t>
                </a:r>
                <a:r>
                  <a:rPr lang="fr-FR" sz="2200" b="1" dirty="0" smtClean="0"/>
                  <a:t>symbole d’antisymétrie »</a:t>
                </a:r>
                <a:r>
                  <a:rPr lang="fr-FR" sz="2200" dirty="0" smtClean="0"/>
                  <a:t> ou « </a:t>
                </a:r>
                <a:r>
                  <a:rPr lang="fr-FR" sz="2200" b="1" dirty="0" smtClean="0"/>
                  <a:t>tenseurs d’antisymétrie »</a:t>
                </a:r>
                <a:r>
                  <a:rPr lang="fr-FR" sz="2200" dirty="0" smtClean="0"/>
                  <a:t> ou « </a:t>
                </a:r>
                <a:r>
                  <a:rPr lang="fr-FR" sz="2200" b="1" dirty="0" smtClean="0"/>
                  <a:t>tenseur de permutation de Levi-Civita</a:t>
                </a:r>
                <a:r>
                  <a:rPr lang="fr-FR" sz="2200" dirty="0" smtClean="0"/>
                  <a:t> » ,.</a:t>
                </a:r>
              </a:p>
              <a:p>
                <a:pPr algn="just"/>
                <a:r>
                  <a:rPr lang="fr-FR" sz="2200" dirty="0" smtClean="0"/>
                  <a:t>Noté par 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fr-FR" sz="2200" i="1" smtClean="0">
                            <a:latin typeface="Cambria Math"/>
                          </a:rPr>
                        </m:ctrlPr>
                      </m:accPr>
                      <m:e>
                        <m:acc>
                          <m:accPr>
                            <m:chr m:val="̅"/>
                            <m:ctrlPr>
                              <a:rPr lang="fr-FR" sz="2200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fr-FR" sz="2200" i="1" smtClean="0">
                                <a:latin typeface="Cambria Math"/>
                                <a:ea typeface="Cambria Math"/>
                              </a:rPr>
                              <m:t>𝜀</m:t>
                            </m:r>
                          </m:e>
                        </m:acc>
                      </m:e>
                    </m:acc>
                  </m:oMath>
                </a14:m>
                <a:r>
                  <a:rPr lang="fr-FR" dirty="0" smtClean="0"/>
                  <a:t>, soient i, j, k trois indices ayant des valeurs différents en prenant l’une des valeurs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fr-FR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/>
                          </a:rPr>
                          <m:t>1</m:t>
                        </m:r>
                        <m:r>
                          <a:rPr lang="en-US" b="0" i="1" smtClean="0">
                            <a:latin typeface="Cambria Math"/>
                          </a:rPr>
                          <m:t>, </m:t>
                        </m:r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  <m:r>
                          <a:rPr lang="en-US" b="0" i="1" smtClean="0">
                            <a:latin typeface="Cambria Math"/>
                          </a:rPr>
                          <m:t>, </m:t>
                        </m:r>
                        <m:r>
                          <a:rPr lang="en-US" b="0" i="1" smtClean="0">
                            <a:latin typeface="Cambria Math"/>
                          </a:rPr>
                          <m:t>3</m:t>
                        </m:r>
                      </m:e>
                    </m:d>
                  </m:oMath>
                </a14:m>
                <a:r>
                  <a:rPr lang="fr-FR" dirty="0" smtClean="0"/>
                  <a:t>.</a:t>
                </a:r>
              </a:p>
              <a:p>
                <a:pPr algn="just"/>
                <a:r>
                  <a:rPr lang="fr-FR" dirty="0" smtClean="0"/>
                  <a:t>Le symbole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i="1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fr-FR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𝜀</m:t>
                        </m:r>
                      </m:e>
                      <m:sub>
                        <m:r>
                          <a:rPr lang="en-US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𝑖𝑘𝑗</m:t>
                        </m:r>
                      </m:sub>
                    </m:sSub>
                  </m:oMath>
                </a14:m>
                <a:r>
                  <a:rPr lang="fr-FR" dirty="0" smtClean="0"/>
                  <a:t> aura les valeurs définie comme suit:</a:t>
                </a:r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fr-FR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fr-FR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𝜀</m:t>
                        </m:r>
                      </m:e>
                      <m:sub>
                        <m:r>
                          <a:rPr lang="en-US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𝑖𝑘𝑗</m:t>
                        </m:r>
                      </m:sub>
                    </m:sSub>
                  </m:oMath>
                </a14:m>
                <a:r>
                  <a:rPr lang="fr-FR" dirty="0" smtClean="0">
                    <a:solidFill>
                      <a:srgbClr val="C00000"/>
                    </a:solidFill>
                  </a:rPr>
                  <a:t>=</a:t>
                </a:r>
                <a:r>
                  <a:rPr lang="fr-FR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1</a:t>
                </a:r>
                <a:r>
                  <a:rPr lang="fr-FR" dirty="0" smtClean="0">
                    <a:solidFill>
                      <a:srgbClr val="C00000"/>
                    </a:solidFill>
                  </a:rPr>
                  <a:t>: </a:t>
                </a:r>
                <a:r>
                  <a:rPr lang="fr-FR" dirty="0" smtClean="0"/>
                  <a:t>si  les indices i, j, k sont dans l’ordre 1, 2, 3 ou proviennent d’un nombre pair de permutations des indices par rapport a l’ordre initial des indices, ce qu’on appelle une permutation directe (ou paire). </a:t>
                </a:r>
                <a:r>
                  <a:rPr lang="fr-FR" dirty="0"/>
                  <a:t>Les permutation paires sont (1,2,3), (2,3,1) et (3,1,2)</a:t>
                </a:r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fr-FR" i="1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fr-FR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𝜀</m:t>
                        </m:r>
                      </m:e>
                      <m:sub>
                        <m:r>
                          <a:rPr lang="en-US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𝑖𝑘𝑗</m:t>
                        </m:r>
                      </m:sub>
                    </m:sSub>
                  </m:oMath>
                </a14:m>
                <a:r>
                  <a:rPr lang="fr-FR" dirty="0" smtClean="0">
                    <a:solidFill>
                      <a:srgbClr val="C00000"/>
                    </a:solidFill>
                  </a:rPr>
                  <a:t>=-</a:t>
                </a:r>
                <a:r>
                  <a:rPr lang="fr-FR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1</a:t>
                </a:r>
                <a:r>
                  <a:rPr lang="fr-FR" dirty="0" smtClean="0">
                    <a:solidFill>
                      <a:srgbClr val="C00000"/>
                    </a:solidFill>
                  </a:rPr>
                  <a:t>: </a:t>
                </a:r>
                <a:r>
                  <a:rPr lang="fr-FR" dirty="0" smtClean="0"/>
                  <a:t>si la permutation est impaire par rapport à l’ordre initiale </a:t>
                </a:r>
              </a:p>
              <a:p>
                <a:pPr algn="just"/>
                <a:r>
                  <a:rPr lang="fr-FR" dirty="0"/>
                  <a:t>Les permutation </a:t>
                </a:r>
                <a:r>
                  <a:rPr lang="fr-FR" dirty="0" smtClean="0"/>
                  <a:t>i</a:t>
                </a:r>
                <a:r>
                  <a:rPr lang="en-US" dirty="0" smtClean="0"/>
                  <a:t>m</a:t>
                </a:r>
                <a:r>
                  <a:rPr lang="fr-FR" dirty="0" smtClean="0"/>
                  <a:t>paires </a:t>
                </a:r>
                <a:r>
                  <a:rPr lang="fr-FR" dirty="0"/>
                  <a:t>sont (</a:t>
                </a:r>
                <a:r>
                  <a:rPr lang="fr-FR" dirty="0" smtClean="0"/>
                  <a:t>1,3,2), (3,2,1</a:t>
                </a:r>
                <a:r>
                  <a:rPr lang="fr-FR" dirty="0"/>
                  <a:t>) et </a:t>
                </a:r>
                <a:r>
                  <a:rPr lang="fr-FR" smtClean="0"/>
                  <a:t>(2,1,3)</a:t>
                </a:r>
                <a:endParaRPr lang="fr-FR" dirty="0"/>
              </a:p>
              <a:p>
                <a:pPr algn="just"/>
                <a:endParaRPr lang="fr-FR" dirty="0"/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fr-FR" i="1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fr-FR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𝜀</m:t>
                        </m:r>
                      </m:e>
                      <m:sub>
                        <m:r>
                          <a:rPr lang="en-US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𝑖𝑘𝑗</m:t>
                        </m:r>
                      </m:sub>
                    </m:sSub>
                  </m:oMath>
                </a14:m>
                <a:r>
                  <a:rPr lang="fr-FR" dirty="0" smtClean="0">
                    <a:solidFill>
                      <a:srgbClr val="C00000"/>
                    </a:solidFill>
                  </a:rPr>
                  <a:t>=</a:t>
                </a:r>
                <a:r>
                  <a:rPr lang="fr-FR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0</a:t>
                </a:r>
                <a:r>
                  <a:rPr lang="fr-FR" dirty="0" smtClean="0">
                    <a:latin typeface="Times New Roman" pitchFamily="18" charset="0"/>
                    <a:cs typeface="Times New Roman" pitchFamily="18" charset="0"/>
                  </a:rPr>
                  <a:t>,  si deux quelconque des indices ou plus ont une valeur identique</a:t>
                </a:r>
                <a:endParaRPr lang="fr-FR" dirty="0" smtClean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457200" y="457200"/>
                <a:ext cx="8382000" cy="5699760"/>
              </a:xfrm>
              <a:blipFill rotWithShape="1">
                <a:blip r:embed="rId2"/>
                <a:stretch>
                  <a:fillRect l="-436" t="-1604" r="-109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Title 1"/>
              <p:cNvSpPr>
                <a:spLocks noGrp="1"/>
              </p:cNvSpPr>
              <p:nvPr>
                <p:ph type="title"/>
              </p:nvPr>
            </p:nvSpPr>
            <p:spPr>
              <a:xfrm>
                <a:off x="533400" y="0"/>
                <a:ext cx="8229600" cy="533400"/>
              </a:xfrm>
            </p:spPr>
            <p:txBody>
              <a:bodyPr>
                <a:normAutofit fontScale="90000"/>
              </a:bodyPr>
              <a:lstStyle/>
              <a:p>
                <a:r>
                  <a:rPr lang="fr-FR" dirty="0" smtClean="0">
                    <a:solidFill>
                      <a:srgbClr val="C00000"/>
                    </a:solidFill>
                  </a:rPr>
                  <a:t>9. </a:t>
                </a:r>
                <a:r>
                  <a:rPr lang="fr-FR" dirty="0" smtClean="0">
                    <a:solidFill>
                      <a:srgbClr val="C00000"/>
                    </a:solidFill>
                  </a:rPr>
                  <a:t>Symbole de </a:t>
                </a:r>
                <a:r>
                  <a:rPr lang="fr-FR" dirty="0" smtClean="0">
                    <a:solidFill>
                      <a:srgbClr val="C00000"/>
                    </a:solidFill>
                  </a:rPr>
                  <a:t>permutation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fr-FR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𝜀</m:t>
                        </m:r>
                      </m:e>
                      <m:sub>
                        <m:r>
                          <a:rPr lang="en-US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𝑖</m:t>
                        </m:r>
                        <m:r>
                          <a:rPr lang="en-US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𝑘</m:t>
                        </m:r>
                        <m:r>
                          <a:rPr lang="en-US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𝑗</m:t>
                        </m:r>
                      </m:sub>
                    </m:sSub>
                  </m:oMath>
                </a14:m>
                <a:endParaRPr lang="fr-FR" dirty="0"/>
              </a:p>
            </p:txBody>
          </p:sp>
        </mc:Choice>
        <mc:Fallback>
          <p:sp>
            <p:nvSpPr>
              <p:cNvPr id="4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533400" y="0"/>
                <a:ext cx="8229600" cy="533400"/>
              </a:xfrm>
              <a:blipFill rotWithShape="1">
                <a:blip r:embed="rId3"/>
                <a:stretch>
                  <a:fillRect l="-1630" t="-19318" b="-2500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700714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457200" y="0"/>
                <a:ext cx="8229600" cy="6858000"/>
              </a:xfrm>
            </p:spPr>
            <p:txBody>
              <a:bodyPr>
                <a:normAutofit/>
              </a:bodyPr>
              <a:lstStyle/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fr-FR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fr-FR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𝜀</m:t>
                        </m:r>
                      </m:e>
                      <m:sub>
                        <m:r>
                          <a:rPr lang="en-US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𝑖𝑗</m:t>
                        </m:r>
                        <m:r>
                          <a:rPr lang="en-US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𝑘</m:t>
                        </m:r>
                      </m:sub>
                    </m:sSub>
                    <m:r>
                      <a:rPr lang="en-US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en-US" i="1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i="1">
                                <a:latin typeface="Cambria Math"/>
                              </a:rPr>
                            </m:ctrlPr>
                          </m:eqArrPr>
                          <m:e>
                            <m:r>
                              <a:rPr lang="en-US">
                                <a:latin typeface="Cambria Math"/>
                              </a:rPr>
                              <m:t>+1          </m:t>
                            </m:r>
                            <m:r>
                              <m:rPr>
                                <m:sty m:val="p"/>
                              </m:rPr>
                              <a:rPr lang="en-US">
                                <a:latin typeface="Cambria Math"/>
                              </a:rPr>
                              <m:t>si</m:t>
                            </m:r>
                            <m:r>
                              <a:rPr lang="en-US"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>
                                <a:latin typeface="Cambria Math"/>
                              </a:rPr>
                              <m:t>permutation</m:t>
                            </m:r>
                            <m:r>
                              <a:rPr lang="en-US"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>
                                <a:latin typeface="Cambria Math"/>
                              </a:rPr>
                              <m:t>circulaire</m:t>
                            </m:r>
                          </m:e>
                          <m:e>
                            <m:r>
                              <a:rPr lang="en-US">
                                <a:latin typeface="Cambria Math"/>
                              </a:rPr>
                              <m:t>−1     </m:t>
                            </m:r>
                            <m:r>
                              <m:rPr>
                                <m:sty m:val="p"/>
                              </m:rPr>
                              <a:rPr lang="en-US">
                                <a:latin typeface="Cambria Math"/>
                              </a:rPr>
                              <m:t>si</m:t>
                            </m:r>
                            <m:r>
                              <a:rPr lang="en-US"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>
                                <a:latin typeface="Cambria Math"/>
                              </a:rPr>
                              <m:t>non</m:t>
                            </m:r>
                            <m:r>
                              <a:rPr lang="en-US"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>
                                <a:latin typeface="Cambria Math"/>
                              </a:rPr>
                              <m:t>permuation</m:t>
                            </m:r>
                            <m:r>
                              <a:rPr lang="en-US"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>
                                <a:latin typeface="Cambria Math"/>
                              </a:rPr>
                              <m:t>circulaire</m:t>
                            </m:r>
                          </m:e>
                          <m:e>
                            <m:r>
                              <a:rPr lang="en-US">
                                <a:latin typeface="Cambria Math"/>
                              </a:rPr>
                              <m:t>0       </m:t>
                            </m:r>
                            <m:r>
                              <m:rPr>
                                <m:sty m:val="p"/>
                              </m:rPr>
                              <a:rPr lang="en-US">
                                <a:latin typeface="Cambria Math"/>
                              </a:rPr>
                              <m:t>si</m:t>
                            </m:r>
                            <m:r>
                              <a:rPr lang="en-US">
                                <a:latin typeface="Cambria Math"/>
                              </a:rPr>
                              <m:t> 2 </m:t>
                            </m:r>
                            <m:r>
                              <m:rPr>
                                <m:sty m:val="p"/>
                              </m:rPr>
                              <a:rPr lang="en-US">
                                <a:latin typeface="Cambria Math"/>
                              </a:rPr>
                              <m:t>indices</m:t>
                            </m:r>
                            <m:r>
                              <a:rPr lang="en-US"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>
                                <a:latin typeface="Cambria Math"/>
                              </a:rPr>
                              <m:t>egaux</m:t>
                            </m:r>
                            <m:r>
                              <a:rPr lang="en-US"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>
                                <a:latin typeface="Cambria Math"/>
                              </a:rPr>
                              <m:t>au</m:t>
                            </m:r>
                            <m:r>
                              <a:rPr lang="en-US"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>
                                <a:latin typeface="Cambria Math"/>
                              </a:rPr>
                              <m:t>moins</m:t>
                            </m:r>
                          </m:e>
                        </m:eqArr>
                      </m:e>
                    </m:d>
                  </m:oMath>
                </a14:m>
                <a:endParaRPr lang="en-US" dirty="0">
                  <a:solidFill>
                    <a:srgbClr val="C00000"/>
                  </a:solidFill>
                </a:endParaRPr>
              </a:p>
              <a:p>
                <a:pPr algn="just"/>
                <a:r>
                  <a:rPr lang="fr-FR" dirty="0"/>
                  <a:t>C’est-à-dire</a:t>
                </a:r>
                <a:r>
                  <a:rPr lang="fr-FR" dirty="0" smtClean="0"/>
                  <a:t>:</a:t>
                </a:r>
              </a:p>
              <a:p>
                <a:pPr algn="just"/>
                <a:endParaRPr lang="en-US" dirty="0" smtClean="0">
                  <a:latin typeface="Times New Roman"/>
                  <a:cs typeface="Times New Roman"/>
                </a:endParaRPr>
              </a:p>
              <a:p>
                <a:pPr algn="just"/>
                <a:endParaRPr lang="en-US" dirty="0" smtClean="0">
                  <a:latin typeface="Times New Roman"/>
                  <a:cs typeface="Times New Roman"/>
                </a:endParaRPr>
              </a:p>
              <a:p>
                <a:pPr algn="just"/>
                <a:endParaRPr lang="en-US" dirty="0">
                  <a:latin typeface="Times New Roman"/>
                  <a:cs typeface="Times New Roman"/>
                </a:endParaRPr>
              </a:p>
              <a:p>
                <a:pPr algn="just"/>
                <a:endParaRPr lang="en-US" dirty="0" smtClean="0">
                  <a:latin typeface="Times New Roman"/>
                  <a:cs typeface="Times New Roman"/>
                </a:endParaRPr>
              </a:p>
              <a:p>
                <a:pPr algn="just"/>
                <a:endParaRPr lang="en-US" dirty="0">
                  <a:latin typeface="Times New Roman"/>
                  <a:cs typeface="Times New Roman"/>
                </a:endParaRPr>
              </a:p>
              <a:p>
                <a:pPr algn="just"/>
                <a:endParaRPr lang="en-US" dirty="0">
                  <a:latin typeface="Times New Roman"/>
                  <a:cs typeface="Times New Roman"/>
                </a:endParaRPr>
              </a:p>
              <a:p>
                <a:pPr algn="just"/>
                <a:endParaRPr lang="en-US" dirty="0" smtClean="0">
                  <a:latin typeface="Times New Roman"/>
                  <a:cs typeface="Times New Roman"/>
                </a:endParaRPr>
              </a:p>
              <a:p>
                <a:pPr algn="just"/>
                <a:r>
                  <a:rPr lang="el-GR" dirty="0" smtClean="0">
                    <a:latin typeface="Times New Roman"/>
                    <a:cs typeface="Times New Roman"/>
                  </a:rPr>
                  <a:t>ε</a:t>
                </a:r>
                <a:r>
                  <a:rPr lang="en-US" baseline="-25000" dirty="0" smtClean="0">
                    <a:latin typeface="Times New Roman"/>
                    <a:cs typeface="Times New Roman"/>
                  </a:rPr>
                  <a:t>123</a:t>
                </a:r>
                <a:r>
                  <a:rPr lang="en-US" dirty="0" smtClean="0">
                    <a:latin typeface="Times New Roman"/>
                    <a:cs typeface="Times New Roman"/>
                  </a:rPr>
                  <a:t>=</a:t>
                </a:r>
                <a:r>
                  <a:rPr lang="el-GR" dirty="0" smtClean="0">
                    <a:latin typeface="Times New Roman"/>
                    <a:cs typeface="Times New Roman"/>
                  </a:rPr>
                  <a:t>ε</a:t>
                </a:r>
                <a:r>
                  <a:rPr lang="en-US" baseline="-25000" dirty="0" smtClean="0">
                    <a:latin typeface="Times New Roman"/>
                    <a:cs typeface="Times New Roman"/>
                  </a:rPr>
                  <a:t>213</a:t>
                </a:r>
                <a:r>
                  <a:rPr lang="en-US" dirty="0" smtClean="0">
                    <a:latin typeface="Times New Roman"/>
                    <a:cs typeface="Times New Roman"/>
                  </a:rPr>
                  <a:t>=</a:t>
                </a:r>
                <a:r>
                  <a:rPr lang="el-GR" dirty="0" smtClean="0">
                    <a:latin typeface="Times New Roman"/>
                    <a:cs typeface="Times New Roman"/>
                  </a:rPr>
                  <a:t>ε</a:t>
                </a:r>
                <a:r>
                  <a:rPr lang="en-US" baseline="-25000" dirty="0" smtClean="0">
                    <a:latin typeface="Times New Roman"/>
                    <a:cs typeface="Times New Roman"/>
                  </a:rPr>
                  <a:t>312</a:t>
                </a:r>
                <a:r>
                  <a:rPr lang="en-US" dirty="0" smtClean="0">
                    <a:latin typeface="Times New Roman"/>
                    <a:cs typeface="Times New Roman"/>
                  </a:rPr>
                  <a:t>=1, </a:t>
                </a:r>
                <a:r>
                  <a:rPr lang="el-GR" dirty="0" smtClean="0">
                    <a:latin typeface="Times New Roman"/>
                    <a:cs typeface="Times New Roman"/>
                  </a:rPr>
                  <a:t>ε</a:t>
                </a:r>
                <a:r>
                  <a:rPr lang="en-US" baseline="-25000" dirty="0" smtClean="0">
                    <a:latin typeface="Times New Roman"/>
                    <a:cs typeface="Times New Roman"/>
                  </a:rPr>
                  <a:t>132</a:t>
                </a:r>
                <a:r>
                  <a:rPr lang="en-US" dirty="0" smtClean="0">
                    <a:latin typeface="Times New Roman"/>
                    <a:cs typeface="Times New Roman"/>
                  </a:rPr>
                  <a:t>=</a:t>
                </a:r>
                <a:r>
                  <a:rPr lang="el-GR" dirty="0" smtClean="0">
                    <a:latin typeface="Times New Roman"/>
                    <a:cs typeface="Times New Roman"/>
                  </a:rPr>
                  <a:t>ε</a:t>
                </a:r>
                <a:r>
                  <a:rPr lang="en-US" baseline="-25000" dirty="0" smtClean="0">
                    <a:latin typeface="Times New Roman"/>
                    <a:cs typeface="Times New Roman"/>
                  </a:rPr>
                  <a:t>321</a:t>
                </a:r>
                <a:r>
                  <a:rPr lang="en-US" dirty="0" smtClean="0">
                    <a:latin typeface="Times New Roman"/>
                    <a:cs typeface="Times New Roman"/>
                  </a:rPr>
                  <a:t>=</a:t>
                </a:r>
                <a:r>
                  <a:rPr lang="el-GR" dirty="0" smtClean="0">
                    <a:latin typeface="Times New Roman"/>
                    <a:cs typeface="Times New Roman"/>
                  </a:rPr>
                  <a:t>ε</a:t>
                </a:r>
                <a:r>
                  <a:rPr lang="en-US" baseline="-25000" dirty="0" smtClean="0">
                    <a:latin typeface="Times New Roman"/>
                    <a:cs typeface="Times New Roman"/>
                  </a:rPr>
                  <a:t>213</a:t>
                </a:r>
                <a:r>
                  <a:rPr lang="en-US" dirty="0" smtClean="0">
                    <a:latin typeface="Times New Roman"/>
                    <a:cs typeface="Times New Roman"/>
                  </a:rPr>
                  <a:t>= -1</a:t>
                </a:r>
              </a:p>
              <a:p>
                <a:pPr algn="just"/>
                <a:r>
                  <a:rPr lang="el-GR" dirty="0">
                    <a:latin typeface="Times New Roman"/>
                    <a:cs typeface="Times New Roman"/>
                  </a:rPr>
                  <a:t>ε</a:t>
                </a:r>
                <a:r>
                  <a:rPr lang="en-US" baseline="-25000" dirty="0" smtClean="0">
                    <a:latin typeface="Times New Roman"/>
                    <a:cs typeface="Times New Roman"/>
                  </a:rPr>
                  <a:t>111</a:t>
                </a:r>
                <a:r>
                  <a:rPr lang="en-US" dirty="0" smtClean="0">
                    <a:latin typeface="Times New Roman"/>
                    <a:cs typeface="Times New Roman"/>
                  </a:rPr>
                  <a:t>=</a:t>
                </a:r>
                <a:r>
                  <a:rPr lang="el-GR" dirty="0" smtClean="0">
                    <a:latin typeface="Times New Roman"/>
                    <a:cs typeface="Times New Roman"/>
                  </a:rPr>
                  <a:t>ε</a:t>
                </a:r>
                <a:r>
                  <a:rPr lang="en-US" baseline="-25000" dirty="0" smtClean="0">
                    <a:latin typeface="Times New Roman"/>
                    <a:cs typeface="Times New Roman"/>
                  </a:rPr>
                  <a:t>112</a:t>
                </a:r>
                <a:r>
                  <a:rPr lang="en-US" dirty="0" smtClean="0">
                    <a:latin typeface="Times New Roman"/>
                    <a:cs typeface="Times New Roman"/>
                  </a:rPr>
                  <a:t>=</a:t>
                </a:r>
                <a:r>
                  <a:rPr lang="el-GR" dirty="0">
                    <a:latin typeface="Times New Roman"/>
                    <a:cs typeface="Times New Roman"/>
                  </a:rPr>
                  <a:t>ε</a:t>
                </a:r>
                <a:r>
                  <a:rPr lang="en-US" baseline="-25000" dirty="0" smtClean="0">
                    <a:latin typeface="Times New Roman"/>
                    <a:cs typeface="Times New Roman"/>
                  </a:rPr>
                  <a:t>113</a:t>
                </a:r>
                <a:r>
                  <a:rPr lang="en-US" dirty="0" smtClean="0">
                    <a:latin typeface="Times New Roman"/>
                    <a:cs typeface="Times New Roman"/>
                  </a:rPr>
                  <a:t>= ….=0</a:t>
                </a:r>
                <a:endParaRPr lang="fr-FR" dirty="0">
                  <a:latin typeface="Times New Roman"/>
                  <a:cs typeface="Times New Roman"/>
                </a:endParaRPr>
              </a:p>
              <a:p>
                <a:pPr algn="just"/>
                <a:endParaRPr lang="fr-FR" dirty="0"/>
              </a:p>
              <a:p>
                <a:pPr algn="just"/>
                <a:endParaRPr lang="fr-FR" dirty="0"/>
              </a:p>
              <a:p>
                <a:pPr algn="just"/>
                <a:endParaRPr lang="fr-FR" dirty="0"/>
              </a:p>
              <a:p>
                <a:endParaRPr lang="fr-FR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457200" y="0"/>
                <a:ext cx="8229600" cy="6858000"/>
              </a:xfrm>
              <a:blipFill rotWithShape="1">
                <a:blip r:embed="rId2"/>
                <a:stretch>
                  <a:fillRect l="-59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64" t="8176" r="5550"/>
          <a:stretch/>
        </p:blipFill>
        <p:spPr bwMode="auto">
          <a:xfrm>
            <a:off x="4419600" y="2255148"/>
            <a:ext cx="3733800" cy="2412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50" y="2255148"/>
            <a:ext cx="3695700" cy="2324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95642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>
              <a:xfrm>
                <a:off x="457200" y="152400"/>
                <a:ext cx="8229600" cy="609600"/>
              </a:xfrm>
            </p:spPr>
            <p:txBody>
              <a:bodyPr>
                <a:normAutofit fontScale="90000"/>
              </a:bodyPr>
              <a:lstStyle/>
              <a:p>
                <a:r>
                  <a:rPr lang="fr-FR" u="sng" dirty="0" smtClean="0">
                    <a:solidFill>
                      <a:srgbClr val="C00000"/>
                    </a:solidFill>
                  </a:rPr>
                  <a:t>Application du symbole </a:t>
                </a:r>
                <a:r>
                  <a:rPr lang="fr-FR" u="sng" dirty="0">
                    <a:solidFill>
                      <a:srgbClr val="C00000"/>
                    </a:solidFill>
                  </a:rPr>
                  <a:t>de permutation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u="sng">
                            <a:solidFill>
                              <a:srgbClr val="C00000"/>
                            </a:solidFill>
                          </a:rPr>
                        </m:ctrlPr>
                      </m:sSubPr>
                      <m:e>
                        <m:r>
                          <a:rPr lang="fr-FR" u="sng">
                            <a:solidFill>
                              <a:srgbClr val="C00000"/>
                            </a:solidFill>
                          </a:rPr>
                          <m:t>𝜀</m:t>
                        </m:r>
                      </m:e>
                      <m:sub>
                        <m:r>
                          <a:rPr lang="en-US" u="sng">
                            <a:solidFill>
                              <a:srgbClr val="C00000"/>
                            </a:solidFill>
                          </a:rPr>
                          <m:t>𝑖𝑘𝑗</m:t>
                        </m:r>
                      </m:sub>
                    </m:sSub>
                  </m:oMath>
                </a14:m>
                <a:r>
                  <a:rPr lang="fr-FR" dirty="0"/>
                  <a:t> </a:t>
                </a:r>
                <a:endParaRPr lang="fr-FR" dirty="0"/>
              </a:p>
            </p:txBody>
          </p:sp>
        </mc:Choice>
        <mc:Fallback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57200" y="152400"/>
                <a:ext cx="8229600" cy="609600"/>
              </a:xfrm>
              <a:blipFill rotWithShape="1">
                <a:blip r:embed="rId2"/>
                <a:stretch>
                  <a:fillRect l="-1556" t="-5000" b="-2200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457200" y="685800"/>
                <a:ext cx="8229600" cy="5318760"/>
              </a:xfrm>
            </p:spPr>
            <p:txBody>
              <a:bodyPr/>
              <a:lstStyle/>
              <a:p>
                <a:r>
                  <a:rPr lang="fr-FR" dirty="0" smtClean="0"/>
                  <a:t>Donc ce symbole de permutation peut être explique par le pr0duit vectorielle entre deux vecteurs unitaires d’une base orthonormées: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fr-FR" i="1" smtClean="0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fr-FR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𝑒</m:t>
                            </m:r>
                          </m:e>
                        </m:acc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fr-FR" i="1" smtClean="0">
                        <a:latin typeface="Cambria Math"/>
                        <a:ea typeface="Cambria Math"/>
                      </a:rPr>
                      <m:t>∧</m:t>
                    </m:r>
                    <m:sSub>
                      <m:sSubPr>
                        <m:ctrlPr>
                          <a:rPr lang="fr-FR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fr-FR" i="1" smtClean="0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𝑒</m:t>
                            </m:r>
                          </m:e>
                        </m:acc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𝑗</m:t>
                        </m:r>
                      </m:sub>
                    </m:sSub>
                    <m:r>
                      <a:rPr lang="en-US" b="0" i="1" smtClean="0">
                        <a:latin typeface="Cambria Math"/>
                        <a:ea typeface="Cambria Math"/>
                      </a:rPr>
                      <m:t>=</m:t>
                    </m:r>
                    <m:sSub>
                      <m:sSubPr>
                        <m:ctrlPr>
                          <a:rPr lang="fr-FR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fr-FR" i="1" smtClean="0">
                            <a:latin typeface="Cambria Math"/>
                            <a:ea typeface="Cambria Math"/>
                          </a:rPr>
                          <m:t>𝜀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𝑖𝑗𝑘</m:t>
                        </m:r>
                      </m:sub>
                    </m:sSub>
                    <m:sSub>
                      <m:sSubPr>
                        <m:ctrlPr>
                          <a:rPr lang="fr-FR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fr-FR" i="1" smtClean="0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𝑒</m:t>
                            </m:r>
                          </m:e>
                        </m:acc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𝑘</m:t>
                        </m:r>
                      </m:sub>
                    </m:sSub>
                  </m:oMath>
                </a14:m>
                <a:endParaRPr lang="en-US" dirty="0" smtClean="0">
                  <a:ea typeface="Cambria Math"/>
                </a:endParaRPr>
              </a:p>
              <a:p>
                <a:r>
                  <a:rPr lang="fr-FR" dirty="0" smtClean="0"/>
                  <a:t>Exemple: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fr-FR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/>
                              </a:rPr>
                              <m:t>𝑒</m:t>
                            </m:r>
                          </m:e>
                        </m:acc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fr-FR" i="1">
                        <a:latin typeface="Cambria Math"/>
                        <a:ea typeface="Cambria Math"/>
                      </a:rPr>
                      <m:t>∧</m:t>
                    </m:r>
                    <m:sSub>
                      <m:sSubPr>
                        <m:ctrlPr>
                          <a:rPr lang="fr-FR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fr-FR" i="1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𝑒</m:t>
                            </m:r>
                          </m:e>
                        </m:acc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  <m:r>
                      <a:rPr lang="en-US" i="1">
                        <a:latin typeface="Cambria Math"/>
                        <a:ea typeface="Cambria Math"/>
                      </a:rPr>
                      <m:t>=</m:t>
                    </m:r>
                    <m:sSub>
                      <m:sSubPr>
                        <m:ctrlPr>
                          <a:rPr lang="fr-FR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fr-FR" i="1">
                            <a:latin typeface="Cambria Math"/>
                            <a:ea typeface="Cambria Math"/>
                          </a:rPr>
                          <m:t>𝜀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123</m:t>
                        </m:r>
                      </m:sub>
                    </m:sSub>
                    <m:sSub>
                      <m:sSubPr>
                        <m:ctrlPr>
                          <a:rPr lang="fr-FR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fr-FR" i="1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𝑒</m:t>
                            </m:r>
                          </m:e>
                        </m:acc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3</m:t>
                        </m:r>
                      </m:sub>
                    </m:sSub>
                    <m:r>
                      <a:rPr lang="en-US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1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.</m:t>
                    </m:r>
                    <m:sSub>
                      <m:sSubPr>
                        <m:ctrlPr>
                          <a:rPr lang="fr-FR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fr-FR" i="1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𝑒</m:t>
                            </m:r>
                          </m:e>
                        </m:acc>
                      </m:e>
                      <m:sub>
                        <m:r>
                          <a:rPr lang="en-US" i="1">
                            <a:latin typeface="Cambria Math"/>
                            <a:ea typeface="Cambria Math"/>
                          </a:rPr>
                          <m:t>3</m:t>
                        </m:r>
                      </m:sub>
                    </m:sSub>
                    <m:r>
                      <a:rPr lang="en-US" b="0" i="1" smtClean="0">
                        <a:latin typeface="Cambria Math"/>
                        <a:ea typeface="Cambria Math"/>
                      </a:rPr>
                      <m:t>=</m:t>
                    </m:r>
                    <m:sSub>
                      <m:sSubPr>
                        <m:ctrlPr>
                          <a:rPr lang="fr-FR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fr-FR" i="1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𝑒</m:t>
                            </m:r>
                          </m:e>
                        </m:acc>
                      </m:e>
                      <m:sub>
                        <m:r>
                          <a:rPr lang="en-US" i="1">
                            <a:latin typeface="Cambria Math"/>
                            <a:ea typeface="Cambria Math"/>
                          </a:rPr>
                          <m:t>3</m:t>
                        </m:r>
                      </m:sub>
                    </m:sSub>
                  </m:oMath>
                </a14:m>
                <a:endParaRPr lang="fr-FR" dirty="0" smtClean="0"/>
              </a:p>
              <a:p>
                <a:endParaRPr lang="fr-FR" dirty="0" smtClean="0"/>
              </a:p>
              <a:p>
                <a:endParaRPr lang="fr-FR" dirty="0" smtClean="0">
                  <a:solidFill>
                    <a:srgbClr val="C00000"/>
                  </a:solidFill>
                </a:endParaRPr>
              </a:p>
              <a:p>
                <a:r>
                  <a:rPr lang="fr-FR" dirty="0" smtClean="0">
                    <a:solidFill>
                      <a:srgbClr val="C00000"/>
                    </a:solidFill>
                  </a:rPr>
                  <a:t>Relation entre le symbole de Kronecker et symbole de permutation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fr-FR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fr-FR" i="1" smtClean="0">
                            <a:latin typeface="Cambria Math"/>
                            <a:ea typeface="Cambria Math"/>
                          </a:rPr>
                          <m:t>𝜀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𝑚𝑖𝑞</m:t>
                        </m:r>
                      </m:sub>
                    </m:sSub>
                    <m:sSub>
                      <m:sSubPr>
                        <m:ctrlPr>
                          <a:rPr lang="fr-FR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fr-FR" i="1" smtClean="0">
                            <a:latin typeface="Cambria Math"/>
                            <a:ea typeface="Cambria Math"/>
                          </a:rPr>
                          <m:t>𝜀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𝑗𝑘𝑞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𝑚𝑗</m:t>
                        </m:r>
                      </m:sub>
                    </m:sSub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𝑖𝑘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𝑚𝑘</m:t>
                        </m:r>
                      </m:sub>
                    </m:sSub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𝑖𝑗</m:t>
                        </m:r>
                      </m:sub>
                    </m:sSub>
                  </m:oMath>
                </a14:m>
                <a:endParaRPr lang="fr-FR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457200" y="685800"/>
                <a:ext cx="8229600" cy="5318760"/>
              </a:xfrm>
              <a:blipFill rotWithShape="1">
                <a:blip r:embed="rId3"/>
                <a:stretch>
                  <a:fillRect l="-593" t="-1032" r="-667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/>
          <p:cNvGrpSpPr/>
          <p:nvPr/>
        </p:nvGrpSpPr>
        <p:grpSpPr>
          <a:xfrm>
            <a:off x="6203576" y="1981200"/>
            <a:ext cx="2259106" cy="1632466"/>
            <a:chOff x="1308847" y="2590800"/>
            <a:chExt cx="2259106" cy="1632466"/>
          </a:xfrm>
        </p:grpSpPr>
        <p:cxnSp>
          <p:nvCxnSpPr>
            <p:cNvPr id="8" name="Straight Arrow Connector 7"/>
            <p:cNvCxnSpPr/>
            <p:nvPr/>
          </p:nvCxnSpPr>
          <p:spPr>
            <a:xfrm>
              <a:off x="2209800" y="3581400"/>
              <a:ext cx="896112" cy="0"/>
            </a:xfrm>
            <a:prstGeom prst="straightConnector1">
              <a:avLst/>
            </a:prstGeom>
            <a:ln w="19050">
              <a:solidFill>
                <a:srgbClr val="00B0F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 flipV="1">
              <a:off x="2209800" y="2740152"/>
              <a:ext cx="0" cy="841248"/>
            </a:xfrm>
            <a:prstGeom prst="straightConnector1">
              <a:avLst/>
            </a:prstGeom>
            <a:ln w="19050">
              <a:solidFill>
                <a:srgbClr val="00B0F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/>
            <p:nvPr/>
          </p:nvCxnSpPr>
          <p:spPr>
            <a:xfrm flipH="1">
              <a:off x="1676400" y="3567953"/>
              <a:ext cx="519953" cy="470647"/>
            </a:xfrm>
            <a:prstGeom prst="straightConnector1">
              <a:avLst/>
            </a:prstGeom>
            <a:ln w="19050">
              <a:solidFill>
                <a:srgbClr val="00B0F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Box 10"/>
                <p:cNvSpPr txBox="1"/>
                <p:nvPr/>
              </p:nvSpPr>
              <p:spPr>
                <a:xfrm>
                  <a:off x="1766047" y="2590800"/>
                  <a:ext cx="519953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fr-FR" b="1" i="1" smtClean="0">
                                <a:latin typeface="Cambria Math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fr-FR" b="1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b="1" i="1">
                                    <a:latin typeface="Cambria Math"/>
                                  </a:rPr>
                                  <m:t>𝒆</m:t>
                                </m:r>
                              </m:e>
                              <m:sub>
                                <m:r>
                                  <a:rPr lang="en-US" b="1" i="1" smtClean="0">
                                    <a:latin typeface="Cambria Math"/>
                                  </a:rPr>
                                  <m:t>𝟑</m:t>
                                </m:r>
                              </m:sub>
                            </m:sSub>
                          </m:e>
                        </m:acc>
                      </m:oMath>
                    </m:oMathPara>
                  </a14:m>
                  <a:endParaRPr lang="fr-FR" b="1" dirty="0"/>
                </a:p>
              </p:txBody>
            </p:sp>
          </mc:Choice>
          <mc:Fallback xmlns="">
            <p:sp>
              <p:nvSpPr>
                <p:cNvPr id="12" name="TextBox 1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66047" y="2590800"/>
                  <a:ext cx="519953" cy="369332"/>
                </a:xfrm>
                <a:prstGeom prst="rect">
                  <a:avLst/>
                </a:prstGeom>
                <a:blipFill rotWithShape="1"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fr-FR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Box 11"/>
                <p:cNvSpPr txBox="1"/>
                <p:nvPr/>
              </p:nvSpPr>
              <p:spPr>
                <a:xfrm>
                  <a:off x="1308847" y="3853934"/>
                  <a:ext cx="519953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fr-FR" b="1" i="1" smtClean="0">
                                <a:latin typeface="Cambria Math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fr-FR" b="1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b="1" i="1">
                                    <a:latin typeface="Cambria Math"/>
                                  </a:rPr>
                                  <m:t>𝒆</m:t>
                                </m:r>
                              </m:e>
                              <m:sub>
                                <m:r>
                                  <a:rPr lang="en-US" b="1" i="1" smtClean="0">
                                    <a:latin typeface="Cambria Math"/>
                                  </a:rPr>
                                  <m:t>𝟏</m:t>
                                </m:r>
                              </m:sub>
                            </m:sSub>
                          </m:e>
                        </m:acc>
                      </m:oMath>
                    </m:oMathPara>
                  </a14:m>
                  <a:endParaRPr lang="fr-FR" b="1" dirty="0"/>
                </a:p>
              </p:txBody>
            </p:sp>
          </mc:Choice>
          <mc:Fallback xmlns="">
            <p:sp>
              <p:nvSpPr>
                <p:cNvPr id="13" name="TextBox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308847" y="3853934"/>
                  <a:ext cx="519953" cy="369332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fr-FR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/>
                <p:cNvSpPr txBox="1"/>
                <p:nvPr/>
              </p:nvSpPr>
              <p:spPr>
                <a:xfrm>
                  <a:off x="3048000" y="3288268"/>
                  <a:ext cx="519953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fr-FR" b="1" i="1" smtClean="0">
                                <a:latin typeface="Cambria Math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fr-FR" b="1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b="1" i="1">
                                    <a:latin typeface="Cambria Math"/>
                                  </a:rPr>
                                  <m:t>𝒆</m:t>
                                </m:r>
                              </m:e>
                              <m:sub>
                                <m:r>
                                  <a:rPr lang="en-US" b="1" i="1" smtClean="0">
                                    <a:latin typeface="Cambria Math"/>
                                  </a:rPr>
                                  <m:t>𝟐</m:t>
                                </m:r>
                              </m:sub>
                            </m:sSub>
                          </m:e>
                        </m:acc>
                      </m:oMath>
                    </m:oMathPara>
                  </a14:m>
                  <a:endParaRPr lang="fr-FR" b="1" dirty="0"/>
                </a:p>
              </p:txBody>
            </p:sp>
          </mc:Choice>
          <mc:Fallback xmlns="">
            <p:sp>
              <p:nvSpPr>
                <p:cNvPr id="14" name="TextBox 1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48000" y="3288268"/>
                  <a:ext cx="519953" cy="369332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fr-FR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655345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457200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solidFill>
                  <a:srgbClr val="C00000"/>
                </a:solidFill>
              </a:rPr>
              <a:t>Les operateurs linéaires</a:t>
            </a:r>
            <a:endParaRPr lang="fr-FR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457200" y="533400"/>
                <a:ext cx="8229600" cy="5623560"/>
              </a:xfrm>
            </p:spPr>
            <p:txBody>
              <a:bodyPr/>
              <a:lstStyle/>
              <a:p>
                <a:r>
                  <a:rPr lang="fr-FR" b="1" dirty="0" smtClean="0"/>
                  <a:t>Produit tensoriel </a:t>
                </a:r>
              </a:p>
              <a:p>
                <a:r>
                  <a:rPr lang="fr-FR" dirty="0"/>
                  <a:t>Le produit tensoriel de deux vecteurs est un tenseur d’ordre 2 : </a:t>
                </a:r>
                <a:r>
                  <a:rPr lang="fr-FR" dirty="0" smtClean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fr-FR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/>
                          </a:rPr>
                          <m:t>𝐴</m:t>
                        </m:r>
                      </m:e>
                    </m:acc>
                    <m:r>
                      <a:rPr lang="en-US" b="0" i="1" smtClean="0">
                        <a:latin typeface="Cambria Math"/>
                      </a:rPr>
                      <m:t>=</m:t>
                    </m:r>
                    <m:acc>
                      <m:accPr>
                        <m:chr m:val="⃗"/>
                        <m:ctrlPr>
                          <a:rPr lang="en-US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/>
                          </a:rPr>
                          <m:t>𝑏</m:t>
                        </m:r>
                      </m:e>
                    </m:acc>
                    <m:r>
                      <a:rPr lang="fr-FR" i="1" smtClean="0">
                        <a:latin typeface="Cambria Math"/>
                        <a:ea typeface="Cambria Math"/>
                      </a:rPr>
                      <m:t>⊗</m:t>
                    </m:r>
                    <m:acc>
                      <m:accPr>
                        <m:chr m:val="⃗"/>
                        <m:ctrlPr>
                          <a:rPr lang="fr-FR" i="1" smtClean="0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𝑐</m:t>
                        </m:r>
                      </m:e>
                    </m:acc>
                    <m:r>
                      <a:rPr lang="en-US" b="0" i="1" smtClean="0">
                        <a:latin typeface="Cambria Math"/>
                      </a:rPr>
                      <m:t> ; 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𝐴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𝐼𝐽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𝑐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𝑗</m:t>
                        </m:r>
                      </m:sub>
                    </m:sSub>
                  </m:oMath>
                </a14:m>
                <a:endParaRPr lang="fr-FR" dirty="0" smtClean="0"/>
              </a:p>
              <a:p>
                <a:r>
                  <a:rPr lang="fr-FR" dirty="0" smtClean="0"/>
                  <a:t>Soient deux vecteurs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fr-FR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/>
                          </a:rPr>
                          <m:t>𝑥</m:t>
                        </m:r>
                      </m:e>
                    </m:acc>
                    <m:r>
                      <a:rPr lang="en-US" b="0" i="1" smtClean="0">
                        <a:latin typeface="Cambria Math"/>
                      </a:rPr>
                      <m:t>=(</m:t>
                    </m:r>
                    <m:r>
                      <a:rPr lang="en-US" b="0" i="1" smtClean="0">
                        <a:latin typeface="Cambria Math"/>
                      </a:rPr>
                      <m:t>𝑥</m:t>
                    </m:r>
                    <m:r>
                      <a:rPr lang="en-US" b="0" i="1" baseline="-25000" smtClean="0">
                        <a:latin typeface="Cambria Math"/>
                      </a:rPr>
                      <m:t>1</m:t>
                    </m:r>
                    <m:r>
                      <a:rPr lang="en-US" b="0" i="1" smtClean="0">
                        <a:latin typeface="Cambria Math"/>
                      </a:rPr>
                      <m:t>,</m:t>
                    </m:r>
                    <m:r>
                      <a:rPr lang="en-US" b="0" i="1" smtClean="0">
                        <a:latin typeface="Cambria Math"/>
                      </a:rPr>
                      <m:t>𝑥</m:t>
                    </m:r>
                    <m:r>
                      <a:rPr lang="en-US" b="0" i="1" baseline="-25000" smtClean="0">
                        <a:latin typeface="Cambria Math"/>
                      </a:rPr>
                      <m:t>2</m:t>
                    </m:r>
                    <m:r>
                      <a:rPr lang="en-US" b="0" i="1" smtClean="0">
                        <a:latin typeface="Cambria Math"/>
                      </a:rPr>
                      <m:t>,</m:t>
                    </m:r>
                    <m:r>
                      <a:rPr lang="en-US" b="0" i="1" smtClean="0">
                        <a:latin typeface="Cambria Math"/>
                      </a:rPr>
                      <m:t>𝑥</m:t>
                    </m:r>
                    <m:r>
                      <a:rPr lang="en-US" b="0" i="1" baseline="-25000" smtClean="0">
                        <a:latin typeface="Cambria Math"/>
                      </a:rPr>
                      <m:t>3</m:t>
                    </m:r>
                    <m:r>
                      <a:rPr lang="en-US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fr-FR" dirty="0" smtClean="0"/>
                  <a:t> et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fr-FR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/>
                          </a:rPr>
                          <m:t>𝑦</m:t>
                        </m:r>
                      </m:e>
                    </m:acc>
                    <m:r>
                      <a:rPr lang="en-US" i="1">
                        <a:latin typeface="Cambria Math"/>
                      </a:rPr>
                      <m:t>=(</m:t>
                    </m:r>
                    <m:r>
                      <a:rPr lang="en-US" b="0" i="1" smtClean="0">
                        <a:latin typeface="Cambria Math"/>
                      </a:rPr>
                      <m:t>𝑦</m:t>
                    </m:r>
                    <m:r>
                      <a:rPr lang="en-US" i="1" baseline="-25000">
                        <a:latin typeface="Cambria Math"/>
                      </a:rPr>
                      <m:t>1</m:t>
                    </m:r>
                    <m:r>
                      <a:rPr lang="en-US" i="1">
                        <a:latin typeface="Cambria Math"/>
                      </a:rPr>
                      <m:t>,</m:t>
                    </m:r>
                    <m:r>
                      <a:rPr lang="en-US" b="0" i="1" smtClean="0">
                        <a:latin typeface="Cambria Math"/>
                      </a:rPr>
                      <m:t>𝑦</m:t>
                    </m:r>
                    <m:r>
                      <a:rPr lang="en-US" i="1" baseline="-25000">
                        <a:latin typeface="Cambria Math"/>
                      </a:rPr>
                      <m:t>2</m:t>
                    </m:r>
                    <m:r>
                      <a:rPr lang="en-US" i="1">
                        <a:latin typeface="Cambria Math"/>
                      </a:rPr>
                      <m:t>,</m:t>
                    </m:r>
                    <m:r>
                      <a:rPr lang="en-US" b="0" i="1" smtClean="0">
                        <a:latin typeface="Cambria Math"/>
                      </a:rPr>
                      <m:t>𝑦</m:t>
                    </m:r>
                    <m:r>
                      <a:rPr lang="en-US" i="1" baseline="-25000">
                        <a:latin typeface="Cambria Math"/>
                      </a:rPr>
                      <m:t>3</m:t>
                    </m:r>
                    <m:r>
                      <a:rPr lang="en-US" i="1">
                        <a:latin typeface="Cambria Math"/>
                      </a:rPr>
                      <m:t>)</m:t>
                    </m:r>
                  </m:oMath>
                </a14:m>
                <a:endParaRPr lang="fr-FR" dirty="0"/>
              </a:p>
              <a:p>
                <a:pPr marL="0" indent="0">
                  <a:buNone/>
                </a:pPr>
                <a:r>
                  <a:rPr lang="fr-FR" dirty="0" smtClean="0"/>
                  <a:t>Pour </a:t>
                </a:r>
                <a:r>
                  <a:rPr lang="fr-FR" dirty="0"/>
                  <a:t>former les éléments du produit tensoriel 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fr-FR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i="1">
                            <a:latin typeface="Cambria Math"/>
                          </a:rPr>
                          <m:t>𝐴</m:t>
                        </m:r>
                      </m:e>
                    </m:acc>
                    <m:r>
                      <a:rPr lang="en-US" i="1">
                        <a:latin typeface="Cambria Math"/>
                      </a:rPr>
                      <m:t>=</m:t>
                    </m:r>
                    <m:acc>
                      <m:accPr>
                        <m:chr m:val="⃗"/>
                        <m:ctrlPr>
                          <a:rPr lang="en-US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/>
                          </a:rPr>
                          <m:t>𝑥</m:t>
                        </m:r>
                      </m:e>
                    </m:acc>
                    <m:r>
                      <a:rPr lang="fr-FR" i="1">
                        <a:latin typeface="Cambria Math"/>
                        <a:ea typeface="Cambria Math"/>
                      </a:rPr>
                      <m:t>⊗</m:t>
                    </m:r>
                    <m:acc>
                      <m:accPr>
                        <m:chr m:val="⃗"/>
                        <m:ctrlPr>
                          <a:rPr lang="fr-FR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𝑦</m:t>
                        </m:r>
                      </m:e>
                    </m:acc>
                  </m:oMath>
                </a14:m>
                <a:endParaRPr lang="fr-FR" dirty="0" smtClean="0"/>
              </a:p>
              <a:p>
                <a:pPr marL="0" indent="0">
                  <a:buNone/>
                </a:pPr>
                <a:r>
                  <a:rPr lang="fr-FR" dirty="0" smtClean="0"/>
                  <a:t>On peut associer deux par deux les composantes des vecteurs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fr-FR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i="1">
                            <a:latin typeface="Cambria Math"/>
                          </a:rPr>
                          <m:t>𝑥</m:t>
                        </m:r>
                      </m:e>
                    </m:acc>
                  </m:oMath>
                </a14:m>
                <a:r>
                  <a:rPr lang="fr-FR" dirty="0" smtClean="0"/>
                  <a:t>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fr-FR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/>
                          </a:rPr>
                          <m:t>𝑦</m:t>
                        </m:r>
                      </m:e>
                    </m:acc>
                  </m:oMath>
                </a14:m>
                <a:endParaRPr lang="fr-FR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fr-FR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/>
                            </a:rPr>
                            <m:t>𝑇</m:t>
                          </m:r>
                        </m:e>
                      </m:d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b="0" i="1" smtClean="0">
                                  <a:latin typeface="Cambria Math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b="0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1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b="0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𝑦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1</m:t>
                                    </m:r>
                                  </m:sub>
                                </m:sSub>
                              </m:e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1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/>
                                      </a:rPr>
                                      <m:t>𝑦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b>
                                </m:sSub>
                              </m:e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1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/>
                                      </a:rPr>
                                      <m:t>𝑦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3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𝑦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b>
                                </m:sSub>
                              </m:e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/>
                                      </a:rPr>
                                      <m:t>𝑦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b>
                                </m:sSub>
                              </m:e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/>
                                      </a:rPr>
                                      <m:t>𝑦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3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3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𝑦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3</m:t>
                                    </m:r>
                                  </m:sub>
                                </m:sSub>
                              </m:e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3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/>
                                      </a:rPr>
                                      <m:t>𝑦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b>
                                </m:sSub>
                              </m:e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3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/>
                                      </a:rPr>
                                      <m:t>𝑦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3</m:t>
                                    </m:r>
                                  </m:sub>
                                </m:sSub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fr-FR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457200" y="533400"/>
                <a:ext cx="8229600" cy="5623560"/>
              </a:xfrm>
              <a:blipFill rotWithShape="1">
                <a:blip r:embed="rId2"/>
                <a:stretch>
                  <a:fillRect l="-1259" t="-976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726624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Propriétés:</a:t>
            </a:r>
            <a:endParaRPr lang="fr-FR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/>
              <a:lstStyle/>
              <a:p>
                <a:r>
                  <a:rPr lang="fr-FR" dirty="0" smtClean="0"/>
                  <a:t>Non commutativité du produit tensoriel. </a:t>
                </a:r>
              </a:p>
              <a:p>
                <a:r>
                  <a:rPr lang="fr-FR" dirty="0"/>
                  <a:t>Associativité du produit tensoriel. </a:t>
                </a:r>
                <a:endParaRPr lang="fr-FR" dirty="0" smtClean="0"/>
              </a:p>
              <a:p>
                <a:r>
                  <a:rPr lang="fr-FR" dirty="0" err="1" smtClean="0"/>
                  <a:t>Disributivité</a:t>
                </a:r>
                <a:r>
                  <a:rPr lang="fr-FR" dirty="0" smtClean="0"/>
                  <a:t> </a:t>
                </a:r>
                <a:r>
                  <a:rPr lang="fr-FR" dirty="0"/>
                  <a:t>par rapport à l'addition </a:t>
                </a:r>
                <a:r>
                  <a:rPr lang="fr-FR" dirty="0" smtClean="0"/>
                  <a:t>vectorielle</a:t>
                </a:r>
              </a:p>
              <a:p>
                <a:r>
                  <a:rPr lang="fr-FR" b="1" dirty="0"/>
                  <a:t>Représentation spectrale d’un tenseur </a:t>
                </a:r>
                <a:endParaRPr lang="fr-FR" b="1" dirty="0" smtClean="0"/>
              </a:p>
              <a:p>
                <a:r>
                  <a:rPr lang="fr-FR" dirty="0"/>
                  <a:t>On dit que 𝑣𝑣⃗ est une direction principale (ou un vecteur propre) du tenseur 𝐴𝐴̿ d’ordre 2 si : </a:t>
                </a:r>
                <a:endParaRPr lang="fr-FR" dirty="0" smtClean="0"/>
              </a:p>
              <a:p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fr-FR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/>
                          </a:rPr>
                          <m:t>𝐴</m:t>
                        </m:r>
                      </m:e>
                    </m:acc>
                    <m:r>
                      <a:rPr lang="en-US" b="0" i="1" smtClean="0">
                        <a:latin typeface="Cambria Math"/>
                      </a:rPr>
                      <m:t>.</m:t>
                    </m:r>
                    <m:acc>
                      <m:accPr>
                        <m:chr m:val="⃗"/>
                        <m:ctrlPr>
                          <a:rPr lang="en-US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en-US" b="0" i="1" smtClean="0">
                        <a:latin typeface="Cambria Math"/>
                      </a:rPr>
                      <m:t>=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𝜆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.</m:t>
                    </m:r>
                    <m:acc>
                      <m:accPr>
                        <m:chr m:val="⃗"/>
                        <m:ctrlPr>
                          <a:rPr lang="en-US" b="0" i="1" smtClean="0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</m:oMath>
                </a14:m>
                <a:endParaRPr lang="fr-FR" dirty="0" smtClean="0"/>
              </a:p>
              <a:p>
                <a:r>
                  <a:rPr lang="fr-FR" dirty="0"/>
                  <a:t>La valeur </a:t>
                </a:r>
                <a:r>
                  <a:rPr lang="fr-FR" dirty="0" smtClean="0"/>
                  <a:t>𝜆 est </a:t>
                </a:r>
                <a:r>
                  <a:rPr lang="fr-FR" dirty="0"/>
                  <a:t>appelée valeur principale (ou valeur propre) </a:t>
                </a:r>
                <a:r>
                  <a:rPr lang="fr-FR" dirty="0" smtClean="0"/>
                  <a:t>de 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fr-FR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i="1">
                            <a:latin typeface="Cambria Math"/>
                          </a:rPr>
                          <m:t>𝐴</m:t>
                        </m:r>
                      </m:e>
                    </m:acc>
                  </m:oMath>
                </a14:m>
                <a:r>
                  <a:rPr lang="fr-FR" dirty="0" smtClean="0"/>
                  <a:t>.  associée </a:t>
                </a:r>
                <a:r>
                  <a:rPr lang="fr-FR" dirty="0"/>
                  <a:t>à la direction principale </a:t>
                </a:r>
                <a:r>
                  <a:rPr lang="fr-FR" dirty="0" smtClean="0"/>
                  <a:t>𝑣</a:t>
                </a:r>
                <a:r>
                  <a:rPr lang="fr-FR" dirty="0"/>
                  <a:t>⃗. </a:t>
                </a:r>
                <a:endParaRPr lang="fr-FR" dirty="0" smtClean="0"/>
              </a:p>
              <a:p>
                <a:r>
                  <a:rPr lang="fr-FR" dirty="0" smtClean="0"/>
                  <a:t>Pour </a:t>
                </a:r>
                <a:r>
                  <a:rPr lang="fr-FR" dirty="0"/>
                  <a:t>trouver𝑣𝑣⃗, on écrit : </a:t>
                </a:r>
                <a:endParaRPr lang="fr-FR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2"/>
                <a:stretch>
                  <a:fillRect l="-593" t="-111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443140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10600</TotalTime>
  <Words>1963</Words>
  <Application>Microsoft Office PowerPoint</Application>
  <PresentationFormat>On-screen Show (4:3)</PresentationFormat>
  <Paragraphs>192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Origin</vt:lpstr>
      <vt:lpstr>Cours d’Elasticité</vt:lpstr>
      <vt:lpstr>Mode d’évaluation:</vt:lpstr>
      <vt:lpstr>Contenu de la matière :</vt:lpstr>
      <vt:lpstr>Chapitre 1</vt:lpstr>
      <vt:lpstr>Contenu du chapitre </vt:lpstr>
      <vt:lpstr>1. Notation indicielle</vt:lpstr>
      <vt:lpstr>PowerPoint Presentation</vt:lpstr>
      <vt:lpstr>PowerPoint Presentation</vt:lpstr>
      <vt:lpstr>2. Convention de sommation d’Einstein indice libre, indice muet</vt:lpstr>
      <vt:lpstr>L’indice libre</vt:lpstr>
      <vt:lpstr>3- Trace d’un tenseur</vt:lpstr>
      <vt:lpstr>PowerPoint Presentation</vt:lpstr>
      <vt:lpstr>5. Ecriture matricielle et écriture indicielle</vt:lpstr>
      <vt:lpstr>6. Produit contracté de deux tenseurs</vt:lpstr>
      <vt:lpstr>7. Produit doublement contracté de deux tenseurs</vt:lpstr>
      <vt:lpstr>PowerPoint Presentation</vt:lpstr>
      <vt:lpstr>Remarques:</vt:lpstr>
      <vt:lpstr>PowerPoint Presentation</vt:lpstr>
      <vt:lpstr>8. Symbole de Kroneckerδ_ij</vt:lpstr>
      <vt:lpstr>9. Symbole de permutation ε_ikj</vt:lpstr>
      <vt:lpstr>PowerPoint Presentation</vt:lpstr>
      <vt:lpstr>Application du symbole de permutation ε_ikj </vt:lpstr>
      <vt:lpstr>Les operateurs linéaires</vt:lpstr>
      <vt:lpstr>Propriétés: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 d’Elasticite</dc:title>
  <dc:creator>Pc</dc:creator>
  <cp:lastModifiedBy>Pc</cp:lastModifiedBy>
  <cp:revision>74</cp:revision>
  <dcterms:created xsi:type="dcterms:W3CDTF">2022-09-13T17:46:00Z</dcterms:created>
  <dcterms:modified xsi:type="dcterms:W3CDTF">2022-10-03T06:56:46Z</dcterms:modified>
</cp:coreProperties>
</file>