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5"/>
  </p:notesMasterIdLst>
  <p:sldIdLst>
    <p:sldId id="256" r:id="rId2"/>
    <p:sldId id="263" r:id="rId3"/>
    <p:sldId id="257" r:id="rId4"/>
    <p:sldId id="258" r:id="rId5"/>
    <p:sldId id="264" r:id="rId6"/>
    <p:sldId id="259" r:id="rId7"/>
    <p:sldId id="260" r:id="rId8"/>
    <p:sldId id="265" r:id="rId9"/>
    <p:sldId id="261" r:id="rId10"/>
    <p:sldId id="302" r:id="rId11"/>
    <p:sldId id="310" r:id="rId12"/>
    <p:sldId id="311" r:id="rId13"/>
    <p:sldId id="315" r:id="rId14"/>
    <p:sldId id="303" r:id="rId15"/>
    <p:sldId id="314" r:id="rId16"/>
    <p:sldId id="316" r:id="rId17"/>
    <p:sldId id="317" r:id="rId18"/>
    <p:sldId id="318" r:id="rId19"/>
    <p:sldId id="319" r:id="rId20"/>
    <p:sldId id="320" r:id="rId21"/>
    <p:sldId id="323" r:id="rId22"/>
    <p:sldId id="321" r:id="rId23"/>
    <p:sldId id="32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09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1BE6B-39BD-4A78-98D0-137018C9F160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DB5BB-FA4C-452F-AB3D-BCA4E85097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528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142ccd572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142ccd572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1772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142ccd572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142ccd572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7284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142ccd572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142ccd572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1394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142ccd572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142ccd572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3813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142ccd572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142ccd572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0113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142ccd572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142ccd572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7722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142ccd572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142ccd572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1807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90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3321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663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24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1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947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790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058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9319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04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075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805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1569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383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639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02837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211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"/>
          <p:cNvSpPr/>
          <p:nvPr/>
        </p:nvSpPr>
        <p:spPr>
          <a:xfrm>
            <a:off x="-267" y="6144669"/>
            <a:ext cx="12192029" cy="758705"/>
          </a:xfrm>
          <a:custGeom>
            <a:avLst/>
            <a:gdLst/>
            <a:ahLst/>
            <a:cxnLst/>
            <a:rect l="l" t="t" r="r" b="b"/>
            <a:pathLst>
              <a:path w="212763" h="27210" extrusionOk="0">
                <a:moveTo>
                  <a:pt x="1" y="1"/>
                </a:moveTo>
                <a:lnTo>
                  <a:pt x="1" y="27210"/>
                </a:lnTo>
                <a:lnTo>
                  <a:pt x="212763" y="27210"/>
                </a:lnTo>
                <a:lnTo>
                  <a:pt x="212763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2" name="Google Shape;232;p4"/>
          <p:cNvSpPr/>
          <p:nvPr/>
        </p:nvSpPr>
        <p:spPr>
          <a:xfrm flipH="1">
            <a:off x="-38283" y="6482533"/>
            <a:ext cx="12230000" cy="420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3" name="Google Shape;233;p4"/>
          <p:cNvSpPr/>
          <p:nvPr/>
        </p:nvSpPr>
        <p:spPr>
          <a:xfrm>
            <a:off x="-233" y="0"/>
            <a:ext cx="12191972" cy="593331"/>
          </a:xfrm>
          <a:custGeom>
            <a:avLst/>
            <a:gdLst/>
            <a:ahLst/>
            <a:cxnLst/>
            <a:rect l="l" t="t" r="r" b="b"/>
            <a:pathLst>
              <a:path w="212762" h="36098" extrusionOk="0">
                <a:moveTo>
                  <a:pt x="0" y="0"/>
                </a:moveTo>
                <a:lnTo>
                  <a:pt x="0" y="5701"/>
                </a:lnTo>
                <a:lnTo>
                  <a:pt x="212762" y="36098"/>
                </a:lnTo>
                <a:lnTo>
                  <a:pt x="21276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</a:t>
            </a:r>
            <a:endParaRPr sz="2400"/>
          </a:p>
        </p:txBody>
      </p:sp>
      <p:grpSp>
        <p:nvGrpSpPr>
          <p:cNvPr id="234" name="Google Shape;234;p4"/>
          <p:cNvGrpSpPr/>
          <p:nvPr/>
        </p:nvGrpSpPr>
        <p:grpSpPr>
          <a:xfrm>
            <a:off x="3915393" y="-439395"/>
            <a:ext cx="3912311" cy="944411"/>
            <a:chOff x="2375925" y="3297600"/>
            <a:chExt cx="735950" cy="177650"/>
          </a:xfrm>
        </p:grpSpPr>
        <p:sp>
          <p:nvSpPr>
            <p:cNvPr id="235" name="Google Shape;235;p4"/>
            <p:cNvSpPr/>
            <p:nvPr/>
          </p:nvSpPr>
          <p:spPr>
            <a:xfrm>
              <a:off x="2395075" y="3301550"/>
              <a:ext cx="112600" cy="138050"/>
            </a:xfrm>
            <a:custGeom>
              <a:avLst/>
              <a:gdLst/>
              <a:ahLst/>
              <a:cxnLst/>
              <a:rect l="l" t="t" r="r" b="b"/>
              <a:pathLst>
                <a:path w="4504" h="5522" extrusionOk="0">
                  <a:moveTo>
                    <a:pt x="80" y="1"/>
                  </a:moveTo>
                  <a:lnTo>
                    <a:pt x="0" y="67"/>
                  </a:lnTo>
                  <a:lnTo>
                    <a:pt x="4425" y="5521"/>
                  </a:lnTo>
                  <a:lnTo>
                    <a:pt x="4504" y="5455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2375925" y="3297600"/>
              <a:ext cx="39975" cy="6625"/>
            </a:xfrm>
            <a:custGeom>
              <a:avLst/>
              <a:gdLst/>
              <a:ahLst/>
              <a:cxnLst/>
              <a:rect l="l" t="t" r="r" b="b"/>
              <a:pathLst>
                <a:path w="1599" h="265" extrusionOk="0">
                  <a:moveTo>
                    <a:pt x="0" y="0"/>
                  </a:moveTo>
                  <a:lnTo>
                    <a:pt x="344" y="251"/>
                  </a:lnTo>
                  <a:lnTo>
                    <a:pt x="1347" y="264"/>
                  </a:lnTo>
                  <a:lnTo>
                    <a:pt x="15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2980125" y="3301550"/>
              <a:ext cx="112600" cy="138050"/>
            </a:xfrm>
            <a:custGeom>
              <a:avLst/>
              <a:gdLst/>
              <a:ahLst/>
              <a:cxnLst/>
              <a:rect l="l" t="t" r="r" b="b"/>
              <a:pathLst>
                <a:path w="4504" h="5522" extrusionOk="0">
                  <a:moveTo>
                    <a:pt x="4425" y="1"/>
                  </a:moveTo>
                  <a:lnTo>
                    <a:pt x="0" y="5455"/>
                  </a:lnTo>
                  <a:lnTo>
                    <a:pt x="80" y="5521"/>
                  </a:lnTo>
                  <a:lnTo>
                    <a:pt x="4504" y="67"/>
                  </a:lnTo>
                  <a:lnTo>
                    <a:pt x="442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3071900" y="3297600"/>
              <a:ext cx="39975" cy="6625"/>
            </a:xfrm>
            <a:custGeom>
              <a:avLst/>
              <a:gdLst/>
              <a:ahLst/>
              <a:cxnLst/>
              <a:rect l="l" t="t" r="r" b="b"/>
              <a:pathLst>
                <a:path w="1599" h="265" extrusionOk="0">
                  <a:moveTo>
                    <a:pt x="1" y="0"/>
                  </a:moveTo>
                  <a:lnTo>
                    <a:pt x="265" y="264"/>
                  </a:lnTo>
                  <a:lnTo>
                    <a:pt x="1255" y="251"/>
                  </a:lnTo>
                  <a:lnTo>
                    <a:pt x="15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2446900" y="3428675"/>
              <a:ext cx="594000" cy="35675"/>
            </a:xfrm>
            <a:custGeom>
              <a:avLst/>
              <a:gdLst/>
              <a:ahLst/>
              <a:cxnLst/>
              <a:rect l="l" t="t" r="r" b="b"/>
              <a:pathLst>
                <a:path w="23760" h="1427" extrusionOk="0">
                  <a:moveTo>
                    <a:pt x="1" y="0"/>
                  </a:moveTo>
                  <a:lnTo>
                    <a:pt x="1" y="1427"/>
                  </a:lnTo>
                  <a:lnTo>
                    <a:pt x="23759" y="1427"/>
                  </a:lnTo>
                  <a:lnTo>
                    <a:pt x="237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2446900" y="3464325"/>
              <a:ext cx="594000" cy="10925"/>
            </a:xfrm>
            <a:custGeom>
              <a:avLst/>
              <a:gdLst/>
              <a:ahLst/>
              <a:cxnLst/>
              <a:rect l="l" t="t" r="r" b="b"/>
              <a:pathLst>
                <a:path w="23760" h="437" extrusionOk="0">
                  <a:moveTo>
                    <a:pt x="1" y="1"/>
                  </a:moveTo>
                  <a:lnTo>
                    <a:pt x="1255" y="436"/>
                  </a:lnTo>
                  <a:lnTo>
                    <a:pt x="23284" y="436"/>
                  </a:lnTo>
                  <a:lnTo>
                    <a:pt x="237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41" name="Google Shape;241;p4"/>
          <p:cNvSpPr txBox="1">
            <a:spLocks noGrp="1"/>
          </p:cNvSpPr>
          <p:nvPr>
            <p:ph type="body" idx="1"/>
          </p:nvPr>
        </p:nvSpPr>
        <p:spPr>
          <a:xfrm>
            <a:off x="960000" y="1841433"/>
            <a:ext cx="10272000" cy="32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867">
                <a:solidFill>
                  <a:schemeClr val="dk1"/>
                </a:solidFill>
              </a:defRPr>
            </a:lvl1pPr>
            <a:lvl2pPr marL="1219170" lvl="1" indent="-423323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828754" lvl="2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2438339" lvl="3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3047924" lvl="4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3657509" lvl="5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4267093" lvl="6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4876678" lvl="7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5486263" lvl="8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2" name="Google Shape;242;p4"/>
          <p:cNvSpPr txBox="1">
            <a:spLocks noGrp="1"/>
          </p:cNvSpPr>
          <p:nvPr>
            <p:ph type="title"/>
          </p:nvPr>
        </p:nvSpPr>
        <p:spPr>
          <a:xfrm>
            <a:off x="960000" y="702167"/>
            <a:ext cx="1027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3334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F819EFC-C7C3-4A6A-943F-1DC1E59C27AF}" type="datetimeFigureOut">
              <a:rPr lang="fr-FR" smtClean="0"/>
              <a:t>15/12/2025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1AA5A77-1DF9-4E4A-A2D6-7DB85467BB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226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16;p15">
            <a:extLst>
              <a:ext uri="{FF2B5EF4-FFF2-40B4-BE49-F238E27FC236}">
                <a16:creationId xmlns:a16="http://schemas.microsoft.com/office/drawing/2014/main" id="{43DC700C-60EF-4DEF-857C-D7E2CF3BAA5A}"/>
              </a:ext>
            </a:extLst>
          </p:cNvPr>
          <p:cNvSpPr txBox="1">
            <a:spLocks/>
          </p:cNvSpPr>
          <p:nvPr/>
        </p:nvSpPr>
        <p:spPr>
          <a:xfrm>
            <a:off x="2330245" y="94498"/>
            <a:ext cx="7452852" cy="1275043"/>
          </a:xfrm>
          <a:prstGeom prst="rect">
            <a:avLst/>
          </a:prstGeom>
          <a:effectLst/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1600" b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REPUBLIQUE ALGERIENNE DEMOCRATIQUE ET POPULAIRE</a:t>
            </a:r>
            <a:br>
              <a:rPr lang="fr-FR" sz="1600" b="1">
                <a:solidFill>
                  <a:schemeClr val="tx1"/>
                </a:solidFill>
                <a:cs typeface="Arial" pitchFamily="34" charset="0"/>
              </a:rPr>
            </a:br>
            <a:r>
              <a:rPr lang="fr-FR" sz="1600" b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Ministère de l’enseignement supérieur et de la recherche scientifique</a:t>
            </a:r>
            <a:br>
              <a:rPr lang="fr-FR" sz="1600" b="1">
                <a:solidFill>
                  <a:schemeClr val="tx1"/>
                </a:solidFill>
                <a:cs typeface="Arial" pitchFamily="34" charset="0"/>
              </a:rPr>
            </a:br>
            <a:r>
              <a:rPr lang="fr-FR" sz="1600" b="1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Université Larbi Ben M’Hidi Oum El Bouaghi</a:t>
            </a:r>
            <a:br>
              <a:rPr lang="fr-FR" sz="1600" b="1">
                <a:solidFill>
                  <a:schemeClr val="tx1"/>
                </a:solidFill>
                <a:cs typeface="Arial" pitchFamily="34" charset="0"/>
              </a:rPr>
            </a:br>
            <a:endParaRPr lang="fr-FR" sz="1400" b="1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0C7A7CFF-7BBF-4B2F-8B5E-7927047AD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8165" y="3218150"/>
            <a:ext cx="6815669" cy="1515533"/>
          </a:xfrm>
        </p:spPr>
        <p:txBody>
          <a:bodyPr/>
          <a:lstStyle/>
          <a:p>
            <a:r>
              <a:rPr lang="fr-FR" sz="3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Révision générale en Méthodes algorithmiques</a:t>
            </a:r>
            <a:br>
              <a:rPr lang="fr-FR" sz="3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</a:br>
            <a:r>
              <a:rPr lang="fr-FR" sz="36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1ere année master </a:t>
            </a:r>
            <a:r>
              <a:rPr lang="fr-FR" sz="48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AD</a:t>
            </a:r>
            <a:br>
              <a:rPr lang="fr-FR" sz="3600" dirty="0"/>
            </a:b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881476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6CAAE5-1775-4C36-8FA9-CE07F64DE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39"/>
            <a:ext cx="9601196" cy="95482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fr-FR" sz="4400" b="1" dirty="0"/>
              <a:t>Algorithme Glouton</a:t>
            </a:r>
            <a:endParaRPr lang="fr-FR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58ACCB1-A5B8-4D48-B92D-0241994A4081}"/>
              </a:ext>
            </a:extLst>
          </p:cNvPr>
          <p:cNvSpPr/>
          <p:nvPr/>
        </p:nvSpPr>
        <p:spPr>
          <a:xfrm>
            <a:off x="2996383" y="2586977"/>
            <a:ext cx="6511411" cy="2104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Construire la solution pas à pas en faisant le meilleur choix local, sans revenir en arrière.</a:t>
            </a:r>
          </a:p>
          <a:p>
            <a:pPr algn="ctr"/>
            <a:endParaRPr lang="fr-F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072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6CAAE5-1775-4C36-8FA9-CE07F64DE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39"/>
            <a:ext cx="9601196" cy="95482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fr-FR" sz="4400" b="1" dirty="0"/>
              <a:t>Algorithme Glouton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65AD3E-36D7-4B4C-8C9F-B4D72EB05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1573162"/>
            <a:ext cx="10011696" cy="4282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dirty="0"/>
              <a:t>Algorithme Glouton(Instance I)</a:t>
            </a:r>
          </a:p>
          <a:p>
            <a:pPr marL="0" indent="0">
              <a:buNone/>
            </a:pPr>
            <a:r>
              <a:rPr lang="fr-FR" sz="2000" b="1" dirty="0"/>
              <a:t>    Solution S ← ∅</a:t>
            </a:r>
          </a:p>
          <a:p>
            <a:pPr marL="0" indent="0">
              <a:buNone/>
            </a:pPr>
            <a:r>
              <a:rPr lang="fr-FR" sz="2000" b="1" dirty="0"/>
              <a:t>    Tant que S n’est pas complète faire</a:t>
            </a:r>
          </a:p>
          <a:p>
            <a:pPr marL="0" indent="0">
              <a:buNone/>
            </a:pPr>
            <a:r>
              <a:rPr lang="fr-FR" sz="2000" b="1" dirty="0"/>
              <a:t>        Choisir l’élément e ∈ I selon un critère glouton</a:t>
            </a:r>
          </a:p>
          <a:p>
            <a:pPr marL="0" indent="0">
              <a:buNone/>
            </a:pPr>
            <a:r>
              <a:rPr lang="fr-FR" sz="2000" b="1" dirty="0"/>
              <a:t>        Si e est admissible alors</a:t>
            </a:r>
          </a:p>
          <a:p>
            <a:pPr marL="0" indent="0">
              <a:buNone/>
            </a:pPr>
            <a:r>
              <a:rPr lang="fr-FR" sz="2000" b="1" dirty="0"/>
              <a:t>            Ajouter e à S</a:t>
            </a:r>
          </a:p>
          <a:p>
            <a:pPr marL="0" indent="0">
              <a:buNone/>
            </a:pPr>
            <a:r>
              <a:rPr lang="fr-FR" sz="2000" b="1" dirty="0"/>
              <a:t>        </a:t>
            </a:r>
            <a:r>
              <a:rPr lang="fr-FR" sz="2000" b="1" dirty="0" err="1"/>
              <a:t>FinSi</a:t>
            </a:r>
            <a:endParaRPr lang="fr-FR" sz="2000" b="1" dirty="0"/>
          </a:p>
          <a:p>
            <a:pPr marL="0" indent="0">
              <a:buNone/>
            </a:pPr>
            <a:r>
              <a:rPr lang="fr-FR" sz="2000" b="1" dirty="0"/>
              <a:t>        Retirer e de I</a:t>
            </a:r>
          </a:p>
          <a:p>
            <a:pPr marL="0" indent="0">
              <a:buNone/>
            </a:pPr>
            <a:r>
              <a:rPr lang="fr-FR" sz="2000" b="1" dirty="0"/>
              <a:t>    </a:t>
            </a:r>
            <a:r>
              <a:rPr lang="fr-FR" sz="2000" b="1" dirty="0" err="1"/>
              <a:t>FinTantQue</a:t>
            </a:r>
            <a:endParaRPr lang="fr-FR" sz="2000" b="1" dirty="0"/>
          </a:p>
          <a:p>
            <a:pPr marL="0" indent="0">
              <a:buNone/>
            </a:pPr>
            <a:r>
              <a:rPr lang="fr-FR" sz="2000" b="1" dirty="0"/>
              <a:t>    Retourner S</a:t>
            </a:r>
          </a:p>
          <a:p>
            <a:pPr marL="0" indent="0">
              <a:buNone/>
            </a:pPr>
            <a:r>
              <a:rPr lang="fr-FR" sz="2000" b="1" dirty="0"/>
              <a:t>Fin</a:t>
            </a:r>
          </a:p>
          <a:p>
            <a:endParaRPr lang="fr-FR" sz="600" dirty="0"/>
          </a:p>
        </p:txBody>
      </p:sp>
    </p:spTree>
    <p:extLst>
      <p:ext uri="{BB962C8B-B14F-4D97-AF65-F5344CB8AC3E}">
        <p14:creationId xmlns:p14="http://schemas.microsoft.com/office/powerpoint/2010/main" val="3653428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6CAAE5-1775-4C36-8FA9-CE07F64DE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39"/>
            <a:ext cx="9601196" cy="954823"/>
          </a:xfrm>
        </p:spPr>
        <p:txBody>
          <a:bodyPr/>
          <a:lstStyle/>
          <a:p>
            <a:r>
              <a:rPr lang="fr-FR" sz="4400" b="1" dirty="0"/>
              <a:t>Algorithme Glouton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65AD3E-36D7-4B4C-8C9F-B4D72EB05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1957162"/>
            <a:ext cx="10011696" cy="4282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dirty="0"/>
              <a:t>Points clés à retenir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Choix local optimal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Pas de retour en arrière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Rapide mais pas toujours optimal</a:t>
            </a:r>
          </a:p>
          <a:p>
            <a:endParaRPr lang="fr-FR" sz="600" dirty="0"/>
          </a:p>
        </p:txBody>
      </p:sp>
    </p:spTree>
    <p:extLst>
      <p:ext uri="{BB962C8B-B14F-4D97-AF65-F5344CB8AC3E}">
        <p14:creationId xmlns:p14="http://schemas.microsoft.com/office/powerpoint/2010/main" val="2628487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F58ACCB1-A5B8-4D48-B92D-0241994A4081}"/>
              </a:ext>
            </a:extLst>
          </p:cNvPr>
          <p:cNvSpPr/>
          <p:nvPr/>
        </p:nvSpPr>
        <p:spPr>
          <a:xfrm>
            <a:off x="2996383" y="2586977"/>
            <a:ext cx="6511411" cy="210410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Diviser le problème en sous-problèmes indépendants, les résoudre récursivement, puis combiner les résultats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EFDF963-C1B7-4578-8F5C-04B80AD83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sz="4400" b="1" dirty="0"/>
              <a:t>Algorithme Diviser Pour </a:t>
            </a:r>
            <a:r>
              <a:rPr lang="fr-FR" sz="4400" b="1" dirty="0" err="1"/>
              <a:t>Regner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2879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6CAAE5-1775-4C36-8FA9-CE07F64DE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sz="4400" b="1" dirty="0"/>
              <a:t>Algorithme Diviser Pour </a:t>
            </a:r>
            <a:r>
              <a:rPr lang="fr-FR" sz="4400" b="1" dirty="0" err="1"/>
              <a:t>Regner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65AD3E-36D7-4B4C-8C9F-B4D72EB05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796" y="1494227"/>
            <a:ext cx="10011696" cy="4282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b="1" dirty="0"/>
              <a:t>Algorithme </a:t>
            </a:r>
            <a:r>
              <a:rPr lang="fr-FR" sz="1800" b="1" dirty="0" err="1"/>
              <a:t>DiviserPourRegner</a:t>
            </a:r>
            <a:r>
              <a:rPr lang="fr-FR" sz="1800" b="1" dirty="0"/>
              <a:t>(Problème P)</a:t>
            </a:r>
          </a:p>
          <a:p>
            <a:pPr marL="0" indent="0">
              <a:buNone/>
            </a:pPr>
            <a:r>
              <a:rPr lang="fr-FR" sz="1800" b="1" dirty="0"/>
              <a:t>    Si P est petit alors</a:t>
            </a:r>
          </a:p>
          <a:p>
            <a:pPr marL="0" indent="0">
              <a:buNone/>
            </a:pPr>
            <a:r>
              <a:rPr lang="fr-FR" sz="1800" b="1" dirty="0"/>
              <a:t>        Résoudre directement P</a:t>
            </a:r>
          </a:p>
          <a:p>
            <a:pPr marL="0" indent="0">
              <a:buNone/>
            </a:pPr>
            <a:r>
              <a:rPr lang="fr-FR" sz="1800" b="1" dirty="0"/>
              <a:t>    Sinon</a:t>
            </a:r>
          </a:p>
          <a:p>
            <a:pPr marL="0" indent="0">
              <a:buNone/>
            </a:pPr>
            <a:r>
              <a:rPr lang="fr-FR" sz="1800" b="1" dirty="0"/>
              <a:t>        Diviser P en P1, P2, ..., Pk</a:t>
            </a:r>
          </a:p>
          <a:p>
            <a:pPr marL="0" indent="0">
              <a:buNone/>
            </a:pPr>
            <a:r>
              <a:rPr lang="fr-FR" sz="1800" b="1" dirty="0"/>
              <a:t>        Pour chaque Pi</a:t>
            </a:r>
          </a:p>
          <a:p>
            <a:pPr marL="0" indent="0">
              <a:buNone/>
            </a:pPr>
            <a:r>
              <a:rPr lang="fr-FR" sz="1800" b="1" dirty="0"/>
              <a:t>            Résoudre Pi récursivement</a:t>
            </a:r>
          </a:p>
          <a:p>
            <a:pPr marL="0" indent="0">
              <a:buNone/>
            </a:pPr>
            <a:r>
              <a:rPr lang="fr-FR" sz="1800" b="1" dirty="0"/>
              <a:t>        </a:t>
            </a:r>
            <a:r>
              <a:rPr lang="fr-FR" sz="1800" b="1" dirty="0" err="1"/>
              <a:t>FinPour</a:t>
            </a:r>
            <a:endParaRPr lang="fr-FR" sz="1800" b="1" dirty="0"/>
          </a:p>
          <a:p>
            <a:pPr marL="0" indent="0">
              <a:buNone/>
            </a:pPr>
            <a:r>
              <a:rPr lang="fr-FR" sz="1800" b="1" dirty="0"/>
              <a:t>        Combiner les solutions partielles</a:t>
            </a:r>
          </a:p>
          <a:p>
            <a:pPr marL="0" indent="0">
              <a:buNone/>
            </a:pPr>
            <a:r>
              <a:rPr lang="fr-FR" sz="1800" b="1" dirty="0"/>
              <a:t>    </a:t>
            </a:r>
            <a:r>
              <a:rPr lang="fr-FR" sz="1800" b="1" dirty="0" err="1"/>
              <a:t>FinSi</a:t>
            </a:r>
            <a:endParaRPr lang="fr-FR" sz="1800" b="1" dirty="0"/>
          </a:p>
          <a:p>
            <a:pPr marL="0" indent="0">
              <a:buNone/>
            </a:pPr>
            <a:r>
              <a:rPr lang="fr-FR" sz="1800" b="1" dirty="0"/>
              <a:t>    Retourner la solution</a:t>
            </a:r>
          </a:p>
          <a:p>
            <a:pPr marL="0" indent="0">
              <a:buNone/>
            </a:pPr>
            <a:r>
              <a:rPr lang="fr-FR" sz="1800" b="1" dirty="0"/>
              <a:t>Fin</a:t>
            </a:r>
          </a:p>
          <a:p>
            <a:endParaRPr lang="fr-FR" sz="500" dirty="0"/>
          </a:p>
        </p:txBody>
      </p:sp>
    </p:spTree>
    <p:extLst>
      <p:ext uri="{BB962C8B-B14F-4D97-AF65-F5344CB8AC3E}">
        <p14:creationId xmlns:p14="http://schemas.microsoft.com/office/powerpoint/2010/main" val="3938689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65AD3E-36D7-4B4C-8C9F-B4D72EB05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1957162"/>
            <a:ext cx="10011696" cy="4282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dirty="0"/>
              <a:t>Points clés à retenir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Récursivité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Combinaison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800" dirty="0"/>
              <a:t>Analyse via relation de récurrence</a:t>
            </a:r>
          </a:p>
          <a:p>
            <a:endParaRPr lang="fr-FR" sz="600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3B2FC249-6F85-41E8-9767-5D068AB09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fr-FR" sz="4400" b="1" dirty="0"/>
              <a:t>Algorithme Diviser Pour </a:t>
            </a:r>
            <a:r>
              <a:rPr lang="fr-FR" sz="4400" b="1" dirty="0" err="1"/>
              <a:t>Regner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389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F58ACCB1-A5B8-4D48-B92D-0241994A4081}"/>
              </a:ext>
            </a:extLst>
          </p:cNvPr>
          <p:cNvSpPr/>
          <p:nvPr/>
        </p:nvSpPr>
        <p:spPr>
          <a:xfrm>
            <a:off x="2996383" y="2586977"/>
            <a:ext cx="6511411" cy="210410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</a:rPr>
              <a:t>Résoudre des sous-problèmes qui se chevauchent et mémoriser leurs solutions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EFDF963-C1B7-4578-8F5C-04B80AD83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fr-FR" b="1" dirty="0"/>
              <a:t>Programmation dynamique</a:t>
            </a:r>
          </a:p>
        </p:txBody>
      </p:sp>
    </p:spTree>
    <p:extLst>
      <p:ext uri="{BB962C8B-B14F-4D97-AF65-F5344CB8AC3E}">
        <p14:creationId xmlns:p14="http://schemas.microsoft.com/office/powerpoint/2010/main" val="4123785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65AD3E-36D7-4B4C-8C9F-B4D72EB05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902" y="1612214"/>
            <a:ext cx="10011696" cy="4282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dirty="0"/>
              <a:t>Fonction DP(x)</a:t>
            </a:r>
          </a:p>
          <a:p>
            <a:pPr marL="0" indent="0">
              <a:buNone/>
            </a:pPr>
            <a:r>
              <a:rPr lang="fr-FR" sz="2000" b="1" dirty="0"/>
              <a:t>    Si x déjà calculé alors</a:t>
            </a:r>
          </a:p>
          <a:p>
            <a:pPr marL="0" indent="0">
              <a:buNone/>
            </a:pPr>
            <a:r>
              <a:rPr lang="fr-FR" sz="2000" b="1" dirty="0"/>
              <a:t>        Retourner valeur mémorisée</a:t>
            </a:r>
          </a:p>
          <a:p>
            <a:pPr marL="0" indent="0">
              <a:buNone/>
            </a:pPr>
            <a:r>
              <a:rPr lang="fr-FR" sz="2000" b="1" dirty="0"/>
              <a:t>    Si x est un cas de base alors</a:t>
            </a:r>
          </a:p>
          <a:p>
            <a:pPr marL="0" indent="0">
              <a:buNone/>
            </a:pPr>
            <a:r>
              <a:rPr lang="fr-FR" sz="2000" b="1" dirty="0"/>
              <a:t>        Retourner valeur de base</a:t>
            </a:r>
          </a:p>
          <a:p>
            <a:pPr marL="0" indent="0">
              <a:buNone/>
            </a:pPr>
            <a:r>
              <a:rPr lang="fr-FR" sz="2000" b="1" dirty="0"/>
              <a:t>    Calculer la solution à partir de sous-problèmes</a:t>
            </a:r>
          </a:p>
          <a:p>
            <a:pPr marL="0" indent="0">
              <a:buNone/>
            </a:pPr>
            <a:r>
              <a:rPr lang="fr-FR" sz="2000" b="1" dirty="0"/>
              <a:t>    Mémoriser le résultat</a:t>
            </a:r>
          </a:p>
          <a:p>
            <a:pPr marL="0" indent="0">
              <a:buNone/>
            </a:pPr>
            <a:r>
              <a:rPr lang="fr-FR" sz="2000" b="1" dirty="0"/>
              <a:t>    Retourner le résultat</a:t>
            </a:r>
          </a:p>
          <a:p>
            <a:pPr marL="0" indent="0">
              <a:buNone/>
            </a:pPr>
            <a:r>
              <a:rPr lang="fr-FR" sz="2000" b="1" dirty="0"/>
              <a:t>Fin</a:t>
            </a:r>
          </a:p>
          <a:p>
            <a:endParaRPr lang="fr-FR" sz="600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48C16A8-4245-4347-9C27-A58D89AE0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fr-FR" b="1" dirty="0"/>
              <a:t>Programmation dynamique</a:t>
            </a:r>
          </a:p>
        </p:txBody>
      </p:sp>
    </p:spTree>
    <p:extLst>
      <p:ext uri="{BB962C8B-B14F-4D97-AF65-F5344CB8AC3E}">
        <p14:creationId xmlns:p14="http://schemas.microsoft.com/office/powerpoint/2010/main" val="3022538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6"/>
          <p:cNvSpPr txBox="1">
            <a:spLocks noGrp="1"/>
          </p:cNvSpPr>
          <p:nvPr>
            <p:ph type="title"/>
          </p:nvPr>
        </p:nvSpPr>
        <p:spPr>
          <a:xfrm>
            <a:off x="1" y="508203"/>
            <a:ext cx="11453673" cy="546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fr-FR" sz="2800" dirty="0"/>
              <a:t>Principes Fondamentaux de la Programmation Dynamique</a:t>
            </a:r>
          </a:p>
        </p:txBody>
      </p:sp>
      <p:sp>
        <p:nvSpPr>
          <p:cNvPr id="942" name="Google Shape;942;p16"/>
          <p:cNvSpPr txBox="1">
            <a:spLocks noGrp="1"/>
          </p:cNvSpPr>
          <p:nvPr>
            <p:ph type="body" idx="1"/>
          </p:nvPr>
        </p:nvSpPr>
        <p:spPr>
          <a:xfrm>
            <a:off x="923591" y="1579549"/>
            <a:ext cx="11961673" cy="511568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86262" indent="0">
              <a:buNone/>
            </a:pPr>
            <a:r>
              <a:rPr lang="fr-FR" sz="2800" b="1" dirty="0"/>
              <a:t>Techniques de Mémorisation et de Tabulation</a:t>
            </a:r>
          </a:p>
          <a:p>
            <a:pPr marL="186262" indent="0">
              <a:buNone/>
            </a:pPr>
            <a:endParaRPr lang="fr-FR" sz="2800" b="1" dirty="0"/>
          </a:p>
          <a:p>
            <a:pPr marL="186262" indent="0">
              <a:buNone/>
            </a:pPr>
            <a:r>
              <a:rPr lang="en-US" sz="2800" dirty="0"/>
              <a:t>Les </a:t>
            </a:r>
            <a:r>
              <a:rPr lang="en-US" sz="2800" dirty="0" err="1"/>
              <a:t>deux</a:t>
            </a:r>
            <a:r>
              <a:rPr lang="en-US" sz="2800" dirty="0"/>
              <a:t> </a:t>
            </a:r>
            <a:r>
              <a:rPr lang="en-US" sz="2800" dirty="0" err="1"/>
              <a:t>principales</a:t>
            </a:r>
            <a:r>
              <a:rPr lang="en-US" sz="2800" dirty="0"/>
              <a:t> </a:t>
            </a:r>
            <a:r>
              <a:rPr lang="en-US" sz="2800" dirty="0" err="1"/>
              <a:t>approches</a:t>
            </a:r>
            <a:r>
              <a:rPr lang="en-US" sz="2800" dirty="0"/>
              <a:t> de </a:t>
            </a:r>
            <a:r>
              <a:rPr lang="en-US" sz="2800" dirty="0" err="1"/>
              <a:t>programmation</a:t>
            </a:r>
            <a:r>
              <a:rPr lang="en-US" sz="2800" dirty="0"/>
              <a:t> </a:t>
            </a:r>
            <a:r>
              <a:rPr lang="en-US" sz="2800" dirty="0" err="1"/>
              <a:t>dynamique</a:t>
            </a:r>
            <a:r>
              <a:rPr lang="en-US" sz="2800" dirty="0"/>
              <a:t> </a:t>
            </a:r>
            <a:r>
              <a:rPr lang="en-US" sz="2800" dirty="0" err="1"/>
              <a:t>sont</a:t>
            </a:r>
            <a:r>
              <a:rPr lang="en-US" sz="2800" dirty="0"/>
              <a:t>:</a:t>
            </a:r>
          </a:p>
          <a:p>
            <a:pPr marL="186262" indent="0">
              <a:buNone/>
            </a:pPr>
            <a:endParaRPr lang="en-US" sz="2800" dirty="0"/>
          </a:p>
          <a:p>
            <a:pPr marL="186262" indent="0">
              <a:buNone/>
            </a:pPr>
            <a:r>
              <a:rPr lang="en-US" sz="2800" dirty="0"/>
              <a:t> la </a:t>
            </a:r>
            <a:r>
              <a:rPr lang="en-US" sz="2800" b="1" dirty="0" err="1"/>
              <a:t>mémorisation</a:t>
            </a:r>
            <a:r>
              <a:rPr lang="en-US" sz="2800" dirty="0"/>
              <a:t> (</a:t>
            </a:r>
            <a:r>
              <a:rPr lang="en-US" sz="2800" dirty="0" err="1"/>
              <a:t>approche</a:t>
            </a:r>
            <a:r>
              <a:rPr lang="en-US" sz="2800" dirty="0"/>
              <a:t> </a:t>
            </a:r>
            <a:r>
              <a:rPr lang="en-US" sz="2800" dirty="0" err="1"/>
              <a:t>descendante</a:t>
            </a:r>
            <a:r>
              <a:rPr lang="en-US" sz="2800" dirty="0"/>
              <a:t>, </a:t>
            </a:r>
            <a:r>
              <a:rPr lang="en-US" sz="2800" dirty="0" err="1"/>
              <a:t>ou</a:t>
            </a:r>
            <a:r>
              <a:rPr lang="en-US" sz="2800" dirty="0"/>
              <a:t> "top-down") </a:t>
            </a:r>
          </a:p>
          <a:p>
            <a:pPr marL="186262" indent="0">
              <a:buNone/>
            </a:pPr>
            <a:endParaRPr lang="en-US" sz="2800" dirty="0"/>
          </a:p>
          <a:p>
            <a:pPr marL="186262" indent="0">
              <a:buNone/>
            </a:pPr>
            <a:endParaRPr lang="en-US" sz="2800" dirty="0"/>
          </a:p>
          <a:p>
            <a:pPr marL="186262" indent="0">
              <a:buNone/>
            </a:pPr>
            <a:r>
              <a:rPr lang="en-US" sz="2800" dirty="0"/>
              <a:t> la </a:t>
            </a:r>
            <a:r>
              <a:rPr lang="en-US" sz="2800" b="1" dirty="0"/>
              <a:t>tabulation</a:t>
            </a:r>
            <a:r>
              <a:rPr lang="en-US" sz="2800" dirty="0"/>
              <a:t> (</a:t>
            </a:r>
            <a:r>
              <a:rPr lang="en-US" sz="2800" dirty="0" err="1"/>
              <a:t>approche</a:t>
            </a:r>
            <a:r>
              <a:rPr lang="en-US" sz="2800" dirty="0"/>
              <a:t> </a:t>
            </a:r>
            <a:r>
              <a:rPr lang="en-US" sz="2800" dirty="0" err="1"/>
              <a:t>ascendante</a:t>
            </a:r>
            <a:r>
              <a:rPr lang="en-US" sz="2800" dirty="0"/>
              <a:t>, </a:t>
            </a:r>
            <a:r>
              <a:rPr lang="en-US" sz="2800" dirty="0" err="1"/>
              <a:t>ou</a:t>
            </a:r>
            <a:r>
              <a:rPr lang="en-US" sz="2800" dirty="0"/>
              <a:t> "bottom-up"). </a:t>
            </a:r>
            <a:endParaRPr lang="fr-FR" sz="2800" dirty="0"/>
          </a:p>
          <a:p>
            <a:pPr marL="186262" indent="0">
              <a:buNone/>
            </a:pP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369344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6"/>
          <p:cNvSpPr txBox="1">
            <a:spLocks noGrp="1"/>
          </p:cNvSpPr>
          <p:nvPr>
            <p:ph type="title"/>
          </p:nvPr>
        </p:nvSpPr>
        <p:spPr>
          <a:xfrm>
            <a:off x="1554480" y="508203"/>
            <a:ext cx="9899194" cy="546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fr-FR" sz="3600" dirty="0"/>
              <a:t>Approches de la Programmation Dynamique</a:t>
            </a:r>
          </a:p>
        </p:txBody>
      </p:sp>
      <p:sp>
        <p:nvSpPr>
          <p:cNvPr id="942" name="Google Shape;942;p16"/>
          <p:cNvSpPr txBox="1">
            <a:spLocks noGrp="1"/>
          </p:cNvSpPr>
          <p:nvPr>
            <p:ph type="body" idx="1"/>
          </p:nvPr>
        </p:nvSpPr>
        <p:spPr>
          <a:xfrm>
            <a:off x="1286387" y="1730186"/>
            <a:ext cx="9449532" cy="359889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86262" indent="0">
              <a:buNone/>
            </a:pPr>
            <a:r>
              <a:rPr lang="fr-FR" sz="2800" b="1" dirty="0">
                <a:solidFill>
                  <a:srgbClr val="FF0000"/>
                </a:solidFill>
              </a:rPr>
              <a:t>Mémorisation (Top-Down)</a:t>
            </a:r>
          </a:p>
          <a:p>
            <a:pPr marL="186262" indent="0">
              <a:buNone/>
            </a:pPr>
            <a:endParaRPr lang="fr-FR" sz="2800" b="1" dirty="0"/>
          </a:p>
          <a:p>
            <a:pPr marL="186262" indent="0">
              <a:buNone/>
            </a:pPr>
            <a:endParaRPr lang="fr-FR" sz="2800" b="1" dirty="0"/>
          </a:p>
          <a:p>
            <a:pPr marL="186262" indent="0">
              <a:buNone/>
            </a:pPr>
            <a:r>
              <a:rPr lang="fr-FR" sz="2800" dirty="0"/>
              <a:t>La mémorisation consiste à utiliser une approche descendante pour résoudre un problème en décomposant récursivement le problème en sous-problèmes, tout en sauvegardant les résultats de chaque sous-problème pour éviter les calculs redondants.</a:t>
            </a:r>
          </a:p>
          <a:p>
            <a:pPr marL="186262" indent="0"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787206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6"/>
          <p:cNvSpPr txBox="1">
            <a:spLocks noGrp="1"/>
          </p:cNvSpPr>
          <p:nvPr>
            <p:ph type="title"/>
          </p:nvPr>
        </p:nvSpPr>
        <p:spPr>
          <a:xfrm>
            <a:off x="1799303" y="516778"/>
            <a:ext cx="7736667" cy="4645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fr-FR" sz="3200" dirty="0"/>
              <a:t>Approches de la Programmation Dynamique</a:t>
            </a:r>
          </a:p>
        </p:txBody>
      </p:sp>
      <p:grpSp>
        <p:nvGrpSpPr>
          <p:cNvPr id="4" name="Google Shape;1452;p26"/>
          <p:cNvGrpSpPr/>
          <p:nvPr/>
        </p:nvGrpSpPr>
        <p:grpSpPr>
          <a:xfrm>
            <a:off x="1553070" y="2976051"/>
            <a:ext cx="2197164" cy="2745201"/>
            <a:chOff x="714977" y="2091928"/>
            <a:chExt cx="2257821" cy="2708251"/>
          </a:xfrm>
        </p:grpSpPr>
        <p:sp>
          <p:nvSpPr>
            <p:cNvPr id="5" name="Google Shape;1453;p26"/>
            <p:cNvSpPr/>
            <p:nvPr/>
          </p:nvSpPr>
          <p:spPr>
            <a:xfrm>
              <a:off x="714998" y="2091928"/>
              <a:ext cx="2257800" cy="849900"/>
            </a:xfrm>
            <a:prstGeom prst="roundRect">
              <a:avLst>
                <a:gd name="adj" fmla="val 16667"/>
              </a:avLst>
            </a:prstGeom>
            <a:solidFill>
              <a:srgbClr val="AAB18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algn="ctr"/>
              <a:r>
                <a:rPr lang="fr-FR" sz="1400" b="1" dirty="0"/>
                <a:t>Décomposition en Sous-Problèmes</a:t>
              </a:r>
              <a:endParaRPr sz="1400" b="1" dirty="0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endParaRPr>
            </a:p>
          </p:txBody>
        </p:sp>
        <p:sp>
          <p:nvSpPr>
            <p:cNvPr id="6" name="Google Shape;1454;p26"/>
            <p:cNvSpPr/>
            <p:nvPr/>
          </p:nvSpPr>
          <p:spPr>
            <a:xfrm>
              <a:off x="714977" y="3060629"/>
              <a:ext cx="2257800" cy="1739550"/>
            </a:xfrm>
            <a:prstGeom prst="roundRect">
              <a:avLst>
                <a:gd name="adj" fmla="val 18692"/>
              </a:avLst>
            </a:prstGeom>
            <a:solidFill>
              <a:srgbClr val="AAB18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/>
              <a:r>
                <a:rPr lang="fr-FR" sz="1400" dirty="0"/>
                <a:t>Le problème initial est divisé en plusieurs sous-problèmes plus petits. </a:t>
              </a:r>
              <a:r>
                <a:rPr lang="en-US" sz="1400" dirty="0" err="1"/>
                <a:t>Chaque</a:t>
              </a:r>
              <a:r>
                <a:rPr lang="en-US" sz="1400" dirty="0"/>
                <a:t> sous-</a:t>
              </a:r>
              <a:r>
                <a:rPr lang="en-US" sz="1400" dirty="0" err="1"/>
                <a:t>problème</a:t>
              </a:r>
              <a:r>
                <a:rPr lang="en-US" sz="1400" dirty="0"/>
                <a:t> </a:t>
              </a:r>
              <a:r>
                <a:rPr lang="en-US" sz="1400" dirty="0" err="1"/>
                <a:t>est</a:t>
              </a:r>
              <a:r>
                <a:rPr lang="en-US" sz="1400" dirty="0"/>
                <a:t> </a:t>
              </a:r>
              <a:r>
                <a:rPr lang="en-US" sz="1400" dirty="0" err="1"/>
                <a:t>résolu</a:t>
              </a:r>
              <a:r>
                <a:rPr lang="en-US" sz="1400" dirty="0"/>
                <a:t> de </a:t>
              </a:r>
              <a:r>
                <a:rPr lang="en-US" sz="1400" dirty="0" err="1"/>
                <a:t>manière</a:t>
              </a:r>
              <a:r>
                <a:rPr lang="en-US" sz="1400" dirty="0"/>
                <a:t> </a:t>
              </a:r>
              <a:r>
                <a:rPr lang="en-US" sz="1400" dirty="0" err="1"/>
                <a:t>récursive</a:t>
              </a:r>
              <a:r>
                <a:rPr lang="en-US" sz="1400" dirty="0"/>
                <a:t>.</a:t>
              </a:r>
              <a:endParaRPr lang="fr-FR" sz="1400" dirty="0"/>
            </a:p>
          </p:txBody>
        </p:sp>
      </p:grpSp>
      <p:grpSp>
        <p:nvGrpSpPr>
          <p:cNvPr id="7" name="Google Shape;1455;p26"/>
          <p:cNvGrpSpPr/>
          <p:nvPr/>
        </p:nvGrpSpPr>
        <p:grpSpPr>
          <a:xfrm>
            <a:off x="8591024" y="2905455"/>
            <a:ext cx="2283453" cy="2718597"/>
            <a:chOff x="5993443" y="2038981"/>
            <a:chExt cx="2346492" cy="2682005"/>
          </a:xfrm>
        </p:grpSpPr>
        <p:sp>
          <p:nvSpPr>
            <p:cNvPr id="8" name="Google Shape;1456;p26"/>
            <p:cNvSpPr/>
            <p:nvPr/>
          </p:nvSpPr>
          <p:spPr>
            <a:xfrm>
              <a:off x="5993443" y="2038981"/>
              <a:ext cx="2257800" cy="849900"/>
            </a:xfrm>
            <a:prstGeom prst="roundRect">
              <a:avLst>
                <a:gd name="adj" fmla="val 16667"/>
              </a:avLst>
            </a:prstGeom>
            <a:solidFill>
              <a:srgbClr val="BB8A5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algn="ctr"/>
              <a:r>
                <a:rPr lang="fr-FR" sz="1400" b="1" dirty="0"/>
                <a:t>Vérification</a:t>
              </a:r>
              <a:endParaRPr sz="1400" b="1" dirty="0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endParaRPr>
            </a:p>
          </p:txBody>
        </p:sp>
        <p:sp>
          <p:nvSpPr>
            <p:cNvPr id="9" name="Google Shape;1457;p26"/>
            <p:cNvSpPr/>
            <p:nvPr/>
          </p:nvSpPr>
          <p:spPr>
            <a:xfrm>
              <a:off x="6082135" y="3060629"/>
              <a:ext cx="2257800" cy="1660357"/>
            </a:xfrm>
            <a:prstGeom prst="roundRect">
              <a:avLst>
                <a:gd name="adj" fmla="val 19985"/>
              </a:avLst>
            </a:prstGeom>
            <a:solidFill>
              <a:srgbClr val="BB8A5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fr-FR" sz="1400" dirty="0"/>
                <a:t>Avant de résoudre un sous-problème, l’algorithme vérifie si le résultat est déjà stocké. </a:t>
              </a:r>
              <a:r>
                <a:rPr lang="en-US" sz="1400" dirty="0"/>
                <a:t>Si </a:t>
              </a:r>
              <a:r>
                <a:rPr lang="en-US" sz="1400" dirty="0" err="1"/>
                <a:t>oui</a:t>
              </a:r>
              <a:r>
                <a:rPr lang="en-US" sz="1400" dirty="0"/>
                <a:t>, </a:t>
              </a:r>
              <a:r>
                <a:rPr lang="en-US" sz="1400" dirty="0" err="1"/>
                <a:t>il</a:t>
              </a:r>
              <a:r>
                <a:rPr lang="en-US" sz="1400" dirty="0"/>
                <a:t> </a:t>
              </a:r>
              <a:r>
                <a:rPr lang="en-US" sz="1400" dirty="0" err="1"/>
                <a:t>retourne</a:t>
              </a:r>
              <a:r>
                <a:rPr lang="en-US" sz="1400" dirty="0"/>
                <a:t> </a:t>
              </a:r>
              <a:r>
                <a:rPr lang="en-US" sz="1400" dirty="0" err="1"/>
                <a:t>ce</a:t>
              </a:r>
              <a:r>
                <a:rPr lang="en-US" sz="1400" dirty="0"/>
                <a:t> </a:t>
              </a:r>
              <a:r>
                <a:rPr lang="en-US" sz="1400" dirty="0" err="1"/>
                <a:t>résultat</a:t>
              </a:r>
              <a:r>
                <a:rPr lang="en-US" sz="1400" dirty="0"/>
                <a:t> </a:t>
              </a:r>
              <a:r>
                <a:rPr lang="en-US" sz="1400" dirty="0" err="1"/>
                <a:t>directement</a:t>
              </a:r>
              <a:r>
                <a:rPr lang="en-US" sz="1400" dirty="0"/>
                <a:t>, sans </a:t>
              </a:r>
              <a:r>
                <a:rPr lang="en-US" sz="1400" dirty="0" err="1"/>
                <a:t>recalculer</a:t>
              </a:r>
              <a:r>
                <a:rPr lang="en-US" sz="1400" dirty="0"/>
                <a:t>.</a:t>
              </a:r>
              <a:endParaRPr lang="fr-FR" sz="1400" dirty="0"/>
            </a:p>
            <a:p>
              <a:pPr lvl="0"/>
              <a:endParaRPr lang="fr-FR" sz="1400" dirty="0"/>
            </a:p>
          </p:txBody>
        </p:sp>
      </p:grpSp>
      <p:cxnSp>
        <p:nvCxnSpPr>
          <p:cNvPr id="10" name="Google Shape;1476;p26"/>
          <p:cNvCxnSpPr>
            <a:stCxn id="5" idx="0"/>
          </p:cNvCxnSpPr>
          <p:nvPr/>
        </p:nvCxnSpPr>
        <p:spPr>
          <a:xfrm rot="5400000" flipH="1" flipV="1">
            <a:off x="2874482" y="1499037"/>
            <a:ext cx="1254194" cy="1699835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477;p26"/>
          <p:cNvCxnSpPr>
            <a:cxnSpLocks/>
            <a:stCxn id="8" idx="0"/>
          </p:cNvCxnSpPr>
          <p:nvPr/>
        </p:nvCxnSpPr>
        <p:spPr>
          <a:xfrm rot="16200000" flipV="1">
            <a:off x="7782100" y="997958"/>
            <a:ext cx="1257381" cy="2557613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480;p26"/>
          <p:cNvGrpSpPr/>
          <p:nvPr/>
        </p:nvGrpSpPr>
        <p:grpSpPr>
          <a:xfrm>
            <a:off x="4563472" y="915078"/>
            <a:ext cx="2568510" cy="1257381"/>
            <a:chOff x="3515701" y="1277051"/>
            <a:chExt cx="2112600" cy="2112600"/>
          </a:xfrm>
        </p:grpSpPr>
        <p:sp>
          <p:nvSpPr>
            <p:cNvPr id="14" name="Google Shape;1481;p26"/>
            <p:cNvSpPr/>
            <p:nvPr/>
          </p:nvSpPr>
          <p:spPr>
            <a:xfrm rot="5400000" flipH="1">
              <a:off x="3515701" y="1277051"/>
              <a:ext cx="2112600" cy="2112600"/>
            </a:xfrm>
            <a:prstGeom prst="blockArc">
              <a:avLst>
                <a:gd name="adj1" fmla="val 43008"/>
                <a:gd name="adj2" fmla="val 20159"/>
                <a:gd name="adj3" fmla="val 13801"/>
              </a:avLst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400"/>
            </a:p>
          </p:txBody>
        </p:sp>
        <p:sp>
          <p:nvSpPr>
            <p:cNvPr id="15" name="Google Shape;1478;p26"/>
            <p:cNvSpPr/>
            <p:nvPr/>
          </p:nvSpPr>
          <p:spPr>
            <a:xfrm>
              <a:off x="5215996" y="1680825"/>
              <a:ext cx="269400" cy="269400"/>
            </a:xfrm>
            <a:prstGeom prst="ellipse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400"/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5048653" y="1294002"/>
            <a:ext cx="18268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FF0000"/>
                </a:solidFill>
              </a:rPr>
              <a:t>Principe de la </a:t>
            </a:r>
            <a:r>
              <a:rPr lang="en-US" sz="1600" b="1" i="1" dirty="0" err="1">
                <a:solidFill>
                  <a:srgbClr val="FF0000"/>
                </a:solidFill>
              </a:rPr>
              <a:t>Mémorisation</a:t>
            </a:r>
            <a:endParaRPr lang="fr-FR" sz="1600" b="1" i="1" dirty="0">
              <a:solidFill>
                <a:srgbClr val="FF0000"/>
              </a:solidFill>
            </a:endParaRP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7" name="Google Shape;1456;p26"/>
          <p:cNvSpPr/>
          <p:nvPr/>
        </p:nvSpPr>
        <p:spPr>
          <a:xfrm>
            <a:off x="5072295" y="2976050"/>
            <a:ext cx="2197144" cy="861496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/>
            <a:r>
              <a:rPr lang="fr-FR" sz="1400" b="1" dirty="0">
                <a:solidFill>
                  <a:schemeClr val="tx1"/>
                </a:solidFill>
              </a:rPr>
              <a:t>Stockage des Résultats</a:t>
            </a:r>
            <a:endParaRPr sz="1400" b="1" dirty="0">
              <a:solidFill>
                <a:schemeClr val="tx1"/>
              </a:solidFill>
              <a:latin typeface="Balsamiq Sans"/>
              <a:ea typeface="Balsamiq Sans"/>
              <a:cs typeface="Balsamiq Sans"/>
              <a:sym typeface="Balsamiq Sans"/>
            </a:endParaRPr>
          </a:p>
        </p:txBody>
      </p:sp>
      <p:sp>
        <p:nvSpPr>
          <p:cNvPr id="18" name="Google Shape;1457;p26"/>
          <p:cNvSpPr/>
          <p:nvPr/>
        </p:nvSpPr>
        <p:spPr>
          <a:xfrm>
            <a:off x="5190551" y="4338250"/>
            <a:ext cx="2197144" cy="1683010"/>
          </a:xfrm>
          <a:prstGeom prst="roundRect">
            <a:avLst>
              <a:gd name="adj" fmla="val 19985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fr-FR" sz="1400" dirty="0">
                <a:solidFill>
                  <a:schemeClr val="tx1"/>
                </a:solidFill>
              </a:rPr>
              <a:t>À chaque résolution d’un sous-problème, le résultat est sauvegardé dans une structure de données (comme un dictionnaire ou un tableau).</a:t>
            </a:r>
          </a:p>
        </p:txBody>
      </p:sp>
      <p:cxnSp>
        <p:nvCxnSpPr>
          <p:cNvPr id="20" name="Google Shape;1477;p26"/>
          <p:cNvCxnSpPr>
            <a:cxnSpLocks/>
            <a:stCxn id="17" idx="0"/>
          </p:cNvCxnSpPr>
          <p:nvPr/>
        </p:nvCxnSpPr>
        <p:spPr>
          <a:xfrm rot="16200000" flipV="1">
            <a:off x="5692311" y="2497494"/>
            <a:ext cx="803590" cy="153522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337148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6"/>
          <p:cNvSpPr txBox="1">
            <a:spLocks noGrp="1"/>
          </p:cNvSpPr>
          <p:nvPr>
            <p:ph type="title"/>
          </p:nvPr>
        </p:nvSpPr>
        <p:spPr>
          <a:xfrm>
            <a:off x="1248699" y="587828"/>
            <a:ext cx="9340644" cy="546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fr-FR" sz="3600" dirty="0"/>
              <a:t>Approches de la Programmation Dynamique</a:t>
            </a:r>
          </a:p>
        </p:txBody>
      </p:sp>
      <p:sp>
        <p:nvSpPr>
          <p:cNvPr id="942" name="Google Shape;942;p16"/>
          <p:cNvSpPr txBox="1">
            <a:spLocks noGrp="1"/>
          </p:cNvSpPr>
          <p:nvPr>
            <p:ph type="body" idx="1"/>
          </p:nvPr>
        </p:nvSpPr>
        <p:spPr>
          <a:xfrm>
            <a:off x="750543" y="1387904"/>
            <a:ext cx="10516897" cy="511568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86262" indent="0">
              <a:buNone/>
            </a:pPr>
            <a:r>
              <a:rPr lang="fr-FR" b="1" dirty="0">
                <a:solidFill>
                  <a:srgbClr val="FF0000"/>
                </a:solidFill>
              </a:rPr>
              <a:t>Mémorisation (Top-Down)</a:t>
            </a:r>
          </a:p>
          <a:p>
            <a:pPr marL="186262" indent="0">
              <a:buNone/>
            </a:pPr>
            <a:r>
              <a:rPr lang="fr-FR" b="1" dirty="0" err="1"/>
              <a:t>Eemple</a:t>
            </a:r>
            <a:endParaRPr lang="fr-FR" b="1" dirty="0"/>
          </a:p>
          <a:p>
            <a:pPr marL="186262" indent="0">
              <a:buNone/>
            </a:pPr>
            <a:endParaRPr lang="fr-FR" b="1" dirty="0"/>
          </a:p>
          <a:p>
            <a:pPr marL="186262" indent="0">
              <a:buNone/>
            </a:pPr>
            <a:r>
              <a:rPr lang="fr-FR" dirty="0"/>
              <a:t>Dans la série de </a:t>
            </a:r>
            <a:r>
              <a:rPr lang="fr-FR" dirty="0" err="1"/>
              <a:t>Fibonacci</a:t>
            </a:r>
            <a:r>
              <a:rPr lang="fr-FR" dirty="0"/>
              <a:t>, chaque nombre est la somme des deux nombres précédents. En utilisant la </a:t>
            </a:r>
            <a:r>
              <a:rPr lang="fr-FR" b="1" dirty="0">
                <a:solidFill>
                  <a:srgbClr val="FF0000"/>
                </a:solidFill>
              </a:rPr>
              <a:t>mémorisation</a:t>
            </a:r>
            <a:r>
              <a:rPr lang="fr-FR" dirty="0"/>
              <a:t>, on peut éviter de recalculer plusieurs fois les mêmes valeurs.</a:t>
            </a:r>
          </a:p>
          <a:p>
            <a:pPr marL="186262" indent="0">
              <a:buNone/>
            </a:pPr>
            <a:endParaRPr lang="fr-FR" dirty="0"/>
          </a:p>
        </p:txBody>
      </p:sp>
      <p:sp>
        <p:nvSpPr>
          <p:cNvPr id="4" name="Google Shape;942;p16"/>
          <p:cNvSpPr txBox="1">
            <a:spLocks/>
          </p:cNvSpPr>
          <p:nvPr/>
        </p:nvSpPr>
        <p:spPr>
          <a:xfrm>
            <a:off x="2022284" y="3214657"/>
            <a:ext cx="8812837" cy="27913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86262" indent="0">
              <a:buNone/>
            </a:pPr>
            <a:r>
              <a:rPr lang="en-US" sz="1867" dirty="0" err="1"/>
              <a:t>def</a:t>
            </a:r>
            <a:r>
              <a:rPr lang="en-US" sz="1867" dirty="0"/>
              <a:t> </a:t>
            </a:r>
            <a:r>
              <a:rPr lang="en-US" sz="1867" dirty="0" err="1"/>
              <a:t>fibonacci_memo</a:t>
            </a:r>
            <a:r>
              <a:rPr lang="en-US" sz="1867" dirty="0"/>
              <a:t>(n, memo={}):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if n in memo: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    return memo[n]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if n &lt;= 1:</a:t>
            </a:r>
          </a:p>
          <a:p>
            <a:pPr marL="186262" indent="0">
              <a:buNone/>
            </a:pPr>
            <a:r>
              <a:rPr lang="fr-FR" sz="1867" dirty="0"/>
              <a:t>        memo[n] = n</a:t>
            </a:r>
          </a:p>
          <a:p>
            <a:pPr marL="186262" indent="0">
              <a:buNone/>
            </a:pPr>
            <a:r>
              <a:rPr lang="en-US" sz="1867" dirty="0"/>
              <a:t>        return n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memo[n] = </a:t>
            </a:r>
            <a:r>
              <a:rPr lang="en-US" sz="1867" dirty="0" err="1"/>
              <a:t>fibonacci_memo</a:t>
            </a:r>
            <a:r>
              <a:rPr lang="en-US" sz="1867" dirty="0"/>
              <a:t>(n - 1, memo) + </a:t>
            </a:r>
            <a:r>
              <a:rPr lang="en-US" sz="1867" dirty="0" err="1"/>
              <a:t>fibonacci_memo</a:t>
            </a:r>
            <a:r>
              <a:rPr lang="en-US" sz="1867" dirty="0"/>
              <a:t>(n - 2, memo)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</a:t>
            </a:r>
            <a:r>
              <a:rPr lang="fr-FR" sz="1867" dirty="0"/>
              <a:t>return memo[n]</a:t>
            </a:r>
          </a:p>
          <a:p>
            <a:pPr marL="186262" indent="0">
              <a:buNone/>
            </a:pPr>
            <a:endParaRPr lang="fr-FR" sz="1867" dirty="0"/>
          </a:p>
        </p:txBody>
      </p:sp>
    </p:spTree>
    <p:extLst>
      <p:ext uri="{BB962C8B-B14F-4D97-AF65-F5344CB8AC3E}">
        <p14:creationId xmlns:p14="http://schemas.microsoft.com/office/powerpoint/2010/main" val="544287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>
          <a:xfrm>
            <a:off x="1248699" y="1807200"/>
            <a:ext cx="10164811" cy="3243600"/>
          </a:xfrm>
        </p:spPr>
        <p:txBody>
          <a:bodyPr/>
          <a:lstStyle/>
          <a:p>
            <a:pPr marL="186262" indent="0">
              <a:buNone/>
            </a:pPr>
            <a:r>
              <a:rPr lang="fr-FR" sz="2800" b="1" dirty="0">
                <a:solidFill>
                  <a:srgbClr val="FF0000"/>
                </a:solidFill>
              </a:rPr>
              <a:t>Tabulation (</a:t>
            </a:r>
            <a:r>
              <a:rPr lang="fr-FR" sz="2800" b="1" dirty="0" err="1">
                <a:solidFill>
                  <a:srgbClr val="FF0000"/>
                </a:solidFill>
              </a:rPr>
              <a:t>Bottom</a:t>
            </a:r>
            <a:r>
              <a:rPr lang="fr-FR" sz="2800" b="1" dirty="0">
                <a:solidFill>
                  <a:srgbClr val="FF0000"/>
                </a:solidFill>
              </a:rPr>
              <a:t>-Up)</a:t>
            </a:r>
          </a:p>
          <a:p>
            <a:pPr marL="186262" indent="0">
              <a:buNone/>
            </a:pPr>
            <a:endParaRPr lang="fr-FR" sz="2800" dirty="0"/>
          </a:p>
          <a:p>
            <a:pPr marL="186262" indent="0">
              <a:buNone/>
            </a:pPr>
            <a:r>
              <a:rPr lang="fr-FR" sz="2800" dirty="0"/>
              <a:t>La tabulation est une approche ascendante qui résout le problème en construisant les solutions de tous les sous-problèmes jusqu’au problème complet, en commençant par les cas de base. Contrairement à la mémorisation, elle n’utilise pas la récursivité et construit la solution de manière itérative.</a:t>
            </a:r>
          </a:p>
        </p:txBody>
      </p:sp>
      <p:sp>
        <p:nvSpPr>
          <p:cNvPr id="6" name="Google Shape;941;p16">
            <a:extLst>
              <a:ext uri="{FF2B5EF4-FFF2-40B4-BE49-F238E27FC236}">
                <a16:creationId xmlns:a16="http://schemas.microsoft.com/office/drawing/2014/main" id="{DC0E4086-C3FA-4AD0-83D0-6BAA85CC85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48699" y="587828"/>
            <a:ext cx="9340644" cy="546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fr-FR" sz="3600" dirty="0"/>
              <a:t>Approches de la Programmation Dynamique</a:t>
            </a:r>
          </a:p>
        </p:txBody>
      </p:sp>
    </p:spTree>
    <p:extLst>
      <p:ext uri="{BB962C8B-B14F-4D97-AF65-F5344CB8AC3E}">
        <p14:creationId xmlns:p14="http://schemas.microsoft.com/office/powerpoint/2010/main" val="3381857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6"/>
          <p:cNvSpPr txBox="1">
            <a:spLocks noGrp="1"/>
          </p:cNvSpPr>
          <p:nvPr>
            <p:ph type="title"/>
          </p:nvPr>
        </p:nvSpPr>
        <p:spPr>
          <a:xfrm>
            <a:off x="1386348" y="604334"/>
            <a:ext cx="9039097" cy="6450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fr-FR" sz="3600" dirty="0"/>
              <a:t>Approches de la Programmation Dynamique</a:t>
            </a:r>
          </a:p>
        </p:txBody>
      </p:sp>
      <p:grpSp>
        <p:nvGrpSpPr>
          <p:cNvPr id="4" name="Google Shape;1452;p26"/>
          <p:cNvGrpSpPr/>
          <p:nvPr/>
        </p:nvGrpSpPr>
        <p:grpSpPr>
          <a:xfrm>
            <a:off x="1592400" y="3310348"/>
            <a:ext cx="2603975" cy="2387775"/>
            <a:chOff x="714977" y="2091928"/>
            <a:chExt cx="2257821" cy="2708251"/>
          </a:xfrm>
        </p:grpSpPr>
        <p:sp>
          <p:nvSpPr>
            <p:cNvPr id="5" name="Google Shape;1453;p26"/>
            <p:cNvSpPr/>
            <p:nvPr/>
          </p:nvSpPr>
          <p:spPr>
            <a:xfrm>
              <a:off x="714998" y="2091928"/>
              <a:ext cx="2257800" cy="849900"/>
            </a:xfrm>
            <a:prstGeom prst="roundRect">
              <a:avLst>
                <a:gd name="adj" fmla="val 16667"/>
              </a:avLst>
            </a:prstGeom>
            <a:solidFill>
              <a:srgbClr val="AAB18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algn="ctr"/>
              <a:r>
                <a:rPr lang="fr-FR" sz="1600" b="1" dirty="0"/>
                <a:t>Cas de base</a:t>
              </a:r>
              <a:endParaRPr sz="1600" b="1" dirty="0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endParaRPr>
            </a:p>
          </p:txBody>
        </p:sp>
        <p:sp>
          <p:nvSpPr>
            <p:cNvPr id="6" name="Google Shape;1454;p26"/>
            <p:cNvSpPr/>
            <p:nvPr/>
          </p:nvSpPr>
          <p:spPr>
            <a:xfrm>
              <a:off x="714977" y="3060629"/>
              <a:ext cx="2257800" cy="1739550"/>
            </a:xfrm>
            <a:prstGeom prst="roundRect">
              <a:avLst>
                <a:gd name="adj" fmla="val 18692"/>
              </a:avLst>
            </a:prstGeom>
            <a:solidFill>
              <a:srgbClr val="AAB18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/>
              <a:r>
                <a:rPr lang="fr-FR" sz="1600" dirty="0"/>
                <a:t>Les résultats des cas de base sont directement initialisés dans une structure de données (souvent un tableau).</a:t>
              </a:r>
            </a:p>
          </p:txBody>
        </p:sp>
      </p:grpSp>
      <p:grpSp>
        <p:nvGrpSpPr>
          <p:cNvPr id="7" name="Google Shape;1455;p26"/>
          <p:cNvGrpSpPr/>
          <p:nvPr/>
        </p:nvGrpSpPr>
        <p:grpSpPr>
          <a:xfrm>
            <a:off x="8630354" y="3239752"/>
            <a:ext cx="2706240" cy="2364635"/>
            <a:chOff x="5993443" y="2038981"/>
            <a:chExt cx="2346492" cy="2682005"/>
          </a:xfrm>
        </p:grpSpPr>
        <p:sp>
          <p:nvSpPr>
            <p:cNvPr id="8" name="Google Shape;1456;p26"/>
            <p:cNvSpPr/>
            <p:nvPr/>
          </p:nvSpPr>
          <p:spPr>
            <a:xfrm>
              <a:off x="5993443" y="2038981"/>
              <a:ext cx="2257800" cy="849900"/>
            </a:xfrm>
            <a:prstGeom prst="roundRect">
              <a:avLst>
                <a:gd name="adj" fmla="val 16667"/>
              </a:avLst>
            </a:prstGeom>
            <a:solidFill>
              <a:srgbClr val="BB8A5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algn="ctr"/>
              <a:r>
                <a:rPr lang="fr-FR" sz="1600" b="1" dirty="0"/>
                <a:t>Construction itérative</a:t>
              </a:r>
              <a:endParaRPr sz="1600" b="1" dirty="0">
                <a:solidFill>
                  <a:srgbClr val="FFFFFF"/>
                </a:solidFill>
                <a:latin typeface="Balsamiq Sans"/>
                <a:ea typeface="Balsamiq Sans"/>
                <a:cs typeface="Balsamiq Sans"/>
                <a:sym typeface="Balsamiq Sans"/>
              </a:endParaRPr>
            </a:p>
          </p:txBody>
        </p:sp>
        <p:sp>
          <p:nvSpPr>
            <p:cNvPr id="9" name="Google Shape;1457;p26"/>
            <p:cNvSpPr/>
            <p:nvPr/>
          </p:nvSpPr>
          <p:spPr>
            <a:xfrm>
              <a:off x="6082135" y="3060629"/>
              <a:ext cx="2257800" cy="1660357"/>
            </a:xfrm>
            <a:prstGeom prst="roundRect">
              <a:avLst>
                <a:gd name="adj" fmla="val 19985"/>
              </a:avLst>
            </a:prstGeom>
            <a:solidFill>
              <a:srgbClr val="BB8A5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/>
              <a:endParaRPr lang="fr-FR" sz="1600" dirty="0"/>
            </a:p>
            <a:p>
              <a:pPr lvl="0"/>
              <a:r>
                <a:rPr lang="fr-FR" sz="1600" dirty="0"/>
                <a:t>À partir des cas de base, l’algorithme remplit progressivement le tableau jusqu’à atteindre la solution du problème initial.</a:t>
              </a:r>
            </a:p>
            <a:p>
              <a:pPr lvl="0"/>
              <a:endParaRPr lang="fr-FR" sz="1600" dirty="0"/>
            </a:p>
          </p:txBody>
        </p:sp>
      </p:grpSp>
      <p:cxnSp>
        <p:nvCxnSpPr>
          <p:cNvPr id="10" name="Google Shape;1476;p26"/>
          <p:cNvCxnSpPr>
            <a:stCxn id="5" idx="0"/>
          </p:cNvCxnSpPr>
          <p:nvPr/>
        </p:nvCxnSpPr>
        <p:spPr>
          <a:xfrm rot="5400000" flipH="1" flipV="1">
            <a:off x="3015516" y="1935038"/>
            <a:ext cx="1254194" cy="1496427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Google Shape;1477;p26"/>
          <p:cNvCxnSpPr>
            <a:stCxn id="8" idx="0"/>
          </p:cNvCxnSpPr>
          <p:nvPr/>
        </p:nvCxnSpPr>
        <p:spPr>
          <a:xfrm rot="16200000" flipV="1">
            <a:off x="8391291" y="1698713"/>
            <a:ext cx="1225971" cy="1856107"/>
          </a:xfrm>
          <a:prstGeom prst="bent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" name="Google Shape;1480;p26"/>
          <p:cNvGrpSpPr/>
          <p:nvPr/>
        </p:nvGrpSpPr>
        <p:grpSpPr>
          <a:xfrm>
            <a:off x="4602802" y="1249376"/>
            <a:ext cx="3044076" cy="1093670"/>
            <a:chOff x="3515701" y="1277051"/>
            <a:chExt cx="2112600" cy="2112600"/>
          </a:xfrm>
        </p:grpSpPr>
        <p:sp>
          <p:nvSpPr>
            <p:cNvPr id="14" name="Google Shape;1481;p26"/>
            <p:cNvSpPr/>
            <p:nvPr/>
          </p:nvSpPr>
          <p:spPr>
            <a:xfrm rot="5400000" flipH="1">
              <a:off x="3515701" y="1277051"/>
              <a:ext cx="2112600" cy="2112600"/>
            </a:xfrm>
            <a:prstGeom prst="blockArc">
              <a:avLst>
                <a:gd name="adj1" fmla="val 43008"/>
                <a:gd name="adj2" fmla="val 20159"/>
                <a:gd name="adj3" fmla="val 13801"/>
              </a:avLst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600"/>
            </a:p>
          </p:txBody>
        </p:sp>
        <p:sp>
          <p:nvSpPr>
            <p:cNvPr id="15" name="Google Shape;1478;p26"/>
            <p:cNvSpPr/>
            <p:nvPr/>
          </p:nvSpPr>
          <p:spPr>
            <a:xfrm>
              <a:off x="5215996" y="1680825"/>
              <a:ext cx="269400" cy="269400"/>
            </a:xfrm>
            <a:prstGeom prst="ellipse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600"/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5087984" y="1628300"/>
            <a:ext cx="2165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FF0000"/>
                </a:solidFill>
              </a:rPr>
              <a:t>Principe de la tabulation</a:t>
            </a:r>
            <a:endParaRPr lang="fr-FR" b="1" i="1" dirty="0">
              <a:solidFill>
                <a:srgbClr val="FF000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941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6"/>
          <p:cNvSpPr txBox="1">
            <a:spLocks noGrp="1"/>
          </p:cNvSpPr>
          <p:nvPr>
            <p:ph type="title"/>
          </p:nvPr>
        </p:nvSpPr>
        <p:spPr>
          <a:xfrm>
            <a:off x="1" y="508203"/>
            <a:ext cx="11453673" cy="546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fr-FR" sz="4267" dirty="0"/>
              <a:t>Approches de la Programmation Dynamique</a:t>
            </a:r>
            <a:endParaRPr lang="fr-FR" dirty="0"/>
          </a:p>
        </p:txBody>
      </p:sp>
      <p:sp>
        <p:nvSpPr>
          <p:cNvPr id="942" name="Google Shape;942;p16"/>
          <p:cNvSpPr txBox="1">
            <a:spLocks noGrp="1"/>
          </p:cNvSpPr>
          <p:nvPr>
            <p:ph type="body" idx="1"/>
          </p:nvPr>
        </p:nvSpPr>
        <p:spPr>
          <a:xfrm>
            <a:off x="721898" y="1319078"/>
            <a:ext cx="10214823" cy="511568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86262" indent="0">
              <a:buNone/>
            </a:pPr>
            <a:r>
              <a:rPr lang="fr-FR" b="1" dirty="0">
                <a:solidFill>
                  <a:srgbClr val="FF0000"/>
                </a:solidFill>
              </a:rPr>
              <a:t>Tabulation (</a:t>
            </a:r>
            <a:r>
              <a:rPr lang="fr-FR" b="1" dirty="0" err="1">
                <a:solidFill>
                  <a:srgbClr val="FF0000"/>
                </a:solidFill>
              </a:rPr>
              <a:t>Bottom</a:t>
            </a:r>
            <a:r>
              <a:rPr lang="fr-FR" b="1" dirty="0">
                <a:solidFill>
                  <a:srgbClr val="FF0000"/>
                </a:solidFill>
              </a:rPr>
              <a:t>-Up)</a:t>
            </a:r>
          </a:p>
          <a:p>
            <a:pPr marL="186262" indent="0">
              <a:buNone/>
            </a:pPr>
            <a:r>
              <a:rPr lang="fr-FR" b="1" dirty="0"/>
              <a:t>Exemple</a:t>
            </a:r>
          </a:p>
          <a:p>
            <a:pPr marL="186262" indent="0">
              <a:buNone/>
            </a:pPr>
            <a:endParaRPr lang="fr-FR" b="1" dirty="0"/>
          </a:p>
          <a:p>
            <a:r>
              <a:rPr lang="fr-FR" dirty="0"/>
              <a:t>Pour calculer le </a:t>
            </a:r>
            <a:r>
              <a:rPr lang="fr-FR" dirty="0" err="1"/>
              <a:t>n-ième</a:t>
            </a:r>
            <a:r>
              <a:rPr lang="fr-FR" dirty="0"/>
              <a:t> nombre de </a:t>
            </a:r>
            <a:r>
              <a:rPr lang="fr-FR" dirty="0" err="1"/>
              <a:t>Fibonacci</a:t>
            </a:r>
            <a:r>
              <a:rPr lang="fr-FR" dirty="0"/>
              <a:t> avec une approche ascendante, on commence par les valeurs de base et on remplit un tableau jusqu’à la valeur de F(n).</a:t>
            </a:r>
          </a:p>
          <a:p>
            <a:pPr marL="186262" indent="0">
              <a:buNone/>
            </a:pPr>
            <a:endParaRPr lang="fr-FR" dirty="0"/>
          </a:p>
        </p:txBody>
      </p:sp>
      <p:sp>
        <p:nvSpPr>
          <p:cNvPr id="4" name="Google Shape;942;p16"/>
          <p:cNvSpPr txBox="1">
            <a:spLocks/>
          </p:cNvSpPr>
          <p:nvPr/>
        </p:nvSpPr>
        <p:spPr>
          <a:xfrm>
            <a:off x="1779755" y="3000220"/>
            <a:ext cx="8812837" cy="293035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86262" indent="0">
              <a:buNone/>
            </a:pPr>
            <a:r>
              <a:rPr lang="en-US" sz="1867" dirty="0" err="1"/>
              <a:t>def</a:t>
            </a:r>
            <a:r>
              <a:rPr lang="en-US" sz="1867" dirty="0"/>
              <a:t> </a:t>
            </a:r>
            <a:r>
              <a:rPr lang="en-US" sz="1867" dirty="0" err="1"/>
              <a:t>fibonacci_tab</a:t>
            </a:r>
            <a:r>
              <a:rPr lang="en-US" sz="1867" dirty="0"/>
              <a:t>(n):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if n &lt;= 1: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    return n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</a:t>
            </a:r>
            <a:r>
              <a:rPr lang="en-US" sz="1867" dirty="0" err="1"/>
              <a:t>fib_table</a:t>
            </a:r>
            <a:r>
              <a:rPr lang="en-US" sz="1867" dirty="0"/>
              <a:t> = [0] * (n + 1)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</a:t>
            </a:r>
            <a:r>
              <a:rPr lang="en-US" sz="1867" dirty="0" err="1"/>
              <a:t>fib_table</a:t>
            </a:r>
            <a:r>
              <a:rPr lang="en-US" sz="1867" dirty="0"/>
              <a:t>[1] = 1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for </a:t>
            </a:r>
            <a:r>
              <a:rPr lang="en-US" sz="1867" dirty="0" err="1"/>
              <a:t>i</a:t>
            </a:r>
            <a:r>
              <a:rPr lang="en-US" sz="1867" dirty="0"/>
              <a:t> in range(2, n + 1):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    </a:t>
            </a:r>
            <a:r>
              <a:rPr lang="en-US" sz="1867" dirty="0" err="1"/>
              <a:t>fib_table</a:t>
            </a:r>
            <a:r>
              <a:rPr lang="en-US" sz="1867" dirty="0"/>
              <a:t>[</a:t>
            </a:r>
            <a:r>
              <a:rPr lang="en-US" sz="1867" dirty="0" err="1"/>
              <a:t>i</a:t>
            </a:r>
            <a:r>
              <a:rPr lang="en-US" sz="1867" dirty="0"/>
              <a:t>] = </a:t>
            </a:r>
            <a:r>
              <a:rPr lang="en-US" sz="1867" dirty="0" err="1"/>
              <a:t>fib_table</a:t>
            </a:r>
            <a:r>
              <a:rPr lang="en-US" sz="1867" dirty="0"/>
              <a:t>[</a:t>
            </a:r>
            <a:r>
              <a:rPr lang="en-US" sz="1867" dirty="0" err="1"/>
              <a:t>i</a:t>
            </a:r>
            <a:r>
              <a:rPr lang="en-US" sz="1867" dirty="0"/>
              <a:t> - 1] + </a:t>
            </a:r>
            <a:r>
              <a:rPr lang="en-US" sz="1867" dirty="0" err="1"/>
              <a:t>fib_table</a:t>
            </a:r>
            <a:r>
              <a:rPr lang="en-US" sz="1867" dirty="0"/>
              <a:t>[</a:t>
            </a:r>
            <a:r>
              <a:rPr lang="en-US" sz="1867" dirty="0" err="1"/>
              <a:t>i</a:t>
            </a:r>
            <a:r>
              <a:rPr lang="en-US" sz="1867" dirty="0"/>
              <a:t> - 2]</a:t>
            </a:r>
            <a:endParaRPr lang="fr-FR" sz="1867" dirty="0"/>
          </a:p>
          <a:p>
            <a:pPr marL="186262" indent="0">
              <a:buNone/>
            </a:pPr>
            <a:r>
              <a:rPr lang="en-US" sz="1867" dirty="0"/>
              <a:t>    return </a:t>
            </a:r>
            <a:r>
              <a:rPr lang="en-US" sz="1867" dirty="0" err="1"/>
              <a:t>fib_table</a:t>
            </a:r>
            <a:r>
              <a:rPr lang="en-US" sz="1867" dirty="0"/>
              <a:t>[n]</a:t>
            </a:r>
            <a:endParaRPr lang="fr-FR" sz="1867" dirty="0"/>
          </a:p>
        </p:txBody>
      </p:sp>
    </p:spTree>
    <p:extLst>
      <p:ext uri="{BB962C8B-B14F-4D97-AF65-F5344CB8AC3E}">
        <p14:creationId xmlns:p14="http://schemas.microsoft.com/office/powerpoint/2010/main" val="1972724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F58ACCB1-A5B8-4D48-B92D-0241994A4081}"/>
              </a:ext>
            </a:extLst>
          </p:cNvPr>
          <p:cNvSpPr/>
          <p:nvPr/>
        </p:nvSpPr>
        <p:spPr>
          <a:xfrm>
            <a:off x="2632590" y="1662745"/>
            <a:ext cx="6511411" cy="2104104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Explorer toutes les solutions possibles, en abandonnant tôt les chemins invalides avec le retour en arrière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EFDF963-C1B7-4578-8F5C-04B80AD83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rgbClr val="7030A0"/>
          </a:solidFill>
        </p:spPr>
        <p:txBody>
          <a:bodyPr/>
          <a:lstStyle/>
          <a:p>
            <a:r>
              <a:rPr lang="fr-FR" b="1" dirty="0" err="1">
                <a:solidFill>
                  <a:schemeClr val="bg1"/>
                </a:solidFill>
              </a:rPr>
              <a:t>B</a:t>
            </a:r>
            <a:r>
              <a:rPr lang="fr-FR" dirty="0" err="1">
                <a:solidFill>
                  <a:schemeClr val="bg1"/>
                </a:solidFill>
              </a:rPr>
              <a:t>acktracking</a:t>
            </a:r>
            <a:r>
              <a:rPr lang="fr-FR" dirty="0">
                <a:solidFill>
                  <a:schemeClr val="bg1"/>
                </a:solidFill>
              </a:rPr>
              <a:t> (retour sur trace)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2244960-66AB-429E-B7E7-417C1EBEFF5F}"/>
              </a:ext>
            </a:extLst>
          </p:cNvPr>
          <p:cNvSpPr/>
          <p:nvPr/>
        </p:nvSpPr>
        <p:spPr>
          <a:xfrm>
            <a:off x="6813754" y="4198371"/>
            <a:ext cx="3028335" cy="109138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Exploration en profondeur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3C36D56-0A33-433D-947B-6846F0201F5C}"/>
              </a:ext>
            </a:extLst>
          </p:cNvPr>
          <p:cNvSpPr/>
          <p:nvPr/>
        </p:nvSpPr>
        <p:spPr>
          <a:xfrm>
            <a:off x="2349911" y="4198371"/>
            <a:ext cx="3028335" cy="109138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Arbre de recherche</a:t>
            </a:r>
          </a:p>
        </p:txBody>
      </p:sp>
    </p:spTree>
    <p:extLst>
      <p:ext uri="{BB962C8B-B14F-4D97-AF65-F5344CB8AC3E}">
        <p14:creationId xmlns:p14="http://schemas.microsoft.com/office/powerpoint/2010/main" val="726081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65AD3E-36D7-4B4C-8C9F-B4D72EB05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902" y="1396182"/>
            <a:ext cx="10011696" cy="4282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b="1" dirty="0"/>
              <a:t>Procédure </a:t>
            </a:r>
            <a:r>
              <a:rPr lang="fr-FR" sz="1800" b="1" dirty="0" err="1"/>
              <a:t>Backtracking</a:t>
            </a:r>
            <a:r>
              <a:rPr lang="fr-FR" sz="1800" b="1" dirty="0"/>
              <a:t>(Solution partielle S)</a:t>
            </a:r>
          </a:p>
          <a:p>
            <a:pPr marL="0" indent="0">
              <a:buNone/>
            </a:pPr>
            <a:r>
              <a:rPr lang="fr-FR" sz="1800" b="1" dirty="0"/>
              <a:t>    Si S est une solution complète alors</a:t>
            </a:r>
          </a:p>
          <a:p>
            <a:pPr marL="0" indent="0">
              <a:buNone/>
            </a:pPr>
            <a:r>
              <a:rPr lang="fr-FR" sz="1800" b="1" dirty="0"/>
              <a:t>        Enregistrer S</a:t>
            </a:r>
          </a:p>
          <a:p>
            <a:pPr marL="0" indent="0">
              <a:buNone/>
            </a:pPr>
            <a:r>
              <a:rPr lang="fr-FR" sz="1800" b="1" dirty="0"/>
              <a:t>        Retour</a:t>
            </a:r>
          </a:p>
          <a:p>
            <a:pPr marL="0" indent="0">
              <a:buNone/>
            </a:pPr>
            <a:r>
              <a:rPr lang="fr-FR" sz="1800" b="1" dirty="0"/>
              <a:t>    Pour chaque choix possible c faire</a:t>
            </a:r>
          </a:p>
          <a:p>
            <a:pPr marL="0" indent="0">
              <a:buNone/>
            </a:pPr>
            <a:r>
              <a:rPr lang="fr-FR" sz="1800" b="1" dirty="0"/>
              <a:t>        Si c est valide alors</a:t>
            </a:r>
          </a:p>
          <a:p>
            <a:pPr marL="0" indent="0">
              <a:buNone/>
            </a:pPr>
            <a:r>
              <a:rPr lang="fr-FR" sz="1800" b="1" dirty="0"/>
              <a:t>            Ajouter c à S</a:t>
            </a:r>
          </a:p>
          <a:p>
            <a:pPr marL="0" indent="0">
              <a:buNone/>
            </a:pPr>
            <a:r>
              <a:rPr lang="fr-FR" sz="1800" b="1" dirty="0"/>
              <a:t>            </a:t>
            </a:r>
            <a:r>
              <a:rPr lang="fr-FR" sz="1800" b="1" dirty="0" err="1"/>
              <a:t>Backtracking</a:t>
            </a:r>
            <a:r>
              <a:rPr lang="fr-FR" sz="1800" b="1" dirty="0"/>
              <a:t>(S)</a:t>
            </a:r>
          </a:p>
          <a:p>
            <a:pPr marL="0" indent="0">
              <a:buNone/>
            </a:pPr>
            <a:r>
              <a:rPr lang="fr-FR" sz="1800" b="1" dirty="0"/>
              <a:t>            Retirer c de S   </a:t>
            </a:r>
            <a:r>
              <a:rPr lang="fr-FR" sz="2800" b="1" dirty="0">
                <a:solidFill>
                  <a:schemeClr val="bg1"/>
                </a:solidFill>
                <a:highlight>
                  <a:srgbClr val="800080"/>
                </a:highlight>
              </a:rPr>
              <a:t>// retour arrière</a:t>
            </a:r>
          </a:p>
          <a:p>
            <a:pPr marL="0" indent="0">
              <a:buNone/>
            </a:pPr>
            <a:r>
              <a:rPr lang="fr-FR" sz="1800" b="1" dirty="0"/>
              <a:t>        </a:t>
            </a:r>
            <a:r>
              <a:rPr lang="fr-FR" sz="1800" b="1" dirty="0" err="1"/>
              <a:t>FinSi</a:t>
            </a:r>
            <a:endParaRPr lang="fr-FR" sz="1800" b="1" dirty="0"/>
          </a:p>
          <a:p>
            <a:pPr marL="0" indent="0">
              <a:buNone/>
            </a:pPr>
            <a:r>
              <a:rPr lang="fr-FR" sz="1800" b="1" dirty="0"/>
              <a:t>    </a:t>
            </a:r>
            <a:r>
              <a:rPr lang="fr-FR" sz="1800" b="1" dirty="0" err="1"/>
              <a:t>FinPour</a:t>
            </a:r>
            <a:endParaRPr lang="fr-FR" sz="1800" b="1" dirty="0"/>
          </a:p>
          <a:p>
            <a:pPr marL="0" indent="0">
              <a:buNone/>
            </a:pPr>
            <a:r>
              <a:rPr lang="fr-FR" sz="1800" b="1" dirty="0"/>
              <a:t>Fin</a:t>
            </a:r>
          </a:p>
          <a:p>
            <a:endParaRPr lang="fr-FR" sz="500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783AE25-59FD-49FE-8288-8697DBD9D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rgbClr val="7030A0"/>
          </a:solidFill>
        </p:spPr>
        <p:txBody>
          <a:bodyPr/>
          <a:lstStyle/>
          <a:p>
            <a:r>
              <a:rPr lang="fr-FR" b="1" dirty="0" err="1">
                <a:solidFill>
                  <a:schemeClr val="bg1"/>
                </a:solidFill>
              </a:rPr>
              <a:t>B</a:t>
            </a:r>
            <a:r>
              <a:rPr lang="fr-FR" dirty="0" err="1">
                <a:solidFill>
                  <a:schemeClr val="bg1"/>
                </a:solidFill>
              </a:rPr>
              <a:t>acktracking</a:t>
            </a:r>
            <a:r>
              <a:rPr lang="fr-FR" dirty="0">
                <a:solidFill>
                  <a:schemeClr val="bg1"/>
                </a:solidFill>
              </a:rPr>
              <a:t> (retour sur trace)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41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F58ACCB1-A5B8-4D48-B92D-0241994A4081}"/>
              </a:ext>
            </a:extLst>
          </p:cNvPr>
          <p:cNvSpPr/>
          <p:nvPr/>
        </p:nvSpPr>
        <p:spPr>
          <a:xfrm>
            <a:off x="2632590" y="1662745"/>
            <a:ext cx="6511411" cy="210410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Introduire du hasard pour explorer l’espace des solutions plus efficacement.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EFDF963-C1B7-4578-8F5C-04B80AD83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rgbClr val="C00000"/>
          </a:solidFill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Méthodes</a:t>
            </a:r>
            <a:r>
              <a:rPr lang="fr-FR" dirty="0"/>
              <a:t> </a:t>
            </a:r>
            <a:r>
              <a:rPr lang="fr-FR" dirty="0">
                <a:solidFill>
                  <a:schemeClr val="bg1"/>
                </a:solidFill>
              </a:rPr>
              <a:t>probabilistes</a:t>
            </a:r>
            <a:r>
              <a:rPr lang="fr-FR" dirty="0"/>
              <a:t> 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2244960-66AB-429E-B7E7-417C1EBEFF5F}"/>
              </a:ext>
            </a:extLst>
          </p:cNvPr>
          <p:cNvSpPr/>
          <p:nvPr/>
        </p:nvSpPr>
        <p:spPr>
          <a:xfrm>
            <a:off x="6882580" y="3829658"/>
            <a:ext cx="3028335" cy="1091381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Temps souvent meilleur en pratique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3C36D56-0A33-433D-947B-6846F0201F5C}"/>
              </a:ext>
            </a:extLst>
          </p:cNvPr>
          <p:cNvSpPr/>
          <p:nvPr/>
        </p:nvSpPr>
        <p:spPr>
          <a:xfrm>
            <a:off x="2202427" y="3925525"/>
            <a:ext cx="3028335" cy="1091381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Résultat non déterministe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37FA2CF-6941-4705-9D82-4765E48F4A45}"/>
              </a:ext>
            </a:extLst>
          </p:cNvPr>
          <p:cNvSpPr/>
          <p:nvPr/>
        </p:nvSpPr>
        <p:spPr>
          <a:xfrm>
            <a:off x="4891547" y="5047765"/>
            <a:ext cx="3028335" cy="1091381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Pas toujours Optimal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892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65AD3E-36D7-4B4C-8C9F-B4D72EB05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902" y="1524002"/>
            <a:ext cx="10011696" cy="4282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b="1" dirty="0"/>
              <a:t>Algorithme Probabiliste(Instance I)</a:t>
            </a:r>
          </a:p>
          <a:p>
            <a:pPr marL="0" indent="0">
              <a:buNone/>
            </a:pPr>
            <a:r>
              <a:rPr lang="fr-FR" sz="1800" b="1" dirty="0"/>
              <a:t>    Initialiser une solution S aléatoire</a:t>
            </a:r>
          </a:p>
          <a:p>
            <a:pPr marL="0" indent="0">
              <a:buNone/>
            </a:pPr>
            <a:r>
              <a:rPr lang="fr-FR" sz="1800" b="1" dirty="0"/>
              <a:t>    Répéter jusqu’à condition d’arrêt</a:t>
            </a:r>
          </a:p>
          <a:p>
            <a:pPr marL="0" indent="0">
              <a:buNone/>
            </a:pPr>
            <a:r>
              <a:rPr lang="fr-FR" sz="1800" b="1" dirty="0"/>
              <a:t>        Générer une solution voisine S'</a:t>
            </a:r>
          </a:p>
          <a:p>
            <a:pPr marL="0" indent="0">
              <a:buNone/>
            </a:pPr>
            <a:r>
              <a:rPr lang="fr-FR" sz="1800" b="1" dirty="0"/>
              <a:t>        Accepter S' selon une règle probabiliste</a:t>
            </a:r>
          </a:p>
          <a:p>
            <a:pPr marL="0" indent="0">
              <a:buNone/>
            </a:pPr>
            <a:r>
              <a:rPr lang="fr-FR" sz="1800" b="1" dirty="0"/>
              <a:t>        Mettre à jour la meilleure solution</a:t>
            </a:r>
          </a:p>
          <a:p>
            <a:pPr marL="0" indent="0">
              <a:buNone/>
            </a:pPr>
            <a:r>
              <a:rPr lang="fr-FR" sz="1800" b="1" dirty="0"/>
              <a:t>    </a:t>
            </a:r>
            <a:r>
              <a:rPr lang="fr-FR" sz="1800" b="1" dirty="0" err="1"/>
              <a:t>FinRépéter</a:t>
            </a:r>
            <a:endParaRPr lang="fr-FR" sz="1800" b="1" dirty="0"/>
          </a:p>
          <a:p>
            <a:pPr marL="0" indent="0">
              <a:buNone/>
            </a:pPr>
            <a:r>
              <a:rPr lang="fr-FR" sz="1800" b="1" dirty="0"/>
              <a:t>    Retourner la meilleure solution trouvée</a:t>
            </a:r>
          </a:p>
          <a:p>
            <a:pPr marL="0" indent="0">
              <a:buNone/>
            </a:pPr>
            <a:r>
              <a:rPr lang="fr-FR" sz="1800" b="1" dirty="0"/>
              <a:t>Fin</a:t>
            </a:r>
          </a:p>
          <a:p>
            <a:endParaRPr lang="fr-FR" sz="500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C7151D2-7629-4E03-883B-FB6312E12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rgbClr val="C00000"/>
          </a:solidFill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Méthodes</a:t>
            </a:r>
            <a:r>
              <a:rPr lang="fr-FR" dirty="0"/>
              <a:t> </a:t>
            </a:r>
            <a:r>
              <a:rPr lang="fr-FR" dirty="0">
                <a:solidFill>
                  <a:schemeClr val="bg1"/>
                </a:solidFill>
              </a:rPr>
              <a:t>probabilistes</a:t>
            </a:r>
            <a:r>
              <a:rPr lang="fr-FR" dirty="0"/>
              <a:t> 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715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C7151D2-7629-4E03-883B-FB6312E12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rgbClr val="C00000"/>
          </a:solidFill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Méthodes</a:t>
            </a:r>
            <a:r>
              <a:rPr lang="fr-FR" dirty="0"/>
              <a:t> </a:t>
            </a:r>
            <a:r>
              <a:rPr lang="fr-FR" dirty="0">
                <a:solidFill>
                  <a:schemeClr val="bg1"/>
                </a:solidFill>
              </a:rPr>
              <a:t>probabilistes</a:t>
            </a:r>
            <a:r>
              <a:rPr lang="fr-FR" dirty="0"/>
              <a:t> 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B48E3C9-DA64-4234-85EA-D9A7512D9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16884"/>
              </p:ext>
            </p:extLst>
          </p:nvPr>
        </p:nvGraphicFramePr>
        <p:xfrm>
          <a:off x="1451794" y="2633984"/>
          <a:ext cx="9110508" cy="2704930"/>
        </p:xfrm>
        <a:graphic>
          <a:graphicData uri="http://schemas.openxmlformats.org/drawingml/2006/table">
            <a:tbl>
              <a:tblPr/>
              <a:tblGrid>
                <a:gridCol w="3036836">
                  <a:extLst>
                    <a:ext uri="{9D8B030D-6E8A-4147-A177-3AD203B41FA5}">
                      <a16:colId xmlns:a16="http://schemas.microsoft.com/office/drawing/2014/main" val="970203790"/>
                    </a:ext>
                  </a:extLst>
                </a:gridCol>
                <a:gridCol w="3036836">
                  <a:extLst>
                    <a:ext uri="{9D8B030D-6E8A-4147-A177-3AD203B41FA5}">
                      <a16:colId xmlns:a16="http://schemas.microsoft.com/office/drawing/2014/main" val="824505955"/>
                    </a:ext>
                  </a:extLst>
                </a:gridCol>
                <a:gridCol w="3036836">
                  <a:extLst>
                    <a:ext uri="{9D8B030D-6E8A-4147-A177-3AD203B41FA5}">
                      <a16:colId xmlns:a16="http://schemas.microsoft.com/office/drawing/2014/main" val="2643215210"/>
                    </a:ext>
                  </a:extLst>
                </a:gridCol>
              </a:tblGrid>
              <a:tr h="540986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Critère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Monte Carlo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Las Vegas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416820"/>
                  </a:ext>
                </a:extLst>
              </a:tr>
              <a:tr h="540986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Utilise le hasard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137518"/>
                  </a:ext>
                </a:extLst>
              </a:tr>
              <a:tr h="540986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Résultat toujours correct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NON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262059"/>
                  </a:ext>
                </a:extLst>
              </a:tr>
              <a:tr h="540986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Temps déterministe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NON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683996"/>
                  </a:ext>
                </a:extLst>
              </a:tr>
              <a:tr h="540986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Risque d’erreur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Oui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Non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035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900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F58ACCB1-A5B8-4D48-B92D-0241994A4081}"/>
              </a:ext>
            </a:extLst>
          </p:cNvPr>
          <p:cNvSpPr/>
          <p:nvPr/>
        </p:nvSpPr>
        <p:spPr>
          <a:xfrm>
            <a:off x="2632590" y="1662745"/>
            <a:ext cx="6511411" cy="2104104"/>
          </a:xfrm>
          <a:prstGeom prst="ellipse">
            <a:avLst/>
          </a:prstGeom>
          <a:solidFill>
            <a:srgbClr val="2E09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Trouver une solution proche de l’optimum avec une garantie théorique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EFDF963-C1B7-4578-8F5C-04B80AD83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rgbClr val="2E09B7"/>
          </a:solidFill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Algorithmes d’approximation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2244960-66AB-429E-B7E7-417C1EBEFF5F}"/>
              </a:ext>
            </a:extLst>
          </p:cNvPr>
          <p:cNvSpPr/>
          <p:nvPr/>
        </p:nvSpPr>
        <p:spPr>
          <a:xfrm>
            <a:off x="6882580" y="3829658"/>
            <a:ext cx="3028335" cy="1091381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Facteur d’approximation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3C36D56-0A33-433D-947B-6846F0201F5C}"/>
              </a:ext>
            </a:extLst>
          </p:cNvPr>
          <p:cNvSpPr/>
          <p:nvPr/>
        </p:nvSpPr>
        <p:spPr>
          <a:xfrm>
            <a:off x="2202427" y="3925525"/>
            <a:ext cx="3028335" cy="1091381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Utilisé pour problèmes NP-difficiles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37FA2CF-6941-4705-9D82-4765E48F4A45}"/>
              </a:ext>
            </a:extLst>
          </p:cNvPr>
          <p:cNvSpPr/>
          <p:nvPr/>
        </p:nvSpPr>
        <p:spPr>
          <a:xfrm>
            <a:off x="4891547" y="5047765"/>
            <a:ext cx="3028335" cy="1091381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Compromis qualité / temps</a:t>
            </a:r>
          </a:p>
        </p:txBody>
      </p:sp>
    </p:spTree>
    <p:extLst>
      <p:ext uri="{BB962C8B-B14F-4D97-AF65-F5344CB8AC3E}">
        <p14:creationId xmlns:p14="http://schemas.microsoft.com/office/powerpoint/2010/main" val="1243518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65AD3E-36D7-4B4C-8C9F-B4D72EB05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152" y="1957161"/>
            <a:ext cx="10011696" cy="4282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b="1" dirty="0"/>
              <a:t>Algorithme Approximation(Instance I)</a:t>
            </a:r>
          </a:p>
          <a:p>
            <a:pPr marL="0" indent="0">
              <a:buNone/>
            </a:pPr>
            <a:r>
              <a:rPr lang="fr-FR" b="1" dirty="0"/>
              <a:t>    Construire une solution faisable S</a:t>
            </a:r>
          </a:p>
          <a:p>
            <a:pPr marL="0" indent="0">
              <a:buNone/>
            </a:pPr>
            <a:r>
              <a:rPr lang="fr-FR" b="1" dirty="0"/>
              <a:t>    Améliorer S selon une heuristique</a:t>
            </a:r>
          </a:p>
          <a:p>
            <a:pPr marL="0" indent="0">
              <a:buNone/>
            </a:pPr>
            <a:r>
              <a:rPr lang="fr-FR" b="1" dirty="0"/>
              <a:t>    Garantir que coût(S) ≤ α × coût(optimal)</a:t>
            </a:r>
          </a:p>
          <a:p>
            <a:pPr marL="0" indent="0">
              <a:buNone/>
            </a:pPr>
            <a:r>
              <a:rPr lang="fr-FR" b="1" dirty="0"/>
              <a:t>    Retourner S</a:t>
            </a:r>
          </a:p>
          <a:p>
            <a:pPr marL="0" indent="0">
              <a:buNone/>
            </a:pPr>
            <a:r>
              <a:rPr lang="fr-FR" b="1" dirty="0"/>
              <a:t>Fin</a:t>
            </a:r>
          </a:p>
          <a:p>
            <a:endParaRPr lang="fr-FR" sz="700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C7151D2-7629-4E03-883B-FB6312E12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18340"/>
            <a:ext cx="9601196" cy="777842"/>
          </a:xfrm>
          <a:solidFill>
            <a:srgbClr val="C00000"/>
          </a:solidFill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Méthodes</a:t>
            </a:r>
            <a:r>
              <a:rPr lang="fr-FR" dirty="0"/>
              <a:t> </a:t>
            </a:r>
            <a:r>
              <a:rPr lang="fr-FR" dirty="0">
                <a:solidFill>
                  <a:schemeClr val="bg1"/>
                </a:solidFill>
              </a:rPr>
              <a:t>probabilistes</a:t>
            </a:r>
            <a:r>
              <a:rPr lang="fr-FR" dirty="0"/>
              <a:t> 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8257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34</TotalTime>
  <Words>1046</Words>
  <Application>Microsoft Office PowerPoint</Application>
  <PresentationFormat>Grand écran</PresentationFormat>
  <Paragraphs>172</Paragraphs>
  <Slides>23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0" baseType="lpstr">
      <vt:lpstr>Arial</vt:lpstr>
      <vt:lpstr>Balsamiq Sans</vt:lpstr>
      <vt:lpstr>Calibri</vt:lpstr>
      <vt:lpstr>Garamond</vt:lpstr>
      <vt:lpstr>Open Sans</vt:lpstr>
      <vt:lpstr>Wingdings</vt:lpstr>
      <vt:lpstr>Organique</vt:lpstr>
      <vt:lpstr>Révision générale en Méthodes algorithmiques 1ere année master AD </vt:lpstr>
      <vt:lpstr>Algorithme Glouton</vt:lpstr>
      <vt:lpstr>Algorithme Glouton</vt:lpstr>
      <vt:lpstr>Algorithme Glouton</vt:lpstr>
      <vt:lpstr>Algorithme Diviser Pour Regner</vt:lpstr>
      <vt:lpstr>Algorithme Diviser Pour Regner</vt:lpstr>
      <vt:lpstr>Algorithme Diviser Pour Regner</vt:lpstr>
      <vt:lpstr>Programmation dynamique</vt:lpstr>
      <vt:lpstr>Programmation dynamique</vt:lpstr>
      <vt:lpstr>Principes Fondamentaux de la Programmation Dynamique</vt:lpstr>
      <vt:lpstr>Approches de la Programmation Dynamique</vt:lpstr>
      <vt:lpstr>Approches de la Programmation Dynamique</vt:lpstr>
      <vt:lpstr>Approches de la Programmation Dynamique</vt:lpstr>
      <vt:lpstr>Approches de la Programmation Dynamique</vt:lpstr>
      <vt:lpstr>Approches de la Programmation Dynamique</vt:lpstr>
      <vt:lpstr>Approches de la Programmation Dynamique</vt:lpstr>
      <vt:lpstr>Backtracking (retour sur trace)</vt:lpstr>
      <vt:lpstr>Backtracking (retour sur trace)</vt:lpstr>
      <vt:lpstr>Méthodes probabilistes </vt:lpstr>
      <vt:lpstr>Méthodes probabilistes </vt:lpstr>
      <vt:lpstr>Méthodes probabilistes </vt:lpstr>
      <vt:lpstr>Algorithmes d’approximation</vt:lpstr>
      <vt:lpstr>Méthodes probabilistes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kenza belhouchet</dc:creator>
  <cp:lastModifiedBy>kenza belhouchet</cp:lastModifiedBy>
  <cp:revision>29</cp:revision>
  <dcterms:created xsi:type="dcterms:W3CDTF">2025-12-15T07:25:51Z</dcterms:created>
  <dcterms:modified xsi:type="dcterms:W3CDTF">2025-12-15T08:01:20Z</dcterms:modified>
</cp:coreProperties>
</file>