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8" r:id="rId3"/>
    <p:sldId id="259" r:id="rId4"/>
    <p:sldId id="261" r:id="rId5"/>
    <p:sldId id="262" r:id="rId6"/>
    <p:sldId id="263" r:id="rId7"/>
    <p:sldId id="267" r:id="rId8"/>
    <p:sldId id="269" r:id="rId9"/>
    <p:sldId id="271" r:id="rId1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napToGrid="0" snapToObjects="1">
      <p:cViewPr>
        <p:scale>
          <a:sx n="66" d="100"/>
          <a:sy n="66" d="100"/>
        </p:scale>
        <p:origin x="-1276" y="-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3/14/2026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3/14/2026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3/14/2026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3/14/2026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3/14/2026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3/14/2026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3/14/2026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3/14/2026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3/14/2026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3/14/2026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3/14/2026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pPr/>
              <a:t>3/14/2026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r>
              <a:t>Indice Biologique Diatomées (IBD)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4281" y="1600200"/>
            <a:ext cx="8647889" cy="2251953"/>
          </a:xfrm>
        </p:spPr>
        <p:txBody>
          <a:bodyPr/>
          <a:lstStyle/>
          <a:p>
            <a:r>
              <a:rPr lang="fr-FR" dirty="0" smtClean="0"/>
              <a:t>L’Indice Biologique Diatomées (IBD - AFNOR NF T 90-354, avril 2016) permet d’évaluer la qualité biologique d’un cours d’eau à partir de l’analyse des diatomées, qui sont des algues unicellulaires.</a:t>
            </a:r>
            <a:endParaRPr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3852154"/>
            <a:ext cx="8229600" cy="2500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5643" y="53448"/>
            <a:ext cx="8531157" cy="3069131"/>
          </a:xfrm>
        </p:spPr>
        <p:txBody>
          <a:bodyPr/>
          <a:lstStyle/>
          <a:p>
            <a:pPr>
              <a:buNone/>
            </a:pPr>
            <a:r>
              <a:rPr lang="fr-FR" b="1" dirty="0" smtClean="0">
                <a:solidFill>
                  <a:srgbClr val="FF0000"/>
                </a:solidFill>
              </a:rPr>
              <a:t>1. Les Diatomées : Rappels biologiques</a:t>
            </a:r>
          </a:p>
          <a:p>
            <a:pPr>
              <a:buFont typeface="Wingdings" pitchFamily="2" charset="2"/>
              <a:buChar char="Ø"/>
            </a:pPr>
            <a:r>
              <a:rPr smtClean="0"/>
              <a:t>Microalgues </a:t>
            </a:r>
            <a:r>
              <a:t>unicellulaires (Bacillariophycées)</a:t>
            </a:r>
          </a:p>
          <a:p>
            <a:pPr lvl="1">
              <a:buFont typeface="Wingdings" pitchFamily="2" charset="2"/>
              <a:buChar char="Ø"/>
            </a:pPr>
            <a:r>
              <a:t>Frustule siliceux (épithèque + hypothèque)</a:t>
            </a:r>
          </a:p>
          <a:p>
            <a:pPr lvl="1">
              <a:buFont typeface="Wingdings" pitchFamily="2" charset="2"/>
              <a:buChar char="Ø"/>
            </a:pPr>
            <a:r>
              <a:t>Reproduction asexuée et sexuée</a:t>
            </a:r>
          </a:p>
          <a:p>
            <a:pPr lvl="1">
              <a:buFont typeface="Wingdings" pitchFamily="2" charset="2"/>
              <a:buChar char="Ø"/>
            </a:pPr>
            <a:r>
              <a:t>Grande diversité écologique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3115" y="3122578"/>
            <a:ext cx="7597302" cy="26945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6187" y="-68113"/>
            <a:ext cx="8832715" cy="3200400"/>
          </a:xfrm>
        </p:spPr>
        <p:txBody>
          <a:bodyPr/>
          <a:lstStyle/>
          <a:p>
            <a:pPr>
              <a:buNone/>
            </a:pPr>
            <a:r>
              <a:rPr lang="fr-FR" b="1" dirty="0" smtClean="0">
                <a:solidFill>
                  <a:srgbClr val="FF0000"/>
                </a:solidFill>
              </a:rPr>
              <a:t>2. Intérêt écologique des diatomées</a:t>
            </a:r>
          </a:p>
          <a:p>
            <a:pPr>
              <a:buFont typeface="Wingdings" pitchFamily="2" charset="2"/>
              <a:buChar char="Ø"/>
            </a:pPr>
            <a:r>
              <a:rPr smtClean="0"/>
              <a:t>Sensibilité </a:t>
            </a:r>
            <a:r>
              <a:t>aux nutriments (N, P)</a:t>
            </a:r>
          </a:p>
          <a:p>
            <a:pPr lvl="1">
              <a:buFont typeface="Wingdings" pitchFamily="2" charset="2"/>
              <a:buChar char="Ø"/>
            </a:pPr>
            <a:r>
              <a:t>Réponse aux variations de pH et conductivité</a:t>
            </a:r>
          </a:p>
          <a:p>
            <a:pPr lvl="1">
              <a:buFont typeface="Wingdings" pitchFamily="2" charset="2"/>
              <a:buChar char="Ø"/>
            </a:pPr>
            <a:r>
              <a:t>Indication de pollution organique et minérale</a:t>
            </a:r>
          </a:p>
          <a:p>
            <a:pPr lvl="1">
              <a:buFont typeface="Wingdings" pitchFamily="2" charset="2"/>
              <a:buChar char="Ø"/>
            </a:pPr>
            <a:r>
              <a:t>Réactivité rapide aux perturbations</a:t>
            </a:r>
          </a:p>
        </p:txBody>
      </p:sp>
      <p:sp>
        <p:nvSpPr>
          <p:cNvPr id="4" name="Rectangle 3"/>
          <p:cNvSpPr/>
          <p:nvPr/>
        </p:nvSpPr>
        <p:spPr>
          <a:xfrm>
            <a:off x="272375" y="2768160"/>
            <a:ext cx="8550612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fr-FR" sz="2800" b="1" dirty="0" smtClean="0">
                <a:solidFill>
                  <a:srgbClr val="FF0000"/>
                </a:solidFill>
              </a:rPr>
              <a:t>3. Principe de l’IBD :Indice multi-spécifique</a:t>
            </a:r>
          </a:p>
          <a:p>
            <a:pPr lvl="1">
              <a:buFont typeface="Wingdings" pitchFamily="2" charset="2"/>
              <a:buChar char="Ø"/>
            </a:pPr>
            <a:r>
              <a:rPr lang="fr-FR" sz="2800" dirty="0" smtClean="0"/>
              <a:t>Basé sur abondance relative</a:t>
            </a:r>
          </a:p>
          <a:p>
            <a:pPr lvl="1">
              <a:buFont typeface="Wingdings" pitchFamily="2" charset="2"/>
              <a:buChar char="Ø"/>
            </a:pPr>
            <a:r>
              <a:rPr lang="fr-FR" sz="2800" dirty="0" smtClean="0"/>
              <a:t>Sensibilité spécifique (S)</a:t>
            </a:r>
          </a:p>
          <a:p>
            <a:pPr lvl="1">
              <a:buFont typeface="Wingdings" pitchFamily="2" charset="2"/>
              <a:buChar char="Ø"/>
            </a:pPr>
            <a:r>
              <a:rPr lang="fr-FR" sz="2800" dirty="0" smtClean="0"/>
              <a:t>Valeur indicative (V)</a:t>
            </a:r>
          </a:p>
          <a:p>
            <a:pPr lvl="1">
              <a:buFont typeface="Wingdings" pitchFamily="2" charset="2"/>
              <a:buChar char="Ø"/>
            </a:pPr>
            <a:r>
              <a:rPr lang="fr-FR" sz="2800" dirty="0" smtClean="0"/>
              <a:t>Score compris entre 1 et 20</a:t>
            </a:r>
            <a:endParaRPr lang="fr-FR" sz="2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82632"/>
            <a:ext cx="9017540" cy="2903759"/>
          </a:xfrm>
        </p:spPr>
        <p:txBody>
          <a:bodyPr/>
          <a:lstStyle/>
          <a:p>
            <a:pPr>
              <a:buNone/>
            </a:pPr>
            <a:r>
              <a:rPr lang="fr-FR" b="1" dirty="0" smtClean="0">
                <a:solidFill>
                  <a:srgbClr val="FF0000"/>
                </a:solidFill>
              </a:rPr>
              <a:t>4</a:t>
            </a:r>
            <a:r>
              <a:rPr lang="fr-FR" b="1" dirty="0" smtClean="0">
                <a:solidFill>
                  <a:srgbClr val="FF0000"/>
                </a:solidFill>
              </a:rPr>
              <a:t>. </a:t>
            </a:r>
            <a:r>
              <a:rPr lang="fr-FR" b="1" dirty="0" smtClean="0">
                <a:solidFill>
                  <a:srgbClr val="FF0000"/>
                </a:solidFill>
              </a:rPr>
              <a:t>Formule mathématique de l’IBD</a:t>
            </a:r>
          </a:p>
          <a:p>
            <a:pPr>
              <a:buNone/>
            </a:pPr>
            <a:r>
              <a:rPr smtClean="0"/>
              <a:t>IBD </a:t>
            </a:r>
            <a:r>
              <a:t>= Σ (Ai × Si × Vi) / Σ (Ai × Vi)</a:t>
            </a:r>
          </a:p>
          <a:p>
            <a:pPr lvl="1"/>
            <a:r>
              <a:t>Ai = abondance relative</a:t>
            </a:r>
          </a:p>
          <a:p>
            <a:pPr lvl="1"/>
            <a:r>
              <a:t>Si = sensibilité à la pollution</a:t>
            </a:r>
          </a:p>
          <a:p>
            <a:pPr lvl="1"/>
            <a:r>
              <a:t>Vi = valeur indicative écologique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3737" y="3254161"/>
            <a:ext cx="8599250" cy="1483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53448"/>
            <a:ext cx="9017540" cy="3409599"/>
          </a:xfrm>
        </p:spPr>
        <p:txBody>
          <a:bodyPr/>
          <a:lstStyle/>
          <a:p>
            <a:pPr>
              <a:buNone/>
            </a:pPr>
            <a:r>
              <a:rPr lang="fr-FR" b="1" dirty="0" smtClean="0">
                <a:solidFill>
                  <a:srgbClr val="FF0000"/>
                </a:solidFill>
              </a:rPr>
              <a:t>5. Échantillonnage de terrain</a:t>
            </a:r>
          </a:p>
          <a:p>
            <a:r>
              <a:rPr smtClean="0"/>
              <a:t>Choix </a:t>
            </a:r>
            <a:r>
              <a:t>station représentative</a:t>
            </a:r>
          </a:p>
          <a:p>
            <a:pPr lvl="1"/>
            <a:r>
              <a:t>Substrat dur (galets)</a:t>
            </a:r>
          </a:p>
          <a:p>
            <a:pPr lvl="1"/>
            <a:r>
              <a:t>Brossage standardisé</a:t>
            </a:r>
          </a:p>
          <a:p>
            <a:pPr lvl="1"/>
            <a:r>
              <a:t>Surface connue</a:t>
            </a:r>
          </a:p>
          <a:p>
            <a:pPr lvl="1"/>
            <a:r>
              <a:t>Conservation à l’éthanol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4150" y="3463048"/>
            <a:ext cx="8959850" cy="3151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33992"/>
            <a:ext cx="9144000" cy="3078859"/>
          </a:xfrm>
        </p:spPr>
        <p:txBody>
          <a:bodyPr/>
          <a:lstStyle/>
          <a:p>
            <a:pPr>
              <a:buNone/>
            </a:pPr>
            <a:r>
              <a:rPr lang="fr-FR" b="1" dirty="0" smtClean="0">
                <a:solidFill>
                  <a:srgbClr val="FF0000"/>
                </a:solidFill>
              </a:rPr>
              <a:t>6. </a:t>
            </a:r>
            <a:r>
              <a:rPr lang="fr-FR" b="1" dirty="0" smtClean="0">
                <a:solidFill>
                  <a:srgbClr val="FF0000"/>
                </a:solidFill>
              </a:rPr>
              <a:t>Traitement en laboratoire</a:t>
            </a:r>
          </a:p>
          <a:p>
            <a:pPr>
              <a:buFont typeface="Wingdings" pitchFamily="2" charset="2"/>
              <a:buChar char="Ø"/>
            </a:pPr>
            <a:r>
              <a:rPr smtClean="0"/>
              <a:t>Oxydation </a:t>
            </a:r>
            <a:r>
              <a:t>matière organique </a:t>
            </a:r>
            <a:r>
              <a:rPr/>
              <a:t>(</a:t>
            </a:r>
            <a:r>
              <a:rPr smtClean="0"/>
              <a:t>H2O2)</a:t>
            </a:r>
            <a:endParaRPr lang="fr-FR" dirty="0" smtClean="0"/>
          </a:p>
          <a:p>
            <a:pPr>
              <a:buFont typeface="Wingdings" pitchFamily="2" charset="2"/>
              <a:buChar char="Ø"/>
            </a:pPr>
            <a:r>
              <a:rPr smtClean="0"/>
              <a:t>Montage </a:t>
            </a:r>
            <a:r>
              <a:rPr/>
              <a:t>au </a:t>
            </a:r>
            <a:r>
              <a:rPr smtClean="0"/>
              <a:t>Naphrax</a:t>
            </a:r>
            <a:endParaRPr lang="fr-FR" dirty="0" smtClean="0"/>
          </a:p>
          <a:p>
            <a:pPr>
              <a:buFont typeface="Wingdings" pitchFamily="2" charset="2"/>
              <a:buChar char="Ø"/>
            </a:pPr>
            <a:r>
              <a:rPr smtClean="0"/>
              <a:t>Observation </a:t>
            </a:r>
            <a:r>
              <a:t>microscope </a:t>
            </a:r>
            <a:r>
              <a:rPr/>
              <a:t>×</a:t>
            </a:r>
            <a:r>
              <a:rPr smtClean="0"/>
              <a:t>1000</a:t>
            </a:r>
            <a:endParaRPr lang="fr-FR" dirty="0" smtClean="0"/>
          </a:p>
          <a:p>
            <a:pPr>
              <a:buFont typeface="Wingdings" pitchFamily="2" charset="2"/>
              <a:buChar char="Ø"/>
            </a:pPr>
            <a:r>
              <a:rPr smtClean="0"/>
              <a:t>Comptage </a:t>
            </a:r>
            <a:r>
              <a:t>minimum 400 valves</a:t>
            </a:r>
          </a:p>
        </p:txBody>
      </p:sp>
      <p:sp>
        <p:nvSpPr>
          <p:cNvPr id="4" name="Rectangle 3"/>
          <p:cNvSpPr/>
          <p:nvPr/>
        </p:nvSpPr>
        <p:spPr>
          <a:xfrm>
            <a:off x="223736" y="3112851"/>
            <a:ext cx="875489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fr-FR" sz="3200" b="1" dirty="0" smtClean="0">
                <a:solidFill>
                  <a:srgbClr val="FF0000"/>
                </a:solidFill>
              </a:rPr>
              <a:t>7</a:t>
            </a:r>
            <a:r>
              <a:rPr lang="fr-FR" sz="3200" b="1" dirty="0" smtClean="0">
                <a:solidFill>
                  <a:srgbClr val="FF0000"/>
                </a:solidFill>
              </a:rPr>
              <a:t>. </a:t>
            </a:r>
            <a:r>
              <a:rPr lang="fr-FR" sz="3200" b="1" dirty="0" smtClean="0">
                <a:solidFill>
                  <a:srgbClr val="FF0000"/>
                </a:solidFill>
              </a:rPr>
              <a:t>Facteurs influençant l’IBD</a:t>
            </a:r>
          </a:p>
          <a:p>
            <a:pPr>
              <a:buFont typeface="Wingdings" pitchFamily="2" charset="2"/>
              <a:buChar char="Ø"/>
            </a:pPr>
            <a:r>
              <a:rPr lang="fr-FR" sz="2800" dirty="0" smtClean="0"/>
              <a:t>Eutrophisation</a:t>
            </a:r>
          </a:p>
          <a:p>
            <a:pPr>
              <a:buFont typeface="Wingdings" pitchFamily="2" charset="2"/>
              <a:buChar char="Ø"/>
            </a:pPr>
            <a:r>
              <a:rPr lang="fr-FR" sz="2800" dirty="0" smtClean="0"/>
              <a:t>Rejets domestiques</a:t>
            </a:r>
          </a:p>
          <a:p>
            <a:pPr>
              <a:buFont typeface="Wingdings" pitchFamily="2" charset="2"/>
              <a:buChar char="Ø"/>
            </a:pPr>
            <a:r>
              <a:rPr lang="fr-FR" sz="2800" dirty="0" smtClean="0"/>
              <a:t>Pollution industrielle</a:t>
            </a:r>
          </a:p>
          <a:p>
            <a:pPr>
              <a:buFont typeface="Wingdings" pitchFamily="2" charset="2"/>
              <a:buChar char="Ø"/>
            </a:pPr>
            <a:r>
              <a:rPr lang="fr-FR" sz="2800" dirty="0" smtClean="0"/>
              <a:t>Métaux lourds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"/>
            <a:ext cx="9144000" cy="2966936"/>
          </a:xfrm>
        </p:spPr>
        <p:txBody>
          <a:bodyPr/>
          <a:lstStyle/>
          <a:p>
            <a:pPr>
              <a:buNone/>
            </a:pPr>
            <a:r>
              <a:rPr lang="fr-FR" b="1" dirty="0" smtClean="0">
                <a:solidFill>
                  <a:srgbClr val="FF0000"/>
                </a:solidFill>
              </a:rPr>
              <a:t>8</a:t>
            </a:r>
            <a:r>
              <a:rPr lang="fr-FR" b="1" dirty="0" smtClean="0">
                <a:solidFill>
                  <a:srgbClr val="FF0000"/>
                </a:solidFill>
              </a:rPr>
              <a:t>. </a:t>
            </a:r>
            <a:r>
              <a:rPr lang="fr-FR" b="1" dirty="0" smtClean="0">
                <a:solidFill>
                  <a:srgbClr val="FF0000"/>
                </a:solidFill>
              </a:rPr>
              <a:t>Avantages scientifiques</a:t>
            </a:r>
          </a:p>
          <a:p>
            <a:pPr>
              <a:buFont typeface="Wingdings" pitchFamily="2" charset="2"/>
              <a:buChar char="Ø"/>
            </a:pPr>
            <a:r>
              <a:rPr smtClean="0"/>
              <a:t>Indicateur </a:t>
            </a:r>
            <a:r>
              <a:t>sensible</a:t>
            </a:r>
          </a:p>
          <a:p>
            <a:pPr lvl="1">
              <a:buFont typeface="Wingdings" pitchFamily="2" charset="2"/>
              <a:buChar char="Ø"/>
            </a:pPr>
            <a:r>
              <a:t>Intègre pollution chronique</a:t>
            </a:r>
          </a:p>
          <a:p>
            <a:pPr lvl="1">
              <a:buFont typeface="Wingdings" pitchFamily="2" charset="2"/>
              <a:buChar char="Ø"/>
            </a:pPr>
            <a:r>
              <a:t>Standardisation européenne</a:t>
            </a:r>
          </a:p>
          <a:p>
            <a:pPr lvl="1">
              <a:buFont typeface="Wingdings" pitchFamily="2" charset="2"/>
              <a:buChar char="Ø"/>
            </a:pPr>
            <a:r>
              <a:t>Comparabilité inter-sites</a:t>
            </a:r>
          </a:p>
        </p:txBody>
      </p:sp>
      <p:sp>
        <p:nvSpPr>
          <p:cNvPr id="4" name="Rectangle 3"/>
          <p:cNvSpPr/>
          <p:nvPr/>
        </p:nvSpPr>
        <p:spPr>
          <a:xfrm>
            <a:off x="214009" y="2914080"/>
            <a:ext cx="849224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fr-FR" sz="3200" b="1" dirty="0" smtClean="0">
                <a:solidFill>
                  <a:srgbClr val="FF0000"/>
                </a:solidFill>
              </a:rPr>
              <a:t>9</a:t>
            </a:r>
            <a:r>
              <a:rPr lang="fr-FR" sz="3200" b="1" dirty="0" smtClean="0">
                <a:solidFill>
                  <a:srgbClr val="FF0000"/>
                </a:solidFill>
              </a:rPr>
              <a:t>. </a:t>
            </a:r>
            <a:r>
              <a:rPr lang="fr-FR" sz="3200" b="1" dirty="0" smtClean="0">
                <a:solidFill>
                  <a:srgbClr val="FF0000"/>
                </a:solidFill>
              </a:rPr>
              <a:t>Limites </a:t>
            </a:r>
            <a:r>
              <a:rPr lang="fr-FR" sz="3200" b="1" dirty="0" smtClean="0">
                <a:solidFill>
                  <a:srgbClr val="FF0000"/>
                </a:solidFill>
              </a:rPr>
              <a:t>méthodologiques </a:t>
            </a:r>
          </a:p>
          <a:p>
            <a:pPr>
              <a:buFont typeface="Wingdings" pitchFamily="2" charset="2"/>
              <a:buChar char="Ø"/>
            </a:pPr>
            <a:r>
              <a:rPr lang="fr-FR" sz="2800" dirty="0" smtClean="0"/>
              <a:t>Expertise </a:t>
            </a:r>
            <a:r>
              <a:rPr lang="fr-FR" sz="2800" dirty="0" smtClean="0"/>
              <a:t>taxonomique </a:t>
            </a:r>
            <a:r>
              <a:rPr lang="fr-FR" sz="2800" dirty="0" smtClean="0"/>
              <a:t>nécessaire</a:t>
            </a:r>
          </a:p>
          <a:p>
            <a:pPr>
              <a:buFont typeface="Wingdings" pitchFamily="2" charset="2"/>
              <a:buChar char="Ø"/>
            </a:pPr>
            <a:r>
              <a:rPr lang="fr-FR" sz="2800" dirty="0" smtClean="0"/>
              <a:t>Temps </a:t>
            </a:r>
            <a:r>
              <a:rPr lang="fr-FR" sz="2800" dirty="0" smtClean="0"/>
              <a:t>d’analyse </a:t>
            </a:r>
            <a:r>
              <a:rPr lang="fr-FR" sz="2800" dirty="0" smtClean="0"/>
              <a:t>élevé</a:t>
            </a:r>
          </a:p>
          <a:p>
            <a:pPr>
              <a:buFont typeface="Wingdings" pitchFamily="2" charset="2"/>
              <a:buChar char="Ø"/>
            </a:pPr>
            <a:r>
              <a:rPr lang="fr-FR" sz="2800" dirty="0" smtClean="0"/>
              <a:t>Variabilité saisonnière</a:t>
            </a:r>
          </a:p>
          <a:p>
            <a:pPr>
              <a:buFont typeface="Wingdings" pitchFamily="2" charset="2"/>
              <a:buChar char="Ø"/>
            </a:pPr>
            <a:r>
              <a:rPr lang="fr-FR" sz="2800" dirty="0" smtClean="0"/>
              <a:t>Dépendance </a:t>
            </a:r>
            <a:r>
              <a:rPr lang="fr-FR" sz="2800" dirty="0" smtClean="0"/>
              <a:t>à la qualité de l’identification</a:t>
            </a:r>
            <a:endParaRPr lang="fr-FR" sz="2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553" y="24265"/>
            <a:ext cx="8949447" cy="3166408"/>
          </a:xfrm>
        </p:spPr>
        <p:txBody>
          <a:bodyPr/>
          <a:lstStyle/>
          <a:p>
            <a:pPr>
              <a:buNone/>
            </a:pPr>
            <a:r>
              <a:rPr lang="fr-FR" b="1" dirty="0" smtClean="0">
                <a:solidFill>
                  <a:srgbClr val="FF0000"/>
                </a:solidFill>
              </a:rPr>
              <a:t>10. </a:t>
            </a:r>
            <a:r>
              <a:rPr lang="fr-FR" b="1" dirty="0" smtClean="0">
                <a:solidFill>
                  <a:srgbClr val="FF0000"/>
                </a:solidFill>
              </a:rPr>
              <a:t>Comparaison avec autres indices</a:t>
            </a:r>
          </a:p>
          <a:p>
            <a:pPr>
              <a:buFont typeface="Wingdings" pitchFamily="2" charset="2"/>
              <a:buChar char="Ø"/>
            </a:pPr>
            <a:r>
              <a:rPr smtClean="0"/>
              <a:t>IBGN </a:t>
            </a:r>
            <a:r>
              <a:rPr/>
              <a:t>(</a:t>
            </a:r>
            <a:r>
              <a:rPr smtClean="0"/>
              <a:t>macroinvertébrés)</a:t>
            </a:r>
            <a:endParaRPr lang="fr-FR" dirty="0" smtClean="0"/>
          </a:p>
          <a:p>
            <a:pPr>
              <a:buFont typeface="Wingdings" pitchFamily="2" charset="2"/>
              <a:buChar char="Ø"/>
            </a:pPr>
            <a:r>
              <a:rPr smtClean="0"/>
              <a:t>IPR </a:t>
            </a:r>
            <a:r>
              <a:rPr/>
              <a:t>(</a:t>
            </a:r>
            <a:r>
              <a:rPr smtClean="0"/>
              <a:t>poissons)</a:t>
            </a:r>
            <a:endParaRPr lang="fr-FR" dirty="0" smtClean="0"/>
          </a:p>
          <a:p>
            <a:pPr>
              <a:buFont typeface="Wingdings" pitchFamily="2" charset="2"/>
              <a:buChar char="Ø"/>
            </a:pPr>
            <a:r>
              <a:rPr smtClean="0"/>
              <a:t>Indices macrophytes</a:t>
            </a:r>
            <a:endParaRPr lang="fr-FR" dirty="0" smtClean="0"/>
          </a:p>
          <a:p>
            <a:pPr>
              <a:buFont typeface="Wingdings" pitchFamily="2" charset="2"/>
              <a:buChar char="Ø"/>
            </a:pPr>
            <a:r>
              <a:rPr smtClean="0"/>
              <a:t>Complémentarité </a:t>
            </a:r>
            <a:r>
              <a:t>des approches biologiques</a:t>
            </a:r>
          </a:p>
        </p:txBody>
      </p:sp>
      <p:sp>
        <p:nvSpPr>
          <p:cNvPr id="4" name="Rectangle 3"/>
          <p:cNvSpPr/>
          <p:nvPr/>
        </p:nvSpPr>
        <p:spPr>
          <a:xfrm>
            <a:off x="194553" y="3190673"/>
            <a:ext cx="8667345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fr-FR" sz="3200" b="1" dirty="0" smtClean="0">
                <a:solidFill>
                  <a:srgbClr val="FF0000"/>
                </a:solidFill>
              </a:rPr>
              <a:t>11.Application en gestion environnementale</a:t>
            </a:r>
          </a:p>
          <a:p>
            <a:pPr>
              <a:buFont typeface="Wingdings" pitchFamily="2" charset="2"/>
              <a:buChar char="Ø"/>
            </a:pPr>
            <a:r>
              <a:rPr lang="fr-FR" sz="2800" dirty="0" smtClean="0"/>
              <a:t>Surveillance des bassins </a:t>
            </a:r>
            <a:r>
              <a:rPr lang="fr-FR" sz="2800" dirty="0" smtClean="0"/>
              <a:t>versants</a:t>
            </a:r>
          </a:p>
          <a:p>
            <a:pPr>
              <a:buFont typeface="Wingdings" pitchFamily="2" charset="2"/>
              <a:buChar char="Ø"/>
            </a:pPr>
            <a:r>
              <a:rPr lang="fr-FR" sz="2800" dirty="0" smtClean="0"/>
              <a:t>Diagnostic écologique</a:t>
            </a:r>
          </a:p>
          <a:p>
            <a:pPr>
              <a:buFont typeface="Wingdings" pitchFamily="2" charset="2"/>
              <a:buChar char="Ø"/>
            </a:pPr>
            <a:r>
              <a:rPr lang="fr-FR" sz="2800" dirty="0" smtClean="0"/>
              <a:t>Suivi </a:t>
            </a:r>
            <a:r>
              <a:rPr lang="fr-FR" sz="2800" dirty="0" smtClean="0"/>
              <a:t>restauration </a:t>
            </a:r>
            <a:r>
              <a:rPr lang="fr-FR" sz="2800" dirty="0" smtClean="0"/>
              <a:t>écologique</a:t>
            </a:r>
          </a:p>
          <a:p>
            <a:pPr>
              <a:buFont typeface="Wingdings" pitchFamily="2" charset="2"/>
              <a:buChar char="Ø"/>
            </a:pPr>
            <a:r>
              <a:rPr lang="fr-FR" sz="2800" dirty="0" smtClean="0"/>
              <a:t>Aide </a:t>
            </a:r>
            <a:r>
              <a:rPr lang="fr-FR" sz="2800" dirty="0" smtClean="0"/>
              <a:t>à la décision</a:t>
            </a:r>
            <a:endParaRPr lang="fr-FR" sz="2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5127" y="310450"/>
            <a:ext cx="8845617" cy="2567539"/>
          </a:xfr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>
              <a:buNone/>
            </a:pPr>
            <a:r>
              <a:rPr lang="fr-FR" dirty="0" smtClean="0"/>
              <a:t>                              Conclusion</a:t>
            </a:r>
          </a:p>
          <a:p>
            <a:pPr>
              <a:buFont typeface="Wingdings" pitchFamily="2" charset="2"/>
              <a:buChar char="Ø"/>
            </a:pPr>
            <a:r>
              <a:rPr lang="fr-FR" dirty="0" smtClean="0"/>
              <a:t> </a:t>
            </a:r>
            <a:r>
              <a:rPr smtClean="0"/>
              <a:t>IBD </a:t>
            </a:r>
            <a:r>
              <a:t>= outil robuste </a:t>
            </a:r>
            <a:r>
              <a:rPr/>
              <a:t>et </a:t>
            </a:r>
            <a:r>
              <a:rPr smtClean="0"/>
              <a:t>sensible</a:t>
            </a:r>
            <a:endParaRPr lang="fr-FR" dirty="0" smtClean="0"/>
          </a:p>
          <a:p>
            <a:pPr>
              <a:buFont typeface="Wingdings" pitchFamily="2" charset="2"/>
              <a:buChar char="Ø"/>
            </a:pPr>
            <a:r>
              <a:rPr smtClean="0"/>
              <a:t>Indispensable </a:t>
            </a:r>
            <a:r>
              <a:t>en écologie </a:t>
            </a:r>
            <a:r>
              <a:rPr/>
              <a:t>aquatique </a:t>
            </a:r>
            <a:r>
              <a:rPr smtClean="0"/>
              <a:t>moderne</a:t>
            </a:r>
            <a:endParaRPr lang="fr-FR" dirty="0" smtClean="0"/>
          </a:p>
          <a:p>
            <a:pPr>
              <a:buFont typeface="Wingdings" pitchFamily="2" charset="2"/>
              <a:buChar char="Ø"/>
            </a:pPr>
            <a:r>
              <a:rPr smtClean="0"/>
              <a:t>Intégration </a:t>
            </a:r>
            <a:r>
              <a:t>dans politiques de gestion durable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805</TotalTime>
  <Words>306</Words>
  <Application>Microsoft Macintosh PowerPoint</Application>
  <PresentationFormat>Affichage à l'écran (4:3)</PresentationFormat>
  <Paragraphs>62</Paragraphs>
  <Slides>9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9</vt:i4>
      </vt:variant>
    </vt:vector>
  </HeadingPairs>
  <TitlesOfParts>
    <vt:vector size="10" baseType="lpstr">
      <vt:lpstr>Office Theme</vt:lpstr>
      <vt:lpstr>Indice Biologique Diatomées (IBD)</vt:lpstr>
      <vt:lpstr>Diapositive 2</vt:lpstr>
      <vt:lpstr>Diapositive 3</vt:lpstr>
      <vt:lpstr>Diapositive 4</vt:lpstr>
      <vt:lpstr>Diapositive 5</vt:lpstr>
      <vt:lpstr>Diapositive 6</vt:lpstr>
      <vt:lpstr>Diapositive 7</vt:lpstr>
      <vt:lpstr>Diapositive 8</vt:lpstr>
      <vt:lpstr>Diapositive 9</vt:lpstr>
    </vt:vector>
  </TitlesOfParts>
  <LinksUpToDate>false</LinksUpToDate>
  <SharedDoc>false</SharedDoc>
  <HyperlinkBase/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Indice Biologique Diatomées (IBD)</dc:title>
  <dc:creator>User</dc:creator>
  <dc:description>generated using python-pptx</dc:description>
  <cp:lastModifiedBy>User</cp:lastModifiedBy>
  <cp:revision>3</cp:revision>
  <dcterms:created xsi:type="dcterms:W3CDTF">2013-01-27T09:14:16Z</dcterms:created>
  <dcterms:modified xsi:type="dcterms:W3CDTF">2026-03-14T10:45:30Z</dcterms:modified>
</cp:coreProperties>
</file>