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7" r:id="rId2"/>
    <p:sldId id="258" r:id="rId3"/>
    <p:sldId id="269" r:id="rId4"/>
    <p:sldId id="270" r:id="rId5"/>
    <p:sldId id="271" r:id="rId6"/>
    <p:sldId id="260" r:id="rId7"/>
    <p:sldId id="261" r:id="rId8"/>
    <p:sldId id="262" r:id="rId9"/>
    <p:sldId id="264" r:id="rId10"/>
    <p:sldId id="274" r:id="rId11"/>
    <p:sldId id="273" r:id="rId12"/>
    <p:sldId id="275" r:id="rId13"/>
    <p:sldId id="276" r:id="rId14"/>
    <p:sldId id="266" r:id="rId15"/>
    <p:sldId id="267" r:id="rId16"/>
  </p:sldIdLst>
  <p:sldSz cx="9144000" cy="6858000" type="screen4x3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3/14/2026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3/14/2026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3/14/2026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3/14/2026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3/14/2026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3/14/2026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FF0000"/>
                </a:solidFill>
                <a:latin typeface="Constantia"/>
                <a:cs typeface="Constant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3/14/2026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8228" y="2712541"/>
            <a:ext cx="80359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0" dirty="0"/>
              <a:t>Qualité</a:t>
            </a:r>
            <a:r>
              <a:rPr sz="3600" spc="-150" dirty="0"/>
              <a:t> </a:t>
            </a:r>
            <a:r>
              <a:rPr sz="3600" spc="-10" dirty="0"/>
              <a:t>physique</a:t>
            </a:r>
            <a:r>
              <a:rPr sz="3600" spc="-155" dirty="0"/>
              <a:t> </a:t>
            </a:r>
            <a:r>
              <a:rPr sz="3600" dirty="0"/>
              <a:t>–chimique</a:t>
            </a:r>
            <a:r>
              <a:rPr sz="3600" spc="-215" dirty="0"/>
              <a:t> </a:t>
            </a:r>
            <a:r>
              <a:rPr sz="3600" dirty="0"/>
              <a:t>des</a:t>
            </a:r>
            <a:r>
              <a:rPr sz="3600" spc="-180" dirty="0"/>
              <a:t> </a:t>
            </a:r>
            <a:r>
              <a:rPr sz="3600" spc="-20" dirty="0"/>
              <a:t>eaux</a:t>
            </a:r>
            <a:endParaRPr sz="3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1.Introduction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-3810" y="1219200"/>
            <a:ext cx="8995410" cy="2586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Constantia"/>
                <a:cs typeface="Constantia"/>
              </a:rPr>
              <a:t>L’appréciation</a:t>
            </a:r>
            <a:r>
              <a:rPr sz="2400" spc="-5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de</a:t>
            </a:r>
            <a:r>
              <a:rPr sz="2400" spc="-7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la</a:t>
            </a:r>
            <a:r>
              <a:rPr sz="2400" spc="-8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qualité</a:t>
            </a:r>
            <a:r>
              <a:rPr sz="2400" spc="-6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des</a:t>
            </a:r>
            <a:r>
              <a:rPr sz="2400" spc="-8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eaux</a:t>
            </a:r>
            <a:r>
              <a:rPr sz="2400" spc="-6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de</a:t>
            </a:r>
            <a:r>
              <a:rPr sz="2400" spc="-7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surface</a:t>
            </a:r>
            <a:r>
              <a:rPr sz="2400" spc="-6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se</a:t>
            </a:r>
            <a:r>
              <a:rPr sz="2400" spc="-7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base</a:t>
            </a:r>
            <a:r>
              <a:rPr sz="2400" spc="-7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sur</a:t>
            </a:r>
            <a:r>
              <a:rPr sz="2400" spc="-10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la</a:t>
            </a:r>
            <a:r>
              <a:rPr sz="2400" spc="-7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mesure </a:t>
            </a:r>
            <a:r>
              <a:rPr sz="2400" dirty="0">
                <a:latin typeface="Constantia"/>
                <a:cs typeface="Constantia"/>
              </a:rPr>
              <a:t>de</a:t>
            </a:r>
            <a:r>
              <a:rPr sz="2400" spc="85" dirty="0">
                <a:latin typeface="Constantia"/>
                <a:cs typeface="Constantia"/>
              </a:rPr>
              <a:t>  </a:t>
            </a:r>
            <a:r>
              <a:rPr sz="2400" dirty="0">
                <a:latin typeface="Constantia"/>
                <a:cs typeface="Constantia"/>
              </a:rPr>
              <a:t>paramètres</a:t>
            </a:r>
            <a:r>
              <a:rPr sz="2400" spc="90" dirty="0">
                <a:latin typeface="Constantia"/>
                <a:cs typeface="Constantia"/>
              </a:rPr>
              <a:t>  </a:t>
            </a:r>
            <a:r>
              <a:rPr sz="2400" spc="-30" dirty="0">
                <a:latin typeface="Constantia"/>
                <a:cs typeface="Constantia"/>
              </a:rPr>
              <a:t>physico-</a:t>
            </a:r>
            <a:r>
              <a:rPr sz="2400" dirty="0">
                <a:latin typeface="Constantia"/>
                <a:cs typeface="Constantia"/>
              </a:rPr>
              <a:t>chimiques</a:t>
            </a:r>
            <a:r>
              <a:rPr sz="2400" spc="85" dirty="0">
                <a:latin typeface="Constantia"/>
                <a:cs typeface="Constantia"/>
              </a:rPr>
              <a:t>  </a:t>
            </a:r>
            <a:r>
              <a:rPr sz="2400" dirty="0">
                <a:latin typeface="Constantia"/>
                <a:cs typeface="Constantia"/>
              </a:rPr>
              <a:t>ainsi</a:t>
            </a:r>
            <a:r>
              <a:rPr sz="2400" spc="110" dirty="0">
                <a:latin typeface="Constantia"/>
                <a:cs typeface="Constantia"/>
              </a:rPr>
              <a:t>  </a:t>
            </a:r>
            <a:r>
              <a:rPr sz="2400" dirty="0">
                <a:latin typeface="Constantia"/>
                <a:cs typeface="Constantia"/>
              </a:rPr>
              <a:t>que</a:t>
            </a:r>
            <a:r>
              <a:rPr sz="2400" spc="95" dirty="0">
                <a:latin typeface="Constantia"/>
                <a:cs typeface="Constantia"/>
              </a:rPr>
              <a:t>  </a:t>
            </a:r>
            <a:r>
              <a:rPr sz="2400" dirty="0">
                <a:latin typeface="Constantia"/>
                <a:cs typeface="Constantia"/>
              </a:rPr>
              <a:t>sur</a:t>
            </a:r>
            <a:r>
              <a:rPr sz="2400" spc="75" dirty="0">
                <a:latin typeface="Constantia"/>
                <a:cs typeface="Constantia"/>
              </a:rPr>
              <a:t>  </a:t>
            </a:r>
            <a:r>
              <a:rPr sz="2400" dirty="0">
                <a:latin typeface="Constantia"/>
                <a:cs typeface="Constantia"/>
              </a:rPr>
              <a:t>la</a:t>
            </a:r>
            <a:r>
              <a:rPr sz="2400" spc="90" dirty="0">
                <a:latin typeface="Constantia"/>
                <a:cs typeface="Constantia"/>
              </a:rPr>
              <a:t>  </a:t>
            </a:r>
            <a:r>
              <a:rPr sz="2400" dirty="0">
                <a:latin typeface="Constantia"/>
                <a:cs typeface="Constantia"/>
              </a:rPr>
              <a:t>présence</a:t>
            </a:r>
            <a:r>
              <a:rPr sz="2400" spc="85" dirty="0">
                <a:latin typeface="Constantia"/>
                <a:cs typeface="Constantia"/>
              </a:rPr>
              <a:t>  </a:t>
            </a:r>
            <a:r>
              <a:rPr sz="2400" spc="-25" dirty="0">
                <a:latin typeface="Constantia"/>
                <a:cs typeface="Constantia"/>
              </a:rPr>
              <a:t>ou </a:t>
            </a:r>
            <a:r>
              <a:rPr sz="2400" dirty="0">
                <a:latin typeface="Constantia"/>
                <a:cs typeface="Constantia"/>
              </a:rPr>
              <a:t>l’absence</a:t>
            </a:r>
            <a:r>
              <a:rPr sz="2400" spc="595" dirty="0">
                <a:latin typeface="Constantia"/>
                <a:cs typeface="Constantia"/>
              </a:rPr>
              <a:t>  </a:t>
            </a:r>
            <a:r>
              <a:rPr sz="2400" dirty="0">
                <a:latin typeface="Constantia"/>
                <a:cs typeface="Constantia"/>
              </a:rPr>
              <a:t>d’organismes</a:t>
            </a:r>
            <a:r>
              <a:rPr sz="2400" spc="595" dirty="0">
                <a:latin typeface="Constantia"/>
                <a:cs typeface="Constantia"/>
              </a:rPr>
              <a:t>  </a:t>
            </a:r>
            <a:r>
              <a:rPr sz="2400" dirty="0">
                <a:latin typeface="Constantia"/>
                <a:cs typeface="Constantia"/>
              </a:rPr>
              <a:t>et</a:t>
            </a:r>
            <a:r>
              <a:rPr sz="2400" spc="590" dirty="0">
                <a:latin typeface="Constantia"/>
                <a:cs typeface="Constantia"/>
              </a:rPr>
              <a:t>  </a:t>
            </a:r>
            <a:r>
              <a:rPr sz="2400" dirty="0">
                <a:latin typeface="Constantia"/>
                <a:cs typeface="Constantia"/>
              </a:rPr>
              <a:t>de</a:t>
            </a:r>
            <a:r>
              <a:rPr sz="2400" spc="200" dirty="0">
                <a:latin typeface="Constantia"/>
                <a:cs typeface="Constantia"/>
              </a:rPr>
              <a:t>   </a:t>
            </a:r>
            <a:r>
              <a:rPr sz="2400" spc="-25" dirty="0">
                <a:latin typeface="Constantia"/>
                <a:cs typeface="Constantia"/>
              </a:rPr>
              <a:t>micro-</a:t>
            </a:r>
            <a:r>
              <a:rPr sz="2400" dirty="0">
                <a:latin typeface="Constantia"/>
                <a:cs typeface="Constantia"/>
              </a:rPr>
              <a:t>organismes</a:t>
            </a:r>
            <a:r>
              <a:rPr sz="2400" spc="595" dirty="0">
                <a:latin typeface="Constantia"/>
                <a:cs typeface="Constantia"/>
              </a:rPr>
              <a:t>  </a:t>
            </a:r>
            <a:r>
              <a:rPr sz="2400" spc="-10" dirty="0">
                <a:latin typeface="Constantia"/>
                <a:cs typeface="Constantia"/>
              </a:rPr>
              <a:t>aquatiques, indicateurs</a:t>
            </a:r>
            <a:r>
              <a:rPr sz="2400" spc="-8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d’une</a:t>
            </a:r>
            <a:r>
              <a:rPr sz="2400" spc="-8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plus</a:t>
            </a:r>
            <a:r>
              <a:rPr sz="2400" spc="-7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ou</a:t>
            </a:r>
            <a:r>
              <a:rPr sz="2400" spc="-6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moins</a:t>
            </a:r>
            <a:r>
              <a:rPr sz="2400" spc="-7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bonne</a:t>
            </a:r>
            <a:r>
              <a:rPr sz="2400" spc="-8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qualité</a:t>
            </a:r>
            <a:r>
              <a:rPr sz="2400" spc="-6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de</a:t>
            </a:r>
            <a:r>
              <a:rPr sz="2400" spc="-8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l’eau.</a:t>
            </a:r>
            <a:r>
              <a:rPr sz="2400" spc="-3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Ces</a:t>
            </a:r>
            <a:r>
              <a:rPr sz="2400" spc="-9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données </a:t>
            </a:r>
            <a:r>
              <a:rPr sz="2400" dirty="0">
                <a:latin typeface="Constantia"/>
                <a:cs typeface="Constantia"/>
              </a:rPr>
              <a:t>peuvent</a:t>
            </a:r>
            <a:r>
              <a:rPr sz="2400" spc="35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être</a:t>
            </a:r>
            <a:r>
              <a:rPr sz="2400" spc="35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complétées</a:t>
            </a:r>
            <a:r>
              <a:rPr sz="2400" spc="35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par</a:t>
            </a:r>
            <a:r>
              <a:rPr sz="2400" spc="33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l’analyse</a:t>
            </a:r>
            <a:r>
              <a:rPr sz="2400" spc="36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des</a:t>
            </a:r>
            <a:r>
              <a:rPr sz="2400" spc="35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sédiments</a:t>
            </a:r>
            <a:r>
              <a:rPr sz="2400" spc="34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(boues),</a:t>
            </a:r>
            <a:r>
              <a:rPr sz="2400" spc="400" dirty="0">
                <a:latin typeface="Constantia"/>
                <a:cs typeface="Constantia"/>
              </a:rPr>
              <a:t> </a:t>
            </a:r>
            <a:r>
              <a:rPr sz="2400" spc="-25" dirty="0">
                <a:latin typeface="Constantia"/>
                <a:cs typeface="Constantia"/>
              </a:rPr>
              <a:t>qui </a:t>
            </a:r>
            <a:r>
              <a:rPr sz="2400" dirty="0">
                <a:latin typeface="Constantia"/>
                <a:cs typeface="Constantia"/>
              </a:rPr>
              <a:t>constituent</a:t>
            </a:r>
            <a:r>
              <a:rPr sz="2400" spc="24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une</a:t>
            </a:r>
            <a:r>
              <a:rPr sz="2400" spc="24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“mémoire”</a:t>
            </a:r>
            <a:r>
              <a:rPr sz="2400" spc="29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de</a:t>
            </a:r>
            <a:r>
              <a:rPr sz="2400" spc="24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la</a:t>
            </a:r>
            <a:r>
              <a:rPr sz="2400" spc="24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vie</a:t>
            </a:r>
            <a:r>
              <a:rPr sz="2400" spc="25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de</a:t>
            </a:r>
            <a:r>
              <a:rPr sz="2400" spc="24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la</a:t>
            </a:r>
            <a:r>
              <a:rPr sz="2400" spc="25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rivière,</a:t>
            </a:r>
            <a:r>
              <a:rPr sz="2400" spc="30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notamment</a:t>
            </a:r>
            <a:r>
              <a:rPr sz="2400" spc="240" dirty="0">
                <a:latin typeface="Constantia"/>
                <a:cs typeface="Constantia"/>
              </a:rPr>
              <a:t> </a:t>
            </a:r>
            <a:r>
              <a:rPr sz="2400" spc="-25" dirty="0">
                <a:latin typeface="Constantia"/>
                <a:cs typeface="Constantia"/>
              </a:rPr>
              <a:t>des </a:t>
            </a:r>
            <a:r>
              <a:rPr sz="2400" spc="-10" dirty="0">
                <a:latin typeface="Constantia"/>
                <a:cs typeface="Constantia"/>
              </a:rPr>
              <a:t>épisodes</a:t>
            </a:r>
            <a:r>
              <a:rPr sz="2400" spc="-13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de</a:t>
            </a:r>
            <a:r>
              <a:rPr sz="2400" spc="-12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pollution</a:t>
            </a:r>
            <a:r>
              <a:rPr sz="2400" spc="-8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par</a:t>
            </a:r>
            <a:r>
              <a:rPr sz="2400" spc="-10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les</a:t>
            </a:r>
            <a:r>
              <a:rPr sz="2400" spc="-6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métaux</a:t>
            </a:r>
            <a:r>
              <a:rPr sz="2400" spc="-10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lourds.</a:t>
            </a:r>
            <a:endParaRPr sz="2400">
              <a:latin typeface="Constantia"/>
              <a:cs typeface="Constanti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3962400"/>
            <a:ext cx="8763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1828800"/>
            <a:ext cx="2895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0" y="990600"/>
            <a:ext cx="6172200" cy="6027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784860" indent="-4445">
              <a:lnSpc>
                <a:spcPct val="100000"/>
              </a:lnSpc>
              <a:spcBef>
                <a:spcPts val="100"/>
              </a:spcBef>
              <a:buSzPct val="95833"/>
              <a:buAutoNum type="arabicPeriod" startAt="2"/>
              <a:tabLst>
                <a:tab pos="246379" algn="l"/>
              </a:tabLst>
            </a:pPr>
            <a:r>
              <a:rPr lang="fr-FR" sz="2400" b="1" spc="-10" dirty="0" smtClean="0">
                <a:solidFill>
                  <a:srgbClr val="FF0000"/>
                </a:solidFill>
                <a:latin typeface="Constantia"/>
                <a:cs typeface="Constantia"/>
              </a:rPr>
              <a:t>Principaux</a:t>
            </a:r>
            <a:r>
              <a:rPr lang="fr-FR" sz="2400" b="1" spc="-55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lang="fr-FR" sz="2400" b="1" spc="-20" dirty="0" smtClean="0">
                <a:solidFill>
                  <a:srgbClr val="FF0000"/>
                </a:solidFill>
                <a:latin typeface="Constantia"/>
                <a:cs typeface="Constantia"/>
              </a:rPr>
              <a:t>paramètres</a:t>
            </a:r>
            <a:r>
              <a:rPr lang="fr-FR" sz="2400" b="1" spc="-60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lang="fr-FR" sz="2400" b="1" spc="-25" dirty="0" smtClean="0">
                <a:solidFill>
                  <a:srgbClr val="FF0000"/>
                </a:solidFill>
                <a:latin typeface="Constantia"/>
                <a:cs typeface="Constantia"/>
              </a:rPr>
              <a:t>physico-</a:t>
            </a:r>
            <a:r>
              <a:rPr lang="fr-FR" sz="2400" b="1" spc="-10" dirty="0" smtClean="0">
                <a:solidFill>
                  <a:srgbClr val="FF0000"/>
                </a:solidFill>
                <a:latin typeface="Constantia"/>
                <a:cs typeface="Constantia"/>
              </a:rPr>
              <a:t>chimiques</a:t>
            </a:r>
            <a:r>
              <a:rPr lang="fr-FR" sz="2400" b="1" spc="-85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lang="fr-FR" sz="2400" b="1" dirty="0" smtClean="0">
                <a:solidFill>
                  <a:srgbClr val="FF0000"/>
                </a:solidFill>
                <a:latin typeface="Constantia"/>
                <a:cs typeface="Constantia"/>
              </a:rPr>
              <a:t>et</a:t>
            </a:r>
            <a:r>
              <a:rPr lang="fr-FR" sz="2400" b="1" spc="-95" dirty="0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lang="fr-FR" sz="2400" b="1" spc="-10" dirty="0" smtClean="0">
                <a:solidFill>
                  <a:srgbClr val="FF0000"/>
                </a:solidFill>
                <a:latin typeface="Constantia"/>
                <a:cs typeface="Constantia"/>
              </a:rPr>
              <a:t>chimiques mesurables</a:t>
            </a:r>
            <a:endParaRPr lang="fr-FR" sz="2400" b="1" spc="-10" dirty="0">
              <a:solidFill>
                <a:srgbClr val="FF0000"/>
              </a:solidFill>
              <a:latin typeface="Constantia"/>
              <a:cs typeface="Constantia"/>
            </a:endParaRPr>
          </a:p>
          <a:p>
            <a:pPr marL="12700" marR="784860" indent="-4445">
              <a:lnSpc>
                <a:spcPct val="100000"/>
              </a:lnSpc>
              <a:spcBef>
                <a:spcPts val="100"/>
              </a:spcBef>
              <a:buSzPct val="95833"/>
              <a:tabLst>
                <a:tab pos="246379" algn="l"/>
              </a:tabLst>
            </a:pPr>
            <a:r>
              <a:rPr lang="fr-FR" sz="2400" b="1" spc="-10" dirty="0" smtClean="0">
                <a:solidFill>
                  <a:srgbClr val="FF0000"/>
                </a:solidFill>
                <a:latin typeface="Constantia"/>
                <a:cs typeface="Constantia"/>
              </a:rPr>
              <a:t>1.Température</a:t>
            </a:r>
          </a:p>
          <a:p>
            <a:pPr marL="12700" marR="784860" indent="-4445">
              <a:lnSpc>
                <a:spcPct val="100000"/>
              </a:lnSpc>
              <a:spcBef>
                <a:spcPts val="100"/>
              </a:spcBef>
              <a:buSzPct val="95833"/>
              <a:tabLst>
                <a:tab pos="246379" algn="l"/>
              </a:tabLst>
            </a:pPr>
            <a:r>
              <a:rPr lang="fr-FR" sz="2400" dirty="0" smtClean="0"/>
              <a:t>La </a:t>
            </a:r>
            <a:r>
              <a:rPr lang="fr-FR" sz="2400" b="1" dirty="0" smtClean="0"/>
              <a:t>température de l’eau</a:t>
            </a:r>
            <a:r>
              <a:rPr lang="fr-FR" sz="2400" dirty="0" smtClean="0"/>
              <a:t> est un </a:t>
            </a:r>
            <a:r>
              <a:rPr lang="fr-FR" sz="2400" b="1" dirty="0" smtClean="0"/>
              <a:t>indicateur important de pollution</a:t>
            </a:r>
            <a:r>
              <a:rPr lang="fr-FR" sz="2400" dirty="0" smtClean="0"/>
              <a:t>. Une </a:t>
            </a:r>
            <a:r>
              <a:rPr lang="fr-FR" sz="2400" b="1" dirty="0" smtClean="0"/>
              <a:t>hausse anormale</a:t>
            </a:r>
            <a:r>
              <a:rPr lang="fr-FR" sz="2400" dirty="0" smtClean="0"/>
              <a:t> peut signaler des </a:t>
            </a:r>
            <a:r>
              <a:rPr lang="fr-FR" sz="2400" b="1" dirty="0" smtClean="0"/>
              <a:t>rejets industriels ou domestiques</a:t>
            </a:r>
            <a:r>
              <a:rPr lang="fr-FR" sz="2400" dirty="0" smtClean="0"/>
              <a:t>. Elle </a:t>
            </a:r>
            <a:r>
              <a:rPr lang="fr-FR" sz="2400" b="1" dirty="0" smtClean="0"/>
              <a:t>réduit l’oxygène dissous</a:t>
            </a:r>
            <a:r>
              <a:rPr lang="fr-FR" sz="2400" dirty="0" smtClean="0"/>
              <a:t>, perturbe la vie aquatique et favorise la </a:t>
            </a:r>
            <a:r>
              <a:rPr lang="fr-FR" sz="2400" b="1" dirty="0" smtClean="0"/>
              <a:t>prolifération des algues et des bactéries</a:t>
            </a:r>
            <a:r>
              <a:rPr lang="fr-FR" sz="2400" dirty="0" smtClean="0"/>
              <a:t>. Elle permet donc de </a:t>
            </a:r>
            <a:r>
              <a:rPr lang="fr-FR" sz="2400" b="1" dirty="0" smtClean="0"/>
              <a:t>détecter et suivre la pollution de l’eau</a:t>
            </a:r>
            <a:r>
              <a:rPr lang="fr-FR" sz="2400" dirty="0" smtClean="0"/>
              <a:t>.</a:t>
            </a:r>
            <a:endParaRPr lang="fr-FR" sz="2400" dirty="0" smtClean="0">
              <a:latin typeface="Constantia"/>
              <a:cs typeface="Constantia"/>
            </a:endParaRPr>
          </a:p>
          <a:p>
            <a:pPr marL="120014" marR="5080" algn="just">
              <a:lnSpc>
                <a:spcPct val="100000"/>
              </a:lnSpc>
              <a:spcBef>
                <a:spcPts val="5"/>
              </a:spcBef>
            </a:pPr>
            <a:endParaRPr lang="fr-FR" sz="2400" spc="-25" dirty="0" smtClean="0">
              <a:latin typeface="Constantia"/>
              <a:cs typeface="Constantia"/>
            </a:endParaRPr>
          </a:p>
          <a:p>
            <a:pPr marL="120014" marR="5080" algn="just">
              <a:lnSpc>
                <a:spcPct val="100000"/>
              </a:lnSpc>
              <a:spcBef>
                <a:spcPts val="5"/>
              </a:spcBef>
            </a:pPr>
            <a:endParaRPr lang="fr-FR" sz="2400" spc="-25" dirty="0">
              <a:latin typeface="Constantia"/>
              <a:cs typeface="Constantia"/>
            </a:endParaRPr>
          </a:p>
          <a:p>
            <a:pPr marL="120014" marR="5080" algn="just">
              <a:lnSpc>
                <a:spcPct val="100000"/>
              </a:lnSpc>
              <a:spcBef>
                <a:spcPts val="5"/>
              </a:spcBef>
            </a:pPr>
            <a:endParaRPr lang="fr-FR" sz="2400" dirty="0">
              <a:latin typeface="Constantia"/>
              <a:cs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864275"/>
            <a:ext cx="4572000" cy="96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2800" b="1" spc="-10" dirty="0" smtClean="0">
                <a:solidFill>
                  <a:srgbClr val="FF0000"/>
                </a:solidFill>
                <a:latin typeface="+mn-lt"/>
                <a:cs typeface="Constantia"/>
              </a:rPr>
              <a:t>2.2.pH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fr-FR" sz="2800" dirty="0" smtClean="0">
              <a:latin typeface="+mn-lt"/>
              <a:cs typeface="Constantia"/>
            </a:endParaRPr>
          </a:p>
        </p:txBody>
      </p:sp>
      <p:sp>
        <p:nvSpPr>
          <p:cNvPr id="3074" name="AutoShape 2" descr="Acidité de l'eau : définition et explicati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1447800"/>
            <a:ext cx="35052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0" y="1371600"/>
            <a:ext cx="45720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latin typeface="+mj-lt"/>
              </a:rPr>
              <a:t>Le </a:t>
            </a:r>
            <a:r>
              <a:rPr lang="fr-FR" sz="2000" b="1" dirty="0" smtClean="0">
                <a:latin typeface="+mj-lt"/>
              </a:rPr>
              <a:t>pH de l’eau</a:t>
            </a:r>
            <a:r>
              <a:rPr lang="fr-FR" sz="2000" dirty="0" smtClean="0">
                <a:latin typeface="+mj-lt"/>
              </a:rPr>
              <a:t> est un </a:t>
            </a:r>
            <a:r>
              <a:rPr lang="fr-FR" sz="2000" b="1" dirty="0" smtClean="0">
                <a:latin typeface="+mj-lt"/>
              </a:rPr>
              <a:t>paramètre clé de la qualité de l’eau</a:t>
            </a:r>
            <a:r>
              <a:rPr lang="fr-FR" sz="2000" dirty="0" smtClean="0">
                <a:latin typeface="+mj-lt"/>
              </a:rPr>
              <a:t>. Des </a:t>
            </a:r>
            <a:r>
              <a:rPr lang="fr-FR" sz="2000" b="1" dirty="0" smtClean="0">
                <a:latin typeface="+mj-lt"/>
              </a:rPr>
              <a:t>variations anormales du pH</a:t>
            </a:r>
            <a:r>
              <a:rPr lang="fr-FR" sz="2000" dirty="0" smtClean="0">
                <a:latin typeface="+mj-lt"/>
              </a:rPr>
              <a:t> indiquent une </a:t>
            </a:r>
            <a:r>
              <a:rPr lang="fr-FR" sz="2000" b="1" dirty="0" smtClean="0">
                <a:latin typeface="+mj-lt"/>
              </a:rPr>
              <a:t>pollution chimique</a:t>
            </a:r>
            <a:r>
              <a:rPr lang="fr-FR" sz="2000" dirty="0" smtClean="0">
                <a:latin typeface="+mj-lt"/>
              </a:rPr>
              <a:t>, due aux </a:t>
            </a:r>
            <a:r>
              <a:rPr lang="fr-FR" sz="2000" b="1" dirty="0" smtClean="0">
                <a:latin typeface="+mj-lt"/>
              </a:rPr>
              <a:t>rejets industriels, agricoles ou domestiques</a:t>
            </a:r>
            <a:r>
              <a:rPr lang="fr-FR" sz="2000" dirty="0" smtClean="0">
                <a:latin typeface="+mj-lt"/>
              </a:rPr>
              <a:t>. Un pH trop </a:t>
            </a:r>
            <a:r>
              <a:rPr lang="fr-FR" sz="2000" b="1" dirty="0" smtClean="0">
                <a:latin typeface="+mj-lt"/>
              </a:rPr>
              <a:t>acide ou trop basique</a:t>
            </a:r>
            <a:r>
              <a:rPr lang="fr-FR" sz="2000" dirty="0" smtClean="0">
                <a:latin typeface="+mj-lt"/>
              </a:rPr>
              <a:t> perturbe l’équilibre biologique, affecte la </a:t>
            </a:r>
            <a:r>
              <a:rPr lang="fr-FR" sz="2000" b="1" dirty="0" smtClean="0">
                <a:latin typeface="+mj-lt"/>
              </a:rPr>
              <a:t>faune et la flore aquatiques</a:t>
            </a:r>
            <a:r>
              <a:rPr lang="fr-FR" sz="2000" dirty="0" smtClean="0">
                <a:latin typeface="+mj-lt"/>
              </a:rPr>
              <a:t> et peut rendre l’eau </a:t>
            </a:r>
            <a:r>
              <a:rPr lang="fr-FR" sz="2000" b="1" dirty="0" smtClean="0">
                <a:latin typeface="+mj-lt"/>
              </a:rPr>
              <a:t>impropre à la consommation</a:t>
            </a:r>
            <a:r>
              <a:rPr lang="fr-FR" sz="2000" dirty="0" smtClean="0">
                <a:latin typeface="+mj-lt"/>
              </a:rPr>
              <a:t>. Le suivi du pH permet donc de </a:t>
            </a:r>
            <a:r>
              <a:rPr lang="fr-FR" sz="2000" b="1" dirty="0" smtClean="0">
                <a:latin typeface="+mj-lt"/>
              </a:rPr>
              <a:t>détecter et contrôler la pollution de l’eau</a:t>
            </a:r>
            <a:r>
              <a:rPr lang="fr-FR" sz="2000" dirty="0" smtClean="0">
                <a:latin typeface="+mj-lt"/>
              </a:rPr>
              <a:t>.</a:t>
            </a:r>
            <a:endParaRPr lang="fr-FR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990600"/>
            <a:ext cx="9143999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Définition :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Particules solides fines en suspension dans l’eau (argile, limon, débris organiques).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Origine :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Naturelle (érosion, végétaux, micro-organismes) ou anthropique (rejets industriels, agricoles, urbains).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Importance pour la qualité de l’eau :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Augmentent la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turbidité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, réduisent la lumière et la photosynthèse.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Peuvent transporter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polluants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(métaux lourds, pesticides) et pathogènes.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Affectent la v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ie aquatique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et la potabilité de l’eau.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Mesure :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mg/L ou turbidité.</a:t>
            </a:r>
          </a:p>
        </p:txBody>
      </p:sp>
      <p:sp>
        <p:nvSpPr>
          <p:cNvPr id="4" name="Rectangle 3"/>
          <p:cNvSpPr/>
          <p:nvPr/>
        </p:nvSpPr>
        <p:spPr>
          <a:xfrm>
            <a:off x="1524000" y="533400"/>
            <a:ext cx="60225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r-FR" sz="2800" dirty="0" smtClean="0">
                <a:solidFill>
                  <a:srgbClr val="FF0000"/>
                </a:solidFill>
                <a:latin typeface="+mn-lt"/>
              </a:rPr>
              <a:t>2.Matières en suspension (MES) </a:t>
            </a:r>
            <a:endParaRPr lang="fr-FR" sz="2800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6334" y="568831"/>
            <a:ext cx="8791575" cy="3300262"/>
          </a:xfrm>
          <a:prstGeom prst="rect">
            <a:avLst/>
          </a:prstGeom>
        </p:spPr>
        <p:txBody>
          <a:bodyPr vert="horz" wrap="square" lIns="0" tIns="151765" rIns="0" bIns="0" rtlCol="0">
            <a:spAutoFit/>
          </a:bodyPr>
          <a:lstStyle/>
          <a:p>
            <a:pPr marL="689610" lvl="1" indent="-461009" algn="just">
              <a:lnSpc>
                <a:spcPct val="100000"/>
              </a:lnSpc>
              <a:spcBef>
                <a:spcPts val="1195"/>
              </a:spcBef>
              <a:buSzPct val="95833"/>
              <a:tabLst>
                <a:tab pos="689610" algn="l"/>
              </a:tabLst>
            </a:pPr>
            <a:r>
              <a:rPr lang="fr-FR" sz="2400" b="1" spc="-20" dirty="0" smtClean="0">
                <a:solidFill>
                  <a:srgbClr val="FF0000"/>
                </a:solidFill>
                <a:latin typeface="Constantia"/>
                <a:cs typeface="Constantia"/>
              </a:rPr>
              <a:t>4.</a:t>
            </a:r>
            <a:r>
              <a:rPr sz="2400" b="1" spc="-20" smtClean="0">
                <a:solidFill>
                  <a:srgbClr val="FF0000"/>
                </a:solidFill>
                <a:latin typeface="Constantia"/>
                <a:cs typeface="Constantia"/>
              </a:rPr>
              <a:t>Conductivité</a:t>
            </a:r>
            <a:r>
              <a:rPr sz="2400" b="1" spc="-85" smtClean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onstantia"/>
                <a:cs typeface="Constantia"/>
              </a:rPr>
              <a:t>électrique</a:t>
            </a:r>
            <a:r>
              <a:rPr sz="2400" b="1" spc="-5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b="1" spc="-20" dirty="0">
                <a:solidFill>
                  <a:srgbClr val="FF0000"/>
                </a:solidFill>
                <a:latin typeface="Constantia"/>
                <a:cs typeface="Constantia"/>
              </a:rPr>
              <a:t>(EC)</a:t>
            </a:r>
            <a:endParaRPr sz="2400">
              <a:latin typeface="Constantia"/>
              <a:cs typeface="Constantia"/>
            </a:endParaRPr>
          </a:p>
          <a:p>
            <a:pPr marL="565150" lvl="1" indent="-480695" algn="just">
              <a:lnSpc>
                <a:spcPct val="100000"/>
              </a:lnSpc>
              <a:spcBef>
                <a:spcPts val="1540"/>
              </a:spcBef>
              <a:buSzPct val="95833"/>
              <a:tabLst>
                <a:tab pos="565150" algn="l"/>
              </a:tabLst>
            </a:pPr>
            <a:r>
              <a:rPr lang="fr-FR" sz="2400" dirty="0" smtClean="0"/>
              <a:t>      La </a:t>
            </a:r>
            <a:r>
              <a:rPr lang="fr-FR" sz="2400" b="1" dirty="0" smtClean="0"/>
              <a:t>conductivité électrique (EC)</a:t>
            </a:r>
            <a:r>
              <a:rPr lang="fr-FR" sz="2400" dirty="0" smtClean="0"/>
              <a:t> mesure la </a:t>
            </a:r>
            <a:r>
              <a:rPr lang="fr-FR" sz="2400" b="1" dirty="0" smtClean="0"/>
              <a:t>quantité de sels et d’ions dissous</a:t>
            </a:r>
            <a:r>
              <a:rPr lang="fr-FR" sz="2400" dirty="0" smtClean="0"/>
              <a:t> dans l’eau. Une </a:t>
            </a:r>
            <a:r>
              <a:rPr lang="fr-FR" sz="2400" b="1" dirty="0" smtClean="0"/>
              <a:t>valeur élevée (&gt; 2 000 µS/cm)</a:t>
            </a:r>
            <a:r>
              <a:rPr lang="fr-FR" sz="2400" dirty="0" smtClean="0"/>
              <a:t> indique une </a:t>
            </a:r>
            <a:r>
              <a:rPr lang="fr-FR" sz="2400" b="1" dirty="0" smtClean="0"/>
              <a:t>forte minéralisation et une pollution possible</a:t>
            </a:r>
            <a:r>
              <a:rPr lang="fr-FR" sz="2400" dirty="0" smtClean="0"/>
              <a:t>, souvent due aux </a:t>
            </a:r>
            <a:r>
              <a:rPr lang="fr-FR" sz="2400" b="1" dirty="0" smtClean="0"/>
              <a:t>rejets industriels, agricoles ou domestiques</a:t>
            </a:r>
            <a:r>
              <a:rPr lang="fr-FR" sz="2400" dirty="0" smtClean="0"/>
              <a:t>. Une EC anormale </a:t>
            </a:r>
            <a:r>
              <a:rPr lang="fr-FR" sz="2400" b="1" dirty="0" smtClean="0"/>
              <a:t>dégrade la qualité de l’eau</a:t>
            </a:r>
            <a:r>
              <a:rPr lang="fr-FR" sz="2400" dirty="0" smtClean="0"/>
              <a:t>, perturbe les </a:t>
            </a:r>
            <a:r>
              <a:rPr lang="fr-FR" sz="2400" b="1" dirty="0" smtClean="0"/>
              <a:t>écosystèmes aquatiques</a:t>
            </a:r>
            <a:r>
              <a:rPr lang="fr-FR" sz="2400" dirty="0" smtClean="0"/>
              <a:t> et permet de </a:t>
            </a:r>
            <a:r>
              <a:rPr lang="fr-FR" sz="2400" b="1" dirty="0" smtClean="0"/>
              <a:t>détecter et suivre la pollution</a:t>
            </a:r>
            <a:r>
              <a:rPr lang="fr-FR" sz="2400" dirty="0" smtClean="0"/>
              <a:t>.</a:t>
            </a:r>
            <a:endParaRPr lang="fr-FR" sz="2400" b="1" spc="-10" dirty="0" smtClean="0">
              <a:solidFill>
                <a:srgbClr val="FF0000"/>
              </a:solidFill>
              <a:latin typeface="Constantia"/>
              <a:cs typeface="Constantia"/>
            </a:endParaRPr>
          </a:p>
        </p:txBody>
      </p:sp>
      <p:sp>
        <p:nvSpPr>
          <p:cNvPr id="12290" name="AutoShape 2" descr="Conductivité : la mesure incontournable - La Revue EI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292" name="AutoShape 4" descr="Conductivité : la mesure incontournable - La Revue EI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4038600"/>
            <a:ext cx="8001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401" y="485343"/>
            <a:ext cx="8820150" cy="1307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10"/>
              </a:spcBef>
            </a:pPr>
            <a:r>
              <a:rPr sz="2800" spc="-10" dirty="0">
                <a:solidFill>
                  <a:srgbClr val="FF0000"/>
                </a:solidFill>
              </a:rPr>
              <a:t>2.5.Hydrocarbures</a:t>
            </a:r>
            <a:endParaRPr sz="2800">
              <a:solidFill>
                <a:srgbClr val="FF0000"/>
              </a:solidFill>
            </a:endParaRPr>
          </a:p>
          <a:p>
            <a:pPr marL="12700" marR="5080">
              <a:lnSpc>
                <a:spcPct val="100000"/>
              </a:lnSpc>
              <a:tabLst>
                <a:tab pos="558165" algn="l"/>
                <a:tab pos="1609725" algn="l"/>
                <a:tab pos="1658620" algn="l"/>
                <a:tab pos="2265680" algn="l"/>
                <a:tab pos="2311400" algn="l"/>
                <a:tab pos="2683510" algn="l"/>
                <a:tab pos="3966845" algn="l"/>
                <a:tab pos="4256405" algn="l"/>
                <a:tab pos="4525010" algn="l"/>
                <a:tab pos="4918075" algn="l"/>
                <a:tab pos="5616575" algn="l"/>
                <a:tab pos="6729095" algn="l"/>
                <a:tab pos="7183755" algn="l"/>
                <a:tab pos="7677150" algn="l"/>
                <a:tab pos="7879080" algn="l"/>
                <a:tab pos="8390890" algn="l"/>
              </a:tabLst>
            </a:pPr>
            <a:r>
              <a:rPr sz="2800" b="0" spc="-25" dirty="0">
                <a:solidFill>
                  <a:srgbClr val="000000"/>
                </a:solidFill>
                <a:latin typeface="Constantia"/>
                <a:cs typeface="Constantia"/>
              </a:rPr>
              <a:t>Ce</a:t>
            </a:r>
            <a:r>
              <a:rPr sz="2800" b="0" dirty="0">
                <a:solidFill>
                  <a:srgbClr val="000000"/>
                </a:solidFill>
                <a:latin typeface="Constantia"/>
                <a:cs typeface="Constantia"/>
              </a:rPr>
              <a:t>	</a:t>
            </a:r>
            <a:r>
              <a:rPr sz="2800" b="0" spc="-10" dirty="0">
                <a:solidFill>
                  <a:srgbClr val="000000"/>
                </a:solidFill>
                <a:latin typeface="Constantia"/>
                <a:cs typeface="Constantia"/>
              </a:rPr>
              <a:t>terme</a:t>
            </a:r>
            <a:r>
              <a:rPr sz="2800" b="0" dirty="0">
                <a:solidFill>
                  <a:srgbClr val="000000"/>
                </a:solidFill>
                <a:latin typeface="Constantia"/>
                <a:cs typeface="Constantia"/>
              </a:rPr>
              <a:t>	</a:t>
            </a:r>
            <a:r>
              <a:rPr sz="2800" b="0" spc="-20" dirty="0">
                <a:solidFill>
                  <a:srgbClr val="000000"/>
                </a:solidFill>
                <a:latin typeface="Constantia"/>
                <a:cs typeface="Constantia"/>
              </a:rPr>
              <a:t>fait</a:t>
            </a:r>
            <a:r>
              <a:rPr sz="2800" b="0" dirty="0">
                <a:solidFill>
                  <a:srgbClr val="000000"/>
                </a:solidFill>
                <a:latin typeface="Constantia"/>
                <a:cs typeface="Constantia"/>
              </a:rPr>
              <a:t>	</a:t>
            </a:r>
            <a:r>
              <a:rPr sz="2800" b="0" spc="-25" dirty="0">
                <a:solidFill>
                  <a:srgbClr val="000000"/>
                </a:solidFill>
                <a:latin typeface="Constantia"/>
                <a:cs typeface="Constantia"/>
              </a:rPr>
              <a:t>la</a:t>
            </a:r>
            <a:r>
              <a:rPr sz="2800" b="0" dirty="0">
                <a:solidFill>
                  <a:srgbClr val="000000"/>
                </a:solidFill>
                <a:latin typeface="Constantia"/>
                <a:cs typeface="Constantia"/>
              </a:rPr>
              <a:t>	</a:t>
            </a:r>
            <a:r>
              <a:rPr sz="2800" b="0" spc="-10" dirty="0">
                <a:solidFill>
                  <a:srgbClr val="000000"/>
                </a:solidFill>
                <a:latin typeface="Constantia"/>
                <a:cs typeface="Constantia"/>
              </a:rPr>
              <a:t>plupart</a:t>
            </a:r>
            <a:r>
              <a:rPr sz="2800" b="0" dirty="0">
                <a:solidFill>
                  <a:srgbClr val="000000"/>
                </a:solidFill>
                <a:latin typeface="Constantia"/>
                <a:cs typeface="Constantia"/>
              </a:rPr>
              <a:t>	</a:t>
            </a:r>
            <a:r>
              <a:rPr sz="2800" b="0" spc="-25" dirty="0">
                <a:solidFill>
                  <a:srgbClr val="000000"/>
                </a:solidFill>
                <a:latin typeface="Constantia"/>
                <a:cs typeface="Constantia"/>
              </a:rPr>
              <a:t>du</a:t>
            </a:r>
            <a:r>
              <a:rPr sz="2800" b="0" dirty="0">
                <a:solidFill>
                  <a:srgbClr val="000000"/>
                </a:solidFill>
                <a:latin typeface="Constantia"/>
                <a:cs typeface="Constantia"/>
              </a:rPr>
              <a:t>	</a:t>
            </a:r>
            <a:r>
              <a:rPr sz="2800" b="0" spc="-10" dirty="0">
                <a:solidFill>
                  <a:srgbClr val="000000"/>
                </a:solidFill>
                <a:latin typeface="Constantia"/>
                <a:cs typeface="Constantia"/>
              </a:rPr>
              <a:t>temps</a:t>
            </a:r>
            <a:r>
              <a:rPr sz="2800" b="0" dirty="0">
                <a:solidFill>
                  <a:srgbClr val="000000"/>
                </a:solidFill>
                <a:latin typeface="Constantia"/>
                <a:cs typeface="Constantia"/>
              </a:rPr>
              <a:t>	</a:t>
            </a:r>
            <a:r>
              <a:rPr sz="2800" b="0" spc="-10" dirty="0">
                <a:solidFill>
                  <a:srgbClr val="000000"/>
                </a:solidFill>
                <a:latin typeface="Constantia"/>
                <a:cs typeface="Constantia"/>
              </a:rPr>
              <a:t>référence</a:t>
            </a:r>
            <a:r>
              <a:rPr sz="2800" b="0" dirty="0">
                <a:solidFill>
                  <a:srgbClr val="000000"/>
                </a:solidFill>
                <a:latin typeface="Constantia"/>
                <a:cs typeface="Constantia"/>
              </a:rPr>
              <a:t>	</a:t>
            </a:r>
            <a:r>
              <a:rPr sz="2800" b="0" spc="-25" dirty="0">
                <a:solidFill>
                  <a:srgbClr val="000000"/>
                </a:solidFill>
                <a:latin typeface="Constantia"/>
                <a:cs typeface="Constantia"/>
              </a:rPr>
              <a:t>aux</a:t>
            </a:r>
            <a:r>
              <a:rPr sz="2800" b="0" dirty="0">
                <a:solidFill>
                  <a:srgbClr val="000000"/>
                </a:solidFill>
                <a:latin typeface="Constantia"/>
                <a:cs typeface="Constantia"/>
              </a:rPr>
              <a:t>	</a:t>
            </a:r>
            <a:r>
              <a:rPr sz="2800" b="0" spc="-10" dirty="0">
                <a:solidFill>
                  <a:srgbClr val="000000"/>
                </a:solidFill>
                <a:latin typeface="Constantia"/>
                <a:cs typeface="Constantia"/>
              </a:rPr>
              <a:t>huiles minérales</a:t>
            </a:r>
            <a:r>
              <a:rPr sz="2800" b="0" dirty="0">
                <a:solidFill>
                  <a:srgbClr val="000000"/>
                </a:solidFill>
                <a:latin typeface="Constantia"/>
                <a:cs typeface="Constantia"/>
              </a:rPr>
              <a:t>		</a:t>
            </a:r>
            <a:r>
              <a:rPr sz="2800" b="0" spc="-25" dirty="0">
                <a:solidFill>
                  <a:srgbClr val="000000"/>
                </a:solidFill>
                <a:latin typeface="Constantia"/>
                <a:cs typeface="Constantia"/>
              </a:rPr>
              <a:t>qui</a:t>
            </a:r>
            <a:r>
              <a:rPr sz="2800" b="0" dirty="0">
                <a:solidFill>
                  <a:srgbClr val="000000"/>
                </a:solidFill>
                <a:latin typeface="Constantia"/>
                <a:cs typeface="Constantia"/>
              </a:rPr>
              <a:t>		</a:t>
            </a:r>
            <a:r>
              <a:rPr sz="2800" b="0" spc="-10" dirty="0">
                <a:solidFill>
                  <a:srgbClr val="000000"/>
                </a:solidFill>
                <a:latin typeface="Constantia"/>
                <a:cs typeface="Constantia"/>
              </a:rPr>
              <a:t>comportent</a:t>
            </a:r>
            <a:r>
              <a:rPr sz="2800" b="0" dirty="0">
                <a:solidFill>
                  <a:srgbClr val="000000"/>
                </a:solidFill>
                <a:latin typeface="Constantia"/>
                <a:cs typeface="Constantia"/>
              </a:rPr>
              <a:t>	</a:t>
            </a:r>
            <a:r>
              <a:rPr sz="2800" b="0" spc="-25" dirty="0">
                <a:solidFill>
                  <a:srgbClr val="000000"/>
                </a:solidFill>
                <a:latin typeface="Constantia"/>
                <a:cs typeface="Constantia"/>
              </a:rPr>
              <a:t>des</a:t>
            </a:r>
            <a:r>
              <a:rPr sz="2800" b="0" dirty="0">
                <a:solidFill>
                  <a:srgbClr val="000000"/>
                </a:solidFill>
                <a:latin typeface="Constantia"/>
                <a:cs typeface="Constantia"/>
              </a:rPr>
              <a:t>	</a:t>
            </a:r>
            <a:r>
              <a:rPr sz="2800" b="0" spc="-10" dirty="0">
                <a:solidFill>
                  <a:srgbClr val="000000"/>
                </a:solidFill>
                <a:latin typeface="Constantia"/>
                <a:cs typeface="Constantia"/>
              </a:rPr>
              <a:t>substances</a:t>
            </a:r>
            <a:r>
              <a:rPr sz="2800" b="0" dirty="0">
                <a:solidFill>
                  <a:srgbClr val="000000"/>
                </a:solidFill>
                <a:latin typeface="Constantia"/>
                <a:cs typeface="Constantia"/>
              </a:rPr>
              <a:t>	</a:t>
            </a:r>
            <a:r>
              <a:rPr sz="2800" b="0" spc="-10" dirty="0">
                <a:solidFill>
                  <a:srgbClr val="000000"/>
                </a:solidFill>
                <a:latin typeface="Constantia"/>
                <a:cs typeface="Constantia"/>
              </a:rPr>
              <a:t>telles</a:t>
            </a:r>
            <a:r>
              <a:rPr sz="2800" b="0" dirty="0">
                <a:solidFill>
                  <a:srgbClr val="000000"/>
                </a:solidFill>
                <a:latin typeface="Constantia"/>
                <a:cs typeface="Constantia"/>
              </a:rPr>
              <a:t>	</a:t>
            </a:r>
            <a:r>
              <a:rPr sz="2800" b="0" spc="-25" dirty="0">
                <a:solidFill>
                  <a:srgbClr val="000000"/>
                </a:solidFill>
                <a:latin typeface="Constantia"/>
                <a:cs typeface="Constantia"/>
              </a:rPr>
              <a:t>que</a:t>
            </a:r>
            <a:r>
              <a:rPr sz="2800" b="0" dirty="0">
                <a:solidFill>
                  <a:srgbClr val="000000"/>
                </a:solidFill>
                <a:latin typeface="Constantia"/>
                <a:cs typeface="Constantia"/>
              </a:rPr>
              <a:t>	</a:t>
            </a:r>
            <a:r>
              <a:rPr sz="2800" b="0" spc="-25" dirty="0">
                <a:solidFill>
                  <a:srgbClr val="000000"/>
                </a:solidFill>
                <a:latin typeface="Constantia"/>
                <a:cs typeface="Constantia"/>
              </a:rPr>
              <a:t>les</a:t>
            </a:r>
            <a:endParaRPr sz="28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4401" y="1766138"/>
            <a:ext cx="8817610" cy="288353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10"/>
              </a:spcBef>
            </a:pPr>
            <a:r>
              <a:rPr sz="2800" dirty="0">
                <a:latin typeface="Constantia"/>
                <a:cs typeface="Constantia"/>
              </a:rPr>
              <a:t>alcanes,</a:t>
            </a:r>
            <a:r>
              <a:rPr sz="2800" spc="484" dirty="0">
                <a:latin typeface="Constantia"/>
                <a:cs typeface="Constantia"/>
              </a:rPr>
              <a:t>  </a:t>
            </a:r>
            <a:r>
              <a:rPr sz="2800" dirty="0">
                <a:latin typeface="Constantia"/>
                <a:cs typeface="Constantia"/>
              </a:rPr>
              <a:t>les</a:t>
            </a:r>
            <a:r>
              <a:rPr sz="2800" spc="470" dirty="0">
                <a:latin typeface="Constantia"/>
                <a:cs typeface="Constantia"/>
              </a:rPr>
              <a:t>  </a:t>
            </a:r>
            <a:r>
              <a:rPr sz="2800" dirty="0">
                <a:latin typeface="Constantia"/>
                <a:cs typeface="Constantia"/>
              </a:rPr>
              <a:t>alcènes,</a:t>
            </a:r>
            <a:r>
              <a:rPr sz="2800" spc="500" dirty="0">
                <a:latin typeface="Constantia"/>
                <a:cs typeface="Constantia"/>
              </a:rPr>
              <a:t>  </a:t>
            </a:r>
            <a:r>
              <a:rPr sz="2800" dirty="0">
                <a:latin typeface="Constantia"/>
                <a:cs typeface="Constantia"/>
              </a:rPr>
              <a:t>etc.</a:t>
            </a:r>
            <a:r>
              <a:rPr sz="2800" spc="500" dirty="0">
                <a:latin typeface="Constantia"/>
                <a:cs typeface="Constantia"/>
              </a:rPr>
              <a:t>  </a:t>
            </a:r>
            <a:r>
              <a:rPr sz="2800" dirty="0">
                <a:latin typeface="Constantia"/>
                <a:cs typeface="Constantia"/>
              </a:rPr>
              <a:t>Outre</a:t>
            </a:r>
            <a:r>
              <a:rPr sz="2800" spc="465" dirty="0">
                <a:latin typeface="Constantia"/>
                <a:cs typeface="Constantia"/>
              </a:rPr>
              <a:t>  </a:t>
            </a:r>
            <a:r>
              <a:rPr sz="2800" dirty="0">
                <a:latin typeface="Constantia"/>
                <a:cs typeface="Constantia"/>
              </a:rPr>
              <a:t>leur</a:t>
            </a:r>
            <a:r>
              <a:rPr sz="2800" spc="455" dirty="0">
                <a:latin typeface="Constantia"/>
                <a:cs typeface="Constantia"/>
              </a:rPr>
              <a:t>  </a:t>
            </a:r>
            <a:r>
              <a:rPr sz="2800" dirty="0">
                <a:latin typeface="Constantia"/>
                <a:cs typeface="Constantia"/>
              </a:rPr>
              <a:t>toxicité,</a:t>
            </a:r>
            <a:r>
              <a:rPr sz="2800" spc="495" dirty="0">
                <a:latin typeface="Constantia"/>
                <a:cs typeface="Constantia"/>
              </a:rPr>
              <a:t>  </a:t>
            </a:r>
            <a:r>
              <a:rPr sz="2800" spc="-25" dirty="0">
                <a:latin typeface="Constantia"/>
                <a:cs typeface="Constantia"/>
              </a:rPr>
              <a:t>ces </a:t>
            </a:r>
            <a:r>
              <a:rPr sz="2800" dirty="0">
                <a:latin typeface="Constantia"/>
                <a:cs typeface="Constantia"/>
              </a:rPr>
              <a:t>substances</a:t>
            </a:r>
            <a:r>
              <a:rPr sz="2800" spc="520" dirty="0">
                <a:latin typeface="Constantia"/>
                <a:cs typeface="Constantia"/>
              </a:rPr>
              <a:t> </a:t>
            </a:r>
            <a:r>
              <a:rPr sz="2800" dirty="0">
                <a:latin typeface="Constantia"/>
                <a:cs typeface="Constantia"/>
              </a:rPr>
              <a:t>peuvent</a:t>
            </a:r>
            <a:r>
              <a:rPr sz="2800" spc="470" dirty="0">
                <a:latin typeface="Constantia"/>
                <a:cs typeface="Constantia"/>
              </a:rPr>
              <a:t> </a:t>
            </a:r>
            <a:r>
              <a:rPr sz="2800" dirty="0">
                <a:latin typeface="Constantia"/>
                <a:cs typeface="Constantia"/>
              </a:rPr>
              <a:t>limiter</a:t>
            </a:r>
            <a:r>
              <a:rPr sz="2800" spc="484" dirty="0">
                <a:latin typeface="Constantia"/>
                <a:cs typeface="Constantia"/>
              </a:rPr>
              <a:t> </a:t>
            </a:r>
            <a:r>
              <a:rPr sz="2800" dirty="0">
                <a:latin typeface="Constantia"/>
                <a:cs typeface="Constantia"/>
              </a:rPr>
              <a:t>l’apport</a:t>
            </a:r>
            <a:r>
              <a:rPr sz="2800" spc="500" dirty="0">
                <a:latin typeface="Constantia"/>
                <a:cs typeface="Constantia"/>
              </a:rPr>
              <a:t> </a:t>
            </a:r>
            <a:r>
              <a:rPr sz="2800" dirty="0">
                <a:latin typeface="Constantia"/>
                <a:cs typeface="Constantia"/>
              </a:rPr>
              <a:t>d’oxygène</a:t>
            </a:r>
            <a:r>
              <a:rPr sz="2800" spc="495" dirty="0">
                <a:latin typeface="Constantia"/>
                <a:cs typeface="Constantia"/>
              </a:rPr>
              <a:t> </a:t>
            </a:r>
            <a:r>
              <a:rPr sz="2800" dirty="0">
                <a:latin typeface="Constantia"/>
                <a:cs typeface="Constantia"/>
              </a:rPr>
              <a:t>dans</a:t>
            </a:r>
            <a:r>
              <a:rPr sz="2800" spc="520" dirty="0">
                <a:latin typeface="Constantia"/>
                <a:cs typeface="Constantia"/>
              </a:rPr>
              <a:t> </a:t>
            </a:r>
            <a:r>
              <a:rPr sz="2800" spc="-25" dirty="0">
                <a:latin typeface="Constantia"/>
                <a:cs typeface="Constantia"/>
              </a:rPr>
              <a:t>les </a:t>
            </a:r>
            <a:r>
              <a:rPr sz="2800" dirty="0">
                <a:latin typeface="Constantia"/>
                <a:cs typeface="Constantia"/>
              </a:rPr>
              <a:t>eaux</a:t>
            </a:r>
            <a:r>
              <a:rPr sz="2800" spc="320" dirty="0">
                <a:latin typeface="Constantia"/>
                <a:cs typeface="Constantia"/>
              </a:rPr>
              <a:t>   </a:t>
            </a:r>
            <a:r>
              <a:rPr sz="2800" dirty="0">
                <a:latin typeface="Constantia"/>
                <a:cs typeface="Constantia"/>
              </a:rPr>
              <a:t>de</a:t>
            </a:r>
            <a:r>
              <a:rPr sz="2800" spc="315" dirty="0">
                <a:latin typeface="Constantia"/>
                <a:cs typeface="Constantia"/>
              </a:rPr>
              <a:t>   </a:t>
            </a:r>
            <a:r>
              <a:rPr sz="2800" dirty="0">
                <a:latin typeface="Constantia"/>
                <a:cs typeface="Constantia"/>
              </a:rPr>
              <a:t>surface</a:t>
            </a:r>
            <a:r>
              <a:rPr sz="2800" spc="305" dirty="0">
                <a:latin typeface="Constantia"/>
                <a:cs typeface="Constantia"/>
              </a:rPr>
              <a:t>   </a:t>
            </a:r>
            <a:r>
              <a:rPr sz="2800" dirty="0">
                <a:latin typeface="Constantia"/>
                <a:cs typeface="Constantia"/>
              </a:rPr>
              <a:t>lorsqu’elles</a:t>
            </a:r>
            <a:r>
              <a:rPr sz="2800" spc="315" dirty="0">
                <a:latin typeface="Constantia"/>
                <a:cs typeface="Constantia"/>
              </a:rPr>
              <a:t>   </a:t>
            </a:r>
            <a:r>
              <a:rPr sz="2800" dirty="0">
                <a:latin typeface="Constantia"/>
                <a:cs typeface="Constantia"/>
              </a:rPr>
              <a:t>sont</a:t>
            </a:r>
            <a:r>
              <a:rPr sz="2800" spc="310" dirty="0">
                <a:latin typeface="Constantia"/>
                <a:cs typeface="Constantia"/>
              </a:rPr>
              <a:t>   </a:t>
            </a:r>
            <a:r>
              <a:rPr sz="2800" dirty="0">
                <a:latin typeface="Constantia"/>
                <a:cs typeface="Constantia"/>
              </a:rPr>
              <a:t>présentes</a:t>
            </a:r>
            <a:r>
              <a:rPr sz="2800" spc="320" dirty="0">
                <a:latin typeface="Constantia"/>
                <a:cs typeface="Constantia"/>
              </a:rPr>
              <a:t>   </a:t>
            </a:r>
            <a:r>
              <a:rPr sz="2800" spc="-25" dirty="0">
                <a:latin typeface="Constantia"/>
                <a:cs typeface="Constantia"/>
              </a:rPr>
              <a:t>en concentrations</a:t>
            </a:r>
            <a:r>
              <a:rPr sz="2800" spc="-70" dirty="0">
                <a:latin typeface="Constantia"/>
                <a:cs typeface="Constantia"/>
              </a:rPr>
              <a:t> </a:t>
            </a:r>
            <a:r>
              <a:rPr sz="2800" spc="-10" dirty="0">
                <a:latin typeface="Constantia"/>
                <a:cs typeface="Constantia"/>
              </a:rPr>
              <a:t>élevées.</a:t>
            </a:r>
            <a:endParaRPr sz="2800">
              <a:latin typeface="Constantia"/>
              <a:cs typeface="Constantia"/>
            </a:endParaRPr>
          </a:p>
          <a:p>
            <a:pPr marL="228600" algn="just">
              <a:lnSpc>
                <a:spcPct val="100000"/>
              </a:lnSpc>
              <a:spcBef>
                <a:spcPts val="365"/>
              </a:spcBef>
            </a:pPr>
            <a:r>
              <a:rPr sz="24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2.6.Eléments</a:t>
            </a:r>
            <a:r>
              <a:rPr sz="2400" b="1" spc="-1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en</a:t>
            </a:r>
            <a:r>
              <a:rPr sz="2400" b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solution</a:t>
            </a:r>
            <a:endParaRPr sz="2400">
              <a:latin typeface="Times New Roman"/>
              <a:cs typeface="Times New Roman"/>
            </a:endParaRPr>
          </a:p>
          <a:p>
            <a:pPr marL="84455" algn="just">
              <a:lnSpc>
                <a:spcPct val="100000"/>
              </a:lnSpc>
              <a:spcBef>
                <a:spcPts val="45"/>
              </a:spcBef>
            </a:pPr>
            <a:r>
              <a:rPr sz="2400" dirty="0">
                <a:latin typeface="Constantia"/>
                <a:cs typeface="Constantia"/>
              </a:rPr>
              <a:t>Les</a:t>
            </a:r>
            <a:r>
              <a:rPr sz="2400" spc="11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chlorures</a:t>
            </a:r>
            <a:r>
              <a:rPr sz="2400" spc="11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(Cl-),</a:t>
            </a:r>
            <a:r>
              <a:rPr sz="2400" spc="17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une</a:t>
            </a:r>
            <a:r>
              <a:rPr sz="2400" spc="114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forte</a:t>
            </a:r>
            <a:r>
              <a:rPr sz="2400" spc="12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teneur</a:t>
            </a:r>
            <a:r>
              <a:rPr sz="2400" spc="9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en</a:t>
            </a:r>
            <a:r>
              <a:rPr sz="2400" spc="13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chlorures</a:t>
            </a:r>
            <a:r>
              <a:rPr sz="2400" spc="114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peut</a:t>
            </a:r>
            <a:r>
              <a:rPr sz="2400" spc="11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indiquer</a:t>
            </a:r>
            <a:endParaRPr sz="2400">
              <a:latin typeface="Constantia"/>
              <a:cs typeface="Constantia"/>
            </a:endParaRPr>
          </a:p>
          <a:p>
            <a:pPr marL="84455" algn="just">
              <a:lnSpc>
                <a:spcPct val="100000"/>
              </a:lnSpc>
            </a:pPr>
            <a:r>
              <a:rPr sz="2400" dirty="0">
                <a:latin typeface="Constantia"/>
                <a:cs typeface="Constantia"/>
              </a:rPr>
              <a:t>une</a:t>
            </a:r>
            <a:r>
              <a:rPr sz="2400" spc="7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pollution</a:t>
            </a:r>
            <a:r>
              <a:rPr sz="2400" spc="9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par</a:t>
            </a:r>
            <a:r>
              <a:rPr sz="2400" spc="80" dirty="0">
                <a:latin typeface="Constantia"/>
                <a:cs typeface="Constantia"/>
              </a:rPr>
              <a:t>  </a:t>
            </a:r>
            <a:r>
              <a:rPr sz="2400" dirty="0">
                <a:latin typeface="Constantia"/>
                <a:cs typeface="Constantia"/>
              </a:rPr>
              <a:t>des</a:t>
            </a:r>
            <a:r>
              <a:rPr sz="2400" spc="9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eaux</a:t>
            </a:r>
            <a:r>
              <a:rPr sz="2400" spc="7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usées</a:t>
            </a:r>
            <a:r>
              <a:rPr sz="2400" spc="6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domestiques</a:t>
            </a:r>
            <a:r>
              <a:rPr sz="2400" spc="7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(sels</a:t>
            </a:r>
            <a:r>
              <a:rPr sz="2400" spc="9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régénérants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6334" y="4624196"/>
            <a:ext cx="565912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31570" algn="l"/>
                <a:tab pos="1917700" algn="l"/>
                <a:tab pos="1942464" algn="l"/>
                <a:tab pos="2487930" algn="l"/>
                <a:tab pos="3204845" algn="l"/>
                <a:tab pos="3951604" algn="l"/>
                <a:tab pos="4506595" algn="l"/>
                <a:tab pos="4606925" algn="l"/>
                <a:tab pos="5037455" algn="l"/>
                <a:tab pos="5290185" algn="l"/>
              </a:tabLst>
            </a:pPr>
            <a:r>
              <a:rPr sz="2400" spc="-10" dirty="0">
                <a:latin typeface="Constantia"/>
                <a:cs typeface="Constantia"/>
              </a:rPr>
              <a:t>utilisés</a:t>
            </a:r>
            <a:r>
              <a:rPr sz="2400" dirty="0">
                <a:latin typeface="Constantia"/>
                <a:cs typeface="Constantia"/>
              </a:rPr>
              <a:t>	</a:t>
            </a:r>
            <a:r>
              <a:rPr sz="2400" spc="-20" dirty="0">
                <a:latin typeface="Constantia"/>
                <a:cs typeface="Constantia"/>
              </a:rPr>
              <a:t>dans</a:t>
            </a:r>
            <a:r>
              <a:rPr sz="2400" dirty="0">
                <a:latin typeface="Constantia"/>
                <a:cs typeface="Constantia"/>
              </a:rPr>
              <a:t>		</a:t>
            </a:r>
            <a:r>
              <a:rPr sz="2400" spc="-25" dirty="0">
                <a:latin typeface="Constantia"/>
                <a:cs typeface="Constantia"/>
              </a:rPr>
              <a:t>les</a:t>
            </a:r>
            <a:r>
              <a:rPr sz="2400" dirty="0">
                <a:latin typeface="Constantia"/>
                <a:cs typeface="Constantia"/>
              </a:rPr>
              <a:t>	</a:t>
            </a:r>
            <a:r>
              <a:rPr sz="2400" spc="-30" dirty="0">
                <a:latin typeface="Constantia"/>
                <a:cs typeface="Constantia"/>
              </a:rPr>
              <a:t>lave-</a:t>
            </a:r>
            <a:r>
              <a:rPr sz="2400" spc="-10" dirty="0">
                <a:latin typeface="Constantia"/>
                <a:cs typeface="Constantia"/>
              </a:rPr>
              <a:t>vaisselle)</a:t>
            </a:r>
            <a:r>
              <a:rPr sz="2400" dirty="0">
                <a:latin typeface="Constantia"/>
                <a:cs typeface="Constantia"/>
              </a:rPr>
              <a:t>	</a:t>
            </a:r>
            <a:r>
              <a:rPr sz="2400" spc="-25" dirty="0">
                <a:latin typeface="Constantia"/>
                <a:cs typeface="Constantia"/>
              </a:rPr>
              <a:t>ou</a:t>
            </a:r>
            <a:r>
              <a:rPr sz="2400" dirty="0">
                <a:latin typeface="Constantia"/>
                <a:cs typeface="Constantia"/>
              </a:rPr>
              <a:t>	</a:t>
            </a:r>
            <a:r>
              <a:rPr sz="2400" spc="-25" dirty="0">
                <a:latin typeface="Constantia"/>
                <a:cs typeface="Constantia"/>
              </a:rPr>
              <a:t>par </a:t>
            </a:r>
            <a:r>
              <a:rPr sz="2400" spc="-10" dirty="0">
                <a:latin typeface="Constantia"/>
                <a:cs typeface="Constantia"/>
              </a:rPr>
              <a:t>industrielles.</a:t>
            </a:r>
            <a:r>
              <a:rPr sz="2400" dirty="0">
                <a:latin typeface="Constantia"/>
                <a:cs typeface="Constantia"/>
              </a:rPr>
              <a:t>	</a:t>
            </a:r>
            <a:r>
              <a:rPr sz="2400" spc="-10" dirty="0">
                <a:latin typeface="Constantia"/>
                <a:cs typeface="Constantia"/>
              </a:rPr>
              <a:t>D’autres</a:t>
            </a:r>
            <a:r>
              <a:rPr sz="2400" dirty="0">
                <a:latin typeface="Constantia"/>
                <a:cs typeface="Constantia"/>
              </a:rPr>
              <a:t>	</a:t>
            </a:r>
            <a:r>
              <a:rPr sz="2400" spc="-20" dirty="0">
                <a:latin typeface="Constantia"/>
                <a:cs typeface="Constantia"/>
              </a:rPr>
              <a:t>ions</a:t>
            </a:r>
            <a:r>
              <a:rPr sz="2400" dirty="0">
                <a:latin typeface="Constantia"/>
                <a:cs typeface="Constantia"/>
              </a:rPr>
              <a:t>	</a:t>
            </a:r>
            <a:r>
              <a:rPr sz="2400" spc="-20" dirty="0">
                <a:latin typeface="Constantia"/>
                <a:cs typeface="Constantia"/>
              </a:rPr>
              <a:t>tels</a:t>
            </a:r>
            <a:r>
              <a:rPr sz="2400" dirty="0">
                <a:latin typeface="Constantia"/>
                <a:cs typeface="Constantia"/>
              </a:rPr>
              <a:t>		</a:t>
            </a:r>
            <a:r>
              <a:rPr sz="2400" spc="-25" dirty="0">
                <a:latin typeface="Constantia"/>
                <a:cs typeface="Constantia"/>
              </a:rPr>
              <a:t>que</a:t>
            </a:r>
            <a:r>
              <a:rPr sz="2400" dirty="0">
                <a:latin typeface="Constantia"/>
                <a:cs typeface="Constantia"/>
              </a:rPr>
              <a:t>	</a:t>
            </a:r>
            <a:r>
              <a:rPr sz="2400" spc="-25" dirty="0">
                <a:latin typeface="Constantia"/>
                <a:cs typeface="Constantia"/>
              </a:rPr>
              <a:t>les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33109" y="4624196"/>
            <a:ext cx="291655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2405" marR="5080" indent="-180340">
              <a:lnSpc>
                <a:spcPct val="100000"/>
              </a:lnSpc>
              <a:spcBef>
                <a:spcPts val="100"/>
              </a:spcBef>
              <a:tabLst>
                <a:tab pos="1384300" algn="l"/>
                <a:tab pos="2189480" algn="l"/>
                <a:tab pos="2592070" algn="l"/>
              </a:tabLst>
            </a:pPr>
            <a:r>
              <a:rPr sz="2400" spc="-10" dirty="0">
                <a:latin typeface="Constantia"/>
                <a:cs typeface="Constantia"/>
              </a:rPr>
              <a:t>certaines</a:t>
            </a:r>
            <a:r>
              <a:rPr sz="2400" dirty="0">
                <a:latin typeface="Constantia"/>
                <a:cs typeface="Constantia"/>
              </a:rPr>
              <a:t>	</a:t>
            </a:r>
            <a:r>
              <a:rPr sz="2400" spc="-59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eaux</a:t>
            </a:r>
            <a:r>
              <a:rPr sz="2400" dirty="0">
                <a:latin typeface="Constantia"/>
                <a:cs typeface="Constantia"/>
              </a:rPr>
              <a:t>	</a:t>
            </a:r>
            <a:r>
              <a:rPr sz="2400" spc="-20" dirty="0">
                <a:latin typeface="Constantia"/>
                <a:cs typeface="Constantia"/>
              </a:rPr>
              <a:t>usées </a:t>
            </a:r>
            <a:r>
              <a:rPr sz="2400" spc="-10" dirty="0">
                <a:latin typeface="Constantia"/>
                <a:cs typeface="Constantia"/>
              </a:rPr>
              <a:t>sulfates</a:t>
            </a:r>
            <a:r>
              <a:rPr sz="2400" dirty="0">
                <a:latin typeface="Constantia"/>
                <a:cs typeface="Constantia"/>
              </a:rPr>
              <a:t>	</a:t>
            </a:r>
            <a:r>
              <a:rPr sz="2400" spc="-10" dirty="0">
                <a:latin typeface="Constantia"/>
                <a:cs typeface="Constantia"/>
              </a:rPr>
              <a:t>(SO4-</a:t>
            </a:r>
            <a:r>
              <a:rPr sz="2400" dirty="0">
                <a:latin typeface="Constantia"/>
                <a:cs typeface="Constantia"/>
              </a:rPr>
              <a:t>-</a:t>
            </a:r>
            <a:r>
              <a:rPr sz="2400" spc="-50" dirty="0">
                <a:latin typeface="Constantia"/>
                <a:cs typeface="Constantia"/>
              </a:rPr>
              <a:t>)</a:t>
            </a:r>
            <a:r>
              <a:rPr sz="2400" dirty="0">
                <a:latin typeface="Constantia"/>
                <a:cs typeface="Constantia"/>
              </a:rPr>
              <a:t>	</a:t>
            </a:r>
            <a:r>
              <a:rPr sz="2400" spc="-25" dirty="0">
                <a:latin typeface="Constantia"/>
                <a:cs typeface="Constantia"/>
              </a:rPr>
              <a:t>,le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6334" y="5356047"/>
            <a:ext cx="856107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onstantia"/>
                <a:cs typeface="Constantia"/>
              </a:rPr>
              <a:t>calcium</a:t>
            </a:r>
            <a:r>
              <a:rPr sz="2400" spc="16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(Ca++),</a:t>
            </a:r>
            <a:r>
              <a:rPr sz="2400" spc="16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magnésium</a:t>
            </a:r>
            <a:r>
              <a:rPr sz="2400" spc="15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(Mg++),</a:t>
            </a:r>
            <a:r>
              <a:rPr sz="2400" spc="16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potassium</a:t>
            </a:r>
            <a:r>
              <a:rPr sz="2400" spc="17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(K+),</a:t>
            </a:r>
            <a:r>
              <a:rPr sz="2400" spc="18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fluor</a:t>
            </a:r>
            <a:r>
              <a:rPr sz="2400" spc="10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(F-</a:t>
            </a:r>
            <a:r>
              <a:rPr sz="2400" spc="-50" dirty="0">
                <a:latin typeface="Constantia"/>
                <a:cs typeface="Constantia"/>
              </a:rPr>
              <a:t>) </a:t>
            </a:r>
            <a:r>
              <a:rPr sz="2400" dirty="0">
                <a:latin typeface="Constantia"/>
                <a:cs typeface="Constantia"/>
              </a:rPr>
              <a:t>peuvent</a:t>
            </a:r>
            <a:r>
              <a:rPr sz="2400" spc="10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être</a:t>
            </a:r>
            <a:r>
              <a:rPr sz="2400" spc="11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également</a:t>
            </a:r>
            <a:r>
              <a:rPr sz="2400" spc="10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mesurés.</a:t>
            </a:r>
            <a:r>
              <a:rPr sz="2400" spc="15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Les</a:t>
            </a:r>
            <a:r>
              <a:rPr sz="2400" spc="10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éléments</a:t>
            </a:r>
            <a:r>
              <a:rPr sz="2400" spc="10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en</a:t>
            </a:r>
            <a:r>
              <a:rPr sz="2400" spc="12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solution</a:t>
            </a:r>
            <a:r>
              <a:rPr sz="2400" spc="145" dirty="0"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</a:rPr>
              <a:t>sont </a:t>
            </a:r>
            <a:r>
              <a:rPr sz="2400" spc="-10" dirty="0">
                <a:latin typeface="Constantia"/>
                <a:cs typeface="Constantia"/>
              </a:rPr>
              <a:t>exprimés</a:t>
            </a:r>
            <a:r>
              <a:rPr sz="2400" spc="-114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en</a:t>
            </a:r>
            <a:r>
              <a:rPr sz="2400" spc="-45" dirty="0"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</a:rPr>
              <a:t>mg/l.</a:t>
            </a:r>
            <a:endParaRPr sz="2400">
              <a:latin typeface="Constantia"/>
              <a:cs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6334" y="152400"/>
            <a:ext cx="8646795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400" b="1" spc="-20" dirty="0">
                <a:solidFill>
                  <a:srgbClr val="FF0000"/>
                </a:solidFill>
                <a:latin typeface="Constantia"/>
                <a:cs typeface="Constantia"/>
              </a:rPr>
              <a:t>2.7.Oxygène</a:t>
            </a:r>
            <a:r>
              <a:rPr sz="2400" b="1" spc="-13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onstantia"/>
                <a:cs typeface="Constantia"/>
              </a:rPr>
              <a:t>dissous</a:t>
            </a:r>
            <a:r>
              <a:rPr sz="2400" b="1" spc="-5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onstantia"/>
                <a:cs typeface="Constantia"/>
              </a:rPr>
              <a:t>(OD)</a:t>
            </a:r>
            <a:r>
              <a:rPr sz="2400" b="1" spc="-5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onstantia"/>
                <a:cs typeface="Constantia"/>
              </a:rPr>
              <a:t>et</a:t>
            </a:r>
            <a:r>
              <a:rPr sz="2400" b="1" spc="-6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onstantia"/>
                <a:cs typeface="Constantia"/>
              </a:rPr>
              <a:t>%</a:t>
            </a:r>
            <a:r>
              <a:rPr sz="2400" b="1" spc="-4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onstantia"/>
                <a:cs typeface="Constantia"/>
              </a:rPr>
              <a:t>de</a:t>
            </a:r>
            <a:r>
              <a:rPr sz="2400" b="1" spc="-10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b="1" spc="-20" dirty="0">
                <a:solidFill>
                  <a:srgbClr val="FF0000"/>
                </a:solidFill>
                <a:latin typeface="Constantia"/>
                <a:cs typeface="Constantia"/>
              </a:rPr>
              <a:t>saturation</a:t>
            </a:r>
            <a:r>
              <a:rPr sz="2400" b="1" spc="-114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b="1">
                <a:solidFill>
                  <a:srgbClr val="FF0000"/>
                </a:solidFill>
                <a:latin typeface="Constantia"/>
                <a:cs typeface="Constantia"/>
              </a:rPr>
              <a:t>en</a:t>
            </a:r>
            <a:r>
              <a:rPr sz="2400" b="1" spc="-85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b="1" spc="-10" smtClean="0">
                <a:solidFill>
                  <a:srgbClr val="FF0000"/>
                </a:solidFill>
                <a:latin typeface="Constantia"/>
                <a:cs typeface="Constantia"/>
              </a:rPr>
              <a:t>oxygène</a:t>
            </a:r>
            <a:endParaRPr lang="fr-FR" sz="2400" b="1" spc="-10" dirty="0" smtClean="0">
              <a:solidFill>
                <a:srgbClr val="FF0000"/>
              </a:solidFill>
              <a:latin typeface="Constantia"/>
              <a:cs typeface="Constantia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endParaRPr sz="2400">
              <a:latin typeface="Constantia"/>
              <a:cs typeface="Constanti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" y="563701"/>
            <a:ext cx="86868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>
                <a:latin typeface="+mn-lt"/>
              </a:rPr>
              <a:t>L’</a:t>
            </a:r>
            <a:r>
              <a:rPr lang="fr-FR" sz="2000" b="1" dirty="0" smtClean="0">
                <a:latin typeface="+mn-lt"/>
              </a:rPr>
              <a:t>oxygène dissous (OD)</a:t>
            </a:r>
            <a:r>
              <a:rPr lang="fr-FR" sz="2000" dirty="0" smtClean="0">
                <a:latin typeface="+mn-lt"/>
              </a:rPr>
              <a:t> est la quantité d’oxygène présente dans l’eau, essentielle pour la survie des poissons et des micro-organismes. Le </a:t>
            </a:r>
            <a:r>
              <a:rPr lang="fr-FR" sz="2000" b="1" dirty="0" smtClean="0">
                <a:latin typeface="+mn-lt"/>
              </a:rPr>
              <a:t>% de saturation en oxygène</a:t>
            </a:r>
            <a:r>
              <a:rPr lang="fr-FR" sz="2000" dirty="0" smtClean="0">
                <a:latin typeface="+mn-lt"/>
              </a:rPr>
              <a:t> indique combien d’oxygène l’eau contient par rapport à sa capacité maximale à une température donnée. La concentration en OD dépend de plusieurs facteurs : la </a:t>
            </a:r>
            <a:r>
              <a:rPr lang="fr-FR" sz="2000" b="1" dirty="0" smtClean="0">
                <a:latin typeface="+mn-lt"/>
              </a:rPr>
              <a:t>température</a:t>
            </a:r>
            <a:r>
              <a:rPr lang="fr-FR" sz="2000" dirty="0" smtClean="0">
                <a:latin typeface="+mn-lt"/>
              </a:rPr>
              <a:t> (l’eau chaude retient moins d’oxygène), la </a:t>
            </a:r>
            <a:r>
              <a:rPr lang="fr-FR" sz="2000" b="1" dirty="0" smtClean="0">
                <a:latin typeface="+mn-lt"/>
              </a:rPr>
              <a:t>salinité</a:t>
            </a:r>
            <a:r>
              <a:rPr lang="fr-FR" sz="2000" dirty="0" smtClean="0">
                <a:latin typeface="+mn-lt"/>
              </a:rPr>
              <a:t> (moins d’OD dans l’eau salée), la </a:t>
            </a:r>
            <a:r>
              <a:rPr lang="fr-FR" sz="2000" b="1" dirty="0" smtClean="0">
                <a:latin typeface="+mn-lt"/>
              </a:rPr>
              <a:t>matière organique</a:t>
            </a:r>
            <a:r>
              <a:rPr lang="fr-FR" sz="2000" dirty="0" smtClean="0">
                <a:latin typeface="+mn-lt"/>
              </a:rPr>
              <a:t> (qui consomme l’oxygène lors de sa décomposition) et l’</a:t>
            </a:r>
            <a:r>
              <a:rPr lang="fr-FR" sz="2000" b="1" dirty="0" smtClean="0">
                <a:latin typeface="+mn-lt"/>
              </a:rPr>
              <a:t>aération</a:t>
            </a:r>
            <a:r>
              <a:rPr lang="fr-FR" sz="2000" dirty="0" smtClean="0">
                <a:latin typeface="+mn-lt"/>
              </a:rPr>
              <a:t> de l’eau. Des valeurs supérieures à 7 mg/L indiquent une eau de bonne qualité, tandis que des valeurs inférieures à 4 mg/L peuvent mettre en danger la vie aquatique. Ainsi, l’OD et le % de saturation sont des </a:t>
            </a:r>
            <a:r>
              <a:rPr lang="fr-FR" sz="2000" b="1" dirty="0" smtClean="0">
                <a:latin typeface="+mn-lt"/>
              </a:rPr>
              <a:t>indicateurs essentiels de la qualité écologique de l’eau</a:t>
            </a:r>
            <a:r>
              <a:rPr lang="fr-FR" sz="2000" dirty="0" smtClean="0">
                <a:latin typeface="+mn-lt"/>
              </a:rPr>
              <a:t>.</a:t>
            </a:r>
            <a:endParaRPr lang="fr-FR" sz="2000" dirty="0">
              <a:latin typeface="+mn-lt"/>
            </a:endParaRPr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3886200"/>
            <a:ext cx="79248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401" y="485343"/>
            <a:ext cx="8822055" cy="248914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1230630">
              <a:lnSpc>
                <a:spcPct val="100000"/>
              </a:lnSpc>
              <a:spcBef>
                <a:spcPts val="110"/>
              </a:spcBef>
            </a:pPr>
            <a:r>
              <a:rPr sz="2800" b="1" spc="-20" dirty="0">
                <a:solidFill>
                  <a:srgbClr val="FF0000"/>
                </a:solidFill>
                <a:latin typeface="Constantia"/>
                <a:cs typeface="Constantia"/>
              </a:rPr>
              <a:t>2.8.Charge</a:t>
            </a:r>
            <a:r>
              <a:rPr sz="2800" b="1" spc="-16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800" b="1" dirty="0">
                <a:solidFill>
                  <a:srgbClr val="FF0000"/>
                </a:solidFill>
                <a:latin typeface="Constantia"/>
                <a:cs typeface="Constantia"/>
              </a:rPr>
              <a:t>en</a:t>
            </a:r>
            <a:r>
              <a:rPr sz="2800" b="1" spc="-4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Constantia"/>
                <a:cs typeface="Constantia"/>
              </a:rPr>
              <a:t>matières</a:t>
            </a:r>
            <a:r>
              <a:rPr sz="2800" b="1" spc="-18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Constantia"/>
                <a:cs typeface="Constantia"/>
              </a:rPr>
              <a:t>organiques</a:t>
            </a:r>
            <a:r>
              <a:rPr sz="2800" b="1" spc="-11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800" b="1" dirty="0">
                <a:solidFill>
                  <a:srgbClr val="FF0000"/>
                </a:solidFill>
                <a:latin typeface="Constantia"/>
                <a:cs typeface="Constantia"/>
              </a:rPr>
              <a:t>:</a:t>
            </a:r>
            <a:r>
              <a:rPr sz="2800" b="1" spc="-3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Constantia"/>
                <a:cs typeface="Constantia"/>
              </a:rPr>
              <a:t>demande biochimique</a:t>
            </a:r>
            <a:r>
              <a:rPr sz="2800" b="1" spc="-17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800" b="1" dirty="0">
                <a:solidFill>
                  <a:srgbClr val="FF0000"/>
                </a:solidFill>
                <a:latin typeface="Constantia"/>
                <a:cs typeface="Constantia"/>
              </a:rPr>
              <a:t>en</a:t>
            </a:r>
            <a:r>
              <a:rPr sz="2800" b="1" spc="-18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800" b="1" spc="-30" dirty="0">
                <a:solidFill>
                  <a:srgbClr val="FF0000"/>
                </a:solidFill>
                <a:latin typeface="Constantia"/>
                <a:cs typeface="Constantia"/>
              </a:rPr>
              <a:t>oxygène</a:t>
            </a:r>
            <a:r>
              <a:rPr sz="2800" b="1" spc="-8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800" b="1" dirty="0">
                <a:solidFill>
                  <a:srgbClr val="FF0000"/>
                </a:solidFill>
                <a:latin typeface="Constantia"/>
                <a:cs typeface="Constantia"/>
              </a:rPr>
              <a:t>(DBO)</a:t>
            </a:r>
            <a:r>
              <a:rPr sz="2800" b="1" spc="-7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800" b="1" dirty="0">
                <a:solidFill>
                  <a:srgbClr val="FF0000"/>
                </a:solidFill>
                <a:latin typeface="Constantia"/>
                <a:cs typeface="Constantia"/>
              </a:rPr>
              <a:t>et</a:t>
            </a:r>
            <a:r>
              <a:rPr sz="2800" b="1" spc="-15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Constantia"/>
                <a:cs typeface="Constantia"/>
              </a:rPr>
              <a:t>demande </a:t>
            </a:r>
            <a:r>
              <a:rPr sz="2800" b="1" dirty="0">
                <a:solidFill>
                  <a:srgbClr val="FF0000"/>
                </a:solidFill>
                <a:latin typeface="Constantia"/>
                <a:cs typeface="Constantia"/>
              </a:rPr>
              <a:t>chimique</a:t>
            </a:r>
            <a:r>
              <a:rPr sz="2800" b="1" spc="-204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800" b="1" dirty="0">
                <a:solidFill>
                  <a:srgbClr val="FF0000"/>
                </a:solidFill>
                <a:latin typeface="Constantia"/>
                <a:cs typeface="Constantia"/>
              </a:rPr>
              <a:t>en</a:t>
            </a:r>
            <a:r>
              <a:rPr sz="2800" b="1" spc="-17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800" b="1" spc="-30" dirty="0">
                <a:solidFill>
                  <a:srgbClr val="FF0000"/>
                </a:solidFill>
                <a:latin typeface="Constantia"/>
                <a:cs typeface="Constantia"/>
              </a:rPr>
              <a:t>oxygène</a:t>
            </a:r>
            <a:r>
              <a:rPr sz="2800" b="1" spc="-10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Constantia"/>
                <a:cs typeface="Constantia"/>
              </a:rPr>
              <a:t>(</a:t>
            </a:r>
            <a:r>
              <a:rPr sz="2800" b="1" spc="-10">
                <a:solidFill>
                  <a:srgbClr val="FF0000"/>
                </a:solidFill>
                <a:latin typeface="Constantia"/>
                <a:cs typeface="Constantia"/>
              </a:rPr>
              <a:t>DCO</a:t>
            </a:r>
            <a:r>
              <a:rPr sz="2800" b="1" spc="-10" smtClean="0">
                <a:solidFill>
                  <a:srgbClr val="FF0000"/>
                </a:solidFill>
                <a:latin typeface="Constantia"/>
                <a:cs typeface="Constantia"/>
              </a:rPr>
              <a:t>)</a:t>
            </a:r>
            <a:endParaRPr lang="fr-FR" sz="2800" b="1" spc="-10" dirty="0" smtClean="0">
              <a:solidFill>
                <a:srgbClr val="FF0000"/>
              </a:solidFill>
              <a:latin typeface="Constantia"/>
              <a:cs typeface="Constantia"/>
            </a:endParaRPr>
          </a:p>
          <a:p>
            <a:pPr marL="12700" marR="1230630" algn="just">
              <a:lnSpc>
                <a:spcPct val="100000"/>
              </a:lnSpc>
              <a:spcBef>
                <a:spcPts val="110"/>
              </a:spcBef>
            </a:pPr>
            <a:r>
              <a:rPr lang="fr-FR" sz="2800" dirty="0" smtClean="0"/>
              <a:t> </a:t>
            </a:r>
            <a:r>
              <a:rPr lang="fr-FR" sz="2400" dirty="0" smtClean="0">
                <a:latin typeface="+mn-lt"/>
              </a:rPr>
              <a:t>Deux </a:t>
            </a:r>
            <a:r>
              <a:rPr lang="fr-FR" sz="2400" dirty="0">
                <a:latin typeface="+mn-lt"/>
              </a:rPr>
              <a:t>paramètres sont essentiels pour évaluer la pollution organique : la </a:t>
            </a:r>
            <a:r>
              <a:rPr lang="fr-FR" sz="2400" b="1" dirty="0">
                <a:latin typeface="+mn-lt"/>
              </a:rPr>
              <a:t>demande biochimique en oxygène (DBO)</a:t>
            </a:r>
            <a:r>
              <a:rPr lang="fr-FR" sz="2400" dirty="0">
                <a:latin typeface="+mn-lt"/>
              </a:rPr>
              <a:t> et la </a:t>
            </a:r>
            <a:r>
              <a:rPr lang="fr-FR" sz="2400" b="1" dirty="0">
                <a:latin typeface="+mn-lt"/>
              </a:rPr>
              <a:t>demande chimique en oxygène (DCO</a:t>
            </a:r>
            <a:r>
              <a:rPr lang="fr-FR" sz="2400" b="1" dirty="0" smtClean="0">
                <a:latin typeface="+mn-lt"/>
              </a:rPr>
              <a:t>)</a:t>
            </a:r>
            <a:r>
              <a:rPr lang="fr-FR" sz="2400" dirty="0" smtClean="0">
                <a:latin typeface="+mn-lt"/>
              </a:rPr>
              <a:t>.</a:t>
            </a:r>
            <a:endParaRPr sz="2400">
              <a:latin typeface="+mn-lt"/>
              <a:cs typeface="Constanti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" y="2984480"/>
            <a:ext cx="8763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400" b="1" dirty="0">
                <a:solidFill>
                  <a:srgbClr val="FF0000"/>
                </a:solidFill>
                <a:latin typeface="+mn-lt"/>
              </a:rPr>
              <a:t>La DBO (demande biochimique en oxygène)</a:t>
            </a:r>
          </a:p>
          <a:p>
            <a:pPr algn="just"/>
            <a:r>
              <a:rPr lang="fr-FR" sz="2400" dirty="0">
                <a:latin typeface="+mn-lt"/>
              </a:rPr>
              <a:t>La DBO mesure la </a:t>
            </a:r>
            <a:r>
              <a:rPr lang="fr-FR" sz="2400" b="1" dirty="0">
                <a:latin typeface="+mn-lt"/>
              </a:rPr>
              <a:t>quantité d’oxygène consommée</a:t>
            </a:r>
            <a:r>
              <a:rPr lang="fr-FR" sz="2400" dirty="0">
                <a:latin typeface="+mn-lt"/>
              </a:rPr>
              <a:t> par des micro-organismes pour </a:t>
            </a:r>
            <a:r>
              <a:rPr lang="fr-FR" sz="2400" b="1" dirty="0">
                <a:latin typeface="+mn-lt"/>
              </a:rPr>
              <a:t>dégrader les matières organiques biodégradables</a:t>
            </a:r>
            <a:r>
              <a:rPr lang="fr-FR" sz="2400" dirty="0">
                <a:latin typeface="+mn-lt"/>
              </a:rPr>
              <a:t> contenues dans l’eau. Cette mesure est généralement effectuée sur 5 jours à 20 °C dans l’obscurité : on parle alors de </a:t>
            </a:r>
            <a:r>
              <a:rPr lang="fr-FR" sz="2400" b="1" dirty="0">
                <a:latin typeface="+mn-lt"/>
              </a:rPr>
              <a:t>DBO5</a:t>
            </a:r>
            <a:r>
              <a:rPr lang="fr-FR" sz="2400" dirty="0">
                <a:latin typeface="+mn-lt"/>
              </a:rPr>
              <a:t>. Elle reflète la part </a:t>
            </a:r>
            <a:r>
              <a:rPr lang="fr-FR" sz="2400" b="1" dirty="0">
                <a:latin typeface="+mn-lt"/>
              </a:rPr>
              <a:t>biodégradable de la pollution carbonée</a:t>
            </a:r>
            <a:r>
              <a:rPr lang="fr-FR" sz="2400" dirty="0">
                <a:latin typeface="+mn-lt"/>
              </a:rPr>
              <a:t> des eaux usées. C’est un indicateur très utile pour évaluer la performance des traitements </a:t>
            </a:r>
            <a:r>
              <a:rPr lang="fr-FR" sz="2400">
                <a:latin typeface="+mn-lt"/>
              </a:rPr>
              <a:t>biologiques</a:t>
            </a:r>
            <a:r>
              <a:rPr lang="fr-FR" sz="2400" smtClean="0">
                <a:latin typeface="+mn-lt"/>
              </a:rPr>
              <a:t>.</a:t>
            </a:r>
            <a:endParaRPr lang="fr-FR" sz="24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28600"/>
            <a:ext cx="883920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800" b="1" dirty="0">
                <a:solidFill>
                  <a:srgbClr val="FF0000"/>
                </a:solidFill>
                <a:latin typeface="+mj-lt"/>
              </a:rPr>
              <a:t>La DCO (demande chimique en oxygène)</a:t>
            </a:r>
          </a:p>
          <a:p>
            <a:pPr algn="just"/>
            <a:r>
              <a:rPr lang="fr-FR" sz="2400" dirty="0">
                <a:latin typeface="+mj-lt"/>
              </a:rPr>
              <a:t>La DCO, quant à elle, exprime la </a:t>
            </a:r>
            <a:r>
              <a:rPr lang="fr-FR" sz="2400" b="1" dirty="0">
                <a:latin typeface="+mj-lt"/>
              </a:rPr>
              <a:t>quantité totale d’oxygène nécessaire pour oxyder chimiquement</a:t>
            </a:r>
            <a:r>
              <a:rPr lang="fr-FR" sz="2400" dirty="0">
                <a:latin typeface="+mj-lt"/>
              </a:rPr>
              <a:t> toutes les matières organiques (biodégradables ou non) présentes dans l’eau. Elle prend en compte à la fois :</a:t>
            </a:r>
          </a:p>
          <a:p>
            <a:pPr algn="just"/>
            <a:r>
              <a:rPr lang="fr-FR" sz="2400" dirty="0">
                <a:latin typeface="+mj-lt"/>
              </a:rPr>
              <a:t>Les </a:t>
            </a:r>
            <a:r>
              <a:rPr lang="fr-FR" sz="2400" b="1" dirty="0">
                <a:latin typeface="+mj-lt"/>
              </a:rPr>
              <a:t>matières organiques facilement dégradables,</a:t>
            </a:r>
            <a:endParaRPr lang="fr-FR" sz="2400" dirty="0">
              <a:latin typeface="+mj-lt"/>
            </a:endParaRPr>
          </a:p>
          <a:p>
            <a:pPr algn="just"/>
            <a:r>
              <a:rPr lang="fr-FR" sz="2400" dirty="0">
                <a:latin typeface="+mj-lt"/>
              </a:rPr>
              <a:t>Les </a:t>
            </a:r>
            <a:r>
              <a:rPr lang="fr-FR" sz="2400" b="1" dirty="0">
                <a:latin typeface="+mj-lt"/>
              </a:rPr>
              <a:t>polluants plus résistants</a:t>
            </a:r>
            <a:r>
              <a:rPr lang="fr-FR" sz="2400" dirty="0">
                <a:latin typeface="+mj-lt"/>
              </a:rPr>
              <a:t>, comme certains composés chimiques ou minéraux</a:t>
            </a:r>
            <a:r>
              <a:rPr lang="fr-FR" sz="2400" dirty="0" smtClean="0">
                <a:latin typeface="+mj-lt"/>
              </a:rPr>
              <a:t>.</a:t>
            </a:r>
          </a:p>
          <a:p>
            <a:pPr algn="just"/>
            <a:r>
              <a:rPr lang="fr-FR" sz="2400" b="1" dirty="0" smtClean="0"/>
              <a:t>Unité : mg O₂/L</a:t>
            </a:r>
            <a:endParaRPr lang="fr-FR" sz="2400" dirty="0">
              <a:latin typeface="+mj-lt"/>
            </a:endParaRPr>
          </a:p>
          <a:p>
            <a:pPr algn="just"/>
            <a:r>
              <a:rPr lang="fr-FR" sz="2400" dirty="0">
                <a:latin typeface="+mj-lt"/>
              </a:rPr>
              <a:t>Elle donne donc une vision plus globale de la charge polluante de l’eau.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685800"/>
            <a:ext cx="8334375" cy="492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660400"/>
            <a:ext cx="91440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533400" y="152400"/>
            <a:ext cx="47355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+mn-lt"/>
              </a:rPr>
              <a:t>DBO5 vs DCO : quelles différences ?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" y="3447871"/>
            <a:ext cx="8686800" cy="83099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fr-FR" sz="2400" b="1" dirty="0"/>
              <a:t>La DCO est toujours supérieure à la DBO5</a:t>
            </a:r>
            <a:r>
              <a:rPr lang="fr-FR" sz="2400" dirty="0"/>
              <a:t>. La différence entre les deux représente </a:t>
            </a:r>
            <a:r>
              <a:rPr lang="fr-FR" sz="2400" b="1" dirty="0"/>
              <a:t>la part de matière organique non biodégradable</a:t>
            </a:r>
            <a:r>
              <a:rPr lang="fr-FR" sz="2400"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4495800"/>
            <a:ext cx="8686800" cy="156966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fr-FR" sz="2400" dirty="0">
                <a:latin typeface="+mj-lt"/>
              </a:rPr>
              <a:t>Pour les eaux usées domestiques, le </a:t>
            </a:r>
            <a:r>
              <a:rPr lang="fr-FR" sz="2400" b="1" dirty="0">
                <a:latin typeface="+mj-lt"/>
              </a:rPr>
              <a:t>rapport DCO/DBO5</a:t>
            </a:r>
            <a:r>
              <a:rPr lang="fr-FR" sz="2400" dirty="0">
                <a:latin typeface="+mj-lt"/>
              </a:rPr>
              <a:t> est généralement compris entre </a:t>
            </a:r>
            <a:r>
              <a:rPr lang="fr-FR" sz="2400" b="1" dirty="0">
                <a:latin typeface="+mj-lt"/>
              </a:rPr>
              <a:t>1,5 et 2</a:t>
            </a:r>
            <a:r>
              <a:rPr lang="fr-FR" sz="2400" dirty="0">
                <a:latin typeface="+mj-lt"/>
              </a:rPr>
              <a:t>, ce qui indique une bonne biodégradabilité. Un rapport supérieur à 2,5 ou 3 peut révéler la présence de substances plus complexes à éliminer.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885885"/>
            <a:ext cx="8991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400" dirty="0" smtClean="0">
                <a:latin typeface="+mn-lt"/>
              </a:rPr>
              <a:t>La </a:t>
            </a:r>
            <a:r>
              <a:rPr lang="fr-FR" sz="2400" b="1" dirty="0" smtClean="0">
                <a:latin typeface="+mn-lt"/>
              </a:rPr>
              <a:t>chlorophylle-a</a:t>
            </a:r>
            <a:r>
              <a:rPr lang="fr-FR" sz="2400" dirty="0" smtClean="0">
                <a:latin typeface="+mn-lt"/>
              </a:rPr>
              <a:t> est un pigment vert présent dans les algues et le phytoplancton. Elle est utilisée comme </a:t>
            </a:r>
            <a:r>
              <a:rPr lang="fr-FR" sz="2400" b="1" dirty="0" smtClean="0">
                <a:latin typeface="+mn-lt"/>
              </a:rPr>
              <a:t>indicateur biologique de la qualité de l’eau</a:t>
            </a:r>
            <a:r>
              <a:rPr lang="fr-FR" sz="2400" dirty="0" smtClean="0">
                <a:latin typeface="+mn-lt"/>
              </a:rPr>
              <a:t>, car sa concentration reflète directement la </a:t>
            </a:r>
            <a:r>
              <a:rPr lang="fr-FR" sz="2400" b="1" dirty="0" smtClean="0">
                <a:latin typeface="+mn-lt"/>
              </a:rPr>
              <a:t>quantité d’algues</a:t>
            </a:r>
            <a:r>
              <a:rPr lang="fr-FR" sz="2400" dirty="0" smtClean="0">
                <a:latin typeface="+mn-lt"/>
              </a:rPr>
              <a:t> présentes.</a:t>
            </a:r>
          </a:p>
          <a:p>
            <a:pPr algn="just"/>
            <a:r>
              <a:rPr lang="fr-FR" sz="2400" dirty="0" smtClean="0">
                <a:latin typeface="+mn-lt"/>
              </a:rPr>
              <a:t>Une </a:t>
            </a:r>
            <a:r>
              <a:rPr lang="fr-FR" sz="2400" b="1" dirty="0" smtClean="0">
                <a:latin typeface="+mn-lt"/>
              </a:rPr>
              <a:t>augmentation de la chlorophylle</a:t>
            </a:r>
            <a:r>
              <a:rPr lang="fr-FR" sz="2400" dirty="0" smtClean="0">
                <a:latin typeface="+mn-lt"/>
              </a:rPr>
              <a:t> indique une </a:t>
            </a:r>
            <a:r>
              <a:rPr lang="fr-FR" sz="2400" b="1" dirty="0" smtClean="0">
                <a:latin typeface="+mn-lt"/>
              </a:rPr>
              <a:t>forte teneur en nutriments (azote et phosphore)</a:t>
            </a:r>
            <a:r>
              <a:rPr lang="fr-FR" sz="2400" dirty="0" smtClean="0">
                <a:latin typeface="+mn-lt"/>
              </a:rPr>
              <a:t>, ce qui entraîne la </a:t>
            </a:r>
            <a:r>
              <a:rPr lang="fr-FR" sz="2400" b="1" dirty="0" smtClean="0">
                <a:latin typeface="+mn-lt"/>
              </a:rPr>
              <a:t>prolifération algale</a:t>
            </a:r>
            <a:r>
              <a:rPr lang="fr-FR" sz="2400" dirty="0" smtClean="0">
                <a:latin typeface="+mn-lt"/>
              </a:rPr>
              <a:t> et le phénomène d’</a:t>
            </a:r>
            <a:r>
              <a:rPr lang="fr-FR" sz="2400" b="1" dirty="0" smtClean="0">
                <a:latin typeface="+mn-lt"/>
              </a:rPr>
              <a:t>eutrophisation</a:t>
            </a:r>
            <a:r>
              <a:rPr lang="fr-FR" sz="2400" dirty="0" smtClean="0">
                <a:latin typeface="+mn-lt"/>
              </a:rPr>
              <a:t>. Cela peut provoquer une </a:t>
            </a:r>
            <a:r>
              <a:rPr lang="fr-FR" sz="2400" b="1" dirty="0" smtClean="0">
                <a:latin typeface="+mn-lt"/>
              </a:rPr>
              <a:t>diminution de l’oxygène dissous</a:t>
            </a:r>
            <a:r>
              <a:rPr lang="fr-FR" sz="2400" dirty="0" smtClean="0">
                <a:latin typeface="+mn-lt"/>
              </a:rPr>
              <a:t> et la </a:t>
            </a:r>
            <a:r>
              <a:rPr lang="fr-FR" sz="2400" b="1" dirty="0" smtClean="0">
                <a:latin typeface="+mn-lt"/>
              </a:rPr>
              <a:t>mort des organismes aquatiques</a:t>
            </a:r>
            <a:r>
              <a:rPr lang="fr-FR" sz="2400" dirty="0" smtClean="0">
                <a:latin typeface="+mn-lt"/>
              </a:rPr>
              <a:t>.</a:t>
            </a:r>
          </a:p>
          <a:p>
            <a:pPr algn="just"/>
            <a:r>
              <a:rPr lang="fr-FR" sz="2400" dirty="0" smtClean="0">
                <a:latin typeface="+mn-lt"/>
              </a:rPr>
              <a:t>Ainsi, </a:t>
            </a:r>
            <a:r>
              <a:rPr lang="fr-FR" sz="2400" b="1" dirty="0" smtClean="0">
                <a:latin typeface="+mn-lt"/>
              </a:rPr>
              <a:t>plus la concentration en chlorophylle est élevée, plus le niveau de pollution nutritive est important</a:t>
            </a:r>
            <a:r>
              <a:rPr lang="fr-FR" sz="2400" dirty="0" smtClean="0">
                <a:latin typeface="+mn-lt"/>
              </a:rPr>
              <a:t>. Cet indicateur est largement utilisé pour la </a:t>
            </a:r>
            <a:r>
              <a:rPr lang="fr-FR" sz="2400" b="1" dirty="0" smtClean="0">
                <a:latin typeface="+mn-lt"/>
              </a:rPr>
              <a:t>surveillance des lacs, barrages et rivières</a:t>
            </a:r>
            <a:r>
              <a:rPr lang="fr-FR" sz="2400" dirty="0" smtClean="0">
                <a:latin typeface="+mn-lt"/>
              </a:rPr>
              <a:t>.</a:t>
            </a:r>
            <a:endParaRPr lang="fr-FR" sz="2400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228600"/>
            <a:ext cx="533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lang="fr-FR" sz="2800" b="1" spc="-1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2.9.Chlorophylle</a:t>
            </a:r>
            <a:endParaRPr lang="fr-FR" sz="28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600" y="-152400"/>
            <a:ext cx="8716010" cy="34599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2800" b="1" smtClean="0">
                <a:solidFill>
                  <a:srgbClr val="FF0000"/>
                </a:solidFill>
                <a:latin typeface="+mj-lt"/>
                <a:cs typeface="Constantia"/>
              </a:rPr>
              <a:t>2.10</a:t>
            </a:r>
            <a:r>
              <a:rPr sz="2800" b="1" spc="-45" smtClean="0">
                <a:solidFill>
                  <a:srgbClr val="FF0000"/>
                </a:solidFill>
                <a:latin typeface="+mj-lt"/>
                <a:cs typeface="Constantia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+mj-lt"/>
                <a:cs typeface="Constantia"/>
              </a:rPr>
              <a:t>.Métaux</a:t>
            </a:r>
            <a:r>
              <a:rPr sz="2800" b="1" spc="-100" dirty="0">
                <a:solidFill>
                  <a:srgbClr val="FF0000"/>
                </a:solidFill>
                <a:latin typeface="+mj-lt"/>
                <a:cs typeface="Constantia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+mj-lt"/>
                <a:cs typeface="Constantia"/>
              </a:rPr>
              <a:t>lourds</a:t>
            </a:r>
            <a:endParaRPr sz="2800">
              <a:latin typeface="+mj-lt"/>
              <a:cs typeface="Constantia"/>
            </a:endParaRPr>
          </a:p>
          <a:p>
            <a:pPr marL="12700" marR="8890" algn="just">
              <a:lnSpc>
                <a:spcPct val="100000"/>
              </a:lnSpc>
            </a:pPr>
            <a:r>
              <a:rPr sz="2800" dirty="0">
                <a:latin typeface="+mj-lt"/>
                <a:cs typeface="Constantia"/>
              </a:rPr>
              <a:t>Le</a:t>
            </a:r>
            <a:r>
              <a:rPr sz="2800" spc="-150" dirty="0">
                <a:latin typeface="+mj-lt"/>
                <a:cs typeface="Constantia"/>
              </a:rPr>
              <a:t> </a:t>
            </a:r>
            <a:r>
              <a:rPr sz="2800" dirty="0">
                <a:latin typeface="+mj-lt"/>
                <a:cs typeface="Constantia"/>
              </a:rPr>
              <a:t>suivi</a:t>
            </a:r>
            <a:r>
              <a:rPr sz="2800" spc="-65" dirty="0">
                <a:latin typeface="+mj-lt"/>
                <a:cs typeface="Constantia"/>
              </a:rPr>
              <a:t> </a:t>
            </a:r>
            <a:r>
              <a:rPr sz="2800" dirty="0">
                <a:latin typeface="+mj-lt"/>
                <a:cs typeface="Constantia"/>
              </a:rPr>
              <a:t>des</a:t>
            </a:r>
            <a:r>
              <a:rPr sz="2800" spc="-130" dirty="0">
                <a:latin typeface="+mj-lt"/>
                <a:cs typeface="Constantia"/>
              </a:rPr>
              <a:t> </a:t>
            </a:r>
            <a:r>
              <a:rPr sz="2800" spc="-25" dirty="0">
                <a:latin typeface="+mj-lt"/>
                <a:cs typeface="Constantia"/>
              </a:rPr>
              <a:t>concentrations</a:t>
            </a:r>
            <a:r>
              <a:rPr sz="2800" spc="-50" dirty="0">
                <a:latin typeface="+mj-lt"/>
                <a:cs typeface="Constantia"/>
              </a:rPr>
              <a:t> </a:t>
            </a:r>
            <a:r>
              <a:rPr sz="2800" dirty="0">
                <a:latin typeface="+mj-lt"/>
                <a:cs typeface="Constantia"/>
              </a:rPr>
              <a:t>en</a:t>
            </a:r>
            <a:r>
              <a:rPr sz="2800" spc="-60" dirty="0">
                <a:latin typeface="+mj-lt"/>
                <a:cs typeface="Constantia"/>
              </a:rPr>
              <a:t> </a:t>
            </a:r>
            <a:r>
              <a:rPr sz="2800" dirty="0">
                <a:latin typeface="+mj-lt"/>
                <a:cs typeface="Constantia"/>
              </a:rPr>
              <a:t>métaux</a:t>
            </a:r>
            <a:r>
              <a:rPr sz="2800" spc="-110" dirty="0">
                <a:latin typeface="+mj-lt"/>
                <a:cs typeface="Constantia"/>
              </a:rPr>
              <a:t> </a:t>
            </a:r>
            <a:r>
              <a:rPr sz="2800" spc="-10" dirty="0">
                <a:latin typeface="+mj-lt"/>
                <a:cs typeface="Constantia"/>
              </a:rPr>
              <a:t>lourds</a:t>
            </a:r>
            <a:r>
              <a:rPr sz="2800" spc="-65" dirty="0">
                <a:latin typeface="+mj-lt"/>
                <a:cs typeface="Constantia"/>
              </a:rPr>
              <a:t> </a:t>
            </a:r>
            <a:r>
              <a:rPr sz="2800" spc="-10" dirty="0">
                <a:latin typeface="+mj-lt"/>
                <a:cs typeface="Constantia"/>
              </a:rPr>
              <a:t>(densité</a:t>
            </a:r>
            <a:r>
              <a:rPr sz="2800" spc="-75" dirty="0">
                <a:latin typeface="+mj-lt"/>
                <a:cs typeface="Constantia"/>
              </a:rPr>
              <a:t> </a:t>
            </a:r>
            <a:r>
              <a:rPr sz="2800" dirty="0">
                <a:latin typeface="+mj-lt"/>
                <a:cs typeface="Constantia"/>
              </a:rPr>
              <a:t>&gt;</a:t>
            </a:r>
            <a:r>
              <a:rPr sz="2800" spc="-85" dirty="0">
                <a:latin typeface="+mj-lt"/>
                <a:cs typeface="Constantia"/>
              </a:rPr>
              <a:t> </a:t>
            </a:r>
            <a:r>
              <a:rPr sz="2800" dirty="0">
                <a:latin typeface="+mj-lt"/>
                <a:cs typeface="Constantia"/>
              </a:rPr>
              <a:t>à</a:t>
            </a:r>
            <a:r>
              <a:rPr sz="2800" spc="-105" dirty="0">
                <a:latin typeface="+mj-lt"/>
                <a:cs typeface="Constantia"/>
              </a:rPr>
              <a:t> </a:t>
            </a:r>
            <a:r>
              <a:rPr sz="2800" dirty="0">
                <a:latin typeface="+mj-lt"/>
                <a:cs typeface="Constantia"/>
              </a:rPr>
              <a:t>5</a:t>
            </a:r>
            <a:r>
              <a:rPr sz="2800" spc="-100" dirty="0">
                <a:latin typeface="+mj-lt"/>
                <a:cs typeface="Constantia"/>
              </a:rPr>
              <a:t> </a:t>
            </a:r>
            <a:r>
              <a:rPr sz="2800" spc="-10" dirty="0">
                <a:latin typeface="+mj-lt"/>
                <a:cs typeface="Constantia"/>
              </a:rPr>
              <a:t>g/cm3) </a:t>
            </a:r>
            <a:r>
              <a:rPr sz="2800" dirty="0">
                <a:latin typeface="+mj-lt"/>
                <a:cs typeface="Constantia"/>
              </a:rPr>
              <a:t>est</a:t>
            </a:r>
            <a:r>
              <a:rPr sz="2800" spc="-105" dirty="0">
                <a:latin typeface="+mj-lt"/>
                <a:cs typeface="Constantia"/>
              </a:rPr>
              <a:t> </a:t>
            </a:r>
            <a:r>
              <a:rPr sz="2800" spc="-10" dirty="0">
                <a:latin typeface="+mj-lt"/>
                <a:cs typeface="Constantia"/>
              </a:rPr>
              <a:t>particulièrement</a:t>
            </a:r>
            <a:r>
              <a:rPr sz="2800" spc="-45" dirty="0">
                <a:latin typeface="+mj-lt"/>
                <a:cs typeface="Constantia"/>
              </a:rPr>
              <a:t> </a:t>
            </a:r>
            <a:r>
              <a:rPr sz="2800" spc="-10" dirty="0">
                <a:latin typeface="+mj-lt"/>
                <a:cs typeface="Constantia"/>
              </a:rPr>
              <a:t>important</a:t>
            </a:r>
            <a:r>
              <a:rPr sz="2800" spc="-120" dirty="0">
                <a:latin typeface="+mj-lt"/>
                <a:cs typeface="Constantia"/>
              </a:rPr>
              <a:t> </a:t>
            </a:r>
            <a:r>
              <a:rPr sz="2800" dirty="0">
                <a:latin typeface="+mj-lt"/>
                <a:cs typeface="Constantia"/>
              </a:rPr>
              <a:t>vu</a:t>
            </a:r>
            <a:r>
              <a:rPr sz="2800" spc="-30" dirty="0">
                <a:latin typeface="+mj-lt"/>
                <a:cs typeface="Constantia"/>
              </a:rPr>
              <a:t> </a:t>
            </a:r>
            <a:r>
              <a:rPr sz="2800" spc="-10" dirty="0">
                <a:latin typeface="+mj-lt"/>
                <a:cs typeface="Constantia"/>
              </a:rPr>
              <a:t>leur</a:t>
            </a:r>
            <a:r>
              <a:rPr sz="2800" spc="-120" dirty="0">
                <a:latin typeface="+mj-lt"/>
                <a:cs typeface="Constantia"/>
              </a:rPr>
              <a:t> </a:t>
            </a:r>
            <a:r>
              <a:rPr sz="2800" spc="-35" dirty="0">
                <a:latin typeface="+mj-lt"/>
                <a:cs typeface="Constantia"/>
              </a:rPr>
              <a:t>toxicité</a:t>
            </a:r>
            <a:r>
              <a:rPr sz="2800" spc="-120" dirty="0">
                <a:latin typeface="+mj-lt"/>
                <a:cs typeface="Constantia"/>
              </a:rPr>
              <a:t> </a:t>
            </a:r>
            <a:r>
              <a:rPr sz="2800" dirty="0">
                <a:latin typeface="+mj-lt"/>
                <a:cs typeface="Constantia"/>
              </a:rPr>
              <a:t>et</a:t>
            </a:r>
            <a:r>
              <a:rPr sz="2800" spc="-60" dirty="0">
                <a:latin typeface="+mj-lt"/>
                <a:cs typeface="Constantia"/>
              </a:rPr>
              <a:t> </a:t>
            </a:r>
            <a:r>
              <a:rPr sz="2800" spc="-20" dirty="0">
                <a:latin typeface="+mj-lt"/>
                <a:cs typeface="Constantia"/>
              </a:rPr>
              <a:t>leur</a:t>
            </a:r>
            <a:r>
              <a:rPr sz="2800" spc="-135" dirty="0">
                <a:latin typeface="+mj-lt"/>
                <a:cs typeface="Constantia"/>
              </a:rPr>
              <a:t> </a:t>
            </a:r>
            <a:r>
              <a:rPr sz="2800" spc="-10" dirty="0">
                <a:latin typeface="+mj-lt"/>
                <a:cs typeface="Constantia"/>
              </a:rPr>
              <a:t>capacité</a:t>
            </a:r>
            <a:r>
              <a:rPr sz="2800" spc="-125" dirty="0">
                <a:latin typeface="+mj-lt"/>
                <a:cs typeface="Constantia"/>
              </a:rPr>
              <a:t> </a:t>
            </a:r>
            <a:r>
              <a:rPr sz="2800" spc="-25" dirty="0">
                <a:latin typeface="+mj-lt"/>
                <a:cs typeface="Constantia"/>
              </a:rPr>
              <a:t>de </a:t>
            </a:r>
            <a:r>
              <a:rPr sz="2800" spc="-10" dirty="0">
                <a:latin typeface="+mj-lt"/>
                <a:cs typeface="Constantia"/>
              </a:rPr>
              <a:t>bioaccumulation</a:t>
            </a:r>
            <a:r>
              <a:rPr sz="2800" spc="-65" dirty="0">
                <a:latin typeface="+mj-lt"/>
                <a:cs typeface="Constantia"/>
              </a:rPr>
              <a:t> </a:t>
            </a:r>
            <a:r>
              <a:rPr sz="2800" dirty="0">
                <a:latin typeface="+mj-lt"/>
                <a:cs typeface="Constantia"/>
              </a:rPr>
              <a:t>le</a:t>
            </a:r>
            <a:r>
              <a:rPr sz="2800" spc="-85" dirty="0">
                <a:latin typeface="+mj-lt"/>
                <a:cs typeface="Constantia"/>
              </a:rPr>
              <a:t> </a:t>
            </a:r>
            <a:r>
              <a:rPr sz="2800" dirty="0">
                <a:latin typeface="+mj-lt"/>
                <a:cs typeface="Constantia"/>
              </a:rPr>
              <a:t>long</a:t>
            </a:r>
            <a:r>
              <a:rPr sz="2800" spc="-85" dirty="0">
                <a:latin typeface="+mj-lt"/>
                <a:cs typeface="Constantia"/>
              </a:rPr>
              <a:t> </a:t>
            </a:r>
            <a:r>
              <a:rPr sz="2800" dirty="0">
                <a:latin typeface="+mj-lt"/>
                <a:cs typeface="Constantia"/>
              </a:rPr>
              <a:t>des</a:t>
            </a:r>
            <a:r>
              <a:rPr sz="2800" spc="-130" dirty="0">
                <a:latin typeface="+mj-lt"/>
                <a:cs typeface="Constantia"/>
              </a:rPr>
              <a:t> </a:t>
            </a:r>
            <a:r>
              <a:rPr sz="2800" spc="-10" dirty="0">
                <a:latin typeface="+mj-lt"/>
                <a:cs typeface="Constantia"/>
              </a:rPr>
              <a:t>chaînes</a:t>
            </a:r>
            <a:r>
              <a:rPr sz="2800" spc="-125" dirty="0">
                <a:latin typeface="+mj-lt"/>
                <a:cs typeface="Constantia"/>
              </a:rPr>
              <a:t> </a:t>
            </a:r>
            <a:r>
              <a:rPr sz="2800" spc="-10" dirty="0">
                <a:latin typeface="+mj-lt"/>
                <a:cs typeface="Constantia"/>
              </a:rPr>
              <a:t>alimentaires.</a:t>
            </a:r>
            <a:r>
              <a:rPr sz="2800" spc="-25" dirty="0">
                <a:latin typeface="+mj-lt"/>
                <a:cs typeface="Constantia"/>
              </a:rPr>
              <a:t> </a:t>
            </a:r>
            <a:r>
              <a:rPr sz="2800" spc="-10" dirty="0">
                <a:latin typeface="+mj-lt"/>
                <a:cs typeface="Constantia"/>
              </a:rPr>
              <a:t>Contrairement </a:t>
            </a:r>
            <a:r>
              <a:rPr sz="2800" dirty="0">
                <a:latin typeface="+mj-lt"/>
                <a:cs typeface="Constantia"/>
              </a:rPr>
              <a:t>aux</a:t>
            </a:r>
            <a:r>
              <a:rPr sz="2800" spc="-150" dirty="0">
                <a:latin typeface="+mj-lt"/>
                <a:cs typeface="Constantia"/>
              </a:rPr>
              <a:t> </a:t>
            </a:r>
            <a:r>
              <a:rPr sz="2800" dirty="0">
                <a:latin typeface="+mj-lt"/>
                <a:cs typeface="Constantia"/>
              </a:rPr>
              <a:t>polluants</a:t>
            </a:r>
            <a:r>
              <a:rPr sz="2800" spc="-125" dirty="0">
                <a:latin typeface="+mj-lt"/>
                <a:cs typeface="Constantia"/>
              </a:rPr>
              <a:t> </a:t>
            </a:r>
            <a:r>
              <a:rPr sz="2800" dirty="0">
                <a:latin typeface="+mj-lt"/>
                <a:cs typeface="Constantia"/>
              </a:rPr>
              <a:t>organiques,</a:t>
            </a:r>
            <a:r>
              <a:rPr sz="2800" spc="-20" dirty="0">
                <a:latin typeface="+mj-lt"/>
                <a:cs typeface="Constantia"/>
              </a:rPr>
              <a:t> </a:t>
            </a:r>
            <a:r>
              <a:rPr sz="2800" dirty="0">
                <a:latin typeface="+mj-lt"/>
                <a:cs typeface="Constantia"/>
              </a:rPr>
              <a:t>les</a:t>
            </a:r>
            <a:r>
              <a:rPr sz="2800" spc="-95" dirty="0">
                <a:latin typeface="+mj-lt"/>
                <a:cs typeface="Constantia"/>
              </a:rPr>
              <a:t> </a:t>
            </a:r>
            <a:r>
              <a:rPr sz="2800" dirty="0">
                <a:latin typeface="+mj-lt"/>
                <a:cs typeface="Constantia"/>
              </a:rPr>
              <a:t>métaux</a:t>
            </a:r>
            <a:r>
              <a:rPr sz="2800" spc="-90" dirty="0">
                <a:latin typeface="+mj-lt"/>
                <a:cs typeface="Constantia"/>
              </a:rPr>
              <a:t> </a:t>
            </a:r>
            <a:r>
              <a:rPr sz="2800" dirty="0">
                <a:latin typeface="+mj-lt"/>
                <a:cs typeface="Constantia"/>
              </a:rPr>
              <a:t>ne</a:t>
            </a:r>
            <a:r>
              <a:rPr sz="2800" spc="-135" dirty="0">
                <a:latin typeface="+mj-lt"/>
                <a:cs typeface="Constantia"/>
              </a:rPr>
              <a:t> </a:t>
            </a:r>
            <a:r>
              <a:rPr sz="2800" spc="-20" dirty="0">
                <a:latin typeface="+mj-lt"/>
                <a:cs typeface="Constantia"/>
              </a:rPr>
              <a:t>peuvent</a:t>
            </a:r>
            <a:r>
              <a:rPr sz="2800" spc="-130" dirty="0">
                <a:latin typeface="+mj-lt"/>
                <a:cs typeface="Constantia"/>
              </a:rPr>
              <a:t> </a:t>
            </a:r>
            <a:r>
              <a:rPr sz="2800" dirty="0">
                <a:latin typeface="+mj-lt"/>
                <a:cs typeface="Constantia"/>
              </a:rPr>
              <a:t>pas</a:t>
            </a:r>
            <a:r>
              <a:rPr sz="2800" spc="-145" dirty="0">
                <a:latin typeface="+mj-lt"/>
                <a:cs typeface="Constantia"/>
              </a:rPr>
              <a:t> </a:t>
            </a:r>
            <a:r>
              <a:rPr sz="2800" spc="-20" dirty="0">
                <a:latin typeface="+mj-lt"/>
                <a:cs typeface="Constantia"/>
              </a:rPr>
              <a:t>être</a:t>
            </a:r>
            <a:r>
              <a:rPr sz="2800" spc="-130" dirty="0">
                <a:latin typeface="+mj-lt"/>
                <a:cs typeface="Constantia"/>
              </a:rPr>
              <a:t> </a:t>
            </a:r>
            <a:r>
              <a:rPr sz="2800" spc="-10" dirty="0">
                <a:latin typeface="+mj-lt"/>
                <a:cs typeface="Constantia"/>
              </a:rPr>
              <a:t>dégradés biologiquement</a:t>
            </a:r>
            <a:r>
              <a:rPr sz="2800" spc="-140" dirty="0">
                <a:latin typeface="+mj-lt"/>
                <a:cs typeface="Constantia"/>
              </a:rPr>
              <a:t> </a:t>
            </a:r>
            <a:r>
              <a:rPr sz="2800" dirty="0">
                <a:latin typeface="+mj-lt"/>
                <a:cs typeface="Constantia"/>
              </a:rPr>
              <a:t>ou</a:t>
            </a:r>
            <a:r>
              <a:rPr sz="2800" spc="-130" dirty="0">
                <a:latin typeface="+mj-lt"/>
                <a:cs typeface="Constantia"/>
              </a:rPr>
              <a:t> </a:t>
            </a:r>
            <a:r>
              <a:rPr sz="2800" dirty="0">
                <a:latin typeface="+mj-lt"/>
                <a:cs typeface="Constantia"/>
              </a:rPr>
              <a:t>chimiquement.</a:t>
            </a:r>
            <a:r>
              <a:rPr sz="2800" spc="-30" dirty="0">
                <a:latin typeface="+mj-lt"/>
                <a:cs typeface="Constantia"/>
              </a:rPr>
              <a:t> </a:t>
            </a:r>
            <a:r>
              <a:rPr sz="2800" dirty="0">
                <a:latin typeface="+mj-lt"/>
                <a:cs typeface="Constantia"/>
              </a:rPr>
              <a:t>Les</a:t>
            </a:r>
            <a:r>
              <a:rPr sz="2800" spc="-135" dirty="0">
                <a:latin typeface="+mj-lt"/>
                <a:cs typeface="Constantia"/>
              </a:rPr>
              <a:t> </a:t>
            </a:r>
            <a:r>
              <a:rPr sz="2800" spc="-25" dirty="0">
                <a:latin typeface="+mj-lt"/>
                <a:cs typeface="Constantia"/>
              </a:rPr>
              <a:t>concentrations</a:t>
            </a:r>
            <a:r>
              <a:rPr sz="2800" spc="-50" dirty="0">
                <a:latin typeface="+mj-lt"/>
                <a:cs typeface="Constantia"/>
              </a:rPr>
              <a:t> </a:t>
            </a:r>
            <a:r>
              <a:rPr sz="2800" dirty="0">
                <a:latin typeface="+mj-lt"/>
                <a:cs typeface="Constantia"/>
              </a:rPr>
              <a:t>en</a:t>
            </a:r>
            <a:r>
              <a:rPr sz="2800" spc="-130" dirty="0">
                <a:latin typeface="+mj-lt"/>
                <a:cs typeface="Constantia"/>
              </a:rPr>
              <a:t> </a:t>
            </a:r>
            <a:r>
              <a:rPr sz="2800" spc="-10" dirty="0">
                <a:latin typeface="+mj-lt"/>
                <a:cs typeface="Constantia"/>
              </a:rPr>
              <a:t>cuivre, nickel,</a:t>
            </a:r>
            <a:r>
              <a:rPr sz="2800" spc="-100" dirty="0">
                <a:latin typeface="+mj-lt"/>
                <a:cs typeface="Constantia"/>
              </a:rPr>
              <a:t> </a:t>
            </a:r>
            <a:r>
              <a:rPr sz="2800" dirty="0">
                <a:latin typeface="+mj-lt"/>
                <a:cs typeface="Constantia"/>
              </a:rPr>
              <a:t>chrome,</a:t>
            </a:r>
            <a:r>
              <a:rPr sz="2800" spc="-95" dirty="0">
                <a:latin typeface="+mj-lt"/>
                <a:cs typeface="Constantia"/>
              </a:rPr>
              <a:t> </a:t>
            </a:r>
            <a:r>
              <a:rPr sz="2800" dirty="0">
                <a:latin typeface="+mj-lt"/>
                <a:cs typeface="Constantia"/>
              </a:rPr>
              <a:t>plomb,</a:t>
            </a:r>
            <a:r>
              <a:rPr sz="2800" spc="-120" dirty="0">
                <a:latin typeface="+mj-lt"/>
                <a:cs typeface="Constantia"/>
              </a:rPr>
              <a:t> </a:t>
            </a:r>
            <a:r>
              <a:rPr sz="2800" dirty="0">
                <a:latin typeface="+mj-lt"/>
                <a:cs typeface="Constantia"/>
              </a:rPr>
              <a:t>zinc,</a:t>
            </a:r>
            <a:r>
              <a:rPr sz="2800" spc="-100" dirty="0">
                <a:latin typeface="+mj-lt"/>
                <a:cs typeface="Constantia"/>
              </a:rPr>
              <a:t> </a:t>
            </a:r>
            <a:r>
              <a:rPr sz="2800" dirty="0">
                <a:latin typeface="+mj-lt"/>
                <a:cs typeface="Constantia"/>
              </a:rPr>
              <a:t>cadmium,</a:t>
            </a:r>
            <a:r>
              <a:rPr sz="2800" spc="-140" dirty="0">
                <a:latin typeface="+mj-lt"/>
                <a:cs typeface="Constantia"/>
              </a:rPr>
              <a:t> </a:t>
            </a:r>
            <a:r>
              <a:rPr sz="2800" spc="-10" dirty="0">
                <a:latin typeface="+mj-lt"/>
                <a:cs typeface="Constantia"/>
              </a:rPr>
              <a:t>arsenic</a:t>
            </a:r>
            <a:r>
              <a:rPr sz="2800" spc="-130" dirty="0">
                <a:latin typeface="+mj-lt"/>
                <a:cs typeface="Constantia"/>
              </a:rPr>
              <a:t> </a:t>
            </a:r>
            <a:r>
              <a:rPr sz="2800" dirty="0">
                <a:latin typeface="+mj-lt"/>
                <a:cs typeface="Constantia"/>
              </a:rPr>
              <a:t>sont</a:t>
            </a:r>
            <a:r>
              <a:rPr sz="2800" spc="-110" dirty="0">
                <a:latin typeface="+mj-lt"/>
                <a:cs typeface="Constantia"/>
              </a:rPr>
              <a:t> </a:t>
            </a:r>
            <a:r>
              <a:rPr sz="2800" spc="-10" dirty="0">
                <a:latin typeface="+mj-lt"/>
                <a:cs typeface="Constantia"/>
              </a:rPr>
              <a:t>régulièrement mesurées.</a:t>
            </a:r>
            <a:endParaRPr sz="2800">
              <a:latin typeface="+mj-lt"/>
              <a:cs typeface="Constantia"/>
            </a:endParaRPr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3581400"/>
            <a:ext cx="6248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504" y="766698"/>
            <a:ext cx="8670290" cy="4782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0421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onstantia"/>
                <a:cs typeface="Constantia"/>
              </a:rPr>
              <a:t>la</a:t>
            </a:r>
            <a:r>
              <a:rPr sz="2400" spc="-130" dirty="0">
                <a:latin typeface="Constantia"/>
                <a:cs typeface="Constantia"/>
              </a:rPr>
              <a:t> </a:t>
            </a:r>
            <a:r>
              <a:rPr sz="2400" spc="-25" dirty="0">
                <a:latin typeface="Constantia"/>
                <a:cs typeface="Constantia"/>
              </a:rPr>
              <a:t>présence</a:t>
            </a:r>
            <a:r>
              <a:rPr sz="2400" spc="-12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de</a:t>
            </a:r>
            <a:r>
              <a:rPr sz="2400" spc="-90" dirty="0">
                <a:latin typeface="Constantia"/>
                <a:cs typeface="Constantia"/>
              </a:rPr>
              <a:t> </a:t>
            </a:r>
            <a:r>
              <a:rPr sz="2400" b="1" spc="-20" dirty="0">
                <a:solidFill>
                  <a:srgbClr val="FF0000"/>
                </a:solidFill>
                <a:latin typeface="Constantia"/>
                <a:cs typeface="Constantia"/>
              </a:rPr>
              <a:t>cuivre</a:t>
            </a:r>
            <a:r>
              <a:rPr sz="2400" b="1" spc="-11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onstantia"/>
                <a:cs typeface="Constantia"/>
              </a:rPr>
              <a:t>et</a:t>
            </a:r>
            <a:r>
              <a:rPr sz="2400" b="1" spc="-13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onstantia"/>
                <a:cs typeface="Constantia"/>
              </a:rPr>
              <a:t>de</a:t>
            </a:r>
            <a:r>
              <a:rPr sz="2400" b="1" spc="-9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onstantia"/>
                <a:cs typeface="Constantia"/>
              </a:rPr>
              <a:t>nickel</a:t>
            </a:r>
            <a:r>
              <a:rPr sz="2400" b="1" spc="-3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signe</a:t>
            </a:r>
            <a:r>
              <a:rPr sz="2400" spc="-12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des</a:t>
            </a:r>
            <a:r>
              <a:rPr sz="2400" spc="-11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rejets</a:t>
            </a:r>
            <a:r>
              <a:rPr sz="2400" spc="-114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provenant d’industries</a:t>
            </a:r>
            <a:r>
              <a:rPr sz="2400" spc="-9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de</a:t>
            </a:r>
            <a:r>
              <a:rPr sz="2400" spc="-60" dirty="0">
                <a:latin typeface="Constantia"/>
                <a:cs typeface="Constantia"/>
              </a:rPr>
              <a:t> </a:t>
            </a:r>
            <a:r>
              <a:rPr sz="2400" spc="-25" dirty="0">
                <a:latin typeface="Constantia"/>
                <a:cs typeface="Constantia"/>
              </a:rPr>
              <a:t>traitement</a:t>
            </a:r>
            <a:r>
              <a:rPr sz="2400" spc="-11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de</a:t>
            </a:r>
            <a:r>
              <a:rPr sz="2400" spc="-110" dirty="0"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</a:rPr>
              <a:t>surface</a:t>
            </a:r>
            <a:r>
              <a:rPr sz="2400" spc="-9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des</a:t>
            </a:r>
            <a:r>
              <a:rPr sz="2400" spc="-3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métaux</a:t>
            </a:r>
            <a:r>
              <a:rPr sz="2400" spc="-70" dirty="0">
                <a:latin typeface="Constantia"/>
                <a:cs typeface="Constantia"/>
              </a:rPr>
              <a:t> </a:t>
            </a:r>
            <a:r>
              <a:rPr sz="2400" spc="-50" dirty="0">
                <a:latin typeface="Constantia"/>
                <a:cs typeface="Constantia"/>
              </a:rPr>
              <a:t>;</a:t>
            </a:r>
            <a:endParaRPr sz="2400">
              <a:latin typeface="Constantia"/>
              <a:cs typeface="Constantia"/>
            </a:endParaRPr>
          </a:p>
          <a:p>
            <a:pPr marL="88900">
              <a:lnSpc>
                <a:spcPct val="100000"/>
              </a:lnSpc>
            </a:pPr>
            <a:r>
              <a:rPr sz="2400" b="1" dirty="0">
                <a:solidFill>
                  <a:srgbClr val="FF0000"/>
                </a:solidFill>
                <a:latin typeface="Constantia"/>
                <a:cs typeface="Constantia"/>
              </a:rPr>
              <a:t>le</a:t>
            </a:r>
            <a:r>
              <a:rPr sz="2400" b="1" spc="-14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onstantia"/>
                <a:cs typeface="Constantia"/>
              </a:rPr>
              <a:t>chrome</a:t>
            </a:r>
            <a:r>
              <a:rPr sz="2400" b="1" spc="-9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dénonce</a:t>
            </a:r>
            <a:r>
              <a:rPr sz="2400" spc="-5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la</a:t>
            </a:r>
            <a:r>
              <a:rPr sz="2400" spc="-130" dirty="0">
                <a:latin typeface="Constantia"/>
                <a:cs typeface="Constantia"/>
              </a:rPr>
              <a:t> </a:t>
            </a:r>
            <a:r>
              <a:rPr sz="2400" spc="-25" dirty="0">
                <a:latin typeface="Constantia"/>
                <a:cs typeface="Constantia"/>
              </a:rPr>
              <a:t>présence</a:t>
            </a:r>
            <a:r>
              <a:rPr sz="2400" spc="-12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d’une</a:t>
            </a:r>
            <a:r>
              <a:rPr sz="2400" spc="-12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tannerie</a:t>
            </a:r>
            <a:r>
              <a:rPr sz="2400" spc="-60" dirty="0">
                <a:latin typeface="Constantia"/>
                <a:cs typeface="Constantia"/>
              </a:rPr>
              <a:t> </a:t>
            </a:r>
            <a:r>
              <a:rPr sz="2400" spc="-50" dirty="0">
                <a:latin typeface="Constantia"/>
                <a:cs typeface="Constantia"/>
              </a:rPr>
              <a:t>;</a:t>
            </a:r>
            <a:endParaRPr sz="2400">
              <a:latin typeface="Constantia"/>
              <a:cs typeface="Constantia"/>
            </a:endParaRPr>
          </a:p>
          <a:p>
            <a:pPr marL="88900">
              <a:lnSpc>
                <a:spcPct val="100000"/>
              </a:lnSpc>
            </a:pPr>
            <a:r>
              <a:rPr sz="2400" b="1" dirty="0">
                <a:solidFill>
                  <a:srgbClr val="FF0000"/>
                </a:solidFill>
                <a:latin typeface="Constantia"/>
                <a:cs typeface="Constantia"/>
              </a:rPr>
              <a:t>le</a:t>
            </a:r>
            <a:r>
              <a:rPr sz="2400" b="1" spc="-10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onstantia"/>
                <a:cs typeface="Constantia"/>
              </a:rPr>
              <a:t>plomb</a:t>
            </a:r>
            <a:r>
              <a:rPr sz="2400" b="1" spc="-10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est</a:t>
            </a:r>
            <a:r>
              <a:rPr sz="2400" spc="-5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lié</a:t>
            </a:r>
            <a:r>
              <a:rPr sz="2400" spc="-13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à</a:t>
            </a:r>
            <a:r>
              <a:rPr sz="2400" spc="-13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des</a:t>
            </a:r>
            <a:r>
              <a:rPr sz="2400" spc="-9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pollutions</a:t>
            </a:r>
            <a:r>
              <a:rPr sz="2400" spc="-10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diffuses</a:t>
            </a:r>
            <a:r>
              <a:rPr sz="2400" spc="-5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(apports</a:t>
            </a:r>
            <a:r>
              <a:rPr sz="2400" spc="-12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dus</a:t>
            </a:r>
            <a:r>
              <a:rPr sz="2400" spc="-120" dirty="0">
                <a:latin typeface="Constantia"/>
                <a:cs typeface="Constantia"/>
              </a:rPr>
              <a:t> </a:t>
            </a:r>
            <a:r>
              <a:rPr sz="2400" spc="-25" dirty="0">
                <a:latin typeface="Constantia"/>
                <a:cs typeface="Constantia"/>
              </a:rPr>
              <a:t>aux</a:t>
            </a:r>
            <a:endParaRPr sz="24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spc="-20" dirty="0">
                <a:latin typeface="Constantia"/>
                <a:cs typeface="Constantia"/>
              </a:rPr>
              <a:t>transports</a:t>
            </a:r>
            <a:r>
              <a:rPr sz="2400" spc="-55" dirty="0"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</a:rPr>
              <a:t>routiers</a:t>
            </a:r>
            <a:r>
              <a:rPr sz="2400" spc="-12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et</a:t>
            </a:r>
            <a:r>
              <a:rPr sz="2400" spc="-13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à</a:t>
            </a:r>
            <a:r>
              <a:rPr sz="2400" spc="-100" dirty="0">
                <a:latin typeface="Constantia"/>
                <a:cs typeface="Constantia"/>
              </a:rPr>
              <a:t> </a:t>
            </a:r>
            <a:r>
              <a:rPr sz="2400" spc="-30" dirty="0">
                <a:latin typeface="Constantia"/>
                <a:cs typeface="Constantia"/>
              </a:rPr>
              <a:t>l’existence</a:t>
            </a:r>
            <a:r>
              <a:rPr sz="2400" spc="-10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de</a:t>
            </a:r>
            <a:r>
              <a:rPr sz="2400" spc="-14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sites</a:t>
            </a:r>
            <a:r>
              <a:rPr sz="2400" spc="-7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industriels</a:t>
            </a:r>
            <a:r>
              <a:rPr sz="2400" spc="-9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désaffectés) </a:t>
            </a:r>
            <a:r>
              <a:rPr sz="2400" spc="-50" dirty="0">
                <a:latin typeface="Constantia"/>
                <a:cs typeface="Constantia"/>
              </a:rPr>
              <a:t>;</a:t>
            </a:r>
            <a:endParaRPr sz="2400">
              <a:latin typeface="Constantia"/>
              <a:cs typeface="Constantia"/>
            </a:endParaRPr>
          </a:p>
          <a:p>
            <a:pPr marL="88900">
              <a:lnSpc>
                <a:spcPct val="100000"/>
              </a:lnSpc>
            </a:pPr>
            <a:r>
              <a:rPr sz="2400" b="1" dirty="0">
                <a:solidFill>
                  <a:srgbClr val="FF0000"/>
                </a:solidFill>
                <a:latin typeface="Constantia"/>
                <a:cs typeface="Constantia"/>
              </a:rPr>
              <a:t>le</a:t>
            </a:r>
            <a:r>
              <a:rPr sz="2400" b="1" spc="-11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onstantia"/>
                <a:cs typeface="Constantia"/>
              </a:rPr>
              <a:t>zinc</a:t>
            </a:r>
            <a:r>
              <a:rPr sz="2400" b="1" spc="-75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est</a:t>
            </a:r>
            <a:r>
              <a:rPr sz="2400" spc="-13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évacué</a:t>
            </a:r>
            <a:r>
              <a:rPr sz="2400" spc="-12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par</a:t>
            </a:r>
            <a:r>
              <a:rPr sz="2400" spc="-15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des</a:t>
            </a:r>
            <a:r>
              <a:rPr sz="2400" spc="-7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industries</a:t>
            </a:r>
            <a:r>
              <a:rPr sz="2400" spc="-8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qui</a:t>
            </a:r>
            <a:r>
              <a:rPr sz="2400" spc="-5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pratiquent</a:t>
            </a:r>
            <a:r>
              <a:rPr sz="2400" spc="-65" dirty="0">
                <a:latin typeface="Constantia"/>
                <a:cs typeface="Constantia"/>
              </a:rPr>
              <a:t> </a:t>
            </a:r>
            <a:r>
              <a:rPr sz="2400" spc="-25" dirty="0">
                <a:latin typeface="Constantia"/>
                <a:cs typeface="Constantia"/>
              </a:rPr>
              <a:t>la</a:t>
            </a:r>
            <a:endParaRPr sz="2400">
              <a:latin typeface="Constantia"/>
              <a:cs typeface="Constantia"/>
            </a:endParaRPr>
          </a:p>
          <a:p>
            <a:pPr marL="12700" marR="458470" algn="just">
              <a:lnSpc>
                <a:spcPct val="100000"/>
              </a:lnSpc>
            </a:pPr>
            <a:r>
              <a:rPr sz="2400" spc="-10" dirty="0">
                <a:latin typeface="Constantia"/>
                <a:cs typeface="Constantia"/>
              </a:rPr>
              <a:t>galvanisation</a:t>
            </a:r>
            <a:r>
              <a:rPr sz="2400" spc="-4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ou</a:t>
            </a:r>
            <a:r>
              <a:rPr sz="2400" spc="-4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la</a:t>
            </a:r>
            <a:r>
              <a:rPr sz="2400" spc="-114" dirty="0"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</a:rPr>
              <a:t>préparation</a:t>
            </a:r>
            <a:r>
              <a:rPr sz="2400" spc="-90" dirty="0">
                <a:latin typeface="Constantia"/>
                <a:cs typeface="Constantia"/>
              </a:rPr>
              <a:t> </a:t>
            </a:r>
            <a:r>
              <a:rPr sz="2400" spc="-25" dirty="0">
                <a:latin typeface="Constantia"/>
                <a:cs typeface="Constantia"/>
              </a:rPr>
              <a:t>d’alliages</a:t>
            </a:r>
            <a:r>
              <a:rPr sz="2400" spc="-95" dirty="0"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</a:rPr>
              <a:t>tels</a:t>
            </a:r>
            <a:r>
              <a:rPr sz="2400" spc="-12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que</a:t>
            </a:r>
            <a:r>
              <a:rPr sz="2400" spc="-6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le</a:t>
            </a:r>
            <a:r>
              <a:rPr sz="2400" spc="-9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laiton</a:t>
            </a:r>
            <a:r>
              <a:rPr sz="2400" spc="-9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et</a:t>
            </a:r>
            <a:r>
              <a:rPr sz="2400" spc="-60" dirty="0">
                <a:latin typeface="Constantia"/>
                <a:cs typeface="Constantia"/>
              </a:rPr>
              <a:t> </a:t>
            </a:r>
            <a:r>
              <a:rPr sz="2400" spc="-25" dirty="0">
                <a:latin typeface="Constantia"/>
                <a:cs typeface="Constantia"/>
              </a:rPr>
              <a:t>le </a:t>
            </a:r>
            <a:r>
              <a:rPr sz="2400" dirty="0">
                <a:latin typeface="Constantia"/>
                <a:cs typeface="Constantia"/>
              </a:rPr>
              <a:t>bronze,</a:t>
            </a:r>
            <a:r>
              <a:rPr sz="2400" spc="-3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il</a:t>
            </a:r>
            <a:r>
              <a:rPr sz="2400" spc="-9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est</a:t>
            </a:r>
            <a:r>
              <a:rPr sz="2400" spc="-14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également</a:t>
            </a:r>
            <a:r>
              <a:rPr sz="2400" spc="-12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libéré</a:t>
            </a:r>
            <a:r>
              <a:rPr sz="2400" spc="-8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lors</a:t>
            </a:r>
            <a:r>
              <a:rPr sz="2400" spc="-12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du</a:t>
            </a:r>
            <a:r>
              <a:rPr sz="2400" spc="-135" dirty="0">
                <a:latin typeface="Constantia"/>
                <a:cs typeface="Constantia"/>
              </a:rPr>
              <a:t> </a:t>
            </a:r>
            <a:r>
              <a:rPr sz="2400" spc="-25" dirty="0">
                <a:latin typeface="Constantia"/>
                <a:cs typeface="Constantia"/>
              </a:rPr>
              <a:t>contact</a:t>
            </a:r>
            <a:r>
              <a:rPr sz="2400" spc="-114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entre</a:t>
            </a:r>
            <a:r>
              <a:rPr sz="2400" spc="-8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les</a:t>
            </a:r>
            <a:r>
              <a:rPr sz="2400" spc="-12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eaux</a:t>
            </a:r>
            <a:r>
              <a:rPr sz="2400" spc="-150" dirty="0">
                <a:latin typeface="Constantia"/>
                <a:cs typeface="Constantia"/>
              </a:rPr>
              <a:t> </a:t>
            </a:r>
            <a:r>
              <a:rPr sz="2400" spc="-25" dirty="0">
                <a:latin typeface="Constantia"/>
                <a:cs typeface="Constantia"/>
              </a:rPr>
              <a:t>de </a:t>
            </a:r>
            <a:r>
              <a:rPr sz="2400" spc="-10" dirty="0">
                <a:latin typeface="Constantia"/>
                <a:cs typeface="Constantia"/>
              </a:rPr>
              <a:t>ruissellement</a:t>
            </a:r>
            <a:r>
              <a:rPr sz="2400" spc="-12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et</a:t>
            </a:r>
            <a:r>
              <a:rPr sz="2400" spc="-8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les</a:t>
            </a:r>
            <a:r>
              <a:rPr sz="2400" spc="-7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matériaux</a:t>
            </a:r>
            <a:r>
              <a:rPr sz="2400" spc="-14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galvanisés</a:t>
            </a:r>
            <a:r>
              <a:rPr sz="2400" spc="-4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(toitures</a:t>
            </a:r>
            <a:r>
              <a:rPr sz="2400" spc="-6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métalliques, gouttières)</a:t>
            </a:r>
            <a:r>
              <a:rPr sz="2400" spc="-125" dirty="0">
                <a:latin typeface="Constantia"/>
                <a:cs typeface="Constantia"/>
              </a:rPr>
              <a:t> </a:t>
            </a:r>
            <a:r>
              <a:rPr sz="2400" spc="-50" dirty="0">
                <a:latin typeface="Constantia"/>
                <a:cs typeface="Constantia"/>
              </a:rPr>
              <a:t>;</a:t>
            </a:r>
            <a:endParaRPr sz="2400">
              <a:latin typeface="Constantia"/>
              <a:cs typeface="Constantia"/>
            </a:endParaRPr>
          </a:p>
          <a:p>
            <a:pPr marL="12700" marR="943610" indent="76200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solidFill>
                  <a:srgbClr val="FF0000"/>
                </a:solidFill>
                <a:latin typeface="Constantia"/>
                <a:cs typeface="Constantia"/>
              </a:rPr>
              <a:t>le</a:t>
            </a:r>
            <a:r>
              <a:rPr sz="2400" b="1" spc="-13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onstantia"/>
                <a:cs typeface="Constantia"/>
              </a:rPr>
              <a:t>cadmium</a:t>
            </a:r>
            <a:r>
              <a:rPr sz="2400" b="1" spc="-60" dirty="0">
                <a:solidFill>
                  <a:srgbClr val="FF0000"/>
                </a:solidFill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peut</a:t>
            </a:r>
            <a:r>
              <a:rPr sz="2400" spc="-60" dirty="0"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</a:rPr>
              <a:t>notamment</a:t>
            </a:r>
            <a:r>
              <a:rPr sz="2400" spc="-13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être</a:t>
            </a:r>
            <a:r>
              <a:rPr sz="2400" spc="-85" dirty="0"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</a:rPr>
              <a:t>rejeté</a:t>
            </a:r>
            <a:r>
              <a:rPr sz="2400" spc="-12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par</a:t>
            </a:r>
            <a:r>
              <a:rPr sz="2400" spc="-14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des</a:t>
            </a:r>
            <a:r>
              <a:rPr sz="2400" spc="-8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usines</a:t>
            </a:r>
            <a:r>
              <a:rPr sz="2400" spc="-105" dirty="0">
                <a:latin typeface="Constantia"/>
                <a:cs typeface="Constantia"/>
              </a:rPr>
              <a:t> </a:t>
            </a:r>
            <a:r>
              <a:rPr sz="2400" spc="-25" dirty="0">
                <a:latin typeface="Constantia"/>
                <a:cs typeface="Constantia"/>
              </a:rPr>
              <a:t>de </a:t>
            </a:r>
            <a:r>
              <a:rPr sz="2400" spc="-10" dirty="0">
                <a:latin typeface="Constantia"/>
                <a:cs typeface="Constantia"/>
              </a:rPr>
              <a:t>galvanoplastie</a:t>
            </a:r>
            <a:r>
              <a:rPr sz="2400" spc="-12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et</a:t>
            </a:r>
            <a:r>
              <a:rPr sz="2400" spc="-14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des</a:t>
            </a:r>
            <a:r>
              <a:rPr sz="2400" spc="-6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industries</a:t>
            </a:r>
            <a:r>
              <a:rPr sz="2400" spc="-9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chimiques</a:t>
            </a:r>
            <a:r>
              <a:rPr sz="2400" spc="-12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de</a:t>
            </a:r>
            <a:r>
              <a:rPr sz="2400" spc="-12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textiles</a:t>
            </a:r>
            <a:r>
              <a:rPr sz="2400" spc="-11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et</a:t>
            </a:r>
            <a:r>
              <a:rPr sz="2400" spc="-140" dirty="0">
                <a:latin typeface="Constantia"/>
                <a:cs typeface="Constantia"/>
              </a:rPr>
              <a:t> </a:t>
            </a:r>
            <a:r>
              <a:rPr sz="2400" spc="-25" dirty="0">
                <a:latin typeface="Constantia"/>
                <a:cs typeface="Constantia"/>
              </a:rPr>
              <a:t>de </a:t>
            </a:r>
            <a:r>
              <a:rPr sz="2400" spc="-10" dirty="0">
                <a:latin typeface="Constantia"/>
                <a:cs typeface="Constantia"/>
              </a:rPr>
              <a:t>teintures.</a:t>
            </a:r>
            <a:endParaRPr sz="2400">
              <a:latin typeface="Constantia"/>
              <a:cs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917</TotalTime>
  <Words>1006</Words>
  <Application>Microsoft Office PowerPoint</Application>
  <PresentationFormat>Affichage à l'écran (4:3)</PresentationFormat>
  <Paragraphs>56</Paragraphs>
  <Slides>15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6" baseType="lpstr">
      <vt:lpstr>Thème Office</vt:lpstr>
      <vt:lpstr>Qualité physique –chimique des eaux</vt:lpstr>
      <vt:lpstr>1.Introduction</vt:lpstr>
      <vt:lpstr>Diapositive 3</vt:lpstr>
      <vt:lpstr>Diapositive 4</vt:lpstr>
      <vt:lpstr>Diapositive 5</vt:lpstr>
      <vt:lpstr>Diapositive 6</vt:lpstr>
      <vt:lpstr>2.5.Hydrocarbures Ce terme fait la plupart du temps référence aux huiles minérales  qui  comportent des substances telles que les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User</dc:creator>
  <cp:lastModifiedBy>User</cp:lastModifiedBy>
  <cp:revision>3</cp:revision>
  <dcterms:created xsi:type="dcterms:W3CDTF">2026-02-07T18:04:26Z</dcterms:created>
  <dcterms:modified xsi:type="dcterms:W3CDTF">2026-03-14T09:42:32Z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2022-03-05T00:00:00Z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2026-02-07T00:00:00Z</vt:filetime>
  </property>
  <property fmtid="{D5CDD505-2E9C-101B-9397-08002B2CF9AE}" pid="5" name="Producer">
    <vt:lpwstr>www.ilovepdf.com</vt:lpwstr>
  </property>
</Properties>
</file>