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884794c-93c5-01dc-cdb0-ff5173fb4c7a}">
          <p14:sldIdLst>
            <p14:sldId id="256"/>
            <p14:sldId id="257"/>
          </p14:sldIdLst>
        </p14:section>
        <p14:section name="Cadre conceptuel" id="{52db428f-c1f0-0ae1-52d2-515701eadc69}">
          <p14:sldIdLst>
            <p14:sldId id="258"/>
            <p14:sldId id="259"/>
          </p14:sldIdLst>
        </p14:section>
        <p14:section name="Types d'étude" id="{e8ba1ae8-bc54-89c1-d508-34ffb8e148af}">
          <p14:sldIdLst>
            <p14:sldId id="260"/>
            <p14:sldId id="261"/>
            <p14:sldId id="262"/>
          </p14:sldIdLst>
        </p14:section>
        <p14:section name="Méthodes et mesures" id="{19353bbc-4b9e-4d6f-dcfc-e49c46a2a496}">
          <p14:sldIdLst>
            <p14:sldId id="263"/>
            <p14:sldId id="264"/>
          </p14:sldIdLst>
        </p14:section>
        <p14:section name="Applications" id="{e48df038-b5c8-6516-8872-e7a1048ac467}">
          <p14:sldIdLst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14532D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14532D"/>
                </a:solidFill>
                <a:latin typeface="+mn-lt"/>
              </a:rPr>
              <a:t>Exemple : activité d'un oiseau d'eau (%)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Budget-temps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7F5C"/>
              </a:solidFill>
              <a:effectLst/>
            </c:spPr>
          </c:dPt>
          <c:dPt>
            <c:idx val="1"/>
            <c:bubble3D val="0"/>
            <c:spPr>
              <a:solidFill>
                <a:srgbClr val="2A9DB5"/>
              </a:solidFill>
              <a:effectLst/>
            </c:spPr>
          </c:dPt>
          <c:dPt>
            <c:idx val="2"/>
            <c:bubble3D val="0"/>
            <c:spPr>
              <a:solidFill>
                <a:srgbClr val="E0A030"/>
              </a:solidFill>
              <a:effectLst/>
            </c:spPr>
          </c:dPt>
          <c:dPt>
            <c:idx val="3"/>
            <c:bubble3D val="0"/>
            <c:spPr>
              <a:solidFill>
                <a:srgbClr val="C8553D"/>
              </a:solidFill>
              <a:effectLst/>
            </c:spPr>
          </c:dPt>
          <c:dPt>
            <c:idx val="4"/>
            <c:bubble3D val="0"/>
            <c:spPr>
              <a:solidFill>
                <a:srgbClr val="5B7DB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Alimentation</c:v>
                </c:pt>
                <c:pt idx="1">
                  <c:v>Repos</c:v>
                </c:pt>
                <c:pt idx="2">
                  <c:v>Toilettage</c:v>
                </c:pt>
                <c:pt idx="3">
                  <c:v>Locomotion</c:v>
                </c:pt>
                <c:pt idx="4">
                  <c:v>Vigilance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45</c:v>
                </c:pt>
                <c:pt idx="1">
                  <c:v>25</c:v>
                </c:pt>
                <c:pt idx="2">
                  <c:v>12</c:v>
                </c:pt>
                <c:pt idx="3">
                  <c:v>10</c:v>
                </c:pt>
                <c:pt idx="4">
                  <c:v>8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A26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chapitre fait suite aux généralités et présente la manière dont on classe et on conduit les études du comportement animal en éco-éthologie.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types d'étude se distinguent d'abord par la question posée. L'éco-éthologie privilégie la fonction adaptative et l'influence des facteurs du milieu.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L'éthogramme est l'outil de base : il permet de coder les observations de façon standardisée et comparable entre observateurs.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1B7F5C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rgbClr val="1453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rgbClr val="1B7F5C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731520"/>
            <a:ext cx="822960" cy="8229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7373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principaux types d'étude du comportement animal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2926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FE3D0"/>
                </a:solidFill>
              </a:rPr>
              <a:t>Éco-éthologie · Cours détaillé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4572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Master · Écosystèmes aquatiques et zones humides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du chapitre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84048" cy="384048"/>
          </a:xfrm>
          <a:prstGeom prst="ellipse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188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118872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Rappel : les quatre questions de Tinbergen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755648"/>
            <a:ext cx="384048" cy="384048"/>
          </a:xfrm>
          <a:prstGeom prst="ellipse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75564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Classification générale des études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322576"/>
            <a:ext cx="384048" cy="384048"/>
          </a:xfrm>
          <a:prstGeom prst="ellipse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3225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32257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Étude descriptive et éthogramme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2889504"/>
            <a:ext cx="384048" cy="384048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8895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88950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Terrain, semi-naturel, laboratoire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456432"/>
            <a:ext cx="384048" cy="384048"/>
          </a:xfrm>
          <a:prstGeom prst="ellipse">
            <a:avLst/>
          </a:prstGeom>
          <a:solidFill>
            <a:srgbClr val="5B7DB1"/>
          </a:solidFill>
          <a:ln w="12700">
            <a:solidFill>
              <a:srgbClr val="5B7DB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456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345643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Étude expérimentale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023360"/>
            <a:ext cx="384048" cy="384048"/>
          </a:xfrm>
          <a:prstGeom prst="ellipse">
            <a:avLst/>
          </a:prstGeom>
          <a:solidFill>
            <a:srgbClr val="7A9A3A"/>
          </a:solidFill>
          <a:ln w="12700">
            <a:solidFill>
              <a:srgbClr val="7A9A3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4023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402336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Méthodes d'échantillonnage (Altmann)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754880" y="1188720"/>
            <a:ext cx="384048" cy="384048"/>
          </a:xfrm>
          <a:prstGeom prst="ellipse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754880" y="1188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303520" y="118872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Mesures quantitatives et budget-temps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754880" y="1755648"/>
            <a:ext cx="384048" cy="384048"/>
          </a:xfrm>
          <a:prstGeom prst="ellipse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54880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5303520" y="175564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Thèmes écologiques étudiés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754880" y="2322576"/>
            <a:ext cx="384048" cy="384048"/>
          </a:xfrm>
          <a:prstGeom prst="ellipse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754880" y="23225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9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303520" y="232257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Outils et technologies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754880" y="2889504"/>
            <a:ext cx="384048" cy="384048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754880" y="28895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10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303520" y="288950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Échelles d'étude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754880" y="3456432"/>
            <a:ext cx="384048" cy="384048"/>
          </a:xfrm>
          <a:prstGeom prst="ellipse">
            <a:avLst/>
          </a:prstGeom>
          <a:solidFill>
            <a:srgbClr val="5B7DB1"/>
          </a:solidFill>
          <a:ln w="12700">
            <a:solidFill>
              <a:srgbClr val="5B7DB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54880" y="3456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11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303520" y="345643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Application : oiseaux d'eau en zone humide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Rappel : les quatre questions de Tinbergen (1963)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128016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64008" cy="1280160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25296"/>
            <a:ext cx="347472" cy="3474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070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Causalité immédiate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664208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Quels mécanismes (hormones, système nerveux, stimulus) déclenchent le comportement ?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28016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0" y="1097280"/>
            <a:ext cx="64008" cy="1280160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225296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03520" y="12070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Ontogenèse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4846320" y="1664208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Comment le comportement se développe-t-il chez l'individu (inné, apprentissage) ?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57200" y="2514600"/>
            <a:ext cx="4023360" cy="128016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7200" y="2514600"/>
            <a:ext cx="64008" cy="1280160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642616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097280" y="262432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Fonction adaptative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40080" y="3081528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En quoi améliore-t-il la survie et la reproduction (fitness) ?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63440" y="2514600"/>
            <a:ext cx="4023360" cy="128016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663440" y="2514600"/>
            <a:ext cx="64008" cy="128016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2642616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303520" y="262432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Évolution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4846320" y="3081528"/>
            <a:ext cx="3703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Comment est-il apparu au cours de l'histoire de l'espèce (phylogénie) ?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457200" y="4023360"/>
            <a:ext cx="8229600" cy="548640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640080" y="40233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Causes proximales : « comment ? » (1 + 2)   |   Causes ultimes : « pourquoi ? » (3 + 4)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Classification générale des études du comportement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743200" y="1005840"/>
            <a:ext cx="3657600" cy="502920"/>
          </a:xfrm>
          <a:prstGeom prst="roundRect">
            <a:avLst>
              <a:gd name="adj" fmla="val 14545"/>
            </a:avLst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2743200" y="10058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Études du comportement animal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0" y="1508760"/>
            <a:ext cx="0" cy="22860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4440" y="1737360"/>
            <a:ext cx="6675120" cy="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80160" y="1737360"/>
            <a:ext cx="0" cy="27432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2011680"/>
            <a:ext cx="1828800" cy="457200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5760" y="2011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Selon le cadre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2468880"/>
            <a:ext cx="1828800" cy="13716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5603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Terrain (in situ)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Semi-naturel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Laboratoire (ex situ)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447288" y="1737360"/>
            <a:ext cx="0" cy="27432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532888" y="2011680"/>
            <a:ext cx="1828800" cy="457200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532888" y="2011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Selon la démarche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532888" y="2468880"/>
            <a:ext cx="1828800" cy="13716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624328" y="25603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Descriptive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Expérimentale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Comparative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614416" y="1737360"/>
            <a:ext cx="0" cy="27432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00016" y="2011680"/>
            <a:ext cx="1828800" cy="457200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00016" y="2011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Selon la question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00016" y="2468880"/>
            <a:ext cx="1828800" cy="13716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91456" y="25603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Causale · Ontogénétique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Fonctionnelle · Évolutive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781544" y="1737360"/>
            <a:ext cx="0" cy="274320"/>
          </a:xfrm>
          <a:prstGeom prst="line">
            <a:avLst/>
          </a:prstGeom>
          <a:noFill/>
          <a:ln w="19050">
            <a:solidFill>
              <a:srgbClr val="7A8A8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867144" y="2011680"/>
            <a:ext cx="1828800" cy="45720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867144" y="20116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Selon l'échelle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867144" y="2468880"/>
            <a:ext cx="1828800" cy="13716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958584" y="256032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Individu · Groupe</a:t>
            </a:r>
            <a:endParaRPr lang="en-US" sz="115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Population · Communauté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Une même étude combine en général plusieurs critères : par exemple une étude expérimentale, in situ, à l'échelle de la population.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Étude descriptive et construction de l'éthogramme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3566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Objectif : inventorier et définir le répertoire comportemental d'une espèce.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Observation prolongée, sans manipulation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Chaque unité est définie de façon objective (forme, pas interprétation)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Unités mutuellement exclusives et exhaustives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Première étape indispensable avant toute quantification</a:t>
            </a:r>
            <a:endParaRPr lang="en-US" sz="1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5920" y="3749040"/>
            <a:ext cx="731520" cy="731520"/>
          </a:xfrm>
          <a:prstGeom prst="rect">
            <a:avLst/>
          </a:prstGeom>
        </p:spPr>
      </p:pic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97680" y="1188720"/>
          <a:ext cx="438912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31089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Comportement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Définition opérationnelle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Nage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Déplacement sur l'eau par mouvements des pattes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Alimentation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Tête ou bec immergé, filtration ou picorage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Vigilance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Cou dressé, tête orientée, sans autre activité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Toilettage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Lissage du plumage avec le bec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Repos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Immobile, tête repliée sous l'aile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Vol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Déplacement aérien, pieds hors de l'eau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4297680" y="40233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B6B63"/>
                </a:solidFill>
              </a:rPr>
              <a:t>Exemple d'éthogramme simplifié d'un oiseau d'eau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Terrain, semi-naturel ou laboratoire ?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21031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Critère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Terrain (in situ)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Semi-naturel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Laboratoire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Réalisme écologique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Maximal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Élevé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Faible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Contrôle des variables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Faible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Moyen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Élevé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Reproductibilité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Difficile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Moyenne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Bonne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Perturbation de l'animal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Minimale si discrétion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Modérée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Forte (captivité, stress)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Exemple aquatique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Suivi d'oiseaux sur un lac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Bassins, mésocosmes, enclos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Aquarium, test de choix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Compromis fondamental : réalisme écologique ↔ contrôle expérimental. Le choix dépend de la question posée.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Étude expérimentale : manipuler pour comprendre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123444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64008" cy="1234440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25296"/>
            <a:ext cx="347472" cy="3474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070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Leurres et modèles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664208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Présenter un faux prédateur, un congénère ou un rival pour mesurer la réponse.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23444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0" y="1097280"/>
            <a:ext cx="64008" cy="1234440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225296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03520" y="12070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Playback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4846320" y="1664208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Diffusion de chants ou cris enregistrés (anoures, oiseaux) pour tester la réaction.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57200" y="2468880"/>
            <a:ext cx="4023360" cy="123444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7200" y="2468880"/>
            <a:ext cx="64008" cy="1234440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596896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097280" y="25786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Tests de choix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40080" y="3035808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Aquarium en Y ou à deux compartiments : préférence pour un habitat ou un partenaire.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4663440" y="2468880"/>
            <a:ext cx="4023360" cy="123444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663440" y="2468880"/>
            <a:ext cx="64008" cy="123444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2596896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303520" y="2578608"/>
            <a:ext cx="3273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Manipulation du milieu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4846320" y="3035808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Faire varier température, turbidité, ressources ou abri et mesurer la réponse.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457200" y="3931920"/>
            <a:ext cx="8229600" cy="640080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640080" y="39319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Principes : une variable manipulée à la fois · un lot témoin · réplication · randomisation · éthique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Méthodes d'échantillonnage du comportement (Altmann, 1974)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383280"/>
                <a:gridCol w="28346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Méthode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Principe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Usage typique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532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Ad libitum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Notation libre de tout ce qui est observé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Phase exploratoire, construction de l'éthogramme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Focal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Suivi d'un individu pendant une durée fixée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Budget-temps, séquences, interactions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Balayage (scan)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Enregistrement de l'activité de tous les individus à intervalles réguliers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Groupes, oiseaux d'eau, synchronie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Tous événements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Relevé de chaque occurrence d'un comportement rare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Parades, agressions, copulations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F2A26"/>
                          </a:solidFill>
                        </a:rPr>
                        <a:t>Échantillonnage de comportement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Notation de qui fait quoi quand un événement se produit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A26"/>
                          </a:solidFill>
                        </a:rPr>
                        <a:t>Comportements rares ou spectaculaires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Le choix de la méthode conditionne le type de données et les analyses possibles.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Mesures quantitatives : le budget-temps</a:t>
            </a:r>
            <a:endParaRPr lang="en-US" sz="24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365760" y="1051560"/>
          <a:ext cx="438912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5029200" y="1188720"/>
            <a:ext cx="64008" cy="502920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212080" y="118872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Fréquence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212080" y="14356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nombre d'occurrences par unité de temps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029200" y="1810512"/>
            <a:ext cx="64008" cy="502920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212080" y="1810512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Durée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212080" y="20574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temps total passé dans un comportement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29200" y="2432304"/>
            <a:ext cx="64008" cy="502920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212080" y="2432304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Latence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212080" y="26791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délai entre un stimulus et la réponse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029200" y="3054096"/>
            <a:ext cx="64008" cy="50292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212080" y="3054096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Intensité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5212080" y="330098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force ou amplitude de la réponse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029200" y="3675888"/>
            <a:ext cx="64008" cy="502920"/>
          </a:xfrm>
          <a:prstGeom prst="rect">
            <a:avLst/>
          </a:prstGeom>
          <a:solidFill>
            <a:srgbClr val="5B7DB1"/>
          </a:solidFill>
          <a:ln w="12700">
            <a:solidFill>
              <a:srgbClr val="5B7DB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212080" y="3675888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Séquence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212080" y="392277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enchaînement et transitions entre comportements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45720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7A8A82"/>
                </a:solidFill>
              </a:rPr>
              <a:t>Données illustratives, à titre d'exemple.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Thèmes écologiques étudiés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64008" cy="1600200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25296"/>
            <a:ext cx="347472" cy="34747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0700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Alimentation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66420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Fourragement optimal, régime, choix des proies.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246120" y="109728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246120" y="1097280"/>
            <a:ext cx="64008" cy="1600200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225296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886200" y="120700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Reproduction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166420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Parades, choix du partenaire, soins parentaux.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035040" y="109728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035040" y="1097280"/>
            <a:ext cx="64008" cy="1600200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225296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675120" y="120700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Anti-prédation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166420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Vigilance, fuite, vie en groupe, camouflage.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457200" y="283464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57200" y="2834640"/>
            <a:ext cx="64008" cy="1600200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962656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97280" y="294436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Déplacements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340156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Migration, domaine vital, mouvements saisonniers.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3246120" y="283464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3246120" y="2834640"/>
            <a:ext cx="64008" cy="1600200"/>
          </a:xfrm>
          <a:prstGeom prst="rect">
            <a:avLst/>
          </a:prstGeom>
          <a:solidFill>
            <a:srgbClr val="5B7DB1"/>
          </a:solidFill>
          <a:ln w="12700">
            <a:solidFill>
              <a:srgbClr val="5B7DB1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2962656"/>
            <a:ext cx="347472" cy="34747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886200" y="294436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Sélection d'habitat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340156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Choix des sites de repos, d'alimentation, de nidification.</a:t>
            </a:r>
            <a:endParaRPr lang="en-US" sz="1150" dirty="0"/>
          </a:p>
        </p:txBody>
      </p:sp>
      <p:sp>
        <p:nvSpPr>
          <p:cNvPr id="28" name="Shape 21"/>
          <p:cNvSpPr/>
          <p:nvPr/>
        </p:nvSpPr>
        <p:spPr>
          <a:xfrm>
            <a:off x="6035040" y="2834640"/>
            <a:ext cx="2651760" cy="1600200"/>
          </a:xfrm>
          <a:prstGeom prst="rect">
            <a:avLst/>
          </a:prstGeom>
          <a:solidFill>
            <a:srgbClr val="F4F8F5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035040" y="2834640"/>
            <a:ext cx="64008" cy="1600200"/>
          </a:xfrm>
          <a:prstGeom prst="rect">
            <a:avLst/>
          </a:prstGeom>
          <a:solidFill>
            <a:srgbClr val="7A9A3A"/>
          </a:solidFill>
          <a:ln w="12700">
            <a:solidFill>
              <a:srgbClr val="7A9A3A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2962656"/>
            <a:ext cx="347472" cy="34747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675120" y="2944368"/>
            <a:ext cx="19019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Vie sociale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6217920" y="3401568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Hiérarchie, coopération, compétition, territorialité.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Outils et technologies d'étude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77240" y="1371600"/>
            <a:ext cx="822960" cy="822960"/>
          </a:xfrm>
          <a:prstGeom prst="ellipse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1581912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Observation directe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834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Jumelles, longue-vue, affût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423160" y="1371600"/>
            <a:ext cx="822960" cy="822960"/>
          </a:xfrm>
          <a:prstGeom prst="ellipse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472" y="1581912"/>
            <a:ext cx="402336" cy="40233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10312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Vidéo, caméras</a:t>
            </a:r>
            <a:endParaRPr lang="en-US" sz="1250" dirty="0"/>
          </a:p>
        </p:txBody>
      </p:sp>
      <p:sp>
        <p:nvSpPr>
          <p:cNvPr id="10" name="Text 6"/>
          <p:cNvSpPr txBox="1"/>
          <p:nvPr/>
        </p:nvSpPr>
        <p:spPr>
          <a:xfrm>
            <a:off x="2103120" y="2834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Enregistrement et analyse différée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4069080" y="1371600"/>
            <a:ext cx="822960" cy="822960"/>
          </a:xfrm>
          <a:prstGeom prst="ellipse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392" y="1581912"/>
            <a:ext cx="402336" cy="40233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74904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Bioacoustique</a:t>
            </a:r>
            <a:endParaRPr lang="en-US" sz="1250" dirty="0"/>
          </a:p>
        </p:txBody>
      </p:sp>
      <p:sp>
        <p:nvSpPr>
          <p:cNvPr id="14" name="Text 9"/>
          <p:cNvSpPr txBox="1"/>
          <p:nvPr/>
        </p:nvSpPr>
        <p:spPr>
          <a:xfrm>
            <a:off x="3749040" y="2834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Hydrophones, enregistreurs de chants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715000" y="1371600"/>
            <a:ext cx="822960" cy="822960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1581912"/>
            <a:ext cx="402336" cy="40233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39496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Télémétrie, GPS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5394960" y="2834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Suivi des déplacements à distance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7360920" y="1371600"/>
            <a:ext cx="822960" cy="822960"/>
          </a:xfrm>
          <a:prstGeom prst="ellipse">
            <a:avLst/>
          </a:prstGeom>
          <a:solidFill>
            <a:srgbClr val="5B7DB1"/>
          </a:solidFill>
          <a:ln w="12700">
            <a:solidFill>
              <a:srgbClr val="5B7DB1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232" y="1581912"/>
            <a:ext cx="402336" cy="402336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04088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tx2"/>
                </a:solidFill>
              </a:rPr>
              <a:t>Drones</a:t>
            </a:r>
            <a:endParaRPr lang="en-US" sz="1250" dirty="0"/>
          </a:p>
        </p:txBody>
      </p:sp>
      <p:sp>
        <p:nvSpPr>
          <p:cNvPr id="22" name="Text 15"/>
          <p:cNvSpPr txBox="1"/>
          <p:nvPr/>
        </p:nvSpPr>
        <p:spPr>
          <a:xfrm>
            <a:off x="7040880" y="2834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Comptages et suivis non invasifs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1188720" y="1828800"/>
            <a:ext cx="6858000" cy="0"/>
          </a:xfrm>
          <a:prstGeom prst="line">
            <a:avLst/>
          </a:prstGeom>
          <a:noFill/>
          <a:ln w="12700">
            <a:solidFill>
              <a:srgbClr val="DCE7DF"/>
            </a:solidFill>
            <a:prstDash val="dash"/>
          </a:ln>
        </p:spPr>
      </p:sp>
      <p:sp>
        <p:nvSpPr>
          <p:cNvPr id="24" name="Text 17"/>
          <p:cNvSpPr txBox="1"/>
          <p:nvPr/>
        </p:nvSpPr>
        <p:spPr>
          <a:xfrm>
            <a:off x="640080" y="39319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chemeClr val="tx2"/>
                </a:solidFill>
              </a:rPr>
              <a:t>Les outils réduisent la perturbation et augmentent la quantité de données, mais ne remplacent ni l'éthogramme ni le protocole d'échantillonnage.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Échelles d'étude : de l'individu à la communauté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8229600" cy="713232"/>
          </a:xfrm>
          <a:prstGeom prst="rect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143000"/>
            <a:ext cx="1554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Individu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1143000"/>
            <a:ext cx="6217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Budget-temps, personnalité comportementale, apprentissage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868680" y="1965960"/>
            <a:ext cx="7406640" cy="713232"/>
          </a:xfrm>
          <a:prstGeom prst="rect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51560" y="1965960"/>
            <a:ext cx="1554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Groupe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1965960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Interactions sociales, hiérarchie, synchronie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280160" y="2788920"/>
            <a:ext cx="6583680" cy="713232"/>
          </a:xfrm>
          <a:prstGeom prst="rect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463040" y="2788920"/>
            <a:ext cx="1554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Population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108960" y="278892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Variation entre sites, effet de la densité, dispersion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691640" y="3611880"/>
            <a:ext cx="5760720" cy="713232"/>
          </a:xfrm>
          <a:prstGeom prst="rect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874520" y="3611880"/>
            <a:ext cx="1554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Communauté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3611880"/>
            <a:ext cx="3749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Partage des ressources, compétition entre espèces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480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Plus l'échelle s'élargit, plus l'effort d'échantillonnage et la durée de suivi augmentent.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 : suivi des oiseaux d'eau en zone humide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011680" cy="640080"/>
          </a:xfrm>
          <a:prstGeom prst="homePlate">
            <a:avLst/>
          </a:prstGeom>
          <a:solidFill>
            <a:srgbClr val="1B7F5C"/>
          </a:solidFill>
          <a:ln w="12700">
            <a:solidFill>
              <a:srgbClr val="1B7F5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2801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1. Question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1031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Quel est le budget-activité des anatidés selon la saison ?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2560320" y="1280160"/>
            <a:ext cx="2011680" cy="640080"/>
          </a:xfrm>
          <a:prstGeom prst="homePlate">
            <a:avLst/>
          </a:prstGeom>
          <a:solidFill>
            <a:srgbClr val="2A9DB5"/>
          </a:solidFill>
          <a:ln w="12700">
            <a:solidFill>
              <a:srgbClr val="2A9DB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651760" y="12801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2. Méthode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21031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Étude descriptive puis quantitative, in situ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663440" y="1280160"/>
            <a:ext cx="2011680" cy="640080"/>
          </a:xfrm>
          <a:prstGeom prst="homePlate">
            <a:avLst/>
          </a:prstGeom>
          <a:solidFill>
            <a:srgbClr val="E0A030"/>
          </a:solidFill>
          <a:ln w="12700">
            <a:solidFill>
              <a:srgbClr val="E0A03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54880" y="12801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3. Échantillonnage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1031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Éthogramme + balayage (scan) toutes les 10 min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766560" y="1280160"/>
            <a:ext cx="2011680" cy="640080"/>
          </a:xfrm>
          <a:prstGeom prst="homePlat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0" y="12801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4. Analyse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6766560" y="210312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Comparaison entre saisons et sites, facteurs du milieu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" y="3383280"/>
            <a:ext cx="8229600" cy="1188720"/>
          </a:xfrm>
          <a:prstGeom prst="rect">
            <a:avLst/>
          </a:prstGeom>
          <a:solidFill>
            <a:srgbClr val="EEF5EF"/>
          </a:solidFill>
          <a:ln w="9525">
            <a:solidFill>
              <a:srgbClr val="DCE7D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347472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532D"/>
                </a:solidFill>
              </a:rPr>
              <a:t>Points de vigilance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Distance d'observation et dérangement (lumière, vent, heure)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Standardiser le protocole et la formation des observateurs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Relier les résultats à la gestion de la zone humide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56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53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Conclusion et questions de révision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3931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14532D"/>
                </a:solidFill>
              </a:rPr>
              <a:t>À retenir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Le type d'étude dépend de la question de recherche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L'éthogramme précède toute quantification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Terrain et laboratoire sont complémentaires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Le protocole d'échantillonnage détermine la valeur des données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663440" y="1143000"/>
            <a:ext cx="4023360" cy="3291840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892040" y="1280160"/>
            <a:ext cx="3611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FFFFFF"/>
                </a:solidFill>
              </a:rPr>
              <a:t>Questions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FFFFFF"/>
                </a:solidFill>
              </a:rPr>
              <a:t>Distinguer étude descriptive et expérimentale, exemples à l'appui.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FFFFFF"/>
                </a:solidFill>
              </a:rPr>
              <a:t>Quelle méthode d'Altmann pour un groupe de 30 oiseaux ?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FFFFFF"/>
                </a:solidFill>
              </a:rPr>
              <a:t>Avantages et limites d'une étude en laboratoire.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250" dirty="0">
                <a:solidFill>
                  <a:srgbClr val="FFFFFF"/>
                </a:solidFill>
              </a:rPr>
              <a:t>Construire un éthogramme pour une espèce de zone humide.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A8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thologie">
  <a:themeElements>
    <a:clrScheme name="Ethologie">
      <a:dk1>
        <a:srgbClr val="1F2A26"/>
      </a:dk1>
      <a:lt1>
        <a:srgbClr val="FFFFFF"/>
      </a:lt1>
      <a:dk2>
        <a:srgbClr val="14532D"/>
      </a:dk2>
      <a:lt2>
        <a:srgbClr val="EEF5EF"/>
      </a:lt2>
      <a:accent1>
        <a:srgbClr val="1B7F5C"/>
      </a:accent1>
      <a:accent2>
        <a:srgbClr val="2A9DB5"/>
      </a:accent2>
      <a:accent3>
        <a:srgbClr val="E0A030"/>
      </a:accent3>
      <a:accent4>
        <a:srgbClr val="C8553D"/>
      </a:accent4>
      <a:accent5>
        <a:srgbClr val="5B7DB1"/>
      </a:accent5>
      <a:accent6>
        <a:srgbClr val="7A9A3A"/>
      </a:accent6>
      <a:hlink>
        <a:srgbClr val="1B7F5C"/>
      </a:hlink>
      <a:folHlink>
        <a:srgbClr val="5B7DB1"/>
      </a:folHlink>
    </a:clrScheme>
    <a:fontScheme name="Ethologi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principaux types d'étude du comportement animal</dc:title>
  <dc:subject>PptxGenJS Presentation</dc:subject>
  <dc:creator>PptxGenJS</dc:creator>
  <cp:lastModifiedBy>PptxGenJS</cp:lastModifiedBy>
  <cp:revision>1</cp:revision>
  <dcterms:created xsi:type="dcterms:W3CDTF">2026-10-18T20:59:38Z</dcterms:created>
  <dcterms:modified xsi:type="dcterms:W3CDTF">2026-10-18T20:59:38Z</dcterms:modified>
</cp:coreProperties>
</file>