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5A388C-6DD0-4226-81E9-33FAE27FBD5E}" v="339" dt="2023-10-04T16:05:31.3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61" d="100"/>
          <a:sy n="61" d="100"/>
        </p:scale>
        <p:origin x="1440" y="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ffice User" userId="1d7004cb-c6ed-4528-9288-4b7c1efb7dc4" providerId="ADAL" clId="{5A5A388C-6DD0-4226-81E9-33FAE27FBD5E}"/>
    <pc:docChg chg="undo custSel modSld">
      <pc:chgData name="Office User" userId="1d7004cb-c6ed-4528-9288-4b7c1efb7dc4" providerId="ADAL" clId="{5A5A388C-6DD0-4226-81E9-33FAE27FBD5E}" dt="2023-10-04T16:05:31.499" v="468" actId="27636"/>
      <pc:docMkLst>
        <pc:docMk/>
      </pc:docMkLst>
      <pc:sldChg chg="modSp mod modAnim">
        <pc:chgData name="Office User" userId="1d7004cb-c6ed-4528-9288-4b7c1efb7dc4" providerId="ADAL" clId="{5A5A388C-6DD0-4226-81E9-33FAE27FBD5E}" dt="2023-10-04T15:50:43.001" v="39" actId="1076"/>
        <pc:sldMkLst>
          <pc:docMk/>
          <pc:sldMk cId="0" sldId="256"/>
        </pc:sldMkLst>
        <pc:spChg chg="mod">
          <ac:chgData name="Office User" userId="1d7004cb-c6ed-4528-9288-4b7c1efb7dc4" providerId="ADAL" clId="{5A5A388C-6DD0-4226-81E9-33FAE27FBD5E}" dt="2023-10-04T15:50:37.840" v="38" actId="1076"/>
          <ac:spMkLst>
            <pc:docMk/>
            <pc:sldMk cId="0" sldId="256"/>
            <ac:spMk id="2" creationId="{00000000-0000-0000-0000-000000000000}"/>
          </ac:spMkLst>
        </pc:spChg>
        <pc:spChg chg="mod">
          <ac:chgData name="Office User" userId="1d7004cb-c6ed-4528-9288-4b7c1efb7dc4" providerId="ADAL" clId="{5A5A388C-6DD0-4226-81E9-33FAE27FBD5E}" dt="2023-10-04T15:50:43.001" v="39" actId="1076"/>
          <ac:spMkLst>
            <pc:docMk/>
            <pc:sldMk cId="0" sldId="256"/>
            <ac:spMk id="3" creationId="{00000000-0000-0000-0000-000000000000}"/>
          </ac:spMkLst>
        </pc:spChg>
      </pc:sldChg>
      <pc:sldChg chg="addSp delSp modSp mod setBg modAnim">
        <pc:chgData name="Office User" userId="1d7004cb-c6ed-4528-9288-4b7c1efb7dc4" providerId="ADAL" clId="{5A5A388C-6DD0-4226-81E9-33FAE27FBD5E}" dt="2023-10-04T15:51:08.561" v="43" actId="27636"/>
        <pc:sldMkLst>
          <pc:docMk/>
          <pc:sldMk cId="0" sldId="257"/>
        </pc:sldMkLst>
        <pc:spChg chg="mod ord">
          <ac:chgData name="Office User" userId="1d7004cb-c6ed-4528-9288-4b7c1efb7dc4" providerId="ADAL" clId="{5A5A388C-6DD0-4226-81E9-33FAE27FBD5E}" dt="2023-10-04T15:50:18.414" v="30" actId="26606"/>
          <ac:spMkLst>
            <pc:docMk/>
            <pc:sldMk cId="0" sldId="257"/>
            <ac:spMk id="2" creationId="{00000000-0000-0000-0000-000000000000}"/>
          </ac:spMkLst>
        </pc:spChg>
        <pc:spChg chg="mod">
          <ac:chgData name="Office User" userId="1d7004cb-c6ed-4528-9288-4b7c1efb7dc4" providerId="ADAL" clId="{5A5A388C-6DD0-4226-81E9-33FAE27FBD5E}" dt="2023-10-04T15:51:08.561" v="43" actId="27636"/>
          <ac:spMkLst>
            <pc:docMk/>
            <pc:sldMk cId="0" sldId="257"/>
            <ac:spMk id="3" creationId="{00000000-0000-0000-0000-000000000000}"/>
          </ac:spMkLst>
        </pc:spChg>
        <pc:spChg chg="add del">
          <ac:chgData name="Office User" userId="1d7004cb-c6ed-4528-9288-4b7c1efb7dc4" providerId="ADAL" clId="{5A5A388C-6DD0-4226-81E9-33FAE27FBD5E}" dt="2023-10-04T15:50:18.414" v="30" actId="26606"/>
          <ac:spMkLst>
            <pc:docMk/>
            <pc:sldMk cId="0" sldId="257"/>
            <ac:spMk id="8" creationId="{C52ED567-06B3-4107-9773-BBB6BD78673C}"/>
          </ac:spMkLst>
        </pc:spChg>
        <pc:spChg chg="add del">
          <ac:chgData name="Office User" userId="1d7004cb-c6ed-4528-9288-4b7c1efb7dc4" providerId="ADAL" clId="{5A5A388C-6DD0-4226-81E9-33FAE27FBD5E}" dt="2023-10-04T15:50:18.414" v="30" actId="26606"/>
          <ac:spMkLst>
            <pc:docMk/>
            <pc:sldMk cId="0" sldId="257"/>
            <ac:spMk id="10" creationId="{AF551D8B-3775-4477-88B7-7B7C350D34E4}"/>
          </ac:spMkLst>
        </pc:spChg>
        <pc:spChg chg="add del">
          <ac:chgData name="Office User" userId="1d7004cb-c6ed-4528-9288-4b7c1efb7dc4" providerId="ADAL" clId="{5A5A388C-6DD0-4226-81E9-33FAE27FBD5E}" dt="2023-10-04T15:50:18.414" v="30" actId="26606"/>
          <ac:spMkLst>
            <pc:docMk/>
            <pc:sldMk cId="0" sldId="257"/>
            <ac:spMk id="16" creationId="{BB934D2B-85E2-4375-94EE-B66C16BF7999}"/>
          </ac:spMkLst>
        </pc:spChg>
        <pc:spChg chg="add del">
          <ac:chgData name="Office User" userId="1d7004cb-c6ed-4528-9288-4b7c1efb7dc4" providerId="ADAL" clId="{5A5A388C-6DD0-4226-81E9-33FAE27FBD5E}" dt="2023-10-04T15:50:18.414" v="30" actId="26606"/>
          <ac:spMkLst>
            <pc:docMk/>
            <pc:sldMk cId="0" sldId="257"/>
            <ac:spMk id="18" creationId="{9B445E02-D785-4565-B842-9567BBC09508}"/>
          </ac:spMkLst>
        </pc:spChg>
        <pc:spChg chg="add del">
          <ac:chgData name="Office User" userId="1d7004cb-c6ed-4528-9288-4b7c1efb7dc4" providerId="ADAL" clId="{5A5A388C-6DD0-4226-81E9-33FAE27FBD5E}" dt="2023-10-04T15:50:18.414" v="30" actId="26606"/>
          <ac:spMkLst>
            <pc:docMk/>
            <pc:sldMk cId="0" sldId="257"/>
            <ac:spMk id="20" creationId="{2C153736-D102-4F57-9DE7-615AFC02B0AC}"/>
          </ac:spMkLst>
        </pc:spChg>
        <pc:spChg chg="add del">
          <ac:chgData name="Office User" userId="1d7004cb-c6ed-4528-9288-4b7c1efb7dc4" providerId="ADAL" clId="{5A5A388C-6DD0-4226-81E9-33FAE27FBD5E}" dt="2023-10-04T15:50:18.414" v="30" actId="26606"/>
          <ac:spMkLst>
            <pc:docMk/>
            <pc:sldMk cId="0" sldId="257"/>
            <ac:spMk id="22" creationId="{BA407A52-66F4-4CDE-A726-FF79F3EC342D}"/>
          </ac:spMkLst>
        </pc:spChg>
        <pc:spChg chg="add del">
          <ac:chgData name="Office User" userId="1d7004cb-c6ed-4528-9288-4b7c1efb7dc4" providerId="ADAL" clId="{5A5A388C-6DD0-4226-81E9-33FAE27FBD5E}" dt="2023-10-04T15:50:18.414" v="30" actId="26606"/>
          <ac:spMkLst>
            <pc:docMk/>
            <pc:sldMk cId="0" sldId="257"/>
            <ac:spMk id="24" creationId="{D28FFB34-4FC3-46F5-B900-D3B774FD0BE6}"/>
          </ac:spMkLst>
        </pc:spChg>
        <pc:spChg chg="add del">
          <ac:chgData name="Office User" userId="1d7004cb-c6ed-4528-9288-4b7c1efb7dc4" providerId="ADAL" clId="{5A5A388C-6DD0-4226-81E9-33FAE27FBD5E}" dt="2023-10-04T15:50:18.414" v="30" actId="26606"/>
          <ac:spMkLst>
            <pc:docMk/>
            <pc:sldMk cId="0" sldId="257"/>
            <ac:spMk id="26" creationId="{205F7B13-ACB5-46BE-8070-0431266B183B}"/>
          </ac:spMkLst>
        </pc:spChg>
        <pc:spChg chg="add del">
          <ac:chgData name="Office User" userId="1d7004cb-c6ed-4528-9288-4b7c1efb7dc4" providerId="ADAL" clId="{5A5A388C-6DD0-4226-81E9-33FAE27FBD5E}" dt="2023-10-04T15:50:18.414" v="30" actId="26606"/>
          <ac:spMkLst>
            <pc:docMk/>
            <pc:sldMk cId="0" sldId="257"/>
            <ac:spMk id="28" creationId="{D52A0D23-45DD-4DF4-ADE6-A81F409BB9FB}"/>
          </ac:spMkLst>
        </pc:spChg>
        <pc:cxnChg chg="add del">
          <ac:chgData name="Office User" userId="1d7004cb-c6ed-4528-9288-4b7c1efb7dc4" providerId="ADAL" clId="{5A5A388C-6DD0-4226-81E9-33FAE27FBD5E}" dt="2023-10-04T15:50:18.414" v="30" actId="26606"/>
          <ac:cxnSpMkLst>
            <pc:docMk/>
            <pc:sldMk cId="0" sldId="257"/>
            <ac:cxnSpMk id="12" creationId="{1A901C3D-CFAE-460D-BD0E-7D22164D7DFB}"/>
          </ac:cxnSpMkLst>
        </pc:cxnChg>
        <pc:cxnChg chg="add del">
          <ac:chgData name="Office User" userId="1d7004cb-c6ed-4528-9288-4b7c1efb7dc4" providerId="ADAL" clId="{5A5A388C-6DD0-4226-81E9-33FAE27FBD5E}" dt="2023-10-04T15:50:18.414" v="30" actId="26606"/>
          <ac:cxnSpMkLst>
            <pc:docMk/>
            <pc:sldMk cId="0" sldId="257"/>
            <ac:cxnSpMk id="14" creationId="{837C0EA9-1437-4437-9D20-2BBDA1AA9FF8}"/>
          </ac:cxnSpMkLst>
        </pc:cxnChg>
      </pc:sldChg>
      <pc:sldChg chg="modSp mod modAnim">
        <pc:chgData name="Office User" userId="1d7004cb-c6ed-4528-9288-4b7c1efb7dc4" providerId="ADAL" clId="{5A5A388C-6DD0-4226-81E9-33FAE27FBD5E}" dt="2023-10-04T15:52:01.097" v="53" actId="1076"/>
        <pc:sldMkLst>
          <pc:docMk/>
          <pc:sldMk cId="0" sldId="258"/>
        </pc:sldMkLst>
        <pc:spChg chg="mod">
          <ac:chgData name="Office User" userId="1d7004cb-c6ed-4528-9288-4b7c1efb7dc4" providerId="ADAL" clId="{5A5A388C-6DD0-4226-81E9-33FAE27FBD5E}" dt="2023-10-04T15:51:21.199" v="44" actId="1076"/>
          <ac:spMkLst>
            <pc:docMk/>
            <pc:sldMk cId="0" sldId="258"/>
            <ac:spMk id="2" creationId="{00000000-0000-0000-0000-000000000000}"/>
          </ac:spMkLst>
        </pc:spChg>
        <pc:spChg chg="mod">
          <ac:chgData name="Office User" userId="1d7004cb-c6ed-4528-9288-4b7c1efb7dc4" providerId="ADAL" clId="{5A5A388C-6DD0-4226-81E9-33FAE27FBD5E}" dt="2023-10-04T15:52:01.097" v="53" actId="1076"/>
          <ac:spMkLst>
            <pc:docMk/>
            <pc:sldMk cId="0" sldId="258"/>
            <ac:spMk id="3" creationId="{00000000-0000-0000-0000-000000000000}"/>
          </ac:spMkLst>
        </pc:spChg>
      </pc:sldChg>
      <pc:sldChg chg="modSp mod modAnim">
        <pc:chgData name="Office User" userId="1d7004cb-c6ed-4528-9288-4b7c1efb7dc4" providerId="ADAL" clId="{5A5A388C-6DD0-4226-81E9-33FAE27FBD5E}" dt="2023-10-04T15:52:29.329" v="61" actId="1076"/>
        <pc:sldMkLst>
          <pc:docMk/>
          <pc:sldMk cId="0" sldId="259"/>
        </pc:sldMkLst>
        <pc:spChg chg="mod">
          <ac:chgData name="Office User" userId="1d7004cb-c6ed-4528-9288-4b7c1efb7dc4" providerId="ADAL" clId="{5A5A388C-6DD0-4226-81E9-33FAE27FBD5E}" dt="2023-10-04T15:52:29.329" v="61" actId="1076"/>
          <ac:spMkLst>
            <pc:docMk/>
            <pc:sldMk cId="0" sldId="259"/>
            <ac:spMk id="3" creationId="{00000000-0000-0000-0000-000000000000}"/>
          </ac:spMkLst>
        </pc:spChg>
      </pc:sldChg>
      <pc:sldChg chg="modSp mod modAnim">
        <pc:chgData name="Office User" userId="1d7004cb-c6ed-4528-9288-4b7c1efb7dc4" providerId="ADAL" clId="{5A5A388C-6DD0-4226-81E9-33FAE27FBD5E}" dt="2023-10-04T15:55:05.928" v="80" actId="20577"/>
        <pc:sldMkLst>
          <pc:docMk/>
          <pc:sldMk cId="0" sldId="260"/>
        </pc:sldMkLst>
        <pc:spChg chg="mod">
          <ac:chgData name="Office User" userId="1d7004cb-c6ed-4528-9288-4b7c1efb7dc4" providerId="ADAL" clId="{5A5A388C-6DD0-4226-81E9-33FAE27FBD5E}" dt="2023-10-04T15:53:27.722" v="69" actId="1076"/>
          <ac:spMkLst>
            <pc:docMk/>
            <pc:sldMk cId="0" sldId="260"/>
            <ac:spMk id="2" creationId="{00000000-0000-0000-0000-000000000000}"/>
          </ac:spMkLst>
        </pc:spChg>
        <pc:spChg chg="mod">
          <ac:chgData name="Office User" userId="1d7004cb-c6ed-4528-9288-4b7c1efb7dc4" providerId="ADAL" clId="{5A5A388C-6DD0-4226-81E9-33FAE27FBD5E}" dt="2023-10-04T15:55:05.928" v="80" actId="20577"/>
          <ac:spMkLst>
            <pc:docMk/>
            <pc:sldMk cId="0" sldId="260"/>
            <ac:spMk id="3" creationId="{00000000-0000-0000-0000-000000000000}"/>
          </ac:spMkLst>
        </pc:spChg>
        <pc:spChg chg="mod">
          <ac:chgData name="Office User" userId="1d7004cb-c6ed-4528-9288-4b7c1efb7dc4" providerId="ADAL" clId="{5A5A388C-6DD0-4226-81E9-33FAE27FBD5E}" dt="2023-10-04T15:53:47.100" v="71" actId="207"/>
          <ac:spMkLst>
            <pc:docMk/>
            <pc:sldMk cId="0" sldId="260"/>
            <ac:spMk id="1025" creationId="{00000000-0000-0000-0000-000000000000}"/>
          </ac:spMkLst>
        </pc:spChg>
      </pc:sldChg>
      <pc:sldChg chg="modSp mod modAnim">
        <pc:chgData name="Office User" userId="1d7004cb-c6ed-4528-9288-4b7c1efb7dc4" providerId="ADAL" clId="{5A5A388C-6DD0-4226-81E9-33FAE27FBD5E}" dt="2023-10-04T15:59:00.869" v="140" actId="1076"/>
        <pc:sldMkLst>
          <pc:docMk/>
          <pc:sldMk cId="0" sldId="261"/>
        </pc:sldMkLst>
        <pc:spChg chg="mod">
          <ac:chgData name="Office User" userId="1d7004cb-c6ed-4528-9288-4b7c1efb7dc4" providerId="ADAL" clId="{5A5A388C-6DD0-4226-81E9-33FAE27FBD5E}" dt="2023-10-04T15:59:00.869" v="140" actId="1076"/>
          <ac:spMkLst>
            <pc:docMk/>
            <pc:sldMk cId="0" sldId="261"/>
            <ac:spMk id="3" creationId="{00000000-0000-0000-0000-000000000000}"/>
          </ac:spMkLst>
        </pc:spChg>
      </pc:sldChg>
      <pc:sldChg chg="addSp delSp modSp mod delAnim modAnim">
        <pc:chgData name="Office User" userId="1d7004cb-c6ed-4528-9288-4b7c1efb7dc4" providerId="ADAL" clId="{5A5A388C-6DD0-4226-81E9-33FAE27FBD5E}" dt="2023-10-04T16:03:16.329" v="250" actId="207"/>
        <pc:sldMkLst>
          <pc:docMk/>
          <pc:sldMk cId="0" sldId="262"/>
        </pc:sldMkLst>
        <pc:spChg chg="mod">
          <ac:chgData name="Office User" userId="1d7004cb-c6ed-4528-9288-4b7c1efb7dc4" providerId="ADAL" clId="{5A5A388C-6DD0-4226-81E9-33FAE27FBD5E}" dt="2023-10-04T16:03:16.329" v="250" actId="207"/>
          <ac:spMkLst>
            <pc:docMk/>
            <pc:sldMk cId="0" sldId="262"/>
            <ac:spMk id="2" creationId="{00000000-0000-0000-0000-000000000000}"/>
          </ac:spMkLst>
        </pc:spChg>
        <pc:spChg chg="mod">
          <ac:chgData name="Office User" userId="1d7004cb-c6ed-4528-9288-4b7c1efb7dc4" providerId="ADAL" clId="{5A5A388C-6DD0-4226-81E9-33FAE27FBD5E}" dt="2023-10-04T16:01:05.903" v="181" actId="1076"/>
          <ac:spMkLst>
            <pc:docMk/>
            <pc:sldMk cId="0" sldId="262"/>
            <ac:spMk id="3" creationId="{00000000-0000-0000-0000-000000000000}"/>
          </ac:spMkLst>
        </pc:spChg>
        <pc:spChg chg="del mod">
          <ac:chgData name="Office User" userId="1d7004cb-c6ed-4528-9288-4b7c1efb7dc4" providerId="ADAL" clId="{5A5A388C-6DD0-4226-81E9-33FAE27FBD5E}" dt="2023-10-04T15:57:00.337" v="90" actId="478"/>
          <ac:spMkLst>
            <pc:docMk/>
            <pc:sldMk cId="0" sldId="262"/>
            <ac:spMk id="4" creationId="{00000000-0000-0000-0000-000000000000}"/>
          </ac:spMkLst>
        </pc:spChg>
        <pc:spChg chg="add mod">
          <ac:chgData name="Office User" userId="1d7004cb-c6ed-4528-9288-4b7c1efb7dc4" providerId="ADAL" clId="{5A5A388C-6DD0-4226-81E9-33FAE27FBD5E}" dt="2023-10-04T16:03:04.952" v="249" actId="207"/>
          <ac:spMkLst>
            <pc:docMk/>
            <pc:sldMk cId="0" sldId="262"/>
            <ac:spMk id="5" creationId="{E2D10A92-3FE0-4D77-9AEA-9B03DA16E418}"/>
          </ac:spMkLst>
        </pc:spChg>
      </pc:sldChg>
      <pc:sldChg chg="modSp mod modAnim">
        <pc:chgData name="Office User" userId="1d7004cb-c6ed-4528-9288-4b7c1efb7dc4" providerId="ADAL" clId="{5A5A388C-6DD0-4226-81E9-33FAE27FBD5E}" dt="2023-10-04T15:59:53.716" v="167" actId="27636"/>
        <pc:sldMkLst>
          <pc:docMk/>
          <pc:sldMk cId="0" sldId="263"/>
        </pc:sldMkLst>
        <pc:spChg chg="mod">
          <ac:chgData name="Office User" userId="1d7004cb-c6ed-4528-9288-4b7c1efb7dc4" providerId="ADAL" clId="{5A5A388C-6DD0-4226-81E9-33FAE27FBD5E}" dt="2023-10-04T15:59:53.716" v="167" actId="27636"/>
          <ac:spMkLst>
            <pc:docMk/>
            <pc:sldMk cId="0" sldId="263"/>
            <ac:spMk id="3" creationId="{00000000-0000-0000-0000-000000000000}"/>
          </ac:spMkLst>
        </pc:spChg>
      </pc:sldChg>
      <pc:sldChg chg="modSp mod modAnim">
        <pc:chgData name="Office User" userId="1d7004cb-c6ed-4528-9288-4b7c1efb7dc4" providerId="ADAL" clId="{5A5A388C-6DD0-4226-81E9-33FAE27FBD5E}" dt="2023-10-04T16:04:00.441" v="267" actId="20577"/>
        <pc:sldMkLst>
          <pc:docMk/>
          <pc:sldMk cId="0" sldId="264"/>
        </pc:sldMkLst>
        <pc:spChg chg="mod">
          <ac:chgData name="Office User" userId="1d7004cb-c6ed-4528-9288-4b7c1efb7dc4" providerId="ADAL" clId="{5A5A388C-6DD0-4226-81E9-33FAE27FBD5E}" dt="2023-10-04T16:03:41.505" v="253" actId="1076"/>
          <ac:spMkLst>
            <pc:docMk/>
            <pc:sldMk cId="0" sldId="264"/>
            <ac:spMk id="2" creationId="{00000000-0000-0000-0000-000000000000}"/>
          </ac:spMkLst>
        </pc:spChg>
        <pc:spChg chg="mod">
          <ac:chgData name="Office User" userId="1d7004cb-c6ed-4528-9288-4b7c1efb7dc4" providerId="ADAL" clId="{5A5A388C-6DD0-4226-81E9-33FAE27FBD5E}" dt="2023-10-04T16:04:00.441" v="267" actId="20577"/>
          <ac:spMkLst>
            <pc:docMk/>
            <pc:sldMk cId="0" sldId="264"/>
            <ac:spMk id="3" creationId="{00000000-0000-0000-0000-000000000000}"/>
          </ac:spMkLst>
        </pc:spChg>
      </pc:sldChg>
      <pc:sldChg chg="modSp mod modAnim">
        <pc:chgData name="Office User" userId="1d7004cb-c6ed-4528-9288-4b7c1efb7dc4" providerId="ADAL" clId="{5A5A388C-6DD0-4226-81E9-33FAE27FBD5E}" dt="2023-10-04T16:05:31.499" v="468" actId="27636"/>
        <pc:sldMkLst>
          <pc:docMk/>
          <pc:sldMk cId="0" sldId="265"/>
        </pc:sldMkLst>
        <pc:spChg chg="mod">
          <ac:chgData name="Office User" userId="1d7004cb-c6ed-4528-9288-4b7c1efb7dc4" providerId="ADAL" clId="{5A5A388C-6DD0-4226-81E9-33FAE27FBD5E}" dt="2023-10-04T16:05:31.499" v="468" actId="27636"/>
          <ac:spMkLst>
            <pc:docMk/>
            <pc:sldMk cId="0" sldId="265"/>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9DD8034-62B3-460B-ABD1-B71350F8CA66}" type="datetimeFigureOut">
              <a:rPr lang="fr-FR" smtClean="0"/>
              <a:t>04/10/2023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706CEBE-C01C-4352-8FC0-AF7A9EC76C74}" type="slidenum">
              <a:rPr lang="fr-FR" smtClean="0"/>
              <a:t>‹#›</a:t>
            </a:fld>
            <a:endParaRPr lang="fr-FR"/>
          </a:p>
        </p:txBody>
      </p:sp>
    </p:spTree>
    <p:extLst>
      <p:ext uri="{BB962C8B-B14F-4D97-AF65-F5344CB8AC3E}">
        <p14:creationId xmlns:p14="http://schemas.microsoft.com/office/powerpoint/2010/main" val="2923792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DD8034-62B3-460B-ABD1-B71350F8CA66}" type="datetimeFigureOut">
              <a:rPr lang="fr-FR" smtClean="0"/>
              <a:t>04/10/2023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706CEBE-C01C-4352-8FC0-AF7A9EC76C74}" type="slidenum">
              <a:rPr lang="fr-FR" smtClean="0"/>
              <a:t>‹#›</a:t>
            </a:fld>
            <a:endParaRPr lang="fr-FR"/>
          </a:p>
        </p:txBody>
      </p:sp>
    </p:spTree>
    <p:extLst>
      <p:ext uri="{BB962C8B-B14F-4D97-AF65-F5344CB8AC3E}">
        <p14:creationId xmlns:p14="http://schemas.microsoft.com/office/powerpoint/2010/main" val="1312964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DD8034-62B3-460B-ABD1-B71350F8CA66}" type="datetimeFigureOut">
              <a:rPr lang="fr-FR" smtClean="0"/>
              <a:t>04/10/2023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706CEBE-C01C-4352-8FC0-AF7A9EC76C74}" type="slidenum">
              <a:rPr lang="fr-FR" smtClean="0"/>
              <a:t>‹#›</a:t>
            </a:fld>
            <a:endParaRPr lang="fr-F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384264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DD8034-62B3-460B-ABD1-B71350F8CA66}" type="datetimeFigureOut">
              <a:rPr lang="fr-FR" smtClean="0"/>
              <a:t>04/10/2023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706CEBE-C01C-4352-8FC0-AF7A9EC76C74}" type="slidenum">
              <a:rPr lang="fr-FR" smtClean="0"/>
              <a:t>‹#›</a:t>
            </a:fld>
            <a:endParaRPr lang="fr-FR"/>
          </a:p>
        </p:txBody>
      </p:sp>
    </p:spTree>
    <p:extLst>
      <p:ext uri="{BB962C8B-B14F-4D97-AF65-F5344CB8AC3E}">
        <p14:creationId xmlns:p14="http://schemas.microsoft.com/office/powerpoint/2010/main" val="13060790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DD8034-62B3-460B-ABD1-B71350F8CA66}" type="datetimeFigureOut">
              <a:rPr lang="fr-FR" smtClean="0"/>
              <a:t>04/10/2023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706CEBE-C01C-4352-8FC0-AF7A9EC76C74}" type="slidenum">
              <a:rPr lang="fr-FR" smtClean="0"/>
              <a:t>‹#›</a:t>
            </a:fld>
            <a:endParaRPr lang="fr-F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401645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DD8034-62B3-460B-ABD1-B71350F8CA66}" type="datetimeFigureOut">
              <a:rPr lang="fr-FR" smtClean="0"/>
              <a:t>04/10/2023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706CEBE-C01C-4352-8FC0-AF7A9EC76C74}" type="slidenum">
              <a:rPr lang="fr-FR" smtClean="0"/>
              <a:t>‹#›</a:t>
            </a:fld>
            <a:endParaRPr lang="fr-FR"/>
          </a:p>
        </p:txBody>
      </p:sp>
    </p:spTree>
    <p:extLst>
      <p:ext uri="{BB962C8B-B14F-4D97-AF65-F5344CB8AC3E}">
        <p14:creationId xmlns:p14="http://schemas.microsoft.com/office/powerpoint/2010/main" val="15313311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DD8034-62B3-460B-ABD1-B71350F8CA66}" type="datetimeFigureOut">
              <a:rPr lang="fr-FR" smtClean="0"/>
              <a:t>04/10/2023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706CEBE-C01C-4352-8FC0-AF7A9EC76C74}" type="slidenum">
              <a:rPr lang="fr-FR" smtClean="0"/>
              <a:t>‹#›</a:t>
            </a:fld>
            <a:endParaRPr lang="fr-FR"/>
          </a:p>
        </p:txBody>
      </p:sp>
    </p:spTree>
    <p:extLst>
      <p:ext uri="{BB962C8B-B14F-4D97-AF65-F5344CB8AC3E}">
        <p14:creationId xmlns:p14="http://schemas.microsoft.com/office/powerpoint/2010/main" val="6883467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DD8034-62B3-460B-ABD1-B71350F8CA66}" type="datetimeFigureOut">
              <a:rPr lang="fr-FR" smtClean="0"/>
              <a:t>04/10/2023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706CEBE-C01C-4352-8FC0-AF7A9EC76C74}" type="slidenum">
              <a:rPr lang="fr-FR" smtClean="0"/>
              <a:t>‹#›</a:t>
            </a:fld>
            <a:endParaRPr lang="fr-FR"/>
          </a:p>
        </p:txBody>
      </p:sp>
    </p:spTree>
    <p:extLst>
      <p:ext uri="{BB962C8B-B14F-4D97-AF65-F5344CB8AC3E}">
        <p14:creationId xmlns:p14="http://schemas.microsoft.com/office/powerpoint/2010/main" val="3397486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DD8034-62B3-460B-ABD1-B71350F8CA66}" type="datetimeFigureOut">
              <a:rPr lang="fr-FR" smtClean="0"/>
              <a:t>04/10/2023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706CEBE-C01C-4352-8FC0-AF7A9EC76C74}" type="slidenum">
              <a:rPr lang="fr-FR" smtClean="0"/>
              <a:t>‹#›</a:t>
            </a:fld>
            <a:endParaRPr lang="fr-FR"/>
          </a:p>
        </p:txBody>
      </p:sp>
    </p:spTree>
    <p:extLst>
      <p:ext uri="{BB962C8B-B14F-4D97-AF65-F5344CB8AC3E}">
        <p14:creationId xmlns:p14="http://schemas.microsoft.com/office/powerpoint/2010/main" val="3755120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DD8034-62B3-460B-ABD1-B71350F8CA66}" type="datetimeFigureOut">
              <a:rPr lang="fr-FR" smtClean="0"/>
              <a:t>04/10/2023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706CEBE-C01C-4352-8FC0-AF7A9EC76C74}" type="slidenum">
              <a:rPr lang="fr-FR" smtClean="0"/>
              <a:t>‹#›</a:t>
            </a:fld>
            <a:endParaRPr lang="fr-FR"/>
          </a:p>
        </p:txBody>
      </p:sp>
    </p:spTree>
    <p:extLst>
      <p:ext uri="{BB962C8B-B14F-4D97-AF65-F5344CB8AC3E}">
        <p14:creationId xmlns:p14="http://schemas.microsoft.com/office/powerpoint/2010/main" val="3189359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9DD8034-62B3-460B-ABD1-B71350F8CA66}" type="datetimeFigureOut">
              <a:rPr lang="fr-FR" smtClean="0"/>
              <a:t>04/10/2023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706CEBE-C01C-4352-8FC0-AF7A9EC76C74}" type="slidenum">
              <a:rPr lang="fr-FR" smtClean="0"/>
              <a:t>‹#›</a:t>
            </a:fld>
            <a:endParaRPr lang="fr-FR"/>
          </a:p>
        </p:txBody>
      </p:sp>
    </p:spTree>
    <p:extLst>
      <p:ext uri="{BB962C8B-B14F-4D97-AF65-F5344CB8AC3E}">
        <p14:creationId xmlns:p14="http://schemas.microsoft.com/office/powerpoint/2010/main" val="3228693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DD8034-62B3-460B-ABD1-B71350F8CA66}" type="datetimeFigureOut">
              <a:rPr lang="fr-FR" smtClean="0"/>
              <a:t>04/10/2023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5706CEBE-C01C-4352-8FC0-AF7A9EC76C74}" type="slidenum">
              <a:rPr lang="fr-FR" smtClean="0"/>
              <a:t>‹#›</a:t>
            </a:fld>
            <a:endParaRPr lang="fr-FR"/>
          </a:p>
        </p:txBody>
      </p:sp>
    </p:spTree>
    <p:extLst>
      <p:ext uri="{BB962C8B-B14F-4D97-AF65-F5344CB8AC3E}">
        <p14:creationId xmlns:p14="http://schemas.microsoft.com/office/powerpoint/2010/main" val="2982425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DD8034-62B3-460B-ABD1-B71350F8CA66}" type="datetimeFigureOut">
              <a:rPr lang="fr-FR" smtClean="0"/>
              <a:t>04/10/2023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5706CEBE-C01C-4352-8FC0-AF7A9EC76C74}" type="slidenum">
              <a:rPr lang="fr-FR" smtClean="0"/>
              <a:t>‹#›</a:t>
            </a:fld>
            <a:endParaRPr lang="fr-FR"/>
          </a:p>
        </p:txBody>
      </p:sp>
    </p:spTree>
    <p:extLst>
      <p:ext uri="{BB962C8B-B14F-4D97-AF65-F5344CB8AC3E}">
        <p14:creationId xmlns:p14="http://schemas.microsoft.com/office/powerpoint/2010/main" val="1862001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DD8034-62B3-460B-ABD1-B71350F8CA66}" type="datetimeFigureOut">
              <a:rPr lang="fr-FR" smtClean="0"/>
              <a:t>04/10/2023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5706CEBE-C01C-4352-8FC0-AF7A9EC76C74}" type="slidenum">
              <a:rPr lang="fr-FR" smtClean="0"/>
              <a:t>‹#›</a:t>
            </a:fld>
            <a:endParaRPr lang="fr-FR"/>
          </a:p>
        </p:txBody>
      </p:sp>
    </p:spTree>
    <p:extLst>
      <p:ext uri="{BB962C8B-B14F-4D97-AF65-F5344CB8AC3E}">
        <p14:creationId xmlns:p14="http://schemas.microsoft.com/office/powerpoint/2010/main" val="1696896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9DD8034-62B3-460B-ABD1-B71350F8CA66}" type="datetimeFigureOut">
              <a:rPr lang="fr-FR" smtClean="0"/>
              <a:t>04/10/2023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706CEBE-C01C-4352-8FC0-AF7A9EC76C74}" type="slidenum">
              <a:rPr lang="fr-FR" smtClean="0"/>
              <a:t>‹#›</a:t>
            </a:fld>
            <a:endParaRPr lang="fr-FR"/>
          </a:p>
        </p:txBody>
      </p:sp>
    </p:spTree>
    <p:extLst>
      <p:ext uri="{BB962C8B-B14F-4D97-AF65-F5344CB8AC3E}">
        <p14:creationId xmlns:p14="http://schemas.microsoft.com/office/powerpoint/2010/main" val="2792064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DD8034-62B3-460B-ABD1-B71350F8CA66}" type="datetimeFigureOut">
              <a:rPr lang="fr-FR" smtClean="0"/>
              <a:t>04/10/2023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706CEBE-C01C-4352-8FC0-AF7A9EC76C74}" type="slidenum">
              <a:rPr lang="fr-FR" smtClean="0"/>
              <a:t>‹#›</a:t>
            </a:fld>
            <a:endParaRPr lang="fr-FR"/>
          </a:p>
        </p:txBody>
      </p:sp>
    </p:spTree>
    <p:extLst>
      <p:ext uri="{BB962C8B-B14F-4D97-AF65-F5344CB8AC3E}">
        <p14:creationId xmlns:p14="http://schemas.microsoft.com/office/powerpoint/2010/main" val="1903566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9DD8034-62B3-460B-ABD1-B71350F8CA66}" type="datetimeFigureOut">
              <a:rPr lang="fr-FR" smtClean="0"/>
              <a:t>04/10/2023</a:t>
            </a:fld>
            <a:endParaRPr lang="fr-F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5706CEBE-C01C-4352-8FC0-AF7A9EC76C74}" type="slidenum">
              <a:rPr lang="fr-FR" smtClean="0"/>
              <a:t>‹#›</a:t>
            </a:fld>
            <a:endParaRPr lang="fr-FR"/>
          </a:p>
        </p:txBody>
      </p:sp>
    </p:spTree>
    <p:extLst>
      <p:ext uri="{BB962C8B-B14F-4D97-AF65-F5344CB8AC3E}">
        <p14:creationId xmlns:p14="http://schemas.microsoft.com/office/powerpoint/2010/main" val="3402080414"/>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 id="2147483828" r:id="rId12"/>
    <p:sldLayoutId id="2147483829" r:id="rId13"/>
    <p:sldLayoutId id="2147483830" r:id="rId14"/>
    <p:sldLayoutId id="2147483831" r:id="rId15"/>
    <p:sldLayoutId id="214748383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29914" y="908720"/>
            <a:ext cx="5826719" cy="1646302"/>
          </a:xfrm>
        </p:spPr>
        <p:txBody>
          <a:bodyPr>
            <a:normAutofit/>
          </a:bodyPr>
          <a:lstStyle/>
          <a:p>
            <a:r>
              <a:rPr lang="ar-SA" sz="6600" b="1" dirty="0">
                <a:latin typeface="Arabic Typesetting" pitchFamily="66" charset="-78"/>
                <a:cs typeface="Arabic Typesetting" pitchFamily="66" charset="-78"/>
              </a:rPr>
              <a:t> نقد وتحليل الأصول التاريخية</a:t>
            </a:r>
            <a:endParaRPr lang="fr-FR" sz="6600" b="1" dirty="0">
              <a:latin typeface="Arabic Typesetting" pitchFamily="66" charset="-78"/>
              <a:cs typeface="Arabic Typesetting" pitchFamily="66" charset="-78"/>
            </a:endParaRPr>
          </a:p>
        </p:txBody>
      </p:sp>
      <p:sp>
        <p:nvSpPr>
          <p:cNvPr id="3" name="Sous-titre 2"/>
          <p:cNvSpPr>
            <a:spLocks noGrp="1"/>
          </p:cNvSpPr>
          <p:nvPr>
            <p:ph type="subTitle" idx="1"/>
          </p:nvPr>
        </p:nvSpPr>
        <p:spPr>
          <a:xfrm>
            <a:off x="251520" y="3429000"/>
            <a:ext cx="3786182" cy="1600200"/>
          </a:xfrm>
        </p:spPr>
        <p:txBody>
          <a:bodyPr/>
          <a:lstStyle/>
          <a:p>
            <a:r>
              <a:rPr lang="ar-DZ" sz="2400" b="1" dirty="0">
                <a:solidFill>
                  <a:srgbClr val="FF0000"/>
                </a:solidFill>
                <a:latin typeface="Arabic Typesetting" pitchFamily="66" charset="-78"/>
                <a:cs typeface="Simple Bold Jut Out" pitchFamily="2" charset="-78"/>
              </a:rPr>
              <a:t>د. قرباش بلقاسم</a:t>
            </a:r>
          </a:p>
          <a:p>
            <a:r>
              <a:rPr lang="ar-DZ" sz="2400" b="1" dirty="0">
                <a:solidFill>
                  <a:srgbClr val="FF0000"/>
                </a:solidFill>
                <a:latin typeface="Arabic Typesetting" pitchFamily="66" charset="-78"/>
                <a:cs typeface="Simple Bold Jut Out" pitchFamily="2" charset="-78"/>
              </a:rPr>
              <a:t> جامعة أم البواقي</a:t>
            </a:r>
            <a:endParaRPr lang="fr-FR" sz="2400" b="1" dirty="0">
              <a:solidFill>
                <a:srgbClr val="FF0000"/>
              </a:solidFill>
              <a:latin typeface="Arabic Typesetting" pitchFamily="66" charset="-78"/>
              <a:cs typeface="Simple Bold Jut Out" pitchFamily="2" charset="-78"/>
            </a:endParaRP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285728"/>
            <a:ext cx="6663114" cy="6572272"/>
          </a:xfrm>
        </p:spPr>
        <p:txBody>
          <a:bodyPr>
            <a:normAutofit fontScale="77500" lnSpcReduction="20000"/>
          </a:bodyPr>
          <a:lstStyle/>
          <a:p>
            <a:pPr algn="just" rtl="1">
              <a:buNone/>
            </a:pPr>
            <a:r>
              <a:rPr lang="ar-SA" sz="3300" b="1" dirty="0">
                <a:solidFill>
                  <a:srgbClr val="00B050"/>
                </a:solidFill>
                <a:latin typeface="Lotus Linotype" pitchFamily="2" charset="-78"/>
                <a:cs typeface="Lotus Linotype" pitchFamily="2" charset="-78"/>
              </a:rPr>
              <a:t>هل اعتمد المؤلف في تسجيل النص على ملاحظاته الشخصية؟</a:t>
            </a:r>
            <a:endParaRPr lang="ar-DZ" sz="3300" b="1" dirty="0">
              <a:solidFill>
                <a:srgbClr val="00B050"/>
              </a:solidFill>
              <a:latin typeface="Lotus Linotype" pitchFamily="2" charset="-78"/>
              <a:cs typeface="Lotus Linotype" pitchFamily="2" charset="-78"/>
            </a:endParaRPr>
          </a:p>
          <a:p>
            <a:pPr algn="just" rtl="1">
              <a:buNone/>
            </a:pPr>
            <a:r>
              <a:rPr lang="ar-DZ" sz="3300" dirty="0">
                <a:latin typeface="Lotus Linotype" pitchFamily="2" charset="-78"/>
                <a:cs typeface="Lotus Linotype" pitchFamily="2" charset="-78"/>
              </a:rPr>
              <a:t>	</a:t>
            </a:r>
            <a:r>
              <a:rPr lang="ar-SA" sz="3300" dirty="0">
                <a:latin typeface="Lotus Linotype" pitchFamily="2" charset="-78"/>
                <a:cs typeface="Lotus Linotype" pitchFamily="2" charset="-78"/>
              </a:rPr>
              <a:t>هناك نوعان من المصادر: "أولية وثانوية"، فأما الأولية فهي تلك التي دونها أصحابها من خلال الملاحظة المباشرة للأحداث أي أن صاحب العمل كان شاهد عيان</a:t>
            </a:r>
            <a:r>
              <a:rPr lang="ar-DZ" sz="3300" dirty="0">
                <a:latin typeface="Lotus Linotype" pitchFamily="2" charset="-78"/>
                <a:cs typeface="Lotus Linotype" pitchFamily="2" charset="-78"/>
              </a:rPr>
              <a:t> فيها</a:t>
            </a:r>
            <a:r>
              <a:rPr lang="ar-SA" sz="3300" dirty="0">
                <a:latin typeface="Lotus Linotype" pitchFamily="2" charset="-78"/>
                <a:cs typeface="Lotus Linotype" pitchFamily="2" charset="-78"/>
              </a:rPr>
              <a:t>، والثانية هي التي يكون فيها المؤلف إما ناقلا عن سابقيه أو عن مؤلفين من محيطه</a:t>
            </a:r>
            <a:r>
              <a:rPr lang="ar-DZ" sz="3300" dirty="0">
                <a:latin typeface="Lotus Linotype" pitchFamily="2" charset="-78"/>
                <a:cs typeface="Lotus Linotype" pitchFamily="2" charset="-78"/>
              </a:rPr>
              <a:t>.</a:t>
            </a:r>
          </a:p>
          <a:p>
            <a:pPr algn="just" rtl="1">
              <a:buNone/>
            </a:pPr>
            <a:r>
              <a:rPr lang="fr-FR" sz="3300" b="1" dirty="0">
                <a:solidFill>
                  <a:srgbClr val="00B050"/>
                </a:solidFill>
                <a:latin typeface="Lotus Linotype" pitchFamily="2" charset="-78"/>
                <a:cs typeface="Lotus Linotype" pitchFamily="2" charset="-78"/>
              </a:rPr>
              <a:t>                    </a:t>
            </a:r>
            <a:r>
              <a:rPr lang="ar-SA" sz="3300" b="1" dirty="0">
                <a:solidFill>
                  <a:srgbClr val="00B050"/>
                </a:solidFill>
                <a:latin typeface="Lotus Linotype" pitchFamily="2" charset="-78"/>
                <a:cs typeface="Lotus Linotype" pitchFamily="2" charset="-78"/>
              </a:rPr>
              <a:t>هل النص والمعنى متوافقان؟</a:t>
            </a:r>
            <a:endParaRPr lang="fr-FR" sz="3300" dirty="0">
              <a:solidFill>
                <a:srgbClr val="00B050"/>
              </a:solidFill>
              <a:latin typeface="Lotus Linotype" pitchFamily="2" charset="-78"/>
              <a:cs typeface="Lotus Linotype" pitchFamily="2" charset="-78"/>
            </a:endParaRPr>
          </a:p>
          <a:p>
            <a:pPr algn="just" rtl="1">
              <a:buNone/>
            </a:pPr>
            <a:r>
              <a:rPr lang="ar-DZ" sz="3300" dirty="0">
                <a:latin typeface="Lotus Linotype" pitchFamily="2" charset="-78"/>
                <a:cs typeface="Lotus Linotype" pitchFamily="2" charset="-78"/>
              </a:rPr>
              <a:t>	</a:t>
            </a:r>
            <a:r>
              <a:rPr lang="ar-SA" sz="3300" dirty="0">
                <a:latin typeface="Lotus Linotype" pitchFamily="2" charset="-78"/>
                <a:cs typeface="Lotus Linotype" pitchFamily="2" charset="-78"/>
              </a:rPr>
              <a:t>على الناقد بعد تحديد نوع الوثيقة التاريخية أن يفرد لها نوعا محددا من النظريات المساعدة لفهم الحالة النفسية التي كتب المؤلّف فيها نصّه، وتأثير المحيط الخارجي عليه وعلى المعنى الذي يريد إيصاله خارج حرفية النص التاريخي</a:t>
            </a:r>
            <a:r>
              <a:rPr lang="ar-DZ" sz="3300" dirty="0">
                <a:latin typeface="Lotus Linotype" pitchFamily="2" charset="-78"/>
                <a:cs typeface="Lotus Linotype" pitchFamily="2" charset="-78"/>
              </a:rPr>
              <a:t>.</a:t>
            </a:r>
          </a:p>
          <a:p>
            <a:pPr algn="just" rtl="1">
              <a:buNone/>
            </a:pPr>
            <a:r>
              <a:rPr lang="ar-DZ" sz="3300" dirty="0">
                <a:latin typeface="Lotus Linotype" pitchFamily="2" charset="-78"/>
                <a:cs typeface="Lotus Linotype" pitchFamily="2" charset="-78"/>
              </a:rPr>
              <a:t>	كالنظرية </a:t>
            </a:r>
            <a:r>
              <a:rPr lang="ar-DZ" sz="3300" dirty="0" err="1">
                <a:latin typeface="Lotus Linotype" pitchFamily="2" charset="-78"/>
                <a:cs typeface="Lotus Linotype" pitchFamily="2" charset="-78"/>
              </a:rPr>
              <a:t>الفرويدية</a:t>
            </a:r>
            <a:r>
              <a:rPr lang="ar-DZ" sz="3300" dirty="0">
                <a:latin typeface="Lotus Linotype" pitchFamily="2" charset="-78"/>
                <a:cs typeface="Lotus Linotype" pitchFamily="2" charset="-78"/>
              </a:rPr>
              <a:t> </a:t>
            </a:r>
            <a:r>
              <a:rPr lang="ar-DZ" sz="3300" dirty="0" err="1">
                <a:latin typeface="Lotus Linotype" pitchFamily="2" charset="-78"/>
                <a:cs typeface="Lotus Linotype" pitchFamily="2" charset="-78"/>
              </a:rPr>
              <a:t>والتفكيكية</a:t>
            </a:r>
            <a:r>
              <a:rPr lang="ar-DZ" sz="3300" dirty="0">
                <a:latin typeface="Lotus Linotype" pitchFamily="2" charset="-78"/>
                <a:cs typeface="Lotus Linotype" pitchFamily="2" charset="-78"/>
              </a:rPr>
              <a:t> و</a:t>
            </a:r>
            <a:r>
              <a:rPr lang="ar-SA" sz="3300" dirty="0">
                <a:latin typeface="Lotus Linotype" pitchFamily="2" charset="-78"/>
                <a:cs typeface="Lotus Linotype" pitchFamily="2" charset="-78"/>
              </a:rPr>
              <a:t>النظرية الدراماتيكية</a:t>
            </a:r>
            <a:r>
              <a:rPr lang="ar-DZ" sz="3300" dirty="0">
                <a:latin typeface="Lotus Linotype" pitchFamily="2" charset="-78"/>
                <a:cs typeface="Lotus Linotype" pitchFamily="2" charset="-78"/>
              </a:rPr>
              <a:t> و</a:t>
            </a:r>
            <a:r>
              <a:rPr lang="ar-SA" sz="3300" dirty="0">
                <a:latin typeface="Lotus Linotype" pitchFamily="2" charset="-78"/>
                <a:cs typeface="Lotus Linotype" pitchFamily="2" charset="-78"/>
              </a:rPr>
              <a:t>نظريّة النيّة  أو الفعل السببي</a:t>
            </a:r>
            <a:r>
              <a:rPr lang="ar-DZ" sz="2800" i="1" dirty="0">
                <a:latin typeface="Lotus Linotype" pitchFamily="2" charset="-78"/>
                <a:cs typeface="Lotus Linotype" pitchFamily="2" charset="-78"/>
              </a:rPr>
              <a:t> </a:t>
            </a:r>
            <a:r>
              <a:rPr lang="ar-DZ" sz="3300" i="1" dirty="0">
                <a:latin typeface="Lotus Linotype" pitchFamily="2" charset="-78"/>
                <a:cs typeface="Lotus Linotype" pitchFamily="2" charset="-78"/>
              </a:rPr>
              <a:t>والنظرية التأويلية... </a:t>
            </a:r>
            <a:r>
              <a:rPr lang="ar-DZ" sz="3300" i="1" dirty="0" err="1">
                <a:latin typeface="Lotus Linotype" pitchFamily="2" charset="-78"/>
                <a:cs typeface="Lotus Linotype" pitchFamily="2" charset="-78"/>
              </a:rPr>
              <a:t>إلخ</a:t>
            </a:r>
            <a:r>
              <a:rPr lang="ar-DZ" sz="3300" i="1" dirty="0">
                <a:latin typeface="Lotus Linotype" pitchFamily="2" charset="-78"/>
                <a:cs typeface="Lotus Linotype" pitchFamily="2" charset="-78"/>
              </a:rPr>
              <a:t>.</a:t>
            </a:r>
            <a:endParaRPr lang="ar-DZ" sz="3300" dirty="0">
              <a:latin typeface="Lotus Linotype" pitchFamily="2" charset="-78"/>
              <a:cs typeface="Lotus Linotype" pitchFamily="2" charset="-78"/>
            </a:endParaRPr>
          </a:p>
          <a:p>
            <a:pPr algn="just" rtl="1">
              <a:buNone/>
            </a:pPr>
            <a:r>
              <a:rPr lang="fr-FR" sz="3300" b="1" dirty="0">
                <a:solidFill>
                  <a:srgbClr val="00B050"/>
                </a:solidFill>
                <a:latin typeface="Lotus Linotype" pitchFamily="2" charset="-78"/>
                <a:cs typeface="Lotus Linotype" pitchFamily="2" charset="-78"/>
              </a:rPr>
              <a:t>            </a:t>
            </a:r>
            <a:r>
              <a:rPr lang="ar-SA" sz="3300" b="1" dirty="0">
                <a:solidFill>
                  <a:srgbClr val="00B050"/>
                </a:solidFill>
                <a:latin typeface="Lotus Linotype" pitchFamily="2" charset="-78"/>
                <a:cs typeface="Lotus Linotype" pitchFamily="2" charset="-78"/>
              </a:rPr>
              <a:t>هل دون صاحب النص عمله عن قبيلة أو فكر أو مجموعة إنسانية تخالف توجهاته؟</a:t>
            </a:r>
            <a:endParaRPr lang="fr-FR" sz="3300" dirty="0">
              <a:solidFill>
                <a:srgbClr val="00B050"/>
              </a:solidFill>
              <a:latin typeface="Lotus Linotype" pitchFamily="2" charset="-78"/>
              <a:cs typeface="Lotus Linotype" pitchFamily="2" charset="-78"/>
            </a:endParaRPr>
          </a:p>
          <a:p>
            <a:pPr algn="just" rtl="1">
              <a:buNone/>
            </a:pPr>
            <a:r>
              <a:rPr lang="ar-SA" sz="3300" dirty="0">
                <a:latin typeface="Lotus Linotype" pitchFamily="2" charset="-78"/>
                <a:cs typeface="Lotus Linotype" pitchFamily="2" charset="-78"/>
              </a:rPr>
              <a:t>تعتبر شهادة الآخر للآخر بإيجابية شهادة صادقة في الغالب، في حين أن شهادة الآخر للآخر بسلبية هي الشهادة ناقصة تحتاج إلى تمحيص وتدقيق في النصوص والأصول الأخرى من أجل إحداث مقاربات تاريخية حقيقية</a:t>
            </a:r>
            <a:r>
              <a:rPr lang="fr-FR" sz="3300" dirty="0">
                <a:latin typeface="Lotus Linotype" pitchFamily="2" charset="-78"/>
                <a:cs typeface="Lotus Linotype" pitchFamily="2" charset="-78"/>
              </a:rPr>
              <a:t>.</a:t>
            </a:r>
          </a:p>
          <a:p>
            <a:pPr algn="just" rtl="1">
              <a:buNone/>
            </a:pPr>
            <a:endParaRPr lang="fr-FR" dirty="0"/>
          </a:p>
          <a:p>
            <a:pPr algn="just" rtl="1"/>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SA" b="1" dirty="0">
                <a:solidFill>
                  <a:srgbClr val="FF0000"/>
                </a:solidFill>
                <a:latin typeface="Lotus Linotype" pitchFamily="2" charset="-78"/>
                <a:cs typeface="Lotus Linotype" pitchFamily="2" charset="-78"/>
              </a:rPr>
              <a:t>1</a:t>
            </a:r>
            <a:r>
              <a:rPr lang="fr-FR" b="1" dirty="0">
                <a:solidFill>
                  <a:srgbClr val="FF0000"/>
                </a:solidFill>
                <a:latin typeface="Lotus Linotype" pitchFamily="2" charset="-78"/>
                <a:cs typeface="Lotus Linotype" pitchFamily="2" charset="-78"/>
              </a:rPr>
              <a:t>- </a:t>
            </a:r>
            <a:r>
              <a:rPr lang="ar-SA" b="1" dirty="0">
                <a:solidFill>
                  <a:srgbClr val="FF0000"/>
                </a:solidFill>
                <a:latin typeface="Lotus Linotype" pitchFamily="2" charset="-78"/>
                <a:cs typeface="Lotus Linotype" pitchFamily="2" charset="-78"/>
              </a:rPr>
              <a:t>تعريف النقد التاريخي</a:t>
            </a:r>
            <a:r>
              <a:rPr lang="ar-DZ" b="1" dirty="0">
                <a:solidFill>
                  <a:srgbClr val="FF0000"/>
                </a:solidFill>
                <a:latin typeface="Lotus Linotype" pitchFamily="2" charset="-78"/>
                <a:cs typeface="Lotus Linotype" pitchFamily="2" charset="-78"/>
              </a:rPr>
              <a:t>:</a:t>
            </a:r>
            <a:endParaRPr lang="fr-FR" dirty="0">
              <a:solidFill>
                <a:srgbClr val="FF0000"/>
              </a:solidFill>
              <a:latin typeface="Lotus Linotype" pitchFamily="2" charset="-78"/>
              <a:cs typeface="Lotus Linotype" pitchFamily="2" charset="-78"/>
            </a:endParaRPr>
          </a:p>
        </p:txBody>
      </p:sp>
      <p:sp>
        <p:nvSpPr>
          <p:cNvPr id="3" name="Espace réservé du contenu 2"/>
          <p:cNvSpPr>
            <a:spLocks noGrp="1"/>
          </p:cNvSpPr>
          <p:nvPr>
            <p:ph idx="1"/>
          </p:nvPr>
        </p:nvSpPr>
        <p:spPr>
          <a:xfrm>
            <a:off x="179512" y="1412776"/>
            <a:ext cx="7416824" cy="5124472"/>
          </a:xfrm>
        </p:spPr>
        <p:txBody>
          <a:bodyPr>
            <a:normAutofit fontScale="92500" lnSpcReduction="10000"/>
          </a:bodyPr>
          <a:lstStyle/>
          <a:p>
            <a:pPr algn="just" rtl="1"/>
            <a:r>
              <a:rPr lang="ar-SA" sz="3000" b="1" dirty="0">
                <a:latin typeface="Lotus Linotype" pitchFamily="2" charset="-78"/>
                <a:cs typeface="Lotus Linotype" pitchFamily="2" charset="-78"/>
              </a:rPr>
              <a:t>يعرفه </a:t>
            </a:r>
            <a:r>
              <a:rPr lang="ar-DZ" sz="3000" b="1" dirty="0">
                <a:latin typeface="Lotus Linotype" pitchFamily="2" charset="-78"/>
                <a:cs typeface="Lotus Linotype" pitchFamily="2" charset="-78"/>
              </a:rPr>
              <a:t>سولن ريتشارد </a:t>
            </a:r>
            <a:r>
              <a:rPr lang="ar-SA" sz="3000" b="1" dirty="0">
                <a:latin typeface="Lotus Linotype" pitchFamily="2" charset="-78"/>
                <a:cs typeface="Lotus Linotype" pitchFamily="2" charset="-78"/>
              </a:rPr>
              <a:t>بقوله:"إن</a:t>
            </a:r>
            <a:r>
              <a:rPr lang="ar-DZ" sz="3000" b="1" dirty="0">
                <a:latin typeface="Lotus Linotype" pitchFamily="2" charset="-78"/>
                <a:cs typeface="Lotus Linotype" pitchFamily="2" charset="-78"/>
              </a:rPr>
              <a:t>، </a:t>
            </a:r>
            <a:r>
              <a:rPr lang="ar-SA" sz="3000" b="1" dirty="0">
                <a:latin typeface="Lotus Linotype" pitchFamily="2" charset="-78"/>
                <a:cs typeface="Lotus Linotype" pitchFamily="2" charset="-78"/>
              </a:rPr>
              <a:t> النقد هو العالم الواقع خلف النص”</a:t>
            </a:r>
            <a:r>
              <a:rPr lang="ar-DZ" sz="3000" b="1" dirty="0">
                <a:latin typeface="Lotus Linotype" pitchFamily="2" charset="-78"/>
                <a:cs typeface="Lotus Linotype" pitchFamily="2" charset="-78"/>
              </a:rPr>
              <a:t>.</a:t>
            </a:r>
          </a:p>
          <a:p>
            <a:pPr algn="just" rtl="1"/>
            <a:r>
              <a:rPr lang="ar-DZ" sz="3000" b="1" dirty="0">
                <a:latin typeface="Lotus Linotype" pitchFamily="2" charset="-78"/>
                <a:cs typeface="Lotus Linotype" pitchFamily="2" charset="-78"/>
              </a:rPr>
              <a:t>إنّ </a:t>
            </a:r>
            <a:r>
              <a:rPr lang="ar-SA" sz="3000" b="1" dirty="0">
                <a:latin typeface="Lotus Linotype" pitchFamily="2" charset="-78"/>
                <a:cs typeface="Lotus Linotype" pitchFamily="2" charset="-78"/>
              </a:rPr>
              <a:t>الهدف من عملية النقد هو معرفة مدى أصالة النص</a:t>
            </a:r>
            <a:r>
              <a:rPr lang="ar-DZ" sz="3000" b="1" dirty="0">
                <a:latin typeface="Lotus Linotype" pitchFamily="2" charset="-78"/>
                <a:cs typeface="Lotus Linotype" pitchFamily="2" charset="-78"/>
              </a:rPr>
              <a:t> وصدقه وتوجهاته</a:t>
            </a:r>
            <a:r>
              <a:rPr lang="ar-SA" sz="3000" b="1" dirty="0">
                <a:latin typeface="Lotus Linotype" pitchFamily="2" charset="-78"/>
                <a:cs typeface="Lotus Linotype" pitchFamily="2" charset="-78"/>
              </a:rPr>
              <a:t> من خلال اتباع مجموعة من الخطوات المنهجية</a:t>
            </a:r>
            <a:r>
              <a:rPr lang="ar-DZ" sz="3000" b="1" dirty="0">
                <a:latin typeface="Lotus Linotype" pitchFamily="2" charset="-78"/>
                <a:cs typeface="Lotus Linotype" pitchFamily="2" charset="-78"/>
              </a:rPr>
              <a:t>.</a:t>
            </a:r>
          </a:p>
          <a:p>
            <a:pPr algn="just" rtl="1"/>
            <a:r>
              <a:rPr lang="ar-SA" sz="3000" b="1" dirty="0">
                <a:latin typeface="Lotus Linotype" pitchFamily="2" charset="-78"/>
                <a:cs typeface="Lotus Linotype" pitchFamily="2" charset="-78"/>
              </a:rPr>
              <a:t>مع النصف الثاني من القرن التاسع عشر بدأ مؤرخون أمثال رانكي وغيرهم في التعامل مع المصادر وأصحابها على أنها أصول قابلة للنقد، من خلال معرفة "توجهها والتحيز والتبعية والنقل والأصالة”</a:t>
            </a:r>
            <a:r>
              <a:rPr lang="ar-DZ" sz="3000" b="1" dirty="0">
                <a:latin typeface="Lotus Linotype" pitchFamily="2" charset="-78"/>
                <a:cs typeface="Lotus Linotype" pitchFamily="2" charset="-78"/>
              </a:rPr>
              <a:t>.</a:t>
            </a:r>
          </a:p>
          <a:p>
            <a:pPr algn="just" rtl="1"/>
            <a:r>
              <a:rPr lang="ar-SA" sz="3000" b="1" dirty="0">
                <a:latin typeface="Lotus Linotype" pitchFamily="2" charset="-78"/>
                <a:cs typeface="Lotus Linotype" pitchFamily="2" charset="-78"/>
              </a:rPr>
              <a:t>ولهذا فإن مهمة المؤرخ هي نقد النصوص، وإلا أصبح التأريخ مجرد تجميع للمعلومات دون التأكد من صحتها أو تحليلها وإبداء الرأي فيها، "فالناقد له الحق في أن يعبر عن رأيه في الأصول التاريخة، مع العلم أن ملاحظاته يمكن أن "تحتمل الصواب والخطأ"</a:t>
            </a:r>
            <a:r>
              <a:rPr lang="fr-FR" sz="3000" dirty="0"/>
              <a:t>.</a:t>
            </a:r>
          </a:p>
          <a:p>
            <a:pPr algn="just" rtl="1"/>
            <a:endParaRPr lang="ar-DZ" dirty="0">
              <a:latin typeface="Lotus Linotype" pitchFamily="2" charset="-78"/>
              <a:cs typeface="Lotus Linotype" pitchFamily="2" charset="-78"/>
            </a:endParaRPr>
          </a:p>
          <a:p>
            <a:pPr algn="just" rtl="1"/>
            <a:endParaRPr lang="fr-FR" b="1" dirty="0">
              <a:latin typeface="Lotus Linotype" pitchFamily="2" charset="-78"/>
              <a:cs typeface="Lotus Linotype"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560" y="188640"/>
            <a:ext cx="7772400" cy="1082660"/>
          </a:xfrm>
        </p:spPr>
        <p:txBody>
          <a:bodyPr>
            <a:normAutofit fontScale="90000"/>
          </a:bodyPr>
          <a:lstStyle/>
          <a:p>
            <a:pPr algn="ctr" rtl="1"/>
            <a:r>
              <a:rPr lang="ar-SA" b="1" dirty="0">
                <a:solidFill>
                  <a:srgbClr val="FF0000"/>
                </a:solidFill>
                <a:latin typeface="Lotus Linotype" pitchFamily="2" charset="-78"/>
                <a:cs typeface="Lotus Linotype" pitchFamily="2" charset="-78"/>
              </a:rPr>
              <a:t>2</a:t>
            </a:r>
            <a:r>
              <a:rPr lang="fr-FR" b="1" dirty="0">
                <a:solidFill>
                  <a:srgbClr val="FF0000"/>
                </a:solidFill>
                <a:latin typeface="Lotus Linotype" pitchFamily="2" charset="-78"/>
                <a:cs typeface="Lotus Linotype" pitchFamily="2" charset="-78"/>
              </a:rPr>
              <a:t>-</a:t>
            </a:r>
            <a:r>
              <a:rPr lang="ar-SA" b="1" dirty="0">
                <a:solidFill>
                  <a:srgbClr val="FF0000"/>
                </a:solidFill>
                <a:latin typeface="Lotus Linotype" pitchFamily="2" charset="-78"/>
                <a:cs typeface="Lotus Linotype" pitchFamily="2" charset="-78"/>
              </a:rPr>
              <a:t>صفات المؤرخ الناقد</a:t>
            </a:r>
            <a:r>
              <a:rPr lang="fr-FR" b="1" dirty="0">
                <a:solidFill>
                  <a:srgbClr val="FF0000"/>
                </a:solidFill>
                <a:latin typeface="Lotus Linotype" pitchFamily="2" charset="-78"/>
                <a:cs typeface="Lotus Linotype" pitchFamily="2" charset="-78"/>
              </a:rPr>
              <a:t>:</a:t>
            </a:r>
            <a:br>
              <a:rPr lang="fr-FR" b="1" dirty="0">
                <a:solidFill>
                  <a:srgbClr val="FF0000"/>
                </a:solidFill>
                <a:latin typeface="Lotus Linotype" pitchFamily="2" charset="-78"/>
                <a:cs typeface="Lotus Linotype" pitchFamily="2" charset="-78"/>
              </a:rPr>
            </a:br>
            <a:endParaRPr lang="fr-FR" b="1" dirty="0">
              <a:solidFill>
                <a:srgbClr val="FF0000"/>
              </a:solidFill>
              <a:latin typeface="Lotus Linotype" pitchFamily="2" charset="-78"/>
              <a:cs typeface="Lotus Linotype" pitchFamily="2" charset="-78"/>
            </a:endParaRPr>
          </a:p>
        </p:txBody>
      </p:sp>
      <p:sp>
        <p:nvSpPr>
          <p:cNvPr id="3" name="Espace réservé du contenu 2"/>
          <p:cNvSpPr>
            <a:spLocks noGrp="1"/>
          </p:cNvSpPr>
          <p:nvPr>
            <p:ph idx="1"/>
          </p:nvPr>
        </p:nvSpPr>
        <p:spPr>
          <a:xfrm>
            <a:off x="467544" y="1271300"/>
            <a:ext cx="7050598" cy="6000768"/>
          </a:xfrm>
        </p:spPr>
        <p:txBody>
          <a:bodyPr>
            <a:noAutofit/>
          </a:bodyPr>
          <a:lstStyle/>
          <a:p>
            <a:pPr algn="just" rtl="1">
              <a:spcBef>
                <a:spcPts val="1200"/>
              </a:spcBef>
              <a:spcAft>
                <a:spcPts val="1200"/>
              </a:spcAft>
            </a:pPr>
            <a:r>
              <a:rPr lang="ar-SA" sz="2800" b="1" dirty="0">
                <a:latin typeface="Lotus Linotype" pitchFamily="2" charset="-78"/>
                <a:cs typeface="Lotus Linotype" pitchFamily="2" charset="-78"/>
              </a:rPr>
              <a:t>أن يتحلى الناقد بالموضوعية فلا يتنكر للنصوص التاريخية، ولا يختار منها ما يشتهيه خدمة لأغراضه الشخصية والأيديولوجية</a:t>
            </a:r>
            <a:r>
              <a:rPr lang="fr-FR" sz="2800" b="1" dirty="0">
                <a:latin typeface="Lotus Linotype" pitchFamily="2" charset="-78"/>
                <a:cs typeface="Lotus Linotype" pitchFamily="2" charset="-78"/>
              </a:rPr>
              <a:t>.</a:t>
            </a:r>
            <a:endParaRPr lang="ar-DZ" sz="2800" b="1" dirty="0">
              <a:latin typeface="Lotus Linotype" pitchFamily="2" charset="-78"/>
              <a:cs typeface="Lotus Linotype" pitchFamily="2" charset="-78"/>
            </a:endParaRPr>
          </a:p>
          <a:p>
            <a:pPr algn="just" rtl="1">
              <a:spcBef>
                <a:spcPts val="1200"/>
              </a:spcBef>
              <a:spcAft>
                <a:spcPts val="1200"/>
              </a:spcAft>
            </a:pPr>
            <a:r>
              <a:rPr lang="fr-FR" sz="2800" b="1" dirty="0">
                <a:latin typeface="Lotus Linotype" pitchFamily="2" charset="-78"/>
                <a:cs typeface="Lotus Linotype" pitchFamily="2" charset="-78"/>
              </a:rPr>
              <a:t>-  </a:t>
            </a:r>
            <a:r>
              <a:rPr lang="ar-SA" sz="2800" b="1" dirty="0">
                <a:latin typeface="Lotus Linotype" pitchFamily="2" charset="-78"/>
                <a:cs typeface="Lotus Linotype" pitchFamily="2" charset="-78"/>
              </a:rPr>
              <a:t>أن يكون الناقد ملما بالفترة التي يدرسها النص، ما يساعده في إحداث مقاربات تاريخية حقيقة وذلك من خلال الاعتماد على أصول تاريخية متنوعة</a:t>
            </a:r>
            <a:r>
              <a:rPr lang="fr-FR" sz="2800" b="1" dirty="0">
                <a:latin typeface="Lotus Linotype" pitchFamily="2" charset="-78"/>
                <a:cs typeface="Lotus Linotype" pitchFamily="2" charset="-78"/>
              </a:rPr>
              <a:t>.</a:t>
            </a:r>
          </a:p>
          <a:p>
            <a:pPr algn="just" rtl="1">
              <a:spcBef>
                <a:spcPts val="1200"/>
              </a:spcBef>
              <a:spcAft>
                <a:spcPts val="1200"/>
              </a:spcAft>
            </a:pPr>
            <a:r>
              <a:rPr lang="fr-FR" sz="2800" b="1" dirty="0">
                <a:latin typeface="Lotus Linotype" pitchFamily="2" charset="-78"/>
                <a:cs typeface="Lotus Linotype" pitchFamily="2" charset="-78"/>
              </a:rPr>
              <a:t>- </a:t>
            </a:r>
            <a:r>
              <a:rPr lang="ar-SA" sz="2800" b="1" dirty="0">
                <a:latin typeface="Lotus Linotype" pitchFamily="2" charset="-78"/>
                <a:cs typeface="Lotus Linotype" pitchFamily="2" charset="-78"/>
              </a:rPr>
              <a:t>لا يجب أن يظهر المؤرخ تأثره بالنص أو إعجابه بالمعلومات الواردة فيه، إلا بعد التحقق من صدق الأصل من خلال إخضاعه للتحقيق والمقاربة، "فالأصل مشكوك في صحته حتى يثبت الناقد عكس ذلك بالأدوات المنهجية</a:t>
            </a:r>
            <a:r>
              <a:rPr lang="fr-FR" sz="2800" b="1" dirty="0">
                <a:latin typeface="Lotus Linotype" pitchFamily="2" charset="-78"/>
                <a:cs typeface="Lotus Linotype" pitchFamily="2" charset="-78"/>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404664"/>
            <a:ext cx="7524328" cy="6286544"/>
          </a:xfrm>
        </p:spPr>
        <p:txBody>
          <a:bodyPr/>
          <a:lstStyle/>
          <a:p>
            <a:pPr algn="just" rtl="1"/>
            <a:endParaRPr lang="ar-DZ" b="1" dirty="0">
              <a:latin typeface="Lotus Linotype" pitchFamily="2" charset="-78"/>
              <a:cs typeface="Lotus Linotype" pitchFamily="2" charset="-78"/>
            </a:endParaRPr>
          </a:p>
          <a:p>
            <a:pPr algn="just" rtl="1"/>
            <a:endParaRPr lang="ar-DZ" b="1" dirty="0">
              <a:latin typeface="Lotus Linotype" pitchFamily="2" charset="-78"/>
              <a:cs typeface="Lotus Linotype" pitchFamily="2" charset="-78"/>
            </a:endParaRPr>
          </a:p>
          <a:p>
            <a:pPr algn="just" rtl="1"/>
            <a:endParaRPr lang="ar-DZ" b="1" dirty="0">
              <a:latin typeface="Lotus Linotype" pitchFamily="2" charset="-78"/>
              <a:cs typeface="Lotus Linotype" pitchFamily="2" charset="-78"/>
            </a:endParaRPr>
          </a:p>
          <a:p>
            <a:pPr algn="just" rtl="1"/>
            <a:r>
              <a:rPr lang="ar-SA" sz="3200" b="1" dirty="0">
                <a:latin typeface="Lotus Linotype" pitchFamily="2" charset="-78"/>
                <a:cs typeface="Lotus Linotype" pitchFamily="2" charset="-78"/>
              </a:rPr>
              <a:t>على المؤرخ</a:t>
            </a:r>
            <a:r>
              <a:rPr lang="ar-DZ" sz="3200" b="1" dirty="0">
                <a:latin typeface="Lotus Linotype" pitchFamily="2" charset="-78"/>
                <a:cs typeface="Lotus Linotype" pitchFamily="2" charset="-78"/>
              </a:rPr>
              <a:t> الناقد</a:t>
            </a:r>
            <a:r>
              <a:rPr lang="ar-SA" sz="3200" b="1" dirty="0">
                <a:latin typeface="Lotus Linotype" pitchFamily="2" charset="-78"/>
                <a:cs typeface="Lotus Linotype" pitchFamily="2" charset="-78"/>
              </a:rPr>
              <a:t> ألاّ يتفحص النص ككتلة واحدة، فلويس </a:t>
            </a:r>
            <a:r>
              <a:rPr lang="ar-SA" sz="3200" b="1" dirty="0" err="1">
                <a:latin typeface="Lotus Linotype" pitchFamily="2" charset="-78"/>
                <a:cs typeface="Lotus Linotype" pitchFamily="2" charset="-78"/>
              </a:rPr>
              <a:t>جوتشالك</a:t>
            </a:r>
            <a:r>
              <a:rPr lang="ar-SA" sz="3200" b="1" dirty="0">
                <a:latin typeface="Lotus Linotype" pitchFamily="2" charset="-78"/>
                <a:cs typeface="Lotus Linotype" pitchFamily="2" charset="-78"/>
              </a:rPr>
              <a:t> يضع قاعدة عامة تقول: "يجب أن يتم التحقق من مصداقية كل جزء من الوثيقة على حدة بغض النظر عن صدق أو كذب صاحب النص بشكل عام</a:t>
            </a:r>
            <a:r>
              <a:rPr lang="fr-FR" sz="3200" b="1" dirty="0">
                <a:latin typeface="Lotus Linotype" pitchFamily="2" charset="-78"/>
                <a:cs typeface="Lotus Linotype" pitchFamily="2" charset="-78"/>
              </a:rPr>
              <a:t>".</a:t>
            </a:r>
            <a:endParaRPr lang="ar-DZ" sz="3200" b="1" dirty="0">
              <a:latin typeface="Lotus Linotype" pitchFamily="2" charset="-78"/>
              <a:cs typeface="Lotus Linotype" pitchFamily="2" charset="-78"/>
            </a:endParaRPr>
          </a:p>
          <a:p>
            <a:pPr algn="just" rtl="1"/>
            <a:r>
              <a:rPr lang="ar-SA" sz="3200" b="1" dirty="0">
                <a:latin typeface="Lotus Linotype" pitchFamily="2" charset="-78"/>
                <a:cs typeface="Lotus Linotype" pitchFamily="2" charset="-78"/>
              </a:rPr>
              <a:t>على المؤرخ</a:t>
            </a:r>
            <a:r>
              <a:rPr lang="ar-DZ" sz="3200" b="1" dirty="0">
                <a:latin typeface="Lotus Linotype" pitchFamily="2" charset="-78"/>
                <a:cs typeface="Lotus Linotype" pitchFamily="2" charset="-78"/>
              </a:rPr>
              <a:t> الناقد</a:t>
            </a:r>
            <a:r>
              <a:rPr lang="ar-SA" sz="3200" b="1" dirty="0">
                <a:latin typeface="Lotus Linotype" pitchFamily="2" charset="-78"/>
                <a:cs typeface="Lotus Linotype" pitchFamily="2" charset="-78"/>
              </a:rPr>
              <a:t> ألاّ يتفحص النص ككتلة واحدة، فلويس </a:t>
            </a:r>
            <a:r>
              <a:rPr lang="ar-SA" sz="3200" b="1" dirty="0" err="1">
                <a:latin typeface="Lotus Linotype" pitchFamily="2" charset="-78"/>
                <a:cs typeface="Lotus Linotype" pitchFamily="2" charset="-78"/>
              </a:rPr>
              <a:t>جوتشالك</a:t>
            </a:r>
            <a:r>
              <a:rPr lang="ar-SA" sz="3200" b="1" dirty="0">
                <a:latin typeface="Lotus Linotype" pitchFamily="2" charset="-78"/>
                <a:cs typeface="Lotus Linotype" pitchFamily="2" charset="-78"/>
              </a:rPr>
              <a:t> يضع قاعدة عامة تقول: "يجب أن يتم التحقق من مصداقية كل جزء من الوثيقة على حدة بغض النظر عن صدق أو كذب صاحب النص بشكل عام</a:t>
            </a:r>
            <a:r>
              <a:rPr lang="fr-FR" sz="3200" b="1" dirty="0">
                <a:latin typeface="Lotus Linotype" pitchFamily="2" charset="-78"/>
                <a:cs typeface="Lotus Linotype" pitchFamily="2" charset="-78"/>
              </a:rPr>
              <a:t>".</a:t>
            </a:r>
            <a:endParaRPr lang="ar-DZ" sz="3200" b="1" dirty="0">
              <a:latin typeface="Lotus Linotype" pitchFamily="2" charset="-78"/>
              <a:cs typeface="Lotus Linotype" pitchFamily="2" charset="-78"/>
            </a:endParaRPr>
          </a:p>
          <a:p>
            <a:pPr algn="just" rtl="1"/>
            <a:endParaRPr lang="fr-FR" b="1" dirty="0">
              <a:latin typeface="Lotus Linotype" pitchFamily="2" charset="-78"/>
              <a:cs typeface="Lotus Linotype" pitchFamily="2" charset="-78"/>
            </a:endParaRPr>
          </a:p>
          <a:p>
            <a:pPr algn="r" rtl="1"/>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arn(inVertical)">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4544" y="-3483768"/>
            <a:ext cx="7772400" cy="6624736"/>
          </a:xfrm>
        </p:spPr>
        <p:txBody>
          <a:bodyPr>
            <a:normAutofit/>
          </a:bodyPr>
          <a:lstStyle/>
          <a:p>
            <a:pPr algn="ctr" rtl="1"/>
            <a:br>
              <a:rPr lang="ar-DZ" b="1" dirty="0">
                <a:solidFill>
                  <a:srgbClr val="FF0000"/>
                </a:solidFill>
                <a:latin typeface="Lotus Linotype" pitchFamily="2" charset="-78"/>
                <a:cs typeface="Lotus Linotype" pitchFamily="2" charset="-78"/>
              </a:rPr>
            </a:br>
            <a:br>
              <a:rPr lang="ar-DZ" b="1" dirty="0">
                <a:solidFill>
                  <a:srgbClr val="FF0000"/>
                </a:solidFill>
                <a:latin typeface="Lotus Linotype" pitchFamily="2" charset="-78"/>
                <a:cs typeface="Lotus Linotype" pitchFamily="2" charset="-78"/>
              </a:rPr>
            </a:br>
            <a:br>
              <a:rPr lang="ar-DZ" b="1" dirty="0">
                <a:solidFill>
                  <a:srgbClr val="FF0000"/>
                </a:solidFill>
                <a:latin typeface="Lotus Linotype" pitchFamily="2" charset="-78"/>
                <a:cs typeface="Lotus Linotype" pitchFamily="2" charset="-78"/>
              </a:rPr>
            </a:br>
            <a:br>
              <a:rPr lang="ar-DZ" b="1" dirty="0">
                <a:solidFill>
                  <a:srgbClr val="FF0000"/>
                </a:solidFill>
                <a:latin typeface="Lotus Linotype" pitchFamily="2" charset="-78"/>
                <a:cs typeface="Lotus Linotype" pitchFamily="2" charset="-78"/>
              </a:rPr>
            </a:br>
            <a:br>
              <a:rPr lang="ar-DZ" b="1" dirty="0">
                <a:solidFill>
                  <a:srgbClr val="FF0000"/>
                </a:solidFill>
                <a:latin typeface="Lotus Linotype" pitchFamily="2" charset="-78"/>
                <a:cs typeface="Lotus Linotype" pitchFamily="2" charset="-78"/>
              </a:rPr>
            </a:br>
            <a:br>
              <a:rPr lang="ar-DZ" b="1" dirty="0">
                <a:solidFill>
                  <a:srgbClr val="FF0000"/>
                </a:solidFill>
                <a:latin typeface="Lotus Linotype" pitchFamily="2" charset="-78"/>
                <a:cs typeface="Lotus Linotype" pitchFamily="2" charset="-78"/>
              </a:rPr>
            </a:br>
            <a:br>
              <a:rPr lang="ar-DZ" b="1" dirty="0">
                <a:solidFill>
                  <a:srgbClr val="FF0000"/>
                </a:solidFill>
                <a:latin typeface="Lotus Linotype" pitchFamily="2" charset="-78"/>
                <a:cs typeface="Lotus Linotype" pitchFamily="2" charset="-78"/>
              </a:rPr>
            </a:br>
            <a:r>
              <a:rPr lang="ar-SA" b="1" dirty="0">
                <a:solidFill>
                  <a:srgbClr val="FF0000"/>
                </a:solidFill>
                <a:latin typeface="Lotus Linotype" pitchFamily="2" charset="-78"/>
                <a:cs typeface="Lotus Linotype" pitchFamily="2" charset="-78"/>
              </a:rPr>
              <a:t>3</a:t>
            </a:r>
            <a:r>
              <a:rPr lang="fr-FR" b="1" dirty="0">
                <a:solidFill>
                  <a:srgbClr val="FF0000"/>
                </a:solidFill>
                <a:latin typeface="Lotus Linotype" pitchFamily="2" charset="-78"/>
                <a:cs typeface="Lotus Linotype" pitchFamily="2" charset="-78"/>
              </a:rPr>
              <a:t>- </a:t>
            </a:r>
            <a:r>
              <a:rPr lang="ar-SA" b="1" dirty="0">
                <a:solidFill>
                  <a:srgbClr val="FF0000"/>
                </a:solidFill>
                <a:latin typeface="Lotus Linotype" pitchFamily="2" charset="-78"/>
                <a:cs typeface="Lotus Linotype" pitchFamily="2" charset="-78"/>
              </a:rPr>
              <a:t>تحليل ونقد النص التاريخي</a:t>
            </a:r>
            <a:r>
              <a:rPr lang="fr-FR" b="1" dirty="0">
                <a:solidFill>
                  <a:srgbClr val="FF0000"/>
                </a:solidFill>
                <a:latin typeface="Lotus Linotype" pitchFamily="2" charset="-78"/>
                <a:cs typeface="Lotus Linotype" pitchFamily="2" charset="-78"/>
              </a:rPr>
              <a:t>:</a:t>
            </a:r>
            <a:endParaRPr lang="fr-FR" dirty="0">
              <a:solidFill>
                <a:srgbClr val="FF0000"/>
              </a:solidFill>
              <a:latin typeface="Lotus Linotype" pitchFamily="2" charset="-78"/>
              <a:cs typeface="Lotus Linotype" pitchFamily="2" charset="-78"/>
            </a:endParaRPr>
          </a:p>
        </p:txBody>
      </p:sp>
      <p:sp>
        <p:nvSpPr>
          <p:cNvPr id="3" name="Espace réservé du contenu 2"/>
          <p:cNvSpPr>
            <a:spLocks noGrp="1"/>
          </p:cNvSpPr>
          <p:nvPr>
            <p:ph idx="1"/>
          </p:nvPr>
        </p:nvSpPr>
        <p:spPr>
          <a:xfrm>
            <a:off x="251520" y="1664970"/>
            <a:ext cx="7161874" cy="5193029"/>
          </a:xfrm>
        </p:spPr>
        <p:txBody>
          <a:bodyPr>
            <a:noAutofit/>
          </a:bodyPr>
          <a:lstStyle/>
          <a:p>
            <a:pPr algn="just" rtl="1"/>
            <a:r>
              <a:rPr lang="ar-SA" sz="2000" b="1" dirty="0">
                <a:solidFill>
                  <a:srgbClr val="00B050"/>
                </a:solidFill>
                <a:latin typeface="Lotus Linotype" pitchFamily="2" charset="-78"/>
                <a:cs typeface="Lotus Linotype" pitchFamily="2" charset="-78"/>
              </a:rPr>
              <a:t>المصدر: </a:t>
            </a:r>
            <a:r>
              <a:rPr lang="ar-SA" sz="2000" dirty="0">
                <a:latin typeface="Lotus Linotype" pitchFamily="2" charset="-78"/>
                <a:cs typeface="Lotus Linotype" pitchFamily="2" charset="-78"/>
              </a:rPr>
              <a:t>وثيقة، كتاب، مخطوط، نص، أرشيف، معاهدة... </a:t>
            </a:r>
            <a:r>
              <a:rPr lang="ar-SA" sz="2000" dirty="0" err="1">
                <a:latin typeface="Lotus Linotype" pitchFamily="2" charset="-78"/>
                <a:cs typeface="Lotus Linotype" pitchFamily="2" charset="-78"/>
              </a:rPr>
              <a:t>إلخ</a:t>
            </a:r>
            <a:r>
              <a:rPr lang="ar-SA" sz="2000" dirty="0">
                <a:latin typeface="Lotus Linotype" pitchFamily="2" charset="-78"/>
                <a:cs typeface="Lotus Linotype" pitchFamily="2" charset="-78"/>
              </a:rPr>
              <a:t>، وتختلف الأصول التاريخية بين آثار مادية ووثائق رسمية أو مصادر لأشخاص ذات مشاعر.</a:t>
            </a:r>
            <a:endParaRPr lang="ar-DZ" sz="2000" dirty="0">
              <a:latin typeface="Lotus Linotype" pitchFamily="2" charset="-78"/>
              <a:cs typeface="Lotus Linotype" pitchFamily="2" charset="-78"/>
            </a:endParaRPr>
          </a:p>
          <a:p>
            <a:pPr algn="just" rtl="1"/>
            <a:r>
              <a:rPr lang="ar-SA" sz="2000" b="1" dirty="0">
                <a:solidFill>
                  <a:srgbClr val="00B050"/>
                </a:solidFill>
                <a:latin typeface="Lotus Linotype" pitchFamily="2" charset="-78"/>
                <a:cs typeface="Lotus Linotype" pitchFamily="2" charset="-78"/>
              </a:rPr>
              <a:t>طبيعة النص: </a:t>
            </a:r>
            <a:r>
              <a:rPr lang="ar-SA" sz="2000" dirty="0">
                <a:latin typeface="Lotus Linotype" pitchFamily="2" charset="-78"/>
                <a:cs typeface="Lotus Linotype" pitchFamily="2" charset="-78"/>
              </a:rPr>
              <a:t>تاريخي فلسفي، سياسي، ثقافي، اجتماعي... </a:t>
            </a:r>
            <a:r>
              <a:rPr lang="ar-SA" sz="2000" dirty="0" err="1">
                <a:latin typeface="Lotus Linotype" pitchFamily="2" charset="-78"/>
                <a:cs typeface="Lotus Linotype" pitchFamily="2" charset="-78"/>
              </a:rPr>
              <a:t>إلخ</a:t>
            </a:r>
            <a:r>
              <a:rPr lang="fr-FR" sz="2000" dirty="0">
                <a:latin typeface="Lotus Linotype" pitchFamily="2" charset="-78"/>
                <a:cs typeface="Lotus Linotype" pitchFamily="2" charset="-78"/>
              </a:rPr>
              <a:t>.</a:t>
            </a:r>
          </a:p>
          <a:p>
            <a:pPr algn="just" rtl="1"/>
            <a:r>
              <a:rPr lang="ar-SA" sz="2000" b="1" dirty="0">
                <a:solidFill>
                  <a:srgbClr val="00B050"/>
                </a:solidFill>
                <a:latin typeface="Lotus Linotype" pitchFamily="2" charset="-78"/>
                <a:cs typeface="Lotus Linotype" pitchFamily="2" charset="-78"/>
              </a:rPr>
              <a:t>عنوان النص:</a:t>
            </a:r>
            <a:r>
              <a:rPr lang="ar-DZ" sz="2000" dirty="0">
                <a:latin typeface="Lotus Linotype" pitchFamily="2" charset="-78"/>
                <a:cs typeface="Lotus Linotype" pitchFamily="2" charset="-78"/>
              </a:rPr>
              <a:t>يجب أن يفرد</a:t>
            </a:r>
            <a:r>
              <a:rPr lang="ar-SA" sz="2000" dirty="0">
                <a:latin typeface="Lotus Linotype" pitchFamily="2" charset="-78"/>
                <a:cs typeface="Lotus Linotype" pitchFamily="2" charset="-78"/>
              </a:rPr>
              <a:t> الباحث عنوانا شاملا للنص بحيث يساعده في فهم الفكرة العامة للموضوع الذي يعتزم نقده</a:t>
            </a:r>
            <a:r>
              <a:rPr lang="fr-FR" sz="2000" dirty="0">
                <a:latin typeface="Lotus Linotype" pitchFamily="2" charset="-78"/>
                <a:cs typeface="Lotus Linotype" pitchFamily="2" charset="-78"/>
              </a:rPr>
              <a:t>.</a:t>
            </a:r>
          </a:p>
          <a:p>
            <a:pPr algn="just" rtl="1"/>
            <a:r>
              <a:rPr lang="ar-SA" sz="2000" b="1" dirty="0">
                <a:solidFill>
                  <a:srgbClr val="00B050"/>
                </a:solidFill>
                <a:latin typeface="Lotus Linotype" pitchFamily="2" charset="-78"/>
                <a:cs typeface="Lotus Linotype" pitchFamily="2" charset="-78"/>
              </a:rPr>
              <a:t>الإطار </a:t>
            </a:r>
            <a:r>
              <a:rPr lang="ar-SA" sz="2000" b="1" dirty="0" err="1">
                <a:solidFill>
                  <a:srgbClr val="00B050"/>
                </a:solidFill>
                <a:latin typeface="Lotus Linotype" pitchFamily="2" charset="-78"/>
                <a:cs typeface="Lotus Linotype" pitchFamily="2" charset="-78"/>
              </a:rPr>
              <a:t>الزماني</a:t>
            </a:r>
            <a:r>
              <a:rPr lang="ar-SA" sz="2000" b="1" dirty="0">
                <a:solidFill>
                  <a:srgbClr val="00B050"/>
                </a:solidFill>
                <a:latin typeface="Lotus Linotype" pitchFamily="2" charset="-78"/>
                <a:cs typeface="Lotus Linotype" pitchFamily="2" charset="-78"/>
              </a:rPr>
              <a:t> والمكاني: </a:t>
            </a:r>
            <a:r>
              <a:rPr lang="ar-SA" sz="2000" dirty="0">
                <a:latin typeface="Lotus Linotype" pitchFamily="2" charset="-78"/>
                <a:cs typeface="Lotus Linotype" pitchFamily="2" charset="-78"/>
              </a:rPr>
              <a:t>على الباحث أن يضبط الإطار </a:t>
            </a:r>
            <a:r>
              <a:rPr lang="ar-SA" sz="2000" dirty="0" err="1">
                <a:latin typeface="Lotus Linotype" pitchFamily="2" charset="-78"/>
                <a:cs typeface="Lotus Linotype" pitchFamily="2" charset="-78"/>
              </a:rPr>
              <a:t>الزماني</a:t>
            </a:r>
            <a:r>
              <a:rPr lang="ar-SA" sz="2000" dirty="0">
                <a:latin typeface="Lotus Linotype" pitchFamily="2" charset="-78"/>
                <a:cs typeface="Lotus Linotype" pitchFamily="2" charset="-78"/>
              </a:rPr>
              <a:t> والمكاني للنص، ليكوّن فكرة عامة عن أحداث العصر الذي يدرسه، فيوفق في استجلاء ما يخفيه صاحب النص من توجهات ومعلومات. مثال:</a:t>
            </a:r>
            <a:endParaRPr lang="fr-FR" sz="2000" dirty="0">
              <a:latin typeface="Lotus Linotype" pitchFamily="2" charset="-78"/>
              <a:cs typeface="Lotus Linotype" pitchFamily="2" charset="-78"/>
            </a:endParaRPr>
          </a:p>
          <a:p>
            <a:pPr algn="just" rtl="1">
              <a:buNone/>
            </a:pPr>
            <a:r>
              <a:rPr lang="ar-SA" sz="2000" dirty="0">
                <a:latin typeface="Lotus Linotype" pitchFamily="2" charset="-78"/>
                <a:cs typeface="Lotus Linotype" pitchFamily="2" charset="-78"/>
              </a:rPr>
              <a:t>-</a:t>
            </a:r>
            <a:r>
              <a:rPr lang="ar-SA" sz="2000" dirty="0" err="1">
                <a:latin typeface="Lotus Linotype" pitchFamily="2" charset="-78"/>
                <a:cs typeface="Lotus Linotype" pitchFamily="2" charset="-78"/>
              </a:rPr>
              <a:t>الاطار</a:t>
            </a:r>
            <a:r>
              <a:rPr lang="ar-SA" sz="2000" dirty="0">
                <a:latin typeface="Lotus Linotype" pitchFamily="2" charset="-78"/>
                <a:cs typeface="Lotus Linotype" pitchFamily="2" charset="-78"/>
              </a:rPr>
              <a:t> المكاني العام: البحر الأبيض المتوسط.</a:t>
            </a:r>
            <a:endParaRPr lang="fr-FR" sz="2000" dirty="0">
              <a:latin typeface="Lotus Linotype" pitchFamily="2" charset="-78"/>
              <a:cs typeface="Lotus Linotype" pitchFamily="2" charset="-78"/>
            </a:endParaRPr>
          </a:p>
          <a:p>
            <a:pPr algn="just" rtl="1">
              <a:buNone/>
            </a:pPr>
            <a:r>
              <a:rPr lang="ar-DZ" sz="2000" dirty="0">
                <a:latin typeface="Lotus Linotype" pitchFamily="2" charset="-78"/>
                <a:cs typeface="Lotus Linotype" pitchFamily="2" charset="-78"/>
              </a:rPr>
              <a:t>- </a:t>
            </a:r>
            <a:r>
              <a:rPr lang="ar-SA" sz="2000" dirty="0">
                <a:latin typeface="Lotus Linotype" pitchFamily="2" charset="-78"/>
                <a:cs typeface="Lotus Linotype" pitchFamily="2" charset="-78"/>
              </a:rPr>
              <a:t>الإطار المكاني الخاص: الجزائر</a:t>
            </a:r>
            <a:r>
              <a:rPr lang="fr-FR" sz="2000" dirty="0">
                <a:latin typeface="Lotus Linotype" pitchFamily="2" charset="-78"/>
                <a:cs typeface="Lotus Linotype" pitchFamily="2" charset="-78"/>
              </a:rPr>
              <a:t>.</a:t>
            </a:r>
          </a:p>
          <a:p>
            <a:pPr algn="just" rtl="1">
              <a:buFontTx/>
              <a:buChar char="-"/>
            </a:pPr>
            <a:r>
              <a:rPr lang="ar-SA" sz="2000" dirty="0">
                <a:latin typeface="Lotus Linotype" pitchFamily="2" charset="-78"/>
                <a:cs typeface="Lotus Linotype" pitchFamily="2" charset="-78"/>
              </a:rPr>
              <a:t>الاطار الزماني العام: ثورة الكراغلة</a:t>
            </a:r>
            <a:r>
              <a:rPr lang="fr-FR" sz="2400" dirty="0">
                <a:latin typeface="Lotus Linotype" pitchFamily="2" charset="-78"/>
                <a:cs typeface="Lotus Linotype" pitchFamily="2" charset="-78"/>
              </a:rPr>
              <a:t>.</a:t>
            </a:r>
          </a:p>
          <a:p>
            <a:pPr algn="just" rtl="1">
              <a:buFontTx/>
              <a:buChar char="-"/>
            </a:pPr>
            <a:r>
              <a:rPr lang="ar-SA" sz="2400" dirty="0">
                <a:latin typeface="Lotus Linotype" pitchFamily="2" charset="-78"/>
                <a:cs typeface="Lotus Linotype" pitchFamily="2" charset="-78"/>
              </a:rPr>
              <a:t> </a:t>
            </a:r>
            <a:r>
              <a:rPr lang="ar-SA" sz="2000" dirty="0">
                <a:latin typeface="Lotus Linotype" pitchFamily="2" charset="-78"/>
                <a:cs typeface="Lotus Linotype" pitchFamily="2" charset="-78"/>
              </a:rPr>
              <a:t>لإطار الزماني الخاص: 1633م</a:t>
            </a:r>
            <a:r>
              <a:rPr lang="fr-FR" sz="2000" dirty="0">
                <a:latin typeface="Lotus Linotype" pitchFamily="2" charset="-78"/>
                <a:cs typeface="Lotus Linotype" pitchFamily="2" charset="-78"/>
              </a:rPr>
              <a:t>.</a:t>
            </a:r>
          </a:p>
          <a:p>
            <a:pPr algn="just" rtl="1">
              <a:buFontTx/>
              <a:buChar char="-"/>
            </a:pPr>
            <a:endParaRPr lang="ar-DZ" sz="2400" dirty="0">
              <a:latin typeface="Lotus Linotype" pitchFamily="2" charset="-78"/>
              <a:cs typeface="Lotus Linotype" pitchFamily="2" charset="-78"/>
            </a:endParaRPr>
          </a:p>
          <a:p>
            <a:pPr algn="just" rtl="1">
              <a:buNone/>
            </a:pPr>
            <a:r>
              <a:rPr lang="fr-FR" sz="2400" dirty="0">
                <a:latin typeface="Lotus Linotype" pitchFamily="2" charset="-78"/>
                <a:cs typeface="Lotus Linotype" pitchFamily="2" charset="-78"/>
              </a:rPr>
              <a:t>  - </a:t>
            </a:r>
            <a:r>
              <a:rPr lang="ar-SA" sz="2400" dirty="0">
                <a:latin typeface="Lotus Linotype" pitchFamily="2" charset="-78"/>
                <a:cs typeface="Lotus Linotype" pitchFamily="2" charset="-78"/>
              </a:rPr>
              <a:t>ا</a:t>
            </a:r>
            <a:endParaRPr lang="fr-FR" sz="2000" dirty="0">
              <a:latin typeface="Lotus Linotype" pitchFamily="2" charset="-78"/>
              <a:cs typeface="Lotus Linotype" pitchFamily="2" charset="-78"/>
            </a:endParaRPr>
          </a:p>
          <a:p>
            <a:pPr algn="just" rtl="1"/>
            <a:endParaRPr lang="fr-FR" sz="2000" dirty="0"/>
          </a:p>
        </p:txBody>
      </p:sp>
      <p:sp>
        <p:nvSpPr>
          <p:cNvPr id="1025" name="Rectangle 1"/>
          <p:cNvSpPr>
            <a:spLocks noChangeArrowheads="1"/>
          </p:cNvSpPr>
          <p:nvPr/>
        </p:nvSpPr>
        <p:spPr bwMode="auto">
          <a:xfrm>
            <a:off x="3851920" y="1052736"/>
            <a:ext cx="3280065"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a:ln>
                  <a:noFill/>
                </a:ln>
                <a:solidFill>
                  <a:srgbClr val="00B050"/>
                </a:solidFill>
                <a:effectLst/>
                <a:latin typeface="Lotus Linotype" pitchFamily="2" charset="-78"/>
                <a:ea typeface="Times New Roman" pitchFamily="18" charset="0"/>
                <a:cs typeface="Lotus Linotype" pitchFamily="2" charset="-78"/>
              </a:rPr>
              <a:t>3-1- </a:t>
            </a:r>
            <a:r>
              <a:rPr kumimoji="0" lang="ar-SA" sz="3200" b="1" i="0" u="none" strike="noStrike" cap="none" normalizeH="0" baseline="0" dirty="0">
                <a:ln>
                  <a:noFill/>
                </a:ln>
                <a:solidFill>
                  <a:srgbClr val="00B050"/>
                </a:solidFill>
                <a:effectLst/>
                <a:latin typeface="Lotus Linotype" pitchFamily="2" charset="-78"/>
                <a:ea typeface="Times New Roman" pitchFamily="18" charset="0"/>
                <a:cs typeface="Lotus Linotype" pitchFamily="2" charset="-78"/>
              </a:rPr>
              <a:t>التحليل الظاهري</a:t>
            </a:r>
            <a:r>
              <a:rPr kumimoji="0" lang="fr-FR" sz="3200" b="1" i="0" u="none" strike="noStrike" cap="none" normalizeH="0" baseline="0" dirty="0">
                <a:ln>
                  <a:noFill/>
                </a:ln>
                <a:solidFill>
                  <a:srgbClr val="00B050"/>
                </a:solidFill>
                <a:effectLst/>
                <a:latin typeface="Lotus Linotype" pitchFamily="2" charset="-78"/>
                <a:ea typeface="Times New Roman" pitchFamily="18" charset="0"/>
                <a:cs typeface="Lotus Linotype" pitchFamily="2" charset="-78"/>
              </a:rPr>
              <a:t>:</a:t>
            </a:r>
            <a:endParaRPr kumimoji="0" lang="fr-FR" sz="3600" b="0" i="0" u="none" strike="noStrike" cap="none" normalizeH="0" baseline="0" dirty="0">
              <a:ln>
                <a:noFill/>
              </a:ln>
              <a:solidFill>
                <a:srgbClr val="00B050"/>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25"/>
                                        </p:tgtEl>
                                        <p:attrNameLst>
                                          <p:attrName>style.visibility</p:attrName>
                                        </p:attrNameLst>
                                      </p:cBhvr>
                                      <p:to>
                                        <p:strVal val="visible"/>
                                      </p:to>
                                    </p:set>
                                    <p:animEffect transition="in" filter="barn(inVertical)">
                                      <p:cBhvr>
                                        <p:cTn id="12" dur="500"/>
                                        <p:tgtEl>
                                          <p:spTgt spid="102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arn(inVertical)">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barn(inVertical)">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barn(inVertical)">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barn(inVertical)">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barn(inVertical)">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barn(inVertical)">
                                      <p:cBhvr>
                                        <p:cTn id="42" dur="5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barn(inVertical)">
                                      <p:cBhvr>
                                        <p:cTn id="47" dur="500"/>
                                        <p:tgtEl>
                                          <p:spTgt spid="3">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
                                            <p:txEl>
                                              <p:pRg st="7" end="7"/>
                                            </p:txEl>
                                          </p:spTgt>
                                        </p:tgtEl>
                                        <p:attrNameLst>
                                          <p:attrName>style.visibility</p:attrName>
                                        </p:attrNameLst>
                                      </p:cBhvr>
                                      <p:to>
                                        <p:strVal val="visible"/>
                                      </p:to>
                                    </p:set>
                                    <p:animEffect transition="in" filter="barn(inVertical)">
                                      <p:cBhvr>
                                        <p:cTn id="52" dur="500"/>
                                        <p:tgtEl>
                                          <p:spTgt spid="3">
                                            <p:txEl>
                                              <p:pRg st="7" end="7"/>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barn(inVertical)">
                                      <p:cBhvr>
                                        <p:cTn id="5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102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298" y="908720"/>
            <a:ext cx="7200800" cy="6143668"/>
          </a:xfrm>
        </p:spPr>
        <p:txBody>
          <a:bodyPr>
            <a:noAutofit/>
          </a:bodyPr>
          <a:lstStyle/>
          <a:p>
            <a:pPr algn="r" rtl="1"/>
            <a:r>
              <a:rPr lang="ar-SA" sz="2800" b="1" dirty="0">
                <a:solidFill>
                  <a:srgbClr val="92D050"/>
                </a:solidFill>
                <a:latin typeface="Lotus Linotype" pitchFamily="2" charset="-78"/>
                <a:cs typeface="Lotus Linotype" pitchFamily="2" charset="-78"/>
              </a:rPr>
              <a:t>التعريف بصاحب النص:</a:t>
            </a:r>
            <a:r>
              <a:rPr lang="ar-SA" sz="2800" dirty="0">
                <a:solidFill>
                  <a:srgbClr val="92D050"/>
                </a:solidFill>
                <a:latin typeface="Lotus Linotype" pitchFamily="2" charset="-78"/>
                <a:cs typeface="Lotus Linotype" pitchFamily="2" charset="-78"/>
              </a:rPr>
              <a:t> </a:t>
            </a:r>
            <a:r>
              <a:rPr lang="ar-SA" sz="2800" dirty="0">
                <a:latin typeface="Lotus Linotype" pitchFamily="2" charset="-78"/>
                <a:cs typeface="Lotus Linotype" pitchFamily="2" charset="-78"/>
              </a:rPr>
              <a:t>على الناقد أن يولي صاحب النص بالتعريف والترجمة، سواء كان مؤلفا، جمعية أو هيئة أو مؤسسة</a:t>
            </a:r>
            <a:r>
              <a:rPr lang="fr-FR" sz="2800" dirty="0">
                <a:latin typeface="Lotus Linotype" pitchFamily="2" charset="-78"/>
                <a:cs typeface="Lotus Linotype" pitchFamily="2" charset="-78"/>
              </a:rPr>
              <a:t>.</a:t>
            </a:r>
            <a:endParaRPr lang="ar-DZ" sz="2800" dirty="0">
              <a:latin typeface="Lotus Linotype" pitchFamily="2" charset="-78"/>
              <a:cs typeface="Lotus Linotype" pitchFamily="2" charset="-78"/>
            </a:endParaRPr>
          </a:p>
          <a:p>
            <a:pPr algn="r" rtl="1"/>
            <a:r>
              <a:rPr lang="ar-SA" sz="2800" b="1" dirty="0">
                <a:solidFill>
                  <a:srgbClr val="92D050"/>
                </a:solidFill>
                <a:latin typeface="Lotus Linotype" pitchFamily="2" charset="-78"/>
                <a:cs typeface="Lotus Linotype" pitchFamily="2" charset="-78"/>
              </a:rPr>
              <a:t>شرح المصطلحات المبهمة:</a:t>
            </a:r>
            <a:r>
              <a:rPr lang="ar-SA" sz="2800" dirty="0">
                <a:solidFill>
                  <a:srgbClr val="92D050"/>
                </a:solidFill>
                <a:latin typeface="Lotus Linotype" pitchFamily="2" charset="-78"/>
                <a:cs typeface="Lotus Linotype" pitchFamily="2" charset="-78"/>
              </a:rPr>
              <a:t> </a:t>
            </a:r>
            <a:r>
              <a:rPr lang="ar-SA" sz="2800" dirty="0">
                <a:latin typeface="Lotus Linotype" pitchFamily="2" charset="-78"/>
                <a:cs typeface="Lotus Linotype" pitchFamily="2" charset="-78"/>
              </a:rPr>
              <a:t>مع التركيز على المصطلحات التاريخية ويمكن إدراج الشخصيات أيضا</a:t>
            </a:r>
            <a:r>
              <a:rPr lang="fr-FR" sz="2800" dirty="0">
                <a:latin typeface="Lotus Linotype" pitchFamily="2" charset="-78"/>
                <a:cs typeface="Lotus Linotype" pitchFamily="2" charset="-78"/>
              </a:rPr>
              <a:t>.</a:t>
            </a:r>
            <a:endParaRPr lang="ar-DZ" sz="2800" dirty="0">
              <a:latin typeface="Lotus Linotype" pitchFamily="2" charset="-78"/>
              <a:cs typeface="Lotus Linotype" pitchFamily="2" charset="-78"/>
            </a:endParaRPr>
          </a:p>
          <a:p>
            <a:pPr algn="r" rtl="1"/>
            <a:r>
              <a:rPr lang="ar-SA" sz="2800" b="1" dirty="0">
                <a:latin typeface="Lotus Linotype" pitchFamily="2" charset="-78"/>
                <a:cs typeface="Lotus Linotype" pitchFamily="2" charset="-78"/>
              </a:rPr>
              <a:t>الفكرة </a:t>
            </a:r>
            <a:r>
              <a:rPr lang="ar-DZ" sz="2800" b="1" dirty="0">
                <a:latin typeface="Lotus Linotype" pitchFamily="2" charset="-78"/>
                <a:cs typeface="Lotus Linotype" pitchFamily="2" charset="-78"/>
              </a:rPr>
              <a:t>العامة </a:t>
            </a:r>
            <a:r>
              <a:rPr lang="ar-SA" sz="2800" b="1" dirty="0">
                <a:latin typeface="Lotus Linotype" pitchFamily="2" charset="-78"/>
                <a:cs typeface="Lotus Linotype" pitchFamily="2" charset="-78"/>
              </a:rPr>
              <a:t>للنص:</a:t>
            </a:r>
            <a:r>
              <a:rPr lang="ar-SA" sz="2800" dirty="0">
                <a:latin typeface="Lotus Linotype" pitchFamily="2" charset="-78"/>
                <a:cs typeface="Lotus Linotype" pitchFamily="2" charset="-78"/>
              </a:rPr>
              <a:t>  تكون الفكرة العامة على شكل مغزى عام  للنص</a:t>
            </a:r>
            <a:r>
              <a:rPr lang="fr-FR" sz="2800" dirty="0">
                <a:latin typeface="Lotus Linotype" pitchFamily="2" charset="-78"/>
                <a:cs typeface="Lotus Linotype" pitchFamily="2" charset="-78"/>
              </a:rPr>
              <a:t>.</a:t>
            </a:r>
            <a:endParaRPr lang="ar-DZ" sz="2800" dirty="0">
              <a:latin typeface="Lotus Linotype" pitchFamily="2" charset="-78"/>
              <a:cs typeface="Lotus Linotype" pitchFamily="2" charset="-78"/>
            </a:endParaRPr>
          </a:p>
          <a:p>
            <a:pPr algn="r" rtl="1"/>
            <a:endParaRPr lang="ar-DZ" sz="2800" dirty="0">
              <a:latin typeface="Lotus Linotype" pitchFamily="2" charset="-78"/>
              <a:cs typeface="Lotus Linotype" pitchFamily="2" charset="-78"/>
            </a:endParaRPr>
          </a:p>
          <a:p>
            <a:pPr algn="r" rtl="1"/>
            <a:r>
              <a:rPr lang="ar-SA" sz="2800" b="1" dirty="0">
                <a:solidFill>
                  <a:srgbClr val="92D050"/>
                </a:solidFill>
                <a:latin typeface="Lotus Linotype" pitchFamily="2" charset="-78"/>
                <a:cs typeface="Lotus Linotype" pitchFamily="2" charset="-78"/>
              </a:rPr>
              <a:t>الأفكار الفرعية:</a:t>
            </a:r>
            <a:r>
              <a:rPr lang="ar-SA" sz="2800" dirty="0">
                <a:solidFill>
                  <a:srgbClr val="92D050"/>
                </a:solidFill>
                <a:latin typeface="Lotus Linotype" pitchFamily="2" charset="-78"/>
                <a:cs typeface="Lotus Linotype" pitchFamily="2" charset="-78"/>
              </a:rPr>
              <a:t> </a:t>
            </a:r>
            <a:r>
              <a:rPr lang="ar-SA" sz="2800" dirty="0">
                <a:latin typeface="Lotus Linotype" pitchFamily="2" charset="-78"/>
                <a:cs typeface="Lotus Linotype" pitchFamily="2" charset="-78"/>
              </a:rPr>
              <a:t>أن يحاول الناقد استخراج مجموعة أفكار تخص فقرات النص، وفي هذه المرحلة لا يهم تسلسل الأفكار وانسيابها</a:t>
            </a:r>
            <a:r>
              <a:rPr lang="ar-DZ" sz="2800" dirty="0">
                <a:latin typeface="Lotus Linotype" pitchFamily="2" charset="-78"/>
                <a:cs typeface="Lotus Linotype" pitchFamily="2" charset="-78"/>
              </a:rPr>
              <a:t>.</a:t>
            </a:r>
          </a:p>
          <a:p>
            <a:pPr algn="r" rtl="1"/>
            <a:r>
              <a:rPr lang="ar-SA" sz="2800" dirty="0">
                <a:solidFill>
                  <a:srgbClr val="92D050"/>
                </a:solidFill>
                <a:latin typeface="Lotus Linotype" pitchFamily="2" charset="-78"/>
                <a:cs typeface="Lotus Linotype" pitchFamily="2" charset="-78"/>
              </a:rPr>
              <a:t>أ</a:t>
            </a:r>
            <a:r>
              <a:rPr lang="ar-SA" sz="2800" b="1" dirty="0">
                <a:solidFill>
                  <a:srgbClr val="92D050"/>
                </a:solidFill>
                <a:latin typeface="Lotus Linotype" pitchFamily="2" charset="-78"/>
                <a:cs typeface="Lotus Linotype" pitchFamily="2" charset="-78"/>
              </a:rPr>
              <a:t>همية وقيمة النص:</a:t>
            </a:r>
            <a:r>
              <a:rPr lang="ar-SA" sz="2800" dirty="0">
                <a:solidFill>
                  <a:srgbClr val="92D050"/>
                </a:solidFill>
                <a:latin typeface="Lotus Linotype" pitchFamily="2" charset="-78"/>
                <a:cs typeface="Lotus Linotype" pitchFamily="2" charset="-78"/>
              </a:rPr>
              <a:t> </a:t>
            </a:r>
            <a:r>
              <a:rPr lang="ar-SA" sz="2800" dirty="0">
                <a:latin typeface="Lotus Linotype" pitchFamily="2" charset="-78"/>
                <a:cs typeface="Lotus Linotype" pitchFamily="2" charset="-78"/>
              </a:rPr>
              <a:t>محاولة فهم الجزئيات التي يعالجها النص</a:t>
            </a:r>
            <a:r>
              <a:rPr lang="ar-DZ" sz="2800" dirty="0">
                <a:latin typeface="Lotus Linotype" pitchFamily="2" charset="-78"/>
                <a:cs typeface="Lotus Linotype" pitchFamily="2" charset="-78"/>
              </a:rPr>
              <a:t>.</a:t>
            </a:r>
            <a:endParaRPr lang="fr-FR" sz="2800" dirty="0">
              <a:latin typeface="Lotus Linotype" pitchFamily="2" charset="-78"/>
              <a:cs typeface="Lotus Linotype" pitchFamily="2" charset="-78"/>
            </a:endParaRPr>
          </a:p>
          <a:p>
            <a:pPr algn="r" rtl="1"/>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1456" y="0"/>
            <a:ext cx="7772400" cy="1143000"/>
          </a:xfrm>
        </p:spPr>
        <p:txBody>
          <a:bodyPr>
            <a:noAutofit/>
          </a:bodyPr>
          <a:lstStyle/>
          <a:p>
            <a:pPr algn="ctr" rtl="1"/>
            <a:r>
              <a:rPr lang="ar-SA" sz="4000" b="1" dirty="0">
                <a:solidFill>
                  <a:schemeClr val="accent5"/>
                </a:solidFill>
                <a:latin typeface="Lotus Linotype" pitchFamily="2" charset="-78"/>
                <a:cs typeface="Lotus Linotype" pitchFamily="2" charset="-78"/>
              </a:rPr>
              <a:t>2- الدراسة الباطنية</a:t>
            </a:r>
            <a:r>
              <a:rPr lang="fr-FR" sz="4000" b="1" dirty="0">
                <a:solidFill>
                  <a:schemeClr val="accent5"/>
                </a:solidFill>
                <a:latin typeface="Lotus Linotype" pitchFamily="2" charset="-78"/>
                <a:cs typeface="Lotus Linotype" pitchFamily="2" charset="-78"/>
              </a:rPr>
              <a:t>:</a:t>
            </a:r>
            <a:br>
              <a:rPr lang="fr-FR" sz="4400" b="1" dirty="0">
                <a:solidFill>
                  <a:srgbClr val="00B050"/>
                </a:solidFill>
                <a:latin typeface="Lotus Linotype" pitchFamily="2" charset="-78"/>
                <a:cs typeface="Lotus Linotype" pitchFamily="2" charset="-78"/>
              </a:rPr>
            </a:br>
            <a:endParaRPr lang="fr-FR" sz="4400" b="1" dirty="0">
              <a:solidFill>
                <a:srgbClr val="00B050"/>
              </a:solidFill>
              <a:latin typeface="Lotus Linotype" pitchFamily="2" charset="-78"/>
              <a:cs typeface="Lotus Linotype" pitchFamily="2" charset="-78"/>
            </a:endParaRPr>
          </a:p>
        </p:txBody>
      </p:sp>
      <p:sp>
        <p:nvSpPr>
          <p:cNvPr id="3" name="Espace réservé du contenu 2"/>
          <p:cNvSpPr>
            <a:spLocks noGrp="1"/>
          </p:cNvSpPr>
          <p:nvPr>
            <p:ph idx="1"/>
          </p:nvPr>
        </p:nvSpPr>
        <p:spPr>
          <a:xfrm>
            <a:off x="23223" y="1556792"/>
            <a:ext cx="7421837" cy="5919285"/>
          </a:xfrm>
        </p:spPr>
        <p:txBody>
          <a:bodyPr>
            <a:normAutofit/>
          </a:bodyPr>
          <a:lstStyle/>
          <a:p>
            <a:pPr algn="r" rtl="1">
              <a:buNone/>
            </a:pPr>
            <a:r>
              <a:rPr lang="en-US" sz="2800" dirty="0">
                <a:latin typeface="Lotus Linotype" pitchFamily="2" charset="-78"/>
                <a:cs typeface="Lotus Linotype" pitchFamily="2" charset="-78"/>
              </a:rPr>
              <a:t>            </a:t>
            </a:r>
            <a:r>
              <a:rPr lang="ar-SA" sz="2800" dirty="0">
                <a:latin typeface="Lotus Linotype" pitchFamily="2" charset="-78"/>
                <a:cs typeface="Lotus Linotype" pitchFamily="2" charset="-78"/>
              </a:rPr>
              <a:t>ولنجاح العملية يجب طرح الأسئلة التالية:</a:t>
            </a:r>
            <a:endParaRPr lang="ar-DZ" sz="2800" dirty="0">
              <a:latin typeface="Lotus Linotype" pitchFamily="2" charset="-78"/>
              <a:cs typeface="Lotus Linotype" pitchFamily="2" charset="-78"/>
            </a:endParaRPr>
          </a:p>
          <a:p>
            <a:pPr algn="r" rtl="1">
              <a:buNone/>
            </a:pPr>
            <a:r>
              <a:rPr lang="fr-FR" sz="2800" b="1" dirty="0">
                <a:solidFill>
                  <a:srgbClr val="00B050"/>
                </a:solidFill>
                <a:latin typeface="Lotus Linotype" pitchFamily="2" charset="-78"/>
                <a:cs typeface="Lotus Linotype" pitchFamily="2" charset="-78"/>
              </a:rPr>
              <a:t>            </a:t>
            </a:r>
            <a:r>
              <a:rPr lang="ar-SA" sz="2800" b="1" dirty="0">
                <a:solidFill>
                  <a:srgbClr val="00B050"/>
                </a:solidFill>
                <a:latin typeface="Lotus Linotype" pitchFamily="2" charset="-78"/>
                <a:cs typeface="Lotus Linotype" pitchFamily="2" charset="-78"/>
              </a:rPr>
              <a:t>هل تطابق لغة الوثيقة و أسلوبها مؤلفات الكاتب الأخرى؟</a:t>
            </a:r>
            <a:endParaRPr lang="fr-FR" sz="2800" dirty="0">
              <a:solidFill>
                <a:srgbClr val="00B050"/>
              </a:solidFill>
              <a:latin typeface="Lotus Linotype" pitchFamily="2" charset="-78"/>
              <a:cs typeface="Lotus Linotype" pitchFamily="2" charset="-78"/>
            </a:endParaRPr>
          </a:p>
          <a:p>
            <a:pPr algn="just" rtl="1">
              <a:buNone/>
            </a:pPr>
            <a:r>
              <a:rPr lang="ar-DZ" sz="2800" dirty="0">
                <a:latin typeface="Lotus Linotype" pitchFamily="2" charset="-78"/>
                <a:cs typeface="Lotus Linotype" pitchFamily="2" charset="-78"/>
              </a:rPr>
              <a:t>	</a:t>
            </a:r>
            <a:r>
              <a:rPr lang="ar-SA" sz="2800" dirty="0">
                <a:latin typeface="Lotus Linotype" pitchFamily="2" charset="-78"/>
                <a:cs typeface="Lotus Linotype" pitchFamily="2" charset="-78"/>
              </a:rPr>
              <a:t>على المؤلف عند نقد النص التاريخي أن يراعي لغة العصر الذي عاش فيه صاحب الوثيقة، على أن يقارنها مع أسلوب المؤلف وخطه </a:t>
            </a:r>
            <a:r>
              <a:rPr lang="ar-SA" sz="2800" dirty="0" err="1">
                <a:latin typeface="Lotus Linotype" pitchFamily="2" charset="-78"/>
                <a:cs typeface="Lotus Linotype" pitchFamily="2" charset="-78"/>
              </a:rPr>
              <a:t>ومصطلحاته</a:t>
            </a:r>
            <a:r>
              <a:rPr lang="ar-SA" sz="2800" dirty="0">
                <a:latin typeface="Lotus Linotype" pitchFamily="2" charset="-78"/>
                <a:cs typeface="Lotus Linotype" pitchFamily="2" charset="-78"/>
              </a:rPr>
              <a:t>، معتمدا في ذلك على مجموعة من العلوم المساعدة مثل: علم الخطوط وفقه اللغة، وتحليل الحبر والألوان والورق</a:t>
            </a:r>
            <a:r>
              <a:rPr lang="ar-DZ" sz="2800" dirty="0">
                <a:latin typeface="Lotus Linotype" pitchFamily="2" charset="-78"/>
                <a:cs typeface="Lotus Linotype" pitchFamily="2" charset="-78"/>
              </a:rPr>
              <a:t>.</a:t>
            </a:r>
          </a:p>
          <a:p>
            <a:pPr algn="just" rtl="1">
              <a:buNone/>
            </a:pPr>
            <a:r>
              <a:rPr lang="ar-SA" sz="2800" b="1" dirty="0">
                <a:solidFill>
                  <a:srgbClr val="00B050"/>
                </a:solidFill>
                <a:latin typeface="Lotus Linotype" pitchFamily="2" charset="-78"/>
                <a:cs typeface="Lotus Linotype" pitchFamily="2" charset="-78"/>
              </a:rPr>
              <a:t>هل النص التاريخي الذي بين أيدينا أصل أم مجرد نسخة نقلت عنه؟</a:t>
            </a:r>
            <a:endParaRPr lang="fr-FR" sz="2800" dirty="0">
              <a:solidFill>
                <a:srgbClr val="00B050"/>
              </a:solidFill>
              <a:latin typeface="Lotus Linotype" pitchFamily="2" charset="-78"/>
              <a:cs typeface="Lotus Linotype" pitchFamily="2" charset="-78"/>
            </a:endParaRPr>
          </a:p>
          <a:p>
            <a:pPr algn="just" rtl="1">
              <a:buNone/>
            </a:pPr>
            <a:r>
              <a:rPr lang="en-US" sz="2800" dirty="0">
                <a:latin typeface="Lotus Linotype" pitchFamily="2" charset="-78"/>
                <a:cs typeface="Lotus Linotype" pitchFamily="2" charset="-78"/>
              </a:rPr>
              <a:t>I</a:t>
            </a:r>
            <a:r>
              <a:rPr lang="ar-SA" sz="2800" dirty="0">
                <a:latin typeface="Lotus Linotype" pitchFamily="2" charset="-78"/>
                <a:cs typeface="Lotus Linotype" pitchFamily="2" charset="-78"/>
              </a:rPr>
              <a:t>ن الاجابة عن هذه التساؤل يحتاج إلى طريقتين تتمثل الأولى في عرض الوثيقة على معدات وآلات مختصة في تحديد تاريخ الوثيقة، من خلال تحليل عينات مادية معينة تحيل الباحث إلى الفترة الزمنية التي كتبت فيها الوثيقة</a:t>
            </a:r>
            <a:r>
              <a:rPr lang="fr-FR" sz="2800" dirty="0">
                <a:latin typeface="Lotus Linotype" pitchFamily="2" charset="-78"/>
                <a:cs typeface="Lotus Linotype" pitchFamily="2" charset="-78"/>
              </a:rPr>
              <a:t>. </a:t>
            </a:r>
            <a:endParaRPr lang="ar-DZ" sz="2800" dirty="0">
              <a:latin typeface="Lotus Linotype" pitchFamily="2" charset="-78"/>
              <a:cs typeface="Lotus Linotype" pitchFamily="2" charset="-78"/>
            </a:endParaRPr>
          </a:p>
          <a:p>
            <a:pPr algn="just" rtl="1">
              <a:buNone/>
            </a:pPr>
            <a:endParaRPr lang="fr-FR" dirty="0"/>
          </a:p>
          <a:p>
            <a:pPr algn="just" rtl="1">
              <a:buNone/>
            </a:pPr>
            <a:endParaRPr lang="fr-FR" dirty="0"/>
          </a:p>
        </p:txBody>
      </p:sp>
      <p:sp>
        <p:nvSpPr>
          <p:cNvPr id="5" name="TextBox 4">
            <a:extLst>
              <a:ext uri="{FF2B5EF4-FFF2-40B4-BE49-F238E27FC236}">
                <a16:creationId xmlns:a16="http://schemas.microsoft.com/office/drawing/2014/main" id="{E2D10A92-3FE0-4D77-9AEA-9B03DA16E418}"/>
              </a:ext>
            </a:extLst>
          </p:cNvPr>
          <p:cNvSpPr txBox="1"/>
          <p:nvPr/>
        </p:nvSpPr>
        <p:spPr>
          <a:xfrm>
            <a:off x="2987824" y="809674"/>
            <a:ext cx="3960440" cy="584775"/>
          </a:xfrm>
          <a:prstGeom prst="rect">
            <a:avLst/>
          </a:prstGeom>
          <a:noFill/>
        </p:spPr>
        <p:txBody>
          <a:bodyPr wrap="square" rtlCol="0">
            <a:spAutoFit/>
          </a:bodyPr>
          <a:lstStyle/>
          <a:p>
            <a:pPr algn="just" rtl="1"/>
            <a:r>
              <a:rPr lang="ar-DZ" sz="3200" b="1" dirty="0">
                <a:solidFill>
                  <a:srgbClr val="00B050"/>
                </a:solidFill>
                <a:latin typeface="Lotus Linotype" panose="02000000000000000000" pitchFamily="2" charset="-78"/>
                <a:cs typeface="Lotus Linotype" panose="02000000000000000000" pitchFamily="2" charset="-78"/>
              </a:rPr>
              <a:t>2-1- النقد الايجابي</a:t>
            </a:r>
            <a:endParaRPr lang="fr-FR" sz="3200" b="1" dirty="0">
              <a:solidFill>
                <a:srgbClr val="00B050"/>
              </a:solidFill>
              <a:latin typeface="Lotus Linotype" panose="02000000000000000000" pitchFamily="2" charset="-78"/>
              <a:cs typeface="Lotus Linotype" panose="02000000000000000000"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476672"/>
            <a:ext cx="6984776" cy="6143668"/>
          </a:xfrm>
        </p:spPr>
        <p:txBody>
          <a:bodyPr>
            <a:normAutofit fontScale="70000" lnSpcReduction="20000"/>
          </a:bodyPr>
          <a:lstStyle/>
          <a:p>
            <a:pPr algn="just" rtl="1"/>
            <a:r>
              <a:rPr lang="ar-SA" sz="3600" b="1" dirty="0">
                <a:solidFill>
                  <a:srgbClr val="00B050"/>
                </a:solidFill>
                <a:latin typeface="Lotus Linotype" pitchFamily="2" charset="-78"/>
                <a:cs typeface="Lotus Linotype" pitchFamily="2" charset="-78"/>
              </a:rPr>
              <a:t>هل المؤلف حجة في الميدان؟</a:t>
            </a:r>
            <a:endParaRPr lang="fr-FR" sz="3600" dirty="0">
              <a:solidFill>
                <a:srgbClr val="00B050"/>
              </a:solidFill>
              <a:latin typeface="Lotus Linotype" pitchFamily="2" charset="-78"/>
              <a:cs typeface="Lotus Linotype" pitchFamily="2" charset="-78"/>
            </a:endParaRPr>
          </a:p>
          <a:p>
            <a:pPr algn="just" rtl="1"/>
            <a:r>
              <a:rPr lang="ar-SA" sz="3600" dirty="0">
                <a:latin typeface="Lotus Linotype" pitchFamily="2" charset="-78"/>
                <a:cs typeface="Lotus Linotype" pitchFamily="2" charset="-78"/>
              </a:rPr>
              <a:t>إن التعرف على المؤلف وتاريخ </a:t>
            </a:r>
            <a:r>
              <a:rPr lang="ar-SA" sz="3600" dirty="0" err="1">
                <a:latin typeface="Lotus Linotype" pitchFamily="2" charset="-78"/>
                <a:cs typeface="Lotus Linotype" pitchFamily="2" charset="-78"/>
              </a:rPr>
              <a:t>تآليفه</a:t>
            </a:r>
            <a:r>
              <a:rPr lang="ar-SA" sz="3600" dirty="0">
                <a:latin typeface="Lotus Linotype" pitchFamily="2" charset="-78"/>
                <a:cs typeface="Lotus Linotype" pitchFamily="2" charset="-78"/>
              </a:rPr>
              <a:t> سيسهل على الناقد عملية النقد والتمحيص، فكلما كان المؤلف حجة في ميدانه رفع عن الناقد كلفة البحث والتحري والنقد</a:t>
            </a:r>
            <a:r>
              <a:rPr lang="fr-FR" sz="3600" dirty="0">
                <a:latin typeface="Lotus Linotype" pitchFamily="2" charset="-78"/>
                <a:cs typeface="Lotus Linotype" pitchFamily="2" charset="-78"/>
              </a:rPr>
              <a:t>. </a:t>
            </a:r>
          </a:p>
          <a:p>
            <a:pPr algn="just" rtl="1"/>
            <a:r>
              <a:rPr lang="ar-SA" sz="3600" b="1" dirty="0">
                <a:solidFill>
                  <a:srgbClr val="00B050"/>
                </a:solidFill>
                <a:latin typeface="Lotus Linotype" pitchFamily="2" charset="-78"/>
                <a:cs typeface="Lotus Linotype" pitchFamily="2" charset="-78"/>
              </a:rPr>
              <a:t>هل طرح المؤلف أحكاما مسبقة في نصّه؟</a:t>
            </a:r>
            <a:endParaRPr lang="fr-FR" sz="3600" dirty="0">
              <a:solidFill>
                <a:srgbClr val="00B050"/>
              </a:solidFill>
              <a:latin typeface="Lotus Linotype" pitchFamily="2" charset="-78"/>
              <a:cs typeface="Lotus Linotype" pitchFamily="2" charset="-78"/>
            </a:endParaRPr>
          </a:p>
          <a:p>
            <a:pPr algn="just" rtl="1"/>
            <a:r>
              <a:rPr lang="ar-SA" sz="3600" dirty="0">
                <a:latin typeface="Lotus Linotype" pitchFamily="2" charset="-78"/>
                <a:cs typeface="Lotus Linotype" pitchFamily="2" charset="-78"/>
              </a:rPr>
              <a:t>إن الأصول التي بنيت على "أحكام مسبقة" كثيرة جدا؛ خاصة في الحقب الزمنية السابقة، ما يجعل الناقد أمام معضلة توجب عليه فهم وإدراك توجه كاتب النص وخلفيته الدينية والأيديولوجية، وذلك بطرح السؤال الآتي ذكره: هل صاحب النص "منفتح أم متعصب"؟، وهل يطفح بالحقد تجاه فرقة أو توجه معين؟، فمثلا: كتبت إليزابيث </a:t>
            </a:r>
            <a:r>
              <a:rPr lang="ar-SA" sz="3600" dirty="0" err="1">
                <a:latin typeface="Lotus Linotype" pitchFamily="2" charset="-78"/>
                <a:cs typeface="Lotus Linotype" pitchFamily="2" charset="-78"/>
              </a:rPr>
              <a:t>مارش</a:t>
            </a:r>
            <a:r>
              <a:rPr lang="ar-SA" sz="3600" dirty="0">
                <a:latin typeface="Lotus Linotype" pitchFamily="2" charset="-78"/>
                <a:cs typeface="Lotus Linotype" pitchFamily="2" charset="-78"/>
              </a:rPr>
              <a:t> في مذكراتها بعد أن توسط أحد ساكني المغرب الأقصى لتحريرها من الأسر قائلة: "على الرغم من بشرته السمراء، غير أنه لا يختلف البتة عن مظهر عربي همجي"، فنلاحظ في الفقرة السابقة أن الكاتبة كانت مشبعة بالأحكام السابقة عن الأمة والمجتمع الإسلامي </a:t>
            </a:r>
            <a:r>
              <a:rPr lang="ar-SA" sz="3600" dirty="0" err="1">
                <a:latin typeface="Lotus Linotype" pitchFamily="2" charset="-78"/>
                <a:cs typeface="Lotus Linotype" pitchFamily="2" charset="-78"/>
              </a:rPr>
              <a:t>والمغاربي</a:t>
            </a:r>
            <a:r>
              <a:rPr lang="ar-SA" sz="3600" dirty="0">
                <a:latin typeface="Lotus Linotype" pitchFamily="2" charset="-78"/>
                <a:cs typeface="Lotus Linotype" pitchFamily="2" charset="-78"/>
              </a:rPr>
              <a:t> خصوصا، ما يجعل حكمها يجانب الصواب</a:t>
            </a:r>
            <a:endParaRPr lang="fr-FR" sz="3600" dirty="0">
              <a:latin typeface="Lotus Linotype" pitchFamily="2" charset="-78"/>
              <a:cs typeface="Lotus Linotype" pitchFamily="2" charset="-78"/>
            </a:endParaRPr>
          </a:p>
          <a:p>
            <a:r>
              <a:rPr lang="ar-DZ" dirty="0"/>
              <a:t> </a:t>
            </a:r>
            <a:endParaRPr lang="fr-FR" dirty="0"/>
          </a:p>
          <a:p>
            <a:pPr algn="just" rtl="1"/>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7969" y="0"/>
            <a:ext cx="7772400" cy="1143000"/>
          </a:xfrm>
        </p:spPr>
        <p:txBody>
          <a:bodyPr/>
          <a:lstStyle/>
          <a:p>
            <a:pPr algn="ctr" rtl="1"/>
            <a:r>
              <a:rPr lang="fr-FR" b="1" dirty="0">
                <a:solidFill>
                  <a:srgbClr val="FF0000"/>
                </a:solidFill>
                <a:latin typeface="Lotus Linotype" pitchFamily="2" charset="-78"/>
                <a:cs typeface="Lotus Linotype" pitchFamily="2" charset="-78"/>
              </a:rPr>
              <a:t>2</a:t>
            </a:r>
            <a:r>
              <a:rPr lang="ar-SA" b="1" dirty="0">
                <a:solidFill>
                  <a:srgbClr val="FF0000"/>
                </a:solidFill>
                <a:latin typeface="Lotus Linotype" pitchFamily="2" charset="-78"/>
                <a:cs typeface="Lotus Linotype" pitchFamily="2" charset="-78"/>
              </a:rPr>
              <a:t>-النقد الداخلي:</a:t>
            </a:r>
            <a:endParaRPr lang="fr-FR" dirty="0">
              <a:solidFill>
                <a:srgbClr val="FF0000"/>
              </a:solidFill>
              <a:latin typeface="Lotus Linotype" pitchFamily="2" charset="-78"/>
              <a:cs typeface="Lotus Linotype" pitchFamily="2" charset="-78"/>
            </a:endParaRPr>
          </a:p>
        </p:txBody>
      </p:sp>
      <p:sp>
        <p:nvSpPr>
          <p:cNvPr id="3" name="Espace réservé du contenu 2"/>
          <p:cNvSpPr>
            <a:spLocks noGrp="1"/>
          </p:cNvSpPr>
          <p:nvPr>
            <p:ph idx="1"/>
          </p:nvPr>
        </p:nvSpPr>
        <p:spPr>
          <a:xfrm>
            <a:off x="214282" y="764704"/>
            <a:ext cx="7310046" cy="5879006"/>
          </a:xfrm>
        </p:spPr>
        <p:txBody>
          <a:bodyPr>
            <a:normAutofit lnSpcReduction="10000"/>
          </a:bodyPr>
          <a:lstStyle/>
          <a:p>
            <a:pPr algn="just" rtl="1">
              <a:buNone/>
            </a:pPr>
            <a:r>
              <a:rPr lang="fr-FR" sz="2400" b="1" dirty="0">
                <a:solidFill>
                  <a:srgbClr val="00B050"/>
                </a:solidFill>
                <a:latin typeface="Lotus Linotype" pitchFamily="2" charset="-78"/>
                <a:cs typeface="Lotus Linotype" pitchFamily="2" charset="-78"/>
              </a:rPr>
              <a:t>       </a:t>
            </a:r>
            <a:r>
              <a:rPr lang="ar-SA" sz="2400" b="1" dirty="0">
                <a:solidFill>
                  <a:srgbClr val="00B050"/>
                </a:solidFill>
                <a:latin typeface="Lotus Linotype" pitchFamily="2" charset="-78"/>
                <a:cs typeface="Lotus Linotype" pitchFamily="2" charset="-78"/>
              </a:rPr>
              <a:t>هل الأحداث التي ذكرها المؤلف في النص تتوافق مع وقائع وأحداث العصر الذي عاش فيه؟</a:t>
            </a:r>
            <a:endParaRPr lang="fr-FR" sz="2400" dirty="0">
              <a:solidFill>
                <a:srgbClr val="00B050"/>
              </a:solidFill>
              <a:latin typeface="Lotus Linotype" pitchFamily="2" charset="-78"/>
              <a:cs typeface="Lotus Linotype" pitchFamily="2" charset="-78"/>
            </a:endParaRPr>
          </a:p>
          <a:p>
            <a:pPr algn="just" rtl="1">
              <a:buNone/>
            </a:pPr>
            <a:r>
              <a:rPr lang="ar-DZ" sz="2400" dirty="0">
                <a:latin typeface="Lotus Linotype" pitchFamily="2" charset="-78"/>
                <a:cs typeface="Lotus Linotype" pitchFamily="2" charset="-78"/>
              </a:rPr>
              <a:t>	</a:t>
            </a:r>
            <a:r>
              <a:rPr lang="ar-SA" sz="2400" dirty="0">
                <a:latin typeface="Lotus Linotype" pitchFamily="2" charset="-78"/>
                <a:cs typeface="Lotus Linotype" pitchFamily="2" charset="-78"/>
              </a:rPr>
              <a:t>فإن الباحث ملزم بالتحقيق مع التواريخ والأماكن الواردة في النصوص ومقارنتها بمصادر أخرى؛ خاصة وأن العديد من المؤلفين في العصور السابقة </a:t>
            </a:r>
            <a:r>
              <a:rPr lang="ar-SA" sz="2400" dirty="0" err="1">
                <a:latin typeface="Lotus Linotype" pitchFamily="2" charset="-78"/>
                <a:cs typeface="Lotus Linotype" pitchFamily="2" charset="-78"/>
              </a:rPr>
              <a:t>لميولوا</a:t>
            </a:r>
            <a:r>
              <a:rPr lang="ar-SA" sz="2400" dirty="0">
                <a:latin typeface="Lotus Linotype" pitchFamily="2" charset="-78"/>
                <a:cs typeface="Lotus Linotype" pitchFamily="2" charset="-78"/>
              </a:rPr>
              <a:t> الأماكن والتواريخ أهمية بالغة</a:t>
            </a:r>
            <a:r>
              <a:rPr lang="fr-FR" sz="2400" dirty="0">
                <a:latin typeface="Lotus Linotype" pitchFamily="2" charset="-78"/>
                <a:cs typeface="Lotus Linotype" pitchFamily="2" charset="-78"/>
              </a:rPr>
              <a:t>.</a:t>
            </a:r>
            <a:endParaRPr lang="ar-DZ" sz="2400" dirty="0">
              <a:latin typeface="Lotus Linotype" pitchFamily="2" charset="-78"/>
              <a:cs typeface="Lotus Linotype" pitchFamily="2" charset="-78"/>
            </a:endParaRPr>
          </a:p>
          <a:p>
            <a:pPr algn="just" rtl="1">
              <a:buNone/>
            </a:pPr>
            <a:r>
              <a:rPr lang="ar-SA" sz="2400" b="1" dirty="0">
                <a:solidFill>
                  <a:srgbClr val="00B050"/>
                </a:solidFill>
                <a:latin typeface="Lotus Linotype" pitchFamily="2" charset="-78"/>
                <a:cs typeface="Lotus Linotype" pitchFamily="2" charset="-78"/>
              </a:rPr>
              <a:t>ما طبيعة وفكر الناشر وهل أثر ذلك في تبني المؤلف لأفكار معينة؟</a:t>
            </a:r>
            <a:endParaRPr lang="fr-FR" sz="2400" dirty="0">
              <a:solidFill>
                <a:srgbClr val="00B050"/>
              </a:solidFill>
              <a:latin typeface="Lotus Linotype" pitchFamily="2" charset="-78"/>
              <a:cs typeface="Lotus Linotype" pitchFamily="2" charset="-78"/>
            </a:endParaRPr>
          </a:p>
          <a:p>
            <a:pPr algn="just" rtl="1">
              <a:buNone/>
            </a:pPr>
            <a:r>
              <a:rPr lang="ar-DZ" sz="2400" dirty="0">
                <a:latin typeface="Lotus Linotype" pitchFamily="2" charset="-78"/>
                <a:cs typeface="Lotus Linotype" pitchFamily="2" charset="-78"/>
              </a:rPr>
              <a:t>	</a:t>
            </a:r>
            <a:r>
              <a:rPr lang="ar-SA" sz="2400" dirty="0">
                <a:latin typeface="Lotus Linotype" pitchFamily="2" charset="-78"/>
                <a:cs typeface="Lotus Linotype" pitchFamily="2" charset="-78"/>
              </a:rPr>
              <a:t>سيطرت الكنيسة على كل المنشورات الصادرة في البلاد المسيحية خلال الفترة الحديثة، فقد احتاج عمل </a:t>
            </a:r>
            <a:r>
              <a:rPr lang="ar-SA" sz="2400" dirty="0" err="1">
                <a:latin typeface="Lotus Linotype" pitchFamily="2" charset="-78"/>
                <a:cs typeface="Lotus Linotype" pitchFamily="2" charset="-78"/>
              </a:rPr>
              <a:t>هايدو</a:t>
            </a:r>
            <a:r>
              <a:rPr lang="ar-SA" sz="2400" dirty="0">
                <a:latin typeface="Lotus Linotype" pitchFamily="2" charset="-78"/>
                <a:cs typeface="Lotus Linotype" pitchFamily="2" charset="-78"/>
              </a:rPr>
              <a:t> الكثير </a:t>
            </a:r>
            <a:r>
              <a:rPr lang="ar-SA" sz="2400" dirty="0" err="1">
                <a:latin typeface="Lotus Linotype" pitchFamily="2" charset="-78"/>
                <a:cs typeface="Lotus Linotype" pitchFamily="2" charset="-78"/>
              </a:rPr>
              <a:t>منالسنوات</a:t>
            </a:r>
            <a:r>
              <a:rPr lang="ar-SA" sz="2400" dirty="0">
                <a:latin typeface="Lotus Linotype" pitchFamily="2" charset="-78"/>
                <a:cs typeface="Lotus Linotype" pitchFamily="2" charset="-78"/>
              </a:rPr>
              <a:t> ليحصل على </a:t>
            </a:r>
            <a:r>
              <a:rPr lang="ar-SA" sz="2400" dirty="0" err="1">
                <a:latin typeface="Lotus Linotype" pitchFamily="2" charset="-78"/>
                <a:cs typeface="Lotus Linotype" pitchFamily="2" charset="-78"/>
              </a:rPr>
              <a:t>الاذن</a:t>
            </a:r>
            <a:r>
              <a:rPr lang="ar-SA" sz="2400" dirty="0">
                <a:latin typeface="Lotus Linotype" pitchFamily="2" charset="-78"/>
                <a:cs typeface="Lotus Linotype" pitchFamily="2" charset="-78"/>
              </a:rPr>
              <a:t> بالطبع سنة 1604م، واحتاج ثماني سنوات لينشر في المطبعة الملكية الاسبانية سنة 1612م، في حين أفردت الكنيسة الفرنسية ما أسمتهما "عالمين في اللاهوت" لقراءة وتنقيح عمل الأب دان</a:t>
            </a:r>
            <a:r>
              <a:rPr lang="ar-DZ" sz="2400" dirty="0">
                <a:latin typeface="Lotus Linotype" pitchFamily="2" charset="-78"/>
                <a:cs typeface="Lotus Linotype" pitchFamily="2" charset="-78"/>
              </a:rPr>
              <a:t>.</a:t>
            </a:r>
            <a:endParaRPr lang="fr-FR" sz="2400" dirty="0">
              <a:latin typeface="Lotus Linotype" pitchFamily="2" charset="-78"/>
              <a:cs typeface="Lotus Linotype" pitchFamily="2" charset="-78"/>
            </a:endParaRPr>
          </a:p>
          <a:p>
            <a:pPr algn="just" rtl="1">
              <a:buNone/>
            </a:pPr>
            <a:r>
              <a:rPr lang="ar-SA" sz="2400" b="1" dirty="0">
                <a:solidFill>
                  <a:srgbClr val="00B050"/>
                </a:solidFill>
                <a:latin typeface="Lotus Linotype" pitchFamily="2" charset="-78"/>
                <a:cs typeface="Lotus Linotype" pitchFamily="2" charset="-78"/>
              </a:rPr>
              <a:t>هل أجبر صاحب النص على الكذب أو كان في موقف جعله يكذب؟</a:t>
            </a:r>
            <a:endParaRPr lang="ar-DZ" sz="2400" b="1" dirty="0">
              <a:solidFill>
                <a:srgbClr val="00B050"/>
              </a:solidFill>
              <a:latin typeface="Lotus Linotype" pitchFamily="2" charset="-78"/>
              <a:cs typeface="Lotus Linotype" pitchFamily="2" charset="-78"/>
            </a:endParaRPr>
          </a:p>
          <a:p>
            <a:pPr algn="just" rtl="1">
              <a:buNone/>
            </a:pPr>
            <a:r>
              <a:rPr lang="ar-DZ" sz="2400" dirty="0">
                <a:latin typeface="Lotus Linotype" pitchFamily="2" charset="-78"/>
                <a:cs typeface="Lotus Linotype" pitchFamily="2" charset="-78"/>
              </a:rPr>
              <a:t>	</a:t>
            </a:r>
            <a:r>
              <a:rPr lang="ar-SA" sz="2400" dirty="0">
                <a:latin typeface="Lotus Linotype" pitchFamily="2" charset="-78"/>
                <a:cs typeface="Lotus Linotype" pitchFamily="2" charset="-78"/>
              </a:rPr>
              <a:t>إن التضخيم في الرواية ينتج في كثير من الأحيان نتيجة الإجبار أو رغبة في إخفاء حقيقة تفتضح صاحب النص أو قومه، ولهذا نجد الكثير من الرواة مؤلفي الرحلات والمذكرات الشخصية حاولوا إظهار أنفسهم في أبهى حلة</a:t>
            </a:r>
            <a:r>
              <a:rPr lang="ar-DZ" sz="2400" dirty="0">
                <a:latin typeface="Lotus Linotype" pitchFamily="2" charset="-78"/>
                <a:cs typeface="Lotus Linotype" pitchFamily="2" charset="-78"/>
              </a:rPr>
              <a:t>.</a:t>
            </a:r>
            <a:endParaRPr lang="fr-FR" sz="2400" dirty="0">
              <a:latin typeface="Lotus Linotype" pitchFamily="2" charset="-78"/>
              <a:cs typeface="Lotus Linotype" pitchFamily="2" charset="-78"/>
            </a:endParaRPr>
          </a:p>
          <a:p>
            <a:pPr algn="just" rtl="1">
              <a:buNone/>
            </a:pPr>
            <a:endParaRPr lang="fr-FR" dirty="0"/>
          </a:p>
          <a:p>
            <a:pPr algn="just" rtl="1">
              <a:buNone/>
            </a:pPr>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100</TotalTime>
  <Words>1166</Words>
  <Application>Microsoft Office PowerPoint</Application>
  <PresentationFormat>On-screen Show (4:3)</PresentationFormat>
  <Paragraphs>61</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Arabic Typesetting</vt:lpstr>
      <vt:lpstr>Arial</vt:lpstr>
      <vt:lpstr>Lotus Linotype</vt:lpstr>
      <vt:lpstr>Trebuchet MS</vt:lpstr>
      <vt:lpstr>Wingdings 3</vt:lpstr>
      <vt:lpstr>Facet</vt:lpstr>
      <vt:lpstr> نقد وتحليل الأصول التاريخية</vt:lpstr>
      <vt:lpstr>1- تعريف النقد التاريخي:</vt:lpstr>
      <vt:lpstr>2-صفات المؤرخ الناقد: </vt:lpstr>
      <vt:lpstr>PowerPoint Presentation</vt:lpstr>
      <vt:lpstr>       3- تحليل ونقد النص التاريخي:</vt:lpstr>
      <vt:lpstr>PowerPoint Presentation</vt:lpstr>
      <vt:lpstr>2- الدراسة الباطنية: </vt:lpstr>
      <vt:lpstr>PowerPoint Presentation</vt:lpstr>
      <vt:lpstr>2-النقد الداخلي:</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نقد وتحليل الأصول التاريخية</dc:title>
  <dc:creator>khaled</dc:creator>
  <cp:lastModifiedBy>Office User</cp:lastModifiedBy>
  <cp:revision>11</cp:revision>
  <dcterms:created xsi:type="dcterms:W3CDTF">2023-10-04T13:24:52Z</dcterms:created>
  <dcterms:modified xsi:type="dcterms:W3CDTF">2023-10-04T16:05:33Z</dcterms:modified>
</cp:coreProperties>
</file>