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2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18600" cy="6819900"/>
  <p:notesSz cx="9118600" cy="68199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6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24741" y="1107184"/>
            <a:ext cx="4471670" cy="3316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19144"/>
            <a:ext cx="6383020" cy="170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930" y="1568577"/>
            <a:ext cx="3966591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68577"/>
            <a:ext cx="3966591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686" y="369545"/>
            <a:ext cx="8827226" cy="90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FF3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8927" y="2705092"/>
            <a:ext cx="5869940" cy="3596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3333C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42507"/>
            <a:ext cx="2917952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42507"/>
            <a:ext cx="2097278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392" y="6342507"/>
            <a:ext cx="2097278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ele-ens.univ-oeb.dz/moodle/mod/resource/view.php?id=76945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m.nih.gov/" TargetMode="External"/><Relationship Id="rId2" Type="http://schemas.openxmlformats.org/officeDocument/2006/relationships/hyperlink" Target="http://www.isinet.com/cap/cc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ubmed.com/" TargetMode="External"/><Relationship Id="rId5" Type="http://schemas.openxmlformats.org/officeDocument/2006/relationships/hyperlink" Target="http://www.csa.com/" TargetMode="External"/><Relationship Id="rId4" Type="http://schemas.openxmlformats.org/officeDocument/2006/relationships/hyperlink" Target="http://www.sportdoc.unicaen.fr/heracles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inet.com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100"/>
              </a:spcBef>
              <a:tabLst>
                <a:tab pos="964565" algn="l"/>
              </a:tabLst>
            </a:pPr>
            <a:r>
              <a:rPr sz="6000" spc="-10" dirty="0">
                <a:latin typeface="Times New Roman"/>
                <a:cs typeface="Times New Roman"/>
              </a:rPr>
              <a:t>Méthodologie </a:t>
            </a:r>
            <a:r>
              <a:rPr sz="6000" spc="-25" dirty="0">
                <a:latin typeface="Times New Roman"/>
                <a:cs typeface="Times New Roman"/>
              </a:rPr>
              <a:t>de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25" dirty="0">
                <a:latin typeface="Times New Roman"/>
                <a:cs typeface="Times New Roman"/>
              </a:rPr>
              <a:t>la 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endParaRPr sz="6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73081" y="5384290"/>
            <a:ext cx="2172335" cy="112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2230">
              <a:lnSpc>
                <a:spcPct val="149600"/>
              </a:lnSpc>
              <a:spcBef>
                <a:spcPts val="100"/>
              </a:spcBef>
            </a:pPr>
            <a:r>
              <a:rPr sz="2400" dirty="0">
                <a:solidFill>
                  <a:srgbClr val="00CC9A"/>
                </a:solidFill>
                <a:latin typeface="Times New Roman"/>
                <a:cs typeface="Times New Roman"/>
              </a:rPr>
              <a:t>Laurent</a:t>
            </a:r>
            <a:r>
              <a:rPr sz="2400" spc="-3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CC9A"/>
                </a:solidFill>
                <a:latin typeface="Times New Roman"/>
                <a:cs typeface="Times New Roman"/>
              </a:rPr>
              <a:t>Bosquet </a:t>
            </a:r>
            <a:r>
              <a:rPr sz="2400" dirty="0">
                <a:solidFill>
                  <a:srgbClr val="00CC9A"/>
                </a:solidFill>
                <a:latin typeface="Times New Roman"/>
                <a:cs typeface="Times New Roman"/>
              </a:rPr>
              <a:t>Université</a:t>
            </a:r>
            <a:r>
              <a:rPr sz="2400" spc="-4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CC9A"/>
                </a:solidFill>
                <a:latin typeface="Times New Roman"/>
                <a:cs typeface="Times New Roman"/>
              </a:rPr>
              <a:t>Lille</a:t>
            </a:r>
            <a:r>
              <a:rPr sz="2400" spc="-4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00CC9A"/>
                </a:solidFill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1439" y="368046"/>
            <a:ext cx="709358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2200" algn="l"/>
                <a:tab pos="4498975" algn="l"/>
              </a:tabLst>
            </a:pPr>
            <a:r>
              <a:rPr sz="6000" spc="-25" dirty="0">
                <a:latin typeface="Times New Roman"/>
                <a:cs typeface="Times New Roman"/>
              </a:rPr>
              <a:t>La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créative</a:t>
            </a:r>
            <a:endParaRPr sz="6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162" y="2285221"/>
            <a:ext cx="8891270" cy="4061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Principal</a:t>
            </a:r>
            <a:r>
              <a:rPr sz="3600" b="1" spc="-9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champ</a:t>
            </a:r>
            <a:r>
              <a:rPr sz="3600" b="1" spc="-7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de</a:t>
            </a:r>
            <a:r>
              <a:rPr sz="3600" b="1" spc="-7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recherche</a:t>
            </a:r>
            <a:r>
              <a:rPr sz="3600" b="1" spc="-7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créative</a:t>
            </a:r>
            <a:r>
              <a:rPr sz="3600" b="1" spc="-8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CC9A"/>
                </a:solidFill>
                <a:latin typeface="Times New Roman"/>
                <a:cs typeface="Times New Roman"/>
              </a:rPr>
              <a:t>:</a:t>
            </a:r>
            <a:r>
              <a:rPr sz="3600" b="1" spc="-7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600" b="1" spc="-25" dirty="0">
                <a:solidFill>
                  <a:srgbClr val="00CC9A"/>
                </a:solidFill>
                <a:latin typeface="Times New Roman"/>
                <a:cs typeface="Times New Roman"/>
              </a:rPr>
              <a:t>ART</a:t>
            </a: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14"/>
              </a:spcBef>
            </a:pPr>
            <a:endParaRPr sz="3600">
              <a:latin typeface="Times New Roman"/>
              <a:cs typeface="Times New Roman"/>
            </a:endParaRPr>
          </a:p>
          <a:p>
            <a:pPr marL="498475" marR="732155">
              <a:lnSpc>
                <a:spcPct val="100000"/>
              </a:lnSpc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40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créativité</a:t>
            </a:r>
            <a:r>
              <a:rPr sz="40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40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40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trait</a:t>
            </a:r>
            <a:r>
              <a:rPr sz="40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commun</a:t>
            </a:r>
            <a:r>
              <a:rPr sz="40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à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tous</a:t>
            </a:r>
            <a:r>
              <a:rPr sz="4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4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grands</a:t>
            </a:r>
            <a:r>
              <a:rPr sz="4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scientifiques.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0"/>
              </a:spcBef>
            </a:pPr>
            <a:endParaRPr sz="4000">
              <a:latin typeface="Times New Roman"/>
              <a:cs typeface="Times New Roman"/>
            </a:endParaRPr>
          </a:p>
          <a:p>
            <a:pPr marL="574675">
              <a:lnSpc>
                <a:spcPct val="100000"/>
              </a:lnSpc>
            </a:pPr>
            <a:r>
              <a:rPr sz="4000" b="1" dirty="0">
                <a:solidFill>
                  <a:srgbClr val="65CCFF"/>
                </a:solidFill>
                <a:latin typeface="Times New Roman"/>
                <a:cs typeface="Times New Roman"/>
              </a:rPr>
              <a:t>Notion</a:t>
            </a:r>
            <a:r>
              <a:rPr sz="4000" b="1" spc="-8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65CCFF"/>
                </a:solidFill>
                <a:latin typeface="Times New Roman"/>
                <a:cs typeface="Times New Roman"/>
              </a:rPr>
              <a:t>de</a:t>
            </a:r>
            <a:r>
              <a:rPr sz="4000" b="1" spc="-7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paradigme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6400800" cy="3018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208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différents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types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recherche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démarche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scientifique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65"/>
              </a:spcBef>
              <a:buClr>
                <a:srgbClr val="FFFFFF"/>
              </a:buClr>
              <a:buFont typeface="Arial"/>
              <a:buAutoNum type="arabicPeriod"/>
            </a:pPr>
            <a:endParaRPr sz="2600">
              <a:latin typeface="Arial"/>
              <a:cs typeface="Arial"/>
            </a:endParaRPr>
          </a:p>
          <a:p>
            <a:pPr marL="1261745" lvl="2" indent="-182245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Délimiter</a:t>
            </a:r>
            <a:r>
              <a:rPr sz="2400" b="1" spc="-2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</a:t>
            </a:r>
            <a:r>
              <a:rPr sz="2400" b="1" spc="-2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problème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42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Formuler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l’hypothèse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868" y="227059"/>
            <a:ext cx="8870950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Le</a:t>
            </a:r>
            <a:r>
              <a:rPr spc="-3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propre</a:t>
            </a:r>
            <a:r>
              <a:rPr spc="-3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d</a:t>
            </a:r>
            <a:r>
              <a:rPr spc="-4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’une</a:t>
            </a:r>
            <a:r>
              <a:rPr spc="-3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hypothèse</a:t>
            </a:r>
            <a:r>
              <a:rPr spc="-3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scientifique</a:t>
            </a:r>
            <a:r>
              <a:rPr spc="-3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pc="-25" dirty="0">
                <a:solidFill>
                  <a:srgbClr val="CCCCFF"/>
                </a:solidFill>
                <a:latin typeface="Times New Roman"/>
                <a:cs typeface="Times New Roman"/>
              </a:rPr>
              <a:t>est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d</a:t>
            </a:r>
            <a:r>
              <a:rPr spc="-5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CCCCFF"/>
                </a:solidFill>
                <a:latin typeface="Times New Roman"/>
                <a:cs typeface="Times New Roman"/>
              </a:rPr>
              <a:t>’être</a:t>
            </a:r>
            <a:r>
              <a:rPr spc="-5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CCCCFF"/>
                </a:solidFill>
                <a:latin typeface="Times New Roman"/>
                <a:cs typeface="Times New Roman"/>
              </a:rPr>
              <a:t>réfutable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935" y="1603247"/>
            <a:ext cx="8807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CCCCFF"/>
                </a:solidFill>
                <a:latin typeface="Times New Roman"/>
                <a:cs typeface="Times New Roman"/>
              </a:rPr>
              <a:t>KR</a:t>
            </a:r>
            <a:r>
              <a:rPr sz="2400" b="1" spc="-2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CCCFF"/>
                </a:solidFill>
                <a:latin typeface="Times New Roman"/>
                <a:cs typeface="Times New Roman"/>
              </a:rPr>
              <a:t>Popper.</a:t>
            </a:r>
            <a:r>
              <a:rPr sz="2400" b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Realism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and</a:t>
            </a:r>
            <a:r>
              <a:rPr sz="2000" b="1" i="1" spc="-2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the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aim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of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science.</a:t>
            </a:r>
            <a:r>
              <a:rPr sz="2000" b="1" i="1" spc="-2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London,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Hutchinson</a:t>
            </a:r>
            <a:r>
              <a:rPr sz="2000" b="1" i="1" spc="-2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;</a:t>
            </a:r>
            <a:r>
              <a:rPr sz="2000" b="1" i="1" spc="-2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1988</a:t>
            </a:r>
            <a:r>
              <a:rPr sz="2000" b="1" i="1" spc="-15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CCCFF"/>
                </a:solidFill>
                <a:latin typeface="Times New Roman"/>
                <a:cs typeface="Times New Roman"/>
              </a:rPr>
              <a:t>:</a:t>
            </a:r>
            <a:r>
              <a:rPr sz="2000" b="1" i="1" spc="-20" dirty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000" b="1" i="1" spc="-10" dirty="0">
                <a:solidFill>
                  <a:srgbClr val="CCCCFF"/>
                </a:solidFill>
                <a:latin typeface="Times New Roman"/>
                <a:cs typeface="Times New Roman"/>
              </a:rPr>
              <a:t>1-</a:t>
            </a:r>
            <a:r>
              <a:rPr sz="2000" b="1" i="1" spc="-20" dirty="0">
                <a:solidFill>
                  <a:srgbClr val="CCCCFF"/>
                </a:solidFill>
                <a:latin typeface="Times New Roman"/>
                <a:cs typeface="Times New Roman"/>
              </a:rPr>
              <a:t>420.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06833" y="2571495"/>
            <a:ext cx="3975735" cy="3942079"/>
            <a:chOff x="2806833" y="2571495"/>
            <a:chExt cx="3975735" cy="394207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06833" y="2571495"/>
              <a:ext cx="3975353" cy="394182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883039" y="2800096"/>
              <a:ext cx="1524000" cy="1219200"/>
            </a:xfrm>
            <a:custGeom>
              <a:avLst/>
              <a:gdLst/>
              <a:ahLst/>
              <a:cxnLst/>
              <a:rect l="l" t="t" r="r" b="b"/>
              <a:pathLst>
                <a:path w="1524000" h="1219200">
                  <a:moveTo>
                    <a:pt x="1524000" y="609600"/>
                  </a:moveTo>
                  <a:lnTo>
                    <a:pt x="1522240" y="567847"/>
                  </a:lnTo>
                  <a:lnTo>
                    <a:pt x="1517039" y="526853"/>
                  </a:lnTo>
                  <a:lnTo>
                    <a:pt x="1508509" y="486706"/>
                  </a:lnTo>
                  <a:lnTo>
                    <a:pt x="1496765" y="447498"/>
                  </a:lnTo>
                  <a:lnTo>
                    <a:pt x="1481920" y="409319"/>
                  </a:lnTo>
                  <a:lnTo>
                    <a:pt x="1464087" y="372260"/>
                  </a:lnTo>
                  <a:lnTo>
                    <a:pt x="1443381" y="336412"/>
                  </a:lnTo>
                  <a:lnTo>
                    <a:pt x="1419916" y="301864"/>
                  </a:lnTo>
                  <a:lnTo>
                    <a:pt x="1393805" y="268709"/>
                  </a:lnTo>
                  <a:lnTo>
                    <a:pt x="1365161" y="237035"/>
                  </a:lnTo>
                  <a:lnTo>
                    <a:pt x="1334100" y="206935"/>
                  </a:lnTo>
                  <a:lnTo>
                    <a:pt x="1300734" y="178498"/>
                  </a:lnTo>
                  <a:lnTo>
                    <a:pt x="1265177" y="151815"/>
                  </a:lnTo>
                  <a:lnTo>
                    <a:pt x="1227543" y="126977"/>
                  </a:lnTo>
                  <a:lnTo>
                    <a:pt x="1187946" y="104075"/>
                  </a:lnTo>
                  <a:lnTo>
                    <a:pt x="1146499" y="83199"/>
                  </a:lnTo>
                  <a:lnTo>
                    <a:pt x="1103317" y="64439"/>
                  </a:lnTo>
                  <a:lnTo>
                    <a:pt x="1058513" y="47886"/>
                  </a:lnTo>
                  <a:lnTo>
                    <a:pt x="1012201" y="33632"/>
                  </a:lnTo>
                  <a:lnTo>
                    <a:pt x="964494" y="21766"/>
                  </a:lnTo>
                  <a:lnTo>
                    <a:pt x="915507" y="12379"/>
                  </a:lnTo>
                  <a:lnTo>
                    <a:pt x="865353" y="5562"/>
                  </a:lnTo>
                  <a:lnTo>
                    <a:pt x="814146" y="1405"/>
                  </a:lnTo>
                  <a:lnTo>
                    <a:pt x="762000" y="0"/>
                  </a:lnTo>
                  <a:lnTo>
                    <a:pt x="709853" y="1405"/>
                  </a:lnTo>
                  <a:lnTo>
                    <a:pt x="658646" y="5562"/>
                  </a:lnTo>
                  <a:lnTo>
                    <a:pt x="608492" y="12379"/>
                  </a:lnTo>
                  <a:lnTo>
                    <a:pt x="559505" y="21766"/>
                  </a:lnTo>
                  <a:lnTo>
                    <a:pt x="511798" y="33632"/>
                  </a:lnTo>
                  <a:lnTo>
                    <a:pt x="465486" y="47886"/>
                  </a:lnTo>
                  <a:lnTo>
                    <a:pt x="420682" y="64439"/>
                  </a:lnTo>
                  <a:lnTo>
                    <a:pt x="377500" y="83199"/>
                  </a:lnTo>
                  <a:lnTo>
                    <a:pt x="336053" y="104075"/>
                  </a:lnTo>
                  <a:lnTo>
                    <a:pt x="296456" y="126977"/>
                  </a:lnTo>
                  <a:lnTo>
                    <a:pt x="258822" y="151815"/>
                  </a:lnTo>
                  <a:lnTo>
                    <a:pt x="223266" y="178498"/>
                  </a:lnTo>
                  <a:lnTo>
                    <a:pt x="189899" y="206935"/>
                  </a:lnTo>
                  <a:lnTo>
                    <a:pt x="158838" y="237035"/>
                  </a:lnTo>
                  <a:lnTo>
                    <a:pt x="130194" y="268709"/>
                  </a:lnTo>
                  <a:lnTo>
                    <a:pt x="104083" y="301864"/>
                  </a:lnTo>
                  <a:lnTo>
                    <a:pt x="80618" y="336412"/>
                  </a:lnTo>
                  <a:lnTo>
                    <a:pt x="59912" y="372260"/>
                  </a:lnTo>
                  <a:lnTo>
                    <a:pt x="42079" y="409319"/>
                  </a:lnTo>
                  <a:lnTo>
                    <a:pt x="27234" y="447498"/>
                  </a:lnTo>
                  <a:lnTo>
                    <a:pt x="15490" y="486706"/>
                  </a:lnTo>
                  <a:lnTo>
                    <a:pt x="6960" y="526853"/>
                  </a:lnTo>
                  <a:lnTo>
                    <a:pt x="1759" y="567847"/>
                  </a:lnTo>
                  <a:lnTo>
                    <a:pt x="0" y="609600"/>
                  </a:lnTo>
                  <a:lnTo>
                    <a:pt x="1759" y="651352"/>
                  </a:lnTo>
                  <a:lnTo>
                    <a:pt x="6960" y="692346"/>
                  </a:lnTo>
                  <a:lnTo>
                    <a:pt x="15490" y="732493"/>
                  </a:lnTo>
                  <a:lnTo>
                    <a:pt x="27234" y="771701"/>
                  </a:lnTo>
                  <a:lnTo>
                    <a:pt x="42079" y="809880"/>
                  </a:lnTo>
                  <a:lnTo>
                    <a:pt x="59912" y="846939"/>
                  </a:lnTo>
                  <a:lnTo>
                    <a:pt x="80618" y="882787"/>
                  </a:lnTo>
                  <a:lnTo>
                    <a:pt x="104083" y="917335"/>
                  </a:lnTo>
                  <a:lnTo>
                    <a:pt x="130194" y="950490"/>
                  </a:lnTo>
                  <a:lnTo>
                    <a:pt x="158838" y="982164"/>
                  </a:lnTo>
                  <a:lnTo>
                    <a:pt x="189899" y="1012264"/>
                  </a:lnTo>
                  <a:lnTo>
                    <a:pt x="223265" y="1040701"/>
                  </a:lnTo>
                  <a:lnTo>
                    <a:pt x="258822" y="1067384"/>
                  </a:lnTo>
                  <a:lnTo>
                    <a:pt x="296456" y="1092222"/>
                  </a:lnTo>
                  <a:lnTo>
                    <a:pt x="336053" y="1115124"/>
                  </a:lnTo>
                  <a:lnTo>
                    <a:pt x="377500" y="1136000"/>
                  </a:lnTo>
                  <a:lnTo>
                    <a:pt x="420682" y="1154760"/>
                  </a:lnTo>
                  <a:lnTo>
                    <a:pt x="465486" y="1171313"/>
                  </a:lnTo>
                  <a:lnTo>
                    <a:pt x="511798" y="1185567"/>
                  </a:lnTo>
                  <a:lnTo>
                    <a:pt x="559505" y="1197433"/>
                  </a:lnTo>
                  <a:lnTo>
                    <a:pt x="608492" y="1206820"/>
                  </a:lnTo>
                  <a:lnTo>
                    <a:pt x="658646" y="1213637"/>
                  </a:lnTo>
                  <a:lnTo>
                    <a:pt x="709853" y="1217794"/>
                  </a:lnTo>
                  <a:lnTo>
                    <a:pt x="762000" y="1219200"/>
                  </a:lnTo>
                  <a:lnTo>
                    <a:pt x="814146" y="1217794"/>
                  </a:lnTo>
                  <a:lnTo>
                    <a:pt x="865353" y="1213637"/>
                  </a:lnTo>
                  <a:lnTo>
                    <a:pt x="915507" y="1206820"/>
                  </a:lnTo>
                  <a:lnTo>
                    <a:pt x="964494" y="1197433"/>
                  </a:lnTo>
                  <a:lnTo>
                    <a:pt x="1012201" y="1185567"/>
                  </a:lnTo>
                  <a:lnTo>
                    <a:pt x="1058513" y="1171313"/>
                  </a:lnTo>
                  <a:lnTo>
                    <a:pt x="1103317" y="1154760"/>
                  </a:lnTo>
                  <a:lnTo>
                    <a:pt x="1146499" y="1136000"/>
                  </a:lnTo>
                  <a:lnTo>
                    <a:pt x="1187946" y="1115124"/>
                  </a:lnTo>
                  <a:lnTo>
                    <a:pt x="1227543" y="1092222"/>
                  </a:lnTo>
                  <a:lnTo>
                    <a:pt x="1265177" y="1067384"/>
                  </a:lnTo>
                  <a:lnTo>
                    <a:pt x="1300733" y="1040701"/>
                  </a:lnTo>
                  <a:lnTo>
                    <a:pt x="1334100" y="1012264"/>
                  </a:lnTo>
                  <a:lnTo>
                    <a:pt x="1365161" y="982164"/>
                  </a:lnTo>
                  <a:lnTo>
                    <a:pt x="1393805" y="950490"/>
                  </a:lnTo>
                  <a:lnTo>
                    <a:pt x="1419916" y="917335"/>
                  </a:lnTo>
                  <a:lnTo>
                    <a:pt x="1443381" y="882787"/>
                  </a:lnTo>
                  <a:lnTo>
                    <a:pt x="1464087" y="846939"/>
                  </a:lnTo>
                  <a:lnTo>
                    <a:pt x="1481920" y="809880"/>
                  </a:lnTo>
                  <a:lnTo>
                    <a:pt x="1496765" y="771701"/>
                  </a:lnTo>
                  <a:lnTo>
                    <a:pt x="1508509" y="732493"/>
                  </a:lnTo>
                  <a:lnTo>
                    <a:pt x="1517039" y="692346"/>
                  </a:lnTo>
                  <a:lnTo>
                    <a:pt x="1522240" y="651352"/>
                  </a:lnTo>
                  <a:lnTo>
                    <a:pt x="1524000" y="6096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883039" y="2800096"/>
              <a:ext cx="1524000" cy="1219200"/>
            </a:xfrm>
            <a:custGeom>
              <a:avLst/>
              <a:gdLst/>
              <a:ahLst/>
              <a:cxnLst/>
              <a:rect l="l" t="t" r="r" b="b"/>
              <a:pathLst>
                <a:path w="1524000" h="1219200">
                  <a:moveTo>
                    <a:pt x="762000" y="0"/>
                  </a:moveTo>
                  <a:lnTo>
                    <a:pt x="709853" y="1405"/>
                  </a:lnTo>
                  <a:lnTo>
                    <a:pt x="658646" y="5562"/>
                  </a:lnTo>
                  <a:lnTo>
                    <a:pt x="608492" y="12379"/>
                  </a:lnTo>
                  <a:lnTo>
                    <a:pt x="559505" y="21766"/>
                  </a:lnTo>
                  <a:lnTo>
                    <a:pt x="511798" y="33632"/>
                  </a:lnTo>
                  <a:lnTo>
                    <a:pt x="465486" y="47886"/>
                  </a:lnTo>
                  <a:lnTo>
                    <a:pt x="420682" y="64439"/>
                  </a:lnTo>
                  <a:lnTo>
                    <a:pt x="377500" y="83199"/>
                  </a:lnTo>
                  <a:lnTo>
                    <a:pt x="336053" y="104075"/>
                  </a:lnTo>
                  <a:lnTo>
                    <a:pt x="296456" y="126977"/>
                  </a:lnTo>
                  <a:lnTo>
                    <a:pt x="258822" y="151815"/>
                  </a:lnTo>
                  <a:lnTo>
                    <a:pt x="223266" y="178498"/>
                  </a:lnTo>
                  <a:lnTo>
                    <a:pt x="189899" y="206935"/>
                  </a:lnTo>
                  <a:lnTo>
                    <a:pt x="158838" y="237035"/>
                  </a:lnTo>
                  <a:lnTo>
                    <a:pt x="130194" y="268709"/>
                  </a:lnTo>
                  <a:lnTo>
                    <a:pt x="104083" y="301864"/>
                  </a:lnTo>
                  <a:lnTo>
                    <a:pt x="80618" y="336412"/>
                  </a:lnTo>
                  <a:lnTo>
                    <a:pt x="59912" y="372260"/>
                  </a:lnTo>
                  <a:lnTo>
                    <a:pt x="42079" y="409319"/>
                  </a:lnTo>
                  <a:lnTo>
                    <a:pt x="27234" y="447498"/>
                  </a:lnTo>
                  <a:lnTo>
                    <a:pt x="15490" y="486706"/>
                  </a:lnTo>
                  <a:lnTo>
                    <a:pt x="6960" y="526853"/>
                  </a:lnTo>
                  <a:lnTo>
                    <a:pt x="1759" y="567847"/>
                  </a:lnTo>
                  <a:lnTo>
                    <a:pt x="0" y="609600"/>
                  </a:lnTo>
                  <a:lnTo>
                    <a:pt x="1759" y="651352"/>
                  </a:lnTo>
                  <a:lnTo>
                    <a:pt x="6960" y="692346"/>
                  </a:lnTo>
                  <a:lnTo>
                    <a:pt x="15490" y="732493"/>
                  </a:lnTo>
                  <a:lnTo>
                    <a:pt x="27234" y="771701"/>
                  </a:lnTo>
                  <a:lnTo>
                    <a:pt x="42079" y="809880"/>
                  </a:lnTo>
                  <a:lnTo>
                    <a:pt x="59912" y="846939"/>
                  </a:lnTo>
                  <a:lnTo>
                    <a:pt x="80618" y="882787"/>
                  </a:lnTo>
                  <a:lnTo>
                    <a:pt x="104083" y="917335"/>
                  </a:lnTo>
                  <a:lnTo>
                    <a:pt x="130194" y="950490"/>
                  </a:lnTo>
                  <a:lnTo>
                    <a:pt x="158838" y="982164"/>
                  </a:lnTo>
                  <a:lnTo>
                    <a:pt x="189899" y="1012264"/>
                  </a:lnTo>
                  <a:lnTo>
                    <a:pt x="223265" y="1040701"/>
                  </a:lnTo>
                  <a:lnTo>
                    <a:pt x="258822" y="1067384"/>
                  </a:lnTo>
                  <a:lnTo>
                    <a:pt x="296456" y="1092222"/>
                  </a:lnTo>
                  <a:lnTo>
                    <a:pt x="336053" y="1115124"/>
                  </a:lnTo>
                  <a:lnTo>
                    <a:pt x="377500" y="1136000"/>
                  </a:lnTo>
                  <a:lnTo>
                    <a:pt x="420682" y="1154760"/>
                  </a:lnTo>
                  <a:lnTo>
                    <a:pt x="465486" y="1171313"/>
                  </a:lnTo>
                  <a:lnTo>
                    <a:pt x="511798" y="1185567"/>
                  </a:lnTo>
                  <a:lnTo>
                    <a:pt x="559505" y="1197433"/>
                  </a:lnTo>
                  <a:lnTo>
                    <a:pt x="608492" y="1206820"/>
                  </a:lnTo>
                  <a:lnTo>
                    <a:pt x="658646" y="1213637"/>
                  </a:lnTo>
                  <a:lnTo>
                    <a:pt x="709853" y="1217794"/>
                  </a:lnTo>
                  <a:lnTo>
                    <a:pt x="762000" y="1219200"/>
                  </a:lnTo>
                  <a:lnTo>
                    <a:pt x="814146" y="1217794"/>
                  </a:lnTo>
                  <a:lnTo>
                    <a:pt x="865353" y="1213637"/>
                  </a:lnTo>
                  <a:lnTo>
                    <a:pt x="915507" y="1206820"/>
                  </a:lnTo>
                  <a:lnTo>
                    <a:pt x="964494" y="1197433"/>
                  </a:lnTo>
                  <a:lnTo>
                    <a:pt x="1012201" y="1185567"/>
                  </a:lnTo>
                  <a:lnTo>
                    <a:pt x="1058513" y="1171313"/>
                  </a:lnTo>
                  <a:lnTo>
                    <a:pt x="1103317" y="1154760"/>
                  </a:lnTo>
                  <a:lnTo>
                    <a:pt x="1146499" y="1136000"/>
                  </a:lnTo>
                  <a:lnTo>
                    <a:pt x="1187946" y="1115124"/>
                  </a:lnTo>
                  <a:lnTo>
                    <a:pt x="1227543" y="1092222"/>
                  </a:lnTo>
                  <a:lnTo>
                    <a:pt x="1265177" y="1067384"/>
                  </a:lnTo>
                  <a:lnTo>
                    <a:pt x="1300733" y="1040701"/>
                  </a:lnTo>
                  <a:lnTo>
                    <a:pt x="1334100" y="1012264"/>
                  </a:lnTo>
                  <a:lnTo>
                    <a:pt x="1365161" y="982164"/>
                  </a:lnTo>
                  <a:lnTo>
                    <a:pt x="1393805" y="950490"/>
                  </a:lnTo>
                  <a:lnTo>
                    <a:pt x="1419916" y="917335"/>
                  </a:lnTo>
                  <a:lnTo>
                    <a:pt x="1443381" y="882787"/>
                  </a:lnTo>
                  <a:lnTo>
                    <a:pt x="1464087" y="846939"/>
                  </a:lnTo>
                  <a:lnTo>
                    <a:pt x="1481920" y="809880"/>
                  </a:lnTo>
                  <a:lnTo>
                    <a:pt x="1496765" y="771701"/>
                  </a:lnTo>
                  <a:lnTo>
                    <a:pt x="1508509" y="732493"/>
                  </a:lnTo>
                  <a:lnTo>
                    <a:pt x="1517039" y="692346"/>
                  </a:lnTo>
                  <a:lnTo>
                    <a:pt x="1522240" y="651352"/>
                  </a:lnTo>
                  <a:lnTo>
                    <a:pt x="1524000" y="609600"/>
                  </a:lnTo>
                  <a:lnTo>
                    <a:pt x="1522240" y="567847"/>
                  </a:lnTo>
                  <a:lnTo>
                    <a:pt x="1517039" y="526853"/>
                  </a:lnTo>
                  <a:lnTo>
                    <a:pt x="1508509" y="486706"/>
                  </a:lnTo>
                  <a:lnTo>
                    <a:pt x="1496765" y="447498"/>
                  </a:lnTo>
                  <a:lnTo>
                    <a:pt x="1481920" y="409319"/>
                  </a:lnTo>
                  <a:lnTo>
                    <a:pt x="1464087" y="372260"/>
                  </a:lnTo>
                  <a:lnTo>
                    <a:pt x="1443381" y="336412"/>
                  </a:lnTo>
                  <a:lnTo>
                    <a:pt x="1419916" y="301864"/>
                  </a:lnTo>
                  <a:lnTo>
                    <a:pt x="1393805" y="268709"/>
                  </a:lnTo>
                  <a:lnTo>
                    <a:pt x="1365161" y="237035"/>
                  </a:lnTo>
                  <a:lnTo>
                    <a:pt x="1334100" y="206935"/>
                  </a:lnTo>
                  <a:lnTo>
                    <a:pt x="1300734" y="178498"/>
                  </a:lnTo>
                  <a:lnTo>
                    <a:pt x="1265177" y="151815"/>
                  </a:lnTo>
                  <a:lnTo>
                    <a:pt x="1227543" y="126977"/>
                  </a:lnTo>
                  <a:lnTo>
                    <a:pt x="1187946" y="104075"/>
                  </a:lnTo>
                  <a:lnTo>
                    <a:pt x="1146499" y="83199"/>
                  </a:lnTo>
                  <a:lnTo>
                    <a:pt x="1103317" y="64439"/>
                  </a:lnTo>
                  <a:lnTo>
                    <a:pt x="1058513" y="47886"/>
                  </a:lnTo>
                  <a:lnTo>
                    <a:pt x="1012201" y="33632"/>
                  </a:lnTo>
                  <a:lnTo>
                    <a:pt x="964494" y="21766"/>
                  </a:lnTo>
                  <a:lnTo>
                    <a:pt x="915507" y="12379"/>
                  </a:lnTo>
                  <a:lnTo>
                    <a:pt x="865353" y="5562"/>
                  </a:lnTo>
                  <a:lnTo>
                    <a:pt x="814146" y="1405"/>
                  </a:lnTo>
                  <a:lnTo>
                    <a:pt x="76200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64226" y="3181095"/>
              <a:ext cx="1752600" cy="381000"/>
            </a:xfrm>
            <a:custGeom>
              <a:avLst/>
              <a:gdLst/>
              <a:ahLst/>
              <a:cxnLst/>
              <a:rect l="l" t="t" r="r" b="b"/>
              <a:pathLst>
                <a:path w="1752600" h="381000">
                  <a:moveTo>
                    <a:pt x="1752600" y="381000"/>
                  </a:moveTo>
                  <a:lnTo>
                    <a:pt x="1752600" y="0"/>
                  </a:lnTo>
                  <a:lnTo>
                    <a:pt x="0" y="0"/>
                  </a:lnTo>
                  <a:lnTo>
                    <a:pt x="0" y="381000"/>
                  </a:lnTo>
                  <a:lnTo>
                    <a:pt x="1752600" y="3810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64239" y="3181095"/>
              <a:ext cx="1752600" cy="381000"/>
            </a:xfrm>
            <a:custGeom>
              <a:avLst/>
              <a:gdLst/>
              <a:ahLst/>
              <a:cxnLst/>
              <a:rect l="l" t="t" r="r" b="b"/>
              <a:pathLst>
                <a:path w="1752600" h="381000">
                  <a:moveTo>
                    <a:pt x="0" y="0"/>
                  </a:moveTo>
                  <a:lnTo>
                    <a:pt x="0" y="381000"/>
                  </a:lnTo>
                  <a:lnTo>
                    <a:pt x="1752599" y="381000"/>
                  </a:lnTo>
                  <a:lnTo>
                    <a:pt x="1752599" y="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016639" y="2647696"/>
              <a:ext cx="1676400" cy="1371600"/>
            </a:xfrm>
            <a:custGeom>
              <a:avLst/>
              <a:gdLst/>
              <a:ahLst/>
              <a:cxnLst/>
              <a:rect l="l" t="t" r="r" b="b"/>
              <a:pathLst>
                <a:path w="1676400" h="1371600">
                  <a:moveTo>
                    <a:pt x="1676387" y="685800"/>
                  </a:moveTo>
                  <a:lnTo>
                    <a:pt x="1674739" y="642433"/>
                  </a:lnTo>
                  <a:lnTo>
                    <a:pt x="1669862" y="599783"/>
                  </a:lnTo>
                  <a:lnTo>
                    <a:pt x="1661853" y="557929"/>
                  </a:lnTo>
                  <a:lnTo>
                    <a:pt x="1650810" y="516952"/>
                  </a:lnTo>
                  <a:lnTo>
                    <a:pt x="1636830" y="476932"/>
                  </a:lnTo>
                  <a:lnTo>
                    <a:pt x="1620012" y="437950"/>
                  </a:lnTo>
                  <a:lnTo>
                    <a:pt x="1600453" y="400086"/>
                  </a:lnTo>
                  <a:lnTo>
                    <a:pt x="1578251" y="363420"/>
                  </a:lnTo>
                  <a:lnTo>
                    <a:pt x="1553505" y="328034"/>
                  </a:lnTo>
                  <a:lnTo>
                    <a:pt x="1526311" y="294006"/>
                  </a:lnTo>
                  <a:lnTo>
                    <a:pt x="1496767" y="261418"/>
                  </a:lnTo>
                  <a:lnTo>
                    <a:pt x="1464972" y="230350"/>
                  </a:lnTo>
                  <a:lnTo>
                    <a:pt x="1431023" y="200882"/>
                  </a:lnTo>
                  <a:lnTo>
                    <a:pt x="1395018" y="173095"/>
                  </a:lnTo>
                  <a:lnTo>
                    <a:pt x="1357054" y="147068"/>
                  </a:lnTo>
                  <a:lnTo>
                    <a:pt x="1317231" y="122884"/>
                  </a:lnTo>
                  <a:lnTo>
                    <a:pt x="1275644" y="100621"/>
                  </a:lnTo>
                  <a:lnTo>
                    <a:pt x="1232393" y="80360"/>
                  </a:lnTo>
                  <a:lnTo>
                    <a:pt x="1187575" y="62182"/>
                  </a:lnTo>
                  <a:lnTo>
                    <a:pt x="1141287" y="46167"/>
                  </a:lnTo>
                  <a:lnTo>
                    <a:pt x="1093628" y="32395"/>
                  </a:lnTo>
                  <a:lnTo>
                    <a:pt x="1044696" y="20947"/>
                  </a:lnTo>
                  <a:lnTo>
                    <a:pt x="994588" y="11903"/>
                  </a:lnTo>
                  <a:lnTo>
                    <a:pt x="943402" y="5344"/>
                  </a:lnTo>
                  <a:lnTo>
                    <a:pt x="891235" y="1349"/>
                  </a:lnTo>
                  <a:lnTo>
                    <a:pt x="838187" y="0"/>
                  </a:lnTo>
                  <a:lnTo>
                    <a:pt x="785140" y="1349"/>
                  </a:lnTo>
                  <a:lnTo>
                    <a:pt x="732975" y="5344"/>
                  </a:lnTo>
                  <a:lnTo>
                    <a:pt x="681790" y="11903"/>
                  </a:lnTo>
                  <a:lnTo>
                    <a:pt x="631683" y="20947"/>
                  </a:lnTo>
                  <a:lnTo>
                    <a:pt x="582751" y="32395"/>
                  </a:lnTo>
                  <a:lnTo>
                    <a:pt x="535093" y="46167"/>
                  </a:lnTo>
                  <a:lnTo>
                    <a:pt x="488807" y="62182"/>
                  </a:lnTo>
                  <a:lnTo>
                    <a:pt x="443989" y="80360"/>
                  </a:lnTo>
                  <a:lnTo>
                    <a:pt x="400739" y="100621"/>
                  </a:lnTo>
                  <a:lnTo>
                    <a:pt x="359153" y="122884"/>
                  </a:lnTo>
                  <a:lnTo>
                    <a:pt x="319330" y="147068"/>
                  </a:lnTo>
                  <a:lnTo>
                    <a:pt x="281367" y="173095"/>
                  </a:lnTo>
                  <a:lnTo>
                    <a:pt x="245362" y="200882"/>
                  </a:lnTo>
                  <a:lnTo>
                    <a:pt x="211413" y="230350"/>
                  </a:lnTo>
                  <a:lnTo>
                    <a:pt x="179618" y="261418"/>
                  </a:lnTo>
                  <a:lnTo>
                    <a:pt x="150075" y="294006"/>
                  </a:lnTo>
                  <a:lnTo>
                    <a:pt x="122881" y="328034"/>
                  </a:lnTo>
                  <a:lnTo>
                    <a:pt x="98134" y="363420"/>
                  </a:lnTo>
                  <a:lnTo>
                    <a:pt x="75933" y="400086"/>
                  </a:lnTo>
                  <a:lnTo>
                    <a:pt x="56374" y="437950"/>
                  </a:lnTo>
                  <a:lnTo>
                    <a:pt x="39556" y="476932"/>
                  </a:lnTo>
                  <a:lnTo>
                    <a:pt x="25577" y="516952"/>
                  </a:lnTo>
                  <a:lnTo>
                    <a:pt x="14533" y="557929"/>
                  </a:lnTo>
                  <a:lnTo>
                    <a:pt x="6524" y="599783"/>
                  </a:lnTo>
                  <a:lnTo>
                    <a:pt x="1647" y="642433"/>
                  </a:lnTo>
                  <a:lnTo>
                    <a:pt x="0" y="685800"/>
                  </a:lnTo>
                  <a:lnTo>
                    <a:pt x="1647" y="729166"/>
                  </a:lnTo>
                  <a:lnTo>
                    <a:pt x="6524" y="771816"/>
                  </a:lnTo>
                  <a:lnTo>
                    <a:pt x="14533" y="813670"/>
                  </a:lnTo>
                  <a:lnTo>
                    <a:pt x="25577" y="854647"/>
                  </a:lnTo>
                  <a:lnTo>
                    <a:pt x="39556" y="894667"/>
                  </a:lnTo>
                  <a:lnTo>
                    <a:pt x="56374" y="933649"/>
                  </a:lnTo>
                  <a:lnTo>
                    <a:pt x="75933" y="971513"/>
                  </a:lnTo>
                  <a:lnTo>
                    <a:pt x="98134" y="1008179"/>
                  </a:lnTo>
                  <a:lnTo>
                    <a:pt x="122881" y="1043565"/>
                  </a:lnTo>
                  <a:lnTo>
                    <a:pt x="150075" y="1077593"/>
                  </a:lnTo>
                  <a:lnTo>
                    <a:pt x="179618" y="1110181"/>
                  </a:lnTo>
                  <a:lnTo>
                    <a:pt x="211413" y="1141249"/>
                  </a:lnTo>
                  <a:lnTo>
                    <a:pt x="245362" y="1170717"/>
                  </a:lnTo>
                  <a:lnTo>
                    <a:pt x="281367" y="1198504"/>
                  </a:lnTo>
                  <a:lnTo>
                    <a:pt x="319330" y="1224531"/>
                  </a:lnTo>
                  <a:lnTo>
                    <a:pt x="359153" y="1248715"/>
                  </a:lnTo>
                  <a:lnTo>
                    <a:pt x="400739" y="1270978"/>
                  </a:lnTo>
                  <a:lnTo>
                    <a:pt x="443989" y="1291239"/>
                  </a:lnTo>
                  <a:lnTo>
                    <a:pt x="488807" y="1309417"/>
                  </a:lnTo>
                  <a:lnTo>
                    <a:pt x="535093" y="1325432"/>
                  </a:lnTo>
                  <a:lnTo>
                    <a:pt x="582751" y="1339204"/>
                  </a:lnTo>
                  <a:lnTo>
                    <a:pt x="631683" y="1350652"/>
                  </a:lnTo>
                  <a:lnTo>
                    <a:pt x="681790" y="1359696"/>
                  </a:lnTo>
                  <a:lnTo>
                    <a:pt x="732975" y="1366255"/>
                  </a:lnTo>
                  <a:lnTo>
                    <a:pt x="785140" y="1370250"/>
                  </a:lnTo>
                  <a:lnTo>
                    <a:pt x="838187" y="1371600"/>
                  </a:lnTo>
                  <a:lnTo>
                    <a:pt x="891235" y="1370250"/>
                  </a:lnTo>
                  <a:lnTo>
                    <a:pt x="943402" y="1366255"/>
                  </a:lnTo>
                  <a:lnTo>
                    <a:pt x="994588" y="1359696"/>
                  </a:lnTo>
                  <a:lnTo>
                    <a:pt x="1044696" y="1350652"/>
                  </a:lnTo>
                  <a:lnTo>
                    <a:pt x="1093628" y="1339204"/>
                  </a:lnTo>
                  <a:lnTo>
                    <a:pt x="1141287" y="1325432"/>
                  </a:lnTo>
                  <a:lnTo>
                    <a:pt x="1187575" y="1309417"/>
                  </a:lnTo>
                  <a:lnTo>
                    <a:pt x="1232393" y="1291239"/>
                  </a:lnTo>
                  <a:lnTo>
                    <a:pt x="1275644" y="1270978"/>
                  </a:lnTo>
                  <a:lnTo>
                    <a:pt x="1317231" y="1248715"/>
                  </a:lnTo>
                  <a:lnTo>
                    <a:pt x="1357054" y="1224531"/>
                  </a:lnTo>
                  <a:lnTo>
                    <a:pt x="1395018" y="1198504"/>
                  </a:lnTo>
                  <a:lnTo>
                    <a:pt x="1431023" y="1170717"/>
                  </a:lnTo>
                  <a:lnTo>
                    <a:pt x="1464972" y="1141249"/>
                  </a:lnTo>
                  <a:lnTo>
                    <a:pt x="1496767" y="1110181"/>
                  </a:lnTo>
                  <a:lnTo>
                    <a:pt x="1526311" y="1077593"/>
                  </a:lnTo>
                  <a:lnTo>
                    <a:pt x="1553505" y="1043565"/>
                  </a:lnTo>
                  <a:lnTo>
                    <a:pt x="1578251" y="1008179"/>
                  </a:lnTo>
                  <a:lnTo>
                    <a:pt x="1600453" y="971513"/>
                  </a:lnTo>
                  <a:lnTo>
                    <a:pt x="1620012" y="933649"/>
                  </a:lnTo>
                  <a:lnTo>
                    <a:pt x="1636830" y="894667"/>
                  </a:lnTo>
                  <a:lnTo>
                    <a:pt x="1650810" y="854647"/>
                  </a:lnTo>
                  <a:lnTo>
                    <a:pt x="1661853" y="813670"/>
                  </a:lnTo>
                  <a:lnTo>
                    <a:pt x="1669862" y="771816"/>
                  </a:lnTo>
                  <a:lnTo>
                    <a:pt x="1674739" y="729166"/>
                  </a:lnTo>
                  <a:lnTo>
                    <a:pt x="1676387" y="685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016639" y="2647696"/>
              <a:ext cx="1676400" cy="1371600"/>
            </a:xfrm>
            <a:custGeom>
              <a:avLst/>
              <a:gdLst/>
              <a:ahLst/>
              <a:cxnLst/>
              <a:rect l="l" t="t" r="r" b="b"/>
              <a:pathLst>
                <a:path w="1676400" h="1371600">
                  <a:moveTo>
                    <a:pt x="838187" y="0"/>
                  </a:moveTo>
                  <a:lnTo>
                    <a:pt x="785140" y="1349"/>
                  </a:lnTo>
                  <a:lnTo>
                    <a:pt x="732975" y="5344"/>
                  </a:lnTo>
                  <a:lnTo>
                    <a:pt x="681790" y="11903"/>
                  </a:lnTo>
                  <a:lnTo>
                    <a:pt x="631683" y="20947"/>
                  </a:lnTo>
                  <a:lnTo>
                    <a:pt x="582751" y="32395"/>
                  </a:lnTo>
                  <a:lnTo>
                    <a:pt x="535093" y="46167"/>
                  </a:lnTo>
                  <a:lnTo>
                    <a:pt x="488807" y="62182"/>
                  </a:lnTo>
                  <a:lnTo>
                    <a:pt x="443989" y="80360"/>
                  </a:lnTo>
                  <a:lnTo>
                    <a:pt x="400739" y="100621"/>
                  </a:lnTo>
                  <a:lnTo>
                    <a:pt x="359153" y="122884"/>
                  </a:lnTo>
                  <a:lnTo>
                    <a:pt x="319330" y="147068"/>
                  </a:lnTo>
                  <a:lnTo>
                    <a:pt x="281367" y="173095"/>
                  </a:lnTo>
                  <a:lnTo>
                    <a:pt x="245362" y="200882"/>
                  </a:lnTo>
                  <a:lnTo>
                    <a:pt x="211413" y="230350"/>
                  </a:lnTo>
                  <a:lnTo>
                    <a:pt x="179618" y="261418"/>
                  </a:lnTo>
                  <a:lnTo>
                    <a:pt x="150075" y="294006"/>
                  </a:lnTo>
                  <a:lnTo>
                    <a:pt x="122881" y="328034"/>
                  </a:lnTo>
                  <a:lnTo>
                    <a:pt x="98134" y="363420"/>
                  </a:lnTo>
                  <a:lnTo>
                    <a:pt x="75933" y="400086"/>
                  </a:lnTo>
                  <a:lnTo>
                    <a:pt x="56374" y="437950"/>
                  </a:lnTo>
                  <a:lnTo>
                    <a:pt x="39556" y="476932"/>
                  </a:lnTo>
                  <a:lnTo>
                    <a:pt x="25577" y="516952"/>
                  </a:lnTo>
                  <a:lnTo>
                    <a:pt x="14533" y="557929"/>
                  </a:lnTo>
                  <a:lnTo>
                    <a:pt x="6524" y="599783"/>
                  </a:lnTo>
                  <a:lnTo>
                    <a:pt x="1647" y="642433"/>
                  </a:lnTo>
                  <a:lnTo>
                    <a:pt x="0" y="685800"/>
                  </a:lnTo>
                  <a:lnTo>
                    <a:pt x="1647" y="729166"/>
                  </a:lnTo>
                  <a:lnTo>
                    <a:pt x="6524" y="771816"/>
                  </a:lnTo>
                  <a:lnTo>
                    <a:pt x="14533" y="813670"/>
                  </a:lnTo>
                  <a:lnTo>
                    <a:pt x="25577" y="854647"/>
                  </a:lnTo>
                  <a:lnTo>
                    <a:pt x="39556" y="894667"/>
                  </a:lnTo>
                  <a:lnTo>
                    <a:pt x="56374" y="933649"/>
                  </a:lnTo>
                  <a:lnTo>
                    <a:pt x="75933" y="971513"/>
                  </a:lnTo>
                  <a:lnTo>
                    <a:pt x="98134" y="1008179"/>
                  </a:lnTo>
                  <a:lnTo>
                    <a:pt x="122881" y="1043565"/>
                  </a:lnTo>
                  <a:lnTo>
                    <a:pt x="150075" y="1077593"/>
                  </a:lnTo>
                  <a:lnTo>
                    <a:pt x="179618" y="1110181"/>
                  </a:lnTo>
                  <a:lnTo>
                    <a:pt x="211413" y="1141249"/>
                  </a:lnTo>
                  <a:lnTo>
                    <a:pt x="245362" y="1170717"/>
                  </a:lnTo>
                  <a:lnTo>
                    <a:pt x="281367" y="1198504"/>
                  </a:lnTo>
                  <a:lnTo>
                    <a:pt x="319330" y="1224531"/>
                  </a:lnTo>
                  <a:lnTo>
                    <a:pt x="359153" y="1248715"/>
                  </a:lnTo>
                  <a:lnTo>
                    <a:pt x="400739" y="1270978"/>
                  </a:lnTo>
                  <a:lnTo>
                    <a:pt x="443989" y="1291239"/>
                  </a:lnTo>
                  <a:lnTo>
                    <a:pt x="488807" y="1309417"/>
                  </a:lnTo>
                  <a:lnTo>
                    <a:pt x="535093" y="1325432"/>
                  </a:lnTo>
                  <a:lnTo>
                    <a:pt x="582751" y="1339204"/>
                  </a:lnTo>
                  <a:lnTo>
                    <a:pt x="631683" y="1350652"/>
                  </a:lnTo>
                  <a:lnTo>
                    <a:pt x="681790" y="1359696"/>
                  </a:lnTo>
                  <a:lnTo>
                    <a:pt x="732975" y="1366255"/>
                  </a:lnTo>
                  <a:lnTo>
                    <a:pt x="785140" y="1370250"/>
                  </a:lnTo>
                  <a:lnTo>
                    <a:pt x="838187" y="1371600"/>
                  </a:lnTo>
                  <a:lnTo>
                    <a:pt x="891235" y="1370250"/>
                  </a:lnTo>
                  <a:lnTo>
                    <a:pt x="943402" y="1366255"/>
                  </a:lnTo>
                  <a:lnTo>
                    <a:pt x="994588" y="1359696"/>
                  </a:lnTo>
                  <a:lnTo>
                    <a:pt x="1044696" y="1350652"/>
                  </a:lnTo>
                  <a:lnTo>
                    <a:pt x="1093628" y="1339204"/>
                  </a:lnTo>
                  <a:lnTo>
                    <a:pt x="1141287" y="1325432"/>
                  </a:lnTo>
                  <a:lnTo>
                    <a:pt x="1187575" y="1309417"/>
                  </a:lnTo>
                  <a:lnTo>
                    <a:pt x="1232393" y="1291239"/>
                  </a:lnTo>
                  <a:lnTo>
                    <a:pt x="1275644" y="1270978"/>
                  </a:lnTo>
                  <a:lnTo>
                    <a:pt x="1317231" y="1248715"/>
                  </a:lnTo>
                  <a:lnTo>
                    <a:pt x="1357054" y="1224531"/>
                  </a:lnTo>
                  <a:lnTo>
                    <a:pt x="1395018" y="1198504"/>
                  </a:lnTo>
                  <a:lnTo>
                    <a:pt x="1431023" y="1170717"/>
                  </a:lnTo>
                  <a:lnTo>
                    <a:pt x="1464972" y="1141249"/>
                  </a:lnTo>
                  <a:lnTo>
                    <a:pt x="1496767" y="1110181"/>
                  </a:lnTo>
                  <a:lnTo>
                    <a:pt x="1526311" y="1077593"/>
                  </a:lnTo>
                  <a:lnTo>
                    <a:pt x="1553505" y="1043565"/>
                  </a:lnTo>
                  <a:lnTo>
                    <a:pt x="1578251" y="1008179"/>
                  </a:lnTo>
                  <a:lnTo>
                    <a:pt x="1600453" y="971513"/>
                  </a:lnTo>
                  <a:lnTo>
                    <a:pt x="1620012" y="933649"/>
                  </a:lnTo>
                  <a:lnTo>
                    <a:pt x="1636830" y="894667"/>
                  </a:lnTo>
                  <a:lnTo>
                    <a:pt x="1650810" y="854647"/>
                  </a:lnTo>
                  <a:lnTo>
                    <a:pt x="1661853" y="813670"/>
                  </a:lnTo>
                  <a:lnTo>
                    <a:pt x="1669862" y="771816"/>
                  </a:lnTo>
                  <a:lnTo>
                    <a:pt x="1674739" y="729166"/>
                  </a:lnTo>
                  <a:lnTo>
                    <a:pt x="1676387" y="685800"/>
                  </a:lnTo>
                  <a:lnTo>
                    <a:pt x="1674739" y="642433"/>
                  </a:lnTo>
                  <a:lnTo>
                    <a:pt x="1669862" y="599783"/>
                  </a:lnTo>
                  <a:lnTo>
                    <a:pt x="1661853" y="557929"/>
                  </a:lnTo>
                  <a:lnTo>
                    <a:pt x="1650810" y="516952"/>
                  </a:lnTo>
                  <a:lnTo>
                    <a:pt x="1636830" y="476932"/>
                  </a:lnTo>
                  <a:lnTo>
                    <a:pt x="1620012" y="437950"/>
                  </a:lnTo>
                  <a:lnTo>
                    <a:pt x="1600453" y="400086"/>
                  </a:lnTo>
                  <a:lnTo>
                    <a:pt x="1578251" y="363420"/>
                  </a:lnTo>
                  <a:lnTo>
                    <a:pt x="1553505" y="328034"/>
                  </a:lnTo>
                  <a:lnTo>
                    <a:pt x="1526311" y="294006"/>
                  </a:lnTo>
                  <a:lnTo>
                    <a:pt x="1496767" y="261418"/>
                  </a:lnTo>
                  <a:lnTo>
                    <a:pt x="1464972" y="230350"/>
                  </a:lnTo>
                  <a:lnTo>
                    <a:pt x="1431023" y="200882"/>
                  </a:lnTo>
                  <a:lnTo>
                    <a:pt x="1395018" y="173095"/>
                  </a:lnTo>
                  <a:lnTo>
                    <a:pt x="1357054" y="147068"/>
                  </a:lnTo>
                  <a:lnTo>
                    <a:pt x="1317231" y="122884"/>
                  </a:lnTo>
                  <a:lnTo>
                    <a:pt x="1275644" y="100621"/>
                  </a:lnTo>
                  <a:lnTo>
                    <a:pt x="1232393" y="80360"/>
                  </a:lnTo>
                  <a:lnTo>
                    <a:pt x="1187575" y="62182"/>
                  </a:lnTo>
                  <a:lnTo>
                    <a:pt x="1141287" y="46167"/>
                  </a:lnTo>
                  <a:lnTo>
                    <a:pt x="1093628" y="32395"/>
                  </a:lnTo>
                  <a:lnTo>
                    <a:pt x="1044696" y="20947"/>
                  </a:lnTo>
                  <a:lnTo>
                    <a:pt x="994588" y="11903"/>
                  </a:lnTo>
                  <a:lnTo>
                    <a:pt x="943402" y="5344"/>
                  </a:lnTo>
                  <a:lnTo>
                    <a:pt x="891235" y="1349"/>
                  </a:lnTo>
                  <a:lnTo>
                    <a:pt x="838187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114935" y="3275076"/>
            <a:ext cx="11252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omic Sans MS"/>
                <a:cs typeface="Comic Sans MS"/>
              </a:rPr>
              <a:t>VRAI</a:t>
            </a:r>
            <a:r>
              <a:rPr sz="2400" spc="-65" dirty="0">
                <a:latin typeface="Comic Sans MS"/>
                <a:cs typeface="Comic Sans MS"/>
              </a:rPr>
              <a:t> </a:t>
            </a:r>
            <a:r>
              <a:rPr sz="2400" spc="-25" dirty="0">
                <a:latin typeface="Comic Sans MS"/>
                <a:cs typeface="Comic Sans MS"/>
              </a:rPr>
              <a:t>...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8576" y="3046476"/>
            <a:ext cx="344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omic Sans MS"/>
                <a:cs typeface="Comic Sans MS"/>
              </a:rPr>
              <a:t>ou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76144" y="3411472"/>
            <a:ext cx="1129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omic Sans MS"/>
                <a:cs typeface="Comic Sans MS"/>
              </a:rPr>
              <a:t>FAUX</a:t>
            </a:r>
            <a:r>
              <a:rPr sz="2400" spc="-15" dirty="0">
                <a:latin typeface="Comic Sans MS"/>
                <a:cs typeface="Comic Sans MS"/>
              </a:rPr>
              <a:t> </a:t>
            </a:r>
            <a:r>
              <a:rPr sz="2400" spc="-50" dirty="0">
                <a:latin typeface="Comic Sans MS"/>
                <a:cs typeface="Comic Sans MS"/>
              </a:rPr>
              <a:t>?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6400800" cy="3615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208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différents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types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recherche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démarche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scientifique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65"/>
              </a:spcBef>
              <a:buClr>
                <a:srgbClr val="FFFFFF"/>
              </a:buClr>
              <a:buFont typeface="Arial"/>
              <a:buAutoNum type="arabicPeriod"/>
            </a:pPr>
            <a:endParaRPr sz="2600">
              <a:latin typeface="Arial"/>
              <a:cs typeface="Arial"/>
            </a:endParaRPr>
          </a:p>
          <a:p>
            <a:pPr marL="1261745" lvl="2" indent="-182245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Délimiter</a:t>
            </a:r>
            <a:r>
              <a:rPr sz="2400" b="1" spc="-2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</a:t>
            </a:r>
            <a:r>
              <a:rPr sz="2400" b="1" spc="-2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problème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42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Formuler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l’hypothèse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82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Recueillir</a:t>
            </a:r>
            <a:r>
              <a:rPr sz="24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les</a:t>
            </a:r>
            <a:r>
              <a:rPr sz="2400" b="1" spc="-3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données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7953" y="299482"/>
            <a:ext cx="8347709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dirty="0">
                <a:latin typeface="Times New Roman"/>
                <a:cs typeface="Times New Roman"/>
              </a:rPr>
              <a:t>Validité</a:t>
            </a:r>
            <a:r>
              <a:rPr sz="4500" spc="-95" dirty="0">
                <a:latin typeface="Times New Roman"/>
                <a:cs typeface="Times New Roman"/>
              </a:rPr>
              <a:t> </a:t>
            </a:r>
            <a:r>
              <a:rPr sz="4500" dirty="0">
                <a:latin typeface="Times New Roman"/>
                <a:cs typeface="Times New Roman"/>
              </a:rPr>
              <a:t>interne</a:t>
            </a:r>
            <a:r>
              <a:rPr sz="4500" spc="-85" dirty="0">
                <a:latin typeface="Times New Roman"/>
                <a:cs typeface="Times New Roman"/>
              </a:rPr>
              <a:t> </a:t>
            </a:r>
            <a:r>
              <a:rPr sz="4500" dirty="0">
                <a:latin typeface="Times New Roman"/>
                <a:cs typeface="Times New Roman"/>
              </a:rPr>
              <a:t>et</a:t>
            </a:r>
            <a:r>
              <a:rPr sz="4500" spc="-80" dirty="0">
                <a:latin typeface="Times New Roman"/>
                <a:cs typeface="Times New Roman"/>
              </a:rPr>
              <a:t> </a:t>
            </a:r>
            <a:r>
              <a:rPr sz="4500" dirty="0">
                <a:latin typeface="Times New Roman"/>
                <a:cs typeface="Times New Roman"/>
              </a:rPr>
              <a:t>validité</a:t>
            </a:r>
            <a:r>
              <a:rPr sz="4500" spc="-80" dirty="0">
                <a:latin typeface="Times New Roman"/>
                <a:cs typeface="Times New Roman"/>
              </a:rPr>
              <a:t> </a:t>
            </a:r>
            <a:r>
              <a:rPr sz="4500" spc="-10" dirty="0">
                <a:latin typeface="Times New Roman"/>
                <a:cs typeface="Times New Roman"/>
              </a:rPr>
              <a:t>externe</a:t>
            </a:r>
            <a:endParaRPr sz="45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7935" y="1285745"/>
            <a:ext cx="8335645" cy="5217795"/>
          </a:xfrm>
          <a:prstGeom prst="rect">
            <a:avLst/>
          </a:prstGeom>
        </p:spPr>
        <p:txBody>
          <a:bodyPr vert="horz" wrap="square" lIns="0" tIns="32321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2545"/>
              </a:spcBef>
            </a:pPr>
            <a:r>
              <a:rPr sz="4000" b="1" dirty="0">
                <a:solidFill>
                  <a:srgbClr val="00CC9A"/>
                </a:solidFill>
                <a:latin typeface="Times New Roman"/>
                <a:cs typeface="Times New Roman"/>
              </a:rPr>
              <a:t>Validité</a:t>
            </a:r>
            <a:r>
              <a:rPr sz="4000" b="1" spc="-1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interne</a:t>
            </a:r>
            <a:endParaRPr sz="4000">
              <a:latin typeface="Times New Roman"/>
              <a:cs typeface="Times New Roman"/>
            </a:endParaRPr>
          </a:p>
          <a:p>
            <a:pPr marL="88265" marR="114935">
              <a:lnSpc>
                <a:spcPct val="100000"/>
              </a:lnSpc>
              <a:spcBef>
                <a:spcPts val="183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Degré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causalité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qu’il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d’établir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entre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la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dépendante</a:t>
            </a:r>
            <a:r>
              <a:rPr sz="3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3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3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indépendante.</a:t>
            </a:r>
            <a:endParaRPr sz="30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Implique</a:t>
            </a:r>
            <a:r>
              <a:rPr sz="3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3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contrôle</a:t>
            </a:r>
            <a:r>
              <a:rPr sz="3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3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parasites.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4000" b="1" dirty="0">
                <a:solidFill>
                  <a:srgbClr val="65CCFF"/>
                </a:solidFill>
                <a:latin typeface="Times New Roman"/>
                <a:cs typeface="Times New Roman"/>
              </a:rPr>
              <a:t>Validité</a:t>
            </a:r>
            <a:r>
              <a:rPr sz="4000" b="1" spc="-15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externe</a:t>
            </a:r>
            <a:endParaRPr sz="4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83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Possibilité</a:t>
            </a:r>
            <a:r>
              <a:rPr sz="30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qu’offre</a:t>
            </a:r>
            <a:r>
              <a:rPr sz="30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votre</a:t>
            </a:r>
            <a:r>
              <a:rPr sz="30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protocole</a:t>
            </a:r>
            <a:r>
              <a:rPr sz="30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généraliser</a:t>
            </a:r>
            <a:r>
              <a:rPr sz="30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résultats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l’homme,</a:t>
            </a:r>
            <a:r>
              <a:rPr sz="3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l’ensemble</a:t>
            </a:r>
            <a:r>
              <a:rPr sz="3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d’une</a:t>
            </a:r>
            <a:r>
              <a:rPr sz="3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population donnée.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6400800" cy="4162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208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différents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types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recherche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démarche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scientifique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65"/>
              </a:spcBef>
              <a:buClr>
                <a:srgbClr val="FFFFFF"/>
              </a:buClr>
              <a:buFont typeface="Arial"/>
              <a:buAutoNum type="arabicPeriod"/>
            </a:pPr>
            <a:endParaRPr sz="2600">
              <a:latin typeface="Arial"/>
              <a:cs typeface="Arial"/>
            </a:endParaRPr>
          </a:p>
          <a:p>
            <a:pPr marL="1261745" lvl="2" indent="-182245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Délimiter</a:t>
            </a:r>
            <a:r>
              <a:rPr sz="2400" b="1" spc="-2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</a:t>
            </a:r>
            <a:r>
              <a:rPr sz="2400" b="1" spc="-2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problème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42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Formuler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l’hypothèse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825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Recueillir</a:t>
            </a:r>
            <a:r>
              <a:rPr sz="24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les</a:t>
            </a:r>
            <a:r>
              <a:rPr sz="2400" b="1" spc="-3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données</a:t>
            </a:r>
            <a:endParaRPr sz="2400">
              <a:latin typeface="Times New Roman"/>
              <a:cs typeface="Times New Roman"/>
            </a:endParaRPr>
          </a:p>
          <a:p>
            <a:pPr marL="1261745" lvl="2" indent="-182245">
              <a:lnSpc>
                <a:spcPct val="100000"/>
              </a:lnSpc>
              <a:spcBef>
                <a:spcPts val="1430"/>
              </a:spcBef>
              <a:buFont typeface="Times New Roman"/>
              <a:buChar char="•"/>
              <a:tabLst>
                <a:tab pos="1261745" algn="l"/>
              </a:tabLst>
            </a:pP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Analyser</a:t>
            </a:r>
            <a:r>
              <a:rPr sz="2400" b="1" spc="-2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et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interpréter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CCFF"/>
                </a:solidFill>
                <a:latin typeface="Times New Roman"/>
                <a:cs typeface="Times New Roman"/>
              </a:rPr>
              <a:t>les</a:t>
            </a:r>
            <a:r>
              <a:rPr sz="2400" b="1" spc="-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résultats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5462270" cy="296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identifier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9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présenter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le</a:t>
            </a:r>
            <a:r>
              <a:rPr sz="2600" b="1" spc="-9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095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8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établir</a:t>
            </a:r>
            <a:r>
              <a:rPr sz="2600" b="1" spc="-8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la</a:t>
            </a:r>
            <a:r>
              <a:rPr sz="2600" b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méthode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095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Considérations</a:t>
            </a:r>
            <a:r>
              <a:rPr sz="2600" b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éthiques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Examen</a:t>
            </a:r>
            <a:r>
              <a:rPr sz="4000" spc="-70" dirty="0"/>
              <a:t> </a:t>
            </a:r>
            <a:r>
              <a:rPr sz="4000" dirty="0"/>
              <a:t>de</a:t>
            </a:r>
            <a:r>
              <a:rPr sz="4000" spc="-65" dirty="0"/>
              <a:t> </a:t>
            </a:r>
            <a:r>
              <a:rPr sz="4000" dirty="0"/>
              <a:t>la</a:t>
            </a:r>
            <a:r>
              <a:rPr sz="4000" spc="-65" dirty="0"/>
              <a:t> </a:t>
            </a:r>
            <a:r>
              <a:rPr sz="4000" dirty="0"/>
              <a:t>littérature</a:t>
            </a:r>
            <a:r>
              <a:rPr sz="4000" spc="-65" dirty="0"/>
              <a:t> </a:t>
            </a:r>
            <a:r>
              <a:rPr sz="4000" spc="-10" dirty="0"/>
              <a:t>scientifique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2262" y="1366249"/>
            <a:ext cx="8810625" cy="4888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Deux</a:t>
            </a:r>
            <a:r>
              <a:rPr sz="36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types</a:t>
            </a:r>
            <a:r>
              <a:rPr sz="36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36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sources</a:t>
            </a:r>
            <a:r>
              <a:rPr sz="36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CC9A"/>
                </a:solidFill>
                <a:latin typeface="Arial"/>
                <a:cs typeface="Arial"/>
              </a:rPr>
              <a:t>bibliographiques</a:t>
            </a:r>
            <a:endParaRPr sz="3600">
              <a:latin typeface="Arial"/>
              <a:cs typeface="Arial"/>
            </a:endParaRPr>
          </a:p>
          <a:p>
            <a:pPr marL="384175">
              <a:lnSpc>
                <a:spcPct val="100000"/>
              </a:lnSpc>
              <a:spcBef>
                <a:spcPts val="3820"/>
              </a:spcBef>
            </a:pPr>
            <a:r>
              <a:rPr sz="2600" b="1" dirty="0">
                <a:solidFill>
                  <a:srgbClr val="CCCCFF"/>
                </a:solidFill>
                <a:latin typeface="Arial"/>
                <a:cs typeface="Arial"/>
              </a:rPr>
              <a:t>Sources</a:t>
            </a:r>
            <a:r>
              <a:rPr sz="2600" b="1" spc="-105" dirty="0">
                <a:solidFill>
                  <a:srgbClr val="CCCC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CCCCFF"/>
                </a:solidFill>
                <a:latin typeface="Arial"/>
                <a:cs typeface="Arial"/>
              </a:rPr>
              <a:t>secondaires</a:t>
            </a:r>
            <a:endParaRPr sz="2600">
              <a:latin typeface="Arial"/>
              <a:cs typeface="Arial"/>
            </a:endParaRPr>
          </a:p>
          <a:p>
            <a:pPr marL="384175" marR="1226820">
              <a:lnSpc>
                <a:spcPct val="110000"/>
              </a:lnSpc>
              <a:spcBef>
                <a:spcPts val="1570"/>
              </a:spcBef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Aussi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appelées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sources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seconde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Arial"/>
                <a:cs typeface="Arial"/>
              </a:rPr>
              <a:t>».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Elles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citent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travaux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réalisés</a:t>
            </a:r>
            <a:r>
              <a:rPr sz="2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par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’autres auteurs.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2600">
              <a:latin typeface="Arial"/>
              <a:cs typeface="Arial"/>
            </a:endParaRPr>
          </a:p>
          <a:p>
            <a:pPr marL="384175">
              <a:lnSpc>
                <a:spcPct val="100000"/>
              </a:lnSpc>
              <a:spcBef>
                <a:spcPts val="5"/>
              </a:spcBef>
            </a:pPr>
            <a:r>
              <a:rPr sz="2600" b="1" dirty="0">
                <a:solidFill>
                  <a:srgbClr val="65CCFF"/>
                </a:solidFill>
                <a:latin typeface="Arial"/>
                <a:cs typeface="Arial"/>
              </a:rPr>
              <a:t>Sources</a:t>
            </a:r>
            <a:r>
              <a:rPr sz="2600" b="1" spc="-105" dirty="0">
                <a:solidFill>
                  <a:srgbClr val="65CC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5CCFF"/>
                </a:solidFill>
                <a:latin typeface="Arial"/>
                <a:cs typeface="Arial"/>
              </a:rPr>
              <a:t>primaires</a:t>
            </a:r>
            <a:endParaRPr sz="2600">
              <a:latin typeface="Arial"/>
              <a:cs typeface="Arial"/>
            </a:endParaRPr>
          </a:p>
          <a:p>
            <a:pPr marL="384175" marR="1171575">
              <a:lnSpc>
                <a:spcPct val="109800"/>
              </a:lnSpc>
              <a:spcBef>
                <a:spcPts val="1575"/>
              </a:spcBef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Aussi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appelées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sources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première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Arial"/>
                <a:cs typeface="Arial"/>
              </a:rPr>
              <a:t>».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Ce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sont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articles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originaux.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Ecrire</a:t>
            </a:r>
            <a:r>
              <a:rPr spc="-5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le</a:t>
            </a:r>
            <a:r>
              <a:rPr spc="-5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Identifier</a:t>
            </a:r>
            <a:r>
              <a:rPr spc="-7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mots</a:t>
            </a:r>
            <a:r>
              <a:rPr spc="-70" dirty="0"/>
              <a:t> </a:t>
            </a:r>
            <a:r>
              <a:rPr spc="-20" dirty="0"/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Faire</a:t>
            </a:r>
            <a:r>
              <a:rPr spc="-70" dirty="0"/>
              <a:t> </a:t>
            </a:r>
            <a:r>
              <a:rPr dirty="0"/>
              <a:t>une</a:t>
            </a:r>
            <a:r>
              <a:rPr spc="-70" dirty="0"/>
              <a:t> </a:t>
            </a:r>
            <a:r>
              <a:rPr dirty="0"/>
              <a:t>analyse</a:t>
            </a:r>
            <a:r>
              <a:rPr spc="-65" dirty="0"/>
              <a:t> </a:t>
            </a:r>
            <a:r>
              <a:rPr spc="-10" dirty="0"/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Rédiger</a:t>
            </a:r>
            <a:r>
              <a:rPr spc="-55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revue</a:t>
            </a:r>
            <a:r>
              <a:rPr spc="-5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littérature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/>
              <a:t>Ecrire</a:t>
            </a:r>
            <a:r>
              <a:rPr spc="-50" dirty="0"/>
              <a:t> </a:t>
            </a:r>
            <a:r>
              <a:rPr dirty="0"/>
              <a:t>le</a:t>
            </a:r>
            <a:r>
              <a:rPr spc="-50" dirty="0"/>
              <a:t> </a:t>
            </a:r>
            <a:r>
              <a:rPr spc="-10" dirty="0"/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Consulter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les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sources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Identifier</a:t>
            </a:r>
            <a:r>
              <a:rPr spc="-7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mots</a:t>
            </a:r>
            <a:r>
              <a:rPr spc="-70" dirty="0"/>
              <a:t> </a:t>
            </a:r>
            <a:r>
              <a:rPr spc="-20" dirty="0"/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Faire</a:t>
            </a:r>
            <a:r>
              <a:rPr spc="-70" dirty="0"/>
              <a:t> </a:t>
            </a:r>
            <a:r>
              <a:rPr dirty="0"/>
              <a:t>une</a:t>
            </a:r>
            <a:r>
              <a:rPr spc="-70" dirty="0"/>
              <a:t> </a:t>
            </a:r>
            <a:r>
              <a:rPr dirty="0"/>
              <a:t>analyse</a:t>
            </a:r>
            <a:r>
              <a:rPr spc="-65" dirty="0"/>
              <a:t> </a:t>
            </a:r>
            <a:r>
              <a:rPr spc="-10" dirty="0"/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Rédiger</a:t>
            </a:r>
            <a:r>
              <a:rPr spc="-55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revue</a:t>
            </a:r>
            <a:r>
              <a:rPr spc="-5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littérature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7182" y="2926199"/>
            <a:ext cx="8827226" cy="1169551"/>
          </a:xfrm>
        </p:spPr>
        <p:txBody>
          <a:bodyPr/>
          <a:lstStyle/>
          <a:p>
            <a:pPr algn="ctr"/>
            <a:r>
              <a:rPr lang="fr-FR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 du travail universitaire</a:t>
            </a:r>
            <a:br>
              <a:rPr lang="fr-FR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TTU"/>
              </a:rPr>
              <a:t>TTU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5500" y="4857750"/>
            <a:ext cx="6854573" cy="400110"/>
          </a:xfrm>
        </p:spPr>
        <p:txBody>
          <a:bodyPr/>
          <a:lstStyle/>
          <a:p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HARKOU Lilia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00" y="3728375"/>
            <a:ext cx="2263496" cy="2258750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544830" y="230822"/>
            <a:ext cx="8053070" cy="276828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3800" b="1" i="0">
                <a:solidFill>
                  <a:srgbClr val="FF3300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fr-FR" sz="32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République Algérienne Démocratique et Populaire</a:t>
            </a:r>
            <a:br>
              <a:rPr lang="fr-FR" sz="32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2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Ministère de l’Enseignement Supérieur et de la Recherche Scientifique</a:t>
            </a:r>
            <a:r>
              <a:rPr lang="fr-FR" sz="3200" smtClean="0">
                <a:solidFill>
                  <a:schemeClr val="bg1"/>
                </a:solidFill>
              </a:rPr>
              <a:t/>
            </a:r>
            <a:br>
              <a:rPr lang="fr-FR" sz="3200" smtClean="0">
                <a:solidFill>
                  <a:schemeClr val="bg1"/>
                </a:solidFill>
              </a:rPr>
            </a:br>
            <a:r>
              <a:rPr lang="fr-FR" sz="32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Université Larbi Ben M’hidi Oum El Bouaghi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254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8586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Sources</a:t>
            </a:r>
            <a:r>
              <a:rPr sz="4000" spc="-45" dirty="0"/>
              <a:t> </a:t>
            </a:r>
            <a:r>
              <a:rPr sz="4000" spc="-10" dirty="0"/>
              <a:t>secondaires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47935" y="1512569"/>
            <a:ext cx="8225790" cy="4532630"/>
          </a:xfrm>
          <a:prstGeom prst="rect">
            <a:avLst/>
          </a:prstGeom>
        </p:spPr>
        <p:txBody>
          <a:bodyPr vert="horz" wrap="square" lIns="0" tIns="255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10"/>
              </a:spcBef>
            </a:pPr>
            <a:r>
              <a:rPr sz="3200" b="1" dirty="0">
                <a:solidFill>
                  <a:srgbClr val="65CCFF"/>
                </a:solidFill>
                <a:latin typeface="Arial"/>
                <a:cs typeface="Arial"/>
              </a:rPr>
              <a:t>Encyclopédies,</a:t>
            </a:r>
            <a:r>
              <a:rPr sz="3200" b="1" spc="-60" dirty="0">
                <a:solidFill>
                  <a:srgbClr val="65CC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65CCFF"/>
                </a:solidFill>
                <a:latin typeface="Arial"/>
                <a:cs typeface="Arial"/>
              </a:rPr>
              <a:t>Manuels,</a:t>
            </a:r>
            <a:r>
              <a:rPr sz="3200" b="1" spc="-50" dirty="0">
                <a:solidFill>
                  <a:srgbClr val="65CC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65CCFF"/>
                </a:solidFill>
                <a:latin typeface="Arial"/>
                <a:cs typeface="Arial"/>
              </a:rPr>
              <a:t>Traités</a:t>
            </a:r>
            <a:r>
              <a:rPr sz="3200" b="1" spc="-45" dirty="0">
                <a:solidFill>
                  <a:srgbClr val="65CCFF"/>
                </a:solidFill>
                <a:latin typeface="Arial"/>
                <a:cs typeface="Arial"/>
              </a:rPr>
              <a:t> </a:t>
            </a:r>
            <a:r>
              <a:rPr sz="3200" b="1" spc="-50" dirty="0">
                <a:solidFill>
                  <a:srgbClr val="65CCFF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pas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toujours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exhaustifs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Vieillissent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plus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moins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bien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selon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l’avancée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connaissances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0"/>
              </a:spcBef>
              <a:buClr>
                <a:srgbClr val="FFFFF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00CC9A"/>
                </a:solidFill>
                <a:latin typeface="Arial"/>
                <a:cs typeface="Arial"/>
              </a:rPr>
              <a:t>Revues</a:t>
            </a:r>
            <a:r>
              <a:rPr sz="3200" b="1" spc="-3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3200" b="1" spc="-3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CC9A"/>
                </a:solidFill>
                <a:latin typeface="Arial"/>
                <a:cs typeface="Arial"/>
              </a:rPr>
              <a:t>littérature</a:t>
            </a:r>
            <a:r>
              <a:rPr sz="3200" b="1" spc="-3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CC9A"/>
                </a:solidFill>
                <a:latin typeface="Arial"/>
                <a:cs typeface="Arial"/>
              </a:rPr>
              <a:t>scientifique</a:t>
            </a:r>
            <a:endParaRPr sz="320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exhaustives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(rédigées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par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spécialiste)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Proposent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analyse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critique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0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Vieillissent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plus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moins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bien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selon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l’avancée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connaissances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/>
              <a:t>Ecrire</a:t>
            </a:r>
            <a:r>
              <a:rPr spc="-50" dirty="0"/>
              <a:t> </a:t>
            </a:r>
            <a:r>
              <a:rPr dirty="0"/>
              <a:t>le</a:t>
            </a:r>
            <a:r>
              <a:rPr spc="-50" dirty="0"/>
              <a:t> </a:t>
            </a:r>
            <a:r>
              <a:rPr spc="-10" dirty="0"/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Identifier</a:t>
            </a:r>
            <a:r>
              <a:rPr spc="-7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les</a:t>
            </a:r>
            <a:r>
              <a:rPr spc="-7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mots</a:t>
            </a:r>
            <a:r>
              <a:rPr spc="-70" dirty="0">
                <a:solidFill>
                  <a:srgbClr val="FFFFFF"/>
                </a:solidFill>
              </a:rPr>
              <a:t> </a:t>
            </a:r>
            <a:r>
              <a:rPr spc="-20" dirty="0">
                <a:solidFill>
                  <a:srgbClr val="FFFFFF"/>
                </a:solidFill>
              </a:rPr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Faire</a:t>
            </a:r>
            <a:r>
              <a:rPr spc="-70" dirty="0"/>
              <a:t> </a:t>
            </a:r>
            <a:r>
              <a:rPr dirty="0"/>
              <a:t>une</a:t>
            </a:r>
            <a:r>
              <a:rPr spc="-70" dirty="0"/>
              <a:t> </a:t>
            </a:r>
            <a:r>
              <a:rPr dirty="0"/>
              <a:t>analyse</a:t>
            </a:r>
            <a:r>
              <a:rPr spc="-65" dirty="0"/>
              <a:t> </a:t>
            </a:r>
            <a:r>
              <a:rPr spc="-10" dirty="0"/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Rédiger</a:t>
            </a:r>
            <a:r>
              <a:rPr spc="-55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revue</a:t>
            </a:r>
            <a:r>
              <a:rPr spc="-5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littérature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/>
              <a:t>Ecrire</a:t>
            </a:r>
            <a:r>
              <a:rPr spc="-50" dirty="0"/>
              <a:t> </a:t>
            </a:r>
            <a:r>
              <a:rPr dirty="0"/>
              <a:t>le</a:t>
            </a:r>
            <a:r>
              <a:rPr spc="-50" dirty="0"/>
              <a:t> </a:t>
            </a:r>
            <a:r>
              <a:rPr spc="-10" dirty="0"/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Identifier</a:t>
            </a:r>
            <a:r>
              <a:rPr spc="-7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mots</a:t>
            </a:r>
            <a:r>
              <a:rPr spc="-70" dirty="0"/>
              <a:t> </a:t>
            </a:r>
            <a:r>
              <a:rPr spc="-20" dirty="0"/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Consulter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les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sources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Faire</a:t>
            </a:r>
            <a:r>
              <a:rPr spc="-70" dirty="0"/>
              <a:t> </a:t>
            </a:r>
            <a:r>
              <a:rPr dirty="0"/>
              <a:t>une</a:t>
            </a:r>
            <a:r>
              <a:rPr spc="-70" dirty="0"/>
              <a:t> </a:t>
            </a:r>
            <a:r>
              <a:rPr dirty="0"/>
              <a:t>analyse</a:t>
            </a:r>
            <a:r>
              <a:rPr spc="-65" dirty="0"/>
              <a:t> </a:t>
            </a:r>
            <a:r>
              <a:rPr spc="-10" dirty="0"/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Rédiger</a:t>
            </a:r>
            <a:r>
              <a:rPr spc="-55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revue</a:t>
            </a:r>
            <a:r>
              <a:rPr spc="-5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littérature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219519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Sources</a:t>
            </a:r>
            <a:r>
              <a:rPr sz="4000" spc="-35" dirty="0"/>
              <a:t> </a:t>
            </a:r>
            <a:r>
              <a:rPr sz="4000" spc="-10" dirty="0"/>
              <a:t>primaires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47935" y="1436369"/>
            <a:ext cx="8350250" cy="4913630"/>
          </a:xfrm>
          <a:prstGeom prst="rect">
            <a:avLst/>
          </a:prstGeom>
        </p:spPr>
        <p:txBody>
          <a:bodyPr vert="horz" wrap="square" lIns="0" tIns="255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10"/>
              </a:spcBef>
            </a:pPr>
            <a:r>
              <a:rPr sz="3200" b="1" dirty="0">
                <a:solidFill>
                  <a:srgbClr val="65CCFF"/>
                </a:solidFill>
                <a:latin typeface="Arial"/>
                <a:cs typeface="Arial"/>
              </a:rPr>
              <a:t>Méthode</a:t>
            </a:r>
            <a:r>
              <a:rPr sz="3200" b="1" spc="-45" dirty="0">
                <a:solidFill>
                  <a:srgbClr val="65CCF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65CCFF"/>
                </a:solidFill>
                <a:latin typeface="Arial"/>
                <a:cs typeface="Arial"/>
              </a:rPr>
              <a:t>descendante</a:t>
            </a:r>
            <a:endParaRPr sz="320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Retrouver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articles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cités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dans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sources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secondaires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permet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l’accès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qu’aux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travaux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antérieurs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source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secondaire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0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Problème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mise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jour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connaissance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  <a:buClr>
                <a:srgbClr val="FFFFF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00CC9A"/>
                </a:solidFill>
                <a:latin typeface="Arial"/>
                <a:cs typeface="Arial"/>
              </a:rPr>
              <a:t>Méthode</a:t>
            </a:r>
            <a:r>
              <a:rPr sz="3200" b="1" spc="-4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CC9A"/>
                </a:solidFill>
                <a:latin typeface="Arial"/>
                <a:cs typeface="Arial"/>
              </a:rPr>
              <a:t>ascendante</a:t>
            </a:r>
            <a:endParaRPr sz="320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procurer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articles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dès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leur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parution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connaissances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jour</a:t>
            </a:r>
            <a:endParaRPr sz="2400">
              <a:latin typeface="Times New Roman"/>
              <a:cs typeface="Times New Roman"/>
            </a:endParaRPr>
          </a:p>
          <a:p>
            <a:pPr marL="194945" indent="-182245">
              <a:lnSpc>
                <a:spcPct val="100000"/>
              </a:lnSpc>
              <a:spcBef>
                <a:spcPts val="1430"/>
              </a:spcBef>
              <a:buChar char="•"/>
              <a:tabLst>
                <a:tab pos="194945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Quelle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démarche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0" y="1883020"/>
          <a:ext cx="9194800" cy="4302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6695"/>
                <a:gridCol w="2258060"/>
                <a:gridCol w="4093845"/>
              </a:tblGrid>
              <a:tr h="612140">
                <a:tc>
                  <a:txBody>
                    <a:bodyPr/>
                    <a:lstStyle/>
                    <a:p>
                      <a:pPr marL="79375">
                        <a:lnSpc>
                          <a:spcPts val="3535"/>
                        </a:lnSpc>
                      </a:pPr>
                      <a:r>
                        <a:rPr sz="3200" b="1" spc="-25" dirty="0">
                          <a:solidFill>
                            <a:srgbClr val="FFCC00"/>
                          </a:solidFill>
                          <a:latin typeface="Arial"/>
                          <a:cs typeface="Arial"/>
                        </a:rPr>
                        <a:t>Nom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38100">
                      <a:solidFill>
                        <a:srgbClr val="01CC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3535"/>
                        </a:lnSpc>
                      </a:pPr>
                      <a:r>
                        <a:rPr sz="3200" b="1" spc="-10" dirty="0">
                          <a:solidFill>
                            <a:srgbClr val="FFCC00"/>
                          </a:solidFill>
                          <a:latin typeface="Arial"/>
                          <a:cs typeface="Arial"/>
                        </a:rPr>
                        <a:t>Format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38100">
                      <a:solidFill>
                        <a:srgbClr val="01CC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ts val="3535"/>
                        </a:lnSpc>
                      </a:pPr>
                      <a:r>
                        <a:rPr sz="3200" b="1" spc="-10" dirty="0">
                          <a:solidFill>
                            <a:srgbClr val="FFCC00"/>
                          </a:solidFill>
                          <a:latin typeface="Arial"/>
                          <a:cs typeface="Arial"/>
                        </a:rPr>
                        <a:t>Adresse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38100">
                      <a:solidFill>
                        <a:srgbClr val="01CC99"/>
                      </a:solidFill>
                      <a:prstDash val="solid"/>
                    </a:lnB>
                  </a:tcPr>
                </a:tc>
              </a:tr>
              <a:tr h="51054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Current</a:t>
                      </a:r>
                      <a:r>
                        <a:rPr sz="2400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T w="38100">
                      <a:solidFill>
                        <a:srgbClr val="01CC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CD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Rom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Web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5725" marB="0">
                    <a:lnT w="38100">
                      <a:solidFill>
                        <a:srgbClr val="01CC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u="sng" spc="-10" dirty="0">
                          <a:solidFill>
                            <a:srgbClr val="65CCFF"/>
                          </a:solidFill>
                          <a:uFill>
                            <a:solidFill>
                              <a:srgbClr val="65CC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www.isinet.com/cap/ccc/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5725" marB="0">
                    <a:lnT w="38100">
                      <a:solidFill>
                        <a:srgbClr val="01CC99"/>
                      </a:solidFill>
                      <a:prstDash val="solid"/>
                    </a:lnT>
                  </a:tcPr>
                </a:tc>
              </a:tr>
              <a:tr h="5473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Sport</a:t>
                      </a:r>
                      <a:r>
                        <a:rPr sz="24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Discus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120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CD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Rom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BU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1920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000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site</a:t>
                      </a:r>
                      <a:r>
                        <a:rPr sz="2000" spc="-5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BU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1920" marB="0"/>
                </a:tc>
              </a:tr>
              <a:tr h="5473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Index</a:t>
                      </a:r>
                      <a:r>
                        <a:rPr sz="2400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Medicus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CD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Rom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Web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u="sng" spc="-10" dirty="0">
                          <a:solidFill>
                            <a:srgbClr val="65CCFF"/>
                          </a:solidFill>
                          <a:uFill>
                            <a:solidFill>
                              <a:srgbClr val="65CCFF"/>
                            </a:solidFill>
                          </a:uFill>
                          <a:latin typeface="Times New Roman"/>
                          <a:cs typeface="Times New Roman"/>
                          <a:hlinkClick r:id="rId3"/>
                        </a:rPr>
                        <a:t>www.nlm.nih.gov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</a:tr>
              <a:tr h="5473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Héraclès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Web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u="sng" spc="-10" dirty="0">
                          <a:solidFill>
                            <a:srgbClr val="65CCFF"/>
                          </a:solidFill>
                          <a:uFill>
                            <a:solidFill>
                              <a:srgbClr val="65CCFF"/>
                            </a:solidFill>
                          </a:uFill>
                          <a:latin typeface="Times New Roman"/>
                          <a:cs typeface="Times New Roman"/>
                          <a:hlinkClick r:id="rId4"/>
                        </a:rPr>
                        <a:t>www.sportdoc.unicaen.fr/heracles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</a:tr>
              <a:tr h="5473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24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ERIC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CR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Rom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BU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site</a:t>
                      </a:r>
                      <a:r>
                        <a:rPr sz="2000" spc="-5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5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</a:rPr>
                        <a:t>BU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</a:tr>
              <a:tr h="5473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Sociological</a:t>
                      </a:r>
                      <a:r>
                        <a:rPr sz="2400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Abstract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120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CR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Rom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BU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1920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000" spc="-10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  <a:hlinkClick r:id="rId5"/>
                        </a:rPr>
                        <a:t>www.csa.com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1920" marB="0"/>
                </a:tc>
              </a:tr>
              <a:tr h="442595">
                <a:tc>
                  <a:txBody>
                    <a:bodyPr/>
                    <a:lstStyle/>
                    <a:p>
                      <a:pPr marL="79375">
                        <a:lnSpc>
                          <a:spcPts val="2820"/>
                        </a:lnSpc>
                        <a:spcBef>
                          <a:spcPts val="565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Medline</a:t>
                      </a:r>
                      <a:r>
                        <a:rPr sz="2400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(Pubmed)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Web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  <a:tc>
                  <a:txBody>
                    <a:bodyPr/>
                    <a:lstStyle/>
                    <a:p>
                      <a:pPr marL="54102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2000" spc="-10" dirty="0">
                          <a:solidFill>
                            <a:srgbClr val="65CCFF"/>
                          </a:solidFill>
                          <a:latin typeface="Times New Roman"/>
                          <a:cs typeface="Times New Roman"/>
                          <a:hlinkClick r:id="rId6"/>
                        </a:rPr>
                        <a:t>www.pubmed.com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5566028" y="6148323"/>
            <a:ext cx="1944370" cy="21590"/>
            <a:chOff x="5566028" y="6148323"/>
            <a:chExt cx="1944370" cy="21590"/>
          </a:xfrm>
        </p:grpSpPr>
        <p:sp>
          <p:nvSpPr>
            <p:cNvPr id="4" name="object 4"/>
            <p:cNvSpPr/>
            <p:nvPr/>
          </p:nvSpPr>
          <p:spPr>
            <a:xfrm>
              <a:off x="5575947" y="6158229"/>
              <a:ext cx="1934210" cy="11430"/>
            </a:xfrm>
            <a:custGeom>
              <a:avLst/>
              <a:gdLst/>
              <a:ahLst/>
              <a:cxnLst/>
              <a:rect l="l" t="t" r="r" b="b"/>
              <a:pathLst>
                <a:path w="1934209" h="11429">
                  <a:moveTo>
                    <a:pt x="1933955" y="11429"/>
                  </a:moveTo>
                  <a:lnTo>
                    <a:pt x="1933955" y="0"/>
                  </a:lnTo>
                  <a:lnTo>
                    <a:pt x="0" y="0"/>
                  </a:lnTo>
                  <a:lnTo>
                    <a:pt x="0" y="11429"/>
                  </a:lnTo>
                  <a:lnTo>
                    <a:pt x="1933955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566028" y="6148323"/>
              <a:ext cx="1934210" cy="11430"/>
            </a:xfrm>
            <a:custGeom>
              <a:avLst/>
              <a:gdLst/>
              <a:ahLst/>
              <a:cxnLst/>
              <a:rect l="l" t="t" r="r" b="b"/>
              <a:pathLst>
                <a:path w="1934209" h="11429">
                  <a:moveTo>
                    <a:pt x="1933955" y="11429"/>
                  </a:moveTo>
                  <a:lnTo>
                    <a:pt x="1933955" y="0"/>
                  </a:lnTo>
                  <a:lnTo>
                    <a:pt x="0" y="0"/>
                  </a:lnTo>
                  <a:lnTo>
                    <a:pt x="0" y="11429"/>
                  </a:lnTo>
                  <a:lnTo>
                    <a:pt x="1933955" y="11429"/>
                  </a:lnTo>
                  <a:close/>
                </a:path>
              </a:pathLst>
            </a:custGeom>
            <a:solidFill>
              <a:srgbClr val="65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64655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Recherche</a:t>
            </a:r>
            <a:r>
              <a:rPr sz="4000" spc="-55" dirty="0"/>
              <a:t> </a:t>
            </a:r>
            <a:r>
              <a:rPr sz="4000" spc="-10" dirty="0"/>
              <a:t>ascendante</a:t>
            </a:r>
            <a:endParaRPr sz="4000"/>
          </a:p>
        </p:txBody>
      </p:sp>
      <p:sp>
        <p:nvSpPr>
          <p:cNvPr id="7" name="object 7"/>
          <p:cNvSpPr/>
          <p:nvPr/>
        </p:nvSpPr>
        <p:spPr>
          <a:xfrm>
            <a:off x="0" y="1657095"/>
            <a:ext cx="9118600" cy="0"/>
          </a:xfrm>
          <a:custGeom>
            <a:avLst/>
            <a:gdLst/>
            <a:ahLst/>
            <a:cxnLst/>
            <a:rect l="l" t="t" r="r" b="b"/>
            <a:pathLst>
              <a:path w="9118600">
                <a:moveTo>
                  <a:pt x="0" y="0"/>
                </a:moveTo>
                <a:lnTo>
                  <a:pt x="9118600" y="0"/>
                </a:lnTo>
              </a:path>
            </a:pathLst>
          </a:custGeom>
          <a:ln w="9525">
            <a:solidFill>
              <a:srgbClr val="01CC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381496"/>
            <a:ext cx="9118600" cy="0"/>
          </a:xfrm>
          <a:custGeom>
            <a:avLst/>
            <a:gdLst/>
            <a:ahLst/>
            <a:cxnLst/>
            <a:rect l="l" t="t" r="r" b="b"/>
            <a:pathLst>
              <a:path w="9118600">
                <a:moveTo>
                  <a:pt x="0" y="0"/>
                </a:moveTo>
                <a:lnTo>
                  <a:pt x="9118600" y="0"/>
                </a:lnTo>
              </a:path>
            </a:pathLst>
          </a:custGeom>
          <a:ln w="9525">
            <a:solidFill>
              <a:srgbClr val="01CC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Recherche</a:t>
            </a:r>
            <a:r>
              <a:rPr sz="4000" spc="-55" dirty="0"/>
              <a:t> </a:t>
            </a:r>
            <a:r>
              <a:rPr sz="4000" dirty="0"/>
              <a:t>par</a:t>
            </a:r>
            <a:r>
              <a:rPr sz="4000" spc="-55" dirty="0"/>
              <a:t> </a:t>
            </a:r>
            <a:r>
              <a:rPr sz="4000" dirty="0"/>
              <a:t>mots</a:t>
            </a:r>
            <a:r>
              <a:rPr sz="4000" spc="-55" dirty="0"/>
              <a:t> </a:t>
            </a:r>
            <a:r>
              <a:rPr sz="4000" spc="-20" dirty="0"/>
              <a:t>clés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1263789" y="1852167"/>
            <a:ext cx="6598920" cy="4167504"/>
            <a:chOff x="1263789" y="1852167"/>
            <a:chExt cx="6598920" cy="4167504"/>
          </a:xfrm>
        </p:grpSpPr>
        <p:sp>
          <p:nvSpPr>
            <p:cNvPr id="4" name="object 4"/>
            <p:cNvSpPr/>
            <p:nvPr/>
          </p:nvSpPr>
          <p:spPr>
            <a:xfrm>
              <a:off x="2730639" y="2176017"/>
              <a:ext cx="3505200" cy="3276600"/>
            </a:xfrm>
            <a:custGeom>
              <a:avLst/>
              <a:gdLst/>
              <a:ahLst/>
              <a:cxnLst/>
              <a:rect l="l" t="t" r="r" b="b"/>
              <a:pathLst>
                <a:path w="3505200" h="3276600">
                  <a:moveTo>
                    <a:pt x="1752600" y="0"/>
                  </a:moveTo>
                  <a:lnTo>
                    <a:pt x="1702710" y="651"/>
                  </a:lnTo>
                  <a:lnTo>
                    <a:pt x="1653166" y="2594"/>
                  </a:lnTo>
                  <a:lnTo>
                    <a:pt x="1603984" y="5811"/>
                  </a:lnTo>
                  <a:lnTo>
                    <a:pt x="1555184" y="10285"/>
                  </a:lnTo>
                  <a:lnTo>
                    <a:pt x="1506785" y="15999"/>
                  </a:lnTo>
                  <a:lnTo>
                    <a:pt x="1458804" y="22935"/>
                  </a:lnTo>
                  <a:lnTo>
                    <a:pt x="1411261" y="31075"/>
                  </a:lnTo>
                  <a:lnTo>
                    <a:pt x="1364173" y="40404"/>
                  </a:lnTo>
                  <a:lnTo>
                    <a:pt x="1317559" y="50902"/>
                  </a:lnTo>
                  <a:lnTo>
                    <a:pt x="1271439" y="62554"/>
                  </a:lnTo>
                  <a:lnTo>
                    <a:pt x="1225829" y="75341"/>
                  </a:lnTo>
                  <a:lnTo>
                    <a:pt x="1180750" y="89247"/>
                  </a:lnTo>
                  <a:lnTo>
                    <a:pt x="1136219" y="104253"/>
                  </a:lnTo>
                  <a:lnTo>
                    <a:pt x="1092254" y="120343"/>
                  </a:lnTo>
                  <a:lnTo>
                    <a:pt x="1048875" y="137500"/>
                  </a:lnTo>
                  <a:lnTo>
                    <a:pt x="1006100" y="155706"/>
                  </a:lnTo>
                  <a:lnTo>
                    <a:pt x="963947" y="174943"/>
                  </a:lnTo>
                  <a:lnTo>
                    <a:pt x="922435" y="195195"/>
                  </a:lnTo>
                  <a:lnTo>
                    <a:pt x="881583" y="216444"/>
                  </a:lnTo>
                  <a:lnTo>
                    <a:pt x="841408" y="238672"/>
                  </a:lnTo>
                  <a:lnTo>
                    <a:pt x="801930" y="261864"/>
                  </a:lnTo>
                  <a:lnTo>
                    <a:pt x="763167" y="286000"/>
                  </a:lnTo>
                  <a:lnTo>
                    <a:pt x="725137" y="311064"/>
                  </a:lnTo>
                  <a:lnTo>
                    <a:pt x="687859" y="337039"/>
                  </a:lnTo>
                  <a:lnTo>
                    <a:pt x="651352" y="363907"/>
                  </a:lnTo>
                  <a:lnTo>
                    <a:pt x="615633" y="391651"/>
                  </a:lnTo>
                  <a:lnTo>
                    <a:pt x="580722" y="420253"/>
                  </a:lnTo>
                  <a:lnTo>
                    <a:pt x="546637" y="449697"/>
                  </a:lnTo>
                  <a:lnTo>
                    <a:pt x="513397" y="479964"/>
                  </a:lnTo>
                  <a:lnTo>
                    <a:pt x="481020" y="511038"/>
                  </a:lnTo>
                  <a:lnTo>
                    <a:pt x="449524" y="542902"/>
                  </a:lnTo>
                  <a:lnTo>
                    <a:pt x="418928" y="575537"/>
                  </a:lnTo>
                  <a:lnTo>
                    <a:pt x="389251" y="608928"/>
                  </a:lnTo>
                  <a:lnTo>
                    <a:pt x="360511" y="643055"/>
                  </a:lnTo>
                  <a:lnTo>
                    <a:pt x="332726" y="677903"/>
                  </a:lnTo>
                  <a:lnTo>
                    <a:pt x="305916" y="713453"/>
                  </a:lnTo>
                  <a:lnTo>
                    <a:pt x="280098" y="749689"/>
                  </a:lnTo>
                  <a:lnTo>
                    <a:pt x="255291" y="786593"/>
                  </a:lnTo>
                  <a:lnTo>
                    <a:pt x="231514" y="824147"/>
                  </a:lnTo>
                  <a:lnTo>
                    <a:pt x="208785" y="862335"/>
                  </a:lnTo>
                  <a:lnTo>
                    <a:pt x="187122" y="901139"/>
                  </a:lnTo>
                  <a:lnTo>
                    <a:pt x="166545" y="940542"/>
                  </a:lnTo>
                  <a:lnTo>
                    <a:pt x="147072" y="980527"/>
                  </a:lnTo>
                  <a:lnTo>
                    <a:pt x="128721" y="1021076"/>
                  </a:lnTo>
                  <a:lnTo>
                    <a:pt x="111510" y="1062171"/>
                  </a:lnTo>
                  <a:lnTo>
                    <a:pt x="95459" y="1103796"/>
                  </a:lnTo>
                  <a:lnTo>
                    <a:pt x="80585" y="1145934"/>
                  </a:lnTo>
                  <a:lnTo>
                    <a:pt x="66908" y="1188566"/>
                  </a:lnTo>
                  <a:lnTo>
                    <a:pt x="54445" y="1231676"/>
                  </a:lnTo>
                  <a:lnTo>
                    <a:pt x="43216" y="1275246"/>
                  </a:lnTo>
                  <a:lnTo>
                    <a:pt x="33238" y="1319259"/>
                  </a:lnTo>
                  <a:lnTo>
                    <a:pt x="24531" y="1363698"/>
                  </a:lnTo>
                  <a:lnTo>
                    <a:pt x="17112" y="1408545"/>
                  </a:lnTo>
                  <a:lnTo>
                    <a:pt x="11001" y="1453783"/>
                  </a:lnTo>
                  <a:lnTo>
                    <a:pt x="6216" y="1499395"/>
                  </a:lnTo>
                  <a:lnTo>
                    <a:pt x="2775" y="1545363"/>
                  </a:lnTo>
                  <a:lnTo>
                    <a:pt x="696" y="1591670"/>
                  </a:lnTo>
                  <a:lnTo>
                    <a:pt x="0" y="1638300"/>
                  </a:lnTo>
                  <a:lnTo>
                    <a:pt x="696" y="1684967"/>
                  </a:lnTo>
                  <a:lnTo>
                    <a:pt x="2775" y="1731309"/>
                  </a:lnTo>
                  <a:lnTo>
                    <a:pt x="6216" y="1777310"/>
                  </a:lnTo>
                  <a:lnTo>
                    <a:pt x="11001" y="1822953"/>
                  </a:lnTo>
                  <a:lnTo>
                    <a:pt x="17112" y="1868219"/>
                  </a:lnTo>
                  <a:lnTo>
                    <a:pt x="24531" y="1913091"/>
                  </a:lnTo>
                  <a:lnTo>
                    <a:pt x="33238" y="1957553"/>
                  </a:lnTo>
                  <a:lnTo>
                    <a:pt x="43216" y="2001588"/>
                  </a:lnTo>
                  <a:lnTo>
                    <a:pt x="54445" y="2045177"/>
                  </a:lnTo>
                  <a:lnTo>
                    <a:pt x="66908" y="2088303"/>
                  </a:lnTo>
                  <a:lnTo>
                    <a:pt x="80585" y="2130950"/>
                  </a:lnTo>
                  <a:lnTo>
                    <a:pt x="95459" y="2173100"/>
                  </a:lnTo>
                  <a:lnTo>
                    <a:pt x="111510" y="2214736"/>
                  </a:lnTo>
                  <a:lnTo>
                    <a:pt x="128721" y="2255841"/>
                  </a:lnTo>
                  <a:lnTo>
                    <a:pt x="147072" y="2296397"/>
                  </a:lnTo>
                  <a:lnTo>
                    <a:pt x="166545" y="2336387"/>
                  </a:lnTo>
                  <a:lnTo>
                    <a:pt x="187122" y="2375794"/>
                  </a:lnTo>
                  <a:lnTo>
                    <a:pt x="208785" y="2414601"/>
                  </a:lnTo>
                  <a:lnTo>
                    <a:pt x="231514" y="2452790"/>
                  </a:lnTo>
                  <a:lnTo>
                    <a:pt x="255291" y="2490345"/>
                  </a:lnTo>
                  <a:lnTo>
                    <a:pt x="280098" y="2527247"/>
                  </a:lnTo>
                  <a:lnTo>
                    <a:pt x="305916" y="2563480"/>
                  </a:lnTo>
                  <a:lnTo>
                    <a:pt x="332726" y="2599026"/>
                  </a:lnTo>
                  <a:lnTo>
                    <a:pt x="360511" y="2633869"/>
                  </a:lnTo>
                  <a:lnTo>
                    <a:pt x="389251" y="2667990"/>
                  </a:lnTo>
                  <a:lnTo>
                    <a:pt x="418928" y="2701373"/>
                  </a:lnTo>
                  <a:lnTo>
                    <a:pt x="449524" y="2734001"/>
                  </a:lnTo>
                  <a:lnTo>
                    <a:pt x="481020" y="2765856"/>
                  </a:lnTo>
                  <a:lnTo>
                    <a:pt x="513397" y="2796920"/>
                  </a:lnTo>
                  <a:lnTo>
                    <a:pt x="546637" y="2827178"/>
                  </a:lnTo>
                  <a:lnTo>
                    <a:pt x="580722" y="2856611"/>
                  </a:lnTo>
                  <a:lnTo>
                    <a:pt x="615633" y="2885202"/>
                  </a:lnTo>
                  <a:lnTo>
                    <a:pt x="651352" y="2912934"/>
                  </a:lnTo>
                  <a:lnTo>
                    <a:pt x="687859" y="2939790"/>
                  </a:lnTo>
                  <a:lnTo>
                    <a:pt x="725137" y="2965752"/>
                  </a:lnTo>
                  <a:lnTo>
                    <a:pt x="763167" y="2990803"/>
                  </a:lnTo>
                  <a:lnTo>
                    <a:pt x="801930" y="3014927"/>
                  </a:lnTo>
                  <a:lnTo>
                    <a:pt x="841408" y="3038105"/>
                  </a:lnTo>
                  <a:lnTo>
                    <a:pt x="881583" y="3060320"/>
                  </a:lnTo>
                  <a:lnTo>
                    <a:pt x="922435" y="3081556"/>
                  </a:lnTo>
                  <a:lnTo>
                    <a:pt x="963947" y="3101795"/>
                  </a:lnTo>
                  <a:lnTo>
                    <a:pt x="1006100" y="3121019"/>
                  </a:lnTo>
                  <a:lnTo>
                    <a:pt x="1048875" y="3139212"/>
                  </a:lnTo>
                  <a:lnTo>
                    <a:pt x="1092254" y="3156357"/>
                  </a:lnTo>
                  <a:lnTo>
                    <a:pt x="1136219" y="3172435"/>
                  </a:lnTo>
                  <a:lnTo>
                    <a:pt x="1180750" y="3187430"/>
                  </a:lnTo>
                  <a:lnTo>
                    <a:pt x="1225829" y="3201325"/>
                  </a:lnTo>
                  <a:lnTo>
                    <a:pt x="1271439" y="3214101"/>
                  </a:lnTo>
                  <a:lnTo>
                    <a:pt x="1317559" y="3225743"/>
                  </a:lnTo>
                  <a:lnTo>
                    <a:pt x="1364173" y="3236233"/>
                  </a:lnTo>
                  <a:lnTo>
                    <a:pt x="1411261" y="3245553"/>
                  </a:lnTo>
                  <a:lnTo>
                    <a:pt x="1458804" y="3253686"/>
                  </a:lnTo>
                  <a:lnTo>
                    <a:pt x="1506785" y="3260616"/>
                  </a:lnTo>
                  <a:lnTo>
                    <a:pt x="1555184" y="3266324"/>
                  </a:lnTo>
                  <a:lnTo>
                    <a:pt x="1603984" y="3270794"/>
                  </a:lnTo>
                  <a:lnTo>
                    <a:pt x="1653166" y="3274008"/>
                  </a:lnTo>
                  <a:lnTo>
                    <a:pt x="1702710" y="3275949"/>
                  </a:lnTo>
                  <a:lnTo>
                    <a:pt x="1752600" y="3276600"/>
                  </a:lnTo>
                  <a:lnTo>
                    <a:pt x="1802489" y="3275949"/>
                  </a:lnTo>
                  <a:lnTo>
                    <a:pt x="1852033" y="3274008"/>
                  </a:lnTo>
                  <a:lnTo>
                    <a:pt x="1901215" y="3270794"/>
                  </a:lnTo>
                  <a:lnTo>
                    <a:pt x="1950014" y="3266324"/>
                  </a:lnTo>
                  <a:lnTo>
                    <a:pt x="1998414" y="3260616"/>
                  </a:lnTo>
                  <a:lnTo>
                    <a:pt x="2046395" y="3253686"/>
                  </a:lnTo>
                  <a:lnTo>
                    <a:pt x="2093938" y="3245553"/>
                  </a:lnTo>
                  <a:lnTo>
                    <a:pt x="2141025" y="3236233"/>
                  </a:lnTo>
                  <a:lnTo>
                    <a:pt x="2187639" y="3225743"/>
                  </a:lnTo>
                  <a:lnTo>
                    <a:pt x="2233759" y="3214101"/>
                  </a:lnTo>
                  <a:lnTo>
                    <a:pt x="2279368" y="3201325"/>
                  </a:lnTo>
                  <a:lnTo>
                    <a:pt x="2324448" y="3187430"/>
                  </a:lnTo>
                  <a:lnTo>
                    <a:pt x="2368979" y="3172435"/>
                  </a:lnTo>
                  <a:lnTo>
                    <a:pt x="2412943" y="3156357"/>
                  </a:lnTo>
                  <a:lnTo>
                    <a:pt x="2456322" y="3139212"/>
                  </a:lnTo>
                  <a:lnTo>
                    <a:pt x="2499097" y="3121019"/>
                  </a:lnTo>
                  <a:lnTo>
                    <a:pt x="2541249" y="3101795"/>
                  </a:lnTo>
                  <a:lnTo>
                    <a:pt x="2582761" y="3081556"/>
                  </a:lnTo>
                  <a:lnTo>
                    <a:pt x="2623613" y="3060320"/>
                  </a:lnTo>
                  <a:lnTo>
                    <a:pt x="2663787" y="3038105"/>
                  </a:lnTo>
                  <a:lnTo>
                    <a:pt x="2703265" y="3014927"/>
                  </a:lnTo>
                  <a:lnTo>
                    <a:pt x="2742028" y="2990803"/>
                  </a:lnTo>
                  <a:lnTo>
                    <a:pt x="2780058" y="2965752"/>
                  </a:lnTo>
                  <a:lnTo>
                    <a:pt x="2817335" y="2939790"/>
                  </a:lnTo>
                  <a:lnTo>
                    <a:pt x="2853842" y="2912934"/>
                  </a:lnTo>
                  <a:lnTo>
                    <a:pt x="2889560" y="2885202"/>
                  </a:lnTo>
                  <a:lnTo>
                    <a:pt x="2924471" y="2856611"/>
                  </a:lnTo>
                  <a:lnTo>
                    <a:pt x="2958556" y="2827178"/>
                  </a:lnTo>
                  <a:lnTo>
                    <a:pt x="2991796" y="2796921"/>
                  </a:lnTo>
                  <a:lnTo>
                    <a:pt x="3024173" y="2765856"/>
                  </a:lnTo>
                  <a:lnTo>
                    <a:pt x="3055668" y="2734001"/>
                  </a:lnTo>
                  <a:lnTo>
                    <a:pt x="3086264" y="2701373"/>
                  </a:lnTo>
                  <a:lnTo>
                    <a:pt x="3115941" y="2667990"/>
                  </a:lnTo>
                  <a:lnTo>
                    <a:pt x="3144680" y="2633869"/>
                  </a:lnTo>
                  <a:lnTo>
                    <a:pt x="3172465" y="2599026"/>
                  </a:lnTo>
                  <a:lnTo>
                    <a:pt x="3199275" y="2563480"/>
                  </a:lnTo>
                  <a:lnTo>
                    <a:pt x="3225092" y="2527247"/>
                  </a:lnTo>
                  <a:lnTo>
                    <a:pt x="3249899" y="2490345"/>
                  </a:lnTo>
                  <a:lnTo>
                    <a:pt x="3273676" y="2452790"/>
                  </a:lnTo>
                  <a:lnTo>
                    <a:pt x="3296404" y="2414601"/>
                  </a:lnTo>
                  <a:lnTo>
                    <a:pt x="3318066" y="2375794"/>
                  </a:lnTo>
                  <a:lnTo>
                    <a:pt x="3338643" y="2336387"/>
                  </a:lnTo>
                  <a:lnTo>
                    <a:pt x="3358117" y="2296397"/>
                  </a:lnTo>
                  <a:lnTo>
                    <a:pt x="3376468" y="2255841"/>
                  </a:lnTo>
                  <a:lnTo>
                    <a:pt x="3393678" y="2214736"/>
                  </a:lnTo>
                  <a:lnTo>
                    <a:pt x="3409729" y="2173100"/>
                  </a:lnTo>
                  <a:lnTo>
                    <a:pt x="3424602" y="2130950"/>
                  </a:lnTo>
                  <a:lnTo>
                    <a:pt x="3438280" y="2088303"/>
                  </a:lnTo>
                  <a:lnTo>
                    <a:pt x="3450742" y="2045177"/>
                  </a:lnTo>
                  <a:lnTo>
                    <a:pt x="3461971" y="2001588"/>
                  </a:lnTo>
                  <a:lnTo>
                    <a:pt x="3471949" y="1957553"/>
                  </a:lnTo>
                  <a:lnTo>
                    <a:pt x="3480656" y="1913091"/>
                  </a:lnTo>
                  <a:lnTo>
                    <a:pt x="3488074" y="1868219"/>
                  </a:lnTo>
                  <a:lnTo>
                    <a:pt x="3494185" y="1822953"/>
                  </a:lnTo>
                  <a:lnTo>
                    <a:pt x="3498971" y="1777310"/>
                  </a:lnTo>
                  <a:lnTo>
                    <a:pt x="3502412" y="1731309"/>
                  </a:lnTo>
                  <a:lnTo>
                    <a:pt x="3504490" y="1684967"/>
                  </a:lnTo>
                  <a:lnTo>
                    <a:pt x="3505187" y="1638299"/>
                  </a:lnTo>
                  <a:lnTo>
                    <a:pt x="3504490" y="1591670"/>
                  </a:lnTo>
                  <a:lnTo>
                    <a:pt x="3502412" y="1545363"/>
                  </a:lnTo>
                  <a:lnTo>
                    <a:pt x="3498971" y="1499395"/>
                  </a:lnTo>
                  <a:lnTo>
                    <a:pt x="3494185" y="1453783"/>
                  </a:lnTo>
                  <a:lnTo>
                    <a:pt x="3488074" y="1408545"/>
                  </a:lnTo>
                  <a:lnTo>
                    <a:pt x="3480656" y="1363698"/>
                  </a:lnTo>
                  <a:lnTo>
                    <a:pt x="3471949" y="1319259"/>
                  </a:lnTo>
                  <a:lnTo>
                    <a:pt x="3461971" y="1275246"/>
                  </a:lnTo>
                  <a:lnTo>
                    <a:pt x="3450742" y="1231676"/>
                  </a:lnTo>
                  <a:lnTo>
                    <a:pt x="3438280" y="1188566"/>
                  </a:lnTo>
                  <a:lnTo>
                    <a:pt x="3424602" y="1145934"/>
                  </a:lnTo>
                  <a:lnTo>
                    <a:pt x="3409729" y="1103796"/>
                  </a:lnTo>
                  <a:lnTo>
                    <a:pt x="3393678" y="1062171"/>
                  </a:lnTo>
                  <a:lnTo>
                    <a:pt x="3376468" y="1021076"/>
                  </a:lnTo>
                  <a:lnTo>
                    <a:pt x="3358117" y="980527"/>
                  </a:lnTo>
                  <a:lnTo>
                    <a:pt x="3338643" y="940542"/>
                  </a:lnTo>
                  <a:lnTo>
                    <a:pt x="3318066" y="901139"/>
                  </a:lnTo>
                  <a:lnTo>
                    <a:pt x="3296404" y="862335"/>
                  </a:lnTo>
                  <a:lnTo>
                    <a:pt x="3273676" y="824147"/>
                  </a:lnTo>
                  <a:lnTo>
                    <a:pt x="3249899" y="786593"/>
                  </a:lnTo>
                  <a:lnTo>
                    <a:pt x="3225092" y="749689"/>
                  </a:lnTo>
                  <a:lnTo>
                    <a:pt x="3199275" y="713453"/>
                  </a:lnTo>
                  <a:lnTo>
                    <a:pt x="3172465" y="677903"/>
                  </a:lnTo>
                  <a:lnTo>
                    <a:pt x="3144680" y="643055"/>
                  </a:lnTo>
                  <a:lnTo>
                    <a:pt x="3115941" y="608928"/>
                  </a:lnTo>
                  <a:lnTo>
                    <a:pt x="3086264" y="575537"/>
                  </a:lnTo>
                  <a:lnTo>
                    <a:pt x="3055668" y="542902"/>
                  </a:lnTo>
                  <a:lnTo>
                    <a:pt x="3024173" y="511038"/>
                  </a:lnTo>
                  <a:lnTo>
                    <a:pt x="2991796" y="479964"/>
                  </a:lnTo>
                  <a:lnTo>
                    <a:pt x="2958556" y="449697"/>
                  </a:lnTo>
                  <a:lnTo>
                    <a:pt x="2924471" y="420253"/>
                  </a:lnTo>
                  <a:lnTo>
                    <a:pt x="2889560" y="391651"/>
                  </a:lnTo>
                  <a:lnTo>
                    <a:pt x="2853842" y="363907"/>
                  </a:lnTo>
                  <a:lnTo>
                    <a:pt x="2817335" y="337039"/>
                  </a:lnTo>
                  <a:lnTo>
                    <a:pt x="2780058" y="311064"/>
                  </a:lnTo>
                  <a:lnTo>
                    <a:pt x="2742028" y="286000"/>
                  </a:lnTo>
                  <a:lnTo>
                    <a:pt x="2703265" y="261864"/>
                  </a:lnTo>
                  <a:lnTo>
                    <a:pt x="2663787" y="238672"/>
                  </a:lnTo>
                  <a:lnTo>
                    <a:pt x="2623613" y="216444"/>
                  </a:lnTo>
                  <a:lnTo>
                    <a:pt x="2582761" y="195195"/>
                  </a:lnTo>
                  <a:lnTo>
                    <a:pt x="2541249" y="174943"/>
                  </a:lnTo>
                  <a:lnTo>
                    <a:pt x="2499097" y="155706"/>
                  </a:lnTo>
                  <a:lnTo>
                    <a:pt x="2456322" y="137500"/>
                  </a:lnTo>
                  <a:lnTo>
                    <a:pt x="2412943" y="120343"/>
                  </a:lnTo>
                  <a:lnTo>
                    <a:pt x="2368979" y="104253"/>
                  </a:lnTo>
                  <a:lnTo>
                    <a:pt x="2324448" y="89247"/>
                  </a:lnTo>
                  <a:lnTo>
                    <a:pt x="2279368" y="75341"/>
                  </a:lnTo>
                  <a:lnTo>
                    <a:pt x="2233759" y="62554"/>
                  </a:lnTo>
                  <a:lnTo>
                    <a:pt x="2187639" y="50902"/>
                  </a:lnTo>
                  <a:lnTo>
                    <a:pt x="2141025" y="40404"/>
                  </a:lnTo>
                  <a:lnTo>
                    <a:pt x="2093938" y="31075"/>
                  </a:lnTo>
                  <a:lnTo>
                    <a:pt x="2046395" y="22935"/>
                  </a:lnTo>
                  <a:lnTo>
                    <a:pt x="1998414" y="15999"/>
                  </a:lnTo>
                  <a:lnTo>
                    <a:pt x="1950014" y="10285"/>
                  </a:lnTo>
                  <a:lnTo>
                    <a:pt x="1901215" y="5811"/>
                  </a:lnTo>
                  <a:lnTo>
                    <a:pt x="1852033" y="2594"/>
                  </a:lnTo>
                  <a:lnTo>
                    <a:pt x="1802489" y="651"/>
                  </a:lnTo>
                  <a:lnTo>
                    <a:pt x="1752600" y="0"/>
                  </a:lnTo>
                  <a:close/>
                </a:path>
              </a:pathLst>
            </a:custGeom>
            <a:ln w="38100">
              <a:solidFill>
                <a:srgbClr val="FFCC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16639" y="1871217"/>
              <a:ext cx="2743200" cy="2590800"/>
            </a:xfrm>
            <a:custGeom>
              <a:avLst/>
              <a:gdLst/>
              <a:ahLst/>
              <a:cxnLst/>
              <a:rect l="l" t="t" r="r" b="b"/>
              <a:pathLst>
                <a:path w="2743200" h="2590800">
                  <a:moveTo>
                    <a:pt x="1371587" y="0"/>
                  </a:moveTo>
                  <a:lnTo>
                    <a:pt x="1322397" y="817"/>
                  </a:lnTo>
                  <a:lnTo>
                    <a:pt x="1273643" y="3252"/>
                  </a:lnTo>
                  <a:lnTo>
                    <a:pt x="1225353" y="7276"/>
                  </a:lnTo>
                  <a:lnTo>
                    <a:pt x="1177556" y="12862"/>
                  </a:lnTo>
                  <a:lnTo>
                    <a:pt x="1130282" y="19982"/>
                  </a:lnTo>
                  <a:lnTo>
                    <a:pt x="1083559" y="28611"/>
                  </a:lnTo>
                  <a:lnTo>
                    <a:pt x="1037417" y="38719"/>
                  </a:lnTo>
                  <a:lnTo>
                    <a:pt x="991884" y="50280"/>
                  </a:lnTo>
                  <a:lnTo>
                    <a:pt x="946989" y="63266"/>
                  </a:lnTo>
                  <a:lnTo>
                    <a:pt x="902762" y="77649"/>
                  </a:lnTo>
                  <a:lnTo>
                    <a:pt x="859231" y="93404"/>
                  </a:lnTo>
                  <a:lnTo>
                    <a:pt x="816426" y="110501"/>
                  </a:lnTo>
                  <a:lnTo>
                    <a:pt x="774376" y="128914"/>
                  </a:lnTo>
                  <a:lnTo>
                    <a:pt x="733109" y="148615"/>
                  </a:lnTo>
                  <a:lnTo>
                    <a:pt x="692655" y="169577"/>
                  </a:lnTo>
                  <a:lnTo>
                    <a:pt x="653042" y="191773"/>
                  </a:lnTo>
                  <a:lnTo>
                    <a:pt x="614300" y="215174"/>
                  </a:lnTo>
                  <a:lnTo>
                    <a:pt x="576458" y="239755"/>
                  </a:lnTo>
                  <a:lnTo>
                    <a:pt x="539544" y="265487"/>
                  </a:lnTo>
                  <a:lnTo>
                    <a:pt x="503588" y="292343"/>
                  </a:lnTo>
                  <a:lnTo>
                    <a:pt x="468619" y="320295"/>
                  </a:lnTo>
                  <a:lnTo>
                    <a:pt x="434666" y="349317"/>
                  </a:lnTo>
                  <a:lnTo>
                    <a:pt x="401758" y="379380"/>
                  </a:lnTo>
                  <a:lnTo>
                    <a:pt x="369923" y="410458"/>
                  </a:lnTo>
                  <a:lnTo>
                    <a:pt x="339191" y="442523"/>
                  </a:lnTo>
                  <a:lnTo>
                    <a:pt x="309592" y="475548"/>
                  </a:lnTo>
                  <a:lnTo>
                    <a:pt x="281153" y="509505"/>
                  </a:lnTo>
                  <a:lnTo>
                    <a:pt x="253904" y="544366"/>
                  </a:lnTo>
                  <a:lnTo>
                    <a:pt x="227874" y="580106"/>
                  </a:lnTo>
                  <a:lnTo>
                    <a:pt x="203092" y="616695"/>
                  </a:lnTo>
                  <a:lnTo>
                    <a:pt x="179588" y="654108"/>
                  </a:lnTo>
                  <a:lnTo>
                    <a:pt x="157389" y="692315"/>
                  </a:lnTo>
                  <a:lnTo>
                    <a:pt x="136525" y="731291"/>
                  </a:lnTo>
                  <a:lnTo>
                    <a:pt x="117026" y="771007"/>
                  </a:lnTo>
                  <a:lnTo>
                    <a:pt x="98919" y="811436"/>
                  </a:lnTo>
                  <a:lnTo>
                    <a:pt x="82235" y="852551"/>
                  </a:lnTo>
                  <a:lnTo>
                    <a:pt x="67002" y="894325"/>
                  </a:lnTo>
                  <a:lnTo>
                    <a:pt x="53250" y="936730"/>
                  </a:lnTo>
                  <a:lnTo>
                    <a:pt x="41006" y="979738"/>
                  </a:lnTo>
                  <a:lnTo>
                    <a:pt x="30301" y="1023323"/>
                  </a:lnTo>
                  <a:lnTo>
                    <a:pt x="21163" y="1067456"/>
                  </a:lnTo>
                  <a:lnTo>
                    <a:pt x="13622" y="1112112"/>
                  </a:lnTo>
                  <a:lnTo>
                    <a:pt x="7706" y="1157261"/>
                  </a:lnTo>
                  <a:lnTo>
                    <a:pt x="3444" y="1202877"/>
                  </a:lnTo>
                  <a:lnTo>
                    <a:pt x="865" y="1248932"/>
                  </a:lnTo>
                  <a:lnTo>
                    <a:pt x="0" y="1295400"/>
                  </a:lnTo>
                  <a:lnTo>
                    <a:pt x="865" y="1341867"/>
                  </a:lnTo>
                  <a:lnTo>
                    <a:pt x="3444" y="1387922"/>
                  </a:lnTo>
                  <a:lnTo>
                    <a:pt x="7706" y="1433538"/>
                  </a:lnTo>
                  <a:lnTo>
                    <a:pt x="13622" y="1478687"/>
                  </a:lnTo>
                  <a:lnTo>
                    <a:pt x="21163" y="1523343"/>
                  </a:lnTo>
                  <a:lnTo>
                    <a:pt x="30301" y="1567476"/>
                  </a:lnTo>
                  <a:lnTo>
                    <a:pt x="41006" y="1611061"/>
                  </a:lnTo>
                  <a:lnTo>
                    <a:pt x="53250" y="1654069"/>
                  </a:lnTo>
                  <a:lnTo>
                    <a:pt x="67002" y="1696474"/>
                  </a:lnTo>
                  <a:lnTo>
                    <a:pt x="82235" y="1738248"/>
                  </a:lnTo>
                  <a:lnTo>
                    <a:pt x="98919" y="1779363"/>
                  </a:lnTo>
                  <a:lnTo>
                    <a:pt x="117026" y="1819792"/>
                  </a:lnTo>
                  <a:lnTo>
                    <a:pt x="136525" y="1859508"/>
                  </a:lnTo>
                  <a:lnTo>
                    <a:pt x="157389" y="1898484"/>
                  </a:lnTo>
                  <a:lnTo>
                    <a:pt x="179588" y="1936691"/>
                  </a:lnTo>
                  <a:lnTo>
                    <a:pt x="203092" y="1974104"/>
                  </a:lnTo>
                  <a:lnTo>
                    <a:pt x="227874" y="2010693"/>
                  </a:lnTo>
                  <a:lnTo>
                    <a:pt x="253904" y="2046433"/>
                  </a:lnTo>
                  <a:lnTo>
                    <a:pt x="281153" y="2081294"/>
                  </a:lnTo>
                  <a:lnTo>
                    <a:pt x="309592" y="2115251"/>
                  </a:lnTo>
                  <a:lnTo>
                    <a:pt x="339191" y="2148276"/>
                  </a:lnTo>
                  <a:lnTo>
                    <a:pt x="369923" y="2180341"/>
                  </a:lnTo>
                  <a:lnTo>
                    <a:pt x="401758" y="2211419"/>
                  </a:lnTo>
                  <a:lnTo>
                    <a:pt x="434666" y="2241482"/>
                  </a:lnTo>
                  <a:lnTo>
                    <a:pt x="468619" y="2270504"/>
                  </a:lnTo>
                  <a:lnTo>
                    <a:pt x="503588" y="2298456"/>
                  </a:lnTo>
                  <a:lnTo>
                    <a:pt x="539544" y="2325312"/>
                  </a:lnTo>
                  <a:lnTo>
                    <a:pt x="576458" y="2351044"/>
                  </a:lnTo>
                  <a:lnTo>
                    <a:pt x="614300" y="2375625"/>
                  </a:lnTo>
                  <a:lnTo>
                    <a:pt x="653042" y="2399026"/>
                  </a:lnTo>
                  <a:lnTo>
                    <a:pt x="692655" y="2421222"/>
                  </a:lnTo>
                  <a:lnTo>
                    <a:pt x="733109" y="2442184"/>
                  </a:lnTo>
                  <a:lnTo>
                    <a:pt x="774376" y="2461885"/>
                  </a:lnTo>
                  <a:lnTo>
                    <a:pt x="816426" y="2480298"/>
                  </a:lnTo>
                  <a:lnTo>
                    <a:pt x="859231" y="2497395"/>
                  </a:lnTo>
                  <a:lnTo>
                    <a:pt x="902762" y="2513150"/>
                  </a:lnTo>
                  <a:lnTo>
                    <a:pt x="946989" y="2527533"/>
                  </a:lnTo>
                  <a:lnTo>
                    <a:pt x="991884" y="2540519"/>
                  </a:lnTo>
                  <a:lnTo>
                    <a:pt x="1037417" y="2552080"/>
                  </a:lnTo>
                  <a:lnTo>
                    <a:pt x="1083559" y="2562188"/>
                  </a:lnTo>
                  <a:lnTo>
                    <a:pt x="1130282" y="2570817"/>
                  </a:lnTo>
                  <a:lnTo>
                    <a:pt x="1177556" y="2577937"/>
                  </a:lnTo>
                  <a:lnTo>
                    <a:pt x="1225353" y="2583523"/>
                  </a:lnTo>
                  <a:lnTo>
                    <a:pt x="1273643" y="2587547"/>
                  </a:lnTo>
                  <a:lnTo>
                    <a:pt x="1322397" y="2589982"/>
                  </a:lnTo>
                  <a:lnTo>
                    <a:pt x="1371587" y="2590799"/>
                  </a:lnTo>
                  <a:lnTo>
                    <a:pt x="1420777" y="2589982"/>
                  </a:lnTo>
                  <a:lnTo>
                    <a:pt x="1469532" y="2587547"/>
                  </a:lnTo>
                  <a:lnTo>
                    <a:pt x="1517823" y="2583523"/>
                  </a:lnTo>
                  <a:lnTo>
                    <a:pt x="1565620" y="2577937"/>
                  </a:lnTo>
                  <a:lnTo>
                    <a:pt x="1612895" y="2570817"/>
                  </a:lnTo>
                  <a:lnTo>
                    <a:pt x="1659619" y="2562188"/>
                  </a:lnTo>
                  <a:lnTo>
                    <a:pt x="1705762" y="2552080"/>
                  </a:lnTo>
                  <a:lnTo>
                    <a:pt x="1751295" y="2540519"/>
                  </a:lnTo>
                  <a:lnTo>
                    <a:pt x="1796191" y="2527533"/>
                  </a:lnTo>
                  <a:lnTo>
                    <a:pt x="1840418" y="2513150"/>
                  </a:lnTo>
                  <a:lnTo>
                    <a:pt x="1883949" y="2497395"/>
                  </a:lnTo>
                  <a:lnTo>
                    <a:pt x="1926755" y="2480298"/>
                  </a:lnTo>
                  <a:lnTo>
                    <a:pt x="1968806" y="2461885"/>
                  </a:lnTo>
                  <a:lnTo>
                    <a:pt x="2010073" y="2442184"/>
                  </a:lnTo>
                  <a:lnTo>
                    <a:pt x="2050528" y="2421222"/>
                  </a:lnTo>
                  <a:lnTo>
                    <a:pt x="2090141" y="2399026"/>
                  </a:lnTo>
                  <a:lnTo>
                    <a:pt x="2128883" y="2375625"/>
                  </a:lnTo>
                  <a:lnTo>
                    <a:pt x="2166726" y="2351044"/>
                  </a:lnTo>
                  <a:lnTo>
                    <a:pt x="2203640" y="2325312"/>
                  </a:lnTo>
                  <a:lnTo>
                    <a:pt x="2239596" y="2298456"/>
                  </a:lnTo>
                  <a:lnTo>
                    <a:pt x="2274565" y="2270504"/>
                  </a:lnTo>
                  <a:lnTo>
                    <a:pt x="2308518" y="2241482"/>
                  </a:lnTo>
                  <a:lnTo>
                    <a:pt x="2341427" y="2211419"/>
                  </a:lnTo>
                  <a:lnTo>
                    <a:pt x="2373262" y="2180341"/>
                  </a:lnTo>
                  <a:lnTo>
                    <a:pt x="2403994" y="2148276"/>
                  </a:lnTo>
                  <a:lnTo>
                    <a:pt x="2433594" y="2115251"/>
                  </a:lnTo>
                  <a:lnTo>
                    <a:pt x="2462032" y="2081294"/>
                  </a:lnTo>
                  <a:lnTo>
                    <a:pt x="2489281" y="2046433"/>
                  </a:lnTo>
                  <a:lnTo>
                    <a:pt x="2515311" y="2010693"/>
                  </a:lnTo>
                  <a:lnTo>
                    <a:pt x="2540093" y="1974104"/>
                  </a:lnTo>
                  <a:lnTo>
                    <a:pt x="2563598" y="1936691"/>
                  </a:lnTo>
                  <a:lnTo>
                    <a:pt x="2585797" y="1898484"/>
                  </a:lnTo>
                  <a:lnTo>
                    <a:pt x="2606661" y="1859508"/>
                  </a:lnTo>
                  <a:lnTo>
                    <a:pt x="2626160" y="1819792"/>
                  </a:lnTo>
                  <a:lnTo>
                    <a:pt x="2644267" y="1779363"/>
                  </a:lnTo>
                  <a:lnTo>
                    <a:pt x="2660951" y="1738248"/>
                  </a:lnTo>
                  <a:lnTo>
                    <a:pt x="2676184" y="1696474"/>
                  </a:lnTo>
                  <a:lnTo>
                    <a:pt x="2689937" y="1654069"/>
                  </a:lnTo>
                  <a:lnTo>
                    <a:pt x="2702180" y="1611061"/>
                  </a:lnTo>
                  <a:lnTo>
                    <a:pt x="2712885" y="1567476"/>
                  </a:lnTo>
                  <a:lnTo>
                    <a:pt x="2722023" y="1523343"/>
                  </a:lnTo>
                  <a:lnTo>
                    <a:pt x="2729565" y="1478687"/>
                  </a:lnTo>
                  <a:lnTo>
                    <a:pt x="2735481" y="1433538"/>
                  </a:lnTo>
                  <a:lnTo>
                    <a:pt x="2739743" y="1387922"/>
                  </a:lnTo>
                  <a:lnTo>
                    <a:pt x="2742321" y="1341867"/>
                  </a:lnTo>
                  <a:lnTo>
                    <a:pt x="2743187" y="1295399"/>
                  </a:lnTo>
                  <a:lnTo>
                    <a:pt x="2742321" y="1248932"/>
                  </a:lnTo>
                  <a:lnTo>
                    <a:pt x="2739743" y="1202877"/>
                  </a:lnTo>
                  <a:lnTo>
                    <a:pt x="2735481" y="1157261"/>
                  </a:lnTo>
                  <a:lnTo>
                    <a:pt x="2729565" y="1112112"/>
                  </a:lnTo>
                  <a:lnTo>
                    <a:pt x="2722023" y="1067456"/>
                  </a:lnTo>
                  <a:lnTo>
                    <a:pt x="2712885" y="1023323"/>
                  </a:lnTo>
                  <a:lnTo>
                    <a:pt x="2702180" y="979738"/>
                  </a:lnTo>
                  <a:lnTo>
                    <a:pt x="2689937" y="936730"/>
                  </a:lnTo>
                  <a:lnTo>
                    <a:pt x="2676184" y="894325"/>
                  </a:lnTo>
                  <a:lnTo>
                    <a:pt x="2660951" y="852551"/>
                  </a:lnTo>
                  <a:lnTo>
                    <a:pt x="2644267" y="811436"/>
                  </a:lnTo>
                  <a:lnTo>
                    <a:pt x="2626160" y="771007"/>
                  </a:lnTo>
                  <a:lnTo>
                    <a:pt x="2606661" y="731291"/>
                  </a:lnTo>
                  <a:lnTo>
                    <a:pt x="2585797" y="692315"/>
                  </a:lnTo>
                  <a:lnTo>
                    <a:pt x="2563598" y="654108"/>
                  </a:lnTo>
                  <a:lnTo>
                    <a:pt x="2540093" y="616695"/>
                  </a:lnTo>
                  <a:lnTo>
                    <a:pt x="2515311" y="580106"/>
                  </a:lnTo>
                  <a:lnTo>
                    <a:pt x="2489281" y="544366"/>
                  </a:lnTo>
                  <a:lnTo>
                    <a:pt x="2462032" y="509505"/>
                  </a:lnTo>
                  <a:lnTo>
                    <a:pt x="2433594" y="475548"/>
                  </a:lnTo>
                  <a:lnTo>
                    <a:pt x="2403994" y="442523"/>
                  </a:lnTo>
                  <a:lnTo>
                    <a:pt x="2373262" y="410458"/>
                  </a:lnTo>
                  <a:lnTo>
                    <a:pt x="2341427" y="379380"/>
                  </a:lnTo>
                  <a:lnTo>
                    <a:pt x="2308518" y="349317"/>
                  </a:lnTo>
                  <a:lnTo>
                    <a:pt x="2274565" y="320295"/>
                  </a:lnTo>
                  <a:lnTo>
                    <a:pt x="2239596" y="292343"/>
                  </a:lnTo>
                  <a:lnTo>
                    <a:pt x="2203640" y="265487"/>
                  </a:lnTo>
                  <a:lnTo>
                    <a:pt x="2166726" y="239755"/>
                  </a:lnTo>
                  <a:lnTo>
                    <a:pt x="2128883" y="215174"/>
                  </a:lnTo>
                  <a:lnTo>
                    <a:pt x="2090141" y="191773"/>
                  </a:lnTo>
                  <a:lnTo>
                    <a:pt x="2050528" y="169577"/>
                  </a:lnTo>
                  <a:lnTo>
                    <a:pt x="2010073" y="148615"/>
                  </a:lnTo>
                  <a:lnTo>
                    <a:pt x="1968806" y="128914"/>
                  </a:lnTo>
                  <a:lnTo>
                    <a:pt x="1926755" y="110501"/>
                  </a:lnTo>
                  <a:lnTo>
                    <a:pt x="1883949" y="93404"/>
                  </a:lnTo>
                  <a:lnTo>
                    <a:pt x="1840418" y="77649"/>
                  </a:lnTo>
                  <a:lnTo>
                    <a:pt x="1796191" y="63266"/>
                  </a:lnTo>
                  <a:lnTo>
                    <a:pt x="1751295" y="50280"/>
                  </a:lnTo>
                  <a:lnTo>
                    <a:pt x="1705762" y="38719"/>
                  </a:lnTo>
                  <a:lnTo>
                    <a:pt x="1659619" y="28611"/>
                  </a:lnTo>
                  <a:lnTo>
                    <a:pt x="1612895" y="19982"/>
                  </a:lnTo>
                  <a:lnTo>
                    <a:pt x="1565620" y="12862"/>
                  </a:lnTo>
                  <a:lnTo>
                    <a:pt x="1517823" y="7276"/>
                  </a:lnTo>
                  <a:lnTo>
                    <a:pt x="1469532" y="3252"/>
                  </a:lnTo>
                  <a:lnTo>
                    <a:pt x="1420777" y="817"/>
                  </a:lnTo>
                  <a:lnTo>
                    <a:pt x="1371587" y="0"/>
                  </a:lnTo>
                  <a:close/>
                </a:path>
              </a:pathLst>
            </a:custGeom>
            <a:ln w="38100">
              <a:solidFill>
                <a:srgbClr val="34CC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82839" y="4324095"/>
              <a:ext cx="1600200" cy="1676400"/>
            </a:xfrm>
            <a:custGeom>
              <a:avLst/>
              <a:gdLst/>
              <a:ahLst/>
              <a:cxnLst/>
              <a:rect l="l" t="t" r="r" b="b"/>
              <a:pathLst>
                <a:path w="1600200" h="1676400">
                  <a:moveTo>
                    <a:pt x="800100" y="0"/>
                  </a:moveTo>
                  <a:lnTo>
                    <a:pt x="753080" y="1421"/>
                  </a:lnTo>
                  <a:lnTo>
                    <a:pt x="706777" y="5633"/>
                  </a:lnTo>
                  <a:lnTo>
                    <a:pt x="661265" y="12558"/>
                  </a:lnTo>
                  <a:lnTo>
                    <a:pt x="616620" y="22117"/>
                  </a:lnTo>
                  <a:lnTo>
                    <a:pt x="572916" y="34233"/>
                  </a:lnTo>
                  <a:lnTo>
                    <a:pt x="530228" y="48825"/>
                  </a:lnTo>
                  <a:lnTo>
                    <a:pt x="488632" y="65817"/>
                  </a:lnTo>
                  <a:lnTo>
                    <a:pt x="448202" y="85130"/>
                  </a:lnTo>
                  <a:lnTo>
                    <a:pt x="409014" y="106686"/>
                  </a:lnTo>
                  <a:lnTo>
                    <a:pt x="371141" y="130406"/>
                  </a:lnTo>
                  <a:lnTo>
                    <a:pt x="334660" y="156212"/>
                  </a:lnTo>
                  <a:lnTo>
                    <a:pt x="299645" y="184026"/>
                  </a:lnTo>
                  <a:lnTo>
                    <a:pt x="266172" y="213769"/>
                  </a:lnTo>
                  <a:lnTo>
                    <a:pt x="234315" y="245363"/>
                  </a:lnTo>
                  <a:lnTo>
                    <a:pt x="204148" y="278731"/>
                  </a:lnTo>
                  <a:lnTo>
                    <a:pt x="175748" y="313792"/>
                  </a:lnTo>
                  <a:lnTo>
                    <a:pt x="149189" y="350470"/>
                  </a:lnTo>
                  <a:lnTo>
                    <a:pt x="124547" y="388686"/>
                  </a:lnTo>
                  <a:lnTo>
                    <a:pt x="101895" y="428362"/>
                  </a:lnTo>
                  <a:lnTo>
                    <a:pt x="81309" y="469418"/>
                  </a:lnTo>
                  <a:lnTo>
                    <a:pt x="62865" y="511778"/>
                  </a:lnTo>
                  <a:lnTo>
                    <a:pt x="46636" y="555362"/>
                  </a:lnTo>
                  <a:lnTo>
                    <a:pt x="32698" y="600093"/>
                  </a:lnTo>
                  <a:lnTo>
                    <a:pt x="21127" y="645891"/>
                  </a:lnTo>
                  <a:lnTo>
                    <a:pt x="11996" y="692679"/>
                  </a:lnTo>
                  <a:lnTo>
                    <a:pt x="5381" y="740379"/>
                  </a:lnTo>
                  <a:lnTo>
                    <a:pt x="1357" y="788912"/>
                  </a:lnTo>
                  <a:lnTo>
                    <a:pt x="0" y="838200"/>
                  </a:lnTo>
                  <a:lnTo>
                    <a:pt x="1357" y="887487"/>
                  </a:lnTo>
                  <a:lnTo>
                    <a:pt x="5381" y="936020"/>
                  </a:lnTo>
                  <a:lnTo>
                    <a:pt x="11996" y="983720"/>
                  </a:lnTo>
                  <a:lnTo>
                    <a:pt x="21127" y="1030508"/>
                  </a:lnTo>
                  <a:lnTo>
                    <a:pt x="32698" y="1076306"/>
                  </a:lnTo>
                  <a:lnTo>
                    <a:pt x="46636" y="1121037"/>
                  </a:lnTo>
                  <a:lnTo>
                    <a:pt x="62865" y="1164621"/>
                  </a:lnTo>
                  <a:lnTo>
                    <a:pt x="81309" y="1206981"/>
                  </a:lnTo>
                  <a:lnTo>
                    <a:pt x="101895" y="1248037"/>
                  </a:lnTo>
                  <a:lnTo>
                    <a:pt x="124547" y="1287713"/>
                  </a:lnTo>
                  <a:lnTo>
                    <a:pt x="149189" y="1325929"/>
                  </a:lnTo>
                  <a:lnTo>
                    <a:pt x="175748" y="1362607"/>
                  </a:lnTo>
                  <a:lnTo>
                    <a:pt x="204148" y="1397668"/>
                  </a:lnTo>
                  <a:lnTo>
                    <a:pt x="234315" y="1431036"/>
                  </a:lnTo>
                  <a:lnTo>
                    <a:pt x="266172" y="1462630"/>
                  </a:lnTo>
                  <a:lnTo>
                    <a:pt x="299645" y="1492373"/>
                  </a:lnTo>
                  <a:lnTo>
                    <a:pt x="334660" y="1520187"/>
                  </a:lnTo>
                  <a:lnTo>
                    <a:pt x="371141" y="1545993"/>
                  </a:lnTo>
                  <a:lnTo>
                    <a:pt x="409014" y="1569713"/>
                  </a:lnTo>
                  <a:lnTo>
                    <a:pt x="448202" y="1591269"/>
                  </a:lnTo>
                  <a:lnTo>
                    <a:pt x="488632" y="1610582"/>
                  </a:lnTo>
                  <a:lnTo>
                    <a:pt x="530228" y="1627574"/>
                  </a:lnTo>
                  <a:lnTo>
                    <a:pt x="572916" y="1642166"/>
                  </a:lnTo>
                  <a:lnTo>
                    <a:pt x="616620" y="1654282"/>
                  </a:lnTo>
                  <a:lnTo>
                    <a:pt x="661265" y="1663841"/>
                  </a:lnTo>
                  <a:lnTo>
                    <a:pt x="706777" y="1670766"/>
                  </a:lnTo>
                  <a:lnTo>
                    <a:pt x="753080" y="1674978"/>
                  </a:lnTo>
                  <a:lnTo>
                    <a:pt x="800100" y="1676400"/>
                  </a:lnTo>
                  <a:lnTo>
                    <a:pt x="847119" y="1674978"/>
                  </a:lnTo>
                  <a:lnTo>
                    <a:pt x="893422" y="1670766"/>
                  </a:lnTo>
                  <a:lnTo>
                    <a:pt x="938934" y="1663841"/>
                  </a:lnTo>
                  <a:lnTo>
                    <a:pt x="983579" y="1654282"/>
                  </a:lnTo>
                  <a:lnTo>
                    <a:pt x="1027283" y="1642166"/>
                  </a:lnTo>
                  <a:lnTo>
                    <a:pt x="1069971" y="1627574"/>
                  </a:lnTo>
                  <a:lnTo>
                    <a:pt x="1111567" y="1610582"/>
                  </a:lnTo>
                  <a:lnTo>
                    <a:pt x="1151997" y="1591269"/>
                  </a:lnTo>
                  <a:lnTo>
                    <a:pt x="1191185" y="1569713"/>
                  </a:lnTo>
                  <a:lnTo>
                    <a:pt x="1229058" y="1545993"/>
                  </a:lnTo>
                  <a:lnTo>
                    <a:pt x="1265539" y="1520187"/>
                  </a:lnTo>
                  <a:lnTo>
                    <a:pt x="1300554" y="1492373"/>
                  </a:lnTo>
                  <a:lnTo>
                    <a:pt x="1334027" y="1462630"/>
                  </a:lnTo>
                  <a:lnTo>
                    <a:pt x="1365884" y="1431036"/>
                  </a:lnTo>
                  <a:lnTo>
                    <a:pt x="1396051" y="1397668"/>
                  </a:lnTo>
                  <a:lnTo>
                    <a:pt x="1424451" y="1362607"/>
                  </a:lnTo>
                  <a:lnTo>
                    <a:pt x="1451010" y="1325929"/>
                  </a:lnTo>
                  <a:lnTo>
                    <a:pt x="1475652" y="1287713"/>
                  </a:lnTo>
                  <a:lnTo>
                    <a:pt x="1498304" y="1248037"/>
                  </a:lnTo>
                  <a:lnTo>
                    <a:pt x="1518890" y="1206981"/>
                  </a:lnTo>
                  <a:lnTo>
                    <a:pt x="1537334" y="1164621"/>
                  </a:lnTo>
                  <a:lnTo>
                    <a:pt x="1553563" y="1121037"/>
                  </a:lnTo>
                  <a:lnTo>
                    <a:pt x="1567501" y="1076306"/>
                  </a:lnTo>
                  <a:lnTo>
                    <a:pt x="1579072" y="1030508"/>
                  </a:lnTo>
                  <a:lnTo>
                    <a:pt x="1588203" y="983720"/>
                  </a:lnTo>
                  <a:lnTo>
                    <a:pt x="1594818" y="936020"/>
                  </a:lnTo>
                  <a:lnTo>
                    <a:pt x="1598842" y="887487"/>
                  </a:lnTo>
                  <a:lnTo>
                    <a:pt x="1600200" y="838200"/>
                  </a:lnTo>
                  <a:lnTo>
                    <a:pt x="1598842" y="788912"/>
                  </a:lnTo>
                  <a:lnTo>
                    <a:pt x="1594818" y="740379"/>
                  </a:lnTo>
                  <a:lnTo>
                    <a:pt x="1588203" y="692679"/>
                  </a:lnTo>
                  <a:lnTo>
                    <a:pt x="1579072" y="645891"/>
                  </a:lnTo>
                  <a:lnTo>
                    <a:pt x="1567501" y="600093"/>
                  </a:lnTo>
                  <a:lnTo>
                    <a:pt x="1553563" y="555362"/>
                  </a:lnTo>
                  <a:lnTo>
                    <a:pt x="1537335" y="511778"/>
                  </a:lnTo>
                  <a:lnTo>
                    <a:pt x="1518890" y="469418"/>
                  </a:lnTo>
                  <a:lnTo>
                    <a:pt x="1498304" y="428362"/>
                  </a:lnTo>
                  <a:lnTo>
                    <a:pt x="1475652" y="388686"/>
                  </a:lnTo>
                  <a:lnTo>
                    <a:pt x="1451010" y="350470"/>
                  </a:lnTo>
                  <a:lnTo>
                    <a:pt x="1424451" y="313792"/>
                  </a:lnTo>
                  <a:lnTo>
                    <a:pt x="1396051" y="278731"/>
                  </a:lnTo>
                  <a:lnTo>
                    <a:pt x="1365885" y="245363"/>
                  </a:lnTo>
                  <a:lnTo>
                    <a:pt x="1334027" y="213769"/>
                  </a:lnTo>
                  <a:lnTo>
                    <a:pt x="1300554" y="184026"/>
                  </a:lnTo>
                  <a:lnTo>
                    <a:pt x="1265539" y="156212"/>
                  </a:lnTo>
                  <a:lnTo>
                    <a:pt x="1229058" y="130406"/>
                  </a:lnTo>
                  <a:lnTo>
                    <a:pt x="1191185" y="106686"/>
                  </a:lnTo>
                  <a:lnTo>
                    <a:pt x="1151997" y="85130"/>
                  </a:lnTo>
                  <a:lnTo>
                    <a:pt x="1111567" y="65817"/>
                  </a:lnTo>
                  <a:lnTo>
                    <a:pt x="1069971" y="48825"/>
                  </a:lnTo>
                  <a:lnTo>
                    <a:pt x="1027283" y="34233"/>
                  </a:lnTo>
                  <a:lnTo>
                    <a:pt x="983579" y="22117"/>
                  </a:lnTo>
                  <a:lnTo>
                    <a:pt x="938934" y="12558"/>
                  </a:lnTo>
                  <a:lnTo>
                    <a:pt x="893422" y="5633"/>
                  </a:lnTo>
                  <a:lnTo>
                    <a:pt x="847119" y="1421"/>
                  </a:lnTo>
                  <a:lnTo>
                    <a:pt x="800100" y="0"/>
                  </a:lnTo>
                  <a:close/>
                </a:path>
              </a:pathLst>
            </a:custGeom>
            <a:ln w="38100">
              <a:solidFill>
                <a:srgbClr val="FF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69039" y="3866895"/>
              <a:ext cx="1981200" cy="1981200"/>
            </a:xfrm>
            <a:custGeom>
              <a:avLst/>
              <a:gdLst/>
              <a:ahLst/>
              <a:cxnLst/>
              <a:rect l="l" t="t" r="r" b="b"/>
              <a:pathLst>
                <a:path w="1981200" h="1981200">
                  <a:moveTo>
                    <a:pt x="990587" y="0"/>
                  </a:moveTo>
                  <a:lnTo>
                    <a:pt x="942591" y="1142"/>
                  </a:lnTo>
                  <a:lnTo>
                    <a:pt x="895184" y="4534"/>
                  </a:lnTo>
                  <a:lnTo>
                    <a:pt x="848419" y="10124"/>
                  </a:lnTo>
                  <a:lnTo>
                    <a:pt x="802347" y="17861"/>
                  </a:lnTo>
                  <a:lnTo>
                    <a:pt x="757021" y="27691"/>
                  </a:lnTo>
                  <a:lnTo>
                    <a:pt x="712492" y="39565"/>
                  </a:lnTo>
                  <a:lnTo>
                    <a:pt x="668813" y="53428"/>
                  </a:lnTo>
                  <a:lnTo>
                    <a:pt x="626034" y="69231"/>
                  </a:lnTo>
                  <a:lnTo>
                    <a:pt x="584208" y="86920"/>
                  </a:lnTo>
                  <a:lnTo>
                    <a:pt x="543386" y="106444"/>
                  </a:lnTo>
                  <a:lnTo>
                    <a:pt x="503622" y="127751"/>
                  </a:lnTo>
                  <a:lnTo>
                    <a:pt x="464966" y="150789"/>
                  </a:lnTo>
                  <a:lnTo>
                    <a:pt x="427470" y="175506"/>
                  </a:lnTo>
                  <a:lnTo>
                    <a:pt x="391187" y="201851"/>
                  </a:lnTo>
                  <a:lnTo>
                    <a:pt x="356168" y="229771"/>
                  </a:lnTo>
                  <a:lnTo>
                    <a:pt x="322465" y="259215"/>
                  </a:lnTo>
                  <a:lnTo>
                    <a:pt x="290129" y="290131"/>
                  </a:lnTo>
                  <a:lnTo>
                    <a:pt x="259214" y="322466"/>
                  </a:lnTo>
                  <a:lnTo>
                    <a:pt x="229770" y="356170"/>
                  </a:lnTo>
                  <a:lnTo>
                    <a:pt x="201850" y="391189"/>
                  </a:lnTo>
                  <a:lnTo>
                    <a:pt x="175506" y="427473"/>
                  </a:lnTo>
                  <a:lnTo>
                    <a:pt x="150788" y="464969"/>
                  </a:lnTo>
                  <a:lnTo>
                    <a:pt x="127750" y="503626"/>
                  </a:lnTo>
                  <a:lnTo>
                    <a:pt x="106443" y="543391"/>
                  </a:lnTo>
                  <a:lnTo>
                    <a:pt x="86919" y="584213"/>
                  </a:lnTo>
                  <a:lnTo>
                    <a:pt x="69230" y="626039"/>
                  </a:lnTo>
                  <a:lnTo>
                    <a:pt x="53428" y="668819"/>
                  </a:lnTo>
                  <a:lnTo>
                    <a:pt x="39564" y="712499"/>
                  </a:lnTo>
                  <a:lnTo>
                    <a:pt x="27691" y="757029"/>
                  </a:lnTo>
                  <a:lnTo>
                    <a:pt x="17861" y="802356"/>
                  </a:lnTo>
                  <a:lnTo>
                    <a:pt x="10124" y="848429"/>
                  </a:lnTo>
                  <a:lnTo>
                    <a:pt x="4534" y="895195"/>
                  </a:lnTo>
                  <a:lnTo>
                    <a:pt x="1142" y="942602"/>
                  </a:lnTo>
                  <a:lnTo>
                    <a:pt x="0" y="990600"/>
                  </a:lnTo>
                  <a:lnTo>
                    <a:pt x="1142" y="1038597"/>
                  </a:lnTo>
                  <a:lnTo>
                    <a:pt x="4534" y="1086004"/>
                  </a:lnTo>
                  <a:lnTo>
                    <a:pt x="10124" y="1132770"/>
                  </a:lnTo>
                  <a:lnTo>
                    <a:pt x="17861" y="1178843"/>
                  </a:lnTo>
                  <a:lnTo>
                    <a:pt x="27691" y="1224170"/>
                  </a:lnTo>
                  <a:lnTo>
                    <a:pt x="39564" y="1268700"/>
                  </a:lnTo>
                  <a:lnTo>
                    <a:pt x="53428" y="1312380"/>
                  </a:lnTo>
                  <a:lnTo>
                    <a:pt x="69230" y="1355160"/>
                  </a:lnTo>
                  <a:lnTo>
                    <a:pt x="86919" y="1396986"/>
                  </a:lnTo>
                  <a:lnTo>
                    <a:pt x="106443" y="1437808"/>
                  </a:lnTo>
                  <a:lnTo>
                    <a:pt x="127750" y="1477573"/>
                  </a:lnTo>
                  <a:lnTo>
                    <a:pt x="150788" y="1516230"/>
                  </a:lnTo>
                  <a:lnTo>
                    <a:pt x="175506" y="1553726"/>
                  </a:lnTo>
                  <a:lnTo>
                    <a:pt x="201850" y="1590010"/>
                  </a:lnTo>
                  <a:lnTo>
                    <a:pt x="229770" y="1625029"/>
                  </a:lnTo>
                  <a:lnTo>
                    <a:pt x="259214" y="1658733"/>
                  </a:lnTo>
                  <a:lnTo>
                    <a:pt x="290129" y="1691068"/>
                  </a:lnTo>
                  <a:lnTo>
                    <a:pt x="322465" y="1721984"/>
                  </a:lnTo>
                  <a:lnTo>
                    <a:pt x="356168" y="1751428"/>
                  </a:lnTo>
                  <a:lnTo>
                    <a:pt x="391187" y="1779348"/>
                  </a:lnTo>
                  <a:lnTo>
                    <a:pt x="427470" y="1805693"/>
                  </a:lnTo>
                  <a:lnTo>
                    <a:pt x="464966" y="1830410"/>
                  </a:lnTo>
                  <a:lnTo>
                    <a:pt x="503622" y="1853448"/>
                  </a:lnTo>
                  <a:lnTo>
                    <a:pt x="543386" y="1874755"/>
                  </a:lnTo>
                  <a:lnTo>
                    <a:pt x="584208" y="1894279"/>
                  </a:lnTo>
                  <a:lnTo>
                    <a:pt x="626034" y="1911968"/>
                  </a:lnTo>
                  <a:lnTo>
                    <a:pt x="668813" y="1927771"/>
                  </a:lnTo>
                  <a:lnTo>
                    <a:pt x="712492" y="1941634"/>
                  </a:lnTo>
                  <a:lnTo>
                    <a:pt x="757021" y="1953508"/>
                  </a:lnTo>
                  <a:lnTo>
                    <a:pt x="802347" y="1963338"/>
                  </a:lnTo>
                  <a:lnTo>
                    <a:pt x="848419" y="1971075"/>
                  </a:lnTo>
                  <a:lnTo>
                    <a:pt x="895184" y="1976665"/>
                  </a:lnTo>
                  <a:lnTo>
                    <a:pt x="942591" y="1980057"/>
                  </a:lnTo>
                  <a:lnTo>
                    <a:pt x="990587" y="1981200"/>
                  </a:lnTo>
                  <a:lnTo>
                    <a:pt x="1038585" y="1980057"/>
                  </a:lnTo>
                  <a:lnTo>
                    <a:pt x="1085994" y="1976665"/>
                  </a:lnTo>
                  <a:lnTo>
                    <a:pt x="1132760" y="1971075"/>
                  </a:lnTo>
                  <a:lnTo>
                    <a:pt x="1178834" y="1963338"/>
                  </a:lnTo>
                  <a:lnTo>
                    <a:pt x="1224161" y="1953508"/>
                  </a:lnTo>
                  <a:lnTo>
                    <a:pt x="1268691" y="1941634"/>
                  </a:lnTo>
                  <a:lnTo>
                    <a:pt x="1312372" y="1927771"/>
                  </a:lnTo>
                  <a:lnTo>
                    <a:pt x="1355152" y="1911968"/>
                  </a:lnTo>
                  <a:lnTo>
                    <a:pt x="1396979" y="1894279"/>
                  </a:lnTo>
                  <a:lnTo>
                    <a:pt x="1437801" y="1874755"/>
                  </a:lnTo>
                  <a:lnTo>
                    <a:pt x="1477566" y="1853448"/>
                  </a:lnTo>
                  <a:lnTo>
                    <a:pt x="1516223" y="1830410"/>
                  </a:lnTo>
                  <a:lnTo>
                    <a:pt x="1553719" y="1805693"/>
                  </a:lnTo>
                  <a:lnTo>
                    <a:pt x="1590002" y="1779348"/>
                  </a:lnTo>
                  <a:lnTo>
                    <a:pt x="1625022" y="1751428"/>
                  </a:lnTo>
                  <a:lnTo>
                    <a:pt x="1658725" y="1721984"/>
                  </a:lnTo>
                  <a:lnTo>
                    <a:pt x="1691060" y="1691068"/>
                  </a:lnTo>
                  <a:lnTo>
                    <a:pt x="1721975" y="1658733"/>
                  </a:lnTo>
                  <a:lnTo>
                    <a:pt x="1751419" y="1625029"/>
                  </a:lnTo>
                  <a:lnTo>
                    <a:pt x="1779339" y="1590010"/>
                  </a:lnTo>
                  <a:lnTo>
                    <a:pt x="1805683" y="1553726"/>
                  </a:lnTo>
                  <a:lnTo>
                    <a:pt x="1830400" y="1516230"/>
                  </a:lnTo>
                  <a:lnTo>
                    <a:pt x="1853438" y="1477573"/>
                  </a:lnTo>
                  <a:lnTo>
                    <a:pt x="1874745" y="1437808"/>
                  </a:lnTo>
                  <a:lnTo>
                    <a:pt x="1894269" y="1396986"/>
                  </a:lnTo>
                  <a:lnTo>
                    <a:pt x="1911957" y="1355160"/>
                  </a:lnTo>
                  <a:lnTo>
                    <a:pt x="1927759" y="1312380"/>
                  </a:lnTo>
                  <a:lnTo>
                    <a:pt x="1941623" y="1268700"/>
                  </a:lnTo>
                  <a:lnTo>
                    <a:pt x="1953496" y="1224170"/>
                  </a:lnTo>
                  <a:lnTo>
                    <a:pt x="1963326" y="1178843"/>
                  </a:lnTo>
                  <a:lnTo>
                    <a:pt x="1971062" y="1132770"/>
                  </a:lnTo>
                  <a:lnTo>
                    <a:pt x="1976652" y="1086004"/>
                  </a:lnTo>
                  <a:lnTo>
                    <a:pt x="1980045" y="1038597"/>
                  </a:lnTo>
                  <a:lnTo>
                    <a:pt x="1981187" y="990600"/>
                  </a:lnTo>
                  <a:lnTo>
                    <a:pt x="1980045" y="942602"/>
                  </a:lnTo>
                  <a:lnTo>
                    <a:pt x="1976652" y="895195"/>
                  </a:lnTo>
                  <a:lnTo>
                    <a:pt x="1971062" y="848429"/>
                  </a:lnTo>
                  <a:lnTo>
                    <a:pt x="1963326" y="802356"/>
                  </a:lnTo>
                  <a:lnTo>
                    <a:pt x="1953496" y="757029"/>
                  </a:lnTo>
                  <a:lnTo>
                    <a:pt x="1941623" y="712499"/>
                  </a:lnTo>
                  <a:lnTo>
                    <a:pt x="1927759" y="668819"/>
                  </a:lnTo>
                  <a:lnTo>
                    <a:pt x="1911957" y="626039"/>
                  </a:lnTo>
                  <a:lnTo>
                    <a:pt x="1894269" y="584213"/>
                  </a:lnTo>
                  <a:lnTo>
                    <a:pt x="1874745" y="543391"/>
                  </a:lnTo>
                  <a:lnTo>
                    <a:pt x="1853438" y="503626"/>
                  </a:lnTo>
                  <a:lnTo>
                    <a:pt x="1830400" y="464969"/>
                  </a:lnTo>
                  <a:lnTo>
                    <a:pt x="1805683" y="427473"/>
                  </a:lnTo>
                  <a:lnTo>
                    <a:pt x="1779339" y="391189"/>
                  </a:lnTo>
                  <a:lnTo>
                    <a:pt x="1751419" y="356170"/>
                  </a:lnTo>
                  <a:lnTo>
                    <a:pt x="1721975" y="322466"/>
                  </a:lnTo>
                  <a:lnTo>
                    <a:pt x="1691060" y="290131"/>
                  </a:lnTo>
                  <a:lnTo>
                    <a:pt x="1658725" y="259215"/>
                  </a:lnTo>
                  <a:lnTo>
                    <a:pt x="1625022" y="229771"/>
                  </a:lnTo>
                  <a:lnTo>
                    <a:pt x="1590002" y="201851"/>
                  </a:lnTo>
                  <a:lnTo>
                    <a:pt x="1553719" y="175506"/>
                  </a:lnTo>
                  <a:lnTo>
                    <a:pt x="1516223" y="150789"/>
                  </a:lnTo>
                  <a:lnTo>
                    <a:pt x="1477566" y="127751"/>
                  </a:lnTo>
                  <a:lnTo>
                    <a:pt x="1437801" y="106444"/>
                  </a:lnTo>
                  <a:lnTo>
                    <a:pt x="1396979" y="86920"/>
                  </a:lnTo>
                  <a:lnTo>
                    <a:pt x="1355152" y="69231"/>
                  </a:lnTo>
                  <a:lnTo>
                    <a:pt x="1312372" y="53428"/>
                  </a:lnTo>
                  <a:lnTo>
                    <a:pt x="1268691" y="39565"/>
                  </a:lnTo>
                  <a:lnTo>
                    <a:pt x="1224161" y="27691"/>
                  </a:lnTo>
                  <a:lnTo>
                    <a:pt x="1178834" y="17861"/>
                  </a:lnTo>
                  <a:lnTo>
                    <a:pt x="1132760" y="10124"/>
                  </a:lnTo>
                  <a:lnTo>
                    <a:pt x="1085994" y="4534"/>
                  </a:lnTo>
                  <a:lnTo>
                    <a:pt x="1038585" y="1142"/>
                  </a:lnTo>
                  <a:lnTo>
                    <a:pt x="990587" y="0"/>
                  </a:lnTo>
                  <a:close/>
                </a:path>
              </a:pathLst>
            </a:custGeom>
            <a:ln w="38100">
              <a:solidFill>
                <a:srgbClr val="99CC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27669" y="2108199"/>
              <a:ext cx="1377950" cy="831850"/>
            </a:xfrm>
            <a:custGeom>
              <a:avLst/>
              <a:gdLst/>
              <a:ahLst/>
              <a:cxnLst/>
              <a:rect l="l" t="t" r="r" b="b"/>
              <a:pathLst>
                <a:path w="1377950" h="831850">
                  <a:moveTo>
                    <a:pt x="1377696" y="505967"/>
                  </a:moveTo>
                  <a:lnTo>
                    <a:pt x="0" y="114300"/>
                  </a:lnTo>
                </a:path>
                <a:path w="1377950" h="831850">
                  <a:moveTo>
                    <a:pt x="0" y="0"/>
                  </a:moveTo>
                  <a:lnTo>
                    <a:pt x="0" y="831341"/>
                  </a:lnTo>
                </a:path>
              </a:pathLst>
            </a:custGeom>
            <a:ln w="9525">
              <a:solidFill>
                <a:srgbClr val="FFCC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82093" y="4193794"/>
              <a:ext cx="1861820" cy="1755775"/>
            </a:xfrm>
            <a:custGeom>
              <a:avLst/>
              <a:gdLst/>
              <a:ahLst/>
              <a:cxnLst/>
              <a:rect l="l" t="t" r="r" b="b"/>
              <a:pathLst>
                <a:path w="1861820" h="1755775">
                  <a:moveTo>
                    <a:pt x="0" y="0"/>
                  </a:moveTo>
                  <a:lnTo>
                    <a:pt x="1861553" y="1009650"/>
                  </a:lnTo>
                </a:path>
                <a:path w="1861820" h="1755775">
                  <a:moveTo>
                    <a:pt x="1861553" y="895350"/>
                  </a:moveTo>
                  <a:lnTo>
                    <a:pt x="1861553" y="1755647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2254" y="2135123"/>
            <a:ext cx="902969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>
              <a:lnSpc>
                <a:spcPts val="2875"/>
              </a:lnSpc>
              <a:spcBef>
                <a:spcPts val="100"/>
              </a:spcBef>
            </a:pPr>
            <a:r>
              <a:rPr sz="2400" spc="-20" dirty="0">
                <a:solidFill>
                  <a:srgbClr val="FFCC00"/>
                </a:solidFill>
                <a:latin typeface="Times New Roman"/>
                <a:cs typeface="Times New Roman"/>
              </a:rPr>
              <a:t>1000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spc="-10" dirty="0">
                <a:solidFill>
                  <a:srgbClr val="FFCC00"/>
                </a:solidFill>
                <a:latin typeface="Times New Roman"/>
                <a:cs typeface="Times New Roman"/>
              </a:rPr>
              <a:t>articles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18405" y="5130546"/>
            <a:ext cx="902969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articles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0893"/>
            <a:ext cx="9118600" cy="67376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5462270" cy="296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identifier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présenter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09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établir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méthode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095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Considérations</a:t>
            </a:r>
            <a:r>
              <a:rPr sz="2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éthiques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Classer</a:t>
            </a:r>
            <a:r>
              <a:rPr sz="4000" spc="-65" dirty="0"/>
              <a:t> </a:t>
            </a:r>
            <a:r>
              <a:rPr sz="4000" dirty="0"/>
              <a:t>les</a:t>
            </a:r>
            <a:r>
              <a:rPr sz="4000" spc="-50" dirty="0"/>
              <a:t> </a:t>
            </a:r>
            <a:r>
              <a:rPr sz="4000" dirty="0"/>
              <a:t>revues</a:t>
            </a:r>
            <a:r>
              <a:rPr sz="4000" spc="-50" dirty="0"/>
              <a:t> </a:t>
            </a:r>
            <a:r>
              <a:rPr sz="4000" dirty="0"/>
              <a:t>selon</a:t>
            </a:r>
            <a:r>
              <a:rPr sz="4000" spc="-50" dirty="0"/>
              <a:t> </a:t>
            </a:r>
            <a:r>
              <a:rPr sz="4000" dirty="0"/>
              <a:t>leur</a:t>
            </a:r>
            <a:r>
              <a:rPr sz="4000" spc="-50" dirty="0"/>
              <a:t> </a:t>
            </a:r>
            <a:r>
              <a:rPr sz="4000" spc="-10" dirty="0"/>
              <a:t>niveau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42000" y="1342627"/>
            <a:ext cx="8434070" cy="4735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le</a:t>
            </a:r>
            <a:r>
              <a:rPr sz="3600" b="1" spc="-3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Facteur</a:t>
            </a:r>
            <a:r>
              <a:rPr sz="3600" b="1" spc="-3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d</a:t>
            </a:r>
            <a:r>
              <a:rPr sz="3600" b="1" spc="-1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’Impact</a:t>
            </a:r>
            <a:r>
              <a:rPr sz="3600" b="1" spc="-3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(ou</a:t>
            </a:r>
            <a:r>
              <a:rPr sz="3600" b="1" spc="-3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00CC9A"/>
                </a:solidFill>
                <a:latin typeface="Arial"/>
                <a:cs typeface="Arial"/>
              </a:rPr>
              <a:t>Impact</a:t>
            </a:r>
            <a:r>
              <a:rPr sz="3600" b="1" spc="-3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00CC9A"/>
                </a:solidFill>
                <a:latin typeface="Arial"/>
                <a:cs typeface="Arial"/>
              </a:rPr>
              <a:t>Factor)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3600">
              <a:latin typeface="Arial"/>
              <a:cs typeface="Arial"/>
            </a:endParaRPr>
          </a:p>
          <a:p>
            <a:pPr marL="499109" marR="590550">
              <a:lnSpc>
                <a:spcPct val="110200"/>
              </a:lnSpc>
            </a:pP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Indice</a:t>
            </a:r>
            <a:r>
              <a:rPr sz="2600" spc="-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représentant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nombre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fois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qu’un</a:t>
            </a:r>
            <a:r>
              <a:rPr sz="26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 MT"/>
                <a:cs typeface="Arial MT"/>
              </a:rPr>
              <a:t>article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paru</a:t>
            </a:r>
            <a:r>
              <a:rPr sz="26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dans</a:t>
            </a:r>
            <a:r>
              <a:rPr sz="26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sz="26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revue</a:t>
            </a:r>
            <a:r>
              <a:rPr sz="26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donnée</a:t>
            </a:r>
            <a:r>
              <a:rPr sz="26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sera</a:t>
            </a:r>
            <a:r>
              <a:rPr sz="26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cité</a:t>
            </a:r>
            <a:r>
              <a:rPr sz="26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par</a:t>
            </a:r>
            <a:r>
              <a:rPr sz="26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 MT"/>
                <a:cs typeface="Arial MT"/>
              </a:rPr>
              <a:t>d’autres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articles</a:t>
            </a:r>
            <a:r>
              <a:rPr sz="26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scientifiques</a:t>
            </a:r>
            <a:r>
              <a:rPr sz="26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l’année</a:t>
            </a:r>
            <a:r>
              <a:rPr sz="26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suivant</a:t>
            </a:r>
            <a:r>
              <a:rPr sz="26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FFFFFF"/>
                </a:solidFill>
                <a:latin typeface="Arial MT"/>
                <a:cs typeface="Arial MT"/>
              </a:rPr>
              <a:t>sa</a:t>
            </a:r>
            <a:r>
              <a:rPr sz="2600" spc="-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 MT"/>
                <a:cs typeface="Arial MT"/>
              </a:rPr>
              <a:t>parution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25"/>
              </a:spcBef>
            </a:pPr>
            <a:endParaRPr sz="2600">
              <a:latin typeface="Arial MT"/>
              <a:cs typeface="Arial MT"/>
            </a:endParaRPr>
          </a:p>
          <a:p>
            <a:pPr marR="145415" algn="ctr">
              <a:lnSpc>
                <a:spcPct val="100000"/>
              </a:lnSpc>
            </a:pP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0.1</a:t>
            </a:r>
            <a:r>
              <a:rPr sz="3000" b="1" spc="-2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&lt;</a:t>
            </a:r>
            <a:r>
              <a:rPr sz="3000" b="1" spc="-2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Impact</a:t>
            </a:r>
            <a:r>
              <a:rPr sz="3000" b="1" spc="-2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Factor</a:t>
            </a:r>
            <a:r>
              <a:rPr sz="3000" b="1" spc="-1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&lt;</a:t>
            </a:r>
            <a:r>
              <a:rPr sz="3000" b="1" spc="-1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50</a:t>
            </a:r>
            <a:r>
              <a:rPr sz="3000" b="1" spc="-2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ou</a:t>
            </a:r>
            <a:r>
              <a:rPr sz="3000" b="1" spc="-2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FFCC00"/>
                </a:solidFill>
                <a:latin typeface="Times New Roman"/>
                <a:cs typeface="Times New Roman"/>
              </a:rPr>
              <a:t>+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64"/>
              </a:spcBef>
            </a:pPr>
            <a:endParaRPr sz="3000">
              <a:latin typeface="Times New Roman"/>
              <a:cs typeface="Times New Roman"/>
            </a:endParaRPr>
          </a:p>
          <a:p>
            <a:pPr marR="68580" algn="ctr">
              <a:lnSpc>
                <a:spcPct val="100000"/>
              </a:lnSpc>
            </a:pPr>
            <a:r>
              <a:rPr sz="3200" b="1" spc="-10" dirty="0">
                <a:solidFill>
                  <a:srgbClr val="65CCFF"/>
                </a:solidFill>
                <a:latin typeface="Arial"/>
                <a:cs typeface="Arial"/>
                <a:hlinkClick r:id="rId2"/>
              </a:rPr>
              <a:t>www.isinet.com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18600" cy="68199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/>
              <a:t>Ecrire</a:t>
            </a:r>
            <a:r>
              <a:rPr spc="-50" dirty="0"/>
              <a:t> </a:t>
            </a:r>
            <a:r>
              <a:rPr dirty="0"/>
              <a:t>le</a:t>
            </a:r>
            <a:r>
              <a:rPr spc="-50" dirty="0"/>
              <a:t> </a:t>
            </a:r>
            <a:r>
              <a:rPr spc="-10" dirty="0"/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Identifier</a:t>
            </a:r>
            <a:r>
              <a:rPr spc="-7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mots</a:t>
            </a:r>
            <a:r>
              <a:rPr spc="-70" dirty="0"/>
              <a:t> </a:t>
            </a:r>
            <a:r>
              <a:rPr spc="-20" dirty="0"/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Faire</a:t>
            </a:r>
            <a:r>
              <a:rPr spc="-7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une</a:t>
            </a:r>
            <a:r>
              <a:rPr spc="-7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analyse</a:t>
            </a:r>
            <a:r>
              <a:rPr spc="-6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Rédiger</a:t>
            </a:r>
            <a:r>
              <a:rPr spc="-55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revue</a:t>
            </a:r>
            <a:r>
              <a:rPr spc="-5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littérature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6400800" cy="17170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208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différents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types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recherche</a:t>
            </a:r>
            <a:endParaRPr sz="2600">
              <a:latin typeface="Arial"/>
              <a:cs typeface="Arial"/>
            </a:endParaRPr>
          </a:p>
          <a:p>
            <a:pPr marL="1111885" lvl="1" indent="-64198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111188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démarche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scientifique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02489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Exemple</a:t>
            </a:r>
            <a:r>
              <a:rPr sz="4000" spc="-30" dirty="0"/>
              <a:t> </a:t>
            </a:r>
            <a:r>
              <a:rPr sz="4000" dirty="0"/>
              <a:t>de</a:t>
            </a:r>
            <a:r>
              <a:rPr sz="4000" spc="-20" dirty="0"/>
              <a:t> </a:t>
            </a:r>
            <a:r>
              <a:rPr sz="4000" dirty="0"/>
              <a:t>grille</a:t>
            </a:r>
            <a:r>
              <a:rPr sz="4000" spc="-20" dirty="0"/>
              <a:t> </a:t>
            </a:r>
            <a:r>
              <a:rPr sz="4000" dirty="0"/>
              <a:t>d</a:t>
            </a:r>
            <a:r>
              <a:rPr sz="4000" spc="-15" dirty="0"/>
              <a:t> </a:t>
            </a:r>
            <a:r>
              <a:rPr sz="4000" spc="-10" dirty="0"/>
              <a:t>’analyse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77825" y="1403300"/>
            <a:ext cx="8437880" cy="4789170"/>
          </a:xfrm>
          <a:prstGeom prst="rect">
            <a:avLst/>
          </a:prstGeom>
        </p:spPr>
        <p:txBody>
          <a:bodyPr vert="horz" wrap="square" lIns="0" tIns="212090" rIns="0" bIns="0" rtlCol="0">
            <a:spAutoFit/>
          </a:bodyPr>
          <a:lstStyle/>
          <a:p>
            <a:pPr marL="342265" indent="-329565">
              <a:lnSpc>
                <a:spcPct val="100000"/>
              </a:lnSpc>
              <a:spcBef>
                <a:spcPts val="1670"/>
              </a:spcBef>
              <a:buAutoNum type="arabicPeriod"/>
              <a:tabLst>
                <a:tab pos="34226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problème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étudié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1630" indent="-328930">
              <a:lnSpc>
                <a:spcPct val="100000"/>
              </a:lnSpc>
              <a:spcBef>
                <a:spcPts val="1575"/>
              </a:spcBef>
              <a:buAutoNum type="arabicPeriod"/>
              <a:tabLst>
                <a:tab pos="341630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Quelles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hypothèses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1630" indent="-328930">
              <a:lnSpc>
                <a:spcPct val="100000"/>
              </a:lnSpc>
              <a:spcBef>
                <a:spcPts val="1565"/>
              </a:spcBef>
              <a:buAutoNum type="arabicPeriod"/>
              <a:tabLst>
                <a:tab pos="341630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Quelles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caractéristiques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sujets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265" indent="-329565">
              <a:lnSpc>
                <a:spcPct val="100000"/>
              </a:lnSpc>
              <a:spcBef>
                <a:spcPts val="1565"/>
              </a:spcBef>
              <a:buAutoNum type="arabicPeriod"/>
              <a:tabLst>
                <a:tab pos="34226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Quelles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dépendantes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indépendantes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1630" indent="-328930">
              <a:lnSpc>
                <a:spcPct val="100000"/>
              </a:lnSpc>
              <a:spcBef>
                <a:spcPts val="1565"/>
              </a:spcBef>
              <a:buAutoNum type="arabicPeriod"/>
              <a:tabLst>
                <a:tab pos="341630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</a:t>
            </a:r>
            <a:r>
              <a:rPr sz="26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l’analyse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statistique</a:t>
            </a:r>
            <a:r>
              <a:rPr sz="26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265" indent="-329565">
              <a:lnSpc>
                <a:spcPct val="100000"/>
              </a:lnSpc>
              <a:spcBef>
                <a:spcPts val="1575"/>
              </a:spcBef>
              <a:buAutoNum type="arabicPeriod"/>
              <a:tabLst>
                <a:tab pos="34226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résultats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265" indent="-329565">
              <a:lnSpc>
                <a:spcPct val="100000"/>
              </a:lnSpc>
              <a:spcBef>
                <a:spcPts val="1565"/>
              </a:spcBef>
              <a:buAutoNum type="arabicPeriod"/>
              <a:tabLst>
                <a:tab pos="34226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Quelles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perspectives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265" indent="-329565">
              <a:lnSpc>
                <a:spcPct val="100000"/>
              </a:lnSpc>
              <a:spcBef>
                <a:spcPts val="1565"/>
              </a:spcBef>
              <a:buAutoNum type="arabicPeriod"/>
              <a:tabLst>
                <a:tab pos="34226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Quelles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citations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clés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83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La</a:t>
            </a:r>
            <a:r>
              <a:rPr sz="4000" spc="-5" dirty="0"/>
              <a:t> </a:t>
            </a:r>
            <a:r>
              <a:rPr sz="4000" dirty="0"/>
              <a:t>revue</a:t>
            </a:r>
            <a:r>
              <a:rPr sz="4000" spc="-5" dirty="0"/>
              <a:t> </a:t>
            </a:r>
            <a:r>
              <a:rPr sz="4000" dirty="0"/>
              <a:t>de</a:t>
            </a:r>
            <a:r>
              <a:rPr sz="4000" spc="-5" dirty="0"/>
              <a:t> </a:t>
            </a:r>
            <a:r>
              <a:rPr sz="4000" spc="-10" dirty="0"/>
              <a:t>littérature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838289" y="1370830"/>
            <a:ext cx="34423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…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en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6</a:t>
            </a:r>
            <a:r>
              <a:rPr sz="4000" b="1" spc="-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étapes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dirty="0"/>
              <a:t>Ecrire</a:t>
            </a:r>
            <a:r>
              <a:rPr spc="-50" dirty="0"/>
              <a:t> </a:t>
            </a:r>
            <a:r>
              <a:rPr dirty="0"/>
              <a:t>le</a:t>
            </a:r>
            <a:r>
              <a:rPr spc="-50" dirty="0"/>
              <a:t> </a:t>
            </a:r>
            <a:r>
              <a:rPr spc="-10" dirty="0"/>
              <a:t>problème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secondaires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/>
              <a:t>Identifier</a:t>
            </a:r>
            <a:r>
              <a:rPr spc="-70" dirty="0"/>
              <a:t> </a:t>
            </a:r>
            <a:r>
              <a:rPr dirty="0"/>
              <a:t>les</a:t>
            </a:r>
            <a:r>
              <a:rPr spc="-70" dirty="0"/>
              <a:t> </a:t>
            </a:r>
            <a:r>
              <a:rPr dirty="0"/>
              <a:t>mots</a:t>
            </a:r>
            <a:r>
              <a:rPr spc="-70" dirty="0"/>
              <a:t> </a:t>
            </a:r>
            <a:r>
              <a:rPr spc="-20" dirty="0"/>
              <a:t>clés</a:t>
            </a:r>
          </a:p>
          <a:p>
            <a:pPr marL="379730" indent="-367030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730" algn="l"/>
              </a:tabLst>
            </a:pPr>
            <a:r>
              <a:rPr dirty="0"/>
              <a:t>Consulter</a:t>
            </a:r>
            <a:r>
              <a:rPr spc="-90" dirty="0"/>
              <a:t> </a:t>
            </a:r>
            <a:r>
              <a:rPr dirty="0"/>
              <a:t>les</a:t>
            </a:r>
            <a:r>
              <a:rPr spc="-85" dirty="0"/>
              <a:t> </a:t>
            </a:r>
            <a:r>
              <a:rPr dirty="0"/>
              <a:t>sources</a:t>
            </a:r>
            <a:r>
              <a:rPr spc="-85" dirty="0"/>
              <a:t> </a:t>
            </a:r>
            <a:r>
              <a:rPr spc="-10" dirty="0"/>
              <a:t>primaires</a:t>
            </a: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dirty="0"/>
              <a:t>Faire</a:t>
            </a:r>
            <a:r>
              <a:rPr spc="-70" dirty="0"/>
              <a:t> </a:t>
            </a:r>
            <a:r>
              <a:rPr dirty="0"/>
              <a:t>une</a:t>
            </a:r>
            <a:r>
              <a:rPr spc="-70" dirty="0"/>
              <a:t> </a:t>
            </a:r>
            <a:r>
              <a:rPr dirty="0"/>
              <a:t>analyse</a:t>
            </a:r>
            <a:r>
              <a:rPr spc="-65" dirty="0"/>
              <a:t> </a:t>
            </a:r>
            <a:r>
              <a:rPr spc="-10" dirty="0"/>
              <a:t>critique</a:t>
            </a: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dirty="0">
                <a:solidFill>
                  <a:srgbClr val="FFFFFF"/>
                </a:solidFill>
              </a:rPr>
              <a:t>Rédiger</a:t>
            </a:r>
            <a:r>
              <a:rPr spc="-5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la</a:t>
            </a:r>
            <a:r>
              <a:rPr spc="-5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revue</a:t>
            </a:r>
            <a:r>
              <a:rPr spc="-5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de</a:t>
            </a:r>
            <a:r>
              <a:rPr spc="-5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littérature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5462270" cy="296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identifier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le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présenter</a:t>
            </a:r>
            <a:r>
              <a:rPr sz="26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095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8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établir</a:t>
            </a:r>
            <a:r>
              <a:rPr sz="2600" b="1" spc="-8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la</a:t>
            </a:r>
            <a:r>
              <a:rPr sz="2600" b="1" spc="-7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méthode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095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Considérations</a:t>
            </a:r>
            <a:r>
              <a:rPr sz="2600" b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éthiques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5981" y="459488"/>
            <a:ext cx="29457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INTRODUCTION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24137" y="1239774"/>
            <a:ext cx="7796530" cy="453390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Donner</a:t>
            </a:r>
            <a:r>
              <a:rPr sz="3000" b="1" spc="-4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les</a:t>
            </a:r>
            <a:r>
              <a:rPr sz="3000" b="1" spc="-4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éléments</a:t>
            </a:r>
            <a:r>
              <a:rPr sz="3000" b="1" spc="-4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indispensables</a:t>
            </a:r>
            <a:r>
              <a:rPr sz="3000" b="1" spc="-4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pour</a:t>
            </a:r>
            <a:r>
              <a:rPr sz="3000" b="1" spc="-4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spc="-50" dirty="0">
                <a:solidFill>
                  <a:srgbClr val="65FF33"/>
                </a:solidFill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Comprendre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l’étude</a:t>
            </a:r>
            <a:endParaRPr sz="30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Persuader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son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intérêt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5"/>
              </a:spcBef>
            </a:pPr>
            <a:r>
              <a:rPr sz="3000" b="1" dirty="0">
                <a:solidFill>
                  <a:srgbClr val="FFCC00"/>
                </a:solidFill>
                <a:latin typeface="Arial"/>
                <a:cs typeface="Arial"/>
              </a:rPr>
              <a:t>Nécessite</a:t>
            </a:r>
            <a:r>
              <a:rPr sz="3000" b="1" spc="-4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3000" b="1" spc="-50" dirty="0">
                <a:solidFill>
                  <a:srgbClr val="FFCC00"/>
                </a:solidFill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 marL="316865" lvl="1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3168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Esprit</a:t>
            </a:r>
            <a:r>
              <a:rPr sz="3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synthèse</a:t>
            </a:r>
            <a:endParaRPr sz="3000">
              <a:latin typeface="Times New Roman"/>
              <a:cs typeface="Times New Roman"/>
            </a:endParaRPr>
          </a:p>
          <a:p>
            <a:pPr marL="316865" lvl="1" indent="-22796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3168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Eviter</a:t>
            </a:r>
            <a:r>
              <a:rPr sz="30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d’être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trop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endParaRPr sz="3000">
              <a:latin typeface="Times New Roman"/>
              <a:cs typeface="Times New Roman"/>
            </a:endParaRPr>
          </a:p>
          <a:p>
            <a:pPr marL="316865" lvl="1" indent="-22796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3168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Eviter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jargon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scientifique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2642" rIns="0" bIns="0" rtlCol="0">
            <a:spAutoFit/>
          </a:bodyPr>
          <a:lstStyle/>
          <a:p>
            <a:pPr marL="295275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INTRODUCTION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24137" y="1315972"/>
            <a:ext cx="5955665" cy="435292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Introduction</a:t>
            </a:r>
            <a:r>
              <a:rPr sz="3000" b="1" spc="-17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Arial"/>
                <a:cs typeface="Arial"/>
              </a:rPr>
              <a:t>générale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Précise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thématique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votre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travail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buClr>
                <a:srgbClr val="FFFFFF"/>
              </a:buClr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000" b="1" dirty="0">
                <a:solidFill>
                  <a:srgbClr val="FFCC00"/>
                </a:solidFill>
                <a:latin typeface="Arial"/>
                <a:cs typeface="Arial"/>
              </a:rPr>
              <a:t>Bases</a:t>
            </a:r>
            <a:r>
              <a:rPr sz="3000" b="1" spc="-11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FCC00"/>
                </a:solidFill>
                <a:latin typeface="Arial"/>
                <a:cs typeface="Arial"/>
              </a:rPr>
              <a:t>théoriques</a:t>
            </a:r>
            <a:r>
              <a:rPr sz="3000" b="1" spc="-11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Arial"/>
                <a:cs typeface="Arial"/>
              </a:rPr>
              <a:t>(rationnel)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Que</a:t>
            </a:r>
            <a:r>
              <a:rPr sz="3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sait-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ce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3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30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Quels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manques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?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Position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du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009AFF"/>
                </a:solidFill>
                <a:latin typeface="Arial"/>
                <a:cs typeface="Arial"/>
              </a:rPr>
              <a:t>problème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2642" rIns="0" bIns="0" rtlCol="0">
            <a:spAutoFit/>
          </a:bodyPr>
          <a:lstStyle/>
          <a:p>
            <a:pPr marL="295275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INTRODUCTION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47939" y="1604779"/>
            <a:ext cx="7741920" cy="4212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Position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du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009AFF"/>
                </a:solidFill>
                <a:latin typeface="Arial"/>
                <a:cs typeface="Arial"/>
              </a:rPr>
              <a:t>problème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3000">
              <a:latin typeface="Arial"/>
              <a:cs typeface="Arial"/>
            </a:endParaRPr>
          </a:p>
          <a:p>
            <a:pPr marL="393700">
              <a:lnSpc>
                <a:spcPct val="100000"/>
              </a:lnSpc>
            </a:pP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Identifier</a:t>
            </a:r>
            <a:r>
              <a:rPr sz="3000" spc="-6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les</a:t>
            </a:r>
            <a:r>
              <a:rPr sz="3000" spc="-6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variables</a:t>
            </a:r>
            <a:r>
              <a:rPr sz="3000" spc="-6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que</a:t>
            </a:r>
            <a:r>
              <a:rPr sz="3000" spc="-6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vous</a:t>
            </a:r>
            <a:r>
              <a:rPr sz="3000" spc="-5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CC00"/>
                </a:solidFill>
                <a:latin typeface="Times New Roman"/>
                <a:cs typeface="Times New Roman"/>
              </a:rPr>
              <a:t>allez</a:t>
            </a:r>
            <a:r>
              <a:rPr sz="3000" spc="-6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CC00"/>
                </a:solidFill>
                <a:latin typeface="Times New Roman"/>
                <a:cs typeface="Times New Roman"/>
              </a:rPr>
              <a:t>manipuler</a:t>
            </a:r>
            <a:endParaRPr sz="3000">
              <a:latin typeface="Times New Roman"/>
              <a:cs typeface="Times New Roman"/>
            </a:endParaRPr>
          </a:p>
          <a:p>
            <a:pPr marL="621665" indent="-227965">
              <a:lnSpc>
                <a:spcPct val="100000"/>
              </a:lnSpc>
              <a:spcBef>
                <a:spcPts val="1800"/>
              </a:spcBef>
              <a:buChar char="•"/>
              <a:tabLst>
                <a:tab pos="6216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30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dépendente</a:t>
            </a:r>
            <a:r>
              <a:rPr sz="3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(effet)</a:t>
            </a:r>
            <a:endParaRPr sz="3000">
              <a:latin typeface="Times New Roman"/>
              <a:cs typeface="Times New Roman"/>
            </a:endParaRPr>
          </a:p>
          <a:p>
            <a:pPr marL="621665" indent="-227965">
              <a:lnSpc>
                <a:spcPct val="100000"/>
              </a:lnSpc>
              <a:spcBef>
                <a:spcPts val="1800"/>
              </a:spcBef>
              <a:buChar char="•"/>
              <a:tabLst>
                <a:tab pos="6216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Variable(s)</a:t>
            </a:r>
            <a:r>
              <a:rPr sz="30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indépendante(s)</a:t>
            </a:r>
            <a:r>
              <a:rPr sz="3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(cause)</a:t>
            </a:r>
            <a:endParaRPr sz="3000">
              <a:latin typeface="Times New Roman"/>
              <a:cs typeface="Times New Roman"/>
            </a:endParaRPr>
          </a:p>
          <a:p>
            <a:pPr marL="621665" indent="-227965">
              <a:lnSpc>
                <a:spcPct val="100000"/>
              </a:lnSpc>
              <a:spcBef>
                <a:spcPts val="1800"/>
              </a:spcBef>
              <a:buChar char="•"/>
              <a:tabLst>
                <a:tab pos="6216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catégorielles</a:t>
            </a:r>
            <a:r>
              <a:rPr sz="30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(âge,</a:t>
            </a:r>
            <a:r>
              <a:rPr sz="30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genre)</a:t>
            </a:r>
            <a:endParaRPr sz="3000">
              <a:latin typeface="Times New Roman"/>
              <a:cs typeface="Times New Roman"/>
            </a:endParaRPr>
          </a:p>
          <a:p>
            <a:pPr marL="621665" indent="-227965">
              <a:lnSpc>
                <a:spcPct val="100000"/>
              </a:lnSpc>
              <a:spcBef>
                <a:spcPts val="1800"/>
              </a:spcBef>
              <a:buChar char="•"/>
              <a:tabLst>
                <a:tab pos="6216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contrôler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5981" y="459488"/>
            <a:ext cx="29457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INTRODUCTION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371542" y="1219965"/>
            <a:ext cx="8547735" cy="5347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Effet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de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l’entraînement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et</a:t>
            </a:r>
            <a:r>
              <a:rPr sz="3000" b="1" spc="-3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du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désentraînement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sur</a:t>
            </a:r>
            <a:r>
              <a:rPr sz="3000" b="1" spc="-3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FFCC00"/>
                </a:solidFill>
                <a:latin typeface="Times New Roman"/>
                <a:cs typeface="Times New Roman"/>
              </a:rPr>
              <a:t>la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variabilité</a:t>
            </a:r>
            <a:r>
              <a:rPr sz="3000" b="1" spc="-8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de</a:t>
            </a:r>
            <a:r>
              <a:rPr sz="30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la</a:t>
            </a:r>
            <a:r>
              <a:rPr sz="3000" b="1" spc="-8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fréquence</a:t>
            </a:r>
            <a:r>
              <a:rPr sz="30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cardiaque</a:t>
            </a:r>
            <a:r>
              <a:rPr sz="3000" b="1" spc="-8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(VFC)</a:t>
            </a:r>
            <a:endParaRPr sz="3000">
              <a:latin typeface="Times New Roman"/>
              <a:cs typeface="Times New Roman"/>
            </a:endParaRPr>
          </a:p>
          <a:p>
            <a:pPr marL="210185" indent="-197485">
              <a:lnSpc>
                <a:spcPct val="100000"/>
              </a:lnSpc>
              <a:spcBef>
                <a:spcPts val="1580"/>
              </a:spcBef>
              <a:buFont typeface="Times New Roman"/>
              <a:buChar char="•"/>
              <a:tabLst>
                <a:tab pos="21018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</a:t>
            </a:r>
            <a:r>
              <a:rPr sz="26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dépendante</a:t>
            </a:r>
            <a:r>
              <a:rPr sz="26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6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VFC</a:t>
            </a:r>
            <a:endParaRPr sz="2600">
              <a:latin typeface="Times New Roman"/>
              <a:cs typeface="Times New Roman"/>
            </a:endParaRPr>
          </a:p>
          <a:p>
            <a:pPr marL="210185" indent="-197485">
              <a:lnSpc>
                <a:spcPct val="100000"/>
              </a:lnSpc>
              <a:spcBef>
                <a:spcPts val="1565"/>
              </a:spcBef>
              <a:buFont typeface="Times New Roman"/>
              <a:buChar char="•"/>
              <a:tabLst>
                <a:tab pos="21018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indépendantes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entraînement-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désentraînement</a:t>
            </a:r>
            <a:endParaRPr sz="2600">
              <a:latin typeface="Times New Roman"/>
              <a:cs typeface="Times New Roman"/>
            </a:endParaRPr>
          </a:p>
          <a:p>
            <a:pPr marL="210185" indent="-197485">
              <a:lnSpc>
                <a:spcPct val="100000"/>
              </a:lnSpc>
              <a:spcBef>
                <a:spcPts val="1565"/>
              </a:spcBef>
              <a:buFont typeface="Times New Roman"/>
              <a:buChar char="•"/>
              <a:tabLst>
                <a:tab pos="21018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catégorielles</a:t>
            </a:r>
            <a:r>
              <a:rPr sz="2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âge-genre</a:t>
            </a:r>
            <a:endParaRPr sz="2600">
              <a:latin typeface="Times New Roman"/>
              <a:cs typeface="Times New Roman"/>
            </a:endParaRPr>
          </a:p>
          <a:p>
            <a:pPr marL="12700" marR="1673225" indent="197485">
              <a:lnSpc>
                <a:spcPct val="100000"/>
              </a:lnSpc>
              <a:spcBef>
                <a:spcPts val="1570"/>
              </a:spcBef>
              <a:buFont typeface="Times New Roman"/>
              <a:buChar char="•"/>
              <a:tabLst>
                <a:tab pos="210185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contrôler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heure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test,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fréquence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respiratoire,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fumeurs,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sympathomimétiques</a:t>
            </a:r>
            <a:endParaRPr sz="2600">
              <a:latin typeface="Times New Roman"/>
              <a:cs typeface="Times New Roman"/>
            </a:endParaRPr>
          </a:p>
          <a:p>
            <a:pPr marL="165100" marR="727710">
              <a:lnSpc>
                <a:spcPct val="100000"/>
              </a:lnSpc>
              <a:spcBef>
                <a:spcPts val="2740"/>
              </a:spcBef>
            </a:pP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L’objectif</a:t>
            </a:r>
            <a:r>
              <a:rPr sz="2800" b="1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cette</a:t>
            </a:r>
            <a:r>
              <a:rPr sz="2800" b="1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étude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est</a:t>
            </a:r>
            <a:r>
              <a:rPr sz="2800" b="1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vérifier</a:t>
            </a:r>
            <a:r>
              <a:rPr sz="2800" b="1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l’effet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spc="-50" dirty="0">
                <a:solidFill>
                  <a:srgbClr val="65FF33"/>
                </a:solidFill>
                <a:latin typeface="Times New Roman"/>
                <a:cs typeface="Times New Roman"/>
              </a:rPr>
              <a:t>3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mois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d’entraînement</a:t>
            </a:r>
            <a:r>
              <a:rPr sz="28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et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2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mois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désentraînement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sur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la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VFC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chez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des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hommes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âgés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18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à</a:t>
            </a:r>
            <a:r>
              <a:rPr sz="28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FF33"/>
                </a:solidFill>
                <a:latin typeface="Times New Roman"/>
                <a:cs typeface="Times New Roman"/>
              </a:rPr>
              <a:t>35</a:t>
            </a:r>
            <a:r>
              <a:rPr sz="2800" b="1" spc="-1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ans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2642" rIns="0" bIns="0" rtlCol="0">
            <a:spAutoFit/>
          </a:bodyPr>
          <a:lstStyle/>
          <a:p>
            <a:pPr marL="295275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INTRODUCTION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24137" y="1315972"/>
            <a:ext cx="5955665" cy="488632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3000" b="1" dirty="0">
                <a:solidFill>
                  <a:srgbClr val="65FF33"/>
                </a:solidFill>
                <a:latin typeface="Arial"/>
                <a:cs typeface="Arial"/>
              </a:rPr>
              <a:t>Introduction</a:t>
            </a:r>
            <a:r>
              <a:rPr sz="3000" b="1" spc="-17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Arial"/>
                <a:cs typeface="Arial"/>
              </a:rPr>
              <a:t>générale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Précise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thématique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votre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travail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buClr>
                <a:srgbClr val="FFFFFF"/>
              </a:buClr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000" b="1" dirty="0">
                <a:solidFill>
                  <a:srgbClr val="FFCC00"/>
                </a:solidFill>
                <a:latin typeface="Arial"/>
                <a:cs typeface="Arial"/>
              </a:rPr>
              <a:t>Bases</a:t>
            </a:r>
            <a:r>
              <a:rPr sz="3000" b="1" spc="-11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FCC00"/>
                </a:solidFill>
                <a:latin typeface="Arial"/>
                <a:cs typeface="Arial"/>
              </a:rPr>
              <a:t>théoriques</a:t>
            </a:r>
            <a:r>
              <a:rPr sz="3000" b="1" spc="-11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Arial"/>
                <a:cs typeface="Arial"/>
              </a:rPr>
              <a:t>(rationnel)</a:t>
            </a:r>
            <a:endParaRPr sz="30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070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Que</a:t>
            </a:r>
            <a:r>
              <a:rPr sz="3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sait-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ce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3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?</a:t>
            </a:r>
            <a:endParaRPr sz="30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240665" algn="l"/>
              </a:tabLst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Quels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manques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?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55"/>
              </a:spcBef>
            </a:pP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Position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009AFF"/>
                </a:solidFill>
                <a:latin typeface="Arial"/>
                <a:cs typeface="Arial"/>
              </a:rPr>
              <a:t>du</a:t>
            </a:r>
            <a:r>
              <a:rPr sz="3000" b="1" spc="-75" dirty="0">
                <a:solidFill>
                  <a:srgbClr val="009AFF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009AFF"/>
                </a:solidFill>
                <a:latin typeface="Arial"/>
                <a:cs typeface="Arial"/>
              </a:rPr>
              <a:t>problème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0"/>
              </a:spcBef>
            </a:pPr>
            <a:r>
              <a:rPr sz="3000" b="1" dirty="0">
                <a:solidFill>
                  <a:srgbClr val="808080"/>
                </a:solidFill>
                <a:latin typeface="Arial"/>
                <a:cs typeface="Arial"/>
              </a:rPr>
              <a:t>Hypothèse</a:t>
            </a:r>
            <a:r>
              <a:rPr sz="3000" b="1" spc="-6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808080"/>
                </a:solidFill>
                <a:latin typeface="Arial"/>
                <a:cs typeface="Arial"/>
              </a:rPr>
              <a:t>de</a:t>
            </a:r>
            <a:r>
              <a:rPr sz="3000" b="1" spc="-6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808080"/>
                </a:solidFill>
                <a:latin typeface="Arial"/>
                <a:cs typeface="Arial"/>
              </a:rPr>
              <a:t>recherche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7556" y="93734"/>
            <a:ext cx="376301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dirty="0">
                <a:latin typeface="Times New Roman"/>
                <a:cs typeface="Times New Roman"/>
              </a:rPr>
              <a:t>Plan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dirty="0">
                <a:latin typeface="Times New Roman"/>
                <a:cs typeface="Times New Roman"/>
              </a:rPr>
              <a:t>du</a:t>
            </a:r>
            <a:r>
              <a:rPr sz="5000" spc="-15" dirty="0">
                <a:latin typeface="Times New Roman"/>
                <a:cs typeface="Times New Roman"/>
              </a:rPr>
              <a:t> </a:t>
            </a:r>
            <a:r>
              <a:rPr sz="5000" spc="-10" dirty="0">
                <a:latin typeface="Times New Roman"/>
                <a:cs typeface="Times New Roman"/>
              </a:rPr>
              <a:t>cours</a:t>
            </a:r>
            <a:endParaRPr sz="5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126" y="1191759"/>
            <a:ext cx="71939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Méthodologie</a:t>
            </a:r>
            <a:r>
              <a:rPr sz="4000" b="1" spc="-25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de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CC9A"/>
                </a:solidFill>
                <a:latin typeface="Arial"/>
                <a:cs typeface="Arial"/>
              </a:rPr>
              <a:t>la</a:t>
            </a:r>
            <a:r>
              <a:rPr sz="4000" b="1" spc="-20" dirty="0">
                <a:solidFill>
                  <a:srgbClr val="00CC9A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00CC9A"/>
                </a:solidFill>
                <a:latin typeface="Arial"/>
                <a:cs typeface="Arial"/>
              </a:rPr>
              <a:t>recherche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4129" y="2266942"/>
            <a:ext cx="5462270" cy="296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79730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Introduction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identifier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le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730" indent="-367030">
              <a:lnSpc>
                <a:spcPct val="100000"/>
              </a:lnSpc>
              <a:spcBef>
                <a:spcPts val="1880"/>
              </a:spcBef>
              <a:buAutoNum type="arabicPeriod"/>
              <a:tabLst>
                <a:tab pos="379730" algn="l"/>
              </a:tabLst>
            </a:pP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Comment</a:t>
            </a:r>
            <a:r>
              <a:rPr sz="2600" b="1" spc="-9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présenter</a:t>
            </a:r>
            <a:r>
              <a:rPr sz="2600" b="1" spc="-8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333CC"/>
                </a:solidFill>
                <a:latin typeface="Arial"/>
                <a:cs typeface="Arial"/>
              </a:rPr>
              <a:t>le</a:t>
            </a:r>
            <a:r>
              <a:rPr sz="2600" b="1" spc="-90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problème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75"/>
              </a:spcBef>
              <a:buAutoNum type="arabicPeriod"/>
              <a:tabLst>
                <a:tab pos="37909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Comment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établir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méthode</a:t>
            </a:r>
            <a:endParaRPr sz="26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1885"/>
              </a:spcBef>
              <a:buAutoNum type="arabicPeriod"/>
              <a:tabLst>
                <a:tab pos="379095" algn="l"/>
              </a:tabLst>
            </a:pP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Considérations</a:t>
            </a:r>
            <a:r>
              <a:rPr sz="2600" b="1" spc="-55" dirty="0">
                <a:solidFill>
                  <a:srgbClr val="3333CC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3333CC"/>
                </a:solidFill>
                <a:latin typeface="Arial"/>
                <a:cs typeface="Arial"/>
              </a:rPr>
              <a:t>éthiques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718" y="1474732"/>
            <a:ext cx="8670290" cy="4054475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But</a:t>
            </a:r>
            <a:r>
              <a:rPr sz="3600" b="1" spc="-15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FFCC00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12700" marR="381000">
              <a:lnSpc>
                <a:spcPct val="100000"/>
              </a:lnSpc>
              <a:spcBef>
                <a:spcPts val="182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Expliquer</a:t>
            </a:r>
            <a:r>
              <a:rPr sz="30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façon</a:t>
            </a:r>
            <a:r>
              <a:rPr sz="30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détaillée</a:t>
            </a:r>
            <a:r>
              <a:rPr sz="30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3000" b="1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déroulement</a:t>
            </a:r>
            <a:r>
              <a:rPr sz="30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l’étude,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pour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permettre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d’autres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chercheurs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d’en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faire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réplique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exacte.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8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S’assurer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que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toutes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contrôlées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afin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d’établir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relation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causalité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entre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variable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dépendante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variable(s)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indépendante(s)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919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latin typeface="Times New Roman"/>
                <a:cs typeface="Times New Roman"/>
              </a:rPr>
              <a:t>5</a:t>
            </a:r>
            <a:r>
              <a:rPr sz="6000" spc="-5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types</a:t>
            </a:r>
            <a:r>
              <a:rPr sz="6000" spc="-5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de</a:t>
            </a:r>
            <a:r>
              <a:rPr sz="6000" spc="-50" dirty="0">
                <a:latin typeface="Times New Roman"/>
                <a:cs typeface="Times New Roman"/>
              </a:rPr>
              <a:t> 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endParaRPr sz="60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44677" y="1957133"/>
            <a:ext cx="466725" cy="542925"/>
            <a:chOff x="744677" y="1957133"/>
            <a:chExt cx="466725" cy="542925"/>
          </a:xfrm>
        </p:grpSpPr>
        <p:sp>
          <p:nvSpPr>
            <p:cNvPr id="4" name="object 4"/>
            <p:cNvSpPr/>
            <p:nvPr/>
          </p:nvSpPr>
          <p:spPr>
            <a:xfrm>
              <a:off x="749439" y="1961895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199" y="266699"/>
                  </a:moveTo>
                  <a:lnTo>
                    <a:pt x="268985" y="219455"/>
                  </a:lnTo>
                  <a:lnTo>
                    <a:pt x="228599" y="0"/>
                  </a:lnTo>
                  <a:lnTo>
                    <a:pt x="188213" y="219455"/>
                  </a:lnTo>
                  <a:lnTo>
                    <a:pt x="0" y="266699"/>
                  </a:lnTo>
                  <a:lnTo>
                    <a:pt x="188213" y="313943"/>
                  </a:lnTo>
                  <a:lnTo>
                    <a:pt x="228599" y="533399"/>
                  </a:lnTo>
                  <a:lnTo>
                    <a:pt x="268985" y="313943"/>
                  </a:lnTo>
                  <a:lnTo>
                    <a:pt x="457199" y="266699"/>
                  </a:lnTo>
                  <a:close/>
                </a:path>
              </a:pathLst>
            </a:custGeom>
            <a:solidFill>
              <a:srgbClr val="01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9439" y="1961895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199" y="266699"/>
                  </a:moveTo>
                  <a:lnTo>
                    <a:pt x="268985" y="219455"/>
                  </a:lnTo>
                  <a:lnTo>
                    <a:pt x="228599" y="0"/>
                  </a:lnTo>
                  <a:lnTo>
                    <a:pt x="188213" y="219455"/>
                  </a:lnTo>
                  <a:lnTo>
                    <a:pt x="0" y="266699"/>
                  </a:lnTo>
                  <a:lnTo>
                    <a:pt x="188213" y="313943"/>
                  </a:lnTo>
                  <a:lnTo>
                    <a:pt x="228599" y="533399"/>
                  </a:lnTo>
                  <a:lnTo>
                    <a:pt x="268985" y="313943"/>
                  </a:lnTo>
                  <a:lnTo>
                    <a:pt x="457199" y="266699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44677" y="2871533"/>
            <a:ext cx="466725" cy="542925"/>
            <a:chOff x="744677" y="2871533"/>
            <a:chExt cx="466725" cy="542925"/>
          </a:xfrm>
        </p:grpSpPr>
        <p:sp>
          <p:nvSpPr>
            <p:cNvPr id="7" name="object 7"/>
            <p:cNvSpPr/>
            <p:nvPr/>
          </p:nvSpPr>
          <p:spPr>
            <a:xfrm>
              <a:off x="749439" y="2876295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4" y="219455"/>
                  </a:lnTo>
                  <a:lnTo>
                    <a:pt x="0" y="266700"/>
                  </a:lnTo>
                  <a:lnTo>
                    <a:pt x="188214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solidFill>
              <a:srgbClr val="01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49439" y="2876295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4" y="219455"/>
                  </a:lnTo>
                  <a:lnTo>
                    <a:pt x="0" y="266700"/>
                  </a:lnTo>
                  <a:lnTo>
                    <a:pt x="188214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744677" y="3709733"/>
            <a:ext cx="466725" cy="542925"/>
            <a:chOff x="744677" y="3709733"/>
            <a:chExt cx="466725" cy="542925"/>
          </a:xfrm>
        </p:grpSpPr>
        <p:sp>
          <p:nvSpPr>
            <p:cNvPr id="10" name="object 10"/>
            <p:cNvSpPr/>
            <p:nvPr/>
          </p:nvSpPr>
          <p:spPr>
            <a:xfrm>
              <a:off x="749439" y="37144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4" y="219455"/>
                  </a:lnTo>
                  <a:lnTo>
                    <a:pt x="0" y="266700"/>
                  </a:lnTo>
                  <a:lnTo>
                    <a:pt x="188214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solidFill>
              <a:srgbClr val="01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9439" y="37144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4" y="219455"/>
                  </a:lnTo>
                  <a:lnTo>
                    <a:pt x="0" y="266700"/>
                  </a:lnTo>
                  <a:lnTo>
                    <a:pt x="188214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744677" y="4624133"/>
            <a:ext cx="466725" cy="542925"/>
            <a:chOff x="744677" y="4624133"/>
            <a:chExt cx="466725" cy="542925"/>
          </a:xfrm>
        </p:grpSpPr>
        <p:sp>
          <p:nvSpPr>
            <p:cNvPr id="13" name="object 13"/>
            <p:cNvSpPr/>
            <p:nvPr/>
          </p:nvSpPr>
          <p:spPr>
            <a:xfrm>
              <a:off x="749439" y="46288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3" y="219455"/>
                  </a:lnTo>
                  <a:lnTo>
                    <a:pt x="0" y="266700"/>
                  </a:lnTo>
                  <a:lnTo>
                    <a:pt x="188213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solidFill>
              <a:srgbClr val="01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49439" y="46288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3" y="219455"/>
                  </a:lnTo>
                  <a:lnTo>
                    <a:pt x="0" y="266700"/>
                  </a:lnTo>
                  <a:lnTo>
                    <a:pt x="188213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565018" y="1520484"/>
            <a:ext cx="609346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08660">
              <a:lnSpc>
                <a:spcPct val="150000"/>
              </a:lnSpc>
              <a:spcBef>
                <a:spcPts val="100"/>
              </a:spcBef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 recherche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analytique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4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recherche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descriptive</a:t>
            </a:r>
            <a:endParaRPr sz="400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4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4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expérimentale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 recherche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qualitative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La recherche </a:t>
            </a:r>
            <a:r>
              <a:rPr sz="4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créative</a:t>
            </a:r>
            <a:endParaRPr sz="40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44677" y="5538533"/>
            <a:ext cx="466725" cy="542925"/>
            <a:chOff x="744677" y="5538533"/>
            <a:chExt cx="466725" cy="542925"/>
          </a:xfrm>
        </p:grpSpPr>
        <p:sp>
          <p:nvSpPr>
            <p:cNvPr id="17" name="object 17"/>
            <p:cNvSpPr/>
            <p:nvPr/>
          </p:nvSpPr>
          <p:spPr>
            <a:xfrm>
              <a:off x="749439" y="55432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3" y="219455"/>
                  </a:lnTo>
                  <a:lnTo>
                    <a:pt x="0" y="266700"/>
                  </a:lnTo>
                  <a:lnTo>
                    <a:pt x="188213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solidFill>
              <a:srgbClr val="01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9439" y="5543296"/>
              <a:ext cx="457200" cy="533400"/>
            </a:xfrm>
            <a:custGeom>
              <a:avLst/>
              <a:gdLst/>
              <a:ahLst/>
              <a:cxnLst/>
              <a:rect l="l" t="t" r="r" b="b"/>
              <a:pathLst>
                <a:path w="457200" h="533400">
                  <a:moveTo>
                    <a:pt x="457200" y="266700"/>
                  </a:moveTo>
                  <a:lnTo>
                    <a:pt x="268986" y="219455"/>
                  </a:lnTo>
                  <a:lnTo>
                    <a:pt x="228600" y="0"/>
                  </a:lnTo>
                  <a:lnTo>
                    <a:pt x="188213" y="219455"/>
                  </a:lnTo>
                  <a:lnTo>
                    <a:pt x="0" y="266700"/>
                  </a:lnTo>
                  <a:lnTo>
                    <a:pt x="188213" y="313943"/>
                  </a:lnTo>
                  <a:lnTo>
                    <a:pt x="228600" y="533400"/>
                  </a:lnTo>
                  <a:lnTo>
                    <a:pt x="268986" y="313943"/>
                  </a:lnTo>
                  <a:lnTo>
                    <a:pt x="457200" y="2667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33618" y="1550935"/>
            <a:ext cx="8444230" cy="496824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2280"/>
              </a:spcBef>
            </a:pP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Description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sujets</a:t>
            </a:r>
            <a:endParaRPr sz="36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82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Age,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Taille,</a:t>
            </a:r>
            <a:r>
              <a:rPr sz="30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Poids</a:t>
            </a:r>
            <a:endParaRPr sz="3000">
              <a:latin typeface="Times New Roman"/>
              <a:cs typeface="Times New Roman"/>
            </a:endParaRPr>
          </a:p>
          <a:p>
            <a:pPr marL="50800" marR="43180">
              <a:lnSpc>
                <a:spcPct val="100000"/>
              </a:lnSpc>
              <a:spcBef>
                <a:spcPts val="18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b="1" spc="-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significatives</a:t>
            </a:r>
            <a:r>
              <a:rPr sz="3000" b="1" spc="-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(%graisse,</a:t>
            </a:r>
            <a:r>
              <a:rPr sz="3000" b="1" spc="-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VO</a:t>
            </a:r>
            <a:r>
              <a:rPr sz="3000" b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max,</a:t>
            </a:r>
            <a:r>
              <a:rPr sz="3000" b="1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niveau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sportif,</a:t>
            </a:r>
            <a:r>
              <a:rPr sz="30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volume</a:t>
            </a:r>
            <a:r>
              <a:rPr sz="3000" b="1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d’entraînement,</a:t>
            </a:r>
            <a:r>
              <a:rPr sz="30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etc…)</a:t>
            </a:r>
            <a:endParaRPr sz="3000">
              <a:latin typeface="Times New Roman"/>
              <a:cs typeface="Times New Roman"/>
            </a:endParaRPr>
          </a:p>
          <a:p>
            <a:pPr marL="50800" marR="4309745" indent="-635">
              <a:lnSpc>
                <a:spcPct val="146000"/>
              </a:lnSpc>
              <a:spcBef>
                <a:spcPts val="875"/>
              </a:spcBef>
            </a:pP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Mémoire</a:t>
            </a:r>
            <a:r>
              <a:rPr sz="3600" b="1" spc="-7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ou</a:t>
            </a:r>
            <a:r>
              <a:rPr sz="3600" b="1" spc="-7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thèse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Critères</a:t>
            </a:r>
            <a:r>
              <a:rPr sz="3000" b="1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d’inclusion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Critères</a:t>
            </a:r>
            <a:r>
              <a:rPr sz="3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non</a:t>
            </a:r>
            <a:r>
              <a:rPr sz="3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inclusion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718" y="1828021"/>
            <a:ext cx="8680450" cy="435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419600" algn="r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Description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sujets</a:t>
            </a:r>
            <a:endParaRPr sz="3600">
              <a:latin typeface="Times New Roman"/>
              <a:cs typeface="Times New Roman"/>
            </a:endParaRPr>
          </a:p>
          <a:p>
            <a:pPr marR="4482465" algn="r">
              <a:lnSpc>
                <a:spcPct val="100000"/>
              </a:lnSpc>
              <a:spcBef>
                <a:spcPts val="3479"/>
              </a:spcBef>
            </a:pP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Critères</a:t>
            </a:r>
            <a:r>
              <a:rPr sz="3600" b="1" spc="-16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d’inclusion</a:t>
            </a:r>
            <a:endParaRPr sz="3600">
              <a:latin typeface="Times New Roman"/>
              <a:cs typeface="Times New Roman"/>
            </a:endParaRPr>
          </a:p>
          <a:p>
            <a:pPr marL="647065">
              <a:lnSpc>
                <a:spcPct val="100000"/>
              </a:lnSpc>
              <a:spcBef>
                <a:spcPts val="1600"/>
              </a:spcBef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Homme</a:t>
            </a:r>
            <a:r>
              <a:rPr sz="2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âgé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18</a:t>
            </a:r>
            <a:r>
              <a:rPr sz="26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50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ans</a:t>
            </a:r>
            <a:endParaRPr sz="2600">
              <a:latin typeface="Times New Roman"/>
              <a:cs typeface="Times New Roman"/>
            </a:endParaRPr>
          </a:p>
          <a:p>
            <a:pPr marL="316865" marR="5080" indent="650875">
              <a:lnSpc>
                <a:spcPts val="3080"/>
              </a:lnSpc>
              <a:spcBef>
                <a:spcPts val="1750"/>
              </a:spcBef>
              <a:buFont typeface="Symbol"/>
              <a:buChar char=""/>
              <a:tabLst>
                <a:tab pos="967740" algn="l"/>
                <a:tab pos="1838960" algn="l"/>
                <a:tab pos="2891790" algn="l"/>
                <a:tab pos="3488690" algn="l"/>
                <a:tab pos="4707255" algn="l"/>
                <a:tab pos="5285740" algn="l"/>
                <a:tab pos="5789930" algn="l"/>
                <a:tab pos="7135495" algn="l"/>
                <a:tab pos="8318500" algn="l"/>
              </a:tabLst>
            </a:pPr>
            <a:r>
              <a:rPr sz="26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Être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affilié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régime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sécurité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sociale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ou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apparentée.</a:t>
            </a:r>
            <a:endParaRPr sz="2600">
              <a:latin typeface="Times New Roman"/>
              <a:cs typeface="Times New Roman"/>
            </a:endParaRPr>
          </a:p>
          <a:p>
            <a:pPr marL="633730" indent="-316865">
              <a:lnSpc>
                <a:spcPct val="100000"/>
              </a:lnSpc>
              <a:spcBef>
                <a:spcPts val="1515"/>
              </a:spcBef>
              <a:buFont typeface="Symbol"/>
              <a:buChar char=""/>
              <a:tabLst>
                <a:tab pos="633730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Avoir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aptitude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aux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activités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physiques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sportives.</a:t>
            </a:r>
            <a:endParaRPr sz="2600">
              <a:latin typeface="Times New Roman"/>
              <a:cs typeface="Times New Roman"/>
            </a:endParaRPr>
          </a:p>
          <a:p>
            <a:pPr marL="633730" indent="-316865">
              <a:lnSpc>
                <a:spcPct val="100000"/>
              </a:lnSpc>
              <a:spcBef>
                <a:spcPts val="1565"/>
              </a:spcBef>
              <a:buFont typeface="Symbol"/>
              <a:buChar char=""/>
              <a:tabLst>
                <a:tab pos="633730" algn="l"/>
              </a:tabLst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Avoir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signé</a:t>
            </a:r>
            <a:r>
              <a:rPr sz="26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consentement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éclairé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66918" y="1420707"/>
            <a:ext cx="8985885" cy="5381625"/>
          </a:xfrm>
          <a:prstGeom prst="rect">
            <a:avLst/>
          </a:prstGeom>
        </p:spPr>
        <p:txBody>
          <a:bodyPr vert="horz" wrap="square" lIns="0" tIns="267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5"/>
              </a:spcBef>
            </a:pP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Critères</a:t>
            </a:r>
            <a:r>
              <a:rPr sz="3600" b="1" spc="-6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36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65FF33"/>
                </a:solidFill>
                <a:latin typeface="Times New Roman"/>
                <a:cs typeface="Times New Roman"/>
              </a:rPr>
              <a:t>non</a:t>
            </a:r>
            <a:r>
              <a:rPr sz="3600" b="1" spc="-6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inclusion</a:t>
            </a:r>
            <a:endParaRPr sz="3600">
              <a:latin typeface="Times New Roman"/>
              <a:cs typeface="Times New Roman"/>
            </a:endParaRPr>
          </a:p>
          <a:p>
            <a:pPr marL="304800" indent="-292100">
              <a:lnSpc>
                <a:spcPct val="100000"/>
              </a:lnSpc>
              <a:spcBef>
                <a:spcPts val="1340"/>
              </a:spcBef>
              <a:buFont typeface="Symbol"/>
              <a:buChar char=""/>
              <a:tabLst>
                <a:tab pos="30480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Refus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coopérer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donner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consentement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éclairé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écrit,</a:t>
            </a:r>
            <a:endParaRPr sz="2400">
              <a:latin typeface="Times New Roman"/>
              <a:cs typeface="Times New Roman"/>
            </a:endParaRPr>
          </a:p>
          <a:p>
            <a:pPr marL="304800" indent="-292100">
              <a:lnSpc>
                <a:spcPct val="100000"/>
              </a:lnSpc>
              <a:spcBef>
                <a:spcPts val="1435"/>
              </a:spcBef>
              <a:buFont typeface="Symbol"/>
              <a:buChar char=""/>
              <a:tabLst>
                <a:tab pos="30480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Impossibilité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participer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totalité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l’étude,</a:t>
            </a:r>
            <a:endParaRPr sz="2400">
              <a:latin typeface="Times New Roman"/>
              <a:cs typeface="Times New Roman"/>
            </a:endParaRPr>
          </a:p>
          <a:p>
            <a:pPr marL="12700" marR="5715" indent="288925">
              <a:lnSpc>
                <a:spcPts val="2820"/>
              </a:lnSpc>
              <a:spcBef>
                <a:spcPts val="1570"/>
              </a:spcBef>
              <a:buFont typeface="Symbol"/>
              <a:buChar char=""/>
              <a:tabLst>
                <a:tab pos="301625" algn="l"/>
                <a:tab pos="1532255" algn="l"/>
                <a:tab pos="1968500" algn="l"/>
                <a:tab pos="2726055" algn="l"/>
                <a:tab pos="4159885" algn="l"/>
                <a:tab pos="6321425" algn="l"/>
                <a:tab pos="7553325" algn="l"/>
                <a:tab pos="8684895" algn="l"/>
              </a:tabLst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Présence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toute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pathologie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contre-indiquant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l’activité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sportive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compétition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réalisation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tests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prévus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par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protocole</a:t>
            </a:r>
            <a:endParaRPr sz="2400">
              <a:latin typeface="Times New Roman"/>
              <a:cs typeface="Times New Roman"/>
            </a:endParaRPr>
          </a:p>
          <a:p>
            <a:pPr marL="304800" indent="-292100">
              <a:lnSpc>
                <a:spcPct val="100000"/>
              </a:lnSpc>
              <a:spcBef>
                <a:spcPts val="1405"/>
              </a:spcBef>
              <a:buFont typeface="Symbol"/>
              <a:buChar char=""/>
              <a:tabLst>
                <a:tab pos="30480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sous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tutelle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curatelle,</a:t>
            </a:r>
            <a:endParaRPr sz="2400">
              <a:latin typeface="Times New Roman"/>
              <a:cs typeface="Times New Roman"/>
            </a:endParaRPr>
          </a:p>
          <a:p>
            <a:pPr marL="304800" indent="-292100">
              <a:lnSpc>
                <a:spcPct val="100000"/>
              </a:lnSpc>
              <a:spcBef>
                <a:spcPts val="1435"/>
              </a:spcBef>
              <a:buFont typeface="Symbol"/>
              <a:buChar char=""/>
              <a:tabLst>
                <a:tab pos="30480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sous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protection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judiciaire,</a:t>
            </a:r>
            <a:endParaRPr sz="2400">
              <a:latin typeface="Times New Roman"/>
              <a:cs typeface="Times New Roman"/>
            </a:endParaRPr>
          </a:p>
          <a:p>
            <a:pPr marL="12700" marR="5080" indent="441325">
              <a:lnSpc>
                <a:spcPts val="2820"/>
              </a:lnSpc>
              <a:spcBef>
                <a:spcPts val="1575"/>
              </a:spcBef>
              <a:buFont typeface="Symbol"/>
              <a:buChar char=""/>
              <a:tabLst>
                <a:tab pos="454025" algn="l"/>
                <a:tab pos="2160905" algn="l"/>
                <a:tab pos="3630929" algn="l"/>
                <a:tab pos="3918585" algn="l"/>
                <a:tab pos="4374515" algn="l"/>
                <a:tab pos="5133975" algn="l"/>
                <a:tab pos="5878195" algn="l"/>
                <a:tab pos="6554470" algn="l"/>
                <a:tab pos="7737475" algn="l"/>
              </a:tabLst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Participation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simultanée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autre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essai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sans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bénéfice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individuel direct,</a:t>
            </a:r>
            <a:endParaRPr sz="2400">
              <a:latin typeface="Times New Roman"/>
              <a:cs typeface="Times New Roman"/>
            </a:endParaRPr>
          </a:p>
          <a:p>
            <a:pPr marL="339725" indent="-327025">
              <a:lnSpc>
                <a:spcPct val="100000"/>
              </a:lnSpc>
              <a:spcBef>
                <a:spcPts val="1405"/>
              </a:spcBef>
              <a:buFont typeface="Symbol"/>
              <a:buChar char=""/>
              <a:tabLst>
                <a:tab pos="339725" algn="l"/>
                <a:tab pos="1152525" algn="l"/>
                <a:tab pos="1896745" algn="l"/>
                <a:tab pos="2302510" algn="l"/>
                <a:tab pos="3402329" algn="l"/>
                <a:tab pos="4961890" algn="l"/>
                <a:tab pos="5659120" algn="l"/>
                <a:tab pos="6453505" algn="l"/>
                <a:tab pos="7231380" algn="l"/>
                <a:tab pos="7941309" algn="l"/>
              </a:tabLst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dans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période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d'exclusion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d'un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autre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essai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sans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bénéfice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718" y="1523221"/>
            <a:ext cx="34417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Protocole</a:t>
            </a:r>
            <a:r>
              <a:rPr sz="3600" b="1" spc="-15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général</a:t>
            </a:r>
            <a:endParaRPr sz="36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436763" y="2573020"/>
            <a:ext cx="6026785" cy="3283585"/>
            <a:chOff x="1436763" y="2573020"/>
            <a:chExt cx="6026785" cy="3283585"/>
          </a:xfrm>
        </p:grpSpPr>
        <p:sp>
          <p:nvSpPr>
            <p:cNvPr id="5" name="object 5"/>
            <p:cNvSpPr/>
            <p:nvPr/>
          </p:nvSpPr>
          <p:spPr>
            <a:xfrm>
              <a:off x="1436763" y="2573020"/>
              <a:ext cx="6026785" cy="3283585"/>
            </a:xfrm>
            <a:custGeom>
              <a:avLst/>
              <a:gdLst/>
              <a:ahLst/>
              <a:cxnLst/>
              <a:rect l="l" t="t" r="r" b="b"/>
              <a:pathLst>
                <a:path w="6026784" h="3283585">
                  <a:moveTo>
                    <a:pt x="6026658" y="3283457"/>
                  </a:moveTo>
                  <a:lnTo>
                    <a:pt x="6026658" y="0"/>
                  </a:lnTo>
                  <a:lnTo>
                    <a:pt x="0" y="0"/>
                  </a:lnTo>
                  <a:lnTo>
                    <a:pt x="0" y="3283458"/>
                  </a:lnTo>
                  <a:lnTo>
                    <a:pt x="6026658" y="32834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4969" y="4083304"/>
              <a:ext cx="16510" cy="878840"/>
            </a:xfrm>
            <a:custGeom>
              <a:avLst/>
              <a:gdLst/>
              <a:ahLst/>
              <a:cxnLst/>
              <a:rect l="l" t="t" r="r" b="b"/>
              <a:pathLst>
                <a:path w="16510" h="878839">
                  <a:moveTo>
                    <a:pt x="16001" y="878586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6001" y="878586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100971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16211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31451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46691" y="4083304"/>
              <a:ext cx="16510" cy="878840"/>
            </a:xfrm>
            <a:custGeom>
              <a:avLst/>
              <a:gdLst/>
              <a:ahLst/>
              <a:cxnLst/>
              <a:rect l="l" t="t" r="r" b="b"/>
              <a:pathLst>
                <a:path w="16510" h="878839">
                  <a:moveTo>
                    <a:pt x="16001" y="878586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6001" y="878586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162693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77933" y="4083304"/>
              <a:ext cx="30480" cy="878840"/>
            </a:xfrm>
            <a:custGeom>
              <a:avLst/>
              <a:gdLst/>
              <a:ahLst/>
              <a:cxnLst/>
              <a:rect l="l" t="t" r="r" b="b"/>
              <a:pathLst>
                <a:path w="30480" h="878839">
                  <a:moveTo>
                    <a:pt x="30479" y="878586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30479" y="878586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08413" y="4083304"/>
              <a:ext cx="16510" cy="878840"/>
            </a:xfrm>
            <a:custGeom>
              <a:avLst/>
              <a:gdLst/>
              <a:ahLst/>
              <a:cxnLst/>
              <a:rect l="l" t="t" r="r" b="b"/>
              <a:pathLst>
                <a:path w="16510" h="878839">
                  <a:moveTo>
                    <a:pt x="16001" y="878586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6001" y="878586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24415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39655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54895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70135" y="4083304"/>
              <a:ext cx="15240" cy="878840"/>
            </a:xfrm>
            <a:custGeom>
              <a:avLst/>
              <a:gdLst/>
              <a:ahLst/>
              <a:cxnLst/>
              <a:rect l="l" t="t" r="r" b="b"/>
              <a:pathLst>
                <a:path w="15239" h="878839">
                  <a:moveTo>
                    <a:pt x="15239" y="878586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5239" y="878586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285375" y="4083304"/>
              <a:ext cx="16510" cy="878840"/>
            </a:xfrm>
            <a:custGeom>
              <a:avLst/>
              <a:gdLst/>
              <a:ahLst/>
              <a:cxnLst/>
              <a:rect l="l" t="t" r="r" b="b"/>
              <a:pathLst>
                <a:path w="16510" h="878839">
                  <a:moveTo>
                    <a:pt x="16001" y="878586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878586"/>
                  </a:lnTo>
                  <a:lnTo>
                    <a:pt x="16001" y="878586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084969" y="4082542"/>
              <a:ext cx="215900" cy="878840"/>
            </a:xfrm>
            <a:custGeom>
              <a:avLst/>
              <a:gdLst/>
              <a:ahLst/>
              <a:cxnLst/>
              <a:rect l="l" t="t" r="r" b="b"/>
              <a:pathLst>
                <a:path w="215900" h="878839">
                  <a:moveTo>
                    <a:pt x="215646" y="0"/>
                  </a:moveTo>
                  <a:lnTo>
                    <a:pt x="215646" y="878586"/>
                  </a:lnTo>
                  <a:lnTo>
                    <a:pt x="0" y="878586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30137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1661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33185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347097" y="3636010"/>
              <a:ext cx="16510" cy="1325880"/>
            </a:xfrm>
            <a:custGeom>
              <a:avLst/>
              <a:gdLst/>
              <a:ahLst/>
              <a:cxnLst/>
              <a:rect l="l" t="t" r="r" b="b"/>
              <a:pathLst>
                <a:path w="16510" h="1325879">
                  <a:moveTo>
                    <a:pt x="16001" y="1325880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6001" y="1325880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363099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378339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393579" y="3636010"/>
              <a:ext cx="31750" cy="1325880"/>
            </a:xfrm>
            <a:custGeom>
              <a:avLst/>
              <a:gdLst/>
              <a:ahLst/>
              <a:cxnLst/>
              <a:rect l="l" t="t" r="r" b="b"/>
              <a:pathLst>
                <a:path w="31750" h="1325879">
                  <a:moveTo>
                    <a:pt x="31241" y="1325880"/>
                  </a:moveTo>
                  <a:lnTo>
                    <a:pt x="3124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31241" y="132588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424821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440061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55301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470541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485781" y="3636010"/>
              <a:ext cx="16510" cy="1325880"/>
            </a:xfrm>
            <a:custGeom>
              <a:avLst/>
              <a:gdLst/>
              <a:ahLst/>
              <a:cxnLst/>
              <a:rect l="l" t="t" r="r" b="b"/>
              <a:pathLst>
                <a:path w="16510" h="1325879">
                  <a:moveTo>
                    <a:pt x="16001" y="1325880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6001" y="1325880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501783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300615" y="3636010"/>
              <a:ext cx="215900" cy="1325245"/>
            </a:xfrm>
            <a:custGeom>
              <a:avLst/>
              <a:gdLst/>
              <a:ahLst/>
              <a:cxnLst/>
              <a:rect l="l" t="t" r="r" b="b"/>
              <a:pathLst>
                <a:path w="215900" h="1325245">
                  <a:moveTo>
                    <a:pt x="215646" y="0"/>
                  </a:moveTo>
                  <a:lnTo>
                    <a:pt x="215646" y="1325117"/>
                  </a:lnTo>
                  <a:lnTo>
                    <a:pt x="0" y="1325117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517023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532263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547503" y="3636010"/>
              <a:ext cx="16510" cy="1325880"/>
            </a:xfrm>
            <a:custGeom>
              <a:avLst/>
              <a:gdLst/>
              <a:ahLst/>
              <a:cxnLst/>
              <a:rect l="l" t="t" r="r" b="b"/>
              <a:pathLst>
                <a:path w="16510" h="1325879">
                  <a:moveTo>
                    <a:pt x="16001" y="1325880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6001" y="1325880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563505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578745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593985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609225" y="3636010"/>
              <a:ext cx="31750" cy="1325880"/>
            </a:xfrm>
            <a:custGeom>
              <a:avLst/>
              <a:gdLst/>
              <a:ahLst/>
              <a:cxnLst/>
              <a:rect l="l" t="t" r="r" b="b"/>
              <a:pathLst>
                <a:path w="31750" h="1325879">
                  <a:moveTo>
                    <a:pt x="31241" y="1325880"/>
                  </a:moveTo>
                  <a:lnTo>
                    <a:pt x="3124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31241" y="132588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64046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65570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670947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686187" y="3636010"/>
              <a:ext cx="16510" cy="1325880"/>
            </a:xfrm>
            <a:custGeom>
              <a:avLst/>
              <a:gdLst/>
              <a:ahLst/>
              <a:cxnLst/>
              <a:rect l="l" t="t" r="r" b="b"/>
              <a:pathLst>
                <a:path w="16510" h="1325879">
                  <a:moveTo>
                    <a:pt x="16001" y="1325880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6001" y="1325880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702189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717429" y="3636010"/>
              <a:ext cx="15240" cy="1325880"/>
            </a:xfrm>
            <a:custGeom>
              <a:avLst/>
              <a:gdLst/>
              <a:ahLst/>
              <a:cxnLst/>
              <a:rect l="l" t="t" r="r" b="b"/>
              <a:pathLst>
                <a:path w="15239" h="1325879">
                  <a:moveTo>
                    <a:pt x="15239" y="1325880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325880"/>
                  </a:lnTo>
                  <a:lnTo>
                    <a:pt x="15239" y="1325880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516261" y="3636010"/>
              <a:ext cx="216535" cy="1325245"/>
            </a:xfrm>
            <a:custGeom>
              <a:avLst/>
              <a:gdLst/>
              <a:ahLst/>
              <a:cxnLst/>
              <a:rect l="l" t="t" r="r" b="b"/>
              <a:pathLst>
                <a:path w="216535" h="1325245">
                  <a:moveTo>
                    <a:pt x="216408" y="0"/>
                  </a:moveTo>
                  <a:lnTo>
                    <a:pt x="216408" y="1325117"/>
                  </a:lnTo>
                  <a:lnTo>
                    <a:pt x="0" y="1325117"/>
                  </a:lnTo>
                  <a:lnTo>
                    <a:pt x="0" y="0"/>
                  </a:lnTo>
                  <a:lnTo>
                    <a:pt x="216408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73266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74790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76391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6F6F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77915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898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79439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1A1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80963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824871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40873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87135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886593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A1A1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90259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898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91783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6F6F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93307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94831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732669" y="3203956"/>
              <a:ext cx="231140" cy="1757680"/>
            </a:xfrm>
            <a:custGeom>
              <a:avLst/>
              <a:gdLst/>
              <a:ahLst/>
              <a:cxnLst/>
              <a:rect l="l" t="t" r="r" b="b"/>
              <a:pathLst>
                <a:path w="231139" h="1757679">
                  <a:moveTo>
                    <a:pt x="230886" y="0"/>
                  </a:moveTo>
                  <a:lnTo>
                    <a:pt x="23088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3088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96355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97955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99479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01003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025277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04127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056519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08699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0300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1824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13348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14872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63961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963555" y="3203956"/>
              <a:ext cx="215900" cy="1757680"/>
            </a:xfrm>
            <a:custGeom>
              <a:avLst/>
              <a:gdLst/>
              <a:ahLst/>
              <a:cxnLst/>
              <a:rect l="l" t="t" r="r" b="b"/>
              <a:pathLst>
                <a:path w="215900" h="1757679">
                  <a:moveTo>
                    <a:pt x="215646" y="0"/>
                  </a:moveTo>
                  <a:lnTo>
                    <a:pt x="21564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17996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19520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21044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225683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24168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25692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272165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30264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31864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33388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34912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4364367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38036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179201" y="3203956"/>
              <a:ext cx="215900" cy="1757680"/>
            </a:xfrm>
            <a:custGeom>
              <a:avLst/>
              <a:gdLst/>
              <a:ahLst/>
              <a:cxnLst/>
              <a:rect l="l" t="t" r="r" b="b"/>
              <a:pathLst>
                <a:path w="215900" h="1757679">
                  <a:moveTo>
                    <a:pt x="215646" y="0"/>
                  </a:moveTo>
                  <a:lnTo>
                    <a:pt x="21564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39560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41084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42608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44209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445733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47257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4487811" y="3204718"/>
              <a:ext cx="31750" cy="1757680"/>
            </a:xfrm>
            <a:custGeom>
              <a:avLst/>
              <a:gdLst/>
              <a:ahLst/>
              <a:cxnLst/>
              <a:rect l="l" t="t" r="r" b="b"/>
              <a:pathLst>
                <a:path w="31750" h="1757679">
                  <a:moveTo>
                    <a:pt x="31241" y="1757172"/>
                  </a:moveTo>
                  <a:lnTo>
                    <a:pt x="3124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1241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51905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53429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54953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564773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58077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59601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394847" y="3203956"/>
              <a:ext cx="216535" cy="1757680"/>
            </a:xfrm>
            <a:custGeom>
              <a:avLst/>
              <a:gdLst/>
              <a:ahLst/>
              <a:cxnLst/>
              <a:rect l="l" t="t" r="r" b="b"/>
              <a:pathLst>
                <a:path w="216535" h="1757679">
                  <a:moveTo>
                    <a:pt x="216408" y="0"/>
                  </a:moveTo>
                  <a:lnTo>
                    <a:pt x="216408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6408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461125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62649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64173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6F6F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65773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898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67297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1A1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68821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703457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719459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74993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76517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A1A1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78118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8989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79642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6F6F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81166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82690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611255" y="3203956"/>
              <a:ext cx="231140" cy="1757680"/>
            </a:xfrm>
            <a:custGeom>
              <a:avLst/>
              <a:gdLst/>
              <a:ahLst/>
              <a:cxnLst/>
              <a:rect l="l" t="t" r="r" b="b"/>
              <a:pathLst>
                <a:path w="231139" h="1757679">
                  <a:moveTo>
                    <a:pt x="230886" y="0"/>
                  </a:moveTo>
                  <a:lnTo>
                    <a:pt x="23088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3088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842141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85814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87338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88862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903863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91986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935105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96558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498082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99682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501206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502730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5042547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4842141" y="3203956"/>
              <a:ext cx="215900" cy="1757680"/>
            </a:xfrm>
            <a:custGeom>
              <a:avLst/>
              <a:gdLst/>
              <a:ahLst/>
              <a:cxnLst/>
              <a:rect l="l" t="t" r="r" b="b"/>
              <a:pathLst>
                <a:path w="215900" h="1757679">
                  <a:moveTo>
                    <a:pt x="215646" y="0"/>
                  </a:moveTo>
                  <a:lnTo>
                    <a:pt x="21564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505854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507378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508902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510426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512027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513551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5150751" y="3204718"/>
              <a:ext cx="30480" cy="1757680"/>
            </a:xfrm>
            <a:custGeom>
              <a:avLst/>
              <a:gdLst/>
              <a:ahLst/>
              <a:cxnLst/>
              <a:rect l="l" t="t" r="r" b="b"/>
              <a:pathLst>
                <a:path w="30479" h="1757679">
                  <a:moveTo>
                    <a:pt x="30479" y="1757172"/>
                  </a:moveTo>
                  <a:lnTo>
                    <a:pt x="3047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0479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5181231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519723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521247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522771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5242953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525895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5057787" y="3203956"/>
              <a:ext cx="215900" cy="1757680"/>
            </a:xfrm>
            <a:custGeom>
              <a:avLst/>
              <a:gdLst/>
              <a:ahLst/>
              <a:cxnLst/>
              <a:rect l="l" t="t" r="r" b="b"/>
              <a:pathLst>
                <a:path w="215900" h="1757679">
                  <a:moveTo>
                    <a:pt x="215646" y="0"/>
                  </a:moveTo>
                  <a:lnTo>
                    <a:pt x="215646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564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527419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528943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530467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532067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533591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535115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366397" y="3204718"/>
              <a:ext cx="31750" cy="1757680"/>
            </a:xfrm>
            <a:custGeom>
              <a:avLst/>
              <a:gdLst/>
              <a:ahLst/>
              <a:cxnLst/>
              <a:rect l="l" t="t" r="r" b="b"/>
              <a:pathLst>
                <a:path w="31750" h="1757679">
                  <a:moveTo>
                    <a:pt x="31241" y="1757172"/>
                  </a:moveTo>
                  <a:lnTo>
                    <a:pt x="3124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1241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539763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541287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542811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5443359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459349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47460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5273433" y="3203956"/>
              <a:ext cx="216535" cy="1757680"/>
            </a:xfrm>
            <a:custGeom>
              <a:avLst/>
              <a:gdLst/>
              <a:ahLst/>
              <a:cxnLst/>
              <a:rect l="l" t="t" r="r" b="b"/>
              <a:pathLst>
                <a:path w="216535" h="1757679">
                  <a:moveTo>
                    <a:pt x="216408" y="0"/>
                  </a:moveTo>
                  <a:lnTo>
                    <a:pt x="216408" y="1757172"/>
                  </a:lnTo>
                  <a:lnTo>
                    <a:pt x="0" y="1757172"/>
                  </a:lnTo>
                  <a:lnTo>
                    <a:pt x="0" y="0"/>
                  </a:lnTo>
                  <a:lnTo>
                    <a:pt x="216408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548984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949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550508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5520321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5536311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555156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556680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5582043" y="3204718"/>
              <a:ext cx="31750" cy="1757680"/>
            </a:xfrm>
            <a:custGeom>
              <a:avLst/>
              <a:gdLst/>
              <a:ahLst/>
              <a:cxnLst/>
              <a:rect l="l" t="t" r="r" b="b"/>
              <a:pathLst>
                <a:path w="31750" h="1757679">
                  <a:moveTo>
                    <a:pt x="31241" y="1757172"/>
                  </a:moveTo>
                  <a:lnTo>
                    <a:pt x="3124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31241" y="1757172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5613273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B6B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562852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A7A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5643765" y="3204718"/>
              <a:ext cx="16510" cy="1757680"/>
            </a:xfrm>
            <a:custGeom>
              <a:avLst/>
              <a:gdLst/>
              <a:ahLst/>
              <a:cxnLst/>
              <a:rect l="l" t="t" r="r" b="b"/>
              <a:pathLst>
                <a:path w="16510" h="1757679">
                  <a:moveTo>
                    <a:pt x="16001" y="1757172"/>
                  </a:moveTo>
                  <a:lnTo>
                    <a:pt x="16001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6001" y="1757172"/>
                  </a:lnTo>
                  <a:close/>
                </a:path>
              </a:pathLst>
            </a:custGeom>
            <a:solidFill>
              <a:srgbClr val="9090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565975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7474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5675007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5A5A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5690235" y="3204718"/>
              <a:ext cx="15240" cy="1757680"/>
            </a:xfrm>
            <a:custGeom>
              <a:avLst/>
              <a:gdLst/>
              <a:ahLst/>
              <a:cxnLst/>
              <a:rect l="l" t="t" r="r" b="b"/>
              <a:pathLst>
                <a:path w="15239" h="1757679">
                  <a:moveTo>
                    <a:pt x="15239" y="1757172"/>
                  </a:moveTo>
                  <a:lnTo>
                    <a:pt x="15239" y="0"/>
                  </a:lnTo>
                  <a:lnTo>
                    <a:pt x="0" y="0"/>
                  </a:lnTo>
                  <a:lnTo>
                    <a:pt x="0" y="1757172"/>
                  </a:lnTo>
                  <a:lnTo>
                    <a:pt x="15239" y="1757172"/>
                  </a:lnTo>
                  <a:close/>
                </a:path>
              </a:pathLst>
            </a:custGeom>
            <a:solidFill>
              <a:srgbClr val="454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2144661" y="2756662"/>
              <a:ext cx="5318125" cy="2266315"/>
            </a:xfrm>
            <a:custGeom>
              <a:avLst/>
              <a:gdLst/>
              <a:ahLst/>
              <a:cxnLst/>
              <a:rect l="l" t="t" r="r" b="b"/>
              <a:pathLst>
                <a:path w="5318125" h="2266315">
                  <a:moveTo>
                    <a:pt x="3560813" y="447293"/>
                  </a:moveTo>
                  <a:lnTo>
                    <a:pt x="3560813" y="2204466"/>
                  </a:lnTo>
                  <a:lnTo>
                    <a:pt x="3345167" y="2204466"/>
                  </a:lnTo>
                  <a:lnTo>
                    <a:pt x="3345167" y="447293"/>
                  </a:lnTo>
                  <a:lnTo>
                    <a:pt x="3560813" y="447293"/>
                  </a:lnTo>
                  <a:close/>
                </a:path>
                <a:path w="5318125" h="2266315">
                  <a:moveTo>
                    <a:pt x="61721" y="0"/>
                  </a:moveTo>
                  <a:lnTo>
                    <a:pt x="61721" y="2204466"/>
                  </a:lnTo>
                </a:path>
                <a:path w="5318125" h="2266315">
                  <a:moveTo>
                    <a:pt x="0" y="2204466"/>
                  </a:moveTo>
                  <a:lnTo>
                    <a:pt x="61721" y="2204466"/>
                  </a:lnTo>
                </a:path>
                <a:path w="5318125" h="2266315">
                  <a:moveTo>
                    <a:pt x="0" y="1757934"/>
                  </a:moveTo>
                  <a:lnTo>
                    <a:pt x="61721" y="1757934"/>
                  </a:lnTo>
                </a:path>
                <a:path w="5318125" h="2266315">
                  <a:moveTo>
                    <a:pt x="0" y="1325880"/>
                  </a:moveTo>
                  <a:lnTo>
                    <a:pt x="61721" y="1325880"/>
                  </a:lnTo>
                </a:path>
                <a:path w="5318125" h="2266315">
                  <a:moveTo>
                    <a:pt x="0" y="879348"/>
                  </a:moveTo>
                  <a:lnTo>
                    <a:pt x="61721" y="879348"/>
                  </a:lnTo>
                </a:path>
                <a:path w="5318125" h="2266315">
                  <a:moveTo>
                    <a:pt x="0" y="447294"/>
                  </a:moveTo>
                  <a:lnTo>
                    <a:pt x="61721" y="447294"/>
                  </a:lnTo>
                </a:path>
                <a:path w="5318125" h="2266315">
                  <a:moveTo>
                    <a:pt x="0" y="0"/>
                  </a:moveTo>
                  <a:lnTo>
                    <a:pt x="61721" y="0"/>
                  </a:lnTo>
                </a:path>
                <a:path w="5318125" h="2266315">
                  <a:moveTo>
                    <a:pt x="61721" y="2204466"/>
                  </a:moveTo>
                  <a:lnTo>
                    <a:pt x="5317985" y="2204466"/>
                  </a:lnTo>
                </a:path>
                <a:path w="5318125" h="2266315">
                  <a:moveTo>
                    <a:pt x="493013" y="2266188"/>
                  </a:moveTo>
                  <a:lnTo>
                    <a:pt x="493013" y="2204466"/>
                  </a:lnTo>
                </a:path>
                <a:path w="5318125" h="2266315">
                  <a:moveTo>
                    <a:pt x="940307" y="2266188"/>
                  </a:moveTo>
                  <a:lnTo>
                    <a:pt x="940307" y="2204466"/>
                  </a:lnTo>
                </a:path>
                <a:path w="5318125" h="2266315">
                  <a:moveTo>
                    <a:pt x="1155953" y="2266188"/>
                  </a:moveTo>
                  <a:lnTo>
                    <a:pt x="1155953" y="2204466"/>
                  </a:lnTo>
                </a:path>
                <a:path w="5318125" h="2266315">
                  <a:moveTo>
                    <a:pt x="1371599" y="2266188"/>
                  </a:moveTo>
                  <a:lnTo>
                    <a:pt x="1371599" y="2204466"/>
                  </a:lnTo>
                </a:path>
                <a:path w="5318125" h="2266315">
                  <a:moveTo>
                    <a:pt x="1588007" y="2266188"/>
                  </a:moveTo>
                  <a:lnTo>
                    <a:pt x="1588007" y="2204466"/>
                  </a:lnTo>
                </a:path>
                <a:path w="5318125" h="2266315">
                  <a:moveTo>
                    <a:pt x="1818893" y="2266188"/>
                  </a:moveTo>
                  <a:lnTo>
                    <a:pt x="1818893" y="2204466"/>
                  </a:lnTo>
                </a:path>
                <a:path w="5318125" h="2266315">
                  <a:moveTo>
                    <a:pt x="2250185" y="2266188"/>
                  </a:moveTo>
                  <a:lnTo>
                    <a:pt x="2250185" y="2204466"/>
                  </a:lnTo>
                </a:path>
                <a:path w="5318125" h="2266315">
                  <a:moveTo>
                    <a:pt x="2466593" y="2266188"/>
                  </a:moveTo>
                  <a:lnTo>
                    <a:pt x="2466593" y="2204466"/>
                  </a:lnTo>
                </a:path>
                <a:path w="5318125" h="2266315">
                  <a:moveTo>
                    <a:pt x="2913125" y="2266188"/>
                  </a:moveTo>
                  <a:lnTo>
                    <a:pt x="2913125" y="2204466"/>
                  </a:lnTo>
                </a:path>
                <a:path w="5318125" h="2266315">
                  <a:moveTo>
                    <a:pt x="3128771" y="2266188"/>
                  </a:moveTo>
                  <a:lnTo>
                    <a:pt x="3128771" y="2204466"/>
                  </a:lnTo>
                </a:path>
                <a:path w="5318125" h="2266315">
                  <a:moveTo>
                    <a:pt x="3345179" y="2266188"/>
                  </a:moveTo>
                  <a:lnTo>
                    <a:pt x="3345179" y="2204466"/>
                  </a:lnTo>
                </a:path>
                <a:path w="5318125" h="2266315">
                  <a:moveTo>
                    <a:pt x="3560813" y="2266188"/>
                  </a:moveTo>
                  <a:lnTo>
                    <a:pt x="3560813" y="2204466"/>
                  </a:lnTo>
                </a:path>
                <a:path w="5318125" h="2266315">
                  <a:moveTo>
                    <a:pt x="3791699" y="2266188"/>
                  </a:moveTo>
                  <a:lnTo>
                    <a:pt x="3791699" y="2204466"/>
                  </a:lnTo>
                </a:path>
                <a:path w="5318125" h="2266315">
                  <a:moveTo>
                    <a:pt x="4007357" y="2266188"/>
                  </a:moveTo>
                  <a:lnTo>
                    <a:pt x="4007357" y="2204466"/>
                  </a:lnTo>
                </a:path>
                <a:path w="5318125" h="2266315">
                  <a:moveTo>
                    <a:pt x="4223766" y="2266188"/>
                  </a:moveTo>
                  <a:lnTo>
                    <a:pt x="4223766" y="2204466"/>
                  </a:lnTo>
                </a:path>
                <a:path w="5318125" h="2266315">
                  <a:moveTo>
                    <a:pt x="4439412" y="2266188"/>
                  </a:moveTo>
                  <a:lnTo>
                    <a:pt x="4439412" y="2204466"/>
                  </a:lnTo>
                </a:path>
                <a:path w="5318125" h="2266315">
                  <a:moveTo>
                    <a:pt x="4655057" y="2266188"/>
                  </a:moveTo>
                  <a:lnTo>
                    <a:pt x="4655057" y="2204466"/>
                  </a:lnTo>
                </a:path>
                <a:path w="5318125" h="2266315">
                  <a:moveTo>
                    <a:pt x="4885944" y="2266188"/>
                  </a:moveTo>
                  <a:lnTo>
                    <a:pt x="4885944" y="2204466"/>
                  </a:lnTo>
                </a:path>
                <a:path w="5318125" h="2266315">
                  <a:moveTo>
                    <a:pt x="5101577" y="2266188"/>
                  </a:moveTo>
                  <a:lnTo>
                    <a:pt x="5101577" y="2204466"/>
                  </a:lnTo>
                </a:path>
                <a:path w="5318125" h="2266315">
                  <a:moveTo>
                    <a:pt x="5317985" y="2266188"/>
                  </a:moveTo>
                  <a:lnTo>
                    <a:pt x="5317985" y="220446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6" name="object 176"/>
          <p:cNvSpPr txBox="1"/>
          <p:nvPr/>
        </p:nvSpPr>
        <p:spPr>
          <a:xfrm>
            <a:off x="1916309" y="4805008"/>
            <a:ext cx="14541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 MT"/>
                <a:cs typeface="Arial MT"/>
              </a:rPr>
              <a:t>0</a:t>
            </a:r>
            <a:endParaRPr sz="1700">
              <a:latin typeface="Arial MT"/>
              <a:cs typeface="Arial MT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916309" y="2600551"/>
            <a:ext cx="145415" cy="204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 MT"/>
                <a:cs typeface="Arial MT"/>
              </a:rPr>
              <a:t>5</a:t>
            </a:r>
            <a:endParaRPr sz="1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sz="1700" spc="-50" dirty="0">
                <a:latin typeface="Arial MT"/>
                <a:cs typeface="Arial MT"/>
              </a:rPr>
              <a:t>4</a:t>
            </a:r>
            <a:endParaRPr sz="1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1700" spc="-50" dirty="0">
                <a:latin typeface="Arial MT"/>
                <a:cs typeface="Arial MT"/>
              </a:rPr>
              <a:t>3</a:t>
            </a:r>
            <a:endParaRPr sz="1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1700" spc="-50" dirty="0">
                <a:latin typeface="Arial MT"/>
                <a:cs typeface="Arial MT"/>
              </a:rPr>
              <a:t>2</a:t>
            </a:r>
            <a:endParaRPr sz="1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1700" spc="-50" dirty="0">
                <a:latin typeface="Arial MT"/>
                <a:cs typeface="Arial MT"/>
              </a:rPr>
              <a:t>1</a:t>
            </a:r>
            <a:endParaRPr sz="1700">
              <a:latin typeface="Arial MT"/>
              <a:cs typeface="Arial MT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5986136" y="4696819"/>
            <a:ext cx="145415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Arial"/>
                <a:cs typeface="Arial"/>
              </a:rPr>
              <a:t>Temps</a:t>
            </a:r>
            <a:r>
              <a:rPr sz="1700" b="1" spc="6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(sem.)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473009" y="2596159"/>
            <a:ext cx="232410" cy="25323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710"/>
              </a:lnSpc>
            </a:pPr>
            <a:r>
              <a:rPr sz="1450" b="1" spc="-10" dirty="0">
                <a:latin typeface="Arial"/>
                <a:cs typeface="Arial"/>
              </a:rPr>
              <a:t>Charge</a:t>
            </a:r>
            <a:r>
              <a:rPr sz="1450" b="1" spc="-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d'entraînement</a:t>
            </a:r>
            <a:r>
              <a:rPr sz="1450" b="1" spc="-80" dirty="0">
                <a:latin typeface="Arial"/>
                <a:cs typeface="Arial"/>
              </a:rPr>
              <a:t> </a:t>
            </a:r>
            <a:r>
              <a:rPr sz="1450" b="1" spc="-20" dirty="0">
                <a:latin typeface="Arial"/>
                <a:cs typeface="Arial"/>
              </a:rPr>
              <a:t>(U.A.)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180" name="object 180"/>
          <p:cNvGrpSpPr/>
          <p:nvPr/>
        </p:nvGrpSpPr>
        <p:grpSpPr>
          <a:xfrm>
            <a:off x="2530233" y="5084571"/>
            <a:ext cx="5009515" cy="215900"/>
            <a:chOff x="2530233" y="5084571"/>
            <a:chExt cx="5009515" cy="215900"/>
          </a:xfrm>
        </p:grpSpPr>
        <p:sp>
          <p:nvSpPr>
            <p:cNvPr id="181" name="object 181"/>
            <p:cNvSpPr/>
            <p:nvPr/>
          </p:nvSpPr>
          <p:spPr>
            <a:xfrm>
              <a:off x="2607195" y="520801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2530233" y="5084571"/>
              <a:ext cx="169545" cy="170180"/>
            </a:xfrm>
            <a:custGeom>
              <a:avLst/>
              <a:gdLst/>
              <a:ahLst/>
              <a:cxnLst/>
              <a:rect l="l" t="t" r="r" b="b"/>
              <a:pathLst>
                <a:path w="169544" h="170179">
                  <a:moveTo>
                    <a:pt x="169163" y="169925"/>
                  </a:moveTo>
                  <a:lnTo>
                    <a:pt x="92201" y="0"/>
                  </a:lnTo>
                  <a:lnTo>
                    <a:pt x="0" y="169925"/>
                  </a:lnTo>
                  <a:lnTo>
                    <a:pt x="169163" y="1699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3054489" y="522325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2976765" y="5115813"/>
              <a:ext cx="170180" cy="154305"/>
            </a:xfrm>
            <a:custGeom>
              <a:avLst/>
              <a:gdLst/>
              <a:ahLst/>
              <a:cxnLst/>
              <a:rect l="l" t="t" r="r" b="b"/>
              <a:pathLst>
                <a:path w="170180" h="154304">
                  <a:moveTo>
                    <a:pt x="169925" y="153924"/>
                  </a:moveTo>
                  <a:lnTo>
                    <a:pt x="77724" y="0"/>
                  </a:lnTo>
                  <a:lnTo>
                    <a:pt x="0" y="153924"/>
                  </a:lnTo>
                  <a:lnTo>
                    <a:pt x="169925" y="1539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5735967" y="519277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5659005" y="5084571"/>
              <a:ext cx="170180" cy="154305"/>
            </a:xfrm>
            <a:custGeom>
              <a:avLst/>
              <a:gdLst/>
              <a:ahLst/>
              <a:cxnLst/>
              <a:rect l="l" t="t" r="r" b="b"/>
              <a:pathLst>
                <a:path w="170179" h="154304">
                  <a:moveTo>
                    <a:pt x="169925" y="153924"/>
                  </a:moveTo>
                  <a:lnTo>
                    <a:pt x="76961" y="0"/>
                  </a:lnTo>
                  <a:lnTo>
                    <a:pt x="0" y="153924"/>
                  </a:lnTo>
                  <a:lnTo>
                    <a:pt x="169925" y="1539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6152019" y="520801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6075057" y="5084571"/>
              <a:ext cx="170180" cy="170180"/>
            </a:xfrm>
            <a:custGeom>
              <a:avLst/>
              <a:gdLst/>
              <a:ahLst/>
              <a:cxnLst/>
              <a:rect l="l" t="t" r="r" b="b"/>
              <a:pathLst>
                <a:path w="170179" h="170179">
                  <a:moveTo>
                    <a:pt x="169913" y="169925"/>
                  </a:moveTo>
                  <a:lnTo>
                    <a:pt x="92964" y="0"/>
                  </a:lnTo>
                  <a:lnTo>
                    <a:pt x="0" y="169925"/>
                  </a:lnTo>
                  <a:lnTo>
                    <a:pt x="169913" y="1699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6629793" y="519277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6552831" y="5084571"/>
              <a:ext cx="170180" cy="154305"/>
            </a:xfrm>
            <a:custGeom>
              <a:avLst/>
              <a:gdLst/>
              <a:ahLst/>
              <a:cxnLst/>
              <a:rect l="l" t="t" r="r" b="b"/>
              <a:pathLst>
                <a:path w="170179" h="154304">
                  <a:moveTo>
                    <a:pt x="169925" y="153924"/>
                  </a:moveTo>
                  <a:lnTo>
                    <a:pt x="76961" y="0"/>
                  </a:lnTo>
                  <a:lnTo>
                    <a:pt x="0" y="153924"/>
                  </a:lnTo>
                  <a:lnTo>
                    <a:pt x="169925" y="1539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7446657" y="5192775"/>
              <a:ext cx="0" cy="77470"/>
            </a:xfrm>
            <a:custGeom>
              <a:avLst/>
              <a:gdLst/>
              <a:ahLst/>
              <a:cxnLst/>
              <a:rect l="l" t="t" r="r" b="b"/>
              <a:pathLst>
                <a:path h="77470">
                  <a:moveTo>
                    <a:pt x="0" y="76962"/>
                  </a:moveTo>
                  <a:lnTo>
                    <a:pt x="0" y="0"/>
                  </a:lnTo>
                </a:path>
              </a:pathLst>
            </a:custGeom>
            <a:ln w="154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7369695" y="5084571"/>
              <a:ext cx="170180" cy="154305"/>
            </a:xfrm>
            <a:custGeom>
              <a:avLst/>
              <a:gdLst/>
              <a:ahLst/>
              <a:cxnLst/>
              <a:rect l="l" t="t" r="r" b="b"/>
              <a:pathLst>
                <a:path w="170179" h="154304">
                  <a:moveTo>
                    <a:pt x="169925" y="153924"/>
                  </a:moveTo>
                  <a:lnTo>
                    <a:pt x="92951" y="0"/>
                  </a:lnTo>
                  <a:lnTo>
                    <a:pt x="0" y="153924"/>
                  </a:lnTo>
                  <a:lnTo>
                    <a:pt x="169925" y="1539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3" name="object 193"/>
          <p:cNvSpPr txBox="1"/>
          <p:nvPr/>
        </p:nvSpPr>
        <p:spPr>
          <a:xfrm>
            <a:off x="5693072" y="5423341"/>
            <a:ext cx="102806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12750" algn="l"/>
                <a:tab pos="890905" algn="l"/>
              </a:tabLst>
            </a:pPr>
            <a:r>
              <a:rPr sz="1450" spc="-50" dirty="0">
                <a:latin typeface="Arial MT"/>
                <a:cs typeface="Arial MT"/>
              </a:rPr>
              <a:t>B</a:t>
            </a:r>
            <a:r>
              <a:rPr sz="1450" dirty="0">
                <a:latin typeface="Arial MT"/>
                <a:cs typeface="Arial MT"/>
              </a:rPr>
              <a:t>	</a:t>
            </a:r>
            <a:r>
              <a:rPr sz="1450" spc="-50" dirty="0">
                <a:latin typeface="Arial MT"/>
                <a:cs typeface="Arial MT"/>
              </a:rPr>
              <a:t>B</a:t>
            </a:r>
            <a:r>
              <a:rPr sz="1450" dirty="0">
                <a:latin typeface="Arial MT"/>
                <a:cs typeface="Arial MT"/>
              </a:rPr>
              <a:t>	</a:t>
            </a:r>
            <a:r>
              <a:rPr sz="1450" spc="-50" dirty="0">
                <a:latin typeface="Arial MT"/>
                <a:cs typeface="Arial MT"/>
              </a:rPr>
              <a:t>B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7265209" y="5423341"/>
            <a:ext cx="14922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50" dirty="0">
                <a:latin typeface="Arial MT"/>
                <a:cs typeface="Arial MT"/>
              </a:rPr>
              <a:t>B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438537" y="5423341"/>
            <a:ext cx="3351529" cy="13309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12445" algn="ctr">
              <a:lnSpc>
                <a:spcPct val="100000"/>
              </a:lnSpc>
              <a:spcBef>
                <a:spcPts val="105"/>
              </a:spcBef>
              <a:tabLst>
                <a:tab pos="431165" algn="l"/>
              </a:tabLst>
            </a:pPr>
            <a:r>
              <a:rPr sz="1450" spc="-50" dirty="0">
                <a:latin typeface="Arial MT"/>
                <a:cs typeface="Arial MT"/>
              </a:rPr>
              <a:t>A</a:t>
            </a:r>
            <a:r>
              <a:rPr sz="1450" dirty="0">
                <a:latin typeface="Arial MT"/>
                <a:cs typeface="Arial MT"/>
              </a:rPr>
              <a:t>	</a:t>
            </a:r>
            <a:r>
              <a:rPr sz="1450" spc="-50" dirty="0">
                <a:latin typeface="Arial MT"/>
                <a:cs typeface="Arial MT"/>
              </a:rPr>
              <a:t>B</a:t>
            </a: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A</a:t>
            </a:r>
            <a:r>
              <a:rPr sz="2400" spc="-4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:</a:t>
            </a:r>
            <a:r>
              <a:rPr sz="2400" spc="-4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session</a:t>
            </a:r>
            <a:r>
              <a:rPr sz="2400" spc="-4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65FF33"/>
                </a:solidFill>
                <a:latin typeface="Times New Roman"/>
                <a:cs typeface="Times New Roman"/>
              </a:rPr>
              <a:t>d’apprentissage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B</a:t>
            </a:r>
            <a:r>
              <a:rPr sz="2400" spc="-4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:</a:t>
            </a:r>
            <a:r>
              <a:rPr sz="2400" spc="-4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65FF33"/>
                </a:solidFill>
                <a:latin typeface="Times New Roman"/>
                <a:cs typeface="Times New Roman"/>
              </a:rPr>
              <a:t>sessions</a:t>
            </a:r>
            <a:r>
              <a:rPr sz="2400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65FF33"/>
                </a:solidFill>
                <a:latin typeface="Times New Roman"/>
                <a:cs typeface="Times New Roman"/>
              </a:rPr>
              <a:t>expérimentale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20929" y="1523221"/>
            <a:ext cx="8783320" cy="4987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 algn="just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Déroulement</a:t>
            </a:r>
            <a:r>
              <a:rPr sz="3600" b="1" spc="-10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10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tests</a:t>
            </a:r>
            <a:endParaRPr sz="3600">
              <a:latin typeface="Times New Roman"/>
              <a:cs typeface="Times New Roman"/>
            </a:endParaRPr>
          </a:p>
          <a:p>
            <a:pPr marL="62865" marR="55880" algn="just">
              <a:lnSpc>
                <a:spcPct val="92600"/>
              </a:lnSpc>
              <a:spcBef>
                <a:spcPts val="3204"/>
              </a:spcBef>
            </a:pPr>
            <a:r>
              <a:rPr sz="2600" b="1" spc="-890" dirty="0">
                <a:solidFill>
                  <a:srgbClr val="65FF33"/>
                </a:solidFill>
                <a:latin typeface="Arial"/>
                <a:cs typeface="Arial"/>
              </a:rPr>
              <a:t>L</a:t>
            </a:r>
            <a:r>
              <a:rPr sz="4800" b="1" spc="-2190" baseline="-1736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600" b="1" spc="-25" dirty="0">
                <a:solidFill>
                  <a:srgbClr val="65FF33"/>
                </a:solidFill>
                <a:latin typeface="Arial"/>
                <a:cs typeface="Arial"/>
              </a:rPr>
              <a:t>e</a:t>
            </a:r>
            <a:r>
              <a:rPr sz="4800" b="1" spc="-975" baseline="-17361" dirty="0">
                <a:solidFill>
                  <a:srgbClr val="FFFFFF"/>
                </a:solidFill>
                <a:latin typeface="Arial"/>
                <a:cs typeface="Arial"/>
              </a:rPr>
              <a:t>é</a:t>
            </a:r>
            <a:r>
              <a:rPr sz="2600" b="1" spc="-235" dirty="0">
                <a:solidFill>
                  <a:srgbClr val="65FF33"/>
                </a:solidFill>
                <a:latin typeface="Arial"/>
                <a:cs typeface="Arial"/>
              </a:rPr>
              <a:t>t</a:t>
            </a:r>
            <a:r>
              <a:rPr sz="4800" b="1" spc="-2340" baseline="-1736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2600" b="1" spc="-5" dirty="0">
                <a:solidFill>
                  <a:srgbClr val="65FF33"/>
                </a:solidFill>
                <a:latin typeface="Arial"/>
                <a:cs typeface="Arial"/>
              </a:rPr>
              <a:t>e</a:t>
            </a:r>
            <a:r>
              <a:rPr sz="2600" b="1" spc="-1365" dirty="0">
                <a:solidFill>
                  <a:srgbClr val="65FF33"/>
                </a:solidFill>
                <a:latin typeface="Arial"/>
                <a:cs typeface="Arial"/>
              </a:rPr>
              <a:t>s</a:t>
            </a:r>
            <a:r>
              <a:rPr sz="4800" b="1" spc="-1889" baseline="-1736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900" b="1" spc="-330" baseline="-2136" dirty="0">
                <a:latin typeface="Arial"/>
                <a:cs typeface="Arial"/>
              </a:rPr>
              <a:t>s</a:t>
            </a:r>
            <a:r>
              <a:rPr sz="4800" b="1" spc="-1192" baseline="-1736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600" b="1" spc="-90" dirty="0">
                <a:solidFill>
                  <a:srgbClr val="65FF33"/>
                </a:solidFill>
                <a:latin typeface="Arial"/>
                <a:cs typeface="Arial"/>
              </a:rPr>
              <a:t>t</a:t>
            </a:r>
            <a:r>
              <a:rPr sz="4800" b="1" spc="-75" baseline="-1736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600" b="1" spc="-1580" dirty="0">
                <a:solidFill>
                  <a:srgbClr val="65FF33"/>
                </a:solidFill>
                <a:latin typeface="Arial"/>
                <a:cs typeface="Arial"/>
              </a:rPr>
              <a:t>o</a:t>
            </a:r>
            <a:r>
              <a:rPr sz="4800" b="1" spc="-2572" baseline="-1736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900" b="1" spc="-179" baseline="-2136" dirty="0">
                <a:latin typeface="Arial"/>
                <a:cs typeface="Arial"/>
              </a:rPr>
              <a:t>o</a:t>
            </a:r>
            <a:r>
              <a:rPr sz="2600" b="1" spc="-5" dirty="0">
                <a:solidFill>
                  <a:srgbClr val="65FF33"/>
                </a:solidFill>
                <a:latin typeface="Arial"/>
                <a:cs typeface="Arial"/>
              </a:rPr>
              <a:t>r</a:t>
            </a:r>
            <a:r>
              <a:rPr sz="2600" b="1" spc="-765" dirty="0">
                <a:solidFill>
                  <a:srgbClr val="65FF33"/>
                </a:solidFill>
                <a:latin typeface="Arial"/>
                <a:cs typeface="Arial"/>
              </a:rPr>
              <a:t>t</a:t>
            </a:r>
            <a:r>
              <a:rPr sz="4800" b="1" spc="-465" baseline="-17361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2600" b="1" spc="-5" dirty="0">
                <a:solidFill>
                  <a:srgbClr val="65FF33"/>
                </a:solidFill>
                <a:latin typeface="Arial"/>
                <a:cs typeface="Arial"/>
              </a:rPr>
              <a:t>hostatique</a:t>
            </a:r>
            <a:r>
              <a:rPr sz="2600" b="1" spc="37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(…)</a:t>
            </a:r>
            <a:r>
              <a:rPr sz="2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réalisé</a:t>
            </a:r>
            <a:r>
              <a:rPr sz="2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matin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entre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7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9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heures.</a:t>
            </a:r>
            <a:r>
              <a:rPr sz="26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Il</a:t>
            </a:r>
            <a:r>
              <a:rPr sz="26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demandé</a:t>
            </a:r>
            <a:r>
              <a:rPr sz="26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aux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sujets</a:t>
            </a:r>
            <a:r>
              <a:rPr sz="26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d’être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jeun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depuis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veille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2600" spc="6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b="1" spc="-1762" baseline="-868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600" spc="-121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900" spc="-1904" baseline="-2136" dirty="0">
                <a:latin typeface="Times New Roman"/>
                <a:cs typeface="Times New Roman"/>
              </a:rPr>
              <a:t>o</a:t>
            </a:r>
            <a:r>
              <a:rPr sz="4800" b="1" baseline="-868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4800" b="1" spc="-1777" baseline="-868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42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4800" b="1" spc="-2047" baseline="-868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2600" spc="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consiste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période</a:t>
            </a:r>
            <a:r>
              <a:rPr sz="2600" spc="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r>
              <a:rPr sz="2600" spc="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minutes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pendant</a:t>
            </a:r>
            <a:r>
              <a:rPr sz="2600" spc="6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laquelle  le  sujet  est  allongé</a:t>
            </a:r>
            <a:r>
              <a:rPr sz="2600" spc="6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2600" spc="6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600" spc="6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table</a:t>
            </a:r>
            <a:r>
              <a:rPr sz="2600" spc="6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pivotante,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suivie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484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200" b="1" spc="-204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’</a:t>
            </a:r>
            <a:r>
              <a:rPr sz="2600" spc="-155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3200" b="1" spc="-149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100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200" b="1" spc="-120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14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200" b="1" spc="-78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405" dirty="0">
                <a:solidFill>
                  <a:srgbClr val="FFFFFF"/>
                </a:solidFill>
                <a:latin typeface="Times New Roman"/>
                <a:cs typeface="Times New Roman"/>
              </a:rPr>
              <a:t>é</a:t>
            </a:r>
            <a:r>
              <a:rPr sz="3200" b="1" spc="-107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2600" spc="-64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900" spc="-1019" baseline="-2136" dirty="0">
                <a:latin typeface="Times New Roman"/>
                <a:cs typeface="Times New Roman"/>
              </a:rPr>
              <a:t>i</a:t>
            </a:r>
            <a:r>
              <a:rPr sz="3200" b="1" spc="-90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ode</a:t>
            </a:r>
            <a:r>
              <a:rPr sz="2600" spc="3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10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minutes</a:t>
            </a:r>
            <a:r>
              <a:rPr sz="26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pendant</a:t>
            </a:r>
            <a:r>
              <a:rPr sz="26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laquelle</a:t>
            </a:r>
            <a:r>
              <a:rPr sz="2600" spc="20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table</a:t>
            </a:r>
            <a:r>
              <a:rPr sz="26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est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inclinée</a:t>
            </a:r>
            <a:r>
              <a:rPr sz="2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angle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60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degrés.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fréquence</a:t>
            </a:r>
            <a:r>
              <a:rPr sz="2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respiratoire</a:t>
            </a:r>
            <a:r>
              <a:rPr sz="2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est impos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é</a:t>
            </a:r>
            <a:r>
              <a:rPr sz="2600" spc="-78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4800" b="1" spc="-76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2600" spc="-27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4800" b="1" spc="-209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600" spc="-129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4800" b="1" spc="-262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900" spc="-209" baseline="-2136" dirty="0">
                <a:latin typeface="Times New Roman"/>
                <a:cs typeface="Times New Roman"/>
              </a:rPr>
              <a:t>u</a:t>
            </a:r>
            <a:r>
              <a:rPr sz="2600" spc="-22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4800" b="1" spc="-810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2600" spc="-6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800" b="1" spc="-41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1095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4800" b="1" spc="-44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ti</a:t>
            </a:r>
            <a:r>
              <a:rPr sz="4800" b="1" spc="-2197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63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4800" b="1" spc="-1807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15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4800" b="1" spc="-1747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26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b="1" spc="-229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2600" spc="-200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2600" spc="-149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4800" b="1" spc="-233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900" spc="-300" baseline="-2136" dirty="0">
                <a:latin typeface="Times New Roman"/>
                <a:cs typeface="Times New Roman"/>
              </a:rPr>
              <a:t>u</a:t>
            </a:r>
            <a:r>
              <a:rPr sz="3900" spc="135" baseline="-2136" dirty="0">
                <a:latin typeface="Times New Roman"/>
                <a:cs typeface="Times New Roman"/>
              </a:rPr>
              <a:t>  </a:t>
            </a:r>
            <a:r>
              <a:rPr sz="4800" b="1" spc="-2490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spc="-23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4800" b="1" spc="-209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600" spc="-37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4800" b="1" spc="-2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4800" b="1" spc="-1620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600" spc="-105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4800" b="1" spc="-65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894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4800" b="1" spc="-29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spc="-56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900" spc="-885" baseline="-2136" dirty="0">
                <a:latin typeface="Times New Roman"/>
                <a:cs typeface="Times New Roman"/>
              </a:rPr>
              <a:t>.</a:t>
            </a:r>
            <a:r>
              <a:rPr sz="4800" b="1" spc="-644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894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4800" b="1" spc="-1110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600" spc="-595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4800" b="1" spc="-19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96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4800" b="1" spc="-124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2600" spc="-340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4800" b="1" spc="-56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1310" dirty="0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sz="4800" b="1" spc="-1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4800" b="1" spc="-195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600" spc="-1939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900" spc="-3060" baseline="-2136" dirty="0">
                <a:latin typeface="Times New Roman"/>
                <a:cs typeface="Times New Roman"/>
              </a:rPr>
              <a:t>m</a:t>
            </a:r>
            <a:r>
              <a:rPr sz="4800" b="1" spc="-2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4800" b="1" spc="-622" baseline="868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oyen</a:t>
            </a:r>
            <a:r>
              <a:rPr sz="2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d’un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signal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sonore.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volume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courant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n’est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pas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contrôlé.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Il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demandé</a:t>
            </a:r>
            <a:r>
              <a:rPr sz="2600" spc="1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au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sujet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pas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boire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café,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thé,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coca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où</a:t>
            </a:r>
            <a:r>
              <a:rPr sz="2600" spc="4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alcool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lors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12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heures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qui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précèdent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test.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588" y="1523221"/>
            <a:ext cx="8681085" cy="220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Matériel</a:t>
            </a:r>
            <a:r>
              <a:rPr sz="36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et</a:t>
            </a:r>
            <a:r>
              <a:rPr sz="36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mesures</a:t>
            </a:r>
            <a:endParaRPr sz="3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3520"/>
              </a:spcBef>
            </a:pPr>
            <a:r>
              <a:rPr sz="2600" b="1" dirty="0">
                <a:solidFill>
                  <a:srgbClr val="65FF33"/>
                </a:solidFill>
                <a:latin typeface="Arial"/>
                <a:cs typeface="Arial"/>
              </a:rPr>
              <a:t>Les</a:t>
            </a:r>
            <a:r>
              <a:rPr sz="2600" b="1" spc="15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5FF33"/>
                </a:solidFill>
                <a:latin typeface="Arial"/>
                <a:cs typeface="Arial"/>
              </a:rPr>
              <a:t>intervalles</a:t>
            </a:r>
            <a:r>
              <a:rPr sz="2600" b="1" spc="15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5FF33"/>
                </a:solidFill>
                <a:latin typeface="Arial"/>
                <a:cs typeface="Arial"/>
              </a:rPr>
              <a:t>R-</a:t>
            </a:r>
            <a:r>
              <a:rPr sz="2600" b="1" dirty="0">
                <a:solidFill>
                  <a:srgbClr val="65FF33"/>
                </a:solidFill>
                <a:latin typeface="Arial"/>
                <a:cs typeface="Arial"/>
              </a:rPr>
              <a:t>R</a:t>
            </a:r>
            <a:r>
              <a:rPr sz="2600" b="1" spc="16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enregistrés</a:t>
            </a:r>
            <a:r>
              <a:rPr sz="26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d’un</a:t>
            </a:r>
            <a:r>
              <a:rPr sz="2600" spc="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Holter</a:t>
            </a:r>
            <a:r>
              <a:rPr sz="2600" spc="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ECG</a:t>
            </a:r>
            <a:r>
              <a:rPr sz="2600" spc="6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(Spyderview,</a:t>
            </a:r>
            <a:r>
              <a:rPr sz="2600" spc="21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ELA</a:t>
            </a:r>
            <a:r>
              <a:rPr sz="2600" spc="21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Médical)</a:t>
            </a:r>
            <a:r>
              <a:rPr sz="2600" spc="21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avec</a:t>
            </a:r>
            <a:r>
              <a:rPr sz="2600" spc="6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600" spc="64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fréquence d’échantillonnage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1000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Hz.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718" y="1523221"/>
            <a:ext cx="5461635" cy="1339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Traitement</a:t>
            </a:r>
            <a:r>
              <a:rPr sz="3600" b="1" spc="-9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9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données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5"/>
              </a:spcBef>
              <a:tabLst>
                <a:tab pos="2514600" algn="l"/>
                <a:tab pos="3110230" algn="l"/>
                <a:tab pos="4488180" algn="l"/>
                <a:tab pos="5118735" algn="l"/>
              </a:tabLst>
            </a:pP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L’enregistrement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transféré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34812" y="2441440"/>
            <a:ext cx="301625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4485" algn="l"/>
                <a:tab pos="2526665" algn="l"/>
              </a:tabLst>
            </a:pP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ordinateur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(PC).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081" y="2838430"/>
            <a:ext cx="8732520" cy="3596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95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intervalles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R-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sont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édités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façon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remplacer</a:t>
            </a:r>
            <a:r>
              <a:rPr sz="2600" spc="2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2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valeurs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aberrantes</a:t>
            </a:r>
            <a:r>
              <a:rPr sz="26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par</a:t>
            </a:r>
            <a:r>
              <a:rPr sz="26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valeurs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interpolées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partir</a:t>
            </a:r>
            <a:r>
              <a:rPr sz="26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intervalles</a:t>
            </a:r>
            <a:r>
              <a:rPr sz="26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RR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adjacents.</a:t>
            </a:r>
            <a:r>
              <a:rPr sz="2600" spc="6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6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spectre</a:t>
            </a:r>
            <a:r>
              <a:rPr sz="2600" spc="6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6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fréquence</a:t>
            </a:r>
            <a:r>
              <a:rPr sz="2600" spc="6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6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deux</a:t>
            </a:r>
            <a:r>
              <a:rPr sz="2600" spc="6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segments</a:t>
            </a:r>
            <a:r>
              <a:rPr sz="2600" spc="6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6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256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valeurs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(2</a:t>
            </a:r>
            <a:r>
              <a:rPr sz="2550" baseline="26143" dirty="0">
                <a:solidFill>
                  <a:srgbClr val="FFFFFF"/>
                </a:solidFill>
                <a:latin typeface="Times New Roman"/>
                <a:cs typeface="Times New Roman"/>
              </a:rPr>
              <a:t>8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prélevés</a:t>
            </a:r>
            <a:r>
              <a:rPr sz="2600" spc="5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50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l’intérieur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5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dernières</a:t>
            </a:r>
            <a:r>
              <a:rPr sz="2600" spc="5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minutes</a:t>
            </a:r>
            <a:r>
              <a:rPr sz="2600" spc="5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signal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corrigé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chaque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position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(allongé,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debout)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obtenu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au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d’une</a:t>
            </a:r>
            <a:r>
              <a:rPr sz="26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transformation</a:t>
            </a:r>
            <a:r>
              <a:rPr sz="26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rapide</a:t>
            </a:r>
            <a:r>
              <a:rPr sz="26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Fourier</a:t>
            </a:r>
            <a:r>
              <a:rPr sz="26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(Matlab</a:t>
            </a:r>
            <a:r>
              <a:rPr sz="26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5.3,</a:t>
            </a:r>
            <a:r>
              <a:rPr sz="26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Mathworks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;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voir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figure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1).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L’énergie</a:t>
            </a:r>
            <a:r>
              <a:rPr sz="2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spectrale</a:t>
            </a:r>
            <a:r>
              <a:rPr sz="2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bandes</a:t>
            </a:r>
            <a:r>
              <a:rPr sz="2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LF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(0.04</a:t>
            </a:r>
            <a:r>
              <a:rPr sz="2600" spc="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6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0.15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Hz)</a:t>
            </a:r>
            <a:r>
              <a:rPr sz="2600" spc="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HF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(0.15</a:t>
            </a:r>
            <a:r>
              <a:rPr sz="26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6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0.40</a:t>
            </a:r>
            <a:r>
              <a:rPr sz="2600" spc="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Hz)</a:t>
            </a:r>
            <a:r>
              <a:rPr sz="26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calculée,</a:t>
            </a:r>
            <a:r>
              <a:rPr sz="2600" spc="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ainsi</a:t>
            </a:r>
            <a:r>
              <a:rPr sz="26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que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LF+HF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LF/HF.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027" y="1523221"/>
            <a:ext cx="8682355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just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Traitement</a:t>
            </a:r>
            <a:r>
              <a:rPr sz="3600" b="1" spc="-17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statistique</a:t>
            </a:r>
            <a:endParaRPr sz="3600">
              <a:latin typeface="Times New Roman"/>
              <a:cs typeface="Times New Roman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2905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L’analyse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paramètres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mesurés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réalisée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logiciel</a:t>
            </a:r>
            <a:r>
              <a:rPr sz="2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Statistica</a:t>
            </a:r>
            <a:r>
              <a:rPr sz="2600" spc="4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(Statsoft,</a:t>
            </a:r>
            <a:r>
              <a:rPr sz="2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Tulsa,</a:t>
            </a:r>
            <a:r>
              <a:rPr sz="2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Etats-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Unis,</a:t>
            </a:r>
            <a:r>
              <a:rPr sz="2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version</a:t>
            </a:r>
            <a:r>
              <a:rPr sz="2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6.0).</a:t>
            </a:r>
            <a:r>
              <a:rPr sz="2600" spc="4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La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normalité</a:t>
            </a:r>
            <a:r>
              <a:rPr sz="2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distribution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paramètres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étudiés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vérifiée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au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5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spc="5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2600" spc="5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Shapiro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600" spc="5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Wilk.</a:t>
            </a:r>
            <a:r>
              <a:rPr sz="2600" spc="5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2600" spc="5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analyse</a:t>
            </a:r>
            <a:r>
              <a:rPr sz="2600" spc="5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5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5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variance</a:t>
            </a:r>
            <a:r>
              <a:rPr sz="2600" spc="5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à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mesures</a:t>
            </a:r>
            <a:r>
              <a:rPr sz="2600" spc="270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répétées</a:t>
            </a:r>
            <a:r>
              <a:rPr sz="2600" spc="270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27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utilisée</a:t>
            </a:r>
            <a:r>
              <a:rPr sz="2600" spc="26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pour</a:t>
            </a:r>
            <a:r>
              <a:rPr sz="2600" spc="270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vérifier</a:t>
            </a:r>
            <a:r>
              <a:rPr sz="2600" spc="26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l’effet</a:t>
            </a:r>
            <a:r>
              <a:rPr sz="2600" spc="265" dirty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l’entraînement</a:t>
            </a:r>
            <a:r>
              <a:rPr sz="2600" spc="3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3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spc="3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désentraînement.</a:t>
            </a:r>
            <a:r>
              <a:rPr sz="2600" spc="3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3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sphéricité</a:t>
            </a:r>
            <a:r>
              <a:rPr sz="26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vérifiée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Mauchley.</a:t>
            </a:r>
            <a:r>
              <a:rPr sz="26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comparaisons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multiples</a:t>
            </a:r>
            <a:r>
              <a:rPr sz="26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sont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réalisées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post-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hoc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Tukey.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Lorsqu’une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différence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significative,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l’amplitude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l’effet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(ou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Effect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Size)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calculée.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3109595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Méthode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718" y="1464137"/>
            <a:ext cx="4672965" cy="4824095"/>
          </a:xfrm>
          <a:prstGeom prst="rect">
            <a:avLst/>
          </a:prstGeom>
        </p:spPr>
        <p:txBody>
          <a:bodyPr vert="horz" wrap="square" lIns="0" tIns="2241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64"/>
              </a:spcBef>
            </a:pP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Description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6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sujets</a:t>
            </a:r>
            <a:endParaRPr sz="3600">
              <a:latin typeface="Times New Roman"/>
              <a:cs typeface="Times New Roman"/>
            </a:endParaRPr>
          </a:p>
          <a:p>
            <a:pPr marL="546100" marR="861060">
              <a:lnSpc>
                <a:spcPts val="4310"/>
              </a:lnSpc>
              <a:spcBef>
                <a:spcPts val="60"/>
              </a:spcBef>
            </a:pPr>
            <a:r>
              <a:rPr sz="2400" b="1" dirty="0">
                <a:solidFill>
                  <a:srgbClr val="65FF33"/>
                </a:solidFill>
                <a:latin typeface="Times New Roman"/>
                <a:cs typeface="Times New Roman"/>
              </a:rPr>
              <a:t>Critères</a:t>
            </a:r>
            <a:r>
              <a:rPr sz="2400" b="1" spc="-3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d’inclusion </a:t>
            </a:r>
            <a:r>
              <a:rPr sz="2400" b="1" dirty="0">
                <a:solidFill>
                  <a:srgbClr val="65FF33"/>
                </a:solidFill>
                <a:latin typeface="Times New Roman"/>
                <a:cs typeface="Times New Roman"/>
              </a:rPr>
              <a:t>Critères</a:t>
            </a:r>
            <a:r>
              <a:rPr sz="24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24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5FF33"/>
                </a:solidFill>
                <a:latin typeface="Times New Roman"/>
                <a:cs typeface="Times New Roman"/>
              </a:rPr>
              <a:t>non</a:t>
            </a:r>
            <a:r>
              <a:rPr sz="24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inclusion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Protocole</a:t>
            </a:r>
            <a:r>
              <a:rPr sz="3600" b="1" spc="-15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général</a:t>
            </a:r>
            <a:endParaRPr sz="3600">
              <a:latin typeface="Times New Roman"/>
              <a:cs typeface="Times New Roman"/>
            </a:endParaRPr>
          </a:p>
          <a:p>
            <a:pPr marL="12700" marR="5080">
              <a:lnSpc>
                <a:spcPct val="138900"/>
              </a:lnSpc>
            </a:pP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Matériel</a:t>
            </a:r>
            <a:r>
              <a:rPr sz="36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et</a:t>
            </a:r>
            <a:r>
              <a:rPr sz="3600" b="1" spc="-8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mesures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Traitement</a:t>
            </a:r>
            <a:r>
              <a:rPr sz="3600" b="1" spc="-9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des</a:t>
            </a:r>
            <a:r>
              <a:rPr sz="3600" b="1" spc="-9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données </a:t>
            </a:r>
            <a:r>
              <a:rPr sz="3600" b="1" dirty="0">
                <a:solidFill>
                  <a:srgbClr val="FFCC00"/>
                </a:solidFill>
                <a:latin typeface="Times New Roman"/>
                <a:cs typeface="Times New Roman"/>
              </a:rPr>
              <a:t>Traitement</a:t>
            </a:r>
            <a:r>
              <a:rPr sz="3600" b="1" spc="-17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statistique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483870">
              <a:lnSpc>
                <a:spcPct val="100000"/>
              </a:lnSpc>
              <a:spcBef>
                <a:spcPts val="95"/>
              </a:spcBef>
            </a:pPr>
            <a:r>
              <a:rPr sz="5000" dirty="0"/>
              <a:t>Code</a:t>
            </a:r>
            <a:r>
              <a:rPr sz="5000" spc="-30" dirty="0"/>
              <a:t> </a:t>
            </a:r>
            <a:r>
              <a:rPr sz="5000" dirty="0"/>
              <a:t>de</a:t>
            </a:r>
            <a:r>
              <a:rPr sz="5000" spc="-15" dirty="0"/>
              <a:t> </a:t>
            </a:r>
            <a:r>
              <a:rPr sz="5000" dirty="0"/>
              <a:t>la</a:t>
            </a:r>
            <a:r>
              <a:rPr sz="5000" spc="-15" dirty="0"/>
              <a:t> </a:t>
            </a:r>
            <a:r>
              <a:rPr sz="5000" dirty="0"/>
              <a:t>santé</a:t>
            </a:r>
            <a:r>
              <a:rPr sz="5000" spc="-15" dirty="0"/>
              <a:t> </a:t>
            </a:r>
            <a:r>
              <a:rPr sz="5000" spc="-10" dirty="0"/>
              <a:t>publique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371637" y="1418773"/>
            <a:ext cx="8519795" cy="5375275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165"/>
              </a:spcBef>
            </a:pP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Recherche</a:t>
            </a:r>
            <a:r>
              <a:rPr sz="3000" b="1" spc="-140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biomédicale</a:t>
            </a:r>
            <a:endParaRPr sz="3000">
              <a:latin typeface="Times New Roman"/>
              <a:cs typeface="Times New Roman"/>
            </a:endParaRPr>
          </a:p>
          <a:p>
            <a:pPr marL="12700" marR="868044" algn="just">
              <a:lnSpc>
                <a:spcPct val="100000"/>
              </a:lnSpc>
              <a:spcBef>
                <a:spcPts val="1785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biomédicale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regroupe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toute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expérimentation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pratiquée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l’être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humain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vue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développement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connaissances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biologiques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médicales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Aucune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recherche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biomédicale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ne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peut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avoir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lieu</a:t>
            </a:r>
            <a:r>
              <a:rPr sz="3000" b="1" spc="-5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si</a:t>
            </a:r>
            <a:r>
              <a:rPr sz="3000" b="1" spc="-5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65FF33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210185" indent="-197485">
              <a:lnSpc>
                <a:spcPct val="100000"/>
              </a:lnSpc>
              <a:spcBef>
                <a:spcPts val="930"/>
              </a:spcBef>
              <a:buChar char="•"/>
              <a:tabLst>
                <a:tab pos="21018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Elle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fonde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pas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dernier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état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connaissances</a:t>
            </a:r>
            <a:endParaRPr sz="2600">
              <a:latin typeface="Times New Roman"/>
              <a:cs typeface="Times New Roman"/>
            </a:endParaRPr>
          </a:p>
          <a:p>
            <a:pPr marL="12700" marR="191770" indent="197485">
              <a:lnSpc>
                <a:spcPct val="100000"/>
              </a:lnSpc>
              <a:spcBef>
                <a:spcPts val="1445"/>
              </a:spcBef>
              <a:buChar char="•"/>
              <a:tabLst>
                <a:tab pos="21018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risque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prévisible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encouru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par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personnes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qui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s’y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prêtent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est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hors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proportion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avec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bénéfice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exposé</a:t>
            </a:r>
            <a:endParaRPr sz="2600">
              <a:latin typeface="Times New Roman"/>
              <a:cs typeface="Times New Roman"/>
            </a:endParaRPr>
          </a:p>
          <a:p>
            <a:pPr marL="12700" marR="19685" indent="197485">
              <a:lnSpc>
                <a:spcPct val="100000"/>
              </a:lnSpc>
              <a:spcBef>
                <a:spcPts val="1570"/>
              </a:spcBef>
              <a:buChar char="•"/>
              <a:tabLst>
                <a:tab pos="21018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Elle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vise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pas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étendre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connaissance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scientifique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l’être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humain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moyens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susceptibles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d’améliorer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sa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condition.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767" y="368046"/>
            <a:ext cx="79432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2200" algn="l"/>
                <a:tab pos="4498975" algn="l"/>
              </a:tabLst>
            </a:pPr>
            <a:r>
              <a:rPr sz="6000" spc="-25" dirty="0">
                <a:latin typeface="Times New Roman"/>
                <a:cs typeface="Times New Roman"/>
              </a:rPr>
              <a:t>La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analytique</a:t>
            </a:r>
            <a:endParaRPr sz="6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5427" y="2058164"/>
            <a:ext cx="7595870" cy="398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285" marR="323215" indent="-20955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Étude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approfondie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mécanismes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isolés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qui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peuvent</a:t>
            </a:r>
            <a:r>
              <a:rPr sz="3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expliquer</a:t>
            </a:r>
            <a:r>
              <a:rPr sz="30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3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phénomène</a:t>
            </a:r>
            <a:r>
              <a:rPr sz="30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complexe.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0"/>
              </a:spcBef>
            </a:pPr>
            <a:endParaRPr sz="3000">
              <a:latin typeface="Times New Roman"/>
              <a:cs typeface="Times New Roman"/>
            </a:endParaRPr>
          </a:p>
          <a:p>
            <a:pPr marL="1388745" marR="147320" indent="-1308735">
              <a:lnSpc>
                <a:spcPct val="100000"/>
              </a:lnSpc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Principaux</a:t>
            </a:r>
            <a:r>
              <a:rPr sz="3000" b="1" spc="-5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champs</a:t>
            </a:r>
            <a:r>
              <a:rPr sz="3000" b="1" spc="-5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de</a:t>
            </a:r>
            <a:r>
              <a:rPr sz="3000" b="1" spc="-5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recherche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analytique</a:t>
            </a:r>
            <a:r>
              <a:rPr sz="3000" b="1" spc="-5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: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HISTOIRE, </a:t>
            </a:r>
            <a:r>
              <a:rPr sz="3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PHILOSOPHIE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Dans</a:t>
            </a:r>
            <a:r>
              <a:rPr sz="3000" b="1" spc="-6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la</a:t>
            </a:r>
            <a:r>
              <a:rPr sz="3000" b="1" spc="-6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recherche</a:t>
            </a:r>
            <a:r>
              <a:rPr sz="3000" b="1" spc="-6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biomédicale</a:t>
            </a:r>
            <a:r>
              <a:rPr sz="3000" b="1" spc="-6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:</a:t>
            </a:r>
            <a:r>
              <a:rPr sz="3000" b="1" spc="-5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65CCFF"/>
                </a:solidFill>
                <a:latin typeface="Times New Roman"/>
                <a:cs typeface="Times New Roman"/>
              </a:rPr>
              <a:t>méta-</a:t>
            </a:r>
            <a:r>
              <a:rPr sz="30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analyses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83664" y="6224333"/>
            <a:ext cx="771525" cy="390525"/>
            <a:chOff x="7983664" y="6224333"/>
            <a:chExt cx="771525" cy="390525"/>
          </a:xfrm>
        </p:grpSpPr>
        <p:sp>
          <p:nvSpPr>
            <p:cNvPr id="5" name="object 5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762000" y="117348"/>
                  </a:move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close/>
                </a:path>
              </a:pathLst>
            </a:custGeom>
            <a:solidFill>
              <a:srgbClr val="3434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404622" y="76200"/>
                  </a:move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483870">
              <a:lnSpc>
                <a:spcPct val="100000"/>
              </a:lnSpc>
              <a:spcBef>
                <a:spcPts val="95"/>
              </a:spcBef>
            </a:pPr>
            <a:r>
              <a:rPr sz="5000" dirty="0"/>
              <a:t>Code</a:t>
            </a:r>
            <a:r>
              <a:rPr sz="5000" spc="-30" dirty="0"/>
              <a:t> </a:t>
            </a:r>
            <a:r>
              <a:rPr sz="5000" dirty="0"/>
              <a:t>de</a:t>
            </a:r>
            <a:r>
              <a:rPr sz="5000" spc="-15" dirty="0"/>
              <a:t> </a:t>
            </a:r>
            <a:r>
              <a:rPr sz="5000" dirty="0"/>
              <a:t>la</a:t>
            </a:r>
            <a:r>
              <a:rPr sz="5000" spc="-15" dirty="0"/>
              <a:t> </a:t>
            </a:r>
            <a:r>
              <a:rPr sz="5000" dirty="0"/>
              <a:t>santé</a:t>
            </a:r>
            <a:r>
              <a:rPr sz="5000" spc="-15" dirty="0"/>
              <a:t> </a:t>
            </a:r>
            <a:r>
              <a:rPr sz="5000" spc="-10" dirty="0"/>
              <a:t>publique</a:t>
            </a:r>
            <a:endParaRPr sz="5000"/>
          </a:p>
        </p:txBody>
      </p:sp>
      <p:grpSp>
        <p:nvGrpSpPr>
          <p:cNvPr id="3" name="object 3"/>
          <p:cNvGrpSpPr/>
          <p:nvPr/>
        </p:nvGrpSpPr>
        <p:grpSpPr>
          <a:xfrm>
            <a:off x="6243459" y="6241288"/>
            <a:ext cx="1847850" cy="44450"/>
            <a:chOff x="6243459" y="6241288"/>
            <a:chExt cx="1847850" cy="44450"/>
          </a:xfrm>
        </p:grpSpPr>
        <p:sp>
          <p:nvSpPr>
            <p:cNvPr id="4" name="object 4"/>
            <p:cNvSpPr/>
            <p:nvPr/>
          </p:nvSpPr>
          <p:spPr>
            <a:xfrm>
              <a:off x="6257162" y="6255004"/>
              <a:ext cx="1834514" cy="30480"/>
            </a:xfrm>
            <a:custGeom>
              <a:avLst/>
              <a:gdLst/>
              <a:ahLst/>
              <a:cxnLst/>
              <a:rect l="l" t="t" r="r" b="b"/>
              <a:pathLst>
                <a:path w="1834515" h="30479">
                  <a:moveTo>
                    <a:pt x="1834133" y="30479"/>
                  </a:moveTo>
                  <a:lnTo>
                    <a:pt x="1834133" y="0"/>
                  </a:lnTo>
                  <a:lnTo>
                    <a:pt x="0" y="0"/>
                  </a:lnTo>
                  <a:lnTo>
                    <a:pt x="0" y="30479"/>
                  </a:lnTo>
                  <a:lnTo>
                    <a:pt x="1834133" y="304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43459" y="6241288"/>
              <a:ext cx="1834514" cy="30480"/>
            </a:xfrm>
            <a:custGeom>
              <a:avLst/>
              <a:gdLst/>
              <a:ahLst/>
              <a:cxnLst/>
              <a:rect l="l" t="t" r="r" b="b"/>
              <a:pathLst>
                <a:path w="1834515" h="30479">
                  <a:moveTo>
                    <a:pt x="1834133" y="30479"/>
                  </a:moveTo>
                  <a:lnTo>
                    <a:pt x="1834133" y="0"/>
                  </a:lnTo>
                  <a:lnTo>
                    <a:pt x="0" y="0"/>
                  </a:lnTo>
                  <a:lnTo>
                    <a:pt x="0" y="30479"/>
                  </a:lnTo>
                  <a:lnTo>
                    <a:pt x="1834133" y="304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71729" y="1544600"/>
            <a:ext cx="8075930" cy="5057775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Deux</a:t>
            </a:r>
            <a:r>
              <a:rPr sz="3000" b="1" spc="-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types</a:t>
            </a:r>
            <a:r>
              <a:rPr sz="3000" b="1" spc="-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de</a:t>
            </a:r>
            <a:r>
              <a:rPr sz="3000" b="1" spc="-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recherche</a:t>
            </a:r>
            <a:endParaRPr sz="3000">
              <a:latin typeface="Times New Roman"/>
              <a:cs typeface="Times New Roman"/>
            </a:endParaRPr>
          </a:p>
          <a:p>
            <a:pPr marL="12700" marR="3790315">
              <a:lnSpc>
                <a:spcPct val="80000"/>
              </a:lnSpc>
              <a:spcBef>
                <a:spcPts val="1555"/>
              </a:spcBef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avec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bénéfice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individuel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direct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sans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bénéfice</a:t>
            </a:r>
            <a:r>
              <a:rPr sz="26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individuel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direct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30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Promoteur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80000"/>
              </a:lnSpc>
              <a:spcBef>
                <a:spcPts val="1550"/>
              </a:spcBef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Personne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physique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morale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qui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prend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l’initiative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d’une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médicale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l’être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humain.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3000" b="1" spc="-10" dirty="0">
                <a:solidFill>
                  <a:srgbClr val="009AFF"/>
                </a:solidFill>
                <a:latin typeface="Times New Roman"/>
                <a:cs typeface="Times New Roman"/>
              </a:rPr>
              <a:t>Investigateur/Expérimentateur</a:t>
            </a:r>
            <a:endParaRPr sz="3000">
              <a:latin typeface="Times New Roman"/>
              <a:cs typeface="Times New Roman"/>
            </a:endParaRPr>
          </a:p>
          <a:p>
            <a:pPr marL="12700" marR="14604">
              <a:lnSpc>
                <a:spcPct val="80100"/>
              </a:lnSpc>
              <a:spcBef>
                <a:spcPts val="1545"/>
              </a:spcBef>
            </a:pP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Personne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physique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qui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dirige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surveille</a:t>
            </a:r>
            <a:r>
              <a:rPr sz="26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réalisation</a:t>
            </a:r>
            <a:r>
              <a:rPr sz="26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(expérimentateur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quand</a:t>
            </a:r>
            <a:r>
              <a:rPr sz="26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n’appartient</a:t>
            </a:r>
            <a:r>
              <a:rPr sz="26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pas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corps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médical).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promoteur</a:t>
            </a:r>
            <a:r>
              <a:rPr sz="26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nomme</a:t>
            </a:r>
            <a:r>
              <a:rPr sz="26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26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investigateur coordonnateur.</a:t>
            </a:r>
            <a:endParaRPr sz="26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84441" y="6559042"/>
            <a:ext cx="2186940" cy="44450"/>
            <a:chOff x="384441" y="6559042"/>
            <a:chExt cx="2186940" cy="44450"/>
          </a:xfrm>
        </p:grpSpPr>
        <p:sp>
          <p:nvSpPr>
            <p:cNvPr id="8" name="object 8"/>
            <p:cNvSpPr/>
            <p:nvPr/>
          </p:nvSpPr>
          <p:spPr>
            <a:xfrm>
              <a:off x="398157" y="6572758"/>
              <a:ext cx="2173605" cy="30480"/>
            </a:xfrm>
            <a:custGeom>
              <a:avLst/>
              <a:gdLst/>
              <a:ahLst/>
              <a:cxnLst/>
              <a:rect l="l" t="t" r="r" b="b"/>
              <a:pathLst>
                <a:path w="2173605" h="30479">
                  <a:moveTo>
                    <a:pt x="2173224" y="30479"/>
                  </a:moveTo>
                  <a:lnTo>
                    <a:pt x="2173224" y="0"/>
                  </a:lnTo>
                  <a:lnTo>
                    <a:pt x="0" y="0"/>
                  </a:lnTo>
                  <a:lnTo>
                    <a:pt x="0" y="30479"/>
                  </a:lnTo>
                  <a:lnTo>
                    <a:pt x="2173224" y="304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4441" y="6559042"/>
              <a:ext cx="2173605" cy="30480"/>
            </a:xfrm>
            <a:custGeom>
              <a:avLst/>
              <a:gdLst/>
              <a:ahLst/>
              <a:cxnLst/>
              <a:rect l="l" t="t" r="r" b="b"/>
              <a:pathLst>
                <a:path w="2173605" h="30479">
                  <a:moveTo>
                    <a:pt x="2173224" y="30479"/>
                  </a:moveTo>
                  <a:lnTo>
                    <a:pt x="2173224" y="0"/>
                  </a:lnTo>
                  <a:lnTo>
                    <a:pt x="0" y="0"/>
                  </a:lnTo>
                  <a:lnTo>
                    <a:pt x="0" y="30479"/>
                  </a:lnTo>
                  <a:lnTo>
                    <a:pt x="2173224" y="304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17" rIns="0" bIns="0" rtlCol="0">
            <a:spAutoFit/>
          </a:bodyPr>
          <a:lstStyle/>
          <a:p>
            <a:pPr marL="483870">
              <a:lnSpc>
                <a:spcPct val="100000"/>
              </a:lnSpc>
              <a:spcBef>
                <a:spcPts val="95"/>
              </a:spcBef>
            </a:pPr>
            <a:r>
              <a:rPr sz="5000" dirty="0"/>
              <a:t>Code</a:t>
            </a:r>
            <a:r>
              <a:rPr sz="5000" spc="-30" dirty="0"/>
              <a:t> </a:t>
            </a:r>
            <a:r>
              <a:rPr sz="5000" dirty="0"/>
              <a:t>de</a:t>
            </a:r>
            <a:r>
              <a:rPr sz="5000" spc="-15" dirty="0"/>
              <a:t> </a:t>
            </a:r>
            <a:r>
              <a:rPr sz="5000" dirty="0"/>
              <a:t>la</a:t>
            </a:r>
            <a:r>
              <a:rPr sz="5000" spc="-15" dirty="0"/>
              <a:t> </a:t>
            </a:r>
            <a:r>
              <a:rPr sz="5000" dirty="0"/>
              <a:t>santé</a:t>
            </a:r>
            <a:r>
              <a:rPr sz="5000" spc="-15" dirty="0"/>
              <a:t> </a:t>
            </a:r>
            <a:r>
              <a:rPr sz="5000" spc="-10" dirty="0"/>
              <a:t>publique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66898" y="1392200"/>
            <a:ext cx="8984615" cy="5044440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3000" b="1" dirty="0">
                <a:solidFill>
                  <a:srgbClr val="FFCC00"/>
                </a:solidFill>
                <a:latin typeface="Times New Roman"/>
                <a:cs typeface="Times New Roman"/>
              </a:rPr>
              <a:t>Responsabilité</a:t>
            </a:r>
            <a:r>
              <a:rPr sz="3000" b="1" spc="-5" dirty="0">
                <a:solidFill>
                  <a:srgbClr val="FFCC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C00"/>
                </a:solidFill>
                <a:latin typeface="Times New Roman"/>
                <a:cs typeface="Times New Roman"/>
              </a:rPr>
              <a:t>civile</a:t>
            </a:r>
            <a:endParaRPr sz="3000">
              <a:latin typeface="Times New Roman"/>
              <a:cs typeface="Times New Roman"/>
            </a:endParaRPr>
          </a:p>
          <a:p>
            <a:pPr marL="12700" marR="160655">
              <a:lnSpc>
                <a:spcPct val="80000"/>
              </a:lnSpc>
              <a:spcBef>
                <a:spcPts val="1555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Toute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biomédicale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nécessite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préalable</a:t>
            </a:r>
            <a:r>
              <a:rPr sz="2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souscription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d’une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assurance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(promoteur)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garantissant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responsabilité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civile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Contrepartie</a:t>
            </a:r>
            <a:r>
              <a:rPr sz="3000" b="1" spc="-17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financière</a:t>
            </a:r>
            <a:endParaRPr sz="3000">
              <a:latin typeface="Times New Roman"/>
              <a:cs typeface="Times New Roman"/>
            </a:endParaRPr>
          </a:p>
          <a:p>
            <a:pPr marL="12700" marR="495300">
              <a:lnSpc>
                <a:spcPct val="80100"/>
              </a:lnSpc>
              <a:spcBef>
                <a:spcPts val="1550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recherche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biomédicale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ne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donne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lieu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aucune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contrepartie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financière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directe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pour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personnes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qui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s’y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prêtent,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hormis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une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indemnité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pour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remboursement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frais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exposés.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3000" b="1" dirty="0">
                <a:solidFill>
                  <a:srgbClr val="009AFF"/>
                </a:solidFill>
                <a:latin typeface="Times New Roman"/>
                <a:cs typeface="Times New Roman"/>
              </a:rPr>
              <a:t>Consentement </a:t>
            </a:r>
            <a:r>
              <a:rPr sz="3000" b="1" spc="-10" dirty="0">
                <a:solidFill>
                  <a:srgbClr val="009AFF"/>
                </a:solidFill>
                <a:latin typeface="Times New Roman"/>
                <a:cs typeface="Times New Roman"/>
              </a:rPr>
              <a:t>éclairé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80100"/>
              </a:lnSpc>
              <a:spcBef>
                <a:spcPts val="1545"/>
              </a:spcBef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Au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préalable,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l’investigateur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doit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obtenir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consentement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libre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et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éclairé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personne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après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lui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avoir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fait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connaître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objectifs,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durée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méthodologie,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bénéfices/risques,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avis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comité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d’éthique,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droit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retrait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6005" y="459488"/>
            <a:ext cx="762254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5565" algn="ctr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Le</a:t>
            </a:r>
            <a:r>
              <a:rPr sz="3000" spc="-65" dirty="0"/>
              <a:t> </a:t>
            </a:r>
            <a:r>
              <a:rPr sz="3000" dirty="0"/>
              <a:t>Comité</a:t>
            </a:r>
            <a:r>
              <a:rPr sz="3000" spc="-60" dirty="0"/>
              <a:t> </a:t>
            </a:r>
            <a:r>
              <a:rPr sz="3000" dirty="0"/>
              <a:t>Consultatif</a:t>
            </a:r>
            <a:r>
              <a:rPr sz="3000" spc="-60" dirty="0"/>
              <a:t> </a:t>
            </a:r>
            <a:r>
              <a:rPr sz="3000" dirty="0"/>
              <a:t>de</a:t>
            </a:r>
            <a:r>
              <a:rPr sz="3000" spc="-60" dirty="0"/>
              <a:t> </a:t>
            </a:r>
            <a:r>
              <a:rPr sz="3000" dirty="0"/>
              <a:t>Protection</a:t>
            </a:r>
            <a:r>
              <a:rPr sz="3000" spc="-65" dirty="0"/>
              <a:t> </a:t>
            </a:r>
            <a:r>
              <a:rPr sz="3000" spc="-25" dirty="0"/>
              <a:t>des </a:t>
            </a:r>
            <a:r>
              <a:rPr sz="3000" dirty="0"/>
              <a:t>Personnes</a:t>
            </a:r>
            <a:r>
              <a:rPr sz="3000" spc="-35" dirty="0"/>
              <a:t> </a:t>
            </a:r>
            <a:r>
              <a:rPr sz="3000" dirty="0"/>
              <a:t>dans</a:t>
            </a:r>
            <a:r>
              <a:rPr sz="3000" spc="-25" dirty="0"/>
              <a:t> </a:t>
            </a:r>
            <a:r>
              <a:rPr sz="3000" dirty="0"/>
              <a:t>la</a:t>
            </a:r>
            <a:r>
              <a:rPr sz="3000" spc="-25" dirty="0"/>
              <a:t> </a:t>
            </a:r>
            <a:r>
              <a:rPr sz="3000" dirty="0"/>
              <a:t>recherche</a:t>
            </a:r>
            <a:r>
              <a:rPr sz="3000" spc="-25" dirty="0"/>
              <a:t> </a:t>
            </a:r>
            <a:r>
              <a:rPr sz="3000" spc="-10" dirty="0"/>
              <a:t>biomédicale (CCPPRB)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600329" y="2259780"/>
            <a:ext cx="7828915" cy="4015104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40"/>
              </a:spcBef>
              <a:buFont typeface="Arial MT"/>
              <a:buChar char="•"/>
              <a:tabLst>
                <a:tab pos="22034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existe</a:t>
            </a:r>
            <a:r>
              <a:rPr sz="2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dans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chaque</a:t>
            </a:r>
            <a:r>
              <a:rPr sz="2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région</a:t>
            </a:r>
            <a:endParaRPr sz="260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945"/>
              </a:spcBef>
              <a:buFont typeface="Arial MT"/>
              <a:buChar char="•"/>
              <a:tabLst>
                <a:tab pos="22034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agréé</a:t>
            </a:r>
            <a:r>
              <a:rPr sz="26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par</a:t>
            </a:r>
            <a:r>
              <a:rPr sz="2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6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ministre</a:t>
            </a:r>
            <a:r>
              <a:rPr sz="26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6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6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santé</a:t>
            </a:r>
            <a:endParaRPr sz="2600">
              <a:latin typeface="Arial"/>
              <a:cs typeface="Arial"/>
            </a:endParaRPr>
          </a:p>
          <a:p>
            <a:pPr marL="219075" indent="-206375">
              <a:lnSpc>
                <a:spcPct val="100000"/>
              </a:lnSpc>
              <a:spcBef>
                <a:spcPts val="940"/>
              </a:spcBef>
              <a:buFont typeface="Arial MT"/>
              <a:buChar char="•"/>
              <a:tabLst>
                <a:tab pos="219075" algn="l"/>
              </a:tabLst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membres</a:t>
            </a:r>
            <a:r>
              <a:rPr sz="26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nommés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Arial"/>
              <a:cs typeface="Arial"/>
            </a:endParaRPr>
          </a:p>
          <a:p>
            <a:pPr marL="12700" marR="499109">
              <a:lnSpc>
                <a:spcPct val="100000"/>
              </a:lnSpc>
            </a:pP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Rend</a:t>
            </a:r>
            <a:r>
              <a:rPr sz="30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son</a:t>
            </a:r>
            <a:r>
              <a:rPr sz="30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avis</a:t>
            </a:r>
            <a:r>
              <a:rPr sz="30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sur</a:t>
            </a:r>
            <a:r>
              <a:rPr sz="30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conditions</a:t>
            </a:r>
            <a:r>
              <a:rPr sz="30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30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réalisation</a:t>
            </a:r>
            <a:r>
              <a:rPr sz="3000" b="1" spc="-3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et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pertinence</a:t>
            </a:r>
            <a:r>
              <a:rPr sz="3000" b="1" spc="-14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scientifique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800"/>
              </a:spcBef>
            </a:pP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Communique</a:t>
            </a:r>
            <a:r>
              <a:rPr sz="30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au</a:t>
            </a:r>
            <a:r>
              <a:rPr sz="30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ministère</a:t>
            </a:r>
            <a:r>
              <a:rPr sz="30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de</a:t>
            </a:r>
            <a:r>
              <a:rPr sz="30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la</a:t>
            </a:r>
            <a:r>
              <a:rPr sz="3000" b="1" spc="-25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santé</a:t>
            </a:r>
            <a:r>
              <a:rPr sz="30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FF33"/>
                </a:solidFill>
                <a:latin typeface="Times New Roman"/>
                <a:cs typeface="Times New Roman"/>
              </a:rPr>
              <a:t>une</a:t>
            </a:r>
            <a:r>
              <a:rPr sz="3000" b="1" spc="-20" dirty="0">
                <a:solidFill>
                  <a:srgbClr val="65FF33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65FF33"/>
                </a:solidFill>
                <a:latin typeface="Times New Roman"/>
                <a:cs typeface="Times New Roman"/>
              </a:rPr>
              <a:t>lettre d’intention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227" rIns="0" bIns="0" rtlCol="0">
            <a:spAutoFit/>
          </a:bodyPr>
          <a:lstStyle/>
          <a:p>
            <a:pPr marL="2000250">
              <a:lnSpc>
                <a:spcPct val="100000"/>
              </a:lnSpc>
              <a:spcBef>
                <a:spcPts val="95"/>
              </a:spcBef>
            </a:pPr>
            <a:r>
              <a:rPr dirty="0"/>
              <a:t>Dispositions</a:t>
            </a:r>
            <a:r>
              <a:rPr spc="-229" dirty="0"/>
              <a:t> </a:t>
            </a:r>
            <a:r>
              <a:rPr spc="-10" dirty="0"/>
              <a:t>pénales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1701" y="1943092"/>
            <a:ext cx="8564245" cy="3454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Art.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L.</a:t>
            </a:r>
            <a:r>
              <a:rPr sz="2600" b="1" spc="-15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1126-</a:t>
            </a:r>
            <a:r>
              <a:rPr sz="2600" b="1" spc="-50" dirty="0">
                <a:solidFill>
                  <a:srgbClr val="FFCC00"/>
                </a:solidFill>
                <a:latin typeface="Arial"/>
                <a:cs typeface="Arial"/>
              </a:rPr>
              <a:t>1</a:t>
            </a: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10100"/>
              </a:lnSpc>
              <a:spcBef>
                <a:spcPts val="1675"/>
              </a:spcBef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fait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pratiquer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28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faire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pratiquer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sur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FFFFFF"/>
                </a:solidFill>
                <a:latin typeface="Arial"/>
                <a:cs typeface="Arial"/>
              </a:rPr>
              <a:t>une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personne</a:t>
            </a:r>
            <a:r>
              <a:rPr sz="2800" i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une</a:t>
            </a:r>
            <a:r>
              <a:rPr sz="2800" i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recherche</a:t>
            </a:r>
            <a:r>
              <a:rPr sz="2800" i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biomédicale</a:t>
            </a:r>
            <a:r>
              <a:rPr sz="2800" i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sans</a:t>
            </a:r>
            <a:r>
              <a:rPr sz="2800" i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avoir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recueilli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consentement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libre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éclairé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l’intéressé,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des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titulaires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l’autorité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parentale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du</a:t>
            </a:r>
            <a:r>
              <a:rPr sz="2800" i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tuteur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FFFFFF"/>
                </a:solidFill>
                <a:latin typeface="Arial"/>
                <a:cs typeface="Arial"/>
              </a:rPr>
              <a:t>(…)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28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puni</a:t>
            </a:r>
            <a:r>
              <a:rPr sz="28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trois</a:t>
            </a:r>
            <a:r>
              <a:rPr sz="2800" i="1" spc="-4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ans</a:t>
            </a:r>
            <a:r>
              <a:rPr sz="2800" i="1" spc="-4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d’emprisonnement</a:t>
            </a:r>
            <a:r>
              <a:rPr sz="2800" i="1" spc="-5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280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45000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euros</a:t>
            </a:r>
            <a:r>
              <a:rPr sz="2800" i="1" spc="-7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d’amende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227" rIns="0" bIns="0" rtlCol="0">
            <a:spAutoFit/>
          </a:bodyPr>
          <a:lstStyle/>
          <a:p>
            <a:pPr marL="2000250">
              <a:lnSpc>
                <a:spcPct val="100000"/>
              </a:lnSpc>
              <a:spcBef>
                <a:spcPts val="95"/>
              </a:spcBef>
            </a:pPr>
            <a:r>
              <a:rPr dirty="0"/>
              <a:t>Dispositions</a:t>
            </a:r>
            <a:r>
              <a:rPr spc="-229" dirty="0"/>
              <a:t> </a:t>
            </a:r>
            <a:r>
              <a:rPr spc="-10" dirty="0"/>
              <a:t>pénales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1729" y="1943092"/>
            <a:ext cx="8305800" cy="4352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Art.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L.</a:t>
            </a:r>
            <a:r>
              <a:rPr sz="2600" b="1" spc="-15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1126-</a:t>
            </a:r>
            <a:r>
              <a:rPr sz="2600" b="1" spc="-50" dirty="0">
                <a:solidFill>
                  <a:srgbClr val="FFCC00"/>
                </a:solidFill>
                <a:latin typeface="Arial"/>
                <a:cs typeface="Arial"/>
              </a:rPr>
              <a:t>3</a:t>
            </a: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675"/>
              </a:spcBef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personnes</a:t>
            </a:r>
            <a:r>
              <a:rPr sz="2800" i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physiques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coupables</a:t>
            </a:r>
            <a:r>
              <a:rPr sz="2800" i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l’infraction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prévue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à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l’alinéa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précédent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encourent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également</a:t>
            </a:r>
            <a:r>
              <a:rPr sz="2800" i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FFFFFF"/>
                </a:solidFill>
                <a:latin typeface="Arial"/>
                <a:cs typeface="Arial"/>
              </a:rPr>
              <a:t>les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peines</a:t>
            </a:r>
            <a:r>
              <a:rPr sz="2800" i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suivantes</a:t>
            </a:r>
            <a:r>
              <a:rPr sz="2800" i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234950" indent="-222250" algn="just">
              <a:lnSpc>
                <a:spcPct val="100000"/>
              </a:lnSpc>
              <a:spcBef>
                <a:spcPts val="2025"/>
              </a:spcBef>
              <a:buFont typeface="Arial MT"/>
              <a:buChar char="•"/>
              <a:tabLst>
                <a:tab pos="234950" algn="l"/>
              </a:tabLst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L’interdiction</a:t>
            </a:r>
            <a:r>
              <a:rPr sz="2800" i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des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droits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civiques,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civils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2800" i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famille</a:t>
            </a:r>
            <a:endParaRPr sz="2800">
              <a:latin typeface="Arial"/>
              <a:cs typeface="Arial"/>
            </a:endParaRPr>
          </a:p>
          <a:p>
            <a:pPr marL="12700" marR="758825" indent="222250" algn="just">
              <a:lnSpc>
                <a:spcPct val="110200"/>
              </a:lnSpc>
              <a:spcBef>
                <a:spcPts val="1680"/>
              </a:spcBef>
              <a:buFont typeface="Arial MT"/>
              <a:buChar char="•"/>
              <a:tabLst>
                <a:tab pos="234950" algn="l"/>
              </a:tabLst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L’interdiction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pour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une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durée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ans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0" dirty="0">
                <a:solidFill>
                  <a:srgbClr val="FFFFFF"/>
                </a:solidFill>
                <a:latin typeface="Arial"/>
                <a:cs typeface="Arial"/>
              </a:rPr>
              <a:t>plus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d’exercer</a:t>
            </a:r>
            <a:r>
              <a:rPr sz="2800" i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l’activité</a:t>
            </a:r>
            <a:r>
              <a:rPr sz="2800" i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professionnelle</a:t>
            </a:r>
            <a:r>
              <a:rPr sz="2800" i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dans</a:t>
            </a:r>
            <a:r>
              <a:rPr sz="2800" i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laquelle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l’infraction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été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commise.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227" rIns="0" bIns="0" rtlCol="0">
            <a:spAutoFit/>
          </a:bodyPr>
          <a:lstStyle/>
          <a:p>
            <a:pPr marL="2000250">
              <a:lnSpc>
                <a:spcPct val="100000"/>
              </a:lnSpc>
              <a:spcBef>
                <a:spcPts val="95"/>
              </a:spcBef>
            </a:pPr>
            <a:r>
              <a:rPr dirty="0"/>
              <a:t>Dispositions</a:t>
            </a:r>
            <a:r>
              <a:rPr spc="-229" dirty="0"/>
              <a:t> </a:t>
            </a:r>
            <a:r>
              <a:rPr spc="-10" dirty="0"/>
              <a:t>pénales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5511" y="1943092"/>
            <a:ext cx="8582660" cy="4138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Art.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CC00"/>
                </a:solidFill>
                <a:latin typeface="Arial"/>
                <a:cs typeface="Arial"/>
              </a:rPr>
              <a:t>L.</a:t>
            </a:r>
            <a:r>
              <a:rPr sz="2600" b="1" spc="-15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600" b="1" spc="-20" dirty="0">
                <a:solidFill>
                  <a:srgbClr val="FFCC00"/>
                </a:solidFill>
                <a:latin typeface="Arial"/>
                <a:cs typeface="Arial"/>
              </a:rPr>
              <a:t>1126-</a:t>
            </a:r>
            <a:r>
              <a:rPr sz="2600" b="1" spc="-50" dirty="0">
                <a:solidFill>
                  <a:srgbClr val="FFCC00"/>
                </a:solidFill>
                <a:latin typeface="Arial"/>
                <a:cs typeface="Arial"/>
              </a:rPr>
              <a:t>6</a:t>
            </a:r>
            <a:endParaRPr sz="2600">
              <a:latin typeface="Arial"/>
              <a:cs typeface="Arial"/>
            </a:endParaRPr>
          </a:p>
          <a:p>
            <a:pPr marL="12700" marR="560070">
              <a:lnSpc>
                <a:spcPct val="110200"/>
              </a:lnSpc>
              <a:spcBef>
                <a:spcPts val="1675"/>
              </a:spcBef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800" i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promoteur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dont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responsabilité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civile</a:t>
            </a:r>
            <a:r>
              <a:rPr sz="2800" i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n’est</a:t>
            </a:r>
            <a:r>
              <a:rPr sz="2800" i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FFFFFF"/>
                </a:solidFill>
                <a:latin typeface="Arial"/>
                <a:cs typeface="Arial"/>
              </a:rPr>
              <a:t>pas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garantie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par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une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assurance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puni</a:t>
            </a:r>
            <a:r>
              <a:rPr sz="280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d’un</a:t>
            </a:r>
            <a:r>
              <a:rPr sz="2800" i="1" spc="-6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65FF33"/>
                </a:solidFill>
                <a:latin typeface="Arial"/>
                <a:cs typeface="Arial"/>
              </a:rPr>
              <a:t>an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d’emprisonnement</a:t>
            </a:r>
            <a:r>
              <a:rPr sz="2800" i="1" spc="-75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28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15000</a:t>
            </a:r>
            <a:r>
              <a:rPr sz="2800" i="1" spc="-6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65FF33"/>
                </a:solidFill>
                <a:latin typeface="Arial"/>
                <a:cs typeface="Arial"/>
              </a:rPr>
              <a:t>euros</a:t>
            </a:r>
            <a:r>
              <a:rPr sz="2800" i="1" spc="-60" dirty="0">
                <a:solidFill>
                  <a:srgbClr val="65FF33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d’amende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10100"/>
              </a:lnSpc>
              <a:spcBef>
                <a:spcPts val="1685"/>
              </a:spcBef>
            </a:pP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promoteur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qui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réalise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fait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réaliser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une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Arial"/>
                <a:cs typeface="Arial"/>
              </a:rPr>
              <a:t>recherche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biomédicale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sans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avoir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transmis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au</a:t>
            </a:r>
            <a:r>
              <a:rPr sz="2800" i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ministère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santé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une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lettre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d’intention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passible</a:t>
            </a:r>
            <a:r>
              <a:rPr sz="2800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8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8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i="1" spc="-20" dirty="0">
                <a:solidFill>
                  <a:srgbClr val="65FF33"/>
                </a:solidFill>
                <a:latin typeface="Arial"/>
                <a:cs typeface="Arial"/>
              </a:rPr>
              <a:t>même </a:t>
            </a:r>
            <a:r>
              <a:rPr sz="2800" i="1" spc="-10" dirty="0">
                <a:solidFill>
                  <a:srgbClr val="65FF33"/>
                </a:solidFill>
                <a:latin typeface="Arial"/>
                <a:cs typeface="Arial"/>
              </a:rPr>
              <a:t>peine.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4522" y="368046"/>
            <a:ext cx="806830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2200" algn="l"/>
                <a:tab pos="4498975" algn="l"/>
              </a:tabLst>
            </a:pPr>
            <a:r>
              <a:rPr sz="6000" spc="-25" dirty="0">
                <a:latin typeface="Times New Roman"/>
                <a:cs typeface="Times New Roman"/>
              </a:rPr>
              <a:t>La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descriptive</a:t>
            </a:r>
            <a:endParaRPr sz="6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5137" y="2134364"/>
            <a:ext cx="7079615" cy="438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Décrire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réponse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psychologique,</a:t>
            </a:r>
            <a:r>
              <a:rPr sz="3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sociale,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physiologique,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etc</a:t>
            </a:r>
            <a:r>
              <a:rPr sz="30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5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Principaux</a:t>
            </a:r>
            <a:r>
              <a:rPr sz="3000" b="1" spc="-7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outils</a:t>
            </a:r>
            <a:r>
              <a:rPr sz="3000" b="1" spc="-7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marL="697865" indent="-227965">
              <a:lnSpc>
                <a:spcPct val="100000"/>
              </a:lnSpc>
              <a:spcBef>
                <a:spcPts val="930"/>
              </a:spcBef>
              <a:buFont typeface="Times New Roman"/>
              <a:buChar char="•"/>
              <a:tabLst>
                <a:tab pos="697865" algn="l"/>
              </a:tabLst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Enquête</a:t>
            </a:r>
            <a:r>
              <a:rPr sz="3000" b="1" spc="-1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d</a:t>
            </a:r>
            <a:r>
              <a:rPr sz="3000" b="1" spc="-1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’opinion</a:t>
            </a:r>
            <a:endParaRPr sz="3000">
              <a:latin typeface="Times New Roman"/>
              <a:cs typeface="Times New Roman"/>
            </a:endParaRPr>
          </a:p>
          <a:p>
            <a:pPr marL="697865" indent="-227965">
              <a:lnSpc>
                <a:spcPct val="100000"/>
              </a:lnSpc>
              <a:spcBef>
                <a:spcPts val="725"/>
              </a:spcBef>
              <a:buFont typeface="Times New Roman"/>
              <a:buChar char="•"/>
              <a:tabLst>
                <a:tab pos="697865" algn="l"/>
              </a:tabLst>
            </a:pPr>
            <a:r>
              <a:rPr sz="3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Entretiens</a:t>
            </a:r>
            <a:endParaRPr sz="3000">
              <a:latin typeface="Times New Roman"/>
              <a:cs typeface="Times New Roman"/>
            </a:endParaRPr>
          </a:p>
          <a:p>
            <a:pPr marL="697865" indent="-227965">
              <a:lnSpc>
                <a:spcPct val="100000"/>
              </a:lnSpc>
              <a:spcBef>
                <a:spcPts val="725"/>
              </a:spcBef>
              <a:buFont typeface="Times New Roman"/>
              <a:buChar char="•"/>
              <a:tabLst>
                <a:tab pos="697865" algn="l"/>
              </a:tabLst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Études</a:t>
            </a:r>
            <a:r>
              <a:rPr sz="3000" b="1" spc="-2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de</a:t>
            </a:r>
            <a:r>
              <a:rPr sz="3000" b="1" spc="-1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25" dirty="0">
                <a:solidFill>
                  <a:srgbClr val="00CC9A"/>
                </a:solidFill>
                <a:latin typeface="Times New Roman"/>
                <a:cs typeface="Times New Roman"/>
              </a:rPr>
              <a:t>cas</a:t>
            </a:r>
            <a:endParaRPr sz="3000">
              <a:latin typeface="Times New Roman"/>
              <a:cs typeface="Times New Roman"/>
            </a:endParaRPr>
          </a:p>
          <a:p>
            <a:pPr marL="697865" indent="-227965">
              <a:lnSpc>
                <a:spcPct val="100000"/>
              </a:lnSpc>
              <a:spcBef>
                <a:spcPts val="725"/>
              </a:spcBef>
              <a:buFont typeface="Times New Roman"/>
              <a:buChar char="•"/>
              <a:tabLst>
                <a:tab pos="697865" algn="l"/>
              </a:tabLst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Études</a:t>
            </a:r>
            <a:r>
              <a:rPr sz="3000" b="1" spc="-3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épidémiologiques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83664" y="6224333"/>
            <a:ext cx="771525" cy="390525"/>
            <a:chOff x="7983664" y="6224333"/>
            <a:chExt cx="771525" cy="390525"/>
          </a:xfrm>
        </p:grpSpPr>
        <p:sp>
          <p:nvSpPr>
            <p:cNvPr id="5" name="object 5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762000" y="117348"/>
                  </a:move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close/>
                </a:path>
              </a:pathLst>
            </a:custGeom>
            <a:solidFill>
              <a:srgbClr val="3434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404622" y="76200"/>
                  </a:move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z="5800" dirty="0">
                <a:latin typeface="Times New Roman"/>
                <a:cs typeface="Times New Roman"/>
              </a:rPr>
              <a:t>La</a:t>
            </a:r>
            <a:r>
              <a:rPr sz="5800" spc="-5" dirty="0">
                <a:latin typeface="Times New Roman"/>
                <a:cs typeface="Times New Roman"/>
              </a:rPr>
              <a:t> </a:t>
            </a:r>
            <a:r>
              <a:rPr sz="5800" dirty="0">
                <a:latin typeface="Times New Roman"/>
                <a:cs typeface="Times New Roman"/>
              </a:rPr>
              <a:t>recherche</a:t>
            </a:r>
            <a:r>
              <a:rPr sz="5800" spc="-5" dirty="0">
                <a:latin typeface="Times New Roman"/>
                <a:cs typeface="Times New Roman"/>
              </a:rPr>
              <a:t> </a:t>
            </a:r>
            <a:r>
              <a:rPr sz="5800" spc="-10" dirty="0">
                <a:latin typeface="Times New Roman"/>
                <a:cs typeface="Times New Roman"/>
              </a:rPr>
              <a:t>expérimentale</a:t>
            </a:r>
            <a:endParaRPr sz="5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5127" y="2134364"/>
            <a:ext cx="7664450" cy="3975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22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Manipuler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ou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plusieurs</a:t>
            </a:r>
            <a:r>
              <a:rPr sz="30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variables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façon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30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établir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relations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30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causalité.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Isoler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un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facteur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et</a:t>
            </a:r>
            <a:r>
              <a:rPr sz="3000" b="1" spc="-4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contrôler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tous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CC9A"/>
                </a:solidFill>
                <a:latin typeface="Times New Roman"/>
                <a:cs typeface="Times New Roman"/>
              </a:rPr>
              <a:t>les</a:t>
            </a:r>
            <a:r>
              <a:rPr sz="3000" b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CC9A"/>
                </a:solidFill>
                <a:latin typeface="Times New Roman"/>
                <a:cs typeface="Times New Roman"/>
              </a:rPr>
              <a:t>autres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«</a:t>
            </a:r>
            <a:r>
              <a:rPr sz="2600" b="1" i="1" spc="-4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toute</a:t>
            </a:r>
            <a:r>
              <a:rPr sz="2600" b="1" i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chose</a:t>
            </a:r>
            <a:r>
              <a:rPr sz="2600" b="1" i="1" spc="-4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étant</a:t>
            </a:r>
            <a:r>
              <a:rPr sz="2600" b="1" i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égale</a:t>
            </a:r>
            <a:r>
              <a:rPr sz="2600" b="1" i="1" spc="-45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par</a:t>
            </a:r>
            <a:r>
              <a:rPr sz="2600" b="1" i="1" spc="-50" dirty="0">
                <a:solidFill>
                  <a:srgbClr val="00CC9A"/>
                </a:solidFill>
                <a:latin typeface="Times New Roman"/>
                <a:cs typeface="Times New Roman"/>
              </a:rPr>
              <a:t> </a:t>
            </a:r>
            <a:r>
              <a:rPr sz="2600" b="1" i="1" dirty="0">
                <a:solidFill>
                  <a:srgbClr val="00CC9A"/>
                </a:solidFill>
                <a:latin typeface="Times New Roman"/>
                <a:cs typeface="Times New Roman"/>
              </a:rPr>
              <a:t>ailleurs</a:t>
            </a:r>
            <a:r>
              <a:rPr sz="2600" b="1" i="1" spc="-50" dirty="0">
                <a:solidFill>
                  <a:srgbClr val="00CC9A"/>
                </a:solidFill>
                <a:latin typeface="Times New Roman"/>
                <a:cs typeface="Times New Roman"/>
              </a:rPr>
              <a:t> »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Variable</a:t>
            </a:r>
            <a:r>
              <a:rPr sz="3000" b="1" spc="-4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dépendante</a:t>
            </a:r>
            <a:r>
              <a:rPr sz="3000" b="1" spc="-4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:</a:t>
            </a:r>
            <a:r>
              <a:rPr sz="3000" b="1" spc="-4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valeur</a:t>
            </a:r>
            <a:r>
              <a:rPr sz="2600" b="1" spc="-4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de</a:t>
            </a:r>
            <a:r>
              <a:rPr sz="26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«</a:t>
            </a:r>
            <a:r>
              <a:rPr sz="26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sortie</a:t>
            </a:r>
            <a:r>
              <a:rPr sz="26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»,</a:t>
            </a:r>
            <a:r>
              <a:rPr sz="2600" b="1" spc="-3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résultat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Variable</a:t>
            </a:r>
            <a:r>
              <a:rPr sz="3000" b="1" spc="-6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indépendante</a:t>
            </a:r>
            <a:r>
              <a:rPr sz="3000" b="1" spc="-5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:</a:t>
            </a:r>
            <a:r>
              <a:rPr sz="3000" b="1" spc="-7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65CCFF"/>
                </a:solidFill>
                <a:latin typeface="Times New Roman"/>
                <a:cs typeface="Times New Roman"/>
              </a:rPr>
              <a:t>variable</a:t>
            </a:r>
            <a:r>
              <a:rPr sz="2600" b="1" spc="-5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manipulée</a:t>
            </a:r>
            <a:endParaRPr sz="26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83664" y="6224333"/>
            <a:ext cx="771525" cy="390525"/>
            <a:chOff x="7983664" y="6224333"/>
            <a:chExt cx="771525" cy="390525"/>
          </a:xfrm>
        </p:grpSpPr>
        <p:sp>
          <p:nvSpPr>
            <p:cNvPr id="5" name="object 5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762000" y="117348"/>
                  </a:move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close/>
                </a:path>
              </a:pathLst>
            </a:custGeom>
            <a:solidFill>
              <a:srgbClr val="3434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404622" y="76200"/>
                  </a:move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7193" y="368046"/>
            <a:ext cx="79832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2200" algn="l"/>
                <a:tab pos="4497705" algn="l"/>
              </a:tabLst>
            </a:pPr>
            <a:r>
              <a:rPr sz="6000" spc="-25" dirty="0">
                <a:latin typeface="Times New Roman"/>
                <a:cs typeface="Times New Roman"/>
              </a:rPr>
              <a:t>La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recherche</a:t>
            </a:r>
            <a:r>
              <a:rPr sz="6000" dirty="0">
                <a:latin typeface="Times New Roman"/>
                <a:cs typeface="Times New Roman"/>
              </a:rPr>
              <a:t>	</a:t>
            </a:r>
            <a:r>
              <a:rPr sz="6000" spc="-10" dirty="0">
                <a:latin typeface="Times New Roman"/>
                <a:cs typeface="Times New Roman"/>
              </a:rPr>
              <a:t>qualitative</a:t>
            </a:r>
            <a:endParaRPr sz="6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2577" y="2058164"/>
            <a:ext cx="8555355" cy="912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Principaux</a:t>
            </a:r>
            <a:r>
              <a:rPr sz="3000" b="1" spc="-8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champs</a:t>
            </a:r>
            <a:r>
              <a:rPr sz="3000" b="1" spc="-8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de</a:t>
            </a:r>
            <a:r>
              <a:rPr sz="3000" b="1" spc="-8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recherche</a:t>
            </a:r>
            <a:r>
              <a:rPr sz="3000" b="1" spc="-8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65CCFF"/>
                </a:solidFill>
                <a:latin typeface="Times New Roman"/>
                <a:cs typeface="Times New Roman"/>
              </a:rPr>
              <a:t>qualitative</a:t>
            </a:r>
            <a:r>
              <a:rPr sz="3000" b="1" spc="-8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3000" b="1" spc="-50" dirty="0">
                <a:solidFill>
                  <a:srgbClr val="65CC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2800" b="1" dirty="0">
                <a:solidFill>
                  <a:srgbClr val="65CCFF"/>
                </a:solidFill>
                <a:latin typeface="Times New Roman"/>
                <a:cs typeface="Times New Roman"/>
              </a:rPr>
              <a:t>PSYCHOLOGIE,</a:t>
            </a:r>
            <a:r>
              <a:rPr sz="2800" b="1" spc="-65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65CCFF"/>
                </a:solidFill>
                <a:latin typeface="Times New Roman"/>
                <a:cs typeface="Times New Roman"/>
              </a:rPr>
              <a:t>SOCIOLOGIE,</a:t>
            </a:r>
            <a:r>
              <a:rPr sz="2800" b="1" spc="-50" dirty="0">
                <a:solidFill>
                  <a:srgbClr val="65CC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65CCFF"/>
                </a:solidFill>
                <a:latin typeface="Times New Roman"/>
                <a:cs typeface="Times New Roman"/>
              </a:rPr>
              <a:t>ANTHROPOLOGIE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97039" y="3485896"/>
          <a:ext cx="7239000" cy="2679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2393315"/>
                <a:gridCol w="1949450"/>
                <a:gridCol w="75565"/>
              </a:tblGrid>
              <a:tr h="532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FFCC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Quantitative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T w="9525">
                      <a:solidFill>
                        <a:srgbClr val="FFCC01"/>
                      </a:solidFill>
                      <a:prstDash val="solid"/>
                    </a:lnT>
                    <a:lnB w="38100">
                      <a:solidFill>
                        <a:srgbClr val="FFCC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Qualitative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T w="9525">
                      <a:solidFill>
                        <a:srgbClr val="FFCC01"/>
                      </a:solidFill>
                      <a:prstDash val="solid"/>
                    </a:lnT>
                    <a:lnB w="38100">
                      <a:solidFill>
                        <a:srgbClr val="FFCC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FFCC01"/>
                      </a:solidFill>
                      <a:prstDash val="solid"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Échantillon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T w="38100">
                      <a:solidFill>
                        <a:srgbClr val="FFCC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Aléatoire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T w="38100">
                      <a:solidFill>
                        <a:srgbClr val="FFCC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Déterminé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T w="38100">
                      <a:solidFill>
                        <a:srgbClr val="FFCC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CC01"/>
                      </a:solidFill>
                      <a:prstDash val="solid"/>
                    </a:lnT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spc="-2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Lieu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Laboratoire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sz="24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Nature</a:t>
                      </a:r>
                      <a:r>
                        <a:rPr sz="24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»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3815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Recueil</a:t>
                      </a:r>
                      <a:r>
                        <a:rPr sz="2400" spc="-25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2400" spc="-2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données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Objectif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Subjectif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3815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Plan</a:t>
                      </a:r>
                      <a:r>
                        <a:rPr sz="2400" spc="-2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expérimental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Fixé</a:t>
                      </a:r>
                      <a:r>
                        <a:rPr sz="2400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l’avance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Modulable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7350">
                <a:tc>
                  <a:txBody>
                    <a:bodyPr/>
                    <a:lstStyle/>
                    <a:p>
                      <a:pPr marL="92075">
                        <a:lnSpc>
                          <a:spcPts val="282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00CC9A"/>
                          </a:solidFill>
                          <a:latin typeface="Times New Roman"/>
                          <a:cs typeface="Times New Roman"/>
                        </a:rPr>
                        <a:t>Analyse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282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Statistique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ts val="282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Descriptive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7983664" y="6224333"/>
            <a:ext cx="771525" cy="390525"/>
            <a:chOff x="7983664" y="6224333"/>
            <a:chExt cx="771525" cy="390525"/>
          </a:xfrm>
        </p:grpSpPr>
        <p:sp>
          <p:nvSpPr>
            <p:cNvPr id="6" name="object 6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762000" y="117348"/>
                  </a:move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close/>
                </a:path>
              </a:pathLst>
            </a:custGeom>
            <a:solidFill>
              <a:srgbClr val="3434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88427" y="6229096"/>
              <a:ext cx="762000" cy="381000"/>
            </a:xfrm>
            <a:custGeom>
              <a:avLst/>
              <a:gdLst/>
              <a:ahLst/>
              <a:cxnLst/>
              <a:rect l="l" t="t" r="r" b="b"/>
              <a:pathLst>
                <a:path w="762000" h="381000">
                  <a:moveTo>
                    <a:pt x="404622" y="76200"/>
                  </a:moveTo>
                  <a:lnTo>
                    <a:pt x="342900" y="33527"/>
                  </a:lnTo>
                  <a:lnTo>
                    <a:pt x="301764" y="112775"/>
                  </a:lnTo>
                  <a:lnTo>
                    <a:pt x="158496" y="64007"/>
                  </a:lnTo>
                  <a:lnTo>
                    <a:pt x="189750" y="137922"/>
                  </a:lnTo>
                  <a:lnTo>
                    <a:pt x="41148" y="145542"/>
                  </a:lnTo>
                  <a:lnTo>
                    <a:pt x="138696" y="204215"/>
                  </a:lnTo>
                  <a:lnTo>
                    <a:pt x="0" y="227075"/>
                  </a:lnTo>
                  <a:lnTo>
                    <a:pt x="117348" y="271272"/>
                  </a:lnTo>
                  <a:lnTo>
                    <a:pt x="44970" y="314705"/>
                  </a:lnTo>
                  <a:lnTo>
                    <a:pt x="169176" y="321563"/>
                  </a:lnTo>
                  <a:lnTo>
                    <a:pt x="173748" y="381000"/>
                  </a:lnTo>
                  <a:lnTo>
                    <a:pt x="265188" y="320039"/>
                  </a:lnTo>
                  <a:lnTo>
                    <a:pt x="307098" y="347472"/>
                  </a:lnTo>
                  <a:lnTo>
                    <a:pt x="348246" y="306324"/>
                  </a:lnTo>
                  <a:lnTo>
                    <a:pt x="409968" y="332231"/>
                  </a:lnTo>
                  <a:lnTo>
                    <a:pt x="429780" y="281177"/>
                  </a:lnTo>
                  <a:lnTo>
                    <a:pt x="527316" y="306324"/>
                  </a:lnTo>
                  <a:lnTo>
                    <a:pt x="516648" y="252983"/>
                  </a:lnTo>
                  <a:lnTo>
                    <a:pt x="666000" y="275844"/>
                  </a:lnTo>
                  <a:lnTo>
                    <a:pt x="577596" y="217170"/>
                  </a:lnTo>
                  <a:lnTo>
                    <a:pt x="644664" y="198881"/>
                  </a:lnTo>
                  <a:lnTo>
                    <a:pt x="598944" y="166115"/>
                  </a:lnTo>
                  <a:lnTo>
                    <a:pt x="762000" y="117348"/>
                  </a:lnTo>
                  <a:lnTo>
                    <a:pt x="577596" y="115061"/>
                  </a:lnTo>
                  <a:lnTo>
                    <a:pt x="635520" y="55625"/>
                  </a:lnTo>
                  <a:lnTo>
                    <a:pt x="512076" y="102107"/>
                  </a:lnTo>
                  <a:lnTo>
                    <a:pt x="521970" y="0"/>
                  </a:lnTo>
                  <a:lnTo>
                    <a:pt x="404622" y="76200"/>
                  </a:lnTo>
                  <a:close/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597039" y="6305296"/>
            <a:ext cx="7162800" cy="0"/>
          </a:xfrm>
          <a:custGeom>
            <a:avLst/>
            <a:gdLst/>
            <a:ahLst/>
            <a:cxnLst/>
            <a:rect l="l" t="t" r="r" b="b"/>
            <a:pathLst>
              <a:path w="7162800">
                <a:moveTo>
                  <a:pt x="0" y="0"/>
                </a:moveTo>
                <a:lnTo>
                  <a:pt x="7162787" y="0"/>
                </a:lnTo>
              </a:path>
            </a:pathLst>
          </a:custGeom>
          <a:ln w="19050">
            <a:solidFill>
              <a:srgbClr val="FFC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CC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65CC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2084</Words>
  <Application>Microsoft Office PowerPoint</Application>
  <PresentationFormat>Personnalisé</PresentationFormat>
  <Paragraphs>392</Paragraphs>
  <Slides>65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65</vt:i4>
      </vt:variant>
    </vt:vector>
  </HeadingPairs>
  <TitlesOfParts>
    <vt:vector size="72" baseType="lpstr">
      <vt:lpstr>Arial</vt:lpstr>
      <vt:lpstr>Arial MT</vt:lpstr>
      <vt:lpstr>Calibri</vt:lpstr>
      <vt:lpstr>Comic Sans MS</vt:lpstr>
      <vt:lpstr>Symbol</vt:lpstr>
      <vt:lpstr>Times New Roman</vt:lpstr>
      <vt:lpstr>Office Theme</vt:lpstr>
      <vt:lpstr>Méthodologie de la recherche</vt:lpstr>
      <vt:lpstr>Technique du travail universitaire (TTU)</vt:lpstr>
      <vt:lpstr>Plan du cours</vt:lpstr>
      <vt:lpstr>Plan du cours</vt:lpstr>
      <vt:lpstr>5 types de recherche</vt:lpstr>
      <vt:lpstr>La recherche analytique</vt:lpstr>
      <vt:lpstr>La recherche descriptive</vt:lpstr>
      <vt:lpstr>La recherche expérimentale</vt:lpstr>
      <vt:lpstr>La recherche qualitative</vt:lpstr>
      <vt:lpstr>La recherche créative</vt:lpstr>
      <vt:lpstr>Plan du cours</vt:lpstr>
      <vt:lpstr>Le propre d ’une hypothèse scientifique est d ’être réfutable</vt:lpstr>
      <vt:lpstr>Plan du cours</vt:lpstr>
      <vt:lpstr>Validité interne et validité externe</vt:lpstr>
      <vt:lpstr>Plan du cours</vt:lpstr>
      <vt:lpstr>Plan du cours</vt:lpstr>
      <vt:lpstr>Examen de la littérature scientifique</vt:lpstr>
      <vt:lpstr>La revue de littérature</vt:lpstr>
      <vt:lpstr>La revue de littérature</vt:lpstr>
      <vt:lpstr>Sources secondaires</vt:lpstr>
      <vt:lpstr>La revue de littérature</vt:lpstr>
      <vt:lpstr>La revue de littérature</vt:lpstr>
      <vt:lpstr>Sources primaires</vt:lpstr>
      <vt:lpstr>Recherche ascendante</vt:lpstr>
      <vt:lpstr>Présentation PowerPoint</vt:lpstr>
      <vt:lpstr>Recherche par mots clés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Classer les revues selon leur niveau</vt:lpstr>
      <vt:lpstr>Présentation PowerPoint</vt:lpstr>
      <vt:lpstr>La revue de littérature</vt:lpstr>
      <vt:lpstr>Exemple de grille d ’analyse</vt:lpstr>
      <vt:lpstr>La revue de littérature</vt:lpstr>
      <vt:lpstr>Plan du cours</vt:lpstr>
      <vt:lpstr>INTRODUCTION</vt:lpstr>
      <vt:lpstr>INTRODUCTION</vt:lpstr>
      <vt:lpstr>INTRODUCTION</vt:lpstr>
      <vt:lpstr>INTRODUCTION</vt:lpstr>
      <vt:lpstr>INTRODUCTION</vt:lpstr>
      <vt:lpstr>Plan du cours</vt:lpstr>
      <vt:lpstr>Méthode</vt:lpstr>
      <vt:lpstr>Méthode</vt:lpstr>
      <vt:lpstr>Méthode</vt:lpstr>
      <vt:lpstr>Méthode</vt:lpstr>
      <vt:lpstr>Méthode</vt:lpstr>
      <vt:lpstr>Méthode</vt:lpstr>
      <vt:lpstr>Méthode</vt:lpstr>
      <vt:lpstr>Méthode</vt:lpstr>
      <vt:lpstr>Méthode</vt:lpstr>
      <vt:lpstr>Méthode</vt:lpstr>
      <vt:lpstr>Code de la santé publique</vt:lpstr>
      <vt:lpstr>Code de la santé publique</vt:lpstr>
      <vt:lpstr>Code de la santé publique</vt:lpstr>
      <vt:lpstr>Le Comité Consultatif de Protection des Personnes dans la recherche biomédicale (CCPPRB)</vt:lpstr>
      <vt:lpstr>Dispositions pénales</vt:lpstr>
      <vt:lpstr>Dispositions pénales</vt:lpstr>
      <vt:lpstr>Dispositions pénales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Bosquet Laurent</dc:creator>
  <cp:lastModifiedBy>Utilisateur Windows</cp:lastModifiedBy>
  <cp:revision>1</cp:revision>
  <dcterms:created xsi:type="dcterms:W3CDTF">2024-05-17T10:04:19Z</dcterms:created>
  <dcterms:modified xsi:type="dcterms:W3CDTF">2024-05-17T10:18:31Z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2006-03-28T00:00:00Z</vt:filetime>
  </property>
  <property fmtid="{D5CDD505-2E9C-101B-9397-08002B2CF9AE}" pid="3" name="Creator">
    <vt:lpwstr>Acrobat PDFMaker 5.0 pour PowerPoint</vt:lpwstr>
  </property>
  <property fmtid="{D5CDD505-2E9C-101B-9397-08002B2CF9AE}" pid="4" name="LastSaved">
    <vt:filetime>2024-05-17T00:00:00Z</vt:filetime>
  </property>
  <property fmtid="{D5CDD505-2E9C-101B-9397-08002B2CF9AE}" pid="5" name="Producer">
    <vt:lpwstr>Acrobat Distiller 5.0.5 (Windows)</vt:lpwstr>
  </property>
</Properties>
</file>