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BD283-6F29-4D64-B5C5-EC8FA6551AF3}" type="datetimeFigureOut">
              <a:rPr lang="fr-FR" smtClean="0"/>
              <a:pPr/>
              <a:t>09/12/2017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77B1-2137-45E1-A49C-0BCFB360D9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1331885"/>
            <a:ext cx="750099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</a:rPr>
              <a:t>Résolution des équations non linéaires</a:t>
            </a:r>
          </a:p>
          <a:p>
            <a:pPr algn="ctr"/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-  </a:t>
            </a:r>
            <a:r>
              <a:rPr lang="fr-FR" dirty="0" smtClean="0">
                <a:solidFill>
                  <a:srgbClr val="FF0000"/>
                </a:solidFill>
              </a:rPr>
              <a:t>Approximation successives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-  Méthode Newton </a:t>
            </a:r>
            <a:r>
              <a:rPr lang="fr-FR" dirty="0" err="1" smtClean="0">
                <a:solidFill>
                  <a:srgbClr val="FF0000"/>
                </a:solidFill>
              </a:rPr>
              <a:t>Raphson</a:t>
            </a:r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5720" y="2345288"/>
            <a:ext cx="6715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1. Méthode des substitutions successives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14282" y="2669441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1.1. Principe:</a:t>
            </a:r>
          </a:p>
          <a:p>
            <a:r>
              <a:rPr lang="fr-FR" sz="1600" dirty="0" smtClean="0"/>
              <a:t>Une équation (non linéaire) du type   </a:t>
            </a:r>
            <a:r>
              <a:rPr lang="fr-FR" sz="1600" dirty="0" smtClean="0">
                <a:solidFill>
                  <a:srgbClr val="FF0000"/>
                </a:solidFill>
              </a:rPr>
              <a:t>f(x)=0 </a:t>
            </a:r>
            <a:r>
              <a:rPr lang="fr-FR" sz="1600" dirty="0" smtClean="0"/>
              <a:t>peut toujours s’écrire sous la forme équivalente: </a:t>
            </a:r>
            <a:r>
              <a:rPr lang="fr-FR" sz="1600" dirty="0" smtClean="0">
                <a:solidFill>
                  <a:srgbClr val="FF0000"/>
                </a:solidFill>
              </a:rPr>
              <a:t>x=F(x)</a:t>
            </a:r>
          </a:p>
          <a:p>
            <a:r>
              <a:rPr lang="fr-FR" sz="1600" dirty="0" smtClean="0"/>
              <a:t>Où F(x) est nouvelle fonction de x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214282" y="3500438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Exemple:</a:t>
            </a:r>
          </a:p>
          <a:p>
            <a:endParaRPr lang="fr-FR" sz="1600" dirty="0" smtClean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071802" y="357187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Peut s’écrire</a:t>
            </a:r>
          </a:p>
          <a:p>
            <a:endParaRPr lang="fr-FR" sz="1600" dirty="0" smtClean="0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70C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572000" y="3643314"/>
            <a:ext cx="1733550" cy="209550"/>
          </a:xfrm>
          <a:prstGeom prst="rect">
            <a:avLst/>
          </a:prstGeom>
          <a:noFill/>
        </p:spPr>
      </p:pic>
      <p:sp>
        <p:nvSpPr>
          <p:cNvPr id="17" name="Accolade fermante 16"/>
          <p:cNvSpPr/>
          <p:nvPr/>
        </p:nvSpPr>
        <p:spPr>
          <a:xfrm rot="5400000">
            <a:off x="5357818" y="3429000"/>
            <a:ext cx="285752" cy="12858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5500694" y="3214686"/>
            <a:ext cx="2644794" cy="1214446"/>
            <a:chOff x="5571338" y="2501100"/>
            <a:chExt cx="2644794" cy="1214446"/>
          </a:xfrm>
        </p:grpSpPr>
        <p:cxnSp>
          <p:nvCxnSpPr>
            <p:cNvPr id="22" name="Connecteur droit 21"/>
            <p:cNvCxnSpPr/>
            <p:nvPr/>
          </p:nvCxnSpPr>
          <p:spPr>
            <a:xfrm flipV="1">
              <a:off x="5572132" y="3643314"/>
              <a:ext cx="2643206" cy="714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5400000" flipH="1" flipV="1">
              <a:off x="5464975" y="3607595"/>
              <a:ext cx="21431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avec flèche 25"/>
            <p:cNvCxnSpPr/>
            <p:nvPr/>
          </p:nvCxnSpPr>
          <p:spPr>
            <a:xfrm rot="5400000" flipH="1" flipV="1">
              <a:off x="7643834" y="3071810"/>
              <a:ext cx="114300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ZoneTexte 27"/>
          <p:cNvSpPr txBox="1"/>
          <p:nvPr/>
        </p:nvSpPr>
        <p:spPr>
          <a:xfrm>
            <a:off x="357158" y="4071942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Elle peut s’écrire aussi sous autres formes: </a:t>
            </a:r>
          </a:p>
          <a:p>
            <a:endParaRPr lang="fr-FR" sz="1600" dirty="0" smtClean="0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70C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8596" y="4857760"/>
            <a:ext cx="1143000" cy="238125"/>
          </a:xfrm>
          <a:prstGeom prst="rect">
            <a:avLst/>
          </a:prstGeom>
          <a:noFill/>
        </p:spPr>
      </p:pic>
      <p:sp>
        <p:nvSpPr>
          <p:cNvPr id="31" name="ZoneTexte 30"/>
          <p:cNvSpPr txBox="1"/>
          <p:nvPr/>
        </p:nvSpPr>
        <p:spPr>
          <a:xfrm>
            <a:off x="1928794" y="4714884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où</a:t>
            </a:r>
          </a:p>
          <a:p>
            <a:endParaRPr lang="fr-FR" sz="1600" dirty="0" smtClean="0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70C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786050" y="4714884"/>
            <a:ext cx="1266825" cy="476250"/>
          </a:xfrm>
          <a:prstGeom prst="rect">
            <a:avLst/>
          </a:prstGeom>
          <a:noFill/>
        </p:spPr>
      </p:pic>
      <p:sp>
        <p:nvSpPr>
          <p:cNvPr id="34" name="ZoneTexte 33"/>
          <p:cNvSpPr txBox="1"/>
          <p:nvPr/>
        </p:nvSpPr>
        <p:spPr>
          <a:xfrm>
            <a:off x="214282" y="5214950"/>
            <a:ext cx="8643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La méthode consiste à utiliser un estimé x</a:t>
            </a:r>
            <a:r>
              <a:rPr lang="fr-FR" sz="1600" b="1" baseline="30000" dirty="0" smtClean="0"/>
              <a:t>(0)</a:t>
            </a:r>
            <a:r>
              <a:rPr lang="fr-FR" sz="1600" b="1" dirty="0" smtClean="0"/>
              <a:t> de la solution exacte x* qui vérifie f(x*)=0 et donc x*=F(x*), cette valeur estimée étant alors substituée à x dans le terme de droite de l’équation. On obtient ainsi une nouvelle approximation x</a:t>
            </a:r>
            <a:r>
              <a:rPr lang="fr-FR" sz="1600" b="1" baseline="30000" dirty="0" smtClean="0"/>
              <a:t>(1)</a:t>
            </a:r>
            <a:r>
              <a:rPr lang="fr-FR" sz="1600" b="1" dirty="0" smtClean="0"/>
              <a:t> de x*:   x</a:t>
            </a:r>
            <a:r>
              <a:rPr lang="fr-FR" sz="1600" b="1" baseline="30000" dirty="0" smtClean="0"/>
              <a:t>(1)</a:t>
            </a:r>
            <a:r>
              <a:rPr lang="fr-FR" sz="1600" b="1" dirty="0" smtClean="0"/>
              <a:t>=F(x</a:t>
            </a:r>
            <a:r>
              <a:rPr lang="fr-FR" sz="1600" b="1" baseline="30000" dirty="0" smtClean="0"/>
              <a:t>(0)</a:t>
            </a:r>
            <a:r>
              <a:rPr lang="fr-FR" sz="1600" b="1" dirty="0" smtClean="0"/>
              <a:t>).</a:t>
            </a:r>
          </a:p>
          <a:p>
            <a:r>
              <a:rPr lang="fr-FR" sz="1600" b="1" dirty="0" smtClean="0"/>
              <a:t>De même on obtient: x</a:t>
            </a:r>
            <a:r>
              <a:rPr lang="fr-FR" sz="1600" b="1" baseline="30000" dirty="0" smtClean="0"/>
              <a:t>(2)</a:t>
            </a:r>
            <a:r>
              <a:rPr lang="fr-FR" sz="1600" b="1" dirty="0" smtClean="0"/>
              <a:t>=F(x</a:t>
            </a:r>
            <a:r>
              <a:rPr lang="fr-FR" sz="1600" b="1" baseline="30000" dirty="0" smtClean="0"/>
              <a:t>(1)</a:t>
            </a:r>
            <a:r>
              <a:rPr lang="fr-FR" sz="1600" b="1" dirty="0" smtClean="0"/>
              <a:t>) , x</a:t>
            </a:r>
            <a:r>
              <a:rPr lang="fr-FR" sz="1600" b="1" baseline="30000" dirty="0" smtClean="0"/>
              <a:t>(3)</a:t>
            </a:r>
            <a:r>
              <a:rPr lang="fr-FR" sz="1600" b="1" dirty="0" smtClean="0"/>
              <a:t>=F(x</a:t>
            </a:r>
            <a:r>
              <a:rPr lang="fr-FR" sz="1600" b="1" baseline="30000" dirty="0" smtClean="0"/>
              <a:t>(2)</a:t>
            </a:r>
            <a:r>
              <a:rPr lang="fr-FR" sz="1600" b="1" dirty="0" smtClean="0"/>
              <a:t>), ……</a:t>
            </a:r>
          </a:p>
          <a:p>
            <a:r>
              <a:rPr lang="fr-FR" sz="1600" b="1" dirty="0" smtClean="0"/>
              <a:t>Et de façon générale, à la </a:t>
            </a:r>
            <a:r>
              <a:rPr lang="fr-FR" sz="1600" b="1" dirty="0" err="1" smtClean="0"/>
              <a:t>n-ième</a:t>
            </a:r>
            <a:r>
              <a:rPr lang="fr-FR" sz="1600" b="1" dirty="0" smtClean="0"/>
              <a:t> itération: x</a:t>
            </a:r>
            <a:r>
              <a:rPr lang="fr-FR" sz="1600" b="1" baseline="30000" dirty="0" smtClean="0"/>
              <a:t>(n)</a:t>
            </a:r>
            <a:r>
              <a:rPr lang="fr-FR" sz="1600" b="1" dirty="0" smtClean="0"/>
              <a:t>=F(x</a:t>
            </a:r>
            <a:r>
              <a:rPr lang="fr-FR" sz="1600" b="1" baseline="30000" dirty="0" smtClean="0"/>
              <a:t>(n-1)</a:t>
            </a:r>
            <a:r>
              <a:rPr lang="fr-FR" sz="1600" b="1" dirty="0" smtClean="0"/>
              <a:t>).</a:t>
            </a:r>
            <a:endParaRPr lang="fr-FR" sz="1600" b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6572264" y="3571876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(1)</a:t>
            </a:r>
          </a:p>
          <a:p>
            <a:endParaRPr lang="fr-FR" sz="1600" dirty="0" smtClean="0"/>
          </a:p>
        </p:txBody>
      </p:sp>
      <p:sp>
        <p:nvSpPr>
          <p:cNvPr id="25" name="ZoneTexte 24"/>
          <p:cNvSpPr txBox="1"/>
          <p:nvPr/>
        </p:nvSpPr>
        <p:spPr>
          <a:xfrm>
            <a:off x="1214414" y="3571876"/>
            <a:ext cx="18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f(x)=x</a:t>
            </a:r>
            <a:r>
              <a:rPr lang="fr-FR" sz="1600" baseline="30000" dirty="0" smtClean="0"/>
              <a:t>2</a:t>
            </a:r>
            <a:r>
              <a:rPr lang="fr-FR" sz="1600" dirty="0" smtClean="0"/>
              <a:t>+3e</a:t>
            </a:r>
            <a:r>
              <a:rPr lang="fr-FR" sz="1600" baseline="30000" dirty="0" smtClean="0"/>
              <a:t>x</a:t>
            </a:r>
            <a:r>
              <a:rPr lang="fr-FR" sz="1600" dirty="0" smtClean="0"/>
              <a:t>-12=0</a:t>
            </a:r>
            <a:endParaRPr lang="fr-FR" sz="1600" dirty="0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571472" y="214290"/>
            <a:ext cx="5286412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Prof.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Abdelkader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NOUIRI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fr-FR" sz="1200" dirty="0" smtClean="0"/>
              <a:t>Département de sciences de la matière, Université  Oum El-</a:t>
            </a:r>
            <a:r>
              <a:rPr lang="fr-FR" sz="1200" dirty="0" err="1" smtClean="0"/>
              <a:t>Bouaghi</a:t>
            </a:r>
            <a:r>
              <a:rPr lang="fr-FR" sz="1200" dirty="0" smtClean="0"/>
              <a:t>,   Algérie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http://sites.google.com/site/nouirikader/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Email: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nouiri_kader@yahoo.fr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7" grpId="0" animBg="1"/>
      <p:bldP spid="28" grpId="0"/>
      <p:bldP spid="31" grpId="0"/>
      <p:bldP spid="34" grpId="0"/>
      <p:bldP spid="35" grpId="0"/>
      <p:bldP spid="25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2844" y="214290"/>
            <a:ext cx="8572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1.2. Représentation géométrique:</a:t>
            </a:r>
          </a:p>
          <a:p>
            <a:r>
              <a:rPr lang="fr-FR" sz="1600" dirty="0" smtClean="0"/>
              <a:t>La relation (1) peut se décomposer en deux fonctions (deux courbes): Y</a:t>
            </a:r>
            <a:r>
              <a:rPr lang="fr-FR" sz="1600" baseline="-25000" dirty="0" smtClean="0"/>
              <a:t>1</a:t>
            </a:r>
            <a:r>
              <a:rPr lang="fr-FR" sz="1600" dirty="0" smtClean="0"/>
              <a:t>(x)=F(x)     et   Y</a:t>
            </a:r>
            <a:r>
              <a:rPr lang="fr-FR" sz="1600" baseline="-25000" dirty="0" smtClean="0"/>
              <a:t>2</a:t>
            </a:r>
            <a:r>
              <a:rPr lang="fr-FR" sz="1600" dirty="0" smtClean="0"/>
              <a:t>(x)=x</a:t>
            </a:r>
          </a:p>
          <a:p>
            <a:r>
              <a:rPr lang="fr-FR" sz="1600" dirty="0" smtClean="0"/>
              <a:t>La solution x* est obtenue quand  Y</a:t>
            </a:r>
            <a:r>
              <a:rPr lang="fr-FR" sz="1600" baseline="-25000" dirty="0" smtClean="0"/>
              <a:t>1</a:t>
            </a:r>
            <a:r>
              <a:rPr lang="fr-FR" sz="1600" dirty="0" smtClean="0"/>
              <a:t>=Y</a:t>
            </a:r>
            <a:r>
              <a:rPr lang="fr-FR" sz="1600" baseline="-25000" dirty="0" smtClean="0"/>
              <a:t>2</a:t>
            </a:r>
            <a:r>
              <a:rPr lang="fr-FR" sz="1600" dirty="0" smtClean="0"/>
              <a:t>, donc à l’intersection (x*, Y</a:t>
            </a:r>
            <a:r>
              <a:rPr lang="fr-FR" sz="1600" baseline="-25000" dirty="0" smtClean="0"/>
              <a:t>1</a:t>
            </a:r>
            <a:r>
              <a:rPr lang="fr-FR" sz="1600" dirty="0" smtClean="0"/>
              <a:t>(x*)) des courbes Y</a:t>
            </a:r>
            <a:r>
              <a:rPr lang="fr-FR" sz="1600" baseline="-25000" dirty="0" smtClean="0"/>
              <a:t>1</a:t>
            </a:r>
            <a:r>
              <a:rPr lang="fr-FR" sz="1600" dirty="0" smtClean="0"/>
              <a:t>(x)  et   Y</a:t>
            </a:r>
            <a:r>
              <a:rPr lang="fr-FR" sz="1600" baseline="-25000" dirty="0" smtClean="0"/>
              <a:t>2</a:t>
            </a:r>
            <a:r>
              <a:rPr lang="fr-FR" sz="1600" dirty="0" smtClean="0"/>
              <a:t>(x)</a:t>
            </a:r>
          </a:p>
          <a:p>
            <a:r>
              <a:rPr lang="fr-FR" sz="1600" u="sng" dirty="0" smtClean="0"/>
              <a:t>Suivant la forme de F(x), on peut rencontrer plusieurs cas de figures:</a:t>
            </a:r>
            <a:endParaRPr lang="fr-FR" sz="1600" u="sng" dirty="0"/>
          </a:p>
        </p:txBody>
      </p:sp>
      <p:cxnSp>
        <p:nvCxnSpPr>
          <p:cNvPr id="4" name="Connecteur droit 3"/>
          <p:cNvCxnSpPr/>
          <p:nvPr/>
        </p:nvCxnSpPr>
        <p:spPr>
          <a:xfrm rot="5400000">
            <a:off x="-71470" y="2357430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714348" y="3143248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Arc 6"/>
          <p:cNvSpPr/>
          <p:nvPr/>
        </p:nvSpPr>
        <p:spPr>
          <a:xfrm rot="11308381">
            <a:off x="1260224" y="1524609"/>
            <a:ext cx="1377781" cy="1397383"/>
          </a:xfrm>
          <a:prstGeom prst="arc">
            <a:avLst>
              <a:gd name="adj1" fmla="val 15827876"/>
              <a:gd name="adj2" fmla="val 20957526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/>
          <p:cNvCxnSpPr/>
          <p:nvPr/>
        </p:nvCxnSpPr>
        <p:spPr>
          <a:xfrm rot="5400000" flipH="1" flipV="1">
            <a:off x="714348" y="1643050"/>
            <a:ext cx="1500198" cy="1500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5400000" flipH="1" flipV="1">
            <a:off x="1071538" y="2857496"/>
            <a:ext cx="571504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10800000">
            <a:off x="1285852" y="2571744"/>
            <a:ext cx="7143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5400000" flipH="1" flipV="1">
            <a:off x="1214017" y="2500703"/>
            <a:ext cx="14367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1285852" y="2428868"/>
            <a:ext cx="14287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rot="5400000">
            <a:off x="1286646" y="2570950"/>
            <a:ext cx="28575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rot="10800000">
            <a:off x="1142976" y="2714620"/>
            <a:ext cx="28575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rot="5400000" flipH="1" flipV="1">
            <a:off x="929456" y="2499512"/>
            <a:ext cx="42862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3143240" y="3071810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51" name="ZoneTexte 50"/>
          <p:cNvSpPr txBox="1"/>
          <p:nvPr/>
        </p:nvSpPr>
        <p:spPr>
          <a:xfrm>
            <a:off x="428596" y="142873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sp>
        <p:nvSpPr>
          <p:cNvPr id="52" name="ZoneTexte 51"/>
          <p:cNvSpPr txBox="1"/>
          <p:nvPr/>
        </p:nvSpPr>
        <p:spPr>
          <a:xfrm>
            <a:off x="1285852" y="171448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54" name="Connecteur droit avec flèche 53"/>
          <p:cNvCxnSpPr/>
          <p:nvPr/>
        </p:nvCxnSpPr>
        <p:spPr>
          <a:xfrm rot="5400000">
            <a:off x="1285852" y="2071678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/>
          <p:cNvSpPr txBox="1"/>
          <p:nvPr/>
        </p:nvSpPr>
        <p:spPr>
          <a:xfrm>
            <a:off x="2285984" y="164305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56" name="Connecteur droit avec flèche 55"/>
          <p:cNvCxnSpPr/>
          <p:nvPr/>
        </p:nvCxnSpPr>
        <p:spPr>
          <a:xfrm rot="10800000">
            <a:off x="2143108" y="1714488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1285852" y="3214686"/>
            <a:ext cx="5000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(0)</a:t>
            </a:r>
            <a:endParaRPr lang="fr-FR" sz="1000" baseline="30000" dirty="0"/>
          </a:p>
        </p:txBody>
      </p:sp>
      <p:sp>
        <p:nvSpPr>
          <p:cNvPr id="59" name="ZoneTexte 58"/>
          <p:cNvSpPr txBox="1"/>
          <p:nvPr/>
        </p:nvSpPr>
        <p:spPr>
          <a:xfrm>
            <a:off x="1071538" y="3214686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(1)</a:t>
            </a:r>
            <a:endParaRPr lang="fr-FR" sz="1000" baseline="30000" dirty="0"/>
          </a:p>
        </p:txBody>
      </p:sp>
      <p:cxnSp>
        <p:nvCxnSpPr>
          <p:cNvPr id="61" name="Connecteur droit 60"/>
          <p:cNvCxnSpPr/>
          <p:nvPr/>
        </p:nvCxnSpPr>
        <p:spPr>
          <a:xfrm rot="5400000">
            <a:off x="999306" y="2857496"/>
            <a:ext cx="572298" cy="79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rot="5400000">
            <a:off x="929456" y="2928140"/>
            <a:ext cx="428628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785786" y="3214686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(3)</a:t>
            </a:r>
            <a:endParaRPr lang="fr-FR" sz="1000" baseline="30000" dirty="0"/>
          </a:p>
        </p:txBody>
      </p:sp>
      <p:sp>
        <p:nvSpPr>
          <p:cNvPr id="185" name="Arc 184"/>
          <p:cNvSpPr/>
          <p:nvPr/>
        </p:nvSpPr>
        <p:spPr>
          <a:xfrm rot="4707391">
            <a:off x="334532" y="3663839"/>
            <a:ext cx="1585511" cy="1397383"/>
          </a:xfrm>
          <a:prstGeom prst="arc">
            <a:avLst>
              <a:gd name="adj1" fmla="val 15827876"/>
              <a:gd name="adj2" fmla="val 20957526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3" name="Connecteur droit 182"/>
          <p:cNvCxnSpPr/>
          <p:nvPr/>
        </p:nvCxnSpPr>
        <p:spPr>
          <a:xfrm rot="5400000">
            <a:off x="-20815" y="4572008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4" name="Connecteur droit 183"/>
          <p:cNvCxnSpPr/>
          <p:nvPr/>
        </p:nvCxnSpPr>
        <p:spPr>
          <a:xfrm>
            <a:off x="765003" y="5357826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6" name="Connecteur droit 185"/>
          <p:cNvCxnSpPr/>
          <p:nvPr/>
        </p:nvCxnSpPr>
        <p:spPr>
          <a:xfrm rot="5400000" flipH="1" flipV="1">
            <a:off x="765003" y="3857628"/>
            <a:ext cx="1500198" cy="1500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7" name="Connecteur droit 186"/>
          <p:cNvCxnSpPr/>
          <p:nvPr/>
        </p:nvCxnSpPr>
        <p:spPr>
          <a:xfrm rot="5400000" flipH="1" flipV="1">
            <a:off x="1408739" y="4928404"/>
            <a:ext cx="85725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0" name="Connecteur droit 189"/>
          <p:cNvCxnSpPr/>
          <p:nvPr/>
        </p:nvCxnSpPr>
        <p:spPr>
          <a:xfrm>
            <a:off x="1622259" y="4500570"/>
            <a:ext cx="214314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1" name="Connecteur droit 190"/>
          <p:cNvCxnSpPr/>
          <p:nvPr/>
        </p:nvCxnSpPr>
        <p:spPr>
          <a:xfrm rot="5400000">
            <a:off x="1408739" y="4714090"/>
            <a:ext cx="42862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2" name="Connecteur droit 191"/>
          <p:cNvCxnSpPr/>
          <p:nvPr/>
        </p:nvCxnSpPr>
        <p:spPr>
          <a:xfrm rot="10800000">
            <a:off x="1193631" y="4929198"/>
            <a:ext cx="42862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4" name="ZoneTexte 193"/>
          <p:cNvSpPr txBox="1"/>
          <p:nvPr/>
        </p:nvSpPr>
        <p:spPr>
          <a:xfrm>
            <a:off x="3193895" y="528638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195" name="ZoneTexte 194"/>
          <p:cNvSpPr txBox="1"/>
          <p:nvPr/>
        </p:nvSpPr>
        <p:spPr>
          <a:xfrm>
            <a:off x="479251" y="3643314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sp>
        <p:nvSpPr>
          <p:cNvPr id="196" name="ZoneTexte 195"/>
          <p:cNvSpPr txBox="1"/>
          <p:nvPr/>
        </p:nvSpPr>
        <p:spPr>
          <a:xfrm>
            <a:off x="1550821" y="364331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197" name="Connecteur droit avec flèche 196"/>
          <p:cNvCxnSpPr/>
          <p:nvPr/>
        </p:nvCxnSpPr>
        <p:spPr>
          <a:xfrm rot="5400000">
            <a:off x="1657978" y="403622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ZoneTexte 197"/>
          <p:cNvSpPr txBox="1"/>
          <p:nvPr/>
        </p:nvSpPr>
        <p:spPr>
          <a:xfrm>
            <a:off x="2336639" y="385762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199" name="Connecteur droit avec flèche 198"/>
          <p:cNvCxnSpPr/>
          <p:nvPr/>
        </p:nvCxnSpPr>
        <p:spPr>
          <a:xfrm rot="10800000">
            <a:off x="2193763" y="3929066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ZoneTexte 199"/>
          <p:cNvSpPr txBox="1"/>
          <p:nvPr/>
        </p:nvSpPr>
        <p:spPr>
          <a:xfrm>
            <a:off x="1693697" y="5429264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(0)</a:t>
            </a:r>
            <a:endParaRPr lang="fr-FR" sz="1000" baseline="30000" dirty="0"/>
          </a:p>
        </p:txBody>
      </p:sp>
      <p:sp>
        <p:nvSpPr>
          <p:cNvPr id="201" name="ZoneTexte 200"/>
          <p:cNvSpPr txBox="1"/>
          <p:nvPr/>
        </p:nvSpPr>
        <p:spPr>
          <a:xfrm>
            <a:off x="1479383" y="5429264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(1)</a:t>
            </a:r>
            <a:endParaRPr lang="fr-FR" sz="1000" baseline="30000" dirty="0"/>
          </a:p>
        </p:txBody>
      </p:sp>
      <p:cxnSp>
        <p:nvCxnSpPr>
          <p:cNvPr id="202" name="Connecteur droit 201"/>
          <p:cNvCxnSpPr/>
          <p:nvPr/>
        </p:nvCxnSpPr>
        <p:spPr>
          <a:xfrm rot="5400000">
            <a:off x="978920" y="5143909"/>
            <a:ext cx="42942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3" name="Connecteur droit 202"/>
          <p:cNvCxnSpPr/>
          <p:nvPr/>
        </p:nvCxnSpPr>
        <p:spPr>
          <a:xfrm rot="5400000">
            <a:off x="1408739" y="5142718"/>
            <a:ext cx="428628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4" name="ZoneTexte 203"/>
          <p:cNvSpPr txBox="1"/>
          <p:nvPr/>
        </p:nvSpPr>
        <p:spPr>
          <a:xfrm>
            <a:off x="1050755" y="5429264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(2)</a:t>
            </a:r>
            <a:endParaRPr lang="fr-FR" sz="1000" baseline="30000" dirty="0"/>
          </a:p>
        </p:txBody>
      </p:sp>
      <p:cxnSp>
        <p:nvCxnSpPr>
          <p:cNvPr id="160" name="Connecteur droit 159"/>
          <p:cNvCxnSpPr/>
          <p:nvPr/>
        </p:nvCxnSpPr>
        <p:spPr>
          <a:xfrm rot="5400000">
            <a:off x="4357686" y="2500306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1" name="Connecteur droit 160"/>
          <p:cNvCxnSpPr/>
          <p:nvPr/>
        </p:nvCxnSpPr>
        <p:spPr>
          <a:xfrm>
            <a:off x="5143504" y="3286124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2" name="Arc 161"/>
          <p:cNvSpPr/>
          <p:nvPr/>
        </p:nvSpPr>
        <p:spPr>
          <a:xfrm rot="11308381">
            <a:off x="5170759" y="1705198"/>
            <a:ext cx="2620249" cy="1377325"/>
          </a:xfrm>
          <a:prstGeom prst="arc">
            <a:avLst>
              <a:gd name="adj1" fmla="val 15827876"/>
              <a:gd name="adj2" fmla="val 21022823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3" name="Connecteur droit 162"/>
          <p:cNvCxnSpPr/>
          <p:nvPr/>
        </p:nvCxnSpPr>
        <p:spPr>
          <a:xfrm rot="5400000" flipH="1" flipV="1">
            <a:off x="5143504" y="1785926"/>
            <a:ext cx="1500198" cy="1500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4" name="Connecteur droit 163"/>
          <p:cNvCxnSpPr/>
          <p:nvPr/>
        </p:nvCxnSpPr>
        <p:spPr>
          <a:xfrm rot="5400000" flipH="1" flipV="1">
            <a:off x="5929322" y="3143248"/>
            <a:ext cx="28575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5" name="Connecteur droit 164"/>
          <p:cNvCxnSpPr/>
          <p:nvPr/>
        </p:nvCxnSpPr>
        <p:spPr>
          <a:xfrm rot="10800000">
            <a:off x="5572132" y="2857496"/>
            <a:ext cx="14287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7" name="Connecteur droit 166"/>
          <p:cNvCxnSpPr/>
          <p:nvPr/>
        </p:nvCxnSpPr>
        <p:spPr>
          <a:xfrm>
            <a:off x="5429256" y="2714620"/>
            <a:ext cx="28575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8" name="Connecteur droit 167"/>
          <p:cNvCxnSpPr/>
          <p:nvPr/>
        </p:nvCxnSpPr>
        <p:spPr>
          <a:xfrm rot="5400000">
            <a:off x="5644364" y="2785264"/>
            <a:ext cx="142876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9" name="Connecteur droit 168"/>
          <p:cNvCxnSpPr/>
          <p:nvPr/>
        </p:nvCxnSpPr>
        <p:spPr>
          <a:xfrm rot="10800000">
            <a:off x="5429256" y="3000372"/>
            <a:ext cx="64294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0" name="Connecteur droit 169"/>
          <p:cNvCxnSpPr/>
          <p:nvPr/>
        </p:nvCxnSpPr>
        <p:spPr>
          <a:xfrm rot="5400000" flipH="1" flipV="1">
            <a:off x="5286380" y="2857496"/>
            <a:ext cx="28575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1" name="ZoneTexte 170"/>
          <p:cNvSpPr txBox="1"/>
          <p:nvPr/>
        </p:nvSpPr>
        <p:spPr>
          <a:xfrm>
            <a:off x="7572396" y="321468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172" name="ZoneTexte 171"/>
          <p:cNvSpPr txBox="1"/>
          <p:nvPr/>
        </p:nvSpPr>
        <p:spPr>
          <a:xfrm>
            <a:off x="4857752" y="157161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sp>
        <p:nvSpPr>
          <p:cNvPr id="173" name="ZoneTexte 172"/>
          <p:cNvSpPr txBox="1"/>
          <p:nvPr/>
        </p:nvSpPr>
        <p:spPr>
          <a:xfrm>
            <a:off x="5429256" y="192880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174" name="Connecteur droit avec flèche 173"/>
          <p:cNvCxnSpPr/>
          <p:nvPr/>
        </p:nvCxnSpPr>
        <p:spPr>
          <a:xfrm rot="5400000">
            <a:off x="5286380" y="235743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ZoneTexte 174"/>
          <p:cNvSpPr txBox="1"/>
          <p:nvPr/>
        </p:nvSpPr>
        <p:spPr>
          <a:xfrm>
            <a:off x="6715140" y="178592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176" name="Connecteur droit avec flèche 175"/>
          <p:cNvCxnSpPr/>
          <p:nvPr/>
        </p:nvCxnSpPr>
        <p:spPr>
          <a:xfrm rot="10800000">
            <a:off x="6572264" y="1857364"/>
            <a:ext cx="14287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ZoneTexte 176"/>
          <p:cNvSpPr txBox="1"/>
          <p:nvPr/>
        </p:nvSpPr>
        <p:spPr>
          <a:xfrm>
            <a:off x="6000760" y="3357562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(0)</a:t>
            </a:r>
            <a:endParaRPr lang="fr-FR" sz="1000" baseline="30000" dirty="0"/>
          </a:p>
        </p:txBody>
      </p:sp>
      <p:sp>
        <p:nvSpPr>
          <p:cNvPr id="178" name="ZoneTexte 177"/>
          <p:cNvSpPr txBox="1"/>
          <p:nvPr/>
        </p:nvSpPr>
        <p:spPr>
          <a:xfrm>
            <a:off x="5286380" y="3357562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(1)</a:t>
            </a:r>
            <a:endParaRPr lang="fr-FR" sz="1000" baseline="30000" dirty="0"/>
          </a:p>
        </p:txBody>
      </p:sp>
      <p:cxnSp>
        <p:nvCxnSpPr>
          <p:cNvPr id="179" name="Connecteur droit 178"/>
          <p:cNvCxnSpPr/>
          <p:nvPr/>
        </p:nvCxnSpPr>
        <p:spPr>
          <a:xfrm rot="5400000">
            <a:off x="5286777" y="3142851"/>
            <a:ext cx="285752" cy="79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1" name="ZoneTexte 180"/>
          <p:cNvSpPr txBox="1"/>
          <p:nvPr/>
        </p:nvSpPr>
        <p:spPr>
          <a:xfrm>
            <a:off x="5572132" y="3357562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(2)</a:t>
            </a:r>
            <a:endParaRPr lang="fr-FR" sz="1000" baseline="30000" dirty="0"/>
          </a:p>
        </p:txBody>
      </p:sp>
      <p:cxnSp>
        <p:nvCxnSpPr>
          <p:cNvPr id="239" name="Connecteur droit 238"/>
          <p:cNvCxnSpPr/>
          <p:nvPr/>
        </p:nvCxnSpPr>
        <p:spPr>
          <a:xfrm rot="5400000">
            <a:off x="5501091" y="3071413"/>
            <a:ext cx="428628" cy="79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9" name="Arc 268"/>
          <p:cNvSpPr/>
          <p:nvPr/>
        </p:nvSpPr>
        <p:spPr>
          <a:xfrm rot="7023847">
            <a:off x="4506504" y="2864879"/>
            <a:ext cx="2107332" cy="2105324"/>
          </a:xfrm>
          <a:prstGeom prst="arc">
            <a:avLst>
              <a:gd name="adj1" fmla="val 15827876"/>
              <a:gd name="adj2" fmla="val 20957526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1" name="Connecteur droit 270"/>
          <p:cNvCxnSpPr/>
          <p:nvPr/>
        </p:nvCxnSpPr>
        <p:spPr>
          <a:xfrm rot="5400000">
            <a:off x="4122589" y="4716985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2" name="Connecteur droit 271"/>
          <p:cNvCxnSpPr/>
          <p:nvPr/>
        </p:nvCxnSpPr>
        <p:spPr>
          <a:xfrm>
            <a:off x="4908407" y="5502803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3" name="Connecteur droit 272"/>
          <p:cNvCxnSpPr/>
          <p:nvPr/>
        </p:nvCxnSpPr>
        <p:spPr>
          <a:xfrm rot="5400000" flipH="1" flipV="1">
            <a:off x="4908407" y="4002605"/>
            <a:ext cx="1500198" cy="1500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4" name="Connecteur droit 273"/>
          <p:cNvCxnSpPr/>
          <p:nvPr/>
        </p:nvCxnSpPr>
        <p:spPr>
          <a:xfrm rot="5400000" flipH="1" flipV="1">
            <a:off x="5930116" y="4999842"/>
            <a:ext cx="100013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5" name="Connecteur droit 274"/>
          <p:cNvCxnSpPr/>
          <p:nvPr/>
        </p:nvCxnSpPr>
        <p:spPr>
          <a:xfrm>
            <a:off x="5929322" y="4500570"/>
            <a:ext cx="520849" cy="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6" name="Connecteur droit 275"/>
          <p:cNvCxnSpPr/>
          <p:nvPr/>
        </p:nvCxnSpPr>
        <p:spPr>
          <a:xfrm rot="16200000" flipH="1">
            <a:off x="5761375" y="4668517"/>
            <a:ext cx="355089" cy="1919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7" name="Connecteur droit 276"/>
          <p:cNvCxnSpPr/>
          <p:nvPr/>
        </p:nvCxnSpPr>
        <p:spPr>
          <a:xfrm rot="10800000">
            <a:off x="5572132" y="4857760"/>
            <a:ext cx="357190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8" name="ZoneTexte 277"/>
          <p:cNvSpPr txBox="1"/>
          <p:nvPr/>
        </p:nvSpPr>
        <p:spPr>
          <a:xfrm>
            <a:off x="7337299" y="5431365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279" name="ZoneTexte 278"/>
          <p:cNvSpPr txBox="1"/>
          <p:nvPr/>
        </p:nvSpPr>
        <p:spPr>
          <a:xfrm>
            <a:off x="4622655" y="3788291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endParaRPr lang="fr-FR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143504" y="421481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1</a:t>
            </a:r>
            <a:endParaRPr lang="fr-FR" baseline="-25000" dirty="0"/>
          </a:p>
        </p:txBody>
      </p:sp>
      <p:cxnSp>
        <p:nvCxnSpPr>
          <p:cNvPr id="281" name="Connecteur droit avec flèche 280"/>
          <p:cNvCxnSpPr/>
          <p:nvPr/>
        </p:nvCxnSpPr>
        <p:spPr>
          <a:xfrm rot="5400000">
            <a:off x="5180017" y="4749809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2" name="ZoneTexte 281"/>
          <p:cNvSpPr txBox="1"/>
          <p:nvPr/>
        </p:nvSpPr>
        <p:spPr>
          <a:xfrm>
            <a:off x="6500826" y="371475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Y</a:t>
            </a:r>
            <a:r>
              <a:rPr lang="fr-FR" baseline="-25000" dirty="0" smtClean="0"/>
              <a:t>2</a:t>
            </a:r>
            <a:endParaRPr lang="fr-FR" baseline="-25000" dirty="0"/>
          </a:p>
        </p:txBody>
      </p:sp>
      <p:cxnSp>
        <p:nvCxnSpPr>
          <p:cNvPr id="283" name="Connecteur droit avec flèche 282"/>
          <p:cNvCxnSpPr/>
          <p:nvPr/>
        </p:nvCxnSpPr>
        <p:spPr>
          <a:xfrm rot="10800000">
            <a:off x="6429388" y="4000504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ZoneTexte 283"/>
          <p:cNvSpPr txBox="1"/>
          <p:nvPr/>
        </p:nvSpPr>
        <p:spPr>
          <a:xfrm>
            <a:off x="6286512" y="5572140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(0)</a:t>
            </a:r>
            <a:endParaRPr lang="fr-FR" sz="1000" baseline="30000" dirty="0"/>
          </a:p>
        </p:txBody>
      </p:sp>
      <p:sp>
        <p:nvSpPr>
          <p:cNvPr id="285" name="ZoneTexte 284"/>
          <p:cNvSpPr txBox="1"/>
          <p:nvPr/>
        </p:nvSpPr>
        <p:spPr>
          <a:xfrm>
            <a:off x="5857884" y="5572140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(1)</a:t>
            </a:r>
            <a:endParaRPr lang="fr-FR" sz="1000" baseline="30000" dirty="0"/>
          </a:p>
        </p:txBody>
      </p:sp>
      <p:cxnSp>
        <p:nvCxnSpPr>
          <p:cNvPr id="286" name="Connecteur droit 285"/>
          <p:cNvCxnSpPr/>
          <p:nvPr/>
        </p:nvCxnSpPr>
        <p:spPr>
          <a:xfrm rot="5400000">
            <a:off x="5358215" y="5214553"/>
            <a:ext cx="42942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7" name="Connecteur droit 286"/>
          <p:cNvCxnSpPr/>
          <p:nvPr/>
        </p:nvCxnSpPr>
        <p:spPr>
          <a:xfrm rot="5400000">
            <a:off x="5608645" y="5178437"/>
            <a:ext cx="64294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8" name="ZoneTexte 287"/>
          <p:cNvSpPr txBox="1"/>
          <p:nvPr/>
        </p:nvSpPr>
        <p:spPr>
          <a:xfrm>
            <a:off x="5429256" y="5572140"/>
            <a:ext cx="3571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X</a:t>
            </a:r>
            <a:r>
              <a:rPr lang="fr-FR" sz="1000" baseline="30000" dirty="0" smtClean="0"/>
              <a:t>(2)</a:t>
            </a:r>
            <a:endParaRPr lang="fr-FR" sz="1000" baseline="30000" dirty="0"/>
          </a:p>
        </p:txBody>
      </p:sp>
      <p:cxnSp>
        <p:nvCxnSpPr>
          <p:cNvPr id="293" name="Connecteur droit 292"/>
          <p:cNvCxnSpPr/>
          <p:nvPr/>
        </p:nvCxnSpPr>
        <p:spPr>
          <a:xfrm rot="5400000">
            <a:off x="5501488" y="4929198"/>
            <a:ext cx="142082" cy="79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1" name="Rectangle 300"/>
          <p:cNvSpPr/>
          <p:nvPr/>
        </p:nvSpPr>
        <p:spPr>
          <a:xfrm rot="20036120">
            <a:off x="2219446" y="2027515"/>
            <a:ext cx="12554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r-FR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Divergence: </a:t>
            </a:r>
          </a:p>
          <a:p>
            <a:pPr algn="ctr"/>
            <a:r>
              <a:rPr lang="fr-FR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pas de solution</a:t>
            </a:r>
            <a:endParaRPr lang="fr-FR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2" name="Rectangle 301"/>
          <p:cNvSpPr/>
          <p:nvPr/>
        </p:nvSpPr>
        <p:spPr>
          <a:xfrm rot="20036120">
            <a:off x="1978067" y="4323775"/>
            <a:ext cx="1632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r-FR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Divergence: </a:t>
            </a:r>
          </a:p>
          <a:p>
            <a:pPr algn="ctr"/>
            <a:r>
              <a:rPr lang="fr-FR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pas de solution</a:t>
            </a:r>
            <a:endParaRPr lang="fr-FR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304" name="Connecteur droit 303"/>
          <p:cNvCxnSpPr/>
          <p:nvPr/>
        </p:nvCxnSpPr>
        <p:spPr>
          <a:xfrm rot="10800000" flipV="1">
            <a:off x="285720" y="3929066"/>
            <a:ext cx="2928958" cy="18573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6" name="Connecteur droit 305"/>
          <p:cNvCxnSpPr/>
          <p:nvPr/>
        </p:nvCxnSpPr>
        <p:spPr>
          <a:xfrm rot="16200000" flipH="1">
            <a:off x="500034" y="3714752"/>
            <a:ext cx="2571768" cy="228601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7" name="Connecteur droit 306"/>
          <p:cNvCxnSpPr/>
          <p:nvPr/>
        </p:nvCxnSpPr>
        <p:spPr>
          <a:xfrm rot="10800000" flipV="1">
            <a:off x="500034" y="1571612"/>
            <a:ext cx="2786082" cy="19288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8" name="Connecteur droit 307"/>
          <p:cNvCxnSpPr/>
          <p:nvPr/>
        </p:nvCxnSpPr>
        <p:spPr>
          <a:xfrm rot="16200000" flipH="1">
            <a:off x="750067" y="1535893"/>
            <a:ext cx="2214578" cy="200026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5" name="Rectangle 314"/>
          <p:cNvSpPr/>
          <p:nvPr/>
        </p:nvSpPr>
        <p:spPr>
          <a:xfrm rot="20036120">
            <a:off x="6668462" y="2181145"/>
            <a:ext cx="12811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r-FR" sz="1200" b="1" dirty="0" smtClean="0">
                <a:ln/>
              </a:rPr>
              <a:t>Convergence: </a:t>
            </a:r>
          </a:p>
          <a:p>
            <a:pPr algn="ctr"/>
            <a:r>
              <a:rPr lang="fr-FR" sz="1200" b="1" dirty="0" smtClean="0">
                <a:ln/>
              </a:rPr>
              <a:t>Solution possible</a:t>
            </a:r>
            <a:endParaRPr lang="fr-FR" sz="1200" b="1" dirty="0">
              <a:ln/>
            </a:endParaRPr>
          </a:p>
        </p:txBody>
      </p:sp>
      <p:sp>
        <p:nvSpPr>
          <p:cNvPr id="316" name="Rectangle 315"/>
          <p:cNvSpPr/>
          <p:nvPr/>
        </p:nvSpPr>
        <p:spPr>
          <a:xfrm rot="20036120">
            <a:off x="6728940" y="4353866"/>
            <a:ext cx="12811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r-FR" sz="1200" b="1" dirty="0" smtClean="0">
                <a:ln/>
              </a:rPr>
              <a:t>Convergence: </a:t>
            </a:r>
          </a:p>
          <a:p>
            <a:pPr algn="ctr"/>
            <a:r>
              <a:rPr lang="fr-FR" sz="1200" b="1" dirty="0" smtClean="0">
                <a:ln/>
              </a:rPr>
              <a:t>Solution possible</a:t>
            </a:r>
            <a:endParaRPr lang="fr-FR" sz="1200" b="1" dirty="0">
              <a:ln/>
            </a:endParaRPr>
          </a:p>
        </p:txBody>
      </p:sp>
      <p:cxnSp>
        <p:nvCxnSpPr>
          <p:cNvPr id="318" name="Connecteur droit 317"/>
          <p:cNvCxnSpPr/>
          <p:nvPr/>
        </p:nvCxnSpPr>
        <p:spPr>
          <a:xfrm rot="16200000" flipH="1">
            <a:off x="7286644" y="2786058"/>
            <a:ext cx="285752" cy="2857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0" name="Connecteur droit 319"/>
          <p:cNvCxnSpPr/>
          <p:nvPr/>
        </p:nvCxnSpPr>
        <p:spPr>
          <a:xfrm rot="5400000" flipH="1" flipV="1">
            <a:off x="7429520" y="2285992"/>
            <a:ext cx="928694" cy="6429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1" name="Connecteur droit 320"/>
          <p:cNvCxnSpPr/>
          <p:nvPr/>
        </p:nvCxnSpPr>
        <p:spPr>
          <a:xfrm rot="16200000" flipH="1">
            <a:off x="7358082" y="5143512"/>
            <a:ext cx="285752" cy="2857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2" name="Connecteur droit 321"/>
          <p:cNvCxnSpPr/>
          <p:nvPr/>
        </p:nvCxnSpPr>
        <p:spPr>
          <a:xfrm rot="5400000" flipH="1" flipV="1">
            <a:off x="7500958" y="4643446"/>
            <a:ext cx="928694" cy="64294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3" name="ZoneTexte 322"/>
          <p:cNvSpPr txBox="1"/>
          <p:nvPr/>
        </p:nvSpPr>
        <p:spPr>
          <a:xfrm>
            <a:off x="3143240" y="250030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Fig.1</a:t>
            </a:r>
            <a:endParaRPr lang="fr-FR" dirty="0"/>
          </a:p>
        </p:txBody>
      </p:sp>
      <p:sp>
        <p:nvSpPr>
          <p:cNvPr id="324" name="Ellipse 323"/>
          <p:cNvSpPr/>
          <p:nvPr/>
        </p:nvSpPr>
        <p:spPr>
          <a:xfrm>
            <a:off x="3143240" y="2428868"/>
            <a:ext cx="571504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5" name="ZoneTexte 324"/>
          <p:cNvSpPr txBox="1"/>
          <p:nvPr/>
        </p:nvSpPr>
        <p:spPr>
          <a:xfrm>
            <a:off x="7215206" y="157161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Fig.2</a:t>
            </a:r>
            <a:endParaRPr lang="fr-FR" dirty="0"/>
          </a:p>
        </p:txBody>
      </p:sp>
      <p:sp>
        <p:nvSpPr>
          <p:cNvPr id="326" name="ZoneTexte 325"/>
          <p:cNvSpPr txBox="1"/>
          <p:nvPr/>
        </p:nvSpPr>
        <p:spPr>
          <a:xfrm>
            <a:off x="1571604" y="585789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Fig.3</a:t>
            </a:r>
            <a:endParaRPr lang="fr-FR" dirty="0"/>
          </a:p>
        </p:txBody>
      </p:sp>
      <p:sp>
        <p:nvSpPr>
          <p:cNvPr id="327" name="ZoneTexte 326"/>
          <p:cNvSpPr txBox="1"/>
          <p:nvPr/>
        </p:nvSpPr>
        <p:spPr>
          <a:xfrm>
            <a:off x="6072198" y="585789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Fig.4</a:t>
            </a:r>
            <a:endParaRPr lang="fr-FR" dirty="0"/>
          </a:p>
        </p:txBody>
      </p:sp>
      <p:sp>
        <p:nvSpPr>
          <p:cNvPr id="328" name="Ellipse 327"/>
          <p:cNvSpPr/>
          <p:nvPr/>
        </p:nvSpPr>
        <p:spPr>
          <a:xfrm>
            <a:off x="7215206" y="1500174"/>
            <a:ext cx="571504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9" name="Ellipse 328"/>
          <p:cNvSpPr/>
          <p:nvPr/>
        </p:nvSpPr>
        <p:spPr>
          <a:xfrm>
            <a:off x="1571604" y="5786454"/>
            <a:ext cx="571504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0" name="Ellipse 329"/>
          <p:cNvSpPr/>
          <p:nvPr/>
        </p:nvSpPr>
        <p:spPr>
          <a:xfrm>
            <a:off x="6072198" y="5786454"/>
            <a:ext cx="571504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8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5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8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5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8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9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5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8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6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9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0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6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7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9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0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1" dur="8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6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7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6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4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5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0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6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2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3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9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4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5" dur="5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0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1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2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7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2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4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0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1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6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7" dur="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2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3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8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9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4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0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1" dur="5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6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7" dur="5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3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8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9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4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5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0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1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6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7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8" dur="80"/>
                                        <p:tgtEl>
                                          <p:spTgt spid="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9" fill="hold">
                      <p:stCondLst>
                        <p:cond delay="indefinite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3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4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7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8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3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6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50" grpId="0"/>
      <p:bldP spid="51" grpId="0"/>
      <p:bldP spid="52" grpId="0"/>
      <p:bldP spid="55" grpId="0"/>
      <p:bldP spid="58" grpId="0"/>
      <p:bldP spid="59" grpId="0"/>
      <p:bldP spid="64" grpId="0"/>
      <p:bldP spid="185" grpId="0" animBg="1"/>
      <p:bldP spid="194" grpId="0"/>
      <p:bldP spid="195" grpId="0"/>
      <p:bldP spid="196" grpId="0"/>
      <p:bldP spid="198" grpId="0"/>
      <p:bldP spid="200" grpId="0"/>
      <p:bldP spid="201" grpId="0"/>
      <p:bldP spid="204" grpId="0"/>
      <p:bldP spid="162" grpId="0" animBg="1"/>
      <p:bldP spid="171" grpId="0"/>
      <p:bldP spid="172" grpId="0"/>
      <p:bldP spid="173" grpId="0"/>
      <p:bldP spid="175" grpId="0"/>
      <p:bldP spid="177" grpId="0"/>
      <p:bldP spid="178" grpId="0"/>
      <p:bldP spid="181" grpId="0"/>
      <p:bldP spid="269" grpId="0" animBg="1"/>
      <p:bldP spid="278" grpId="0"/>
      <p:bldP spid="279" grpId="0"/>
      <p:bldP spid="280" grpId="0"/>
      <p:bldP spid="282" grpId="0"/>
      <p:bldP spid="284" grpId="0"/>
      <p:bldP spid="285" grpId="0"/>
      <p:bldP spid="288" grpId="0"/>
      <p:bldP spid="301" grpId="0"/>
      <p:bldP spid="302" grpId="0"/>
      <p:bldP spid="315" grpId="0"/>
      <p:bldP spid="316" grpId="0"/>
      <p:bldP spid="323" grpId="0"/>
      <p:bldP spid="324" grpId="0" animBg="1"/>
      <p:bldP spid="325" grpId="0"/>
      <p:bldP spid="326" grpId="0"/>
      <p:bldP spid="327" grpId="0"/>
      <p:bldP spid="328" grpId="0" animBg="1"/>
      <p:bldP spid="329" grpId="0" animBg="1"/>
      <p:bldP spid="3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0"/>
            <a:ext cx="87868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Dans les cas représentés par les figures 2 et 4, le procédé itératif génère une suite de pseudo-solutions, (x</a:t>
            </a:r>
            <a:r>
              <a:rPr lang="fr-FR" baseline="30000" dirty="0" smtClean="0"/>
              <a:t>(1)</a:t>
            </a:r>
            <a:r>
              <a:rPr lang="fr-FR" dirty="0" smtClean="0"/>
              <a:t>, x</a:t>
            </a:r>
            <a:r>
              <a:rPr lang="fr-FR" baseline="30000" dirty="0" smtClean="0"/>
              <a:t>(2)</a:t>
            </a:r>
            <a:r>
              <a:rPr lang="fr-FR" dirty="0" smtClean="0"/>
              <a:t>, ….. X</a:t>
            </a:r>
            <a:r>
              <a:rPr lang="fr-FR" baseline="30000" dirty="0" smtClean="0"/>
              <a:t>(n)</a:t>
            </a:r>
            <a:r>
              <a:rPr lang="fr-FR" dirty="0" smtClean="0"/>
              <a:t>) qui converge vers x* quand n tend vers l’infini </a:t>
            </a:r>
          </a:p>
          <a:p>
            <a:r>
              <a:rPr lang="fr-FR" dirty="0" smtClean="0"/>
              <a:t>- Si F’(x) est négative, on a une convergence en spirale vers la solution x*</a:t>
            </a:r>
          </a:p>
          <a:p>
            <a:r>
              <a:rPr lang="fr-FR" dirty="0" smtClean="0"/>
              <a:t>- Si F’(x) est positive, on a une convergence en escalier vers la solution x*</a:t>
            </a:r>
          </a:p>
          <a:p>
            <a:endParaRPr lang="fr-FR" dirty="0" smtClean="0"/>
          </a:p>
          <a:p>
            <a:r>
              <a:rPr lang="fr-FR" dirty="0" smtClean="0"/>
              <a:t>Par contre, les cas représentés par les figures 1 et 3, le procédé itératif génère une suite divergente, (x</a:t>
            </a:r>
            <a:r>
              <a:rPr lang="fr-FR" baseline="30000" dirty="0" smtClean="0"/>
              <a:t>(1)</a:t>
            </a:r>
            <a:r>
              <a:rPr lang="fr-FR" dirty="0" smtClean="0"/>
              <a:t>, x</a:t>
            </a:r>
            <a:r>
              <a:rPr lang="fr-FR" baseline="30000" dirty="0" smtClean="0"/>
              <a:t>(2)</a:t>
            </a:r>
            <a:r>
              <a:rPr lang="fr-FR" dirty="0" smtClean="0"/>
              <a:t>, ….. X</a:t>
            </a:r>
            <a:r>
              <a:rPr lang="fr-FR" baseline="30000" dirty="0" smtClean="0"/>
              <a:t>(n)</a:t>
            </a:r>
            <a:r>
              <a:rPr lang="fr-FR" dirty="0" smtClean="0"/>
              <a:t>) telle que x</a:t>
            </a:r>
            <a:r>
              <a:rPr lang="fr-FR" baseline="30000" dirty="0" smtClean="0"/>
              <a:t>(i)</a:t>
            </a:r>
            <a:r>
              <a:rPr lang="fr-FR" dirty="0" smtClean="0"/>
              <a:t> s’éloigne de plus en plus de la solution x* quand n augmente. Le procédé diverge</a:t>
            </a:r>
          </a:p>
          <a:p>
            <a:r>
              <a:rPr lang="fr-FR" dirty="0" smtClean="0"/>
              <a:t>- Si F’(x) est négative, on a une divergence en spirale.</a:t>
            </a:r>
          </a:p>
          <a:p>
            <a:r>
              <a:rPr lang="fr-FR" dirty="0" smtClean="0"/>
              <a:t> - Si F’(x) est positive, on a une divergence en escalier</a:t>
            </a:r>
          </a:p>
          <a:p>
            <a:endParaRPr lang="fr-FR" dirty="0"/>
          </a:p>
          <a:p>
            <a:r>
              <a:rPr lang="fr-FR" dirty="0" smtClean="0">
                <a:solidFill>
                  <a:srgbClr val="FF0000"/>
                </a:solidFill>
              </a:rPr>
              <a:t>La fonction Y</a:t>
            </a:r>
            <a:r>
              <a:rPr lang="fr-FR" baseline="-25000" dirty="0" smtClean="0">
                <a:solidFill>
                  <a:srgbClr val="FF0000"/>
                </a:solidFill>
              </a:rPr>
              <a:t>2</a:t>
            </a:r>
            <a:r>
              <a:rPr lang="fr-FR" dirty="0" smtClean="0">
                <a:solidFill>
                  <a:srgbClr val="FF0000"/>
                </a:solidFill>
              </a:rPr>
              <a:t>(x)=x était la même dans tous les cas, on conçoit que la condition de convergence est liée à la forme de F(x)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14282" y="3714752"/>
            <a:ext cx="8643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1.3. Arrêt des opérations:</a:t>
            </a:r>
          </a:p>
          <a:p>
            <a:r>
              <a:rPr lang="fr-FR" sz="1600" dirty="0" smtClean="0"/>
              <a:t>On a vu que (théoriquement) la solution n’est atteinte qu’après une infinité d’itérations (et si le processus converge). En pratique, on arrête les opérations par le test :</a:t>
            </a:r>
          </a:p>
          <a:p>
            <a:endParaRPr lang="fr-FR" sz="1600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643446"/>
            <a:ext cx="2028825" cy="342900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5143504" y="457200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ym typeface="Symbol"/>
              </a:rPr>
              <a:t> est très petit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57158" y="5143512"/>
            <a:ext cx="4429156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1.4. Algorithme des substitutions successives:</a:t>
            </a:r>
          </a:p>
          <a:p>
            <a:r>
              <a:rPr lang="fr-FR" sz="1600" dirty="0" smtClean="0"/>
              <a:t>0) F(x), X</a:t>
            </a:r>
            <a:r>
              <a:rPr lang="fr-FR" sz="1600" baseline="30000" dirty="0" smtClean="0"/>
              <a:t>(0)</a:t>
            </a:r>
            <a:r>
              <a:rPr lang="fr-FR" sz="1600" dirty="0" smtClean="0"/>
              <a:t>, </a:t>
            </a:r>
            <a:r>
              <a:rPr lang="fr-FR" sz="1600" dirty="0" smtClean="0">
                <a:sym typeface="Symbol"/>
              </a:rPr>
              <a:t>, </a:t>
            </a:r>
            <a:r>
              <a:rPr lang="fr-FR" sz="1600" dirty="0" err="1" smtClean="0">
                <a:sym typeface="Symbol"/>
              </a:rPr>
              <a:t>n</a:t>
            </a:r>
            <a:r>
              <a:rPr lang="fr-FR" sz="1600" baseline="-25000" dirty="0" err="1" smtClean="0">
                <a:sym typeface="Symbol"/>
              </a:rPr>
              <a:t>max</a:t>
            </a:r>
            <a:r>
              <a:rPr lang="fr-FR" sz="1600" dirty="0" smtClean="0">
                <a:sym typeface="Symbol"/>
              </a:rPr>
              <a:t> </a:t>
            </a:r>
          </a:p>
          <a:p>
            <a:r>
              <a:rPr lang="fr-FR" sz="1600" dirty="0" smtClean="0">
                <a:sym typeface="Symbol"/>
              </a:rPr>
              <a:t>1) x</a:t>
            </a:r>
            <a:r>
              <a:rPr lang="fr-FR" sz="1600" baseline="30000" dirty="0" smtClean="0">
                <a:sym typeface="Symbol"/>
              </a:rPr>
              <a:t>(n+1)</a:t>
            </a:r>
            <a:r>
              <a:rPr lang="fr-FR" sz="1600" dirty="0" smtClean="0">
                <a:sym typeface="Symbol"/>
              </a:rPr>
              <a:t> = F(x</a:t>
            </a:r>
            <a:r>
              <a:rPr lang="fr-FR" sz="1600" baseline="30000" dirty="0" smtClean="0">
                <a:sym typeface="Symbol"/>
              </a:rPr>
              <a:t>(n)</a:t>
            </a:r>
            <a:r>
              <a:rPr lang="fr-FR" sz="1600" dirty="0" smtClean="0">
                <a:sym typeface="Symbol"/>
              </a:rPr>
              <a:t>)</a:t>
            </a:r>
          </a:p>
          <a:p>
            <a:r>
              <a:rPr lang="fr-FR" sz="1600" dirty="0" smtClean="0">
                <a:sym typeface="Symbol"/>
              </a:rPr>
              <a:t>2) Arrêter si                                         est vérifiés 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929330"/>
            <a:ext cx="1528759" cy="258382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5143504" y="5500702"/>
            <a:ext cx="2143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 n= 1, 2, 3, ……….</a:t>
            </a:r>
            <a:r>
              <a:rPr lang="fr-FR" sz="1600" dirty="0" err="1" smtClean="0"/>
              <a:t>n</a:t>
            </a:r>
            <a:r>
              <a:rPr lang="fr-FR" sz="1600" baseline="-25000" dirty="0" err="1" smtClean="0"/>
              <a:t>max</a:t>
            </a:r>
            <a:endParaRPr lang="fr-FR" sz="1600" baseline="-25000" dirty="0"/>
          </a:p>
        </p:txBody>
      </p:sp>
      <p:sp>
        <p:nvSpPr>
          <p:cNvPr id="11" name="Accolade ouvrante 10"/>
          <p:cNvSpPr/>
          <p:nvPr/>
        </p:nvSpPr>
        <p:spPr>
          <a:xfrm rot="10800000">
            <a:off x="4857752" y="5143512"/>
            <a:ext cx="285752" cy="10715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  <p:bldP spid="10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214290"/>
            <a:ext cx="750099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</a:rPr>
              <a:t>Résolution des équations non linéaires </a:t>
            </a:r>
            <a:r>
              <a:rPr lang="fr-FR" sz="2000" b="1" dirty="0" smtClean="0">
                <a:solidFill>
                  <a:srgbClr val="FF0000"/>
                </a:solidFill>
              </a:rPr>
              <a:t>(suite)</a:t>
            </a:r>
          </a:p>
          <a:p>
            <a:pPr algn="ctr"/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-  </a:t>
            </a:r>
            <a:r>
              <a:rPr lang="fr-FR" dirty="0" smtClean="0">
                <a:solidFill>
                  <a:srgbClr val="FF0000"/>
                </a:solidFill>
              </a:rPr>
              <a:t>Approximation successives </a:t>
            </a:r>
          </a:p>
          <a:p>
            <a:pPr algn="ctr"/>
            <a:r>
              <a:rPr lang="fr-FR" dirty="0" smtClean="0">
                <a:solidFill>
                  <a:srgbClr val="FF0000"/>
                </a:solidFill>
              </a:rPr>
              <a:t>-  Méthode Newton </a:t>
            </a:r>
            <a:r>
              <a:rPr lang="fr-FR" dirty="0" err="1" smtClean="0">
                <a:solidFill>
                  <a:srgbClr val="FF0000"/>
                </a:solidFill>
              </a:rPr>
              <a:t>Raphson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(x)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57158" y="1357298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2. Méthode Newton </a:t>
            </a:r>
            <a:r>
              <a:rPr lang="fr-FR" dirty="0" err="1" smtClean="0">
                <a:solidFill>
                  <a:srgbClr val="FF0000"/>
                </a:solidFill>
              </a:rPr>
              <a:t>Raphson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28596" y="1857364"/>
            <a:ext cx="60007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2.1. Principe.</a:t>
            </a:r>
          </a:p>
          <a:p>
            <a:r>
              <a:rPr lang="fr-FR" dirty="0" smtClean="0"/>
              <a:t>Le procédé le plus utilisé est lui de </a:t>
            </a:r>
            <a:r>
              <a:rPr lang="fr-FR" dirty="0" err="1" smtClean="0"/>
              <a:t>Newto</a:t>
            </a:r>
            <a:r>
              <a:rPr lang="fr-FR" dirty="0" smtClean="0"/>
              <a:t>-</a:t>
            </a:r>
            <a:r>
              <a:rPr lang="fr-FR" dirty="0" err="1" smtClean="0"/>
              <a:t>Raphson</a:t>
            </a:r>
            <a:r>
              <a:rPr lang="fr-FR" dirty="0" smtClean="0"/>
              <a:t>. Si f(x) est </a:t>
            </a:r>
            <a:r>
              <a:rPr lang="fr-FR" dirty="0" smtClean="0">
                <a:solidFill>
                  <a:srgbClr val="FF0000"/>
                </a:solidFill>
              </a:rPr>
              <a:t>continue</a:t>
            </a:r>
            <a:r>
              <a:rPr lang="fr-FR" dirty="0" smtClean="0"/>
              <a:t> et continument </a:t>
            </a:r>
            <a:r>
              <a:rPr lang="fr-FR" dirty="0" smtClean="0">
                <a:solidFill>
                  <a:srgbClr val="FF0000"/>
                </a:solidFill>
              </a:rPr>
              <a:t>dérivable </a:t>
            </a:r>
            <a:r>
              <a:rPr lang="fr-FR" dirty="0" smtClean="0"/>
              <a:t>dans le voisinage de x* alors le développement en série de Taylor autour d’estimé x</a:t>
            </a:r>
            <a:r>
              <a:rPr lang="fr-FR" baseline="30000" dirty="0" smtClean="0"/>
              <a:t>(n)</a:t>
            </a:r>
            <a:r>
              <a:rPr lang="fr-FR" dirty="0" smtClean="0"/>
              <a:t> s’écrit:</a:t>
            </a:r>
          </a:p>
          <a:p>
            <a:pPr algn="ctr"/>
            <a:endParaRPr lang="fr-FR" dirty="0" smtClean="0"/>
          </a:p>
          <a:p>
            <a:pPr algn="ctr"/>
            <a:r>
              <a:rPr lang="fr-FR" sz="2000" b="1" dirty="0" smtClean="0"/>
              <a:t>f(x*)=f(x</a:t>
            </a:r>
            <a:r>
              <a:rPr lang="fr-FR" sz="2000" b="1" baseline="30000" dirty="0" smtClean="0"/>
              <a:t>(n)</a:t>
            </a:r>
            <a:r>
              <a:rPr lang="fr-FR" sz="2000" b="1" dirty="0" smtClean="0"/>
              <a:t>)+f’(x</a:t>
            </a:r>
            <a:r>
              <a:rPr lang="fr-FR" sz="2000" b="1" baseline="30000" dirty="0" smtClean="0"/>
              <a:t>(n)</a:t>
            </a:r>
            <a:r>
              <a:rPr lang="fr-FR" sz="2000" b="1" dirty="0" smtClean="0"/>
              <a:t>)(x*-x</a:t>
            </a:r>
            <a:r>
              <a:rPr lang="fr-FR" sz="2000" b="1" baseline="30000" dirty="0" smtClean="0"/>
              <a:t>(n)</a:t>
            </a:r>
            <a:r>
              <a:rPr lang="fr-FR" sz="2000" b="1" dirty="0" smtClean="0"/>
              <a:t>)+[(x*-x(n))</a:t>
            </a:r>
            <a:r>
              <a:rPr lang="fr-FR" sz="2000" b="1" baseline="30000" dirty="0" smtClean="0"/>
              <a:t>2</a:t>
            </a:r>
            <a:r>
              <a:rPr lang="fr-FR" sz="2000" b="1" dirty="0" smtClean="0"/>
              <a:t>/2!]f’’(x</a:t>
            </a:r>
            <a:r>
              <a:rPr lang="fr-FR" sz="2000" b="1" baseline="30000" dirty="0" smtClean="0"/>
              <a:t>(n)</a:t>
            </a:r>
            <a:r>
              <a:rPr lang="fr-FR" sz="2000" b="1" dirty="0" smtClean="0"/>
              <a:t>)+……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14282" y="4071942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Si x</a:t>
            </a:r>
            <a:r>
              <a:rPr lang="fr-FR" baseline="30000" dirty="0" smtClean="0"/>
              <a:t>(n)</a:t>
            </a:r>
            <a:r>
              <a:rPr lang="fr-FR" dirty="0" smtClean="0"/>
              <a:t> est proche de x* alors    f(x*)=0 et les termes </a:t>
            </a:r>
          </a:p>
          <a:p>
            <a:r>
              <a:rPr lang="fr-FR" dirty="0" smtClean="0"/>
              <a:t>(x*-x</a:t>
            </a:r>
            <a:r>
              <a:rPr lang="fr-FR" baseline="30000" dirty="0" smtClean="0"/>
              <a:t>(n)</a:t>
            </a:r>
            <a:r>
              <a:rPr lang="fr-FR" dirty="0" smtClean="0"/>
              <a:t>) de degré supérieur sont négligeables </a:t>
            </a:r>
            <a:endParaRPr lang="fr-FR" dirty="0"/>
          </a:p>
        </p:txBody>
      </p:sp>
      <p:pic>
        <p:nvPicPr>
          <p:cNvPr id="6" name="Image 5" descr="Portrait d’Isaac Newton âgé de 46 ans par Godfrey Kneller (1689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1500174"/>
            <a:ext cx="20955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286512" y="4429132"/>
            <a:ext cx="2651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Isaac Newton (1643-1727)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929454" y="4929198"/>
            <a:ext cx="204357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1600" u="sng" dirty="0" smtClean="0"/>
              <a:t>Joseph </a:t>
            </a:r>
            <a:r>
              <a:rPr lang="fr-FR" sz="1600" u="sng" dirty="0" err="1" smtClean="0"/>
              <a:t>Raphson</a:t>
            </a:r>
            <a:endParaRPr lang="fr-FR" sz="1600" u="sng" dirty="0" smtClean="0"/>
          </a:p>
          <a:p>
            <a:r>
              <a:rPr lang="fr-FR" sz="1600" dirty="0" smtClean="0"/>
              <a:t>(peut-être 1648-1715)</a:t>
            </a:r>
            <a:endParaRPr lang="fr-FR" sz="1600" dirty="0"/>
          </a:p>
        </p:txBody>
      </p:sp>
      <p:cxnSp>
        <p:nvCxnSpPr>
          <p:cNvPr id="10" name="Connecteur droit 9"/>
          <p:cNvCxnSpPr/>
          <p:nvPr/>
        </p:nvCxnSpPr>
        <p:spPr>
          <a:xfrm rot="5400000">
            <a:off x="714348" y="3500438"/>
            <a:ext cx="428628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rot="5400000">
            <a:off x="4000496" y="3500438"/>
            <a:ext cx="428628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5400000">
            <a:off x="5929322" y="3500438"/>
            <a:ext cx="428628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714348" y="3500438"/>
            <a:ext cx="500066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3929058" y="3500438"/>
            <a:ext cx="500066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5857884" y="3500438"/>
            <a:ext cx="500066" cy="4286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42844" y="5072074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obtient la relation approximative:</a:t>
            </a:r>
          </a:p>
          <a:p>
            <a:pPr algn="ctr"/>
            <a:r>
              <a:rPr lang="fr-FR" b="1" dirty="0" smtClean="0"/>
              <a:t>0 </a:t>
            </a:r>
            <a:r>
              <a:rPr lang="fr-FR" b="1" dirty="0" smtClean="0"/>
              <a:t>=  f(x</a:t>
            </a:r>
            <a:r>
              <a:rPr lang="fr-FR" b="1" baseline="30000" dirty="0" smtClean="0"/>
              <a:t>(n)</a:t>
            </a:r>
            <a:r>
              <a:rPr lang="fr-FR" b="1" dirty="0" smtClean="0"/>
              <a:t>)+f’(x</a:t>
            </a:r>
            <a:r>
              <a:rPr lang="fr-FR" b="1" baseline="30000" dirty="0" smtClean="0"/>
              <a:t>(n)</a:t>
            </a:r>
            <a:r>
              <a:rPr lang="fr-FR" b="1" dirty="0" smtClean="0"/>
              <a:t>)(x*-x</a:t>
            </a:r>
            <a:r>
              <a:rPr lang="fr-FR" b="1" baseline="30000" dirty="0" smtClean="0"/>
              <a:t>(n</a:t>
            </a:r>
            <a:r>
              <a:rPr lang="fr-FR" b="1" baseline="30000" dirty="0" smtClean="0"/>
              <a:t>)</a:t>
            </a:r>
            <a:r>
              <a:rPr lang="fr-FR" b="1" dirty="0" smtClean="0"/>
              <a:t>)</a:t>
            </a:r>
            <a:endParaRPr lang="fr-FR" b="1" dirty="0" smtClean="0"/>
          </a:p>
        </p:txBody>
      </p:sp>
      <p:sp>
        <p:nvSpPr>
          <p:cNvPr id="18" name="ZoneTexte 17"/>
          <p:cNvSpPr txBox="1"/>
          <p:nvPr/>
        </p:nvSpPr>
        <p:spPr>
          <a:xfrm>
            <a:off x="285720" y="5786454"/>
            <a:ext cx="528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Et une approximation de l’erreur:</a:t>
            </a:r>
          </a:p>
          <a:p>
            <a:pPr algn="ctr"/>
            <a:r>
              <a:rPr lang="fr-FR" b="1" dirty="0" smtClean="0"/>
              <a:t>(x*-x</a:t>
            </a:r>
            <a:r>
              <a:rPr lang="fr-FR" b="1" baseline="30000" dirty="0" smtClean="0"/>
              <a:t>(n</a:t>
            </a:r>
            <a:r>
              <a:rPr lang="fr-FR" b="1" baseline="30000" dirty="0" smtClean="0"/>
              <a:t>)</a:t>
            </a:r>
            <a:r>
              <a:rPr lang="fr-FR" b="1" dirty="0" smtClean="0"/>
              <a:t>)=-f(x</a:t>
            </a:r>
            <a:r>
              <a:rPr lang="fr-FR" b="1" baseline="30000" dirty="0" smtClean="0"/>
              <a:t>(n</a:t>
            </a:r>
            <a:r>
              <a:rPr lang="fr-FR" b="1" baseline="30000" dirty="0" smtClean="0"/>
              <a:t>)</a:t>
            </a:r>
            <a:r>
              <a:rPr lang="fr-FR" b="1" dirty="0" smtClean="0"/>
              <a:t>)/ f’(x</a:t>
            </a:r>
            <a:r>
              <a:rPr lang="fr-FR" b="1" baseline="30000" dirty="0" smtClean="0"/>
              <a:t>(n)</a:t>
            </a:r>
            <a:r>
              <a:rPr lang="fr-FR" b="1" dirty="0" smtClean="0"/>
              <a:t>)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500042"/>
            <a:ext cx="5072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 smtClean="0"/>
              <a:t>Algoritme</a:t>
            </a:r>
            <a:r>
              <a:rPr lang="fr-FR" u="sng" dirty="0" smtClean="0"/>
              <a:t> de Newton-</a:t>
            </a:r>
            <a:r>
              <a:rPr lang="fr-FR" u="sng" dirty="0" err="1" smtClean="0"/>
              <a:t>Raphson</a:t>
            </a:r>
            <a:r>
              <a:rPr lang="fr-FR" u="sng" dirty="0" smtClean="0"/>
              <a:t>: </a:t>
            </a:r>
          </a:p>
          <a:p>
            <a:endParaRPr lang="fr-FR" dirty="0" smtClean="0"/>
          </a:p>
          <a:p>
            <a:r>
              <a:rPr lang="fr-FR" b="1" dirty="0" smtClean="0"/>
              <a:t>X</a:t>
            </a:r>
            <a:r>
              <a:rPr lang="fr-FR" b="1" baseline="30000" dirty="0" smtClean="0"/>
              <a:t>(n+1)</a:t>
            </a:r>
            <a:r>
              <a:rPr lang="fr-FR" b="1" dirty="0" smtClean="0"/>
              <a:t> = x</a:t>
            </a:r>
            <a:r>
              <a:rPr lang="fr-FR" b="1" baseline="30000" dirty="0" smtClean="0"/>
              <a:t>(n)</a:t>
            </a:r>
            <a:r>
              <a:rPr lang="fr-FR" b="1" dirty="0" smtClean="0"/>
              <a:t> - f(x</a:t>
            </a:r>
            <a:r>
              <a:rPr lang="fr-FR" b="1" baseline="30000" dirty="0" smtClean="0"/>
              <a:t>(n)</a:t>
            </a:r>
            <a:r>
              <a:rPr lang="fr-FR" b="1" dirty="0" smtClean="0"/>
              <a:t>)/ f’(x</a:t>
            </a:r>
            <a:r>
              <a:rPr lang="fr-FR" b="1" baseline="30000" dirty="0" smtClean="0"/>
              <a:t>(n)</a:t>
            </a:r>
            <a:r>
              <a:rPr lang="fr-FR" b="1" dirty="0" smtClean="0"/>
              <a:t>)</a:t>
            </a:r>
            <a:r>
              <a:rPr lang="fr-FR" dirty="0" smtClean="0"/>
              <a:t>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71472" y="3214686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2.2. Représentation graphique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5500694" y="3286124"/>
            <a:ext cx="278608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rot="5400000" flipH="1" flipV="1">
            <a:off x="4179091" y="1964521"/>
            <a:ext cx="264320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Arc 7"/>
          <p:cNvSpPr/>
          <p:nvPr/>
        </p:nvSpPr>
        <p:spPr>
          <a:xfrm rot="4123319">
            <a:off x="4174325" y="441694"/>
            <a:ext cx="2500330" cy="3615887"/>
          </a:xfrm>
          <a:prstGeom prst="arc">
            <a:avLst>
              <a:gd name="adj1" fmla="val 16003264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rot="5400000" flipH="1" flipV="1">
            <a:off x="6571867" y="2715017"/>
            <a:ext cx="1143802" cy="1588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000892" y="3357562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X</a:t>
            </a:r>
            <a:r>
              <a:rPr lang="fr-FR" sz="1200" baseline="30000" dirty="0" smtClean="0"/>
              <a:t>(0)</a:t>
            </a:r>
            <a:endParaRPr lang="fr-FR" sz="1200" baseline="30000" dirty="0"/>
          </a:p>
        </p:txBody>
      </p:sp>
      <p:cxnSp>
        <p:nvCxnSpPr>
          <p:cNvPr id="14" name="Connecteur droit 13"/>
          <p:cNvCxnSpPr/>
          <p:nvPr/>
        </p:nvCxnSpPr>
        <p:spPr>
          <a:xfrm rot="5400000">
            <a:off x="5965041" y="2178835"/>
            <a:ext cx="2214578" cy="571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rot="5400000" flipH="1" flipV="1">
            <a:off x="6495270" y="3077366"/>
            <a:ext cx="725492" cy="1588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6572264" y="350043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X</a:t>
            </a:r>
            <a:r>
              <a:rPr lang="fr-FR" sz="1200" baseline="30000" dirty="0" smtClean="0"/>
              <a:t>(1)</a:t>
            </a:r>
            <a:endParaRPr lang="fr-FR" sz="1200" baseline="30000" dirty="0"/>
          </a:p>
        </p:txBody>
      </p:sp>
      <p:cxnSp>
        <p:nvCxnSpPr>
          <p:cNvPr id="23" name="Connecteur droit 22"/>
          <p:cNvCxnSpPr/>
          <p:nvPr/>
        </p:nvCxnSpPr>
        <p:spPr>
          <a:xfrm rot="5400000">
            <a:off x="6072198" y="2143116"/>
            <a:ext cx="1643074" cy="10715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5286380" y="28572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f(x)</a:t>
            </a:r>
            <a:endParaRPr lang="fr-FR" sz="1200" baseline="30000" dirty="0"/>
          </a:p>
        </p:txBody>
      </p:sp>
      <p:sp>
        <p:nvSpPr>
          <p:cNvPr id="25" name="ZoneTexte 24"/>
          <p:cNvSpPr txBox="1"/>
          <p:nvPr/>
        </p:nvSpPr>
        <p:spPr>
          <a:xfrm>
            <a:off x="8286776" y="314324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X</a:t>
            </a:r>
            <a:endParaRPr lang="fr-FR" sz="1200" baseline="30000" dirty="0"/>
          </a:p>
        </p:txBody>
      </p:sp>
      <p:pic>
        <p:nvPicPr>
          <p:cNvPr id="1026" name="Picture 2" descr="x_{n+1} = x_n - \frac{f(x_n)}{f'(x_n)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3" y="1571612"/>
            <a:ext cx="3357586" cy="982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2" grpId="0"/>
      <p:bldP spid="21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753</Words>
  <Application>Microsoft Office PowerPoint</Application>
  <PresentationFormat>Affichage à l'écran (4:3)</PresentationFormat>
  <Paragraphs>106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Company>Conseil FSESNV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92</cp:revision>
  <dcterms:created xsi:type="dcterms:W3CDTF">2011-11-13T09:30:05Z</dcterms:created>
  <dcterms:modified xsi:type="dcterms:W3CDTF">2017-12-09T14:48:15Z</dcterms:modified>
</cp:coreProperties>
</file>