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tion par défaut" id="{58189DCA-6875-480D-A964-DCE2858D49E2}">
          <p14:sldIdLst>
            <p14:sldId id="256"/>
            <p14:sldId id="257"/>
            <p14:sldId id="258"/>
            <p14:sldId id="259"/>
            <p14:sldId id="260"/>
            <p14:sldId id="261"/>
            <p14:sldId id="262"/>
            <p14:sldId id="263"/>
            <p14:sldId id="264"/>
            <p14:sldId id="265"/>
            <p14:sldId id="266"/>
            <p14:sldId id="267"/>
            <p14:sldId id="268"/>
            <p14:sldId id="269"/>
            <p14:sldId id="270"/>
            <p14:sldId id="27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6" d="100"/>
          <a:sy n="66" d="100"/>
        </p:scale>
        <p:origin x="816"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11/4/2023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11/4/2023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11/4/2023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11/4/2023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11/4/2023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11/4/2023</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9E00B45-D67E-9C26-8C47-0BFA209651DE}"/>
              </a:ext>
            </a:extLst>
          </p:cNvPr>
          <p:cNvSpPr>
            <a:spLocks noGrp="1"/>
          </p:cNvSpPr>
          <p:nvPr>
            <p:ph type="ctrTitle"/>
          </p:nvPr>
        </p:nvSpPr>
        <p:spPr>
          <a:xfrm>
            <a:off x="2589213" y="176981"/>
            <a:ext cx="8915399" cy="5619135"/>
          </a:xfrm>
        </p:spPr>
        <p:txBody>
          <a:bodyPr>
            <a:normAutofit/>
          </a:bodyPr>
          <a:lstStyle/>
          <a:p>
            <a:pPr algn="ctr">
              <a:lnSpc>
                <a:spcPct val="150000"/>
              </a:lnSpc>
            </a:pPr>
            <a:r>
              <a:rPr lang="en-US" sz="4400" b="1" kern="100" dirty="0">
                <a:effectLst/>
                <a:ea typeface="Calibri" panose="020F0502020204030204" pitchFamily="34" charset="0"/>
                <a:cs typeface="Arial" panose="020B0604020202020204" pitchFamily="34" charset="0"/>
              </a:rPr>
              <a:t>Lecture V</a:t>
            </a:r>
            <a:br>
              <a:rPr lang="en-US" sz="4400" b="1" kern="100" dirty="0">
                <a:effectLst/>
                <a:ea typeface="Calibri" panose="020F0502020204030204" pitchFamily="34" charset="0"/>
                <a:cs typeface="Arial" panose="020B0604020202020204" pitchFamily="34" charset="0"/>
              </a:rPr>
            </a:br>
            <a:br>
              <a:rPr lang="fr-FR" sz="4400" b="0" i="0" u="none" strike="noStrike" baseline="0" dirty="0">
                <a:solidFill>
                  <a:srgbClr val="000000"/>
                </a:solidFill>
              </a:rPr>
            </a:br>
            <a:r>
              <a:rPr lang="en-US" sz="4400" b="0" i="0" u="none" strike="noStrike" baseline="0" dirty="0">
                <a:solidFill>
                  <a:srgbClr val="000000"/>
                </a:solidFill>
              </a:rPr>
              <a:t> </a:t>
            </a:r>
            <a:r>
              <a:rPr lang="en-US" sz="4400" b="1" i="0" u="none" strike="noStrike" baseline="0" dirty="0">
                <a:solidFill>
                  <a:srgbClr val="000000"/>
                </a:solidFill>
              </a:rPr>
              <a:t>From Inception to Execution: How a Bill Becomes a Law </a:t>
            </a:r>
            <a:br>
              <a:rPr lang="fr-FR" sz="4400" kern="100" dirty="0">
                <a:effectLst/>
                <a:ea typeface="Calibri" panose="020F0502020204030204" pitchFamily="34" charset="0"/>
                <a:cs typeface="Arial" panose="020B0604020202020204" pitchFamily="34" charset="0"/>
              </a:rPr>
            </a:br>
            <a:endParaRPr lang="fr-FR" sz="4400" dirty="0"/>
          </a:p>
        </p:txBody>
      </p:sp>
    </p:spTree>
    <p:extLst>
      <p:ext uri="{BB962C8B-B14F-4D97-AF65-F5344CB8AC3E}">
        <p14:creationId xmlns:p14="http://schemas.microsoft.com/office/powerpoint/2010/main" val="6933682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fr-FR" sz="2800" b="1" i="0" u="none" strike="noStrike" baseline="0" dirty="0">
                <a:solidFill>
                  <a:srgbClr val="1D2128"/>
                </a:solidFill>
                <a:latin typeface="+mj-lt"/>
              </a:rPr>
              <a:t>g) Royal Assent:</a:t>
            </a:r>
            <a:endParaRPr lang="fr-FR" sz="2800" b="1" kern="100" dirty="0">
              <a:latin typeface="+mj-lt"/>
              <a:ea typeface="Calibri" panose="020F0502020204030204" pitchFamily="34" charset="0"/>
              <a:cs typeface="Arial" panose="020B0604020202020204" pitchFamily="34" charset="0"/>
            </a:endParaRPr>
          </a:p>
          <a:p>
            <a:pPr>
              <a:lnSpc>
                <a:spcPct val="200000"/>
              </a:lnSpc>
            </a:pPr>
            <a:r>
              <a:rPr lang="en-US" sz="2400" b="0" i="0" dirty="0">
                <a:effectLst/>
              </a:rPr>
              <a:t>Once the bill has been approved by both the House of Commons and House of Lords, it is sent to the monarch for Royal Assent. This is a formality where the monarch signs the bill, making it an Act of Parliament and law.</a:t>
            </a:r>
            <a:endParaRPr lang="fr-FR" sz="2400" kern="100" dirty="0">
              <a:effectLs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56310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200000"/>
              </a:lnSpc>
            </a:pPr>
            <a:r>
              <a:rPr lang="en-US" sz="2800" b="1" i="0" dirty="0">
                <a:effectLst/>
                <a:latin typeface="+mj-lt"/>
              </a:rPr>
              <a:t>Other Considerations</a:t>
            </a:r>
            <a:r>
              <a:rPr lang="fr-FR" sz="2800" b="1" i="0" u="none" strike="noStrike" baseline="0" dirty="0">
                <a:solidFill>
                  <a:srgbClr val="1D2128"/>
                </a:solidFill>
                <a:latin typeface="+mj-lt"/>
              </a:rPr>
              <a:t>:</a:t>
            </a:r>
            <a:endParaRPr lang="en-US" sz="2400" b="0" i="0" dirty="0">
              <a:effectLst/>
            </a:endParaRPr>
          </a:p>
          <a:p>
            <a:pPr>
              <a:lnSpc>
                <a:spcPct val="200000"/>
              </a:lnSpc>
            </a:pPr>
            <a:r>
              <a:rPr lang="en-US" sz="2400" b="0" i="0" dirty="0">
                <a:effectLst/>
              </a:rPr>
              <a:t>If a bill passed by the House of Commons is not accepted by the House of Lords, the legislative process enters a stage known as "parliamentary ping-pong." This is where the bill is sent back and forth between the two houses until an agreement is reached.</a:t>
            </a:r>
            <a:endParaRPr lang="fr-FR" sz="2400" b="1" kern="100" dirty="0">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7779738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200000"/>
              </a:lnSpc>
            </a:pPr>
            <a:r>
              <a:rPr lang="en-US" sz="2800" b="1" i="0" dirty="0">
                <a:effectLst/>
                <a:latin typeface="+mj-lt"/>
              </a:rPr>
              <a:t>Other Considerations</a:t>
            </a:r>
            <a:r>
              <a:rPr lang="fr-FR" sz="2800" b="1" i="0" u="none" strike="noStrike" baseline="0" dirty="0">
                <a:solidFill>
                  <a:srgbClr val="1D2128"/>
                </a:solidFill>
                <a:latin typeface="+mj-lt"/>
              </a:rPr>
              <a:t>:</a:t>
            </a:r>
            <a:endParaRPr lang="en-US" sz="2400" b="0" i="0" dirty="0">
              <a:effectLst/>
            </a:endParaRPr>
          </a:p>
          <a:p>
            <a:pPr>
              <a:lnSpc>
                <a:spcPct val="150000"/>
              </a:lnSpc>
            </a:pPr>
            <a:r>
              <a:rPr lang="en-US" sz="2400" b="0" i="0" dirty="0">
                <a:effectLst/>
              </a:rPr>
              <a:t>During this process, both houses engage in negotiations and debates to resolve any disagreements or amendments. The House of Lords can propose amendments to the bill, which the House of Commons can either accept or reject. If the House of Commons rejects an amendment, it can be sent back to the House of Lords for further consideration.</a:t>
            </a:r>
            <a:endParaRPr lang="fr-FR" sz="2400" kern="100" dirty="0">
              <a:effectLs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13328699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200000"/>
              </a:lnSpc>
            </a:pPr>
            <a:r>
              <a:rPr lang="en-US" sz="2800" b="1" i="0" dirty="0">
                <a:effectLst/>
                <a:latin typeface="+mj-lt"/>
              </a:rPr>
              <a:t>Other Considerations</a:t>
            </a:r>
            <a:r>
              <a:rPr lang="fr-FR" sz="2800" b="1" i="0" u="none" strike="noStrike" baseline="0" dirty="0">
                <a:solidFill>
                  <a:srgbClr val="1D2128"/>
                </a:solidFill>
                <a:latin typeface="+mj-lt"/>
              </a:rPr>
              <a:t>:</a:t>
            </a:r>
            <a:endParaRPr lang="en-US" sz="2400" b="0" i="0" dirty="0">
              <a:effectLst/>
            </a:endParaRPr>
          </a:p>
          <a:p>
            <a:pPr>
              <a:lnSpc>
                <a:spcPct val="200000"/>
              </a:lnSpc>
            </a:pPr>
            <a:r>
              <a:rPr lang="en-US" sz="2400" b="0" i="0" dirty="0">
                <a:effectLst/>
              </a:rPr>
              <a:t>If both houses cannot reach an agreement, the bill may be delayed or even abandoned. However, in most cases, a compromise is eventually reached through negotiations, and the bill is passed into law.</a:t>
            </a:r>
          </a:p>
          <a:p>
            <a:pPr>
              <a:lnSpc>
                <a:spcPct val="150000"/>
              </a:lnSpc>
            </a:pPr>
            <a:endParaRPr lang="fr-FR" sz="2400" kern="100" dirty="0">
              <a:effectLs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9628625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fontScale="925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200000"/>
              </a:lnSpc>
            </a:pPr>
            <a:r>
              <a:rPr lang="en-US" sz="2800" b="1" i="0" dirty="0">
                <a:effectLst/>
                <a:latin typeface="+mj-lt"/>
              </a:rPr>
              <a:t>Other Considerations</a:t>
            </a:r>
            <a:r>
              <a:rPr lang="fr-FR" sz="2800" b="1" i="0" u="none" strike="noStrike" baseline="0" dirty="0">
                <a:solidFill>
                  <a:srgbClr val="1D2128"/>
                </a:solidFill>
                <a:latin typeface="+mj-lt"/>
              </a:rPr>
              <a:t>:</a:t>
            </a:r>
            <a:endParaRPr lang="en-US" sz="2400" b="0" i="0" dirty="0">
              <a:effectLst/>
            </a:endParaRPr>
          </a:p>
          <a:p>
            <a:pPr>
              <a:lnSpc>
                <a:spcPct val="200000"/>
              </a:lnSpc>
            </a:pPr>
            <a:r>
              <a:rPr lang="en-US" sz="2400" b="0" i="0" dirty="0">
                <a:effectLst/>
              </a:rPr>
              <a:t>It is worth noting that the House of Commons, being the elected chamber, holds more power in the legislative process. Ultimately, if the House of Commons insists on its version of the bill, it can use the Parliament Acts of 1911</a:t>
            </a:r>
            <a:r>
              <a:rPr lang="en-US" sz="2400" b="0" i="0" dirty="0">
                <a:effectLst/>
                <a:latin typeface="Noto Sans" panose="020B0502040504020204" pitchFamily="34" charset="0"/>
              </a:rPr>
              <a:t> </a:t>
            </a:r>
            <a:r>
              <a:rPr lang="en-US" sz="1900" b="1" i="0" dirty="0">
                <a:effectLst/>
              </a:rPr>
              <a:t>(restricting Peers' ability to veto bills/ reduced the maximum duration of a Parliament from 7 to 5 years) </a:t>
            </a:r>
            <a:r>
              <a:rPr lang="en-US" sz="2400" b="0" i="0" dirty="0">
                <a:effectLst/>
              </a:rPr>
              <a:t>and 1949 </a:t>
            </a:r>
            <a:r>
              <a:rPr lang="en-US" sz="1900" b="1" i="0" dirty="0">
                <a:effectLst/>
              </a:rPr>
              <a:t>(limited the number of hereditary peers/ pass legislation without the Lords' approval) </a:t>
            </a:r>
            <a:r>
              <a:rPr lang="en-US" sz="2400" b="0" i="0" dirty="0">
                <a:effectLst/>
              </a:rPr>
              <a:t>to bypass the House of Lords and pass the bill into law without their consent</a:t>
            </a:r>
            <a:r>
              <a:rPr lang="fr-FR" sz="2400" b="0" i="0" dirty="0">
                <a:effectLst/>
              </a:rPr>
              <a:t>.</a:t>
            </a:r>
            <a:endParaRPr lang="fr-FR" sz="2400" kern="100" dirty="0">
              <a:effectLs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17411794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lnSpcReduction="10000"/>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200000"/>
              </a:lnSpc>
            </a:pPr>
            <a:r>
              <a:rPr lang="fr-FR" sz="2800" b="1" i="0" dirty="0">
                <a:effectLst/>
                <a:latin typeface="+mj-lt"/>
              </a:rPr>
              <a:t>3. </a:t>
            </a:r>
            <a:r>
              <a:rPr lang="fr-FR" sz="2800" b="1" i="0" u="none" strike="noStrike" baseline="0" dirty="0">
                <a:solidFill>
                  <a:srgbClr val="1D2128"/>
                </a:solidFill>
                <a:latin typeface="+mj-lt"/>
              </a:rPr>
              <a:t>Influences and Challenges: </a:t>
            </a:r>
          </a:p>
          <a:p>
            <a:pPr>
              <a:lnSpc>
                <a:spcPct val="150000"/>
              </a:lnSpc>
            </a:pPr>
            <a:r>
              <a:rPr lang="en-US" sz="2400" b="0" i="0" dirty="0">
                <a:effectLst/>
              </a:rPr>
              <a:t>The process of passing a bill can take several months, depending on the complexity of the legislation and the level of scrutiny it receives.</a:t>
            </a:r>
            <a:endParaRPr lang="fr-FR" sz="2400" kern="100" dirty="0">
              <a:effectLst/>
              <a:ea typeface="Calibri" panose="020F0502020204030204" pitchFamily="34" charset="0"/>
              <a:cs typeface="Arial" panose="020B0604020202020204" pitchFamily="34" charset="0"/>
            </a:endParaRPr>
          </a:p>
          <a:p>
            <a:pPr>
              <a:lnSpc>
                <a:spcPct val="150000"/>
              </a:lnSpc>
            </a:pPr>
            <a:r>
              <a:rPr lang="en-US" sz="2400" b="0" i="0" u="none" strike="noStrike" baseline="0" dirty="0">
                <a:solidFill>
                  <a:srgbClr val="1D2128"/>
                </a:solidFill>
              </a:rPr>
              <a:t>Throughout the process, several factors can </a:t>
            </a:r>
            <a:r>
              <a:rPr lang="en-US" sz="2400" b="1" i="0" u="none" strike="noStrike" baseline="0" dirty="0">
                <a:solidFill>
                  <a:srgbClr val="1D2128"/>
                </a:solidFill>
              </a:rPr>
              <a:t>influence</a:t>
            </a:r>
            <a:r>
              <a:rPr lang="en-US" sz="2400" b="0" i="0" u="none" strike="noStrike" baseline="0" dirty="0">
                <a:solidFill>
                  <a:srgbClr val="1D2128"/>
                </a:solidFill>
              </a:rPr>
              <a:t> the bill. Political dynamics, public opinion, and party affiliations play significant roles in shaping the bill's journey. Additionally, </a:t>
            </a:r>
            <a:r>
              <a:rPr lang="en-US" sz="2400" b="1" i="0" u="none" strike="noStrike" baseline="0" dirty="0">
                <a:solidFill>
                  <a:srgbClr val="1D2128"/>
                </a:solidFill>
              </a:rPr>
              <a:t>challenges</a:t>
            </a:r>
            <a:r>
              <a:rPr lang="en-US" sz="2400" b="0" i="0" u="none" strike="noStrike" baseline="0" dirty="0">
                <a:solidFill>
                  <a:srgbClr val="1D2128"/>
                </a:solidFill>
              </a:rPr>
              <a:t> such as filibustering, amendments proposed by MPs or Lords, and the potential need for compromise can impact the bill's progress</a:t>
            </a:r>
            <a:endParaRPr lang="fr-FR" sz="2400" dirty="0"/>
          </a:p>
        </p:txBody>
      </p:sp>
    </p:spTree>
    <p:extLst>
      <p:ext uri="{BB962C8B-B14F-4D97-AF65-F5344CB8AC3E}">
        <p14:creationId xmlns:p14="http://schemas.microsoft.com/office/powerpoint/2010/main" val="23687773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200000"/>
              </a:lnSpc>
            </a:pPr>
            <a:r>
              <a:rPr lang="fr-FR" sz="2800" b="1" i="0" dirty="0">
                <a:effectLst/>
                <a:latin typeface="+mj-lt"/>
              </a:rPr>
              <a:t>Conclusion</a:t>
            </a:r>
          </a:p>
          <a:p>
            <a:pPr>
              <a:lnSpc>
                <a:spcPct val="170000"/>
              </a:lnSpc>
            </a:pPr>
            <a:r>
              <a:rPr lang="en-US" sz="2600" b="0" i="0" dirty="0">
                <a:effectLst/>
              </a:rPr>
              <a:t>the process of how a bill becomes a law in Britain is a multi-stage and rigorous process that involves both Houses. It ensures that legislation is thoroughly examined, debated, and amended before it is enacted</a:t>
            </a:r>
            <a:r>
              <a:rPr lang="en-US" sz="2600" b="0" i="0">
                <a:effectLst/>
              </a:rPr>
              <a:t>. It </a:t>
            </a:r>
            <a:r>
              <a:rPr lang="en-US" sz="2600" b="0" i="0" dirty="0">
                <a:effectLst/>
              </a:rPr>
              <a:t>is a vital aspect of the British parliamentary system, reflecting the principles of representative democracy and parliamentary sovereignty.</a:t>
            </a:r>
          </a:p>
          <a:p>
            <a:pPr>
              <a:lnSpc>
                <a:spcPct val="150000"/>
              </a:lnSpc>
            </a:pPr>
            <a:endParaRPr lang="fr-FR" sz="2400" b="1" i="0" dirty="0">
              <a:effectLst/>
            </a:endParaRPr>
          </a:p>
        </p:txBody>
      </p:sp>
    </p:spTree>
    <p:extLst>
      <p:ext uri="{BB962C8B-B14F-4D97-AF65-F5344CB8AC3E}">
        <p14:creationId xmlns:p14="http://schemas.microsoft.com/office/powerpoint/2010/main" val="27628207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lgn="ctr">
              <a:buNone/>
            </a:pPr>
            <a:r>
              <a:rPr lang="en-US" sz="3500" b="1" kern="100" dirty="0">
                <a:solidFill>
                  <a:srgbClr val="1D2228"/>
                </a:solidFill>
                <a:latin typeface="+mj-lt"/>
                <a:ea typeface="Calibri" panose="020F0502020204030204" pitchFamily="34" charset="0"/>
                <a:cs typeface="Arial" panose="020B0604020202020204" pitchFamily="34" charset="0"/>
              </a:rPr>
              <a:t>Introduction</a:t>
            </a:r>
          </a:p>
          <a:p>
            <a:pPr algn="l">
              <a:lnSpc>
                <a:spcPct val="150000"/>
              </a:lnSpc>
            </a:pPr>
            <a:r>
              <a:rPr lang="en-US" sz="2800" b="0" i="0" dirty="0">
                <a:effectLst/>
              </a:rPr>
              <a:t>Laws in Britain have played a crucial role throughout history in shaping the country's political, social, and economic landscape. </a:t>
            </a:r>
            <a:r>
              <a:rPr lang="en-US" sz="2800" b="0" i="0" u="none" strike="noStrike" baseline="0" dirty="0">
                <a:solidFill>
                  <a:srgbClr val="1D2128"/>
                </a:solidFill>
              </a:rPr>
              <a:t>The passage of bills in Britain is a meticulous and democratic process that upholds the principles of transparency and accountability. Throughout different stages, bills are thoroughly scrutinized before becoming laws. </a:t>
            </a:r>
            <a:endParaRPr lang="fr-FR" sz="2800" dirty="0"/>
          </a:p>
        </p:txBody>
      </p:sp>
    </p:spTree>
    <p:extLst>
      <p:ext uri="{BB962C8B-B14F-4D97-AF65-F5344CB8AC3E}">
        <p14:creationId xmlns:p14="http://schemas.microsoft.com/office/powerpoint/2010/main" val="38947147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r>
              <a:rPr lang="fr-FR" sz="3200" dirty="0">
                <a:latin typeface="Showcard Gothic" panose="04020904020102020604" pitchFamily="82" charset="0"/>
              </a:rPr>
              <a:t>1. </a:t>
            </a:r>
            <a:r>
              <a:rPr lang="en-US" sz="3200" b="1" kern="0" dirty="0">
                <a:effectLst/>
                <a:latin typeface="Showcard Gothic" panose="04020904020102020604" pitchFamily="82" charset="0"/>
                <a:ea typeface="Times New Roman" panose="02020603050405020304" pitchFamily="18" charset="0"/>
                <a:cs typeface="Arial" panose="020B0604020202020204" pitchFamily="34" charset="0"/>
              </a:rPr>
              <a:t> </a:t>
            </a:r>
            <a:r>
              <a:rPr lang="en-US" sz="3200" b="1" kern="0" dirty="0">
                <a:latin typeface="+mj-lt"/>
                <a:ea typeface="Times New Roman" panose="02020603050405020304" pitchFamily="18" charset="0"/>
                <a:cs typeface="Arial" panose="020B0604020202020204" pitchFamily="34" charset="0"/>
              </a:rPr>
              <a:t>The Legislative Process</a:t>
            </a:r>
            <a:r>
              <a:rPr lang="en-US" sz="3200" b="1" kern="0" dirty="0">
                <a:effectLst/>
                <a:latin typeface="+mj-lt"/>
                <a:ea typeface="Times New Roman" panose="02020603050405020304" pitchFamily="18" charset="0"/>
                <a:cs typeface="Arial" panose="020B0604020202020204" pitchFamily="34" charset="0"/>
              </a:rPr>
              <a:t>:</a:t>
            </a:r>
          </a:p>
          <a:p>
            <a:pPr marL="0" indent="0" algn="l">
              <a:buNone/>
            </a:pPr>
            <a:endParaRPr lang="fr-FR" sz="1800" b="0" i="0" u="none" strike="noStrike" baseline="0" dirty="0">
              <a:solidFill>
                <a:srgbClr val="000000"/>
              </a:solidFill>
              <a:latin typeface="Times New Roman" panose="02020603050405020304" pitchFamily="18" charset="0"/>
            </a:endParaRPr>
          </a:p>
          <a:p>
            <a:pPr>
              <a:lnSpc>
                <a:spcPct val="150000"/>
              </a:lnSpc>
            </a:pPr>
            <a:r>
              <a:rPr lang="en-US" sz="2800" b="0" i="0" u="none" strike="noStrike" baseline="0" dirty="0">
                <a:solidFill>
                  <a:srgbClr val="000000"/>
                </a:solidFill>
              </a:rPr>
              <a:t> </a:t>
            </a:r>
            <a:r>
              <a:rPr lang="en-US" sz="2800" b="0" i="0" u="none" strike="noStrike" baseline="0" dirty="0">
                <a:solidFill>
                  <a:srgbClr val="1D2128"/>
                </a:solidFill>
              </a:rPr>
              <a:t>The legislative process in Britain is a vital aspect of the democratic system, ensuring that laws are made through a rigorous and transparent procedure. Bills can be introduced by the government, known as </a:t>
            </a:r>
            <a:r>
              <a:rPr lang="en-US" sz="2800" b="1" i="0" u="none" strike="noStrike" baseline="0" dirty="0">
                <a:solidFill>
                  <a:srgbClr val="1D2128"/>
                </a:solidFill>
              </a:rPr>
              <a:t>government bills</a:t>
            </a:r>
            <a:r>
              <a:rPr lang="en-US" sz="2800" b="0" i="0" u="none" strike="noStrike" baseline="0" dirty="0">
                <a:solidFill>
                  <a:srgbClr val="1D2128"/>
                </a:solidFill>
              </a:rPr>
              <a:t>, or by individual Members of Parliament (MPs) and Members of the House of Lords, known as </a:t>
            </a:r>
            <a:r>
              <a:rPr lang="en-US" sz="2800" b="1" i="0" u="none" strike="noStrike" baseline="0" dirty="0">
                <a:solidFill>
                  <a:srgbClr val="1D2128"/>
                </a:solidFill>
              </a:rPr>
              <a:t>private members' bills</a:t>
            </a:r>
            <a:r>
              <a:rPr lang="en-US" sz="2800" b="0" i="0" u="none" strike="noStrike" baseline="0" dirty="0">
                <a:solidFill>
                  <a:srgbClr val="1D2128"/>
                </a:solidFill>
              </a:rPr>
              <a:t>. </a:t>
            </a:r>
            <a:endParaRPr lang="fr-FR" sz="2800" dirty="0"/>
          </a:p>
        </p:txBody>
      </p:sp>
    </p:spTree>
    <p:extLst>
      <p:ext uri="{BB962C8B-B14F-4D97-AF65-F5344CB8AC3E}">
        <p14:creationId xmlns:p14="http://schemas.microsoft.com/office/powerpoint/2010/main" val="750396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pPr marL="0" indent="0" algn="l">
              <a:buNone/>
            </a:pPr>
            <a:endParaRPr lang="fr-FR" sz="1800" b="0" i="0" u="none" strike="noStrike" baseline="0" dirty="0">
              <a:solidFill>
                <a:srgbClr val="000000"/>
              </a:solidFill>
              <a:latin typeface="Times New Roman" panose="02020603050405020304" pitchFamily="18" charset="0"/>
            </a:endParaRPr>
          </a:p>
          <a:p>
            <a:r>
              <a:rPr lang="en-US" sz="2800" b="0" i="0" u="none" strike="noStrike" baseline="0" dirty="0">
                <a:solidFill>
                  <a:srgbClr val="000000"/>
                </a:solidFill>
                <a:latin typeface="+mj-lt"/>
              </a:rPr>
              <a:t> </a:t>
            </a:r>
            <a:r>
              <a:rPr lang="en-US" sz="2800" b="1" i="0" u="none" strike="noStrike" baseline="0" dirty="0">
                <a:solidFill>
                  <a:srgbClr val="1D2128"/>
                </a:solidFill>
                <a:latin typeface="+mj-lt"/>
              </a:rPr>
              <a:t>2. Stages of a Bill: </a:t>
            </a:r>
          </a:p>
          <a:p>
            <a:pPr marL="0" indent="0">
              <a:buNone/>
            </a:pPr>
            <a:endParaRPr lang="en-US" sz="2800" b="0" i="0" u="none" strike="noStrike" baseline="0" dirty="0">
              <a:solidFill>
                <a:srgbClr val="1D2128"/>
              </a:solidFill>
              <a:latin typeface="+mj-lt"/>
            </a:endParaRPr>
          </a:p>
          <a:p>
            <a:r>
              <a:rPr lang="en-US" sz="2800" b="1" i="0" u="none" strike="noStrike" baseline="0" dirty="0">
                <a:solidFill>
                  <a:srgbClr val="1D2128"/>
                </a:solidFill>
                <a:latin typeface="+mj-lt"/>
              </a:rPr>
              <a:t>a) First Reading: </a:t>
            </a:r>
          </a:p>
          <a:p>
            <a:pPr marL="0" indent="0">
              <a:buNone/>
            </a:pPr>
            <a:endParaRPr lang="en-US" sz="2800" b="1" i="0" u="none" strike="noStrike" baseline="0" dirty="0">
              <a:solidFill>
                <a:srgbClr val="1D2128"/>
              </a:solidFill>
              <a:latin typeface="+mj-lt"/>
            </a:endParaRPr>
          </a:p>
          <a:p>
            <a:pPr>
              <a:lnSpc>
                <a:spcPct val="200000"/>
              </a:lnSpc>
            </a:pPr>
            <a:r>
              <a:rPr lang="en-US" sz="2400" b="0" i="0" dirty="0">
                <a:effectLst/>
              </a:rPr>
              <a:t>The first reading is a formality where the bill is introduced in the House of Commons or House of Lords, and its title is read out. No debate or discussion takes place at this stage.</a:t>
            </a:r>
            <a:endParaRPr lang="fr-FR" sz="2400" dirty="0"/>
          </a:p>
        </p:txBody>
      </p:sp>
    </p:spTree>
    <p:extLst>
      <p:ext uri="{BB962C8B-B14F-4D97-AF65-F5344CB8AC3E}">
        <p14:creationId xmlns:p14="http://schemas.microsoft.com/office/powerpoint/2010/main" val="8015179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383458"/>
            <a:ext cx="10102646" cy="6076336"/>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200000"/>
              </a:lnSpc>
              <a:spcAft>
                <a:spcPts val="800"/>
              </a:spcAft>
            </a:pPr>
            <a:r>
              <a:rPr lang="en-US" sz="3000" b="1" i="0" dirty="0">
                <a:effectLst/>
                <a:latin typeface="+mj-lt"/>
              </a:rPr>
              <a:t>b</a:t>
            </a:r>
            <a:r>
              <a:rPr lang="en-US" sz="3000" b="1" i="0" u="none" strike="noStrike" baseline="0" dirty="0">
                <a:solidFill>
                  <a:srgbClr val="1D2128"/>
                </a:solidFill>
                <a:latin typeface="+mj-lt"/>
              </a:rPr>
              <a:t>) </a:t>
            </a:r>
            <a:r>
              <a:rPr lang="en-US" sz="3000" b="1" i="0" dirty="0">
                <a:effectLst/>
                <a:latin typeface="+mj-lt"/>
              </a:rPr>
              <a:t>Second Reading:</a:t>
            </a:r>
          </a:p>
          <a:p>
            <a:pPr>
              <a:lnSpc>
                <a:spcPct val="200000"/>
              </a:lnSpc>
              <a:spcAft>
                <a:spcPts val="800"/>
              </a:spcAft>
            </a:pPr>
            <a:r>
              <a:rPr lang="en-US" sz="2400" b="0" i="0" dirty="0">
                <a:effectLst/>
              </a:rPr>
              <a:t> During the second reading, the main principles of the bill are debated, and a vote is taken on whether to proceed with the bill. This is the first opportunity for MPs or Lords to express their opinions on the bill and propose amendments.</a:t>
            </a:r>
          </a:p>
          <a:p>
            <a:pPr>
              <a:lnSpc>
                <a:spcPct val="200000"/>
              </a:lnSpc>
              <a:spcAft>
                <a:spcPts val="800"/>
              </a:spcAft>
            </a:pPr>
            <a:endParaRPr lang="en-US" sz="3200" kern="0" dirty="0">
              <a:effectLst/>
              <a:latin typeface="+mj-lt"/>
              <a:ea typeface="Times New Roman" panose="02020603050405020304" pitchFamily="18" charset="0"/>
              <a:cs typeface="Arial" panose="020B0604020202020204" pitchFamily="34" charset="0"/>
            </a:endParaRPr>
          </a:p>
          <a:p>
            <a:endParaRPr lang="fr-FR" sz="1800" kern="100" dirty="0">
              <a:effectLst/>
              <a:latin typeface="Calibri" panose="020F0502020204030204" pitchFamily="34" charset="0"/>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2911739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en-US" sz="2800" b="1" i="0" dirty="0">
                <a:effectLst/>
                <a:latin typeface="+mj-lt"/>
              </a:rPr>
              <a:t>c</a:t>
            </a:r>
            <a:r>
              <a:rPr lang="en-US" sz="2800" b="1" i="0" u="none" strike="noStrike" baseline="0" dirty="0">
                <a:solidFill>
                  <a:srgbClr val="1D2128"/>
                </a:solidFill>
                <a:latin typeface="+mj-lt"/>
              </a:rPr>
              <a:t>) </a:t>
            </a:r>
            <a:r>
              <a:rPr lang="en-US" sz="2800" b="1" i="0" dirty="0">
                <a:effectLst/>
                <a:latin typeface="+mj-lt"/>
              </a:rPr>
              <a:t>Committee Stage:</a:t>
            </a:r>
          </a:p>
          <a:p>
            <a:pPr algn="l">
              <a:lnSpc>
                <a:spcPct val="200000"/>
              </a:lnSpc>
            </a:pPr>
            <a:r>
              <a:rPr lang="en-US" sz="2800" b="0" i="0" dirty="0">
                <a:effectLst/>
                <a:latin typeface="Noto Sans" panose="020B0502040504020204" pitchFamily="34" charset="0"/>
              </a:rPr>
              <a:t> </a:t>
            </a:r>
            <a:r>
              <a:rPr lang="en-US" sz="2400" b="0" i="0" dirty="0">
                <a:effectLst/>
              </a:rPr>
              <a:t>At this stage, the bill is examined in detail by a committee of MPs or Lords. The committee scrutinizes each clause of the bill, considers any proposed amendments, and votes on them. </a:t>
            </a:r>
            <a:r>
              <a:rPr lang="en-US" sz="2400" b="0" i="0" u="none" strike="noStrike" baseline="0" dirty="0">
                <a:solidFill>
                  <a:srgbClr val="1D2128"/>
                </a:solidFill>
              </a:rPr>
              <a:t>This stage allows for a thorough review of the bill's content and ensures it is scrutinized by experts.</a:t>
            </a:r>
            <a:endParaRPr lang="fr-FR" sz="2400" kern="100" dirty="0">
              <a:effectLs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8274175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fr-FR" sz="2800" b="1" kern="100" dirty="0">
                <a:effectLst/>
                <a:latin typeface="+mj-lt"/>
                <a:ea typeface="Calibri" panose="020F0502020204030204" pitchFamily="34" charset="0"/>
                <a:cs typeface="Arial" panose="020B0604020202020204" pitchFamily="34" charset="0"/>
              </a:rPr>
              <a:t>d</a:t>
            </a:r>
            <a:r>
              <a:rPr lang="en-US" sz="2800" b="1" i="0" u="none" strike="noStrike" baseline="0" dirty="0">
                <a:solidFill>
                  <a:srgbClr val="1D2128"/>
                </a:solidFill>
                <a:latin typeface="+mj-lt"/>
              </a:rPr>
              <a:t>)</a:t>
            </a:r>
            <a:r>
              <a:rPr lang="en-US" sz="2800" b="1" i="0" dirty="0">
                <a:effectLst/>
                <a:latin typeface="+mj-lt"/>
              </a:rPr>
              <a:t> Report Stage: </a:t>
            </a:r>
          </a:p>
          <a:p>
            <a:pPr>
              <a:lnSpc>
                <a:spcPct val="200000"/>
              </a:lnSpc>
            </a:pPr>
            <a:r>
              <a:rPr lang="en-US" sz="2400" b="0" i="0" dirty="0">
                <a:effectLst/>
              </a:rPr>
              <a:t>After the committee stage, the bill returns to the House of Commons or House of Lords for the report stage. This is where the committee's amendments are considered, and further amendments may be proposed. MPs or Lords can debate and vote on each amendment.</a:t>
            </a: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0801139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marL="0" indent="0">
              <a:buNone/>
            </a:pPr>
            <a:r>
              <a:rPr lang="fr-FR" sz="2800" b="1" i="0" u="none" strike="noStrike" baseline="0" dirty="0">
                <a:solidFill>
                  <a:srgbClr val="1D2128"/>
                </a:solidFill>
              </a:rPr>
              <a:t>e) </a:t>
            </a:r>
            <a:r>
              <a:rPr lang="en-US" sz="2800" b="1" i="0" u="none" strike="noStrike" baseline="0" dirty="0">
                <a:solidFill>
                  <a:srgbClr val="1D2128"/>
                </a:solidFill>
              </a:rPr>
              <a:t>Third</a:t>
            </a:r>
            <a:r>
              <a:rPr lang="fr-FR" sz="2800" b="1" i="0" u="none" strike="noStrike" baseline="0" dirty="0">
                <a:solidFill>
                  <a:srgbClr val="1D2128"/>
                </a:solidFill>
              </a:rPr>
              <a:t> Reading:</a:t>
            </a:r>
          </a:p>
          <a:p>
            <a:pPr marL="0" indent="0">
              <a:buNone/>
            </a:pPr>
            <a:endParaRPr lang="fr-FR" sz="2800" b="1" i="0" u="none" strike="noStrike" baseline="0" dirty="0">
              <a:solidFill>
                <a:srgbClr val="1D2128"/>
              </a:solidFill>
            </a:endParaRPr>
          </a:p>
          <a:p>
            <a:pPr marL="0" indent="0">
              <a:lnSpc>
                <a:spcPct val="200000"/>
              </a:lnSpc>
              <a:buNone/>
            </a:pPr>
            <a:r>
              <a:rPr lang="en-US" sz="2400" b="0" i="0" dirty="0">
                <a:effectLst/>
              </a:rPr>
              <a:t>The third reading is the final opportunity for MPs or Lords to debate the bill and propose any further amendments. </a:t>
            </a:r>
            <a:r>
              <a:rPr lang="en-US" sz="2400" b="0" i="0" u="none" strike="noStrike" baseline="0" dirty="0">
                <a:solidFill>
                  <a:srgbClr val="1D2128"/>
                </a:solidFill>
              </a:rPr>
              <a:t>At this stage, the debate is usually confined to what is actually in the bill, rather than proposing new amendments. </a:t>
            </a:r>
            <a:r>
              <a:rPr lang="en-US" sz="2400" b="0" i="0" dirty="0">
                <a:effectLst/>
              </a:rPr>
              <a:t>The bill is then voted on, and if it is approved, it moves to the other house of Parliament for consideration.</a:t>
            </a:r>
            <a:endParaRPr lang="fr-FR" sz="2400" kern="100" dirty="0">
              <a:effectLst/>
              <a:ea typeface="Calibri" panose="020F0502020204030204" pitchFamily="34" charset="0"/>
              <a:cs typeface="Arial" panose="020B0604020202020204" pitchFamily="34" charset="0"/>
            </a:endParaRPr>
          </a:p>
          <a:p>
            <a:pPr>
              <a:lnSpc>
                <a:spcPct val="150000"/>
              </a:lnSpc>
            </a:pPr>
            <a:endParaRPr lang="fr-FR" sz="2800" kern="100" dirty="0">
              <a:effectLst/>
              <a:latin typeface="+mj-l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33264650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2FFE0BCC-3766-6B41-C132-5528CC75DB79}"/>
              </a:ext>
            </a:extLst>
          </p:cNvPr>
          <p:cNvSpPr>
            <a:spLocks noGrp="1"/>
          </p:cNvSpPr>
          <p:nvPr>
            <p:ph idx="1"/>
          </p:nvPr>
        </p:nvSpPr>
        <p:spPr>
          <a:xfrm>
            <a:off x="1769806" y="280219"/>
            <a:ext cx="10102646" cy="6179575"/>
          </a:xfrm>
        </p:spPr>
        <p:txBody>
          <a:bodyPr>
            <a:normAutofit/>
          </a:bodyPr>
          <a:lstStyle/>
          <a:p>
            <a:endParaRPr lang="en-US" sz="1800" kern="100" dirty="0">
              <a:solidFill>
                <a:srgbClr val="1D2228"/>
              </a:solidFill>
              <a:effectLst/>
              <a:latin typeface="Times New Roman" panose="02020603050405020304" pitchFamily="18" charset="0"/>
              <a:ea typeface="Calibri" panose="020F0502020204030204" pitchFamily="34" charset="0"/>
              <a:cs typeface="Arial" panose="020B0604020202020204" pitchFamily="34" charset="0"/>
            </a:endParaRPr>
          </a:p>
          <a:p>
            <a:pPr>
              <a:lnSpc>
                <a:spcPct val="150000"/>
              </a:lnSpc>
            </a:pPr>
            <a:r>
              <a:rPr lang="en-US" sz="2800" b="1" i="0" u="none" strike="noStrike" baseline="0" dirty="0">
                <a:solidFill>
                  <a:srgbClr val="1D2128"/>
                </a:solidFill>
                <a:latin typeface="+mj-lt"/>
              </a:rPr>
              <a:t>f) Consideration by the Other House:</a:t>
            </a:r>
            <a:endParaRPr lang="fr-FR" sz="2800" kern="100" dirty="0">
              <a:effectLst/>
              <a:latin typeface="+mj-lt"/>
              <a:ea typeface="Calibri" panose="020F0502020204030204" pitchFamily="34" charset="0"/>
              <a:cs typeface="Arial" panose="020B0604020202020204" pitchFamily="34" charset="0"/>
            </a:endParaRPr>
          </a:p>
          <a:p>
            <a:pPr>
              <a:lnSpc>
                <a:spcPct val="200000"/>
              </a:lnSpc>
            </a:pPr>
            <a:r>
              <a:rPr lang="en-US" sz="2400" b="0" i="0" u="none" strike="noStrike" baseline="0" dirty="0">
                <a:solidFill>
                  <a:srgbClr val="1D2128"/>
                </a:solidFill>
              </a:rPr>
              <a:t>The bill undergoes a similar process in the other House, going through the stages of first reading, second reading, committee stage, report stage, and third reading. The House may propose amendments or modifications, which are then considered by the originating House.</a:t>
            </a:r>
            <a:endParaRPr lang="fr-FR" sz="2400" kern="100" dirty="0">
              <a:effectLst/>
              <a:ea typeface="Calibri" panose="020F0502020204030204" pitchFamily="34" charset="0"/>
              <a:cs typeface="Arial" panose="020B0604020202020204" pitchFamily="34" charset="0"/>
            </a:endParaRPr>
          </a:p>
          <a:p>
            <a:endParaRPr lang="fr-FR" dirty="0"/>
          </a:p>
        </p:txBody>
      </p:sp>
    </p:spTree>
    <p:extLst>
      <p:ext uri="{BB962C8B-B14F-4D97-AF65-F5344CB8AC3E}">
        <p14:creationId xmlns:p14="http://schemas.microsoft.com/office/powerpoint/2010/main" val="2775806465"/>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165</TotalTime>
  <Words>958</Words>
  <Application>Microsoft Office PowerPoint</Application>
  <PresentationFormat>Grand écran</PresentationFormat>
  <Paragraphs>55</Paragraphs>
  <Slides>16</Slides>
  <Notes>0</Notes>
  <HiddenSlides>0</HiddenSlides>
  <MMClips>0</MMClips>
  <ScaleCrop>false</ScaleCrop>
  <HeadingPairs>
    <vt:vector size="6" baseType="variant">
      <vt:variant>
        <vt:lpstr>Polices utilisées</vt:lpstr>
      </vt:variant>
      <vt:variant>
        <vt:i4>7</vt:i4>
      </vt:variant>
      <vt:variant>
        <vt:lpstr>Thème</vt:lpstr>
      </vt:variant>
      <vt:variant>
        <vt:i4>1</vt:i4>
      </vt:variant>
      <vt:variant>
        <vt:lpstr>Titres des diapositives</vt:lpstr>
      </vt:variant>
      <vt:variant>
        <vt:i4>16</vt:i4>
      </vt:variant>
    </vt:vector>
  </HeadingPairs>
  <TitlesOfParts>
    <vt:vector size="24" baseType="lpstr">
      <vt:lpstr>Arial</vt:lpstr>
      <vt:lpstr>Calibri</vt:lpstr>
      <vt:lpstr>Century Gothic</vt:lpstr>
      <vt:lpstr>Noto Sans</vt:lpstr>
      <vt:lpstr>Showcard Gothic</vt:lpstr>
      <vt:lpstr>Times New Roman</vt:lpstr>
      <vt:lpstr>Wingdings 3</vt:lpstr>
      <vt:lpstr>Brin</vt:lpstr>
      <vt:lpstr>Lecture V   From Inception to Execution: How a Bill Becomes a Law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I  The British Political System: An Overview </dc:title>
  <dc:creator>billel filali</dc:creator>
  <cp:lastModifiedBy>billel filali</cp:lastModifiedBy>
  <cp:revision>18</cp:revision>
  <dcterms:created xsi:type="dcterms:W3CDTF">2023-10-06T13:08:38Z</dcterms:created>
  <dcterms:modified xsi:type="dcterms:W3CDTF">2023-11-04T20:40:40Z</dcterms:modified>
</cp:coreProperties>
</file>