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1"/>
  </p:sldMasterIdLst>
  <p:notesMasterIdLst>
    <p:notesMasterId r:id="rId11"/>
  </p:notesMasterIdLst>
  <p:sldIdLst>
    <p:sldId id="258" r:id="rId2"/>
    <p:sldId id="261" r:id="rId3"/>
    <p:sldId id="327" r:id="rId4"/>
    <p:sldId id="347" r:id="rId5"/>
    <p:sldId id="343" r:id="rId6"/>
    <p:sldId id="345" r:id="rId7"/>
    <p:sldId id="344" r:id="rId8"/>
    <p:sldId id="346" r:id="rId9"/>
    <p:sldId id="28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227EA2-C18C-4DE0-BCA6-DE0E0BEC37AA}" type="doc">
      <dgm:prSet loTypeId="urn:microsoft.com/office/officeart/2005/8/layout/process1" loCatId="process" qsTypeId="urn:microsoft.com/office/officeart/2005/8/quickstyle/simple1" qsCatId="simple" csTypeId="urn:microsoft.com/office/officeart/2005/8/colors/accent1_2" csCatId="accent1" phldr="1"/>
      <dgm:spPr/>
    </dgm:pt>
    <dgm:pt modelId="{2B192DB8-6290-4D67-982C-CECC56FBE07C}">
      <dgm:prSet/>
      <dgm:spPr/>
      <dgm:t>
        <a:bodyPr/>
        <a:lstStyle/>
        <a:p>
          <a:r>
            <a:rPr lang="ar-DZ"/>
            <a:t>التصدير</a:t>
          </a:r>
          <a:endParaRPr lang="en-US"/>
        </a:p>
      </dgm:t>
    </dgm:pt>
    <dgm:pt modelId="{3AD52163-EC38-4D13-AE37-3EF6870DA853}" type="parTrans" cxnId="{F4DA0175-77F6-44BD-A649-E23CA9308DCC}">
      <dgm:prSet/>
      <dgm:spPr/>
      <dgm:t>
        <a:bodyPr/>
        <a:lstStyle/>
        <a:p>
          <a:endParaRPr lang="fr-FR"/>
        </a:p>
      </dgm:t>
    </dgm:pt>
    <dgm:pt modelId="{3033884B-368B-4E06-B6DD-7026C27A3BB1}" type="sibTrans" cxnId="{F4DA0175-77F6-44BD-A649-E23CA9308DCC}">
      <dgm:prSet/>
      <dgm:spPr/>
      <dgm:t>
        <a:bodyPr/>
        <a:lstStyle/>
        <a:p>
          <a:endParaRPr lang="fr-FR"/>
        </a:p>
      </dgm:t>
    </dgm:pt>
    <dgm:pt modelId="{66ACF515-739A-45F9-8EEC-2FADDB40EB66}">
      <dgm:prSet/>
      <dgm:spPr/>
      <dgm:t>
        <a:bodyPr/>
        <a:lstStyle/>
        <a:p>
          <a:pPr rtl="1"/>
          <a:r>
            <a:rPr lang="ar-DZ"/>
            <a:t>التعاقدات الدولية</a:t>
          </a:r>
          <a:endParaRPr lang="en-US"/>
        </a:p>
      </dgm:t>
    </dgm:pt>
    <dgm:pt modelId="{0565F464-84BB-4AEA-9BE9-9A30CACA7885}" type="sibTrans" cxnId="{E2EA81DA-B8CC-45FB-AD5B-AC1830EA57EE}">
      <dgm:prSet/>
      <dgm:spPr/>
      <dgm:t>
        <a:bodyPr/>
        <a:lstStyle/>
        <a:p>
          <a:endParaRPr lang="fr-FR"/>
        </a:p>
      </dgm:t>
    </dgm:pt>
    <dgm:pt modelId="{2661AA77-071D-43CE-A829-81A332DDABFB}" type="parTrans" cxnId="{E2EA81DA-B8CC-45FB-AD5B-AC1830EA57EE}">
      <dgm:prSet/>
      <dgm:spPr/>
      <dgm:t>
        <a:bodyPr/>
        <a:lstStyle/>
        <a:p>
          <a:endParaRPr lang="fr-FR"/>
        </a:p>
      </dgm:t>
    </dgm:pt>
    <dgm:pt modelId="{7D3C76A3-0DCA-4B4B-98EA-D68BF8A0AA82}">
      <dgm:prSet/>
      <dgm:spPr/>
      <dgm:t>
        <a:bodyPr/>
        <a:lstStyle/>
        <a:p>
          <a:pPr rtl="1"/>
          <a:r>
            <a:rPr lang="ar-DZ"/>
            <a:t>المشاريع المشتركة</a:t>
          </a:r>
          <a:endParaRPr lang="en-US"/>
        </a:p>
      </dgm:t>
    </dgm:pt>
    <dgm:pt modelId="{DF6FA913-C80F-472E-8A13-C39679676BE3}" type="parTrans" cxnId="{24F7763D-247B-4B62-B86D-9F5A3BE0CB42}">
      <dgm:prSet/>
      <dgm:spPr/>
      <dgm:t>
        <a:bodyPr/>
        <a:lstStyle/>
        <a:p>
          <a:endParaRPr lang="fr-FR"/>
        </a:p>
      </dgm:t>
    </dgm:pt>
    <dgm:pt modelId="{0805BC39-031D-4A6A-A25E-3F19338FCEFC}" type="sibTrans" cxnId="{24F7763D-247B-4B62-B86D-9F5A3BE0CB42}">
      <dgm:prSet/>
      <dgm:spPr/>
      <dgm:t>
        <a:bodyPr/>
        <a:lstStyle/>
        <a:p>
          <a:endParaRPr lang="fr-FR"/>
        </a:p>
      </dgm:t>
    </dgm:pt>
    <dgm:pt modelId="{DBBCE1C3-FB70-4293-A11E-AA7A5E069833}">
      <dgm:prSet/>
      <dgm:spPr/>
      <dgm:t>
        <a:bodyPr/>
        <a:lstStyle/>
        <a:p>
          <a:pPr rtl="1"/>
          <a:r>
            <a:rPr lang="ar-DZ"/>
            <a:t>الاستثمار المباشر</a:t>
          </a:r>
          <a:endParaRPr lang="en-US"/>
        </a:p>
      </dgm:t>
    </dgm:pt>
    <dgm:pt modelId="{6EEC986F-65A7-4278-80FC-F20A6309770E}" type="parTrans" cxnId="{D5F02F13-5362-49B7-AF1E-8BC1DE64F3EF}">
      <dgm:prSet/>
      <dgm:spPr/>
      <dgm:t>
        <a:bodyPr/>
        <a:lstStyle/>
        <a:p>
          <a:endParaRPr lang="fr-FR"/>
        </a:p>
      </dgm:t>
    </dgm:pt>
    <dgm:pt modelId="{C6ADD677-49A1-4D54-B3D9-9B81A83BF350}" type="sibTrans" cxnId="{D5F02F13-5362-49B7-AF1E-8BC1DE64F3EF}">
      <dgm:prSet/>
      <dgm:spPr/>
      <dgm:t>
        <a:bodyPr/>
        <a:lstStyle/>
        <a:p>
          <a:endParaRPr lang="fr-FR"/>
        </a:p>
      </dgm:t>
    </dgm:pt>
    <dgm:pt modelId="{C391750E-B223-405A-BF02-E16B46690658}" type="pres">
      <dgm:prSet presAssocID="{BA227EA2-C18C-4DE0-BCA6-DE0E0BEC37AA}" presName="Name0" presStyleCnt="0">
        <dgm:presLayoutVars>
          <dgm:dir/>
          <dgm:resizeHandles val="exact"/>
        </dgm:presLayoutVars>
      </dgm:prSet>
      <dgm:spPr/>
    </dgm:pt>
    <dgm:pt modelId="{5A23B087-A01C-41FA-A622-D2CB56083449}" type="pres">
      <dgm:prSet presAssocID="{2B192DB8-6290-4D67-982C-CECC56FBE07C}" presName="node" presStyleLbl="node1" presStyleIdx="0" presStyleCnt="4">
        <dgm:presLayoutVars>
          <dgm:bulletEnabled val="1"/>
        </dgm:presLayoutVars>
      </dgm:prSet>
      <dgm:spPr/>
      <dgm:t>
        <a:bodyPr/>
        <a:lstStyle/>
        <a:p>
          <a:endParaRPr lang="fr-FR"/>
        </a:p>
      </dgm:t>
    </dgm:pt>
    <dgm:pt modelId="{ED52643D-6221-4EED-BE5E-85CCBFF66049}" type="pres">
      <dgm:prSet presAssocID="{3033884B-368B-4E06-B6DD-7026C27A3BB1}" presName="sibTrans" presStyleLbl="sibTrans2D1" presStyleIdx="0" presStyleCnt="3"/>
      <dgm:spPr/>
      <dgm:t>
        <a:bodyPr/>
        <a:lstStyle/>
        <a:p>
          <a:endParaRPr lang="fr-FR"/>
        </a:p>
      </dgm:t>
    </dgm:pt>
    <dgm:pt modelId="{E291DF15-0B42-4596-A814-0BD5B07F8D87}" type="pres">
      <dgm:prSet presAssocID="{3033884B-368B-4E06-B6DD-7026C27A3BB1}" presName="connectorText" presStyleLbl="sibTrans2D1" presStyleIdx="0" presStyleCnt="3"/>
      <dgm:spPr/>
      <dgm:t>
        <a:bodyPr/>
        <a:lstStyle/>
        <a:p>
          <a:endParaRPr lang="fr-FR"/>
        </a:p>
      </dgm:t>
    </dgm:pt>
    <dgm:pt modelId="{3909556E-0810-484B-89E9-D5730D63E58A}" type="pres">
      <dgm:prSet presAssocID="{66ACF515-739A-45F9-8EEC-2FADDB40EB66}" presName="node" presStyleLbl="node1" presStyleIdx="1" presStyleCnt="4">
        <dgm:presLayoutVars>
          <dgm:bulletEnabled val="1"/>
        </dgm:presLayoutVars>
      </dgm:prSet>
      <dgm:spPr/>
      <dgm:t>
        <a:bodyPr/>
        <a:lstStyle/>
        <a:p>
          <a:endParaRPr lang="fr-FR"/>
        </a:p>
      </dgm:t>
    </dgm:pt>
    <dgm:pt modelId="{685E9EEC-7362-4A59-BA04-D99E91262476}" type="pres">
      <dgm:prSet presAssocID="{0565F464-84BB-4AEA-9BE9-9A30CACA7885}" presName="sibTrans" presStyleLbl="sibTrans2D1" presStyleIdx="1" presStyleCnt="3"/>
      <dgm:spPr/>
      <dgm:t>
        <a:bodyPr/>
        <a:lstStyle/>
        <a:p>
          <a:endParaRPr lang="fr-FR"/>
        </a:p>
      </dgm:t>
    </dgm:pt>
    <dgm:pt modelId="{2C072D87-1408-40A8-9C3C-8A9B6B618912}" type="pres">
      <dgm:prSet presAssocID="{0565F464-84BB-4AEA-9BE9-9A30CACA7885}" presName="connectorText" presStyleLbl="sibTrans2D1" presStyleIdx="1" presStyleCnt="3"/>
      <dgm:spPr/>
      <dgm:t>
        <a:bodyPr/>
        <a:lstStyle/>
        <a:p>
          <a:endParaRPr lang="fr-FR"/>
        </a:p>
      </dgm:t>
    </dgm:pt>
    <dgm:pt modelId="{98D19281-5E1A-4B68-BC05-55CF8DEFB8DE}" type="pres">
      <dgm:prSet presAssocID="{7D3C76A3-0DCA-4B4B-98EA-D68BF8A0AA82}" presName="node" presStyleLbl="node1" presStyleIdx="2" presStyleCnt="4">
        <dgm:presLayoutVars>
          <dgm:bulletEnabled val="1"/>
        </dgm:presLayoutVars>
      </dgm:prSet>
      <dgm:spPr/>
      <dgm:t>
        <a:bodyPr/>
        <a:lstStyle/>
        <a:p>
          <a:endParaRPr lang="fr-FR"/>
        </a:p>
      </dgm:t>
    </dgm:pt>
    <dgm:pt modelId="{BE458E05-624C-4C77-BE43-7CFB55485EE0}" type="pres">
      <dgm:prSet presAssocID="{0805BC39-031D-4A6A-A25E-3F19338FCEFC}" presName="sibTrans" presStyleLbl="sibTrans2D1" presStyleIdx="2" presStyleCnt="3"/>
      <dgm:spPr/>
      <dgm:t>
        <a:bodyPr/>
        <a:lstStyle/>
        <a:p>
          <a:endParaRPr lang="fr-FR"/>
        </a:p>
      </dgm:t>
    </dgm:pt>
    <dgm:pt modelId="{C0EA4014-1CD0-437B-B41D-770B1D5EC05D}" type="pres">
      <dgm:prSet presAssocID="{0805BC39-031D-4A6A-A25E-3F19338FCEFC}" presName="connectorText" presStyleLbl="sibTrans2D1" presStyleIdx="2" presStyleCnt="3"/>
      <dgm:spPr/>
      <dgm:t>
        <a:bodyPr/>
        <a:lstStyle/>
        <a:p>
          <a:endParaRPr lang="fr-FR"/>
        </a:p>
      </dgm:t>
    </dgm:pt>
    <dgm:pt modelId="{089E7B4B-3AA0-453D-9746-EB6616B67BFD}" type="pres">
      <dgm:prSet presAssocID="{DBBCE1C3-FB70-4293-A11E-AA7A5E069833}" presName="node" presStyleLbl="node1" presStyleIdx="3" presStyleCnt="4">
        <dgm:presLayoutVars>
          <dgm:bulletEnabled val="1"/>
        </dgm:presLayoutVars>
      </dgm:prSet>
      <dgm:spPr/>
      <dgm:t>
        <a:bodyPr/>
        <a:lstStyle/>
        <a:p>
          <a:endParaRPr lang="fr-FR"/>
        </a:p>
      </dgm:t>
    </dgm:pt>
  </dgm:ptLst>
  <dgm:cxnLst>
    <dgm:cxn modelId="{510352C7-CE06-49AC-8987-A8E13FE00A87}" type="presOf" srcId="{3033884B-368B-4E06-B6DD-7026C27A3BB1}" destId="{E291DF15-0B42-4596-A814-0BD5B07F8D87}" srcOrd="1" destOrd="0" presId="urn:microsoft.com/office/officeart/2005/8/layout/process1"/>
    <dgm:cxn modelId="{4C578814-1B89-471C-9153-FA4F337A34FC}" type="presOf" srcId="{0805BC39-031D-4A6A-A25E-3F19338FCEFC}" destId="{C0EA4014-1CD0-437B-B41D-770B1D5EC05D}" srcOrd="1" destOrd="0" presId="urn:microsoft.com/office/officeart/2005/8/layout/process1"/>
    <dgm:cxn modelId="{24F7763D-247B-4B62-B86D-9F5A3BE0CB42}" srcId="{BA227EA2-C18C-4DE0-BCA6-DE0E0BEC37AA}" destId="{7D3C76A3-0DCA-4B4B-98EA-D68BF8A0AA82}" srcOrd="2" destOrd="0" parTransId="{DF6FA913-C80F-472E-8A13-C39679676BE3}" sibTransId="{0805BC39-031D-4A6A-A25E-3F19338FCEFC}"/>
    <dgm:cxn modelId="{7021A095-E915-409C-90AB-22E04CB93C42}" type="presOf" srcId="{0805BC39-031D-4A6A-A25E-3F19338FCEFC}" destId="{BE458E05-624C-4C77-BE43-7CFB55485EE0}" srcOrd="0" destOrd="0" presId="urn:microsoft.com/office/officeart/2005/8/layout/process1"/>
    <dgm:cxn modelId="{335A2336-24AB-4E4B-A9BF-B29C6C4D3F54}" type="presOf" srcId="{66ACF515-739A-45F9-8EEC-2FADDB40EB66}" destId="{3909556E-0810-484B-89E9-D5730D63E58A}" srcOrd="0" destOrd="0" presId="urn:microsoft.com/office/officeart/2005/8/layout/process1"/>
    <dgm:cxn modelId="{F4DA0175-77F6-44BD-A649-E23CA9308DCC}" srcId="{BA227EA2-C18C-4DE0-BCA6-DE0E0BEC37AA}" destId="{2B192DB8-6290-4D67-982C-CECC56FBE07C}" srcOrd="0" destOrd="0" parTransId="{3AD52163-EC38-4D13-AE37-3EF6870DA853}" sibTransId="{3033884B-368B-4E06-B6DD-7026C27A3BB1}"/>
    <dgm:cxn modelId="{154AC29B-8762-4C73-99BC-35E030EDDC32}" type="presOf" srcId="{0565F464-84BB-4AEA-9BE9-9A30CACA7885}" destId="{2C072D87-1408-40A8-9C3C-8A9B6B618912}" srcOrd="1" destOrd="0" presId="urn:microsoft.com/office/officeart/2005/8/layout/process1"/>
    <dgm:cxn modelId="{3A24BDD1-874B-4CD8-84DF-B4BACF77295B}" type="presOf" srcId="{3033884B-368B-4E06-B6DD-7026C27A3BB1}" destId="{ED52643D-6221-4EED-BE5E-85CCBFF66049}" srcOrd="0" destOrd="0" presId="urn:microsoft.com/office/officeart/2005/8/layout/process1"/>
    <dgm:cxn modelId="{EA746127-FBBC-4883-B259-0EBB330B1B68}" type="presOf" srcId="{BA227EA2-C18C-4DE0-BCA6-DE0E0BEC37AA}" destId="{C391750E-B223-405A-BF02-E16B46690658}" srcOrd="0" destOrd="0" presId="urn:microsoft.com/office/officeart/2005/8/layout/process1"/>
    <dgm:cxn modelId="{8C9D56B0-871A-45B6-B080-F2A6F933966F}" type="presOf" srcId="{2B192DB8-6290-4D67-982C-CECC56FBE07C}" destId="{5A23B087-A01C-41FA-A622-D2CB56083449}" srcOrd="0" destOrd="0" presId="urn:microsoft.com/office/officeart/2005/8/layout/process1"/>
    <dgm:cxn modelId="{2629992F-7F39-42C2-960F-53E3E2790F70}" type="presOf" srcId="{DBBCE1C3-FB70-4293-A11E-AA7A5E069833}" destId="{089E7B4B-3AA0-453D-9746-EB6616B67BFD}" srcOrd="0" destOrd="0" presId="urn:microsoft.com/office/officeart/2005/8/layout/process1"/>
    <dgm:cxn modelId="{E2EA81DA-B8CC-45FB-AD5B-AC1830EA57EE}" srcId="{BA227EA2-C18C-4DE0-BCA6-DE0E0BEC37AA}" destId="{66ACF515-739A-45F9-8EEC-2FADDB40EB66}" srcOrd="1" destOrd="0" parTransId="{2661AA77-071D-43CE-A829-81A332DDABFB}" sibTransId="{0565F464-84BB-4AEA-9BE9-9A30CACA7885}"/>
    <dgm:cxn modelId="{A86E8A8E-2F80-4F58-9F98-E18BF2ADF96B}" type="presOf" srcId="{0565F464-84BB-4AEA-9BE9-9A30CACA7885}" destId="{685E9EEC-7362-4A59-BA04-D99E91262476}" srcOrd="0" destOrd="0" presId="urn:microsoft.com/office/officeart/2005/8/layout/process1"/>
    <dgm:cxn modelId="{D5F02F13-5362-49B7-AF1E-8BC1DE64F3EF}" srcId="{BA227EA2-C18C-4DE0-BCA6-DE0E0BEC37AA}" destId="{DBBCE1C3-FB70-4293-A11E-AA7A5E069833}" srcOrd="3" destOrd="0" parTransId="{6EEC986F-65A7-4278-80FC-F20A6309770E}" sibTransId="{C6ADD677-49A1-4D54-B3D9-9B81A83BF350}"/>
    <dgm:cxn modelId="{9EC012BA-6C65-4B2A-98EA-EFC834AEB0F6}" type="presOf" srcId="{7D3C76A3-0DCA-4B4B-98EA-D68BF8A0AA82}" destId="{98D19281-5E1A-4B68-BC05-55CF8DEFB8DE}" srcOrd="0" destOrd="0" presId="urn:microsoft.com/office/officeart/2005/8/layout/process1"/>
    <dgm:cxn modelId="{5D565797-B7E6-4D4F-AF37-8E0EA4123FAF}" type="presParOf" srcId="{C391750E-B223-405A-BF02-E16B46690658}" destId="{5A23B087-A01C-41FA-A622-D2CB56083449}" srcOrd="0" destOrd="0" presId="urn:microsoft.com/office/officeart/2005/8/layout/process1"/>
    <dgm:cxn modelId="{55662B0B-16B9-44FD-87F4-3AA10C60B2FF}" type="presParOf" srcId="{C391750E-B223-405A-BF02-E16B46690658}" destId="{ED52643D-6221-4EED-BE5E-85CCBFF66049}" srcOrd="1" destOrd="0" presId="urn:microsoft.com/office/officeart/2005/8/layout/process1"/>
    <dgm:cxn modelId="{103D7810-756D-4AEC-BBB4-0B27944758FD}" type="presParOf" srcId="{ED52643D-6221-4EED-BE5E-85CCBFF66049}" destId="{E291DF15-0B42-4596-A814-0BD5B07F8D87}" srcOrd="0" destOrd="0" presId="urn:microsoft.com/office/officeart/2005/8/layout/process1"/>
    <dgm:cxn modelId="{7EFDBA15-6168-4F36-A33E-D6A7C5330A08}" type="presParOf" srcId="{C391750E-B223-405A-BF02-E16B46690658}" destId="{3909556E-0810-484B-89E9-D5730D63E58A}" srcOrd="2" destOrd="0" presId="urn:microsoft.com/office/officeart/2005/8/layout/process1"/>
    <dgm:cxn modelId="{1136192F-95C7-456B-8455-383447406445}" type="presParOf" srcId="{C391750E-B223-405A-BF02-E16B46690658}" destId="{685E9EEC-7362-4A59-BA04-D99E91262476}" srcOrd="3" destOrd="0" presId="urn:microsoft.com/office/officeart/2005/8/layout/process1"/>
    <dgm:cxn modelId="{55FFC848-1A03-44FB-B3C5-1486AE647D89}" type="presParOf" srcId="{685E9EEC-7362-4A59-BA04-D99E91262476}" destId="{2C072D87-1408-40A8-9C3C-8A9B6B618912}" srcOrd="0" destOrd="0" presId="urn:microsoft.com/office/officeart/2005/8/layout/process1"/>
    <dgm:cxn modelId="{C5921847-838F-4D09-927A-1C97925C2622}" type="presParOf" srcId="{C391750E-B223-405A-BF02-E16B46690658}" destId="{98D19281-5E1A-4B68-BC05-55CF8DEFB8DE}" srcOrd="4" destOrd="0" presId="urn:microsoft.com/office/officeart/2005/8/layout/process1"/>
    <dgm:cxn modelId="{9DC027EE-D04E-4B60-A7EF-B6785577461F}" type="presParOf" srcId="{C391750E-B223-405A-BF02-E16B46690658}" destId="{BE458E05-624C-4C77-BE43-7CFB55485EE0}" srcOrd="5" destOrd="0" presId="urn:microsoft.com/office/officeart/2005/8/layout/process1"/>
    <dgm:cxn modelId="{544216CF-CA00-43C9-BB54-60666423A8C6}" type="presParOf" srcId="{BE458E05-624C-4C77-BE43-7CFB55485EE0}" destId="{C0EA4014-1CD0-437B-B41D-770B1D5EC05D}" srcOrd="0" destOrd="0" presId="urn:microsoft.com/office/officeart/2005/8/layout/process1"/>
    <dgm:cxn modelId="{242E7E13-D3E4-4AAD-9348-185B3B6C0D27}" type="presParOf" srcId="{C391750E-B223-405A-BF02-E16B46690658}" destId="{089E7B4B-3AA0-453D-9746-EB6616B67BFD}"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8FF310-FB06-4B88-B6AF-45685AB16228}" type="doc">
      <dgm:prSet loTypeId="urn:microsoft.com/office/officeart/2005/8/layout/process1" loCatId="process" qsTypeId="urn:microsoft.com/office/officeart/2005/8/quickstyle/simple1" qsCatId="simple" csTypeId="urn:microsoft.com/office/officeart/2005/8/colors/accent1_2" csCatId="accent1" phldr="1"/>
      <dgm:spPr/>
    </dgm:pt>
    <dgm:pt modelId="{F44C39D7-6052-4E4E-A38D-77AFE0740813}">
      <dgm:prSet/>
      <dgm:spPr/>
      <dgm:t>
        <a:bodyPr/>
        <a:lstStyle/>
        <a:p>
          <a:r>
            <a:rPr lang="ar-DZ" b="1" dirty="0">
              <a:latin typeface="Simplified Arabic" panose="02020603050405020304" pitchFamily="18" charset="-78"/>
              <a:cs typeface="Simplified Arabic" panose="02020603050405020304" pitchFamily="18" charset="-78"/>
            </a:rPr>
            <a:t>مزيج تسويقي للمنتجات</a:t>
          </a:r>
          <a:endParaRPr lang="en-US" dirty="0">
            <a:latin typeface="Simplified Arabic" panose="02020603050405020304" pitchFamily="18" charset="-78"/>
            <a:cs typeface="Simplified Arabic" panose="02020603050405020304" pitchFamily="18" charset="-78"/>
          </a:endParaRPr>
        </a:p>
      </dgm:t>
    </dgm:pt>
    <dgm:pt modelId="{C0095DF8-BAE4-490A-8AA4-DFB629A3C399}" type="parTrans" cxnId="{4481BE8B-4B8D-4370-9CBF-D6D2AEB2A6EE}">
      <dgm:prSet/>
      <dgm:spPr/>
      <dgm:t>
        <a:bodyPr/>
        <a:lstStyle/>
        <a:p>
          <a:endParaRPr lang="fr-FR"/>
        </a:p>
      </dgm:t>
    </dgm:pt>
    <dgm:pt modelId="{9387BBDA-B56F-4113-9051-D8985248ADA0}" type="sibTrans" cxnId="{4481BE8B-4B8D-4370-9CBF-D6D2AEB2A6EE}">
      <dgm:prSet/>
      <dgm:spPr/>
      <dgm:t>
        <a:bodyPr/>
        <a:lstStyle/>
        <a:p>
          <a:endParaRPr lang="fr-FR"/>
        </a:p>
      </dgm:t>
    </dgm:pt>
    <dgm:pt modelId="{62C5A9E5-F459-4EF9-A3C8-F216AACC4778}">
      <dgm:prSet/>
      <dgm:spPr/>
      <dgm:t>
        <a:bodyPr/>
        <a:lstStyle/>
        <a:p>
          <a:pPr rtl="1"/>
          <a:r>
            <a:rPr lang="ar-DZ" b="1" dirty="0">
              <a:latin typeface="Simplified Arabic" panose="02020603050405020304" pitchFamily="18" charset="-78"/>
              <a:cs typeface="Simplified Arabic" panose="02020603050405020304" pitchFamily="18" charset="-78"/>
            </a:rPr>
            <a:t>السوق</a:t>
          </a:r>
        </a:p>
        <a:p>
          <a:pPr rtl="1"/>
          <a:r>
            <a:rPr lang="ar-DZ" b="1" dirty="0">
              <a:latin typeface="Simplified Arabic" panose="02020603050405020304" pitchFamily="18" charset="-78"/>
              <a:cs typeface="Simplified Arabic" panose="02020603050405020304" pitchFamily="18" charset="-78"/>
            </a:rPr>
            <a:t>المستهدف</a:t>
          </a:r>
          <a:endParaRPr lang="en-US" dirty="0">
            <a:latin typeface="Simplified Arabic" panose="02020603050405020304" pitchFamily="18" charset="-78"/>
            <a:cs typeface="Simplified Arabic" panose="02020603050405020304" pitchFamily="18" charset="-78"/>
          </a:endParaRPr>
        </a:p>
      </dgm:t>
    </dgm:pt>
    <dgm:pt modelId="{813CD505-C61C-4D6F-BA4C-FE96502CC9AD}" type="parTrans" cxnId="{2C6CA8F3-5F49-4B2F-B299-63CE63697E53}">
      <dgm:prSet/>
      <dgm:spPr/>
      <dgm:t>
        <a:bodyPr/>
        <a:lstStyle/>
        <a:p>
          <a:endParaRPr lang="fr-FR"/>
        </a:p>
      </dgm:t>
    </dgm:pt>
    <dgm:pt modelId="{5B4EA12F-46F6-4E5C-963B-E7B81EB56E28}" type="sibTrans" cxnId="{2C6CA8F3-5F49-4B2F-B299-63CE63697E53}">
      <dgm:prSet/>
      <dgm:spPr/>
      <dgm:t>
        <a:bodyPr/>
        <a:lstStyle/>
        <a:p>
          <a:endParaRPr lang="fr-FR"/>
        </a:p>
      </dgm:t>
    </dgm:pt>
    <dgm:pt modelId="{BF6EE2E8-F216-4C0E-8DCB-76AB3FCC7E3B}" type="pres">
      <dgm:prSet presAssocID="{D88FF310-FB06-4B88-B6AF-45685AB16228}" presName="Name0" presStyleCnt="0">
        <dgm:presLayoutVars>
          <dgm:dir/>
          <dgm:resizeHandles val="exact"/>
        </dgm:presLayoutVars>
      </dgm:prSet>
      <dgm:spPr/>
    </dgm:pt>
    <dgm:pt modelId="{3AFD8025-C890-4722-B9AD-00F78A7ED3AE}" type="pres">
      <dgm:prSet presAssocID="{F44C39D7-6052-4E4E-A38D-77AFE0740813}" presName="node" presStyleLbl="node1" presStyleIdx="0" presStyleCnt="2" custScaleX="72188">
        <dgm:presLayoutVars>
          <dgm:bulletEnabled val="1"/>
        </dgm:presLayoutVars>
      </dgm:prSet>
      <dgm:spPr/>
      <dgm:t>
        <a:bodyPr/>
        <a:lstStyle/>
        <a:p>
          <a:endParaRPr lang="fr-FR"/>
        </a:p>
      </dgm:t>
    </dgm:pt>
    <dgm:pt modelId="{3787C488-BBD3-4588-B91C-03EFB237A6AF}" type="pres">
      <dgm:prSet presAssocID="{9387BBDA-B56F-4113-9051-D8985248ADA0}" presName="sibTrans" presStyleLbl="sibTrans2D1" presStyleIdx="0" presStyleCnt="1" custScaleX="177697" custScaleY="40782"/>
      <dgm:spPr/>
      <dgm:t>
        <a:bodyPr/>
        <a:lstStyle/>
        <a:p>
          <a:endParaRPr lang="fr-FR"/>
        </a:p>
      </dgm:t>
    </dgm:pt>
    <dgm:pt modelId="{7B4452D1-209A-4763-B3DC-4512ECD7649F}" type="pres">
      <dgm:prSet presAssocID="{9387BBDA-B56F-4113-9051-D8985248ADA0}" presName="connectorText" presStyleLbl="sibTrans2D1" presStyleIdx="0" presStyleCnt="1"/>
      <dgm:spPr/>
      <dgm:t>
        <a:bodyPr/>
        <a:lstStyle/>
        <a:p>
          <a:endParaRPr lang="fr-FR"/>
        </a:p>
      </dgm:t>
    </dgm:pt>
    <dgm:pt modelId="{68BFC53C-D6FE-4087-86A7-0E97B72889B7}" type="pres">
      <dgm:prSet presAssocID="{62C5A9E5-F459-4EF9-A3C8-F216AACC4778}" presName="node" presStyleLbl="node1" presStyleIdx="1" presStyleCnt="2" custScaleX="69976">
        <dgm:presLayoutVars>
          <dgm:bulletEnabled val="1"/>
        </dgm:presLayoutVars>
      </dgm:prSet>
      <dgm:spPr/>
      <dgm:t>
        <a:bodyPr/>
        <a:lstStyle/>
        <a:p>
          <a:endParaRPr lang="fr-FR"/>
        </a:p>
      </dgm:t>
    </dgm:pt>
  </dgm:ptLst>
  <dgm:cxnLst>
    <dgm:cxn modelId="{4481BE8B-4B8D-4370-9CBF-D6D2AEB2A6EE}" srcId="{D88FF310-FB06-4B88-B6AF-45685AB16228}" destId="{F44C39D7-6052-4E4E-A38D-77AFE0740813}" srcOrd="0" destOrd="0" parTransId="{C0095DF8-BAE4-490A-8AA4-DFB629A3C399}" sibTransId="{9387BBDA-B56F-4113-9051-D8985248ADA0}"/>
    <dgm:cxn modelId="{40962880-ACFB-4CCB-949A-A68B39CDC2D9}" type="presOf" srcId="{9387BBDA-B56F-4113-9051-D8985248ADA0}" destId="{7B4452D1-209A-4763-B3DC-4512ECD7649F}" srcOrd="1" destOrd="0" presId="urn:microsoft.com/office/officeart/2005/8/layout/process1"/>
    <dgm:cxn modelId="{2C5CEEB4-664B-46DD-97E0-D8E45911968A}" type="presOf" srcId="{F44C39D7-6052-4E4E-A38D-77AFE0740813}" destId="{3AFD8025-C890-4722-B9AD-00F78A7ED3AE}" srcOrd="0" destOrd="0" presId="urn:microsoft.com/office/officeart/2005/8/layout/process1"/>
    <dgm:cxn modelId="{D473045B-DBDD-411E-AF16-156A32D5ED1B}" type="presOf" srcId="{9387BBDA-B56F-4113-9051-D8985248ADA0}" destId="{3787C488-BBD3-4588-B91C-03EFB237A6AF}" srcOrd="0" destOrd="0" presId="urn:microsoft.com/office/officeart/2005/8/layout/process1"/>
    <dgm:cxn modelId="{2D58BA3D-68C7-4EE0-A257-537EFCC64B61}" type="presOf" srcId="{D88FF310-FB06-4B88-B6AF-45685AB16228}" destId="{BF6EE2E8-F216-4C0E-8DCB-76AB3FCC7E3B}" srcOrd="0" destOrd="0" presId="urn:microsoft.com/office/officeart/2005/8/layout/process1"/>
    <dgm:cxn modelId="{452C5A4D-F2A6-4E06-AB3A-6215A6E7D328}" type="presOf" srcId="{62C5A9E5-F459-4EF9-A3C8-F216AACC4778}" destId="{68BFC53C-D6FE-4087-86A7-0E97B72889B7}" srcOrd="0" destOrd="0" presId="urn:microsoft.com/office/officeart/2005/8/layout/process1"/>
    <dgm:cxn modelId="{2C6CA8F3-5F49-4B2F-B299-63CE63697E53}" srcId="{D88FF310-FB06-4B88-B6AF-45685AB16228}" destId="{62C5A9E5-F459-4EF9-A3C8-F216AACC4778}" srcOrd="1" destOrd="0" parTransId="{813CD505-C61C-4D6F-BA4C-FE96502CC9AD}" sibTransId="{5B4EA12F-46F6-4E5C-963B-E7B81EB56E28}"/>
    <dgm:cxn modelId="{2229BEE7-D10F-40D7-B99F-7A2B210FD4AD}" type="presParOf" srcId="{BF6EE2E8-F216-4C0E-8DCB-76AB3FCC7E3B}" destId="{3AFD8025-C890-4722-B9AD-00F78A7ED3AE}" srcOrd="0" destOrd="0" presId="urn:microsoft.com/office/officeart/2005/8/layout/process1"/>
    <dgm:cxn modelId="{1F7C7358-DC4C-4098-AFBF-25CFF492CAEE}" type="presParOf" srcId="{BF6EE2E8-F216-4C0E-8DCB-76AB3FCC7E3B}" destId="{3787C488-BBD3-4588-B91C-03EFB237A6AF}" srcOrd="1" destOrd="0" presId="urn:microsoft.com/office/officeart/2005/8/layout/process1"/>
    <dgm:cxn modelId="{C9612265-712E-479F-92FB-AF4AB47FEF8A}" type="presParOf" srcId="{3787C488-BBD3-4588-B91C-03EFB237A6AF}" destId="{7B4452D1-209A-4763-B3DC-4512ECD7649F}" srcOrd="0" destOrd="0" presId="urn:microsoft.com/office/officeart/2005/8/layout/process1"/>
    <dgm:cxn modelId="{82106241-7932-41FC-B018-A78373B55C72}" type="presParOf" srcId="{BF6EE2E8-F216-4C0E-8DCB-76AB3FCC7E3B}" destId="{68BFC53C-D6FE-4087-86A7-0E97B72889B7}"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8FF310-FB06-4B88-B6AF-45685AB16228}" type="doc">
      <dgm:prSet loTypeId="urn:microsoft.com/office/officeart/2005/8/layout/process1" loCatId="process" qsTypeId="urn:microsoft.com/office/officeart/2005/8/quickstyle/simple1" qsCatId="simple" csTypeId="urn:microsoft.com/office/officeart/2005/8/colors/accent1_2" csCatId="accent1" phldr="1"/>
      <dgm:spPr/>
    </dgm:pt>
    <dgm:pt modelId="{F44C39D7-6052-4E4E-A38D-77AFE0740813}">
      <dgm:prSet/>
      <dgm:spPr/>
      <dgm:t>
        <a:bodyPr/>
        <a:lstStyle/>
        <a:p>
          <a:r>
            <a:rPr lang="ar-DZ" b="1" dirty="0">
              <a:latin typeface="Simplified Arabic" panose="02020603050405020304" pitchFamily="18" charset="-78"/>
              <a:cs typeface="Simplified Arabic" panose="02020603050405020304" pitchFamily="18" charset="-78"/>
            </a:rPr>
            <a:t>مزيج تسويقي للمنتجات</a:t>
          </a:r>
          <a:endParaRPr lang="en-US" dirty="0">
            <a:latin typeface="Simplified Arabic" panose="02020603050405020304" pitchFamily="18" charset="-78"/>
            <a:cs typeface="Simplified Arabic" panose="02020603050405020304" pitchFamily="18" charset="-78"/>
          </a:endParaRPr>
        </a:p>
      </dgm:t>
    </dgm:pt>
    <dgm:pt modelId="{C0095DF8-BAE4-490A-8AA4-DFB629A3C399}" type="parTrans" cxnId="{4481BE8B-4B8D-4370-9CBF-D6D2AEB2A6EE}">
      <dgm:prSet/>
      <dgm:spPr/>
      <dgm:t>
        <a:bodyPr/>
        <a:lstStyle/>
        <a:p>
          <a:endParaRPr lang="fr-FR"/>
        </a:p>
      </dgm:t>
    </dgm:pt>
    <dgm:pt modelId="{9387BBDA-B56F-4113-9051-D8985248ADA0}" type="sibTrans" cxnId="{4481BE8B-4B8D-4370-9CBF-D6D2AEB2A6EE}">
      <dgm:prSet/>
      <dgm:spPr/>
      <dgm:t>
        <a:bodyPr/>
        <a:lstStyle/>
        <a:p>
          <a:endParaRPr lang="fr-FR"/>
        </a:p>
      </dgm:t>
    </dgm:pt>
    <dgm:pt modelId="{62C5A9E5-F459-4EF9-A3C8-F216AACC4778}">
      <dgm:prSet/>
      <dgm:spPr/>
      <dgm:t>
        <a:bodyPr/>
        <a:lstStyle/>
        <a:p>
          <a:pPr rtl="1"/>
          <a:r>
            <a:rPr lang="ar-DZ" dirty="0">
              <a:effectLst/>
              <a:latin typeface="Calibri" panose="020F0502020204030204" pitchFamily="34" charset="0"/>
              <a:ea typeface="Calibri" panose="020F0502020204030204" pitchFamily="34" charset="0"/>
              <a:cs typeface="Simplified Arabic" panose="02020603050405020304" pitchFamily="18" charset="-78"/>
            </a:rPr>
            <a:t>قطاع سوقي مستهدف 1</a:t>
          </a:r>
          <a:endParaRPr lang="en-US" dirty="0">
            <a:effectLst/>
            <a:latin typeface="Calibri" panose="020F0502020204030204" pitchFamily="34" charset="0"/>
            <a:ea typeface="Calibri" panose="020F0502020204030204" pitchFamily="34" charset="0"/>
            <a:cs typeface="Arial" panose="020B0604020202020204" pitchFamily="34" charset="0"/>
          </a:endParaRPr>
        </a:p>
        <a:p>
          <a:pPr rtl="1"/>
          <a:r>
            <a:rPr lang="ar-DZ" dirty="0">
              <a:effectLst/>
              <a:latin typeface="Calibri" panose="020F0502020204030204" pitchFamily="34" charset="0"/>
              <a:ea typeface="Calibri" panose="020F0502020204030204" pitchFamily="34" charset="0"/>
              <a:cs typeface="Simplified Arabic" panose="02020603050405020304" pitchFamily="18" charset="-78"/>
            </a:rPr>
            <a:t>قطاع سوقي مستهدف 2</a:t>
          </a:r>
          <a:endParaRPr lang="en-US" dirty="0">
            <a:effectLst/>
            <a:latin typeface="Calibri" panose="020F0502020204030204" pitchFamily="34" charset="0"/>
            <a:ea typeface="Calibri" panose="020F0502020204030204" pitchFamily="34" charset="0"/>
            <a:cs typeface="Arial" panose="020B0604020202020204" pitchFamily="34" charset="0"/>
          </a:endParaRPr>
        </a:p>
        <a:p>
          <a:pPr rtl="1"/>
          <a:r>
            <a:rPr lang="ar-DZ" dirty="0">
              <a:effectLst/>
              <a:latin typeface="Calibri" panose="020F0502020204030204" pitchFamily="34" charset="0"/>
              <a:ea typeface="Calibri" panose="020F0502020204030204" pitchFamily="34" charset="0"/>
              <a:cs typeface="Simplified Arabic" panose="02020603050405020304" pitchFamily="18" charset="-78"/>
            </a:rPr>
            <a:t>قطاع سوقي مستهدف 3</a:t>
          </a:r>
          <a:endParaRPr lang="en-US" dirty="0">
            <a:effectLst/>
            <a:latin typeface="Calibri" panose="020F0502020204030204" pitchFamily="34" charset="0"/>
            <a:ea typeface="Calibri" panose="020F0502020204030204" pitchFamily="34" charset="0"/>
            <a:cs typeface="Arial" panose="020B0604020202020204" pitchFamily="34" charset="0"/>
          </a:endParaRPr>
        </a:p>
        <a:p>
          <a:r>
            <a:rPr lang="ar-DZ" dirty="0">
              <a:effectLst/>
              <a:ea typeface="Calibri" panose="020F0502020204030204" pitchFamily="34" charset="0"/>
              <a:cs typeface="Simplified Arabic" panose="02020603050405020304" pitchFamily="18" charset="-78"/>
            </a:rPr>
            <a:t>قطاع سوقي مستهدف4  </a:t>
          </a:r>
          <a:endParaRPr lang="en-US" dirty="0"/>
        </a:p>
      </dgm:t>
    </dgm:pt>
    <dgm:pt modelId="{813CD505-C61C-4D6F-BA4C-FE96502CC9AD}" type="parTrans" cxnId="{2C6CA8F3-5F49-4B2F-B299-63CE63697E53}">
      <dgm:prSet/>
      <dgm:spPr/>
      <dgm:t>
        <a:bodyPr/>
        <a:lstStyle/>
        <a:p>
          <a:endParaRPr lang="fr-FR"/>
        </a:p>
      </dgm:t>
    </dgm:pt>
    <dgm:pt modelId="{5B4EA12F-46F6-4E5C-963B-E7B81EB56E28}" type="sibTrans" cxnId="{2C6CA8F3-5F49-4B2F-B299-63CE63697E53}">
      <dgm:prSet/>
      <dgm:spPr/>
      <dgm:t>
        <a:bodyPr/>
        <a:lstStyle/>
        <a:p>
          <a:endParaRPr lang="fr-FR"/>
        </a:p>
      </dgm:t>
    </dgm:pt>
    <dgm:pt modelId="{BF6EE2E8-F216-4C0E-8DCB-76AB3FCC7E3B}" type="pres">
      <dgm:prSet presAssocID="{D88FF310-FB06-4B88-B6AF-45685AB16228}" presName="Name0" presStyleCnt="0">
        <dgm:presLayoutVars>
          <dgm:dir/>
          <dgm:resizeHandles val="exact"/>
        </dgm:presLayoutVars>
      </dgm:prSet>
      <dgm:spPr/>
    </dgm:pt>
    <dgm:pt modelId="{3AFD8025-C890-4722-B9AD-00F78A7ED3AE}" type="pres">
      <dgm:prSet presAssocID="{F44C39D7-6052-4E4E-A38D-77AFE0740813}" presName="node" presStyleLbl="node1" presStyleIdx="0" presStyleCnt="2" custScaleX="72188">
        <dgm:presLayoutVars>
          <dgm:bulletEnabled val="1"/>
        </dgm:presLayoutVars>
      </dgm:prSet>
      <dgm:spPr/>
      <dgm:t>
        <a:bodyPr/>
        <a:lstStyle/>
        <a:p>
          <a:endParaRPr lang="fr-FR"/>
        </a:p>
      </dgm:t>
    </dgm:pt>
    <dgm:pt modelId="{3787C488-BBD3-4588-B91C-03EFB237A6AF}" type="pres">
      <dgm:prSet presAssocID="{9387BBDA-B56F-4113-9051-D8985248ADA0}" presName="sibTrans" presStyleLbl="sibTrans2D1" presStyleIdx="0" presStyleCnt="1" custScaleX="177697" custScaleY="40782"/>
      <dgm:spPr/>
      <dgm:t>
        <a:bodyPr/>
        <a:lstStyle/>
        <a:p>
          <a:endParaRPr lang="fr-FR"/>
        </a:p>
      </dgm:t>
    </dgm:pt>
    <dgm:pt modelId="{7B4452D1-209A-4763-B3DC-4512ECD7649F}" type="pres">
      <dgm:prSet presAssocID="{9387BBDA-B56F-4113-9051-D8985248ADA0}" presName="connectorText" presStyleLbl="sibTrans2D1" presStyleIdx="0" presStyleCnt="1"/>
      <dgm:spPr/>
      <dgm:t>
        <a:bodyPr/>
        <a:lstStyle/>
        <a:p>
          <a:endParaRPr lang="fr-FR"/>
        </a:p>
      </dgm:t>
    </dgm:pt>
    <dgm:pt modelId="{68BFC53C-D6FE-4087-86A7-0E97B72889B7}" type="pres">
      <dgm:prSet presAssocID="{62C5A9E5-F459-4EF9-A3C8-F216AACC4778}" presName="node" presStyleLbl="node1" presStyleIdx="1" presStyleCnt="2" custScaleX="69976">
        <dgm:presLayoutVars>
          <dgm:bulletEnabled val="1"/>
        </dgm:presLayoutVars>
      </dgm:prSet>
      <dgm:spPr/>
      <dgm:t>
        <a:bodyPr/>
        <a:lstStyle/>
        <a:p>
          <a:endParaRPr lang="fr-FR"/>
        </a:p>
      </dgm:t>
    </dgm:pt>
  </dgm:ptLst>
  <dgm:cxnLst>
    <dgm:cxn modelId="{4481BE8B-4B8D-4370-9CBF-D6D2AEB2A6EE}" srcId="{D88FF310-FB06-4B88-B6AF-45685AB16228}" destId="{F44C39D7-6052-4E4E-A38D-77AFE0740813}" srcOrd="0" destOrd="0" parTransId="{C0095DF8-BAE4-490A-8AA4-DFB629A3C399}" sibTransId="{9387BBDA-B56F-4113-9051-D8985248ADA0}"/>
    <dgm:cxn modelId="{40962880-ACFB-4CCB-949A-A68B39CDC2D9}" type="presOf" srcId="{9387BBDA-B56F-4113-9051-D8985248ADA0}" destId="{7B4452D1-209A-4763-B3DC-4512ECD7649F}" srcOrd="1" destOrd="0" presId="urn:microsoft.com/office/officeart/2005/8/layout/process1"/>
    <dgm:cxn modelId="{2C5CEEB4-664B-46DD-97E0-D8E45911968A}" type="presOf" srcId="{F44C39D7-6052-4E4E-A38D-77AFE0740813}" destId="{3AFD8025-C890-4722-B9AD-00F78A7ED3AE}" srcOrd="0" destOrd="0" presId="urn:microsoft.com/office/officeart/2005/8/layout/process1"/>
    <dgm:cxn modelId="{D473045B-DBDD-411E-AF16-156A32D5ED1B}" type="presOf" srcId="{9387BBDA-B56F-4113-9051-D8985248ADA0}" destId="{3787C488-BBD3-4588-B91C-03EFB237A6AF}" srcOrd="0" destOrd="0" presId="urn:microsoft.com/office/officeart/2005/8/layout/process1"/>
    <dgm:cxn modelId="{2D58BA3D-68C7-4EE0-A257-537EFCC64B61}" type="presOf" srcId="{D88FF310-FB06-4B88-B6AF-45685AB16228}" destId="{BF6EE2E8-F216-4C0E-8DCB-76AB3FCC7E3B}" srcOrd="0" destOrd="0" presId="urn:microsoft.com/office/officeart/2005/8/layout/process1"/>
    <dgm:cxn modelId="{452C5A4D-F2A6-4E06-AB3A-6215A6E7D328}" type="presOf" srcId="{62C5A9E5-F459-4EF9-A3C8-F216AACC4778}" destId="{68BFC53C-D6FE-4087-86A7-0E97B72889B7}" srcOrd="0" destOrd="0" presId="urn:microsoft.com/office/officeart/2005/8/layout/process1"/>
    <dgm:cxn modelId="{2C6CA8F3-5F49-4B2F-B299-63CE63697E53}" srcId="{D88FF310-FB06-4B88-B6AF-45685AB16228}" destId="{62C5A9E5-F459-4EF9-A3C8-F216AACC4778}" srcOrd="1" destOrd="0" parTransId="{813CD505-C61C-4D6F-BA4C-FE96502CC9AD}" sibTransId="{5B4EA12F-46F6-4E5C-963B-E7B81EB56E28}"/>
    <dgm:cxn modelId="{2229BEE7-D10F-40D7-B99F-7A2B210FD4AD}" type="presParOf" srcId="{BF6EE2E8-F216-4C0E-8DCB-76AB3FCC7E3B}" destId="{3AFD8025-C890-4722-B9AD-00F78A7ED3AE}" srcOrd="0" destOrd="0" presId="urn:microsoft.com/office/officeart/2005/8/layout/process1"/>
    <dgm:cxn modelId="{1F7C7358-DC4C-4098-AFBF-25CFF492CAEE}" type="presParOf" srcId="{BF6EE2E8-F216-4C0E-8DCB-76AB3FCC7E3B}" destId="{3787C488-BBD3-4588-B91C-03EFB237A6AF}" srcOrd="1" destOrd="0" presId="urn:microsoft.com/office/officeart/2005/8/layout/process1"/>
    <dgm:cxn modelId="{C9612265-712E-479F-92FB-AF4AB47FEF8A}" type="presParOf" srcId="{3787C488-BBD3-4588-B91C-03EFB237A6AF}" destId="{7B4452D1-209A-4763-B3DC-4512ECD7649F}" srcOrd="0" destOrd="0" presId="urn:microsoft.com/office/officeart/2005/8/layout/process1"/>
    <dgm:cxn modelId="{82106241-7932-41FC-B018-A78373B55C72}" type="presParOf" srcId="{BF6EE2E8-F216-4C0E-8DCB-76AB3FCC7E3B}" destId="{68BFC53C-D6FE-4087-86A7-0E97B72889B7}"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23B087-A01C-41FA-A622-D2CB56083449}">
      <dsp:nvSpPr>
        <dsp:cNvPr id="0" name=""/>
        <dsp:cNvSpPr/>
      </dsp:nvSpPr>
      <dsp:spPr>
        <a:xfrm>
          <a:off x="4445" y="1322951"/>
          <a:ext cx="1943690" cy="116621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kern="1200"/>
            <a:t>التصدير</a:t>
          </a:r>
          <a:endParaRPr lang="en-US" sz="3000" kern="1200"/>
        </a:p>
      </dsp:txBody>
      <dsp:txXfrm>
        <a:off x="38602" y="1357108"/>
        <a:ext cx="1875376" cy="1097900"/>
      </dsp:txXfrm>
    </dsp:sp>
    <dsp:sp modelId="{ED52643D-6221-4EED-BE5E-85CCBFF66049}">
      <dsp:nvSpPr>
        <dsp:cNvPr id="0" name=""/>
        <dsp:cNvSpPr/>
      </dsp:nvSpPr>
      <dsp:spPr>
        <a:xfrm>
          <a:off x="2142504" y="1665040"/>
          <a:ext cx="412062" cy="4820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fr-FR" sz="2000" kern="1200"/>
        </a:p>
      </dsp:txBody>
      <dsp:txXfrm>
        <a:off x="2142504" y="1761447"/>
        <a:ext cx="288443" cy="289221"/>
      </dsp:txXfrm>
    </dsp:sp>
    <dsp:sp modelId="{3909556E-0810-484B-89E9-D5730D63E58A}">
      <dsp:nvSpPr>
        <dsp:cNvPr id="0" name=""/>
        <dsp:cNvSpPr/>
      </dsp:nvSpPr>
      <dsp:spPr>
        <a:xfrm>
          <a:off x="2725611" y="1322951"/>
          <a:ext cx="1943690" cy="116621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DZ" sz="3000" kern="1200"/>
            <a:t>التعاقدات الدولية</a:t>
          </a:r>
          <a:endParaRPr lang="en-US" sz="3000" kern="1200"/>
        </a:p>
      </dsp:txBody>
      <dsp:txXfrm>
        <a:off x="2759768" y="1357108"/>
        <a:ext cx="1875376" cy="1097900"/>
      </dsp:txXfrm>
    </dsp:sp>
    <dsp:sp modelId="{685E9EEC-7362-4A59-BA04-D99E91262476}">
      <dsp:nvSpPr>
        <dsp:cNvPr id="0" name=""/>
        <dsp:cNvSpPr/>
      </dsp:nvSpPr>
      <dsp:spPr>
        <a:xfrm>
          <a:off x="4863670" y="1665040"/>
          <a:ext cx="412062" cy="4820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fr-FR" sz="2000" kern="1200"/>
        </a:p>
      </dsp:txBody>
      <dsp:txXfrm>
        <a:off x="4863670" y="1761447"/>
        <a:ext cx="288443" cy="289221"/>
      </dsp:txXfrm>
    </dsp:sp>
    <dsp:sp modelId="{98D19281-5E1A-4B68-BC05-55CF8DEFB8DE}">
      <dsp:nvSpPr>
        <dsp:cNvPr id="0" name=""/>
        <dsp:cNvSpPr/>
      </dsp:nvSpPr>
      <dsp:spPr>
        <a:xfrm>
          <a:off x="5446778" y="1322951"/>
          <a:ext cx="1943690" cy="116621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DZ" sz="3000" kern="1200"/>
            <a:t>المشاريع المشتركة</a:t>
          </a:r>
          <a:endParaRPr lang="en-US" sz="3000" kern="1200"/>
        </a:p>
      </dsp:txBody>
      <dsp:txXfrm>
        <a:off x="5480935" y="1357108"/>
        <a:ext cx="1875376" cy="1097900"/>
      </dsp:txXfrm>
    </dsp:sp>
    <dsp:sp modelId="{BE458E05-624C-4C77-BE43-7CFB55485EE0}">
      <dsp:nvSpPr>
        <dsp:cNvPr id="0" name=""/>
        <dsp:cNvSpPr/>
      </dsp:nvSpPr>
      <dsp:spPr>
        <a:xfrm>
          <a:off x="7584837" y="1665040"/>
          <a:ext cx="412062" cy="4820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fr-FR" sz="2000" kern="1200"/>
        </a:p>
      </dsp:txBody>
      <dsp:txXfrm>
        <a:off x="7584837" y="1761447"/>
        <a:ext cx="288443" cy="289221"/>
      </dsp:txXfrm>
    </dsp:sp>
    <dsp:sp modelId="{089E7B4B-3AA0-453D-9746-EB6616B67BFD}">
      <dsp:nvSpPr>
        <dsp:cNvPr id="0" name=""/>
        <dsp:cNvSpPr/>
      </dsp:nvSpPr>
      <dsp:spPr>
        <a:xfrm>
          <a:off x="8167944" y="1322951"/>
          <a:ext cx="1943690" cy="116621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DZ" sz="3000" kern="1200"/>
            <a:t>الاستثمار المباشر</a:t>
          </a:r>
          <a:endParaRPr lang="en-US" sz="3000" kern="1200"/>
        </a:p>
      </dsp:txBody>
      <dsp:txXfrm>
        <a:off x="8202101" y="1357108"/>
        <a:ext cx="1875376" cy="10979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FD8025-C890-4722-B9AD-00F78A7ED3AE}">
      <dsp:nvSpPr>
        <dsp:cNvPr id="0" name=""/>
        <dsp:cNvSpPr/>
      </dsp:nvSpPr>
      <dsp:spPr>
        <a:xfrm>
          <a:off x="1330" y="0"/>
          <a:ext cx="4528429" cy="257614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ar-DZ" sz="4500" b="1" kern="1200" dirty="0">
              <a:latin typeface="Simplified Arabic" panose="02020603050405020304" pitchFamily="18" charset="-78"/>
              <a:cs typeface="Simplified Arabic" panose="02020603050405020304" pitchFamily="18" charset="-78"/>
            </a:rPr>
            <a:t>مزيج تسويقي للمنتجات</a:t>
          </a:r>
          <a:endParaRPr lang="en-US" sz="4500" kern="1200" dirty="0">
            <a:latin typeface="Simplified Arabic" panose="02020603050405020304" pitchFamily="18" charset="-78"/>
            <a:cs typeface="Simplified Arabic" panose="02020603050405020304" pitchFamily="18" charset="-78"/>
          </a:endParaRPr>
        </a:p>
      </dsp:txBody>
      <dsp:txXfrm>
        <a:off x="76783" y="75453"/>
        <a:ext cx="4377523" cy="2425241"/>
      </dsp:txXfrm>
    </dsp:sp>
    <dsp:sp modelId="{3787C488-BBD3-4588-B91C-03EFB237A6AF}">
      <dsp:nvSpPr>
        <dsp:cNvPr id="0" name=""/>
        <dsp:cNvSpPr/>
      </dsp:nvSpPr>
      <dsp:spPr>
        <a:xfrm>
          <a:off x="4640424" y="970844"/>
          <a:ext cx="2363189" cy="6344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fr-FR" sz="3600" kern="1200"/>
        </a:p>
      </dsp:txBody>
      <dsp:txXfrm>
        <a:off x="4640424" y="1097735"/>
        <a:ext cx="2172852" cy="380675"/>
      </dsp:txXfrm>
    </dsp:sp>
    <dsp:sp modelId="{68BFC53C-D6FE-4087-86A7-0E97B72889B7}">
      <dsp:nvSpPr>
        <dsp:cNvPr id="0" name=""/>
        <dsp:cNvSpPr/>
      </dsp:nvSpPr>
      <dsp:spPr>
        <a:xfrm>
          <a:off x="7039001" y="0"/>
          <a:ext cx="4389668" cy="257614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rtl="1">
            <a:lnSpc>
              <a:spcPct val="90000"/>
            </a:lnSpc>
            <a:spcBef>
              <a:spcPct val="0"/>
            </a:spcBef>
            <a:spcAft>
              <a:spcPct val="35000"/>
            </a:spcAft>
          </a:pPr>
          <a:r>
            <a:rPr lang="ar-DZ" sz="4500" b="1" kern="1200" dirty="0">
              <a:latin typeface="Simplified Arabic" panose="02020603050405020304" pitchFamily="18" charset="-78"/>
              <a:cs typeface="Simplified Arabic" panose="02020603050405020304" pitchFamily="18" charset="-78"/>
            </a:rPr>
            <a:t>السوق</a:t>
          </a:r>
        </a:p>
        <a:p>
          <a:pPr lvl="0" algn="ctr" defTabSz="2000250" rtl="1">
            <a:lnSpc>
              <a:spcPct val="90000"/>
            </a:lnSpc>
            <a:spcBef>
              <a:spcPct val="0"/>
            </a:spcBef>
            <a:spcAft>
              <a:spcPct val="35000"/>
            </a:spcAft>
          </a:pPr>
          <a:r>
            <a:rPr lang="ar-DZ" sz="4500" b="1" kern="1200" dirty="0">
              <a:latin typeface="Simplified Arabic" panose="02020603050405020304" pitchFamily="18" charset="-78"/>
              <a:cs typeface="Simplified Arabic" panose="02020603050405020304" pitchFamily="18" charset="-78"/>
            </a:rPr>
            <a:t>المستهدف</a:t>
          </a:r>
          <a:endParaRPr lang="en-US" sz="4500" kern="1200" dirty="0">
            <a:latin typeface="Simplified Arabic" panose="02020603050405020304" pitchFamily="18" charset="-78"/>
            <a:cs typeface="Simplified Arabic" panose="02020603050405020304" pitchFamily="18" charset="-78"/>
          </a:endParaRPr>
        </a:p>
      </dsp:txBody>
      <dsp:txXfrm>
        <a:off x="7114454" y="75453"/>
        <a:ext cx="4238762" cy="24252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FD8025-C890-4722-B9AD-00F78A7ED3AE}">
      <dsp:nvSpPr>
        <dsp:cNvPr id="0" name=""/>
        <dsp:cNvSpPr/>
      </dsp:nvSpPr>
      <dsp:spPr>
        <a:xfrm>
          <a:off x="1300" y="0"/>
          <a:ext cx="4428055" cy="275199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b="1" kern="1200" dirty="0">
              <a:latin typeface="Simplified Arabic" panose="02020603050405020304" pitchFamily="18" charset="-78"/>
              <a:cs typeface="Simplified Arabic" panose="02020603050405020304" pitchFamily="18" charset="-78"/>
            </a:rPr>
            <a:t>مزيج تسويقي للمنتجات</a:t>
          </a:r>
          <a:endParaRPr lang="en-US" sz="2400" kern="1200" dirty="0">
            <a:latin typeface="Simplified Arabic" panose="02020603050405020304" pitchFamily="18" charset="-78"/>
            <a:cs typeface="Simplified Arabic" panose="02020603050405020304" pitchFamily="18" charset="-78"/>
          </a:endParaRPr>
        </a:p>
      </dsp:txBody>
      <dsp:txXfrm>
        <a:off x="81903" y="80603"/>
        <a:ext cx="4266849" cy="2590788"/>
      </dsp:txXfrm>
    </dsp:sp>
    <dsp:sp modelId="{3787C488-BBD3-4588-B91C-03EFB237A6AF}">
      <dsp:nvSpPr>
        <dsp:cNvPr id="0" name=""/>
        <dsp:cNvSpPr/>
      </dsp:nvSpPr>
      <dsp:spPr>
        <a:xfrm>
          <a:off x="4537567" y="1065799"/>
          <a:ext cx="2310808" cy="62039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a:off x="4537567" y="1189878"/>
        <a:ext cx="2124690" cy="372236"/>
      </dsp:txXfrm>
    </dsp:sp>
    <dsp:sp modelId="{68BFC53C-D6FE-4087-86A7-0E97B72889B7}">
      <dsp:nvSpPr>
        <dsp:cNvPr id="0" name=""/>
        <dsp:cNvSpPr/>
      </dsp:nvSpPr>
      <dsp:spPr>
        <a:xfrm>
          <a:off x="6882979" y="0"/>
          <a:ext cx="4292369" cy="275199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DZ" sz="2400" kern="1200" dirty="0">
              <a:effectLst/>
              <a:latin typeface="Calibri" panose="020F0502020204030204" pitchFamily="34" charset="0"/>
              <a:ea typeface="Calibri" panose="020F0502020204030204" pitchFamily="34" charset="0"/>
              <a:cs typeface="Simplified Arabic" panose="02020603050405020304" pitchFamily="18" charset="-78"/>
            </a:rPr>
            <a:t>قطاع سوقي مستهدف 1</a:t>
          </a:r>
          <a:endParaRPr lang="en-US" sz="2400" kern="1200" dirty="0">
            <a:effectLst/>
            <a:latin typeface="Calibri" panose="020F0502020204030204" pitchFamily="34" charset="0"/>
            <a:ea typeface="Calibri" panose="020F0502020204030204" pitchFamily="34" charset="0"/>
            <a:cs typeface="Arial" panose="020B0604020202020204" pitchFamily="34" charset="0"/>
          </a:endParaRPr>
        </a:p>
        <a:p>
          <a:pPr lvl="0" algn="ctr" defTabSz="1066800" rtl="1">
            <a:lnSpc>
              <a:spcPct val="90000"/>
            </a:lnSpc>
            <a:spcBef>
              <a:spcPct val="0"/>
            </a:spcBef>
            <a:spcAft>
              <a:spcPct val="35000"/>
            </a:spcAft>
          </a:pPr>
          <a:r>
            <a:rPr lang="ar-DZ" sz="2400" kern="1200" dirty="0">
              <a:effectLst/>
              <a:latin typeface="Calibri" panose="020F0502020204030204" pitchFamily="34" charset="0"/>
              <a:ea typeface="Calibri" panose="020F0502020204030204" pitchFamily="34" charset="0"/>
              <a:cs typeface="Simplified Arabic" panose="02020603050405020304" pitchFamily="18" charset="-78"/>
            </a:rPr>
            <a:t>قطاع سوقي مستهدف 2</a:t>
          </a:r>
          <a:endParaRPr lang="en-US" sz="2400" kern="1200" dirty="0">
            <a:effectLst/>
            <a:latin typeface="Calibri" panose="020F0502020204030204" pitchFamily="34" charset="0"/>
            <a:ea typeface="Calibri" panose="020F0502020204030204" pitchFamily="34" charset="0"/>
            <a:cs typeface="Arial" panose="020B0604020202020204" pitchFamily="34" charset="0"/>
          </a:endParaRPr>
        </a:p>
        <a:p>
          <a:pPr lvl="0" algn="ctr" defTabSz="1066800" rtl="1">
            <a:lnSpc>
              <a:spcPct val="90000"/>
            </a:lnSpc>
            <a:spcBef>
              <a:spcPct val="0"/>
            </a:spcBef>
            <a:spcAft>
              <a:spcPct val="35000"/>
            </a:spcAft>
          </a:pPr>
          <a:r>
            <a:rPr lang="ar-DZ" sz="2400" kern="1200" dirty="0">
              <a:effectLst/>
              <a:latin typeface="Calibri" panose="020F0502020204030204" pitchFamily="34" charset="0"/>
              <a:ea typeface="Calibri" panose="020F0502020204030204" pitchFamily="34" charset="0"/>
              <a:cs typeface="Simplified Arabic" panose="02020603050405020304" pitchFamily="18" charset="-78"/>
            </a:rPr>
            <a:t>قطاع سوقي مستهدف 3</a:t>
          </a:r>
          <a:endParaRPr lang="en-US" sz="2400" kern="1200" dirty="0">
            <a:effectLst/>
            <a:latin typeface="Calibri" panose="020F0502020204030204" pitchFamily="34" charset="0"/>
            <a:ea typeface="Calibri" panose="020F0502020204030204" pitchFamily="34" charset="0"/>
            <a:cs typeface="Arial" panose="020B0604020202020204" pitchFamily="34" charset="0"/>
          </a:endParaRPr>
        </a:p>
        <a:p>
          <a:pPr lvl="0" algn="ctr" defTabSz="1066800">
            <a:lnSpc>
              <a:spcPct val="90000"/>
            </a:lnSpc>
            <a:spcBef>
              <a:spcPct val="0"/>
            </a:spcBef>
            <a:spcAft>
              <a:spcPct val="35000"/>
            </a:spcAft>
          </a:pPr>
          <a:r>
            <a:rPr lang="ar-DZ" sz="2400" kern="1200" dirty="0">
              <a:effectLst/>
              <a:ea typeface="Calibri" panose="020F0502020204030204" pitchFamily="34" charset="0"/>
              <a:cs typeface="Simplified Arabic" panose="02020603050405020304" pitchFamily="18" charset="-78"/>
            </a:rPr>
            <a:t>قطاع سوقي مستهدف4  </a:t>
          </a:r>
          <a:endParaRPr lang="en-US" sz="2400" kern="1200" dirty="0"/>
        </a:p>
      </dsp:txBody>
      <dsp:txXfrm>
        <a:off x="6963582" y="80603"/>
        <a:ext cx="4131163" cy="259078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99D075-384D-43A4-9358-7B111E14F055}" type="datetimeFigureOut">
              <a:rPr lang="fr-FR" smtClean="0"/>
              <a:t>07/02/2025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DECC-FDEE-42F3-A889-A526AD32A26B}" type="slidenum">
              <a:rPr lang="fr-FR" smtClean="0"/>
              <a:t>‹N°›</a:t>
            </a:fld>
            <a:endParaRPr lang="fr-FR"/>
          </a:p>
        </p:txBody>
      </p:sp>
    </p:spTree>
    <p:extLst>
      <p:ext uri="{BB962C8B-B14F-4D97-AF65-F5344CB8AC3E}">
        <p14:creationId xmlns:p14="http://schemas.microsoft.com/office/powerpoint/2010/main" val="304188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46151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5016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4224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02521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4986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39728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4167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75772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6317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616798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53470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85462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2155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97016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46050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2100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07/02/2025</a:t>
            </a:fld>
            <a:endParaRPr lang="fr-F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278579105"/>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 id="2147483991" r:id="rId12"/>
    <p:sldLayoutId id="2147483992" r:id="rId13"/>
    <p:sldLayoutId id="2147483993" r:id="rId14"/>
    <p:sldLayoutId id="2147483994" r:id="rId15"/>
    <p:sldLayoutId id="21474839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0"/>
            <a:ext cx="10687049" cy="6781799"/>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3023" y="624110"/>
            <a:ext cx="9901590" cy="1280890"/>
          </a:xfrm>
        </p:spPr>
        <p:txBody>
          <a:bodyPr>
            <a:normAutofit fontScale="90000"/>
          </a:bodyPr>
          <a:lstStyle/>
          <a:p>
            <a:pPr algn="ctr" rtl="1"/>
            <a:r>
              <a:rPr lang="ar-SA" sz="4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الفصل الثامن: استراتيجيات الدخول للأسواق الدولية</a:t>
            </a:r>
            <a:r>
              <a:rPr lang="ar-SA"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
            </a:r>
            <a:br>
              <a:rPr lang="ar-SA"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br>
            <a:endParaRPr lang="fr-FR" dirty="0">
              <a:solidFill>
                <a:srgbClr val="FF0000"/>
              </a:solidFill>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677333" y="1828801"/>
            <a:ext cx="10567609" cy="4212562"/>
          </a:xfrm>
        </p:spPr>
        <p:txBody>
          <a:bodyPr>
            <a:normAutofit/>
          </a:bodyPr>
          <a:lstStyle/>
          <a:p>
            <a:pPr marL="171450" indent="0" algn="just" rtl="1">
              <a:lnSpc>
                <a:spcPct val="115000"/>
              </a:lnSpc>
              <a:spcAft>
                <a:spcPts val="1000"/>
              </a:spcAft>
              <a:buNone/>
            </a:pPr>
            <a:endParaRPr lang="fr-FR" sz="3200" b="1" dirty="0">
              <a:latin typeface="Simplified Arabic" panose="02020603050405020304" pitchFamily="18" charset="-78"/>
              <a:ea typeface="Times New Roman" panose="02020603050405020304" pitchFamily="18" charset="0"/>
              <a:cs typeface="Simplified Arabic" panose="02020603050405020304" pitchFamily="18" charset="-78"/>
            </a:endParaRPr>
          </a:p>
          <a:p>
            <a:pPr lvl="0" algn="just" rtl="1">
              <a:lnSpc>
                <a:spcPct val="107000"/>
              </a:lnSpc>
              <a:buFont typeface="+mj-lt"/>
              <a:buAutoNum type="arabicPeriod"/>
              <a:tabLst>
                <a:tab pos="539115" algn="r"/>
              </a:tabLst>
            </a:pPr>
            <a:r>
              <a:rPr lang="ar-SA" sz="3200" dirty="0" smtClean="0">
                <a:latin typeface="Calibri" panose="020F0502020204030204" pitchFamily="34" charset="0"/>
                <a:ea typeface="Times New Roman" panose="02020603050405020304" pitchFamily="18" charset="0"/>
                <a:cs typeface="Simplified Arabic" pitchFamily="2" charset="-78"/>
              </a:rPr>
              <a:t>أس</a:t>
            </a:r>
            <a:r>
              <a:rPr lang="ar-DZ" sz="3200" dirty="0" err="1">
                <a:latin typeface="Calibri" panose="020F0502020204030204" pitchFamily="34" charset="0"/>
                <a:ea typeface="Times New Roman" panose="02020603050405020304" pitchFamily="18" charset="0"/>
                <a:cs typeface="Simplified Arabic" pitchFamily="2" charset="-78"/>
              </a:rPr>
              <a:t>اليب</a:t>
            </a:r>
            <a:r>
              <a:rPr lang="ar-DZ" sz="3200" dirty="0">
                <a:latin typeface="Calibri" panose="020F0502020204030204" pitchFamily="34" charset="0"/>
                <a:ea typeface="Times New Roman" panose="02020603050405020304" pitchFamily="18" charset="0"/>
                <a:cs typeface="Simplified Arabic" pitchFamily="2" charset="-78"/>
              </a:rPr>
              <a:t> </a:t>
            </a:r>
            <a:r>
              <a:rPr lang="ar-SA" sz="3200" dirty="0">
                <a:latin typeface="Calibri" panose="020F0502020204030204" pitchFamily="34" charset="0"/>
                <a:ea typeface="Times New Roman" panose="02020603050405020304" pitchFamily="18" charset="0"/>
                <a:cs typeface="Simplified Arabic" pitchFamily="2" charset="-78"/>
              </a:rPr>
              <a:t>الدخول إلى الأسواق الأجنبية</a:t>
            </a:r>
            <a:endParaRPr lang="fr-FR" sz="2400" dirty="0">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buFont typeface="+mj-lt"/>
              <a:buAutoNum type="arabicPeriod"/>
              <a:tabLst>
                <a:tab pos="539115" algn="r"/>
              </a:tabLst>
            </a:pPr>
            <a:r>
              <a:rPr lang="ar-SA" sz="3200" dirty="0">
                <a:latin typeface="Calibri" panose="020F0502020204030204" pitchFamily="34" charset="0"/>
                <a:ea typeface="Times New Roman" panose="02020603050405020304" pitchFamily="18" charset="0"/>
                <a:cs typeface="Simplified Arabic" pitchFamily="2" charset="-78"/>
              </a:rPr>
              <a:t>استراتيجيات تقييم واختيار الأسواق الدولية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30852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1413" y="618518"/>
            <a:ext cx="9905998" cy="928060"/>
          </a:xfrm>
        </p:spPr>
        <p:txBody>
          <a:bodyPr>
            <a:normAutofit fontScale="90000"/>
          </a:bodyPr>
          <a:lstStyle/>
          <a:p>
            <a:pPr algn="ctr" rtl="1"/>
            <a:r>
              <a:rPr lang="ar-DZ" b="1" dirty="0" smtClean="0">
                <a:solidFill>
                  <a:srgbClr val="FF0000"/>
                </a:solidFill>
                <a:latin typeface="Simplified Arabic" panose="02020603050405020304" pitchFamily="18" charset="-78"/>
                <a:cs typeface="Simplified Arabic" panose="02020603050405020304" pitchFamily="18" charset="-78"/>
              </a:rPr>
              <a:t>أولا</a:t>
            </a:r>
            <a:r>
              <a:rPr lang="ar-SA" b="1" dirty="0" smtClean="0">
                <a:solidFill>
                  <a:srgbClr val="FF0000"/>
                </a:solidFill>
                <a:latin typeface="Simplified Arabic" panose="02020603050405020304" pitchFamily="18" charset="-78"/>
                <a:cs typeface="Simplified Arabic" panose="02020603050405020304" pitchFamily="18" charset="-78"/>
              </a:rPr>
              <a:t>: </a:t>
            </a:r>
            <a:r>
              <a:rPr lang="ar-SA" b="1" dirty="0">
                <a:solidFill>
                  <a:srgbClr val="FF0000"/>
                </a:solidFill>
                <a:latin typeface="Simplified Arabic" panose="02020603050405020304" pitchFamily="18" charset="-78"/>
                <a:cs typeface="Simplified Arabic" panose="02020603050405020304" pitchFamily="18" charset="-78"/>
              </a:rPr>
              <a:t>أساليب الدخول إلى الأسواق الأجنبية</a:t>
            </a:r>
            <a:br>
              <a:rPr lang="ar-SA" b="1" dirty="0">
                <a:solidFill>
                  <a:srgbClr val="FF0000"/>
                </a:solidFill>
                <a:latin typeface="Simplified Arabic" panose="02020603050405020304" pitchFamily="18" charset="-78"/>
                <a:cs typeface="Simplified Arabic" panose="02020603050405020304" pitchFamily="18" charset="-78"/>
              </a:rPr>
            </a:br>
            <a:endParaRPr lang="fr-FR" b="1" dirty="0">
              <a:solidFill>
                <a:srgbClr val="FF0000"/>
              </a:solidFill>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1141412" y="1970314"/>
            <a:ext cx="10542588" cy="3820887"/>
          </a:xfrm>
        </p:spPr>
        <p:txBody>
          <a:bodyPr>
            <a:normAutofit/>
          </a:bodyPr>
          <a:lstStyle/>
          <a:p>
            <a:pPr marL="0" indent="0" algn="just" rtl="1">
              <a:buNone/>
            </a:pPr>
            <a:r>
              <a:rPr lang="ar-SA" sz="4000" dirty="0">
                <a:latin typeface="Simplified Arabic" panose="02020603050405020304" pitchFamily="18" charset="-78"/>
                <a:cs typeface="Simplified Arabic" panose="02020603050405020304" pitchFamily="18" charset="-78"/>
              </a:rPr>
              <a:t>إن اتخاذ قرار حول كيفية دخول السوق الدولية ليس بالأمر السهل ولهذا تبدأ المؤسسة في التفكير في طريقة أو أسلوب يمكنها من الدخول إلى الأسواق الدولية، وبشكل عام هناك اختلاف في عدد هذه الأساليب. </a:t>
            </a:r>
            <a:endParaRPr lang="fr-FR" sz="40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5038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1413" y="782053"/>
            <a:ext cx="9905998" cy="1143000"/>
          </a:xfrm>
        </p:spPr>
        <p:txBody>
          <a:bodyPr>
            <a:normAutofit fontScale="90000"/>
          </a:bodyPr>
          <a:lstStyle/>
          <a:p>
            <a:pPr algn="ctr" rtl="1">
              <a:spcAft>
                <a:spcPts val="0"/>
              </a:spcAft>
            </a:pPr>
            <a:r>
              <a:rPr lang="ar-DZ" sz="4400" b="1" dirty="0">
                <a:solidFill>
                  <a:srgbClr val="C00000"/>
                </a:solidFill>
                <a:latin typeface="Times New Roman" panose="02020603050405020304" pitchFamily="18" charset="0"/>
                <a:ea typeface="Times New Roman" panose="02020603050405020304" pitchFamily="18" charset="0"/>
                <a:cs typeface="Simplified Arabic" panose="02020603050405020304" pitchFamily="18" charset="-78"/>
              </a:rPr>
              <a:t>أساليب الدخول إلى الأسواق الأجنبية</a:t>
            </a:r>
            <a:r>
              <a:rPr lang="en-US" dirty="0">
                <a:solidFill>
                  <a:srgbClr val="FFFF00"/>
                </a:solidFill>
                <a:latin typeface="Times New Roman" panose="02020603050405020304" pitchFamily="18" charset="0"/>
                <a:ea typeface="Times New Roman" panose="02020603050405020304" pitchFamily="18" charset="0"/>
              </a:rPr>
              <a:t/>
            </a:r>
            <a:br>
              <a:rPr lang="en-US" dirty="0">
                <a:solidFill>
                  <a:srgbClr val="FFFF00"/>
                </a:solidFill>
                <a:latin typeface="Times New Roman" panose="02020603050405020304" pitchFamily="18" charset="0"/>
                <a:ea typeface="Times New Roman" panose="02020603050405020304" pitchFamily="18" charset="0"/>
              </a:rPr>
            </a:br>
            <a:endParaRPr lang="en-US" sz="4000" dirty="0">
              <a:solidFill>
                <a:srgbClr val="FFFF00"/>
              </a:solidFill>
            </a:endParaRPr>
          </a:p>
        </p:txBody>
      </p:sp>
      <p:graphicFrame>
        <p:nvGraphicFramePr>
          <p:cNvPr id="13" name="Espace réservé du contenu 12"/>
          <p:cNvGraphicFramePr>
            <a:graphicFrameLocks noGrp="1"/>
          </p:cNvGraphicFramePr>
          <p:nvPr>
            <p:ph idx="1"/>
            <p:extLst>
              <p:ext uri="{D42A27DB-BD31-4B8C-83A1-F6EECF244321}">
                <p14:modId xmlns:p14="http://schemas.microsoft.com/office/powerpoint/2010/main" val="2012463548"/>
              </p:ext>
            </p:extLst>
          </p:nvPr>
        </p:nvGraphicFramePr>
        <p:xfrm>
          <a:off x="1388533" y="2099733"/>
          <a:ext cx="10116080" cy="3812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0320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8502" y="266825"/>
            <a:ext cx="9972064" cy="645838"/>
          </a:xfrm>
        </p:spPr>
        <p:txBody>
          <a:bodyPr>
            <a:normAutofit fontScale="90000"/>
          </a:bodyPr>
          <a:lstStyle/>
          <a:p>
            <a:pPr algn="ctr" rtl="1"/>
            <a:r>
              <a:rPr lang="ar-SA" sz="4000" b="1" u="sng" dirty="0" err="1" smtClean="0">
                <a:solidFill>
                  <a:srgbClr val="FF0000"/>
                </a:solidFill>
                <a:latin typeface="Simplified Arabic" panose="02020603050405020304" pitchFamily="18" charset="-78"/>
                <a:cs typeface="Simplified Arabic" panose="02020603050405020304" pitchFamily="18" charset="-78"/>
              </a:rPr>
              <a:t>ثا</a:t>
            </a:r>
            <a:r>
              <a:rPr lang="ar-DZ" sz="4000" b="1" u="sng" dirty="0" err="1" smtClean="0">
                <a:solidFill>
                  <a:srgbClr val="FF0000"/>
                </a:solidFill>
                <a:latin typeface="Simplified Arabic" panose="02020603050405020304" pitchFamily="18" charset="-78"/>
                <a:cs typeface="Simplified Arabic" panose="02020603050405020304" pitchFamily="18" charset="-78"/>
              </a:rPr>
              <a:t>نيا</a:t>
            </a:r>
            <a:r>
              <a:rPr lang="ar-SA" sz="4000" b="1" u="sng" dirty="0" smtClean="0">
                <a:solidFill>
                  <a:srgbClr val="FF0000"/>
                </a:solidFill>
                <a:latin typeface="Simplified Arabic" panose="02020603050405020304" pitchFamily="18" charset="-78"/>
                <a:cs typeface="Simplified Arabic" panose="02020603050405020304" pitchFamily="18" charset="-78"/>
              </a:rPr>
              <a:t>: </a:t>
            </a:r>
            <a:r>
              <a:rPr lang="ar-SA" sz="4000" b="1" u="sng" dirty="0">
                <a:solidFill>
                  <a:srgbClr val="FF0000"/>
                </a:solidFill>
                <a:latin typeface="Simplified Arabic" panose="02020603050405020304" pitchFamily="18" charset="-78"/>
                <a:cs typeface="Simplified Arabic" panose="02020603050405020304" pitchFamily="18" charset="-78"/>
              </a:rPr>
              <a:t>استراتيجيات تقييم واختيار الأسواق الدولية</a:t>
            </a:r>
            <a:endParaRPr lang="fr-FR" sz="4000" b="1" u="sng" dirty="0">
              <a:solidFill>
                <a:srgbClr val="FF0000"/>
              </a:solidFill>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609601" y="1264356"/>
            <a:ext cx="11209866" cy="5125558"/>
          </a:xfrm>
        </p:spPr>
        <p:txBody>
          <a:bodyPr>
            <a:normAutofit/>
          </a:bodyPr>
          <a:lstStyle/>
          <a:p>
            <a:pPr marL="0" indent="0" algn="just" rtl="1">
              <a:buNone/>
            </a:pPr>
            <a:r>
              <a:rPr lang="ar-SA" sz="2800" b="1" dirty="0">
                <a:solidFill>
                  <a:srgbClr val="C00000"/>
                </a:solidFill>
                <a:latin typeface="Simplified Arabic" panose="02020603050405020304" pitchFamily="18" charset="-78"/>
                <a:cs typeface="Simplified Arabic" panose="02020603050405020304" pitchFamily="18" charset="-78"/>
              </a:rPr>
              <a:t>القطاعات السوقية: </a:t>
            </a:r>
            <a:r>
              <a:rPr lang="ar-SA" sz="2800" dirty="0">
                <a:latin typeface="Simplified Arabic" panose="02020603050405020304" pitchFamily="18" charset="-78"/>
                <a:cs typeface="Simplified Arabic" panose="02020603050405020304" pitchFamily="18" charset="-78"/>
              </a:rPr>
              <a:t>هي تقسيم السوق إ</a:t>
            </a:r>
            <a:r>
              <a:rPr lang="ar-DZ" sz="2800" dirty="0" err="1">
                <a:latin typeface="Simplified Arabic" panose="02020603050405020304" pitchFamily="18" charset="-78"/>
                <a:cs typeface="Simplified Arabic" panose="02020603050405020304" pitchFamily="18" charset="-78"/>
              </a:rPr>
              <a:t>لى</a:t>
            </a:r>
            <a:r>
              <a:rPr lang="ar-SA" sz="2800" dirty="0">
                <a:latin typeface="Simplified Arabic" panose="02020603050405020304" pitchFamily="18" charset="-78"/>
                <a:cs typeface="Simplified Arabic" panose="02020603050405020304" pitchFamily="18" charset="-78"/>
              </a:rPr>
              <a:t> قطاعات متجانسة من المستهلكين، بحيث يمكن النظر إلى كل قطاع على أنه هدف تسويقي يجب تحقيقه عن طريق المزيج التسويقي المناسب.</a:t>
            </a:r>
          </a:p>
          <a:p>
            <a:pPr marL="0" indent="0" algn="just" rtl="1">
              <a:buNone/>
            </a:pPr>
            <a:r>
              <a:rPr lang="ar-SA" sz="2800" dirty="0">
                <a:latin typeface="Simplified Arabic" panose="02020603050405020304" pitchFamily="18" charset="-78"/>
                <a:cs typeface="Simplified Arabic" panose="02020603050405020304" pitchFamily="18" charset="-78"/>
              </a:rPr>
              <a:t>   إن اختلاف البيئات السياسية، الاقتصادية، الاجتماعية والثقافية بين الدول وأيضا الاختلاف مستويات الدخل، وتنوع أنماط الحياة والسلوك الاجتماعي من أسباب تقسيم الأسواق الدولية.</a:t>
            </a:r>
          </a:p>
          <a:p>
            <a:pPr marL="0" indent="0" algn="just" rtl="1">
              <a:buNone/>
            </a:pPr>
            <a:r>
              <a:rPr lang="ar-SA" sz="2800" dirty="0">
                <a:latin typeface="Simplified Arabic" panose="02020603050405020304" pitchFamily="18" charset="-78"/>
                <a:cs typeface="Simplified Arabic" panose="02020603050405020304" pitchFamily="18" charset="-78"/>
              </a:rPr>
              <a:t>   وبذلك يقسم السوق على أساس من العوامل المختلفة (</a:t>
            </a:r>
            <a:r>
              <a:rPr lang="ar-SA" sz="2800" dirty="0">
                <a:solidFill>
                  <a:srgbClr val="00B050"/>
                </a:solidFill>
                <a:latin typeface="Simplified Arabic" panose="02020603050405020304" pitchFamily="18" charset="-78"/>
                <a:cs typeface="Simplified Arabic" panose="02020603050405020304" pitchFamily="18" charset="-78"/>
              </a:rPr>
              <a:t>المناطق الجغرافية، العوامل الديموغرافية والجنس والطبقة الاجتماعية) </a:t>
            </a:r>
            <a:r>
              <a:rPr lang="ar-SA" sz="2800" dirty="0">
                <a:latin typeface="Simplified Arabic" panose="02020603050405020304" pitchFamily="18" charset="-78"/>
                <a:cs typeface="Simplified Arabic" panose="02020603050405020304" pitchFamily="18" charset="-78"/>
              </a:rPr>
              <a:t>أو على </a:t>
            </a:r>
            <a:r>
              <a:rPr lang="ar-SA" sz="2800" dirty="0">
                <a:solidFill>
                  <a:srgbClr val="00B050"/>
                </a:solidFill>
                <a:latin typeface="Simplified Arabic" panose="02020603050405020304" pitchFamily="18" charset="-78"/>
                <a:cs typeface="Simplified Arabic" panose="02020603050405020304" pitchFamily="18" charset="-78"/>
              </a:rPr>
              <a:t>أساس العوامل النفسية وأسلوب الحياة. </a:t>
            </a:r>
          </a:p>
          <a:p>
            <a:pPr marL="0" indent="0" algn="just" rtl="1">
              <a:buNone/>
            </a:pPr>
            <a:r>
              <a:rPr lang="ar-SA" sz="2800" dirty="0">
                <a:solidFill>
                  <a:schemeClr val="accent5">
                    <a:lumMod val="75000"/>
                  </a:schemeClr>
                </a:solidFill>
                <a:latin typeface="Simplified Arabic" panose="02020603050405020304" pitchFamily="18" charset="-78"/>
                <a:cs typeface="Simplified Arabic" panose="02020603050405020304" pitchFamily="18" charset="-78"/>
              </a:rPr>
              <a:t>بعد تجزئة السوق تقوم المؤسسة باختيار القطاع أو القطاعات التي تتناسب مع إمكانياتها وظروفها في إشباع حاجات ورغبات المستهلكين الدوليين </a:t>
            </a:r>
            <a:r>
              <a:rPr lang="ar-SA" sz="2800" dirty="0">
                <a:latin typeface="Simplified Arabic" panose="02020603050405020304" pitchFamily="18" charset="-78"/>
                <a:cs typeface="Simplified Arabic" panose="02020603050405020304" pitchFamily="18" charset="-78"/>
              </a:rPr>
              <a:t>من منتجاتها فنجد المؤسسة مطالبة بالمفاضلة بين ثلاث استراتيجيات رئيسية لاختيار القطاع السوقي المناسب:</a:t>
            </a:r>
          </a:p>
          <a:p>
            <a:pPr algn="r" rtl="1"/>
            <a:endParaRPr lang="fr-FR" dirty="0"/>
          </a:p>
        </p:txBody>
      </p:sp>
    </p:spTree>
    <p:extLst>
      <p:ext uri="{BB962C8B-B14F-4D97-AF65-F5344CB8AC3E}">
        <p14:creationId xmlns:p14="http://schemas.microsoft.com/office/powerpoint/2010/main" val="150489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56139" y="401934"/>
            <a:ext cx="10920046" cy="3246874"/>
          </a:xfrm>
        </p:spPr>
        <p:txBody>
          <a:bodyPr>
            <a:normAutofit fontScale="85000" lnSpcReduction="20000"/>
          </a:bodyPr>
          <a:lstStyle/>
          <a:p>
            <a:pPr marL="0" indent="0" algn="just" rtl="1">
              <a:buNone/>
            </a:pPr>
            <a:r>
              <a:rPr lang="ar-SA" sz="3200" dirty="0">
                <a:solidFill>
                  <a:srgbClr val="C00000"/>
                </a:solidFill>
                <a:latin typeface="Simplified Arabic" panose="02020603050405020304" pitchFamily="18" charset="-78"/>
                <a:cs typeface="Simplified Arabic" panose="02020603050405020304" pitchFamily="18" charset="-78"/>
              </a:rPr>
              <a:t>1.</a:t>
            </a:r>
            <a:r>
              <a:rPr lang="ar-SA" sz="2400" dirty="0">
                <a:solidFill>
                  <a:srgbClr val="C00000"/>
                </a:solidFill>
                <a:latin typeface="Simplified Arabic" panose="02020603050405020304" pitchFamily="18" charset="-78"/>
                <a:cs typeface="Simplified Arabic" panose="02020603050405020304" pitchFamily="18" charset="-78"/>
              </a:rPr>
              <a:t>	</a:t>
            </a:r>
            <a:r>
              <a:rPr lang="ar-SA" sz="4400" b="1" dirty="0">
                <a:solidFill>
                  <a:srgbClr val="C00000"/>
                </a:solidFill>
                <a:latin typeface="Simplified Arabic" panose="02020603050405020304" pitchFamily="18" charset="-78"/>
                <a:cs typeface="Simplified Arabic" panose="02020603050405020304" pitchFamily="18" charset="-78"/>
              </a:rPr>
              <a:t>استراتيجية التسويق </a:t>
            </a:r>
            <a:r>
              <a:rPr lang="ar-SA" sz="4400" b="1" dirty="0" err="1">
                <a:solidFill>
                  <a:srgbClr val="C00000"/>
                </a:solidFill>
                <a:latin typeface="Simplified Arabic" panose="02020603050405020304" pitchFamily="18" charset="-78"/>
                <a:cs typeface="Simplified Arabic" panose="02020603050405020304" pitchFamily="18" charset="-78"/>
              </a:rPr>
              <a:t>اللامتنوع</a:t>
            </a:r>
            <a:r>
              <a:rPr lang="ar-SA" sz="4400" b="1" dirty="0">
                <a:solidFill>
                  <a:srgbClr val="C00000"/>
                </a:solidFill>
                <a:latin typeface="Simplified Arabic" panose="02020603050405020304" pitchFamily="18" charset="-78"/>
                <a:cs typeface="Simplified Arabic" panose="02020603050405020304" pitchFamily="18" charset="-78"/>
              </a:rPr>
              <a:t>: </a:t>
            </a:r>
          </a:p>
          <a:p>
            <a:pPr marL="0" indent="0" algn="just" rtl="1">
              <a:buNone/>
            </a:pPr>
            <a:r>
              <a:rPr lang="ar-SA" sz="4400" dirty="0">
                <a:latin typeface="Simplified Arabic" panose="02020603050405020304" pitchFamily="18" charset="-78"/>
                <a:cs typeface="Simplified Arabic" panose="02020603050405020304" pitchFamily="18" charset="-78"/>
              </a:rPr>
              <a:t>في هذه الاستراتيجية نجد بأن المؤسسة لا تدرك الفروق الجوهرية بين الأجزاء المختلفة للسوق الدولي وبالتالي تقوم بتصميم وتطوير منتج ومزيج تسويقي يستهدف أكبر قطاع في السوق الدولي ويلبي حاجيات أكبر عدد من المستهلكين، مستفيدة بذلك من انخفاض التكاليف الإجمالية التي تتحملها إدارة المؤسسة.</a:t>
            </a:r>
          </a:p>
          <a:p>
            <a:endParaRPr lang="fr-FR" dirty="0"/>
          </a:p>
        </p:txBody>
      </p:sp>
      <p:graphicFrame>
        <p:nvGraphicFramePr>
          <p:cNvPr id="4" name="Espace réservé du contenu 3"/>
          <p:cNvGraphicFramePr>
            <a:graphicFrameLocks/>
          </p:cNvGraphicFramePr>
          <p:nvPr>
            <p:extLst>
              <p:ext uri="{D42A27DB-BD31-4B8C-83A1-F6EECF244321}">
                <p14:modId xmlns:p14="http://schemas.microsoft.com/office/powerpoint/2010/main" val="2024833543"/>
              </p:ext>
            </p:extLst>
          </p:nvPr>
        </p:nvGraphicFramePr>
        <p:xfrm>
          <a:off x="501162" y="3771899"/>
          <a:ext cx="11430000" cy="2576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0874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79092" y="355879"/>
            <a:ext cx="10655354" cy="3363267"/>
          </a:xfrm>
        </p:spPr>
        <p:txBody>
          <a:bodyPr>
            <a:normAutofit fontScale="92500" lnSpcReduction="20000"/>
          </a:bodyPr>
          <a:lstStyle/>
          <a:p>
            <a:pPr marL="0" indent="0" algn="just" rtl="1">
              <a:buNone/>
            </a:pPr>
            <a:r>
              <a:rPr lang="ar-SA" sz="4400" dirty="0">
                <a:solidFill>
                  <a:srgbClr val="C00000"/>
                </a:solidFill>
                <a:latin typeface="Simplified Arabic" panose="02020603050405020304" pitchFamily="18" charset="-78"/>
                <a:cs typeface="Simplified Arabic" panose="02020603050405020304" pitchFamily="18" charset="-78"/>
              </a:rPr>
              <a:t>2. </a:t>
            </a:r>
            <a:r>
              <a:rPr lang="ar-SA" sz="4400" b="1" dirty="0">
                <a:solidFill>
                  <a:srgbClr val="C00000"/>
                </a:solidFill>
                <a:latin typeface="Simplified Arabic" panose="02020603050405020304" pitchFamily="18" charset="-78"/>
                <a:cs typeface="Simplified Arabic" panose="02020603050405020304" pitchFamily="18" charset="-78"/>
              </a:rPr>
              <a:t>استراتيجية التسويق المتنوع: </a:t>
            </a:r>
          </a:p>
          <a:p>
            <a:pPr marL="0" indent="0" algn="just" rtl="1">
              <a:buNone/>
            </a:pPr>
            <a:r>
              <a:rPr lang="ar-SA" sz="4400" dirty="0">
                <a:latin typeface="Simplified Arabic" panose="02020603050405020304" pitchFamily="18" charset="-78"/>
                <a:cs typeface="Simplified Arabic" panose="02020603050405020304" pitchFamily="18" charset="-78"/>
              </a:rPr>
              <a:t>تقوم المؤسسة بالعمل في قطاعين أو أكثر من قطاعات السوق الدولي ولكنها تقوم بتصميم منتج مستقل وكذا استخدام برامج تسويقية مستقلة لكل قطاع سوقي، يهدف من خلال هذه الاستراتيجية إلى زيادة ولاء المستهلكين وتكرار عملية الشراء وبالتالي تحقيق معدل أعلى من الأرباح.</a:t>
            </a:r>
            <a:endParaRPr lang="fr-FR" sz="4400" dirty="0">
              <a:latin typeface="Simplified Arabic" panose="02020603050405020304" pitchFamily="18" charset="-78"/>
              <a:cs typeface="Simplified Arabic" panose="02020603050405020304" pitchFamily="18" charset="-78"/>
            </a:endParaRPr>
          </a:p>
        </p:txBody>
      </p:sp>
      <p:sp>
        <p:nvSpPr>
          <p:cNvPr id="4" name="ZoneTexte 3"/>
          <p:cNvSpPr txBox="1"/>
          <p:nvPr/>
        </p:nvSpPr>
        <p:spPr>
          <a:xfrm>
            <a:off x="7908557" y="4102304"/>
            <a:ext cx="3657600" cy="2062103"/>
          </a:xfrm>
          <a:prstGeom prst="rect">
            <a:avLst/>
          </a:prstGeom>
          <a:solidFill>
            <a:schemeClr val="accent2"/>
          </a:solidFill>
        </p:spPr>
        <p:txBody>
          <a:bodyPr wrap="square" rtlCol="0">
            <a:spAutoFit/>
          </a:bodyPr>
          <a:lstStyle/>
          <a:p>
            <a:pPr lvl="0" algn="just" defTabSz="914400" rtl="1"/>
            <a:r>
              <a:rPr lang="ar-DZ" sz="3200" kern="0" dirty="0">
                <a:latin typeface="Calibri" panose="020F0502020204030204" pitchFamily="34" charset="0"/>
                <a:ea typeface="Calibri" panose="020F0502020204030204" pitchFamily="34" charset="0"/>
                <a:cs typeface="Simplified Arabic" panose="02020603050405020304" pitchFamily="18" charset="-78"/>
              </a:rPr>
              <a:t>قطاع سوقي مستهدف 1</a:t>
            </a:r>
            <a:endParaRPr lang="en-US" sz="3200" kern="0" dirty="0">
              <a:latin typeface="Calibri" panose="020F0502020204030204" pitchFamily="34" charset="0"/>
              <a:ea typeface="Calibri" panose="020F0502020204030204" pitchFamily="34" charset="0"/>
              <a:cs typeface="Arial" panose="020B0604020202020204" pitchFamily="34" charset="0"/>
            </a:endParaRPr>
          </a:p>
          <a:p>
            <a:pPr lvl="0" algn="just" defTabSz="914400" rtl="1"/>
            <a:r>
              <a:rPr lang="ar-DZ" sz="3200" kern="0" dirty="0">
                <a:latin typeface="Calibri" panose="020F0502020204030204" pitchFamily="34" charset="0"/>
                <a:ea typeface="Calibri" panose="020F0502020204030204" pitchFamily="34" charset="0"/>
                <a:cs typeface="Simplified Arabic" panose="02020603050405020304" pitchFamily="18" charset="-78"/>
              </a:rPr>
              <a:t>قطاع سوقي مستهدف 2</a:t>
            </a:r>
            <a:endParaRPr lang="en-US" sz="3200" kern="0" dirty="0">
              <a:latin typeface="Calibri" panose="020F0502020204030204" pitchFamily="34" charset="0"/>
              <a:ea typeface="Calibri" panose="020F0502020204030204" pitchFamily="34" charset="0"/>
              <a:cs typeface="Arial" panose="020B0604020202020204" pitchFamily="34" charset="0"/>
            </a:endParaRPr>
          </a:p>
          <a:p>
            <a:pPr lvl="0" algn="just" defTabSz="914400" rtl="1"/>
            <a:r>
              <a:rPr lang="ar-DZ" sz="3200" kern="0" dirty="0">
                <a:latin typeface="Calibri" panose="020F0502020204030204" pitchFamily="34" charset="0"/>
                <a:ea typeface="Calibri" panose="020F0502020204030204" pitchFamily="34" charset="0"/>
                <a:cs typeface="Simplified Arabic" panose="02020603050405020304" pitchFamily="18" charset="-78"/>
              </a:rPr>
              <a:t>قطاع سوقي مستهدف 3</a:t>
            </a:r>
            <a:endParaRPr lang="en-US" sz="3200" kern="0" dirty="0">
              <a:latin typeface="Calibri" panose="020F0502020204030204" pitchFamily="34" charset="0"/>
              <a:ea typeface="Calibri" panose="020F0502020204030204" pitchFamily="34" charset="0"/>
              <a:cs typeface="Arial" panose="020B0604020202020204" pitchFamily="34" charset="0"/>
            </a:endParaRPr>
          </a:p>
          <a:p>
            <a:pPr lvl="0" algn="just" defTabSz="914400" rtl="1"/>
            <a:r>
              <a:rPr lang="ar-DZ" sz="3200" kern="0" dirty="0">
                <a:ea typeface="Calibri" panose="020F0502020204030204" pitchFamily="34" charset="0"/>
                <a:cs typeface="Simplified Arabic" panose="02020603050405020304" pitchFamily="18" charset="-78"/>
              </a:rPr>
              <a:t>قطاع سوقي مستهدف </a:t>
            </a:r>
            <a:r>
              <a:rPr lang="fr-FR" sz="3200" kern="0" dirty="0">
                <a:ea typeface="Calibri" panose="020F0502020204030204" pitchFamily="34" charset="0"/>
                <a:cs typeface="Simplified Arabic" panose="02020603050405020304" pitchFamily="18" charset="-78"/>
              </a:rPr>
              <a:t>4</a:t>
            </a:r>
            <a:endParaRPr lang="en-US" sz="3200" kern="0" dirty="0"/>
          </a:p>
        </p:txBody>
      </p:sp>
      <p:sp>
        <p:nvSpPr>
          <p:cNvPr id="5" name="Espace réservé du contenu 4"/>
          <p:cNvSpPr txBox="1">
            <a:spLocks/>
          </p:cNvSpPr>
          <p:nvPr/>
        </p:nvSpPr>
        <p:spPr>
          <a:xfrm>
            <a:off x="1179092" y="4102304"/>
            <a:ext cx="4343400" cy="2062103"/>
          </a:xfrm>
          <a:prstGeom prst="rect">
            <a:avLst/>
          </a:prstGeom>
          <a:solidFill>
            <a:schemeClr val="accent2"/>
          </a:solidFill>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just" rtl="1">
              <a:spcBef>
                <a:spcPts val="0"/>
              </a:spcBef>
            </a:pPr>
            <a:r>
              <a:rPr lang="ar-DZ" sz="3200" kern="0" dirty="0" smtClean="0">
                <a:latin typeface="Calibri" panose="020F0502020204030204" pitchFamily="34" charset="0"/>
                <a:ea typeface="Calibri" panose="020F0502020204030204" pitchFamily="34" charset="0"/>
                <a:cs typeface="Simplified Arabic" panose="02020603050405020304" pitchFamily="18" charset="-78"/>
              </a:rPr>
              <a:t>مزيج تسويقي للمنتجات1</a:t>
            </a:r>
          </a:p>
          <a:p>
            <a:pPr algn="just" rtl="1">
              <a:spcBef>
                <a:spcPts val="0"/>
              </a:spcBef>
            </a:pPr>
            <a:r>
              <a:rPr lang="ar-DZ" sz="3200" kern="0" dirty="0" smtClean="0">
                <a:latin typeface="Calibri" panose="020F0502020204030204" pitchFamily="34" charset="0"/>
                <a:ea typeface="Calibri" panose="020F0502020204030204" pitchFamily="34" charset="0"/>
                <a:cs typeface="Simplified Arabic" panose="02020603050405020304" pitchFamily="18" charset="-78"/>
              </a:rPr>
              <a:t>مزيج تسويقي للمنتجات2</a:t>
            </a:r>
          </a:p>
          <a:p>
            <a:pPr algn="just" rtl="1">
              <a:spcBef>
                <a:spcPts val="0"/>
              </a:spcBef>
            </a:pPr>
            <a:r>
              <a:rPr lang="ar-DZ" sz="3200" kern="0" dirty="0" smtClean="0">
                <a:latin typeface="Calibri" panose="020F0502020204030204" pitchFamily="34" charset="0"/>
                <a:ea typeface="Calibri" panose="020F0502020204030204" pitchFamily="34" charset="0"/>
                <a:cs typeface="Simplified Arabic" panose="02020603050405020304" pitchFamily="18" charset="-78"/>
              </a:rPr>
              <a:t>مزيج تسويقي للمنتجات3</a:t>
            </a:r>
          </a:p>
          <a:p>
            <a:pPr algn="just" rtl="1">
              <a:spcBef>
                <a:spcPts val="0"/>
              </a:spcBef>
            </a:pPr>
            <a:r>
              <a:rPr lang="ar-DZ" sz="3200" kern="0" dirty="0" smtClean="0">
                <a:latin typeface="Calibri" panose="020F0502020204030204" pitchFamily="34" charset="0"/>
                <a:ea typeface="Calibri" panose="020F0502020204030204" pitchFamily="34" charset="0"/>
                <a:cs typeface="Simplified Arabic" panose="02020603050405020304" pitchFamily="18" charset="-78"/>
              </a:rPr>
              <a:t>مزيج تسويقي للمنتجات4</a:t>
            </a:r>
            <a:endParaRPr lang="ar-DZ" sz="3200" kern="0" dirty="0">
              <a:latin typeface="Calibri" panose="020F0502020204030204" pitchFamily="34" charset="0"/>
              <a:ea typeface="Calibri" panose="020F0502020204030204" pitchFamily="34" charset="0"/>
              <a:cs typeface="Simplified Arabic" panose="02020603050405020304" pitchFamily="18" charset="-78"/>
            </a:endParaRPr>
          </a:p>
        </p:txBody>
      </p:sp>
      <p:sp>
        <p:nvSpPr>
          <p:cNvPr id="6" name="Flèche droite 5"/>
          <p:cNvSpPr/>
          <p:nvPr/>
        </p:nvSpPr>
        <p:spPr>
          <a:xfrm>
            <a:off x="5831203" y="4159100"/>
            <a:ext cx="1768642" cy="30078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èche droite 6"/>
          <p:cNvSpPr/>
          <p:nvPr/>
        </p:nvSpPr>
        <p:spPr>
          <a:xfrm>
            <a:off x="5831203" y="5128442"/>
            <a:ext cx="1768642" cy="30078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èche droite 7"/>
          <p:cNvSpPr/>
          <p:nvPr/>
        </p:nvSpPr>
        <p:spPr>
          <a:xfrm>
            <a:off x="5831203" y="4643771"/>
            <a:ext cx="1768642" cy="30078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èche droite 8"/>
          <p:cNvSpPr/>
          <p:nvPr/>
        </p:nvSpPr>
        <p:spPr>
          <a:xfrm>
            <a:off x="5831203" y="5729823"/>
            <a:ext cx="1768642" cy="30078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4870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2087" y="301450"/>
            <a:ext cx="10474855" cy="2907742"/>
          </a:xfrm>
        </p:spPr>
        <p:txBody>
          <a:bodyPr>
            <a:normAutofit fontScale="77500" lnSpcReduction="20000"/>
          </a:bodyPr>
          <a:lstStyle/>
          <a:p>
            <a:pPr marL="0" indent="0" algn="just" rtl="1">
              <a:buNone/>
            </a:pPr>
            <a:r>
              <a:rPr lang="ar-SA" sz="3500" dirty="0">
                <a:solidFill>
                  <a:srgbClr val="C00000"/>
                </a:solidFill>
                <a:latin typeface="Simplified Arabic" panose="02020603050405020304" pitchFamily="18" charset="-78"/>
                <a:cs typeface="Simplified Arabic" panose="02020603050405020304" pitchFamily="18" charset="-78"/>
              </a:rPr>
              <a:t>3</a:t>
            </a:r>
            <a:r>
              <a:rPr lang="ar-SA" sz="4000" dirty="0">
                <a:solidFill>
                  <a:srgbClr val="C00000"/>
                </a:solidFill>
                <a:latin typeface="Simplified Arabic" panose="02020603050405020304" pitchFamily="18" charset="-78"/>
                <a:cs typeface="Simplified Arabic" panose="02020603050405020304" pitchFamily="18" charset="-78"/>
              </a:rPr>
              <a:t>.	</a:t>
            </a:r>
            <a:r>
              <a:rPr lang="ar-SA" sz="4000" b="1" dirty="0">
                <a:solidFill>
                  <a:srgbClr val="C00000"/>
                </a:solidFill>
                <a:latin typeface="Simplified Arabic" panose="02020603050405020304" pitchFamily="18" charset="-78"/>
                <a:cs typeface="Simplified Arabic" panose="02020603050405020304" pitchFamily="18" charset="-78"/>
              </a:rPr>
              <a:t> استراتيجية التسويق المركز: </a:t>
            </a:r>
          </a:p>
          <a:p>
            <a:pPr marL="0" indent="0" algn="just" rtl="1">
              <a:buNone/>
            </a:pPr>
            <a:r>
              <a:rPr lang="ar-SA" sz="4000" dirty="0">
                <a:latin typeface="Simplified Arabic" panose="02020603050405020304" pitchFamily="18" charset="-78"/>
                <a:cs typeface="Simplified Arabic" panose="02020603050405020304" pitchFamily="18" charset="-78"/>
              </a:rPr>
              <a:t>كلا من استراتيجية التسويق </a:t>
            </a:r>
            <a:r>
              <a:rPr lang="ar-SA" sz="4000" dirty="0" err="1">
                <a:latin typeface="Simplified Arabic" panose="02020603050405020304" pitchFamily="18" charset="-78"/>
                <a:cs typeface="Simplified Arabic" panose="02020603050405020304" pitchFamily="18" charset="-78"/>
              </a:rPr>
              <a:t>اللامتنوع</a:t>
            </a:r>
            <a:r>
              <a:rPr lang="ar-SA" sz="4000" dirty="0">
                <a:latin typeface="Simplified Arabic" panose="02020603050405020304" pitchFamily="18" charset="-78"/>
                <a:cs typeface="Simplified Arabic" panose="02020603050405020304" pitchFamily="18" charset="-78"/>
              </a:rPr>
              <a:t> أو المتنوع تهدف إلى خدمة الأسوق الكلية الذي تنشط فيها المؤسسة الدولية، وعلى الرغم من ذلك فالعديد من المؤسسات قد وجدت احتمالاً ثالثاً يكون أكثر تناسباً عندما تكون إمكانياتها محدودة، يتمثل في استراتيجية التركيز في السوق فبدلاً من قيام المؤسسة بتبديد مواردها على عدد كبير من الأسواق الدولية دون خدمتها بكفاءة عالية فإنها تركز قدرتها وامكانياتها لكسب مركز متميز في سوق محدد.</a:t>
            </a:r>
          </a:p>
          <a:p>
            <a:endParaRPr lang="ar-SA" dirty="0"/>
          </a:p>
          <a:p>
            <a:endParaRPr lang="ar-SA" dirty="0"/>
          </a:p>
          <a:p>
            <a:endParaRPr lang="fr-FR" dirty="0"/>
          </a:p>
        </p:txBody>
      </p:sp>
      <p:graphicFrame>
        <p:nvGraphicFramePr>
          <p:cNvPr id="4" name="Espace réservé du contenu 3"/>
          <p:cNvGraphicFramePr>
            <a:graphicFrameLocks/>
          </p:cNvGraphicFramePr>
          <p:nvPr>
            <p:extLst>
              <p:ext uri="{D42A27DB-BD31-4B8C-83A1-F6EECF244321}">
                <p14:modId xmlns:p14="http://schemas.microsoft.com/office/powerpoint/2010/main" val="493782869"/>
              </p:ext>
            </p:extLst>
          </p:nvPr>
        </p:nvGraphicFramePr>
        <p:xfrm>
          <a:off x="580292" y="3807068"/>
          <a:ext cx="11176650" cy="27519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7465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838202" y="381000"/>
            <a:ext cx="10863942" cy="5050971"/>
          </a:xfrm>
        </p:spPr>
        <p:txBody>
          <a:bodyPr rtlCol="0">
            <a:normAutofit/>
          </a:bodyPr>
          <a:lstStyle/>
          <a:p>
            <a:pPr algn="ctr" defTabSz="685800" rtl="1">
              <a:defRPr/>
            </a:pP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sz="6600" dirty="0">
              <a:solidFill>
                <a:srgbClr val="FF0000"/>
              </a:solidFill>
            </a:endParaRPr>
          </a:p>
        </p:txBody>
      </p:sp>
    </p:spTree>
    <p:extLst>
      <p:ext uri="{BB962C8B-B14F-4D97-AF65-F5344CB8AC3E}">
        <p14:creationId xmlns:p14="http://schemas.microsoft.com/office/powerpoint/2010/main" val="3562214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185</TotalTime>
  <Words>311</Words>
  <Application>Microsoft Office PowerPoint</Application>
  <PresentationFormat>Grand écran</PresentationFormat>
  <Paragraphs>40</Paragraphs>
  <Slides>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9</vt:i4>
      </vt:variant>
    </vt:vector>
  </HeadingPairs>
  <TitlesOfParts>
    <vt:vector size="18" baseType="lpstr">
      <vt:lpstr>Arial</vt:lpstr>
      <vt:lpstr>B Arabic Style</vt:lpstr>
      <vt:lpstr>Calibri</vt:lpstr>
      <vt:lpstr>Century Gothic</vt:lpstr>
      <vt:lpstr>Simplified Arabic</vt:lpstr>
      <vt:lpstr>Tahoma</vt:lpstr>
      <vt:lpstr>Times New Roman</vt:lpstr>
      <vt:lpstr>Wingdings 3</vt:lpstr>
      <vt:lpstr>Brin</vt:lpstr>
      <vt:lpstr>Présentation PowerPoint</vt:lpstr>
      <vt:lpstr>الفصل الثامن: استراتيجيات الدخول للأسواق الدولية </vt:lpstr>
      <vt:lpstr>أولا: أساليب الدخول إلى الأسواق الأجنبية </vt:lpstr>
      <vt:lpstr>أساليب الدخول إلى الأسواق الأجنبية </vt:lpstr>
      <vt:lpstr>ثانيا: استراتيجيات تقييم واختيار الأسواق الدولية</vt:lpstr>
      <vt:lpstr>Présentation PowerPoint</vt:lpstr>
      <vt:lpstr>Présentation PowerPoint</vt:lpstr>
      <vt:lpstr>Présentation PowerPoint</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36</cp:revision>
  <dcterms:created xsi:type="dcterms:W3CDTF">2017-02-06T17:30:54Z</dcterms:created>
  <dcterms:modified xsi:type="dcterms:W3CDTF">2025-02-07T17:31:25Z</dcterms:modified>
</cp:coreProperties>
</file>