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301" r:id="rId2"/>
    <p:sldId id="302" r:id="rId3"/>
    <p:sldId id="303" r:id="rId4"/>
    <p:sldId id="305" r:id="rId5"/>
    <p:sldId id="312" r:id="rId6"/>
    <p:sldId id="307" r:id="rId7"/>
    <p:sldId id="308" r:id="rId8"/>
    <p:sldId id="309" r:id="rId9"/>
    <p:sldId id="310" r:id="rId10"/>
    <p:sldId id="311" r:id="rId11"/>
    <p:sldId id="304" r:id="rId12"/>
    <p:sldId id="283" r:id="rId13"/>
    <p:sldId id="314" r:id="rId14"/>
    <p:sldId id="315" r:id="rId15"/>
    <p:sldId id="316" r:id="rId16"/>
    <p:sldId id="317" r:id="rId17"/>
    <p:sldId id="318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66FF"/>
    <a:srgbClr val="00FF00"/>
    <a:srgbClr val="3333FF"/>
    <a:srgbClr val="FF33CC"/>
    <a:srgbClr val="FF9999"/>
    <a:srgbClr val="FF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69" autoAdjust="0"/>
    <p:restoredTop sz="94624" autoAdjust="0"/>
  </p:normalViewPr>
  <p:slideViewPr>
    <p:cSldViewPr>
      <p:cViewPr>
        <p:scale>
          <a:sx n="85" d="100"/>
          <a:sy n="85" d="100"/>
        </p:scale>
        <p:origin x="-8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B34972-7CB7-4C84-8A3C-DE8010588941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53E654-5C0A-4884-B817-009313244DE1}" type="slidenum">
              <a:rPr lang="fr-FR"/>
              <a:pPr/>
              <a:t>10</a:t>
            </a:fld>
            <a:endParaRPr lang="fr-FR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28/10 GR3 -&gt; Transparent 53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6AA8FF-33E1-4043-9C03-D76BBDF87D56}" type="slidenum">
              <a:rPr lang="fr-FR"/>
              <a:pPr/>
              <a:t>14</a:t>
            </a:fld>
            <a:endParaRPr lang="fr-FR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28/10 –GR1  Transparent 57    GR2</a:t>
            </a:r>
          </a:p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671D3-16E2-4D83-89C6-C8C651B4ED1C}" type="slidenum">
              <a:rPr lang="fr-FR"/>
              <a:pPr/>
              <a:t>15</a:t>
            </a:fld>
            <a:endParaRPr lang="fr-FR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4/11  GR3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98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98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8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9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9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9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199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99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19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199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199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991A94-F7BD-4362-8EDB-BE1F1E6BBC3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019F4B-FE19-4C15-89B2-DD571BE0DF2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91955A-41D1-403B-8122-7F611462E6FF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32D8BE-F903-4BFD-AAF6-694DE3E21F5B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8B3547-ACEC-4345-ABE1-A384E0AB77E5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A92B46-D330-44EA-AC93-3C1F7E92FA6B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A69D9C-0D59-4F26-9C11-017510846802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B4DE2F-2BA4-4E6A-9031-6B7E3C02A26D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5CC90B-66DA-4880-A6A8-215910A9EAFC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E1CD1E-6EAC-42E4-ABEF-D9897404489A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DCDB4B-9A97-4442-81F1-A12F24845BCF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C7FE23-37AC-4FD2-BBD3-687951BAEE8D}" type="slidenum">
              <a:rPr lang="fr-FR"/>
              <a:pPr/>
              <a:t>‹N°›</a:t>
            </a:fld>
            <a:endParaRPr lang="fr-FR"/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096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096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6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6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6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7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097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97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097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fr-FR"/>
          </a:p>
        </p:txBody>
      </p:sp>
      <p:sp>
        <p:nvSpPr>
          <p:cNvPr id="409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 dir="u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8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hyperlink" Target="http://fr.academic.ru/pictures/frwiki/83/Sites_interstitiels_cubique_centre.sv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1142976" y="357166"/>
            <a:ext cx="6535737" cy="51911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Stencil" pitchFamily="82" charset="0"/>
              </a:rPr>
              <a:t>Structure des matériaux Solides</a:t>
            </a:r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303213" y="1766888"/>
            <a:ext cx="1390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rial Black" pitchFamily="34" charset="0"/>
              </a:rPr>
              <a:t>1. Cristal </a:t>
            </a: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428596" y="2071678"/>
            <a:ext cx="84561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Un cristal est constitué par un arrangement régulier et répétitif d’atomes (ions ou </a:t>
            </a:r>
          </a:p>
          <a:p>
            <a:r>
              <a:rPr lang="fr-FR" dirty="0" smtClean="0">
                <a:solidFill>
                  <a:schemeClr val="bg2"/>
                </a:solidFill>
              </a:rPr>
              <a:t>molécules),selon les trois directions de l’espace.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468313" y="2959100"/>
            <a:ext cx="7610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Les matériaux métallique ont une structure </a:t>
            </a:r>
            <a:r>
              <a:rPr lang="fr-FR" dirty="0" err="1">
                <a:solidFill>
                  <a:schemeClr val="bg2"/>
                </a:solidFill>
              </a:rPr>
              <a:t>polycristalline</a:t>
            </a:r>
            <a:r>
              <a:rPr lang="fr-FR" dirty="0">
                <a:solidFill>
                  <a:schemeClr val="bg2"/>
                </a:solidFill>
              </a:rPr>
              <a:t>, formée d’une</a:t>
            </a:r>
          </a:p>
          <a:p>
            <a:r>
              <a:rPr lang="fr-FR" dirty="0">
                <a:solidFill>
                  <a:schemeClr val="bg2"/>
                </a:solidFill>
              </a:rPr>
              <a:t>d'une multitude de petits cristaux (grains) de taille et d'orientation variées </a:t>
            </a:r>
          </a:p>
          <a:p>
            <a:r>
              <a:rPr lang="fr-FR" dirty="0">
                <a:solidFill>
                  <a:schemeClr val="bg2"/>
                </a:solidFill>
              </a:rPr>
              <a:t>et séparés par des joints de grains.</a:t>
            </a:r>
          </a:p>
          <a:p>
            <a:r>
              <a:rPr lang="fr-FR" dirty="0">
                <a:solidFill>
                  <a:schemeClr val="bg2"/>
                </a:solidFill>
              </a:rPr>
              <a:t>Chaque grain constitue un monocristal.</a:t>
            </a:r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468313" y="2701925"/>
            <a:ext cx="779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Les matériaux cristallisent sous une forme monocristalline ou </a:t>
            </a:r>
            <a:r>
              <a:rPr lang="fr-FR" dirty="0" err="1">
                <a:solidFill>
                  <a:schemeClr val="bg2"/>
                </a:solidFill>
              </a:rPr>
              <a:t>polycristalline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88082" name="Picture 18" descr="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4292600"/>
            <a:ext cx="2079625" cy="2160588"/>
          </a:xfrm>
          <a:prstGeom prst="rect">
            <a:avLst/>
          </a:prstGeom>
          <a:noFill/>
        </p:spPr>
      </p:pic>
      <p:sp>
        <p:nvSpPr>
          <p:cNvPr id="88084" name="Rectangle 20"/>
          <p:cNvSpPr>
            <a:spLocks noChangeArrowheads="1"/>
          </p:cNvSpPr>
          <p:nvPr/>
        </p:nvSpPr>
        <p:spPr bwMode="auto">
          <a:xfrm>
            <a:off x="0" y="1947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88083" name="Object 19"/>
          <p:cNvGraphicFramePr>
            <a:graphicFrameLocks noChangeAspect="1"/>
          </p:cNvGraphicFramePr>
          <p:nvPr/>
        </p:nvGraphicFramePr>
        <p:xfrm>
          <a:off x="395288" y="4389438"/>
          <a:ext cx="3024187" cy="1992312"/>
        </p:xfrm>
        <a:graphic>
          <a:graphicData uri="http://schemas.openxmlformats.org/presentationml/2006/ole">
            <p:oleObj spid="_x0000_s88083" r:id="rId4" imgW="9543931" imgH="6306169" progId="">
              <p:embed/>
            </p:oleObj>
          </a:graphicData>
        </a:graphic>
      </p:graphicFrame>
      <p:pic>
        <p:nvPicPr>
          <p:cNvPr id="88086" name="Picture 22" descr="Microstructure%20Aciier%20AM%205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4124325"/>
            <a:ext cx="3240088" cy="2473325"/>
          </a:xfrm>
          <a:prstGeom prst="rect">
            <a:avLst/>
          </a:prstGeom>
          <a:noFill/>
        </p:spPr>
      </p:pic>
      <p:sp>
        <p:nvSpPr>
          <p:cNvPr id="88087" name="Text Box 23"/>
          <p:cNvSpPr txBox="1">
            <a:spLocks noChangeArrowheads="1"/>
          </p:cNvSpPr>
          <p:nvPr/>
        </p:nvSpPr>
        <p:spPr bwMode="auto">
          <a:xfrm>
            <a:off x="6516688" y="4141788"/>
            <a:ext cx="2292350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2"/>
                </a:solidFill>
              </a:rPr>
              <a:t>Un polycristal d’acier</a:t>
            </a:r>
          </a:p>
        </p:txBody>
      </p:sp>
      <p:sp>
        <p:nvSpPr>
          <p:cNvPr id="88088" name="Text Box 24"/>
          <p:cNvSpPr txBox="1">
            <a:spLocks noChangeArrowheads="1"/>
          </p:cNvSpPr>
          <p:nvPr/>
        </p:nvSpPr>
        <p:spPr bwMode="auto">
          <a:xfrm>
            <a:off x="303213" y="1333500"/>
            <a:ext cx="384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I- Structure des solides cristallins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285720" y="857232"/>
            <a:ext cx="379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2.4 Structure compacte des métaux</a:t>
            </a: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285720" y="1214422"/>
            <a:ext cx="823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Les atomes des métaux adoptent l’arrangement le plus symétrique et compacte</a:t>
            </a:r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357158" y="1571612"/>
            <a:ext cx="82359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La plupart des métaux purs cristallisent dans le système cubique ; par exemple </a:t>
            </a:r>
          </a:p>
          <a:p>
            <a:r>
              <a:rPr lang="fr-FR" dirty="0">
                <a:solidFill>
                  <a:srgbClr val="FF0000"/>
                </a:solidFill>
              </a:rPr>
              <a:t>CFC (cubique à faces centrées) </a:t>
            </a:r>
            <a:r>
              <a:rPr lang="fr-FR" dirty="0">
                <a:solidFill>
                  <a:schemeClr val="bg2"/>
                </a:solidFill>
              </a:rPr>
              <a:t>pour Cu, Ag, Al, Au, Ni, Pt, Pb, </a:t>
            </a:r>
            <a:r>
              <a:rPr lang="fr-FR" dirty="0" err="1">
                <a:solidFill>
                  <a:schemeClr val="bg2"/>
                </a:solidFill>
              </a:rPr>
              <a:t>Feγ</a:t>
            </a:r>
            <a:r>
              <a:rPr lang="fr-FR" dirty="0">
                <a:solidFill>
                  <a:schemeClr val="bg2"/>
                </a:solidFill>
              </a:rPr>
              <a:t> ; </a:t>
            </a:r>
          </a:p>
          <a:p>
            <a:r>
              <a:rPr lang="fr-FR" dirty="0">
                <a:solidFill>
                  <a:srgbClr val="FF0000"/>
                </a:solidFill>
              </a:rPr>
              <a:t>CC (cubique centré) </a:t>
            </a:r>
            <a:r>
              <a:rPr lang="fr-FR" dirty="0">
                <a:solidFill>
                  <a:schemeClr val="bg2"/>
                </a:solidFill>
              </a:rPr>
              <a:t>pour </a:t>
            </a:r>
            <a:r>
              <a:rPr lang="fr-FR" dirty="0" err="1">
                <a:solidFill>
                  <a:schemeClr val="bg2"/>
                </a:solidFill>
              </a:rPr>
              <a:t>Feα</a:t>
            </a:r>
            <a:r>
              <a:rPr lang="fr-FR" dirty="0">
                <a:solidFill>
                  <a:schemeClr val="bg2"/>
                </a:solidFill>
              </a:rPr>
              <a:t>, Mn, Cr, V, Mo, Ta, </a:t>
            </a:r>
            <a:r>
              <a:rPr lang="fr-FR" dirty="0" err="1">
                <a:solidFill>
                  <a:schemeClr val="bg2"/>
                </a:solidFill>
              </a:rPr>
              <a:t>Tiβ</a:t>
            </a:r>
            <a:r>
              <a:rPr lang="fr-FR" dirty="0">
                <a:solidFill>
                  <a:schemeClr val="bg2"/>
                </a:solidFill>
              </a:rPr>
              <a:t> ; </a:t>
            </a:r>
          </a:p>
          <a:p>
            <a:r>
              <a:rPr lang="fr-FR" dirty="0">
                <a:solidFill>
                  <a:schemeClr val="bg2"/>
                </a:solidFill>
              </a:rPr>
              <a:t>mais aussi dans le système hexagonal </a:t>
            </a:r>
            <a:r>
              <a:rPr lang="fr-FR" dirty="0">
                <a:solidFill>
                  <a:srgbClr val="FF0000"/>
                </a:solidFill>
              </a:rPr>
              <a:t>(hexagonal compact HC)</a:t>
            </a:r>
            <a:r>
              <a:rPr lang="fr-FR" dirty="0">
                <a:solidFill>
                  <a:schemeClr val="bg2"/>
                </a:solidFill>
              </a:rPr>
              <a:t>; </a:t>
            </a:r>
          </a:p>
          <a:p>
            <a:r>
              <a:rPr lang="fr-FR" dirty="0">
                <a:solidFill>
                  <a:schemeClr val="bg2"/>
                </a:solidFill>
              </a:rPr>
              <a:t>par exemple </a:t>
            </a:r>
            <a:r>
              <a:rPr lang="fr-FR" dirty="0" err="1">
                <a:solidFill>
                  <a:schemeClr val="bg2"/>
                </a:solidFill>
              </a:rPr>
              <a:t>Tiα</a:t>
            </a:r>
            <a:r>
              <a:rPr lang="fr-FR" dirty="0">
                <a:solidFill>
                  <a:schemeClr val="bg2"/>
                </a:solidFill>
              </a:rPr>
              <a:t>, Mg, Zr, Cd, Zn, Be.</a:t>
            </a:r>
          </a:p>
        </p:txBody>
      </p:sp>
      <p:pic>
        <p:nvPicPr>
          <p:cNvPr id="9831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3557588"/>
            <a:ext cx="4621212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1166813" y="6256338"/>
            <a:ext cx="705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Structure cristalline du carbone: (a) diamant: CFC. (b) graphite (HC)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5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44675"/>
            <a:ext cx="446563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500034" y="642918"/>
            <a:ext cx="487521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Structure cubique à faces centrées </a:t>
            </a:r>
            <a:r>
              <a:rPr lang="fr-FR" sz="2400" b="1" dirty="0">
                <a:solidFill>
                  <a:srgbClr val="FFFF00"/>
                </a:solidFill>
              </a:rPr>
              <a:t>(CFC)</a:t>
            </a:r>
          </a:p>
          <a:p>
            <a:r>
              <a:rPr lang="fr-FR" b="1" dirty="0">
                <a:solidFill>
                  <a:schemeClr val="bg2"/>
                </a:solidFill>
              </a:rPr>
              <a:t>(Cu, Ag, Al, Au, Ni, Pt, Pb, </a:t>
            </a:r>
            <a:r>
              <a:rPr lang="fr-FR" b="1" dirty="0" err="1">
                <a:solidFill>
                  <a:schemeClr val="bg2"/>
                </a:solidFill>
              </a:rPr>
              <a:t>Feγ</a:t>
            </a:r>
            <a:r>
              <a:rPr lang="fr-FR" b="1" dirty="0">
                <a:solidFill>
                  <a:schemeClr val="bg2"/>
                </a:solidFill>
              </a:rPr>
              <a:t> )</a:t>
            </a: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519113" y="3967163"/>
            <a:ext cx="6724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La structure CFC est constituée de </a:t>
            </a:r>
            <a:r>
              <a:rPr lang="fr-FR" b="1" dirty="0">
                <a:solidFill>
                  <a:schemeClr val="bg1"/>
                </a:solidFill>
              </a:rPr>
              <a:t>4 atomes par maille, </a:t>
            </a:r>
          </a:p>
          <a:p>
            <a:r>
              <a:rPr lang="fr-FR" dirty="0">
                <a:solidFill>
                  <a:schemeClr val="bg1"/>
                </a:solidFill>
              </a:rPr>
              <a:t>six sur les faces </a:t>
            </a:r>
            <a:r>
              <a:rPr lang="fr-FR" dirty="0">
                <a:solidFill>
                  <a:schemeClr val="bg2"/>
                </a:solidFill>
              </a:rPr>
              <a:t>du cubes appartenant chacun à deux mailles et </a:t>
            </a:r>
          </a:p>
          <a:p>
            <a:r>
              <a:rPr lang="fr-FR" dirty="0">
                <a:solidFill>
                  <a:schemeClr val="bg1"/>
                </a:solidFill>
              </a:rPr>
              <a:t>huit aux sommets </a:t>
            </a:r>
            <a:r>
              <a:rPr lang="fr-FR" dirty="0">
                <a:solidFill>
                  <a:schemeClr val="bg2"/>
                </a:solidFill>
              </a:rPr>
              <a:t>du cube appartenant à huit mailles chacun.</a:t>
            </a:r>
          </a:p>
        </p:txBody>
      </p:sp>
      <p:sp>
        <p:nvSpPr>
          <p:cNvPr id="91155" name="Rectangle 1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91154" name="Object 18"/>
          <p:cNvGraphicFramePr>
            <a:graphicFrameLocks noChangeAspect="1"/>
          </p:cNvGraphicFramePr>
          <p:nvPr/>
        </p:nvGraphicFramePr>
        <p:xfrm>
          <a:off x="2484438" y="5024438"/>
          <a:ext cx="2879725" cy="781050"/>
        </p:xfrm>
        <a:graphic>
          <a:graphicData uri="http://schemas.openxmlformats.org/presentationml/2006/ole">
            <p:oleObj spid="_x0000_s91154" name="Equation" r:id="rId4" imgW="1435100" imgH="393700" progId="Equation.3">
              <p:embed/>
            </p:oleObj>
          </a:graphicData>
        </a:graphic>
      </p:graphicFrame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539750" y="5942013"/>
            <a:ext cx="474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On assimile les atomes à des sphères dures </a:t>
            </a:r>
          </a:p>
        </p:txBody>
      </p:sp>
      <p:pic>
        <p:nvPicPr>
          <p:cNvPr id="91159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1557338"/>
            <a:ext cx="3571875" cy="220027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1887538" y="1301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>
              <a:latin typeface="Garamond" pitchFamily="18" charset="0"/>
            </a:endParaRPr>
          </a:p>
        </p:txBody>
      </p:sp>
      <p:pic>
        <p:nvPicPr>
          <p:cNvPr id="69665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4981575" cy="1828800"/>
          </a:xfrm>
          <a:prstGeom prst="rect">
            <a:avLst/>
          </a:prstGeom>
          <a:noFill/>
        </p:spPr>
      </p:pic>
      <p:sp>
        <p:nvSpPr>
          <p:cNvPr id="69668" name="Text Box 36"/>
          <p:cNvSpPr txBox="1">
            <a:spLocks noChangeArrowheads="1"/>
          </p:cNvSpPr>
          <p:nvPr/>
        </p:nvSpPr>
        <p:spPr bwMode="auto">
          <a:xfrm>
            <a:off x="928662" y="571480"/>
            <a:ext cx="488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2"/>
                </a:solidFill>
              </a:rPr>
              <a:t>Calcul du paramètre de maille et compacité</a:t>
            </a:r>
          </a:p>
        </p:txBody>
      </p:sp>
      <p:graphicFrame>
        <p:nvGraphicFramePr>
          <p:cNvPr id="69672" name="Object 40"/>
          <p:cNvGraphicFramePr>
            <a:graphicFrameLocks noChangeAspect="1"/>
          </p:cNvGraphicFramePr>
          <p:nvPr/>
        </p:nvGraphicFramePr>
        <p:xfrm>
          <a:off x="5572132" y="1500174"/>
          <a:ext cx="1655762" cy="542933"/>
        </p:xfrm>
        <a:graphic>
          <a:graphicData uri="http://schemas.openxmlformats.org/presentationml/2006/ole">
            <p:oleObj spid="_x0000_s69672" name="Equation" r:id="rId4" imgW="660113" imgH="215806" progId="Equation.3">
              <p:embed/>
            </p:oleObj>
          </a:graphicData>
        </a:graphic>
      </p:graphicFrame>
      <p:graphicFrame>
        <p:nvGraphicFramePr>
          <p:cNvPr id="69671" name="Object 39"/>
          <p:cNvGraphicFramePr>
            <a:graphicFrameLocks noChangeAspect="1"/>
          </p:cNvGraphicFramePr>
          <p:nvPr/>
        </p:nvGraphicFramePr>
        <p:xfrm>
          <a:off x="7715272" y="1357298"/>
          <a:ext cx="1223963" cy="860425"/>
        </p:xfrm>
        <a:graphic>
          <a:graphicData uri="http://schemas.openxmlformats.org/presentationml/2006/ole">
            <p:oleObj spid="_x0000_s69671" name="Equation" r:id="rId5" imgW="609336" imgH="431613" progId="Equation.3">
              <p:embed/>
            </p:oleObj>
          </a:graphicData>
        </a:graphic>
      </p:graphicFrame>
      <p:graphicFrame>
        <p:nvGraphicFramePr>
          <p:cNvPr id="69670" name="Object 38"/>
          <p:cNvGraphicFramePr>
            <a:graphicFrameLocks noChangeAspect="1"/>
          </p:cNvGraphicFramePr>
          <p:nvPr/>
        </p:nvGraphicFramePr>
        <p:xfrm>
          <a:off x="5891213" y="3141663"/>
          <a:ext cx="2425700" cy="708025"/>
        </p:xfrm>
        <a:graphic>
          <a:graphicData uri="http://schemas.openxmlformats.org/presentationml/2006/ole">
            <p:oleObj spid="_x0000_s69670" name="Equation" r:id="rId6" imgW="914003" imgH="266584" progId="Equation.3">
              <p:embed/>
            </p:oleObj>
          </a:graphicData>
        </a:graphic>
      </p:graphicFrame>
      <p:sp>
        <p:nvSpPr>
          <p:cNvPr id="69673" name="Rectangle 41"/>
          <p:cNvSpPr>
            <a:spLocks noChangeArrowheads="1"/>
          </p:cNvSpPr>
          <p:nvPr/>
        </p:nvSpPr>
        <p:spPr bwMode="auto">
          <a:xfrm>
            <a:off x="0" y="2697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69674" name="Rectangle 42"/>
          <p:cNvSpPr>
            <a:spLocks noChangeArrowheads="1"/>
          </p:cNvSpPr>
          <p:nvPr/>
        </p:nvSpPr>
        <p:spPr bwMode="auto">
          <a:xfrm>
            <a:off x="7215206" y="164305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1200" dirty="0"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sz="1200" dirty="0">
                <a:cs typeface="Times New Roman" pitchFamily="18" charset="0"/>
              </a:rPr>
              <a:t> </a:t>
            </a:r>
            <a:endParaRPr lang="fr-FR" sz="12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9677" name="Text Box 45"/>
          <p:cNvSpPr txBox="1">
            <a:spLocks noChangeArrowheads="1"/>
          </p:cNvSpPr>
          <p:nvPr/>
        </p:nvSpPr>
        <p:spPr bwMode="auto">
          <a:xfrm>
            <a:off x="519113" y="43132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Densité</a:t>
            </a:r>
          </a:p>
        </p:txBody>
      </p:sp>
      <p:sp>
        <p:nvSpPr>
          <p:cNvPr id="69678" name="Text Box 46"/>
          <p:cNvSpPr txBox="1">
            <a:spLocks noChangeArrowheads="1"/>
          </p:cNvSpPr>
          <p:nvPr/>
        </p:nvSpPr>
        <p:spPr bwMode="auto">
          <a:xfrm>
            <a:off x="592138" y="5248275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Compacité</a:t>
            </a:r>
          </a:p>
        </p:txBody>
      </p:sp>
      <p:sp>
        <p:nvSpPr>
          <p:cNvPr id="69680" name="Rectangle 4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69679" name="Object 47"/>
          <p:cNvGraphicFramePr>
            <a:graphicFrameLocks noChangeAspect="1"/>
          </p:cNvGraphicFramePr>
          <p:nvPr/>
        </p:nvGraphicFramePr>
        <p:xfrm>
          <a:off x="1979613" y="4221163"/>
          <a:ext cx="1584325" cy="855662"/>
        </p:xfrm>
        <a:graphic>
          <a:graphicData uri="http://schemas.openxmlformats.org/presentationml/2006/ole">
            <p:oleObj spid="_x0000_s69679" name="Equation" r:id="rId7" imgW="723586" imgH="393529" progId="Equation.3">
              <p:embed/>
            </p:oleObj>
          </a:graphicData>
        </a:graphic>
      </p:graphicFrame>
      <p:sp>
        <p:nvSpPr>
          <p:cNvPr id="69682" name="Rectangle 5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69681" name="Object 49"/>
          <p:cNvGraphicFramePr>
            <a:graphicFrameLocks noChangeAspect="1"/>
          </p:cNvGraphicFramePr>
          <p:nvPr/>
        </p:nvGraphicFramePr>
        <p:xfrm>
          <a:off x="468313" y="5635625"/>
          <a:ext cx="3887787" cy="914400"/>
        </p:xfrm>
        <a:graphic>
          <a:graphicData uri="http://schemas.openxmlformats.org/presentationml/2006/ole">
            <p:oleObj spid="_x0000_s69681" name="Equation" r:id="rId8" imgW="2590800" imgH="609600" progId="Equation.3">
              <p:embed/>
            </p:oleObj>
          </a:graphicData>
        </a:graphic>
      </p:graphicFrame>
      <p:sp>
        <p:nvSpPr>
          <p:cNvPr id="69684" name="Rectangle 5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69685" name="Text Box 53"/>
          <p:cNvSpPr txBox="1">
            <a:spLocks noChangeArrowheads="1"/>
          </p:cNvSpPr>
          <p:nvPr/>
        </p:nvSpPr>
        <p:spPr bwMode="auto">
          <a:xfrm>
            <a:off x="2195513" y="5229225"/>
            <a:ext cx="2171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n= 4 atomes /maille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1887538" y="1301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>
              <a:latin typeface="Garamond" pitchFamily="18" charset="0"/>
            </a:endParaRPr>
          </a:p>
        </p:txBody>
      </p:sp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571472" y="642918"/>
            <a:ext cx="41687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Structure Hexagonal Compact </a:t>
            </a:r>
            <a:r>
              <a:rPr lang="fr-FR" sz="2400" b="1" dirty="0">
                <a:solidFill>
                  <a:srgbClr val="FFFF00"/>
                </a:solidFill>
              </a:rPr>
              <a:t>(HC)</a:t>
            </a:r>
          </a:p>
          <a:p>
            <a:r>
              <a:rPr lang="fr-FR" b="1" dirty="0">
                <a:solidFill>
                  <a:schemeClr val="bg2"/>
                </a:solidFill>
              </a:rPr>
              <a:t>(</a:t>
            </a:r>
            <a:r>
              <a:rPr lang="fr-FR" dirty="0" err="1">
                <a:solidFill>
                  <a:schemeClr val="bg2"/>
                </a:solidFill>
              </a:rPr>
              <a:t>Tiα</a:t>
            </a:r>
            <a:r>
              <a:rPr lang="fr-FR" dirty="0">
                <a:solidFill>
                  <a:schemeClr val="bg2"/>
                </a:solidFill>
              </a:rPr>
              <a:t>, Mg, Zr, Cd, Zn, Be.</a:t>
            </a:r>
            <a:r>
              <a:rPr lang="fr-FR" b="1" dirty="0"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101395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4638" y="1700213"/>
            <a:ext cx="3609975" cy="2552700"/>
          </a:xfrm>
          <a:prstGeom prst="rect">
            <a:avLst/>
          </a:prstGeom>
          <a:noFill/>
        </p:spPr>
      </p:pic>
      <p:pic>
        <p:nvPicPr>
          <p:cNvPr id="101396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989138"/>
            <a:ext cx="4945063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397" name="Text Box 21"/>
          <p:cNvSpPr txBox="1">
            <a:spLocks noChangeArrowheads="1"/>
          </p:cNvSpPr>
          <p:nvPr/>
        </p:nvSpPr>
        <p:spPr bwMode="auto">
          <a:xfrm>
            <a:off x="158750" y="4240213"/>
            <a:ext cx="72326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La structure HC est définie par un motif élémentaire de deux atomes, </a:t>
            </a:r>
          </a:p>
          <a:p>
            <a:r>
              <a:rPr lang="fr-FR" dirty="0">
                <a:solidFill>
                  <a:schemeClr val="bg2"/>
                </a:solidFill>
              </a:rPr>
              <a:t>l'un à l'origine et l'autre en (2/3,1/3,1/2). </a:t>
            </a:r>
          </a:p>
          <a:p>
            <a:r>
              <a:rPr lang="fr-FR" dirty="0">
                <a:solidFill>
                  <a:schemeClr val="bg2"/>
                </a:solidFill>
              </a:rPr>
              <a:t>Elle est constituée de six atomes par maille, </a:t>
            </a:r>
          </a:p>
          <a:p>
            <a:r>
              <a:rPr lang="fr-FR" dirty="0">
                <a:solidFill>
                  <a:schemeClr val="bg2"/>
                </a:solidFill>
              </a:rPr>
              <a:t>* trois à l'intérieur de l'hexagone, </a:t>
            </a:r>
          </a:p>
          <a:p>
            <a:r>
              <a:rPr lang="fr-FR" dirty="0">
                <a:solidFill>
                  <a:schemeClr val="bg2"/>
                </a:solidFill>
              </a:rPr>
              <a:t>* deux sur les bases communs chacun à deux mailles et </a:t>
            </a:r>
          </a:p>
          <a:p>
            <a:r>
              <a:rPr lang="fr-FR" dirty="0">
                <a:solidFill>
                  <a:schemeClr val="bg2"/>
                </a:solidFill>
              </a:rPr>
              <a:t>* douze sur les sommets communs chacun à six mailles </a:t>
            </a:r>
          </a:p>
        </p:txBody>
      </p:sp>
      <p:sp>
        <p:nvSpPr>
          <p:cNvPr id="101398" name="Text Box 22"/>
          <p:cNvSpPr txBox="1">
            <a:spLocks noChangeArrowheads="1"/>
          </p:cNvSpPr>
          <p:nvPr/>
        </p:nvSpPr>
        <p:spPr bwMode="auto">
          <a:xfrm>
            <a:off x="231775" y="6113463"/>
            <a:ext cx="127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Compacité</a:t>
            </a:r>
          </a:p>
        </p:txBody>
      </p:sp>
      <p:sp>
        <p:nvSpPr>
          <p:cNvPr id="101401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101400" name="Object 24"/>
          <p:cNvGraphicFramePr>
            <a:graphicFrameLocks noChangeAspect="1"/>
          </p:cNvGraphicFramePr>
          <p:nvPr/>
        </p:nvGraphicFramePr>
        <p:xfrm>
          <a:off x="1547813" y="6021388"/>
          <a:ext cx="1368425" cy="642937"/>
        </p:xfrm>
        <a:graphic>
          <a:graphicData uri="http://schemas.openxmlformats.org/presentationml/2006/ole">
            <p:oleObj spid="_x0000_s101400" name="Equation" r:id="rId5" imgW="660400" imgH="419100" progId="Equation.3">
              <p:embed/>
            </p:oleObj>
          </a:graphicData>
        </a:graphic>
      </p:graphicFrame>
      <p:sp>
        <p:nvSpPr>
          <p:cNvPr id="101403" name="Rectangle 2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101402" name="Object 26"/>
          <p:cNvGraphicFramePr>
            <a:graphicFrameLocks noChangeAspect="1"/>
          </p:cNvGraphicFramePr>
          <p:nvPr/>
        </p:nvGraphicFramePr>
        <p:xfrm>
          <a:off x="3419475" y="6032500"/>
          <a:ext cx="1008063" cy="636588"/>
        </p:xfrm>
        <a:graphic>
          <a:graphicData uri="http://schemas.openxmlformats.org/presentationml/2006/ole">
            <p:oleObj spid="_x0000_s101402" name="Equation" r:id="rId6" imgW="622030" imgH="393529" progId="Equation.3">
              <p:embed/>
            </p:oleObj>
          </a:graphicData>
        </a:graphic>
      </p:graphicFrame>
      <p:sp>
        <p:nvSpPr>
          <p:cNvPr id="101404" name="Text Box 28"/>
          <p:cNvSpPr txBox="1">
            <a:spLocks noChangeArrowheads="1"/>
          </p:cNvSpPr>
          <p:nvPr/>
        </p:nvSpPr>
        <p:spPr bwMode="auto">
          <a:xfrm>
            <a:off x="2967038" y="6113463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et</a:t>
            </a:r>
          </a:p>
        </p:txBody>
      </p:sp>
      <p:sp>
        <p:nvSpPr>
          <p:cNvPr id="101405" name="AutoShape 29"/>
          <p:cNvSpPr>
            <a:spLocks noChangeArrowheads="1"/>
          </p:cNvSpPr>
          <p:nvPr/>
        </p:nvSpPr>
        <p:spPr bwMode="auto">
          <a:xfrm>
            <a:off x="4643438" y="6237288"/>
            <a:ext cx="360362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1407" name="Rectangle 31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101406" name="Object 30"/>
          <p:cNvGraphicFramePr>
            <a:graphicFrameLocks noChangeAspect="1"/>
          </p:cNvGraphicFramePr>
          <p:nvPr/>
        </p:nvGraphicFramePr>
        <p:xfrm>
          <a:off x="5219700" y="6153150"/>
          <a:ext cx="1439863" cy="444500"/>
        </p:xfrm>
        <a:graphic>
          <a:graphicData uri="http://schemas.openxmlformats.org/presentationml/2006/ole">
            <p:oleObj spid="_x0000_s101406" name="Equation" r:id="rId7" imgW="647419" imgH="203112" progId="Equation.3">
              <p:embed/>
            </p:oleObj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1887538" y="1301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>
              <a:latin typeface="Garamond" pitchFamily="18" charset="0"/>
            </a:endParaRPr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0" y="2697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102418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349500"/>
            <a:ext cx="5133975" cy="1838325"/>
          </a:xfrm>
          <a:prstGeom prst="rect">
            <a:avLst/>
          </a:prstGeom>
          <a:noFill/>
        </p:spPr>
      </p:pic>
      <p:sp>
        <p:nvSpPr>
          <p:cNvPr id="102419" name="Text Box 19"/>
          <p:cNvSpPr txBox="1">
            <a:spLocks noChangeArrowheads="1"/>
          </p:cNvSpPr>
          <p:nvPr/>
        </p:nvSpPr>
        <p:spPr bwMode="auto">
          <a:xfrm>
            <a:off x="642910" y="500042"/>
            <a:ext cx="37242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Structure cubique centrés </a:t>
            </a:r>
            <a:r>
              <a:rPr lang="fr-FR" sz="2400" b="1" dirty="0">
                <a:solidFill>
                  <a:srgbClr val="FFFF00"/>
                </a:solidFill>
              </a:rPr>
              <a:t>(CC)</a:t>
            </a:r>
          </a:p>
          <a:p>
            <a:r>
              <a:rPr lang="fr-FR" b="1" dirty="0">
                <a:solidFill>
                  <a:schemeClr val="bg2"/>
                </a:solidFill>
              </a:rPr>
              <a:t>(</a:t>
            </a:r>
            <a:r>
              <a:rPr lang="fr-FR" dirty="0" err="1">
                <a:solidFill>
                  <a:schemeClr val="bg2"/>
                </a:solidFill>
              </a:rPr>
              <a:t>Feα</a:t>
            </a:r>
            <a:r>
              <a:rPr lang="fr-FR" dirty="0">
                <a:solidFill>
                  <a:schemeClr val="bg2"/>
                </a:solidFill>
              </a:rPr>
              <a:t>, Mn, Cr, V, Mo, Ta, </a:t>
            </a:r>
            <a:r>
              <a:rPr lang="fr-FR" dirty="0" err="1">
                <a:solidFill>
                  <a:schemeClr val="bg2"/>
                </a:solidFill>
              </a:rPr>
              <a:t>Tiβ</a:t>
            </a:r>
            <a:r>
              <a:rPr lang="fr-FR" b="1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102420" name="Text Box 20"/>
          <p:cNvSpPr txBox="1">
            <a:spLocks noChangeArrowheads="1"/>
          </p:cNvSpPr>
          <p:nvPr/>
        </p:nvSpPr>
        <p:spPr bwMode="auto">
          <a:xfrm>
            <a:off x="5992813" y="2152650"/>
            <a:ext cx="267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Les atomes se touchent</a:t>
            </a:r>
          </a:p>
          <a:p>
            <a:r>
              <a:rPr lang="fr-FR" dirty="0">
                <a:solidFill>
                  <a:schemeClr val="bg2"/>
                </a:solidFill>
              </a:rPr>
              <a:t>sur la diagonale du cube</a:t>
            </a:r>
          </a:p>
        </p:txBody>
      </p:sp>
      <p:sp>
        <p:nvSpPr>
          <p:cNvPr id="102421" name="Line 21"/>
          <p:cNvSpPr>
            <a:spLocks noChangeShapeType="1"/>
          </p:cNvSpPr>
          <p:nvPr/>
        </p:nvSpPr>
        <p:spPr bwMode="auto">
          <a:xfrm flipV="1">
            <a:off x="3924300" y="2781300"/>
            <a:ext cx="1800225" cy="1152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2424" name="Rectangle 2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102423" name="Object 23"/>
          <p:cNvGraphicFramePr>
            <a:graphicFrameLocks noChangeAspect="1"/>
          </p:cNvGraphicFramePr>
          <p:nvPr/>
        </p:nvGraphicFramePr>
        <p:xfrm>
          <a:off x="5940425" y="3016250"/>
          <a:ext cx="1439863" cy="501650"/>
        </p:xfrm>
        <a:graphic>
          <a:graphicData uri="http://schemas.openxmlformats.org/presentationml/2006/ole">
            <p:oleObj spid="_x0000_s102423" name="Equation" r:id="rId5" imgW="660400" imgH="228600" progId="Equation.3">
              <p:embed/>
            </p:oleObj>
          </a:graphicData>
        </a:graphic>
      </p:graphicFrame>
      <p:sp>
        <p:nvSpPr>
          <p:cNvPr id="102426" name="Rectangle 2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102425" name="Object 25"/>
          <p:cNvGraphicFramePr>
            <a:graphicFrameLocks noChangeAspect="1"/>
          </p:cNvGraphicFramePr>
          <p:nvPr/>
        </p:nvGraphicFramePr>
        <p:xfrm>
          <a:off x="7524750" y="2828925"/>
          <a:ext cx="1150938" cy="822325"/>
        </p:xfrm>
        <a:graphic>
          <a:graphicData uri="http://schemas.openxmlformats.org/presentationml/2006/ole">
            <p:oleObj spid="_x0000_s102425" name="Equation" r:id="rId6" imgW="596900" imgH="431800" progId="Equation.3">
              <p:embed/>
            </p:oleObj>
          </a:graphicData>
        </a:graphic>
      </p:graphicFrame>
      <p:sp>
        <p:nvSpPr>
          <p:cNvPr id="102428" name="Rectangle 2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102427" name="Object 27"/>
          <p:cNvGraphicFramePr>
            <a:graphicFrameLocks noChangeAspect="1"/>
          </p:cNvGraphicFramePr>
          <p:nvPr/>
        </p:nvGraphicFramePr>
        <p:xfrm>
          <a:off x="6084888" y="3716338"/>
          <a:ext cx="1800225" cy="935037"/>
        </p:xfrm>
        <a:graphic>
          <a:graphicData uri="http://schemas.openxmlformats.org/presentationml/2006/ole">
            <p:oleObj spid="_x0000_s102427" name="Equation" r:id="rId7" imgW="787400" imgH="431800" progId="Equation.3">
              <p:embed/>
            </p:oleObj>
          </a:graphicData>
        </a:graphic>
      </p:graphicFrame>
      <p:sp>
        <p:nvSpPr>
          <p:cNvPr id="102429" name="Text Box 29"/>
          <p:cNvSpPr txBox="1">
            <a:spLocks noChangeArrowheads="1"/>
          </p:cNvSpPr>
          <p:nvPr/>
        </p:nvSpPr>
        <p:spPr bwMode="auto">
          <a:xfrm>
            <a:off x="592138" y="4529138"/>
            <a:ext cx="127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Compacité</a:t>
            </a:r>
          </a:p>
        </p:txBody>
      </p:sp>
      <p:sp>
        <p:nvSpPr>
          <p:cNvPr id="102430" name="Text Box 30"/>
          <p:cNvSpPr txBox="1">
            <a:spLocks noChangeArrowheads="1"/>
          </p:cNvSpPr>
          <p:nvPr/>
        </p:nvSpPr>
        <p:spPr bwMode="auto">
          <a:xfrm>
            <a:off x="2411413" y="4508500"/>
            <a:ext cx="204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n=2 atomes/maille</a:t>
            </a:r>
          </a:p>
        </p:txBody>
      </p:sp>
      <p:sp>
        <p:nvSpPr>
          <p:cNvPr id="102432" name="Rectangle 32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102431" name="Object 31"/>
          <p:cNvGraphicFramePr>
            <a:graphicFrameLocks noChangeAspect="1"/>
          </p:cNvGraphicFramePr>
          <p:nvPr/>
        </p:nvGraphicFramePr>
        <p:xfrm>
          <a:off x="538163" y="5127625"/>
          <a:ext cx="4105275" cy="969963"/>
        </p:xfrm>
        <a:graphic>
          <a:graphicData uri="http://schemas.openxmlformats.org/presentationml/2006/ole">
            <p:oleObj spid="_x0000_s102431" name="Equation" r:id="rId8" imgW="2578100" imgH="609600" progId="Equation.3">
              <p:embed/>
            </p:oleObj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1887538" y="1301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>
              <a:latin typeface="Garamond" pitchFamily="18" charset="0"/>
            </a:endParaRPr>
          </a:p>
        </p:txBody>
      </p:sp>
      <p:sp>
        <p:nvSpPr>
          <p:cNvPr id="103439" name="Rectangle 15"/>
          <p:cNvSpPr>
            <a:spLocks noChangeArrowheads="1"/>
          </p:cNvSpPr>
          <p:nvPr/>
        </p:nvSpPr>
        <p:spPr bwMode="auto">
          <a:xfrm>
            <a:off x="0" y="2697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3442" name="Text Box 18"/>
          <p:cNvSpPr txBox="1">
            <a:spLocks noChangeArrowheads="1"/>
          </p:cNvSpPr>
          <p:nvPr/>
        </p:nvSpPr>
        <p:spPr bwMode="auto">
          <a:xfrm>
            <a:off x="447675" y="1125538"/>
            <a:ext cx="244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Les sites interstitiels</a:t>
            </a:r>
          </a:p>
        </p:txBody>
      </p:sp>
      <p:sp>
        <p:nvSpPr>
          <p:cNvPr id="103443" name="Text Box 19"/>
          <p:cNvSpPr txBox="1">
            <a:spLocks noChangeArrowheads="1"/>
          </p:cNvSpPr>
          <p:nvPr/>
        </p:nvSpPr>
        <p:spPr bwMode="auto">
          <a:xfrm>
            <a:off x="447675" y="1484313"/>
            <a:ext cx="8540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Dans les réseaux cristallins, les espaces vides situés entre les atomes sphériques </a:t>
            </a:r>
          </a:p>
          <a:p>
            <a:r>
              <a:rPr lang="fr-FR" dirty="0">
                <a:solidFill>
                  <a:schemeClr val="bg2"/>
                </a:solidFill>
              </a:rPr>
              <a:t>constituent les </a:t>
            </a:r>
            <a:r>
              <a:rPr lang="fr-FR" b="1" dirty="0">
                <a:solidFill>
                  <a:schemeClr val="bg2"/>
                </a:solidFill>
              </a:rPr>
              <a:t>sites interstitiels</a:t>
            </a:r>
            <a:r>
              <a:rPr lang="fr-FR" dirty="0">
                <a:solidFill>
                  <a:schemeClr val="bg2"/>
                </a:solidFill>
              </a:rPr>
              <a:t>. Dans certains alliages, ces sites servent </a:t>
            </a:r>
          </a:p>
          <a:p>
            <a:r>
              <a:rPr lang="fr-FR" dirty="0">
                <a:solidFill>
                  <a:schemeClr val="bg2"/>
                </a:solidFill>
              </a:rPr>
              <a:t>de logement pour des atomes de petit diamètre. </a:t>
            </a:r>
          </a:p>
          <a:p>
            <a:r>
              <a:rPr lang="fr-FR" dirty="0">
                <a:solidFill>
                  <a:schemeClr val="bg2"/>
                </a:solidFill>
              </a:rPr>
              <a:t>Il existe deux types de sites interstitiels :</a:t>
            </a:r>
            <a:endParaRPr lang="fr-FR" i="1" dirty="0">
              <a:solidFill>
                <a:schemeClr val="bg2"/>
              </a:solidFill>
            </a:endParaRPr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395288" y="2636838"/>
            <a:ext cx="78708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a) les sites octaédriques :</a:t>
            </a:r>
            <a:r>
              <a:rPr lang="fr-FR" dirty="0">
                <a:solidFill>
                  <a:schemeClr val="bg2"/>
                </a:solidFill>
              </a:rPr>
              <a:t>sont formés par six sphères disposées suivant </a:t>
            </a:r>
          </a:p>
          <a:p>
            <a:r>
              <a:rPr lang="fr-FR" dirty="0">
                <a:solidFill>
                  <a:schemeClr val="bg2"/>
                </a:solidFill>
              </a:rPr>
              <a:t>                                          les sommets d’un octaèdre.</a:t>
            </a:r>
            <a:r>
              <a:rPr lang="fr-F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b) les sites tétraédriques : </a:t>
            </a:r>
            <a:r>
              <a:rPr lang="fr-FR" dirty="0">
                <a:solidFill>
                  <a:schemeClr val="bg2"/>
                </a:solidFill>
              </a:rPr>
              <a:t>sont formés par empilement compact </a:t>
            </a:r>
          </a:p>
          <a:p>
            <a:r>
              <a:rPr lang="fr-FR" dirty="0">
                <a:solidFill>
                  <a:schemeClr val="bg2"/>
                </a:solidFill>
              </a:rPr>
              <a:t>                                           de quatre sphères dont les centres constituent </a:t>
            </a:r>
          </a:p>
          <a:p>
            <a:r>
              <a:rPr lang="fr-FR" dirty="0">
                <a:solidFill>
                  <a:schemeClr val="bg2"/>
                </a:solidFill>
              </a:rPr>
              <a:t>                                           les sommets d’un tétraèdre  </a:t>
            </a:r>
          </a:p>
        </p:txBody>
      </p:sp>
      <p:pic>
        <p:nvPicPr>
          <p:cNvPr id="103448" name="Picture 24" descr="120px-Sites_interstitiels_cubique_a_faces_centre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149725"/>
            <a:ext cx="2116138" cy="220503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3450" name="Picture 26" descr="152px-Sites_interstitiels_cubique_centr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4156075"/>
            <a:ext cx="2071688" cy="215265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3451" name="Text Box 27"/>
          <p:cNvSpPr txBox="1">
            <a:spLocks noChangeArrowheads="1"/>
          </p:cNvSpPr>
          <p:nvPr/>
        </p:nvSpPr>
        <p:spPr bwMode="auto">
          <a:xfrm>
            <a:off x="1166813" y="6400800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effectLst>
                  <a:outerShdw blurRad="38100" dist="38100" dir="2700000" algn="tl">
                    <a:srgbClr val="000000"/>
                  </a:outerShdw>
                </a:effectLst>
              </a:rPr>
              <a:t>C.F.C</a:t>
            </a:r>
          </a:p>
        </p:txBody>
      </p:sp>
      <p:sp>
        <p:nvSpPr>
          <p:cNvPr id="103452" name="Text Box 28"/>
          <p:cNvSpPr txBox="1">
            <a:spLocks noChangeArrowheads="1"/>
          </p:cNvSpPr>
          <p:nvPr/>
        </p:nvSpPr>
        <p:spPr bwMode="auto">
          <a:xfrm>
            <a:off x="5848350" y="6329363"/>
            <a:ext cx="57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effectLst>
                  <a:outerShdw blurRad="38100" dist="38100" dir="2700000" algn="tl">
                    <a:srgbClr val="000000"/>
                  </a:outerShdw>
                </a:effectLst>
              </a:rPr>
              <a:t>C.C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63" name="Rectangle 15"/>
          <p:cNvSpPr>
            <a:spLocks noChangeArrowheads="1"/>
          </p:cNvSpPr>
          <p:nvPr/>
        </p:nvSpPr>
        <p:spPr bwMode="auto">
          <a:xfrm>
            <a:off x="0" y="2697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4468" name="Text Box 20"/>
          <p:cNvSpPr txBox="1">
            <a:spLocks noChangeArrowheads="1"/>
          </p:cNvSpPr>
          <p:nvPr/>
        </p:nvSpPr>
        <p:spPr bwMode="auto">
          <a:xfrm>
            <a:off x="2428860" y="928670"/>
            <a:ext cx="501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Position, nombre et rayons des sites interstitiels</a:t>
            </a:r>
          </a:p>
        </p:txBody>
      </p:sp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428596" y="1285860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C.F.C</a:t>
            </a:r>
          </a:p>
        </p:txBody>
      </p:sp>
      <p:sp>
        <p:nvSpPr>
          <p:cNvPr id="104470" name="Text Box 22"/>
          <p:cNvSpPr txBox="1">
            <a:spLocks noChangeArrowheads="1"/>
          </p:cNvSpPr>
          <p:nvPr/>
        </p:nvSpPr>
        <p:spPr bwMode="auto">
          <a:xfrm>
            <a:off x="428596" y="1714488"/>
            <a:ext cx="8261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La maille élémentaire CFC comporte un 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site octaédrique</a:t>
            </a:r>
            <a:r>
              <a:rPr lang="fr-FR" dirty="0"/>
              <a:t> </a:t>
            </a:r>
            <a:r>
              <a:rPr lang="fr-FR" dirty="0">
                <a:solidFill>
                  <a:schemeClr val="bg2"/>
                </a:solidFill>
              </a:rPr>
              <a:t>au centre de la maille, </a:t>
            </a:r>
          </a:p>
          <a:p>
            <a:r>
              <a:rPr lang="fr-FR" dirty="0">
                <a:solidFill>
                  <a:schemeClr val="bg2"/>
                </a:solidFill>
              </a:rPr>
              <a:t>donc interne à la maille (compte pour 1). Elle comporte aussi </a:t>
            </a:r>
            <a:r>
              <a:rPr lang="fr-FR" dirty="0">
                <a:solidFill>
                  <a:srgbClr val="FFFF00"/>
                </a:solidFill>
              </a:rPr>
              <a:t>un site au centre</a:t>
            </a:r>
            <a:r>
              <a:rPr lang="fr-FR" dirty="0"/>
              <a:t> </a:t>
            </a:r>
          </a:p>
          <a:p>
            <a:r>
              <a:rPr lang="fr-FR" dirty="0">
                <a:solidFill>
                  <a:srgbClr val="FFFF00"/>
                </a:solidFill>
              </a:rPr>
              <a:t>de chaque arête</a:t>
            </a:r>
            <a:r>
              <a:rPr lang="fr-FR" dirty="0"/>
              <a:t>, </a:t>
            </a:r>
            <a:r>
              <a:rPr lang="fr-FR" dirty="0">
                <a:solidFill>
                  <a:schemeClr val="bg2"/>
                </a:solidFill>
              </a:rPr>
              <a:t>partagé par 4 mailles, ce qui fait au total 12 x 1/4 = 3 sites. </a:t>
            </a:r>
          </a:p>
          <a:p>
            <a:r>
              <a:rPr lang="fr-FR" dirty="0">
                <a:solidFill>
                  <a:schemeClr val="bg2"/>
                </a:solidFill>
              </a:rPr>
              <a:t>La maille élémentaire </a:t>
            </a:r>
            <a:r>
              <a:rPr lang="fr-FR" dirty="0" err="1">
                <a:solidFill>
                  <a:schemeClr val="bg2"/>
                </a:solidFill>
              </a:rPr>
              <a:t>cfc</a:t>
            </a:r>
            <a:r>
              <a:rPr lang="fr-FR" dirty="0">
                <a:solidFill>
                  <a:schemeClr val="bg2"/>
                </a:solidFill>
              </a:rPr>
              <a:t> comporte donc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4 sites octaédriques par maille. </a:t>
            </a:r>
          </a:p>
        </p:txBody>
      </p:sp>
      <p:sp>
        <p:nvSpPr>
          <p:cNvPr id="104471" name="Text Box 23"/>
          <p:cNvSpPr txBox="1">
            <a:spLocks noChangeArrowheads="1"/>
          </p:cNvSpPr>
          <p:nvPr/>
        </p:nvSpPr>
        <p:spPr bwMode="auto">
          <a:xfrm>
            <a:off x="376238" y="4221163"/>
            <a:ext cx="8426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Situés dans le </a:t>
            </a:r>
            <a:r>
              <a:rPr lang="fr-FR" dirty="0">
                <a:solidFill>
                  <a:srgbClr val="FFFF00"/>
                </a:solidFill>
              </a:rPr>
              <a:t>tétraèdre</a:t>
            </a:r>
            <a:r>
              <a:rPr lang="fr-FR" dirty="0"/>
              <a:t> </a:t>
            </a:r>
            <a:r>
              <a:rPr lang="fr-FR" dirty="0">
                <a:solidFill>
                  <a:schemeClr val="bg2"/>
                </a:solidFill>
              </a:rPr>
              <a:t>formé par un atome de coin et les 3 atomes centraux </a:t>
            </a:r>
          </a:p>
          <a:p>
            <a:r>
              <a:rPr lang="fr-FR" dirty="0">
                <a:solidFill>
                  <a:schemeClr val="bg2"/>
                </a:solidFill>
              </a:rPr>
              <a:t>des faces se coupant à ce même coin. Chaque coin est lié à un site tétraédrique, </a:t>
            </a:r>
          </a:p>
          <a:p>
            <a:r>
              <a:rPr lang="fr-FR" dirty="0">
                <a:solidFill>
                  <a:schemeClr val="bg2"/>
                </a:solidFill>
              </a:rPr>
              <a:t>qui sont tous internes à la maille, ce qui fait </a:t>
            </a:r>
            <a:r>
              <a:rPr lang="fr-FR" dirty="0">
                <a:solidFill>
                  <a:srgbClr val="FF0000"/>
                </a:solidFill>
              </a:rPr>
              <a:t>8 sites tétraédriques. </a:t>
            </a:r>
          </a:p>
        </p:txBody>
      </p:sp>
      <p:graphicFrame>
        <p:nvGraphicFramePr>
          <p:cNvPr id="104473" name="Object 25"/>
          <p:cNvGraphicFramePr>
            <a:graphicFrameLocks noChangeAspect="1"/>
          </p:cNvGraphicFramePr>
          <p:nvPr/>
        </p:nvGraphicFramePr>
        <p:xfrm>
          <a:off x="434975" y="3213100"/>
          <a:ext cx="1544638" cy="801688"/>
        </p:xfrm>
        <a:graphic>
          <a:graphicData uri="http://schemas.openxmlformats.org/presentationml/2006/ole">
            <p:oleObj spid="_x0000_s104473" name="Equation" r:id="rId3" imgW="748975" imgH="393529" progId="Equation.3">
              <p:embed/>
            </p:oleObj>
          </a:graphicData>
        </a:graphic>
      </p:graphicFrame>
      <p:graphicFrame>
        <p:nvGraphicFramePr>
          <p:cNvPr id="104472" name="Object 24"/>
          <p:cNvGraphicFramePr>
            <a:graphicFrameLocks noChangeAspect="1"/>
          </p:cNvGraphicFramePr>
          <p:nvPr/>
        </p:nvGraphicFramePr>
        <p:xfrm>
          <a:off x="2411413" y="3246438"/>
          <a:ext cx="1079500" cy="758825"/>
        </p:xfrm>
        <a:graphic>
          <a:graphicData uri="http://schemas.openxmlformats.org/presentationml/2006/ole">
            <p:oleObj spid="_x0000_s104472" name="Equation" r:id="rId4" imgW="609336" imgH="431613" progId="Equation.3">
              <p:embed/>
            </p:oleObj>
          </a:graphicData>
        </a:graphic>
      </p:graphicFrame>
      <p:sp>
        <p:nvSpPr>
          <p:cNvPr id="104474" name="Rectangle 26"/>
          <p:cNvSpPr>
            <a:spLocks noChangeArrowheads="1"/>
          </p:cNvSpPr>
          <p:nvPr/>
        </p:nvSpPr>
        <p:spPr bwMode="auto">
          <a:xfrm>
            <a:off x="0" y="288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4475" name="Rectangle 27"/>
          <p:cNvSpPr>
            <a:spLocks noChangeArrowheads="1"/>
          </p:cNvSpPr>
          <p:nvPr/>
        </p:nvSpPr>
        <p:spPr bwMode="auto">
          <a:xfrm>
            <a:off x="1835150" y="3470275"/>
            <a:ext cx="525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fr-FR" sz="1600">
                <a:cs typeface="Times New Roman" pitchFamily="18" charset="0"/>
              </a:rPr>
              <a:t>  et </a:t>
            </a:r>
            <a:endParaRPr lang="fr-FR" sz="1600"/>
          </a:p>
        </p:txBody>
      </p:sp>
      <p:sp>
        <p:nvSpPr>
          <p:cNvPr id="104477" name="Rectangle 29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104476" name="Object 28"/>
          <p:cNvGraphicFramePr>
            <a:graphicFrameLocks noChangeAspect="1"/>
          </p:cNvGraphicFramePr>
          <p:nvPr/>
        </p:nvGraphicFramePr>
        <p:xfrm>
          <a:off x="4714875" y="3213100"/>
          <a:ext cx="3025775" cy="911225"/>
        </p:xfrm>
        <a:graphic>
          <a:graphicData uri="http://schemas.openxmlformats.org/presentationml/2006/ole">
            <p:oleObj spid="_x0000_s104476" name="Equation" r:id="rId5" imgW="1676400" imgH="508000" progId="Equation.3">
              <p:embed/>
            </p:oleObj>
          </a:graphicData>
        </a:graphic>
      </p:graphicFrame>
      <p:sp>
        <p:nvSpPr>
          <p:cNvPr id="104479" name="Text Box 31"/>
          <p:cNvSpPr txBox="1">
            <a:spLocks noChangeArrowheads="1"/>
          </p:cNvSpPr>
          <p:nvPr/>
        </p:nvSpPr>
        <p:spPr bwMode="auto">
          <a:xfrm>
            <a:off x="3851275" y="3500438"/>
            <a:ext cx="741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>
                <a:sym typeface="Wingdings" pitchFamily="2" charset="2"/>
              </a:rPr>
              <a:t></a:t>
            </a:r>
            <a:endParaRPr lang="fr-FR"/>
          </a:p>
        </p:txBody>
      </p:sp>
      <p:sp>
        <p:nvSpPr>
          <p:cNvPr id="104481" name="Rectangle 3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104480" name="Object 32"/>
          <p:cNvGraphicFramePr>
            <a:graphicFrameLocks noChangeAspect="1"/>
          </p:cNvGraphicFramePr>
          <p:nvPr/>
        </p:nvGraphicFramePr>
        <p:xfrm>
          <a:off x="611188" y="5229225"/>
          <a:ext cx="1728787" cy="819150"/>
        </p:xfrm>
        <a:graphic>
          <a:graphicData uri="http://schemas.openxmlformats.org/presentationml/2006/ole">
            <p:oleObj spid="_x0000_s104480" name="Equation" r:id="rId6" imgW="901309" imgH="431613" progId="Equation.3">
              <p:embed/>
            </p:oleObj>
          </a:graphicData>
        </a:graphic>
      </p:graphicFrame>
      <p:sp>
        <p:nvSpPr>
          <p:cNvPr id="104482" name="Text Box 34"/>
          <p:cNvSpPr txBox="1">
            <a:spLocks noChangeArrowheads="1"/>
          </p:cNvSpPr>
          <p:nvPr/>
        </p:nvSpPr>
        <p:spPr bwMode="auto">
          <a:xfrm>
            <a:off x="2319338" y="5465763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et</a:t>
            </a:r>
          </a:p>
        </p:txBody>
      </p:sp>
      <p:graphicFrame>
        <p:nvGraphicFramePr>
          <p:cNvPr id="104483" name="Object 35"/>
          <p:cNvGraphicFramePr>
            <a:graphicFrameLocks noChangeAspect="1"/>
          </p:cNvGraphicFramePr>
          <p:nvPr/>
        </p:nvGraphicFramePr>
        <p:xfrm>
          <a:off x="2700338" y="5300663"/>
          <a:ext cx="1079500" cy="758825"/>
        </p:xfrm>
        <a:graphic>
          <a:graphicData uri="http://schemas.openxmlformats.org/presentationml/2006/ole">
            <p:oleObj spid="_x0000_s104483" name="Equation" r:id="rId7" imgW="609336" imgH="431613" progId="Equation.3">
              <p:embed/>
            </p:oleObj>
          </a:graphicData>
        </a:graphic>
      </p:graphicFrame>
      <p:sp>
        <p:nvSpPr>
          <p:cNvPr id="104485" name="Rectangle 3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104484" name="Object 36"/>
          <p:cNvGraphicFramePr>
            <a:graphicFrameLocks noChangeAspect="1"/>
          </p:cNvGraphicFramePr>
          <p:nvPr/>
        </p:nvGraphicFramePr>
        <p:xfrm>
          <a:off x="5076825" y="5373688"/>
          <a:ext cx="2590800" cy="723900"/>
        </p:xfrm>
        <a:graphic>
          <a:graphicData uri="http://schemas.openxmlformats.org/presentationml/2006/ole">
            <p:oleObj spid="_x0000_s104484" name="Equation" r:id="rId8" imgW="1079032" imgH="393529" progId="Equation.3">
              <p:embed/>
            </p:oleObj>
          </a:graphicData>
        </a:graphic>
      </p:graphicFrame>
      <p:sp>
        <p:nvSpPr>
          <p:cNvPr id="104486" name="Text Box 38"/>
          <p:cNvSpPr txBox="1">
            <a:spLocks noChangeArrowheads="1"/>
          </p:cNvSpPr>
          <p:nvPr/>
        </p:nvSpPr>
        <p:spPr bwMode="auto">
          <a:xfrm>
            <a:off x="3924300" y="5445125"/>
            <a:ext cx="74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>
                <a:sym typeface="Wingdings" pitchFamily="2" charset="2"/>
              </a:rPr>
              <a:t></a:t>
            </a:r>
            <a:endParaRPr lang="fr-FR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1887538" y="1301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>
              <a:latin typeface="Garamond" pitchFamily="18" charset="0"/>
            </a:endParaRPr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0" y="2697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500034" y="857232"/>
            <a:ext cx="57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C.C</a:t>
            </a: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285720" y="1357298"/>
            <a:ext cx="85427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sites octaédriques</a:t>
            </a:r>
            <a:r>
              <a:rPr lang="fr-FR" dirty="0"/>
              <a:t> </a:t>
            </a:r>
          </a:p>
          <a:p>
            <a:pPr lvl="1">
              <a:buFontTx/>
              <a:buChar char="•"/>
            </a:pPr>
            <a:r>
              <a:rPr lang="fr-FR" dirty="0">
                <a:solidFill>
                  <a:schemeClr val="bg2"/>
                </a:solidFill>
              </a:rPr>
              <a:t> centre des faces : 6 faces conjointes à 2 mailles : 6/2 = 3 sites par maille </a:t>
            </a:r>
          </a:p>
          <a:p>
            <a:pPr lvl="1">
              <a:buFontTx/>
              <a:buChar char="•"/>
            </a:pPr>
            <a:r>
              <a:rPr lang="fr-FR" dirty="0">
                <a:solidFill>
                  <a:schemeClr val="bg2"/>
                </a:solidFill>
              </a:rPr>
              <a:t> milieu des arêtes : 12 arêtes conjointes à 4 maille : 12/4 = 3 sites par maille </a:t>
            </a:r>
          </a:p>
          <a:p>
            <a:r>
              <a:rPr lang="fr-FR" dirty="0">
                <a:solidFill>
                  <a:schemeClr val="bg2"/>
                </a:solidFill>
              </a:rPr>
              <a:t>Soit au total</a:t>
            </a:r>
            <a:r>
              <a:rPr lang="fr-FR" dirty="0"/>
              <a:t> </a:t>
            </a:r>
            <a:r>
              <a:rPr lang="fr-FR" b="1" dirty="0">
                <a:solidFill>
                  <a:srgbClr val="FFFF00"/>
                </a:solidFill>
              </a:rPr>
              <a:t>6 sites octaédriques par maille</a:t>
            </a:r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285720" y="2857496"/>
            <a:ext cx="6864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sites tétraédriques </a:t>
            </a:r>
          </a:p>
          <a:p>
            <a:r>
              <a:rPr lang="fr-FR" dirty="0">
                <a:solidFill>
                  <a:schemeClr val="bg2"/>
                </a:solidFill>
              </a:rPr>
              <a:t>Situés aux 1/4 et 3/4 des médiatrices des arêtes : </a:t>
            </a:r>
          </a:p>
          <a:p>
            <a:r>
              <a:rPr lang="fr-FR" dirty="0">
                <a:solidFill>
                  <a:schemeClr val="bg2"/>
                </a:solidFill>
              </a:rPr>
              <a:t>4 sites par face conjointe à 2 mailles : 6 × 4/2 = 12 sites par maille</a:t>
            </a:r>
          </a:p>
          <a:p>
            <a:r>
              <a:rPr lang="fr-FR" dirty="0">
                <a:solidFill>
                  <a:schemeClr val="bg2"/>
                </a:solidFill>
              </a:rPr>
              <a:t>Soit au total </a:t>
            </a:r>
            <a:r>
              <a:rPr lang="fr-FR" b="1" dirty="0">
                <a:solidFill>
                  <a:srgbClr val="FFFF00"/>
                </a:solidFill>
              </a:rPr>
              <a:t>12 sites tétraédriques par maille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51054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857628"/>
            <a:ext cx="44577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000528" cy="31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85728"/>
            <a:ext cx="344888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643314"/>
            <a:ext cx="390814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643314"/>
            <a:ext cx="349707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lèche droite 7"/>
          <p:cNvSpPr/>
          <p:nvPr/>
        </p:nvSpPr>
        <p:spPr>
          <a:xfrm>
            <a:off x="4357686" y="1500174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4429124" y="4714884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500034" y="642918"/>
            <a:ext cx="421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rial Black" pitchFamily="34" charset="0"/>
              </a:rPr>
              <a:t>2. Description de l’état cristallin</a:t>
            </a: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500034" y="1071546"/>
            <a:ext cx="250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2.1 Structure cristalline</a:t>
            </a:r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0" y="1714488"/>
            <a:ext cx="78309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chemeClr val="bg2"/>
                </a:solidFill>
              </a:rPr>
              <a:t>Généralement, l’arrangement des atomes (ou structure) dans les solides </a:t>
            </a:r>
          </a:p>
          <a:p>
            <a:r>
              <a:rPr lang="fr-FR" dirty="0">
                <a:solidFill>
                  <a:schemeClr val="bg2"/>
                </a:solidFill>
              </a:rPr>
              <a:t>cristallins est décrit par: </a:t>
            </a:r>
          </a:p>
        </p:txBody>
      </p:sp>
      <p:sp>
        <p:nvSpPr>
          <p:cNvPr id="89104" name="Text Box 16"/>
          <p:cNvSpPr txBox="1">
            <a:spLocks noChangeArrowheads="1"/>
          </p:cNvSpPr>
          <p:nvPr/>
        </p:nvSpPr>
        <p:spPr bwMode="auto">
          <a:xfrm>
            <a:off x="0" y="2357430"/>
            <a:ext cx="60869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chemeClr val="bg2"/>
                </a:solidFill>
              </a:rPr>
              <a:t>un </a:t>
            </a:r>
            <a:r>
              <a:rPr lang="fr-FR" b="1" dirty="0">
                <a:solidFill>
                  <a:schemeClr val="bg2"/>
                </a:solidFill>
              </a:rPr>
              <a:t>réseau</a:t>
            </a:r>
            <a:r>
              <a:rPr lang="fr-FR" dirty="0">
                <a:solidFill>
                  <a:schemeClr val="bg2"/>
                </a:solidFill>
              </a:rPr>
              <a:t> cristallin défini par un </a:t>
            </a:r>
            <a:r>
              <a:rPr lang="fr-FR" b="1" dirty="0">
                <a:solidFill>
                  <a:schemeClr val="bg2"/>
                </a:solidFill>
              </a:rPr>
              <a:t>ensemble de nœuds,</a:t>
            </a:r>
            <a:r>
              <a:rPr lang="fr-FR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0" y="2714620"/>
            <a:ext cx="91999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chemeClr val="bg2"/>
                </a:solidFill>
              </a:rPr>
              <a:t>Le motif est constitué de la plus petite entité chimique discernable qui se produit à</a:t>
            </a:r>
          </a:p>
          <a:p>
            <a:r>
              <a:rPr lang="fr-FR" dirty="0" smtClean="0">
                <a:solidFill>
                  <a:schemeClr val="bg2"/>
                </a:solidFill>
              </a:rPr>
              <a:t> l’intérieur du cristal, en se répétant périodiquement dans les trois directions de l’espace </a:t>
            </a:r>
          </a:p>
          <a:p>
            <a:r>
              <a:rPr lang="fr-FR" dirty="0" smtClean="0">
                <a:solidFill>
                  <a:schemeClr val="bg2"/>
                </a:solidFill>
              </a:rPr>
              <a:t>à trois dimensions par translation. Il correspond à la formule chimique du composé.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89106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857628"/>
            <a:ext cx="5545138" cy="221773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4071966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57166"/>
            <a:ext cx="3143304" cy="22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èche droite 5"/>
          <p:cNvSpPr/>
          <p:nvPr/>
        </p:nvSpPr>
        <p:spPr>
          <a:xfrm>
            <a:off x="4500562" y="1285860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4071966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5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357562"/>
            <a:ext cx="3538544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lèche droite 8"/>
          <p:cNvSpPr/>
          <p:nvPr/>
        </p:nvSpPr>
        <p:spPr>
          <a:xfrm>
            <a:off x="4429124" y="4572008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258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5072074"/>
            <a:ext cx="4071966" cy="151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357718" cy="292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14290"/>
            <a:ext cx="3648083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èche droite 5"/>
          <p:cNvSpPr/>
          <p:nvPr/>
        </p:nvSpPr>
        <p:spPr>
          <a:xfrm>
            <a:off x="4572000" y="1500174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929066"/>
            <a:ext cx="4429156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071942"/>
            <a:ext cx="3429024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lèche droite 8"/>
          <p:cNvSpPr/>
          <p:nvPr/>
        </p:nvSpPr>
        <p:spPr>
          <a:xfrm>
            <a:off x="4714876" y="4929198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57356" y="428604"/>
            <a:ext cx="535785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Structures ioniques </a:t>
            </a:r>
            <a:endParaRPr lang="fr-FR" sz="3600" dirty="0">
              <a:solidFill>
                <a:srgbClr val="FF0000"/>
              </a:solidFill>
            </a:endParaRPr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79699"/>
            <a:ext cx="7929618" cy="539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500430" y="785794"/>
            <a:ext cx="235192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II- Structures-types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4282" y="1071546"/>
            <a:ext cx="2471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Structures-types AB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1472" y="1357298"/>
            <a:ext cx="321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B050"/>
                </a:solidFill>
              </a:rPr>
              <a:t>Chlorure de Césium </a:t>
            </a:r>
            <a:r>
              <a:rPr lang="fr-FR" b="1" dirty="0" err="1" smtClean="0">
                <a:solidFill>
                  <a:srgbClr val="00B050"/>
                </a:solidFill>
              </a:rPr>
              <a:t>CsCl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14282" y="1714488"/>
            <a:ext cx="87154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solidFill>
                  <a:schemeClr val="bg2"/>
                </a:solidFill>
              </a:rPr>
              <a:t>Description </a:t>
            </a:r>
          </a:p>
          <a:p>
            <a:pPr algn="just"/>
            <a:r>
              <a:rPr lang="fr-FR" sz="1400" dirty="0" smtClean="0">
                <a:solidFill>
                  <a:schemeClr val="bg2"/>
                </a:solidFill>
              </a:rPr>
              <a:t>Très peu de composés ioniques cristallisent dans cette structure. Seuls les halogénures de césium (fluorure excepté) cristallisent dans ce système. L’exemple qui donne son nom à la structure géométrique est le chlorure de césium CsCl. Les ions Cl- forment un réseau cubique simple et les ions Cs+ sont situés aux centres des cubes. On peut permuter le rôle des ions Cs</a:t>
            </a:r>
            <a:r>
              <a:rPr lang="fr-FR" sz="1400" baseline="30000" dirty="0" smtClean="0">
                <a:solidFill>
                  <a:schemeClr val="bg2"/>
                </a:solidFill>
              </a:rPr>
              <a:t>+ </a:t>
            </a:r>
            <a:r>
              <a:rPr lang="fr-FR" sz="1400" dirty="0" smtClean="0">
                <a:solidFill>
                  <a:schemeClr val="bg2"/>
                </a:solidFill>
              </a:rPr>
              <a:t>et Cl</a:t>
            </a:r>
            <a:r>
              <a:rPr lang="fr-FR" sz="1400" baseline="30000" dirty="0" smtClean="0">
                <a:solidFill>
                  <a:schemeClr val="bg2"/>
                </a:solidFill>
              </a:rPr>
              <a:t>-</a:t>
            </a:r>
            <a:r>
              <a:rPr lang="fr-FR" sz="1400" dirty="0" smtClean="0">
                <a:solidFill>
                  <a:schemeClr val="bg2"/>
                </a:solidFill>
              </a:rPr>
              <a:t>. </a:t>
            </a:r>
            <a:endParaRPr lang="fr-FR" sz="1400" dirty="0">
              <a:solidFill>
                <a:schemeClr val="bg2"/>
              </a:solidFill>
            </a:endParaRPr>
          </a:p>
        </p:txBody>
      </p:sp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496"/>
            <a:ext cx="4929222" cy="202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929198"/>
            <a:ext cx="7143800" cy="172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04" cy="137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643050"/>
            <a:ext cx="2762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500306"/>
            <a:ext cx="76581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572008"/>
            <a:ext cx="8215370" cy="11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8596" y="214290"/>
            <a:ext cx="3044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Chlorure de Sodium </a:t>
            </a:r>
            <a:r>
              <a:rPr lang="fr-FR" b="1" dirty="0" err="1" smtClean="0">
                <a:solidFill>
                  <a:srgbClr val="FF0000"/>
                </a:solidFill>
              </a:rPr>
              <a:t>NaCl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282" y="857232"/>
            <a:ext cx="8634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bg2"/>
                </a:solidFill>
              </a:rPr>
              <a:t>Description </a:t>
            </a:r>
          </a:p>
          <a:p>
            <a:r>
              <a:rPr lang="fr-FR" sz="1200" dirty="0" smtClean="0">
                <a:solidFill>
                  <a:schemeClr val="bg2"/>
                </a:solidFill>
              </a:rPr>
              <a:t>Les ions Cl</a:t>
            </a:r>
            <a:r>
              <a:rPr lang="fr-FR" sz="1200" baseline="30000" dirty="0" smtClean="0">
                <a:solidFill>
                  <a:schemeClr val="bg2"/>
                </a:solidFill>
              </a:rPr>
              <a:t>-</a:t>
            </a:r>
            <a:r>
              <a:rPr lang="fr-FR" sz="1200" dirty="0" smtClean="0">
                <a:solidFill>
                  <a:schemeClr val="bg2"/>
                </a:solidFill>
              </a:rPr>
              <a:t> occupent les </a:t>
            </a:r>
            <a:r>
              <a:rPr lang="fr-FR" sz="1200" dirty="0" err="1" smtClean="0">
                <a:solidFill>
                  <a:schemeClr val="bg2"/>
                </a:solidFill>
              </a:rPr>
              <a:t>noeuds</a:t>
            </a:r>
            <a:r>
              <a:rPr lang="fr-FR" sz="1200" dirty="0" smtClean="0">
                <a:solidFill>
                  <a:schemeClr val="bg2"/>
                </a:solidFill>
              </a:rPr>
              <a:t> d’un système cubique faces centrées et les ions Na</a:t>
            </a:r>
            <a:r>
              <a:rPr lang="fr-FR" sz="1200" baseline="30000" dirty="0" smtClean="0">
                <a:solidFill>
                  <a:schemeClr val="bg2"/>
                </a:solidFill>
              </a:rPr>
              <a:t>+ </a:t>
            </a:r>
            <a:r>
              <a:rPr lang="fr-FR" sz="1200" dirty="0" smtClean="0">
                <a:solidFill>
                  <a:schemeClr val="bg2"/>
                </a:solidFill>
              </a:rPr>
              <a:t>occupent tous les sites octaédriques </a:t>
            </a:r>
          </a:p>
          <a:p>
            <a:r>
              <a:rPr lang="fr-FR" sz="1200" dirty="0" smtClean="0">
                <a:solidFill>
                  <a:schemeClr val="bg2"/>
                </a:solidFill>
              </a:rPr>
              <a:t>du système, au centre du cube et milieu des arêtes. </a:t>
            </a:r>
            <a:endParaRPr lang="fr-FR" sz="1200" dirty="0">
              <a:solidFill>
                <a:schemeClr val="bg2"/>
              </a:solidFill>
            </a:endParaRPr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500858" cy="254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286256"/>
            <a:ext cx="6143668" cy="217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572528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929066"/>
            <a:ext cx="818676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571472" y="642918"/>
            <a:ext cx="770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Le cristal est engendré par la juxtaposition des mailles parallélépipédiques</a:t>
            </a:r>
          </a:p>
          <a:p>
            <a:r>
              <a:rPr lang="fr-FR" dirty="0">
                <a:solidFill>
                  <a:schemeClr val="bg2"/>
                </a:solidFill>
              </a:rPr>
              <a:t>Identiques de côtés </a:t>
            </a:r>
            <a:r>
              <a:rPr lang="fr-FR" dirty="0" err="1">
                <a:solidFill>
                  <a:schemeClr val="bg2"/>
                </a:solidFill>
              </a:rPr>
              <a:t>a,b</a:t>
            </a:r>
            <a:r>
              <a:rPr lang="fr-FR" dirty="0">
                <a:solidFill>
                  <a:schemeClr val="bg2"/>
                </a:solidFill>
              </a:rPr>
              <a:t> et c.</a:t>
            </a:r>
          </a:p>
        </p:txBody>
      </p:sp>
      <p:pic>
        <p:nvPicPr>
          <p:cNvPr id="90128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1"/>
            <a:ext cx="4392613" cy="1571636"/>
          </a:xfrm>
          <a:prstGeom prst="rect">
            <a:avLst/>
          </a:prstGeom>
          <a:noFill/>
        </p:spPr>
      </p:pic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5072066" y="1857364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La maille contient le motif d’atomes </a:t>
            </a:r>
          </a:p>
          <a:p>
            <a:r>
              <a:rPr lang="fr-FR" dirty="0">
                <a:solidFill>
                  <a:schemeClr val="bg2"/>
                </a:solidFill>
              </a:rPr>
              <a:t>qui se répète.</a:t>
            </a:r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431358" y="3357562"/>
            <a:ext cx="87126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La maille </a:t>
            </a:r>
            <a:r>
              <a:rPr lang="fr-FR" dirty="0" smtClean="0">
                <a:solidFill>
                  <a:schemeClr val="bg2"/>
                </a:solidFill>
              </a:rPr>
              <a:t>élémentaire C’est le plus petit élément construit sur les trois vecteurs non </a:t>
            </a:r>
          </a:p>
          <a:p>
            <a:r>
              <a:rPr lang="fr-FR" dirty="0" smtClean="0">
                <a:solidFill>
                  <a:schemeClr val="bg2"/>
                </a:solidFill>
              </a:rPr>
              <a:t>coplanaires  </a:t>
            </a:r>
            <a:r>
              <a:rPr lang="fr-FR" b="1" i="1" dirty="0" smtClean="0">
                <a:solidFill>
                  <a:schemeClr val="bg2"/>
                </a:solidFill>
              </a:rPr>
              <a:t>a, b, c, faisant entre </a:t>
            </a:r>
            <a:r>
              <a:rPr lang="fr-FR" dirty="0" smtClean="0">
                <a:solidFill>
                  <a:schemeClr val="bg2"/>
                </a:solidFill>
              </a:rPr>
              <a:t>eux les angles </a:t>
            </a:r>
            <a:r>
              <a:rPr lang="fr-FR" b="1" dirty="0" smtClean="0">
                <a:solidFill>
                  <a:schemeClr val="bg2"/>
                </a:solidFill>
              </a:rPr>
              <a:t>α, β, γ tels que la structure et </a:t>
            </a:r>
          </a:p>
          <a:p>
            <a:r>
              <a:rPr lang="fr-FR" b="1" dirty="0" smtClean="0">
                <a:solidFill>
                  <a:schemeClr val="bg2"/>
                </a:solidFill>
              </a:rPr>
              <a:t>les propriétés physique et chimique restent </a:t>
            </a:r>
            <a:r>
              <a:rPr lang="fr-FR" dirty="0" smtClean="0">
                <a:solidFill>
                  <a:schemeClr val="bg2"/>
                </a:solidFill>
              </a:rPr>
              <a:t>invariables après une translation </a:t>
            </a:r>
            <a:r>
              <a:rPr lang="fr-FR" i="1" dirty="0" smtClean="0">
                <a:solidFill>
                  <a:schemeClr val="bg2"/>
                </a:solidFill>
              </a:rPr>
              <a:t>T.</a:t>
            </a:r>
          </a:p>
          <a:p>
            <a:r>
              <a:rPr lang="fr-FR" i="1" dirty="0" smtClean="0">
                <a:solidFill>
                  <a:schemeClr val="bg2"/>
                </a:solidFill>
              </a:rPr>
              <a:t> </a:t>
            </a:r>
            <a:r>
              <a:rPr lang="fr-FR" b="1" i="1" dirty="0" smtClean="0">
                <a:solidFill>
                  <a:schemeClr val="bg2"/>
                </a:solidFill>
              </a:rPr>
              <a:t>T = u + v + w , avec u, v, w sont des entiers positifs, </a:t>
            </a:r>
            <a:r>
              <a:rPr lang="fr-FR" dirty="0" smtClean="0">
                <a:solidFill>
                  <a:schemeClr val="bg2"/>
                </a:solidFill>
              </a:rPr>
              <a:t>négatifs ou nuls.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139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714884"/>
            <a:ext cx="56769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500034" y="642918"/>
            <a:ext cx="375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2.2 Réseaux et systèmes cristallins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357158" y="1142984"/>
            <a:ext cx="8064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Tous les réseaux cristallins peuvent être décrits à partir </a:t>
            </a:r>
          </a:p>
          <a:p>
            <a:r>
              <a:rPr lang="fr-FR" dirty="0">
                <a:solidFill>
                  <a:schemeClr val="bg2"/>
                </a:solidFill>
              </a:rPr>
              <a:t>de 7 mailles élémentaires qui définissent 7 systèmes cristallins. </a:t>
            </a:r>
          </a:p>
          <a:p>
            <a:r>
              <a:rPr lang="fr-FR" dirty="0">
                <a:solidFill>
                  <a:schemeClr val="bg2"/>
                </a:solidFill>
              </a:rPr>
              <a:t>Selon que la maille élémentaire est simple ou multiple, et à partir </a:t>
            </a:r>
          </a:p>
          <a:p>
            <a:r>
              <a:rPr lang="fr-FR" dirty="0">
                <a:solidFill>
                  <a:schemeClr val="bg2"/>
                </a:solidFill>
              </a:rPr>
              <a:t>de ces 7 systèmes cristallins, on définit les </a:t>
            </a:r>
            <a:r>
              <a:rPr lang="fr-FR" b="1" dirty="0">
                <a:solidFill>
                  <a:schemeClr val="bg2"/>
                </a:solidFill>
              </a:rPr>
              <a:t>14 réseaux de Bravais</a:t>
            </a:r>
            <a:r>
              <a:rPr lang="fr-FR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9217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71744"/>
            <a:ext cx="828040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41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796925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428596" y="642918"/>
            <a:ext cx="441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2.3 Directions et plans cristallographiques</a:t>
            </a: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500034" y="1357298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Directions cristallographiques</a:t>
            </a: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214282" y="2000240"/>
            <a:ext cx="46164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On appelle direction cristallographique </a:t>
            </a:r>
          </a:p>
          <a:p>
            <a:r>
              <a:rPr lang="fr-FR" dirty="0">
                <a:solidFill>
                  <a:schemeClr val="bg2"/>
                </a:solidFill>
              </a:rPr>
              <a:t>(ou rangée réticulaire ) toute droite passant </a:t>
            </a:r>
          </a:p>
          <a:p>
            <a:r>
              <a:rPr lang="fr-FR" dirty="0">
                <a:solidFill>
                  <a:schemeClr val="bg2"/>
                </a:solidFill>
              </a:rPr>
              <a:t>par deux nœuds du réseau. </a:t>
            </a:r>
          </a:p>
          <a:p>
            <a:endParaRPr lang="fr-FR" dirty="0">
              <a:solidFill>
                <a:schemeClr val="bg2"/>
              </a:solidFill>
            </a:endParaRPr>
          </a:p>
          <a:p>
            <a:r>
              <a:rPr lang="fr-FR" dirty="0">
                <a:solidFill>
                  <a:schemeClr val="bg2"/>
                </a:solidFill>
              </a:rPr>
              <a:t>Les nœuds sont repérés par leurs </a:t>
            </a:r>
          </a:p>
          <a:p>
            <a:r>
              <a:rPr lang="fr-FR" dirty="0">
                <a:solidFill>
                  <a:schemeClr val="bg2"/>
                </a:solidFill>
              </a:rPr>
              <a:t>coordonnées dans le système défini par </a:t>
            </a:r>
          </a:p>
          <a:p>
            <a:r>
              <a:rPr lang="fr-FR" dirty="0">
                <a:solidFill>
                  <a:schemeClr val="bg2"/>
                </a:solidFill>
              </a:rPr>
              <a:t>les vecteurs primitifs a, b et c, comme </a:t>
            </a:r>
          </a:p>
          <a:p>
            <a:r>
              <a:rPr lang="fr-FR" dirty="0">
                <a:solidFill>
                  <a:schemeClr val="bg2"/>
                </a:solidFill>
              </a:rPr>
              <a:t>cela est décrit sur le schéma suivant.</a:t>
            </a:r>
          </a:p>
        </p:txBody>
      </p:sp>
      <p:pic>
        <p:nvPicPr>
          <p:cNvPr id="9422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928802"/>
            <a:ext cx="4008438" cy="41243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142844" y="928670"/>
            <a:ext cx="4913313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Si l'un des nœuds correspond à l'origine </a:t>
            </a:r>
          </a:p>
          <a:p>
            <a:r>
              <a:rPr lang="fr-FR" dirty="0">
                <a:solidFill>
                  <a:schemeClr val="bg2"/>
                </a:solidFill>
              </a:rPr>
              <a:t>du réseau, on peut désigner la rangée par </a:t>
            </a:r>
          </a:p>
          <a:p>
            <a:r>
              <a:rPr lang="fr-FR" dirty="0">
                <a:solidFill>
                  <a:schemeClr val="bg2"/>
                </a:solidFill>
              </a:rPr>
              <a:t>les coordonnées u, v et w du nœud le plus </a:t>
            </a:r>
          </a:p>
          <a:p>
            <a:r>
              <a:rPr lang="fr-FR" dirty="0">
                <a:solidFill>
                  <a:schemeClr val="bg2"/>
                </a:solidFill>
              </a:rPr>
              <a:t>proche de l'origine appartenant à la droite. </a:t>
            </a:r>
          </a:p>
          <a:p>
            <a:endParaRPr lang="fr-FR" dirty="0">
              <a:solidFill>
                <a:schemeClr val="bg2"/>
              </a:solidFill>
            </a:endParaRPr>
          </a:p>
          <a:p>
            <a:r>
              <a:rPr lang="fr-FR" dirty="0">
                <a:solidFill>
                  <a:schemeClr val="bg2"/>
                </a:solidFill>
              </a:rPr>
              <a:t>Ces rangées sont notées [</a:t>
            </a:r>
            <a:r>
              <a:rPr lang="fr-FR" dirty="0" err="1">
                <a:solidFill>
                  <a:schemeClr val="bg2"/>
                </a:solidFill>
              </a:rPr>
              <a:t>u,v,w</a:t>
            </a:r>
            <a:r>
              <a:rPr lang="fr-FR" dirty="0">
                <a:solidFill>
                  <a:schemeClr val="bg2"/>
                </a:solidFill>
              </a:rPr>
              <a:t>] et l'ensemble </a:t>
            </a:r>
          </a:p>
          <a:p>
            <a:r>
              <a:rPr lang="fr-FR" dirty="0">
                <a:solidFill>
                  <a:schemeClr val="bg2"/>
                </a:solidFill>
              </a:rPr>
              <a:t>des rangées se déduisant les unes des autres </a:t>
            </a:r>
          </a:p>
          <a:p>
            <a:r>
              <a:rPr lang="fr-FR" dirty="0">
                <a:solidFill>
                  <a:schemeClr val="bg2"/>
                </a:solidFill>
              </a:rPr>
              <a:t>par des opérations de symétrie constitue une </a:t>
            </a:r>
          </a:p>
          <a:p>
            <a:r>
              <a:rPr lang="fr-FR" dirty="0">
                <a:solidFill>
                  <a:schemeClr val="bg2"/>
                </a:solidFill>
              </a:rPr>
              <a:t>famille de rangée et se note &lt;</a:t>
            </a:r>
            <a:r>
              <a:rPr lang="fr-FR" dirty="0" err="1">
                <a:solidFill>
                  <a:schemeClr val="bg2"/>
                </a:solidFill>
              </a:rPr>
              <a:t>u,v,w</a:t>
            </a:r>
            <a:r>
              <a:rPr lang="fr-FR" dirty="0">
                <a:solidFill>
                  <a:schemeClr val="bg2"/>
                </a:solidFill>
              </a:rPr>
              <a:t>&gt;.</a:t>
            </a:r>
          </a:p>
        </p:txBody>
      </p:sp>
      <p:pic>
        <p:nvPicPr>
          <p:cNvPr id="9524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412875"/>
            <a:ext cx="3819525" cy="5040313"/>
          </a:xfrm>
          <a:prstGeom prst="rect">
            <a:avLst/>
          </a:prstGeom>
          <a:noFill/>
        </p:spPr>
      </p:pic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1142976" y="428604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Directions cristallographiques</a:t>
            </a:r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0" y="2366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95245" name="Object 13"/>
          <p:cNvGraphicFramePr>
            <a:graphicFrameLocks noChangeAspect="1"/>
          </p:cNvGraphicFramePr>
          <p:nvPr/>
        </p:nvGraphicFramePr>
        <p:xfrm>
          <a:off x="571472" y="3643314"/>
          <a:ext cx="4152900" cy="2124075"/>
        </p:xfrm>
        <a:graphic>
          <a:graphicData uri="http://schemas.openxmlformats.org/presentationml/2006/ole">
            <p:oleObj spid="_x0000_s95245" r:id="rId4" imgW="5981707" imgH="3057509" progId="">
              <p:embed/>
            </p:oleObj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2786050" y="357166"/>
            <a:ext cx="296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Plans cristallographiques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428596" y="1714488"/>
            <a:ext cx="683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Pour indexer les plans réticulaires, on utilise les </a:t>
            </a:r>
            <a:r>
              <a:rPr lang="fr-FR" b="1" dirty="0">
                <a:solidFill>
                  <a:schemeClr val="bg2"/>
                </a:solidFill>
              </a:rPr>
              <a:t>indices de Miller</a:t>
            </a: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357158" y="928670"/>
            <a:ext cx="805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On appelle un plan cristallographique ou plan réticulaire est tout plan passant </a:t>
            </a:r>
          </a:p>
          <a:p>
            <a:r>
              <a:rPr lang="fr-FR" dirty="0">
                <a:solidFill>
                  <a:schemeClr val="bg2"/>
                </a:solidFill>
              </a:rPr>
              <a:t>par </a:t>
            </a:r>
            <a:r>
              <a:rPr lang="fr-FR" b="1" dirty="0">
                <a:solidFill>
                  <a:schemeClr val="bg2"/>
                </a:solidFill>
              </a:rPr>
              <a:t>trois nœuds du réseau</a:t>
            </a:r>
            <a:r>
              <a:rPr lang="fr-FR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96268" name="Object 12"/>
          <p:cNvGraphicFramePr>
            <a:graphicFrameLocks noChangeAspect="1"/>
          </p:cNvGraphicFramePr>
          <p:nvPr/>
        </p:nvGraphicFramePr>
        <p:xfrm>
          <a:off x="5110163" y="2836863"/>
          <a:ext cx="3638550" cy="2320925"/>
        </p:xfrm>
        <a:graphic>
          <a:graphicData uri="http://schemas.openxmlformats.org/presentationml/2006/ole">
            <p:oleObj spid="_x0000_s96268" r:id="rId3" imgW="9619507" imgH="5171574" progId="">
              <p:embed/>
            </p:oleObj>
          </a:graphicData>
        </a:graphic>
      </p:graphicFrame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500034" y="2143116"/>
            <a:ext cx="4591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Dans un cristal qui a pour maille </a:t>
            </a:r>
            <a:r>
              <a:rPr lang="fr-FR" dirty="0" err="1">
                <a:solidFill>
                  <a:schemeClr val="bg2"/>
                </a:solidFill>
              </a:rPr>
              <a:t>a,b</a:t>
            </a:r>
            <a:r>
              <a:rPr lang="fr-FR" dirty="0">
                <a:solidFill>
                  <a:schemeClr val="bg2"/>
                </a:solidFill>
              </a:rPr>
              <a:t> et c, </a:t>
            </a:r>
          </a:p>
          <a:p>
            <a:r>
              <a:rPr lang="fr-FR" dirty="0">
                <a:solidFill>
                  <a:schemeClr val="bg2"/>
                </a:solidFill>
              </a:rPr>
              <a:t>considérons un plan réticulaire quelconque </a:t>
            </a: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357158" y="2786058"/>
            <a:ext cx="51498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Le plan coupe les axes de référence de la </a:t>
            </a:r>
          </a:p>
          <a:p>
            <a:r>
              <a:rPr lang="fr-FR" dirty="0">
                <a:solidFill>
                  <a:schemeClr val="bg2"/>
                </a:solidFill>
              </a:rPr>
              <a:t>maille en trois points (X,Y,Z) dont les </a:t>
            </a:r>
          </a:p>
          <a:p>
            <a:r>
              <a:rPr lang="fr-FR" dirty="0">
                <a:solidFill>
                  <a:schemeClr val="bg2"/>
                </a:solidFill>
              </a:rPr>
              <a:t>coordonnées sont respectivement égales </a:t>
            </a:r>
          </a:p>
          <a:p>
            <a:r>
              <a:rPr lang="fr-FR" dirty="0">
                <a:solidFill>
                  <a:schemeClr val="bg2"/>
                </a:solidFill>
              </a:rPr>
              <a:t>à </a:t>
            </a:r>
            <a:r>
              <a:rPr lang="fr-FR" dirty="0" err="1">
                <a:solidFill>
                  <a:schemeClr val="bg2"/>
                </a:solidFill>
              </a:rPr>
              <a:t>Xa</a:t>
            </a:r>
            <a:r>
              <a:rPr lang="fr-FR" dirty="0">
                <a:solidFill>
                  <a:schemeClr val="bg2"/>
                </a:solidFill>
              </a:rPr>
              <a:t>, Yb, et Zc.</a:t>
            </a:r>
          </a:p>
          <a:p>
            <a:r>
              <a:rPr lang="fr-FR" dirty="0">
                <a:solidFill>
                  <a:schemeClr val="bg2"/>
                </a:solidFill>
              </a:rPr>
              <a:t>Les indices de Miller </a:t>
            </a:r>
            <a:r>
              <a:rPr lang="fr-FR" dirty="0" err="1">
                <a:solidFill>
                  <a:schemeClr val="bg2"/>
                </a:solidFill>
              </a:rPr>
              <a:t>h,k</a:t>
            </a:r>
            <a:r>
              <a:rPr lang="fr-FR" dirty="0">
                <a:solidFill>
                  <a:schemeClr val="bg2"/>
                </a:solidFill>
              </a:rPr>
              <a:t> et l s’obtiennent </a:t>
            </a:r>
          </a:p>
          <a:p>
            <a:r>
              <a:rPr lang="fr-FR" dirty="0">
                <a:solidFill>
                  <a:schemeClr val="bg2"/>
                </a:solidFill>
              </a:rPr>
              <a:t>en prenant les inverse de X, Y et Z et en </a:t>
            </a:r>
          </a:p>
          <a:p>
            <a:r>
              <a:rPr lang="fr-FR" dirty="0">
                <a:solidFill>
                  <a:schemeClr val="bg2"/>
                </a:solidFill>
              </a:rPr>
              <a:t>les multipliant par n (entier) de manière à ce que </a:t>
            </a:r>
          </a:p>
          <a:p>
            <a:r>
              <a:rPr lang="fr-FR" dirty="0">
                <a:solidFill>
                  <a:schemeClr val="bg2"/>
                </a:solidFill>
              </a:rPr>
              <a:t>h, k et l soient entiers et le plus petit possible :</a:t>
            </a:r>
          </a:p>
        </p:txBody>
      </p:sp>
      <p:sp>
        <p:nvSpPr>
          <p:cNvPr id="96273" name="Rectangle 1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357158" y="5143512"/>
            <a:ext cx="739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Le plan réticulaire est noté : (</a:t>
            </a:r>
            <a:r>
              <a:rPr lang="fr-FR" dirty="0" err="1">
                <a:solidFill>
                  <a:schemeClr val="bg2"/>
                </a:solidFill>
              </a:rPr>
              <a:t>h,k,l</a:t>
            </a:r>
            <a:r>
              <a:rPr lang="fr-FR" dirty="0">
                <a:solidFill>
                  <a:schemeClr val="bg2"/>
                </a:solidFill>
              </a:rPr>
              <a:t>)</a:t>
            </a:r>
          </a:p>
          <a:p>
            <a:r>
              <a:rPr lang="fr-FR" dirty="0">
                <a:solidFill>
                  <a:schemeClr val="bg2"/>
                </a:solidFill>
              </a:rPr>
              <a:t>Les indices de Miller sont identique pour une famille de plans parallèles</a:t>
            </a:r>
          </a:p>
        </p:txBody>
      </p:sp>
      <p:sp>
        <p:nvSpPr>
          <p:cNvPr id="96276" name="Rectangle 2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96275" name="Object 19"/>
          <p:cNvGraphicFramePr>
            <a:graphicFrameLocks noChangeAspect="1"/>
          </p:cNvGraphicFramePr>
          <p:nvPr/>
        </p:nvGraphicFramePr>
        <p:xfrm>
          <a:off x="5857884" y="5857892"/>
          <a:ext cx="2952750" cy="687387"/>
        </p:xfrm>
        <a:graphic>
          <a:graphicData uri="http://schemas.openxmlformats.org/presentationml/2006/ole">
            <p:oleObj spid="_x0000_s96275" name="Equation" r:id="rId4" imgW="1675673" imgH="393529" progId="Equation.3">
              <p:embed/>
            </p:oleObj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030788"/>
            <a:ext cx="3311525" cy="1566862"/>
          </a:xfrm>
          <a:prstGeom prst="rect">
            <a:avLst/>
          </a:prstGeom>
          <a:noFill/>
        </p:spPr>
      </p:pic>
      <p:pic>
        <p:nvPicPr>
          <p:cNvPr id="9729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4991100"/>
            <a:ext cx="3167063" cy="1606550"/>
          </a:xfrm>
          <a:prstGeom prst="rect">
            <a:avLst/>
          </a:prstGeom>
          <a:noFill/>
        </p:spPr>
      </p:pic>
      <p:pic>
        <p:nvPicPr>
          <p:cNvPr id="9729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341438"/>
            <a:ext cx="4175125" cy="3455987"/>
          </a:xfrm>
          <a:prstGeom prst="rect">
            <a:avLst/>
          </a:prstGeom>
          <a:noFill/>
        </p:spPr>
      </p:pic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4356100" y="1312863"/>
            <a:ext cx="450373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chemeClr val="bg2"/>
                </a:solidFill>
              </a:rPr>
              <a:t>Les plans d'une famille (</a:t>
            </a:r>
            <a:r>
              <a:rPr lang="fr-FR" sz="1600" dirty="0" err="1">
                <a:solidFill>
                  <a:schemeClr val="bg2"/>
                </a:solidFill>
              </a:rPr>
              <a:t>h,k,l</a:t>
            </a:r>
            <a:r>
              <a:rPr lang="fr-FR" sz="1600" dirty="0">
                <a:solidFill>
                  <a:schemeClr val="bg2"/>
                </a:solidFill>
              </a:rPr>
              <a:t>) sont équidistants. </a:t>
            </a:r>
          </a:p>
          <a:p>
            <a:r>
              <a:rPr lang="fr-FR" sz="1600" dirty="0">
                <a:solidFill>
                  <a:schemeClr val="bg2"/>
                </a:solidFill>
              </a:rPr>
              <a:t>Cette équidistance ou distance </a:t>
            </a:r>
            <a:r>
              <a:rPr lang="fr-FR" sz="1600" dirty="0" err="1">
                <a:solidFill>
                  <a:schemeClr val="bg2"/>
                </a:solidFill>
              </a:rPr>
              <a:t>interéticulaire</a:t>
            </a:r>
            <a:r>
              <a:rPr lang="fr-FR" sz="1600" dirty="0">
                <a:solidFill>
                  <a:schemeClr val="bg2"/>
                </a:solidFill>
              </a:rPr>
              <a:t> </a:t>
            </a:r>
          </a:p>
          <a:p>
            <a:r>
              <a:rPr lang="fr-FR" sz="1600" dirty="0">
                <a:solidFill>
                  <a:schemeClr val="bg2"/>
                </a:solidFill>
              </a:rPr>
              <a:t>notée </a:t>
            </a:r>
            <a:r>
              <a:rPr lang="fr-FR" sz="1600" b="1" dirty="0" err="1">
                <a:solidFill>
                  <a:schemeClr val="bg2"/>
                </a:solidFill>
              </a:rPr>
              <a:t>d</a:t>
            </a:r>
            <a:r>
              <a:rPr lang="fr-FR" sz="1600" b="1" baseline="-25000" dirty="0" err="1">
                <a:solidFill>
                  <a:schemeClr val="bg2"/>
                </a:solidFill>
              </a:rPr>
              <a:t>hkl</a:t>
            </a:r>
            <a:r>
              <a:rPr lang="fr-FR" sz="1600" dirty="0">
                <a:solidFill>
                  <a:schemeClr val="bg2"/>
                </a:solidFill>
              </a:rPr>
              <a:t>. </a:t>
            </a:r>
          </a:p>
          <a:p>
            <a:r>
              <a:rPr lang="fr-FR" sz="1600" dirty="0">
                <a:solidFill>
                  <a:schemeClr val="bg2"/>
                </a:solidFill>
              </a:rPr>
              <a:t>Pour le système cubique, on démontre que </a:t>
            </a:r>
          </a:p>
          <a:p>
            <a:r>
              <a:rPr lang="fr-FR" sz="1600" dirty="0">
                <a:solidFill>
                  <a:schemeClr val="bg2"/>
                </a:solidFill>
              </a:rPr>
              <a:t>(a paramètre de maille) :</a:t>
            </a:r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97293" name="Object 13"/>
          <p:cNvGraphicFramePr>
            <a:graphicFrameLocks noChangeAspect="1"/>
          </p:cNvGraphicFramePr>
          <p:nvPr/>
        </p:nvGraphicFramePr>
        <p:xfrm>
          <a:off x="4500563" y="3141663"/>
          <a:ext cx="2665412" cy="915987"/>
        </p:xfrm>
        <a:graphic>
          <a:graphicData uri="http://schemas.openxmlformats.org/presentationml/2006/ole">
            <p:oleObj spid="_x0000_s97293" name="Equation" r:id="rId6" imgW="1244600" imgH="431800" progId="Equation.3">
              <p:embed/>
            </p:oleObj>
          </a:graphicData>
        </a:graphic>
      </p:graphicFrame>
      <p:pic>
        <p:nvPicPr>
          <p:cNvPr id="97296" name="Picture 16" descr="plans divisant la diagonale du cube en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5825" y="2924175"/>
            <a:ext cx="1619250" cy="12954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uisseau">
  <a:themeElements>
    <a:clrScheme name="Ruisseau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Ruisseau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isseau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isseau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isseau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9192</TotalTime>
  <Words>1286</Words>
  <Application>Microsoft Office PowerPoint</Application>
  <PresentationFormat>Affichage à l'écran (4:3)</PresentationFormat>
  <Paragraphs>159</Paragraphs>
  <Slides>27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9" baseType="lpstr">
      <vt:lpstr>Ruisseau</vt:lpstr>
      <vt:lpstr>Equation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Company>MM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sidou</dc:creator>
  <cp:lastModifiedBy>Windows User</cp:lastModifiedBy>
  <cp:revision>150</cp:revision>
  <dcterms:created xsi:type="dcterms:W3CDTF">2010-09-24T13:56:54Z</dcterms:created>
  <dcterms:modified xsi:type="dcterms:W3CDTF">2020-04-13T19:11:46Z</dcterms:modified>
</cp:coreProperties>
</file>