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5" r:id="rId5"/>
    <p:sldId id="337" r:id="rId6"/>
    <p:sldId id="344" r:id="rId7"/>
    <p:sldId id="345" r:id="rId8"/>
    <p:sldId id="346" r:id="rId9"/>
    <p:sldId id="352" r:id="rId10"/>
    <p:sldId id="353" r:id="rId11"/>
    <p:sldId id="347" r:id="rId12"/>
    <p:sldId id="348" r:id="rId13"/>
    <p:sldId id="349" r:id="rId14"/>
    <p:sldId id="356" r:id="rId15"/>
    <p:sldId id="350" r:id="rId16"/>
    <p:sldId id="355" r:id="rId17"/>
    <p:sldId id="351" r:id="rId18"/>
    <p:sldId id="354" r:id="rId19"/>
    <p:sldId id="357" r:id="rId20"/>
    <p:sldId id="358" r:id="rId21"/>
    <p:sldId id="359" r:id="rId22"/>
    <p:sldId id="360" r:id="rId23"/>
    <p:sldId id="316" r:id="rId24"/>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81" d="100"/>
          <a:sy n="81" d="100"/>
        </p:scale>
        <p:origin x="677"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835A2FAA-00D7-4906-94FC-52F75B867E12}" type="datetime1">
              <a:rPr lang="fr-FR" smtClean="0"/>
              <a:t>01/05/2024</a:t>
            </a:fld>
            <a:endParaRPr lang="fr-FR"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7369B77-94AB-0344-9EBF-9DB9EE8D3ABC}" type="slidenum">
              <a:rPr lang="fr-FR" smtClean="0"/>
              <a:t>‹N°›</a:t>
            </a:fld>
            <a:endParaRPr lang="fr-FR"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E80C4560-5FBB-485D-BE83-008463A93D3F}" type="datetime1">
              <a:rPr lang="fr-FR" smtClean="0"/>
              <a:pPr/>
              <a:t>01/05/2024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775476F-A808-1F46-A368-07984F6DA22E}" type="slidenum">
              <a:rPr lang="fr-FR" smtClean="0"/>
              <a:t>‹N°›</a:t>
            </a:fld>
            <a:endParaRPr lang="fr-FR"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a:t>
            </a:fld>
            <a:endParaRPr lang="fr-FR" dirty="0"/>
          </a:p>
        </p:txBody>
      </p:sp>
    </p:spTree>
    <p:extLst>
      <p:ext uri="{BB962C8B-B14F-4D97-AF65-F5344CB8AC3E}">
        <p14:creationId xmlns:p14="http://schemas.microsoft.com/office/powerpoint/2010/main" val="283061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2</a:t>
            </a:fld>
            <a:endParaRPr lang="fr-FR" dirty="0"/>
          </a:p>
        </p:txBody>
      </p:sp>
    </p:spTree>
    <p:extLst>
      <p:ext uri="{BB962C8B-B14F-4D97-AF65-F5344CB8AC3E}">
        <p14:creationId xmlns:p14="http://schemas.microsoft.com/office/powerpoint/2010/main" val="54644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20</a:t>
            </a:fld>
            <a:endParaRPr lang="fr-FR" dirty="0"/>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FR" sz="4600"/>
            </a:lvl1pPr>
          </a:lstStyle>
          <a:p>
            <a:pPr rtl="0"/>
            <a:r>
              <a:rPr lang="fr-FR"/>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se en page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FR"/>
            </a:lvl1pPr>
          </a:lstStyle>
          <a:p>
            <a:pPr rtl="0"/>
            <a:r>
              <a:rPr lang="fr-FR"/>
              <a:t>Modifiez le style du titre</a:t>
            </a: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FR"/>
            </a:lvl1pPr>
          </a:lstStyle>
          <a:p>
            <a:pPr rtl="0"/>
            <a:r>
              <a:rPr lang="fr-FR"/>
              <a:t>Modifiez le style du titre</a:t>
            </a: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FR" sz="2400">
                <a:latin typeface="Gill Sans Nova Light" panose="020F0302020204030204" pitchFamily="34" charset="0"/>
                <a:cs typeface="Gill Sans Nova Light" panose="020F0302020204030204" pitchFamily="34" charset="0"/>
              </a:defRPr>
            </a:lvl1pPr>
            <a:lvl2pPr algn="l">
              <a:lnSpc>
                <a:spcPct val="150000"/>
              </a:lnSpc>
              <a:defRPr lang="fr-FR" sz="20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FR" sz="2000">
                <a:latin typeface="Gill Sans Nova Light" panose="020F0302020204030204" pitchFamily="34" charset="0"/>
                <a:cs typeface="Gill Sans Nova Light" panose="020F0302020204030204" pitchFamily="34" charset="0"/>
              </a:defRPr>
            </a:lvl1pPr>
            <a:lvl2pPr algn="ctr">
              <a:lnSpc>
                <a:spcPct val="100000"/>
              </a:lnSpc>
              <a:defRPr lang="fr-FR" sz="18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latin typeface="Gill Sans Light" panose="020B0302020104020203" pitchFamily="34" charset="-79"/>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FR" sz="2400">
                <a:solidFill>
                  <a:schemeClr val="tx1">
                    <a:tint val="75000"/>
                  </a:schemeClr>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FR" sz="2400">
                <a:solidFill>
                  <a:schemeClr val="accent3"/>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FR" sz="1200">
                <a:solidFill>
                  <a:schemeClr val="tx1"/>
                </a:solidFill>
                <a:latin typeface="Gill Sans Nova Light" panose="020F0302020204030204" pitchFamily="34" charset="0"/>
                <a:cs typeface="Gill Sans Nova Light" panose="020F0302020204030204" pitchFamily="34" charset="0"/>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F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fr-F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ar-DZ" sz="4400" spc="-20" dirty="0"/>
              <a:t>المقاولاتية </a:t>
            </a:r>
            <a:endParaRPr lang="fr-FR" sz="4400" spc="-20" dirty="0"/>
          </a:p>
        </p:txBody>
      </p:sp>
      <p:sp>
        <p:nvSpPr>
          <p:cNvPr id="3" name="Sous-titr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fr-FR"/>
            </a:defPPr>
          </a:lstStyle>
          <a:p>
            <a:pPr rtl="0"/>
            <a:r>
              <a:rPr lang="ar-DZ" dirty="0"/>
              <a:t>المحاضرة السابعة </a:t>
            </a:r>
            <a:endParaRPr lang="fr-FR"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10</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السوقية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يتم التركيز على كل من جانب التسويق والسوق المستهدف وتحديد جوانب المنافسة وحجمها</a:t>
            </a:r>
          </a:p>
          <a:p>
            <a:pPr algn="ctr" rtl="1"/>
            <a:endParaRPr lang="ar-DZ" sz="2400" b="1" dirty="0"/>
          </a:p>
          <a:p>
            <a:pPr algn="r" rtl="1"/>
            <a:r>
              <a:rPr lang="ar-DZ" sz="2400" b="1" dirty="0"/>
              <a:t>1-دراسة الجوانب التسويقية</a:t>
            </a:r>
          </a:p>
          <a:p>
            <a:pPr marL="800100" lvl="1" indent="-342900" algn="r" rtl="1">
              <a:buFont typeface="Arial" panose="020B0604020202020204" pitchFamily="34" charset="0"/>
              <a:buChar char="•"/>
            </a:pPr>
            <a:r>
              <a:rPr lang="ar-DZ" sz="2400" b="1" dirty="0"/>
              <a:t>تحديد القسم السوقي المستهدف (تحديد الزبائن المستهدفين)</a:t>
            </a:r>
          </a:p>
          <a:p>
            <a:pPr marL="800100" lvl="1" indent="-342900" algn="r" rtl="1">
              <a:buFont typeface="Arial" panose="020B0604020202020204" pitchFamily="34" charset="0"/>
              <a:buChar char="•"/>
            </a:pPr>
            <a:r>
              <a:rPr lang="ar-DZ" sz="2400" b="1" dirty="0"/>
              <a:t>تحديد الصناعة التي ينتمي اليها القسم السوقي</a:t>
            </a:r>
          </a:p>
          <a:p>
            <a:pPr marL="800100" lvl="1" indent="-342900" algn="r" rtl="1">
              <a:buFont typeface="Arial" panose="020B0604020202020204" pitchFamily="34" charset="0"/>
              <a:buChar char="•"/>
            </a:pPr>
            <a:r>
              <a:rPr lang="ar-DZ" sz="2400" b="1" dirty="0"/>
              <a:t>تقدير حجم السوق والمناطق الجغرافية المستهدفة</a:t>
            </a:r>
          </a:p>
          <a:p>
            <a:pPr marL="800100" lvl="1" indent="-342900" algn="r" rtl="1">
              <a:buFont typeface="Arial" panose="020B0604020202020204" pitchFamily="34" charset="0"/>
              <a:buChar char="•"/>
            </a:pPr>
            <a:r>
              <a:rPr lang="ar-DZ" sz="2400" b="1" dirty="0"/>
              <a:t>تقدير الحصة السوقية</a:t>
            </a:r>
          </a:p>
          <a:p>
            <a:pPr marL="800100" lvl="1" indent="-342900" algn="r" rtl="1">
              <a:buFont typeface="Arial" panose="020B0604020202020204" pitchFamily="34" charset="0"/>
              <a:buChar char="•"/>
            </a:pPr>
            <a:r>
              <a:rPr lang="ar-DZ" sz="2400" b="1" dirty="0"/>
              <a:t>تحديد العوامل الديموغرافية كمستوى الدخل ،السن، الجنس، المستوى التعليمي  </a:t>
            </a:r>
          </a:p>
        </p:txBody>
      </p:sp>
    </p:spTree>
    <p:extLst>
      <p:ext uri="{BB962C8B-B14F-4D97-AF65-F5344CB8AC3E}">
        <p14:creationId xmlns:p14="http://schemas.microsoft.com/office/powerpoint/2010/main" val="421514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11</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السوقية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DZ" sz="2400" b="1" dirty="0"/>
          </a:p>
          <a:p>
            <a:pPr algn="r" rtl="1"/>
            <a:r>
              <a:rPr lang="ar-DZ" sz="2400" b="1" dirty="0"/>
              <a:t>1-دراسة جوانب المنافسة</a:t>
            </a:r>
          </a:p>
          <a:p>
            <a:pPr marL="800100" lvl="1" indent="-342900" algn="r" rtl="1">
              <a:buFont typeface="Arial" panose="020B0604020202020204" pitchFamily="34" charset="0"/>
              <a:buChar char="•"/>
            </a:pPr>
            <a:r>
              <a:rPr lang="ar-DZ" sz="2400" b="1" dirty="0"/>
              <a:t>تحديد المنافسين المباشرين وغير المباشرين</a:t>
            </a:r>
          </a:p>
          <a:p>
            <a:pPr marL="800100" lvl="1" indent="-342900" algn="r" rtl="1">
              <a:buFont typeface="Arial" panose="020B0604020202020204" pitchFamily="34" charset="0"/>
              <a:buChar char="•"/>
            </a:pPr>
            <a:r>
              <a:rPr lang="ar-DZ" sz="2400" b="1" dirty="0"/>
              <a:t>تحديد أكبر المنافسين، حصصهم السوقية، منتجاتهم، أسواقهم، استراتيجياتهم، نقاط قوتهم وضعفهم.</a:t>
            </a:r>
          </a:p>
          <a:p>
            <a:pPr marL="800100" lvl="1" indent="-342900" algn="r" rtl="1">
              <a:buFont typeface="Arial" panose="020B0604020202020204" pitchFamily="34" charset="0"/>
              <a:buChar char="•"/>
            </a:pPr>
            <a:r>
              <a:rPr lang="ar-DZ" sz="2400" b="1" dirty="0"/>
              <a:t>قائمة الحواجز التي تمنع وتعرقل دخول مجال العمل</a:t>
            </a:r>
          </a:p>
          <a:p>
            <a:pPr marL="800100" lvl="1" indent="-342900" algn="r" rtl="1">
              <a:buFont typeface="Arial" panose="020B0604020202020204" pitchFamily="34" charset="0"/>
              <a:buChar char="•"/>
            </a:pPr>
            <a:r>
              <a:rPr lang="ar-DZ" sz="2400" b="1" dirty="0"/>
              <a:t>تحديد خصوصية المنتج المقدم بالنظر الى الرغبات غير المشبعة من طرف المنافسين</a:t>
            </a:r>
          </a:p>
          <a:p>
            <a:pPr marL="800100" lvl="1" indent="-342900" algn="r" rtl="1">
              <a:buFont typeface="Arial" panose="020B0604020202020204" pitchFamily="34" charset="0"/>
              <a:buChar char="•"/>
            </a:pPr>
            <a:r>
              <a:rPr lang="ar-DZ" sz="2400" b="1" dirty="0"/>
              <a:t>تحديد مدى صعوبة أو سهولة تقليد المنتج المقدم من طرف المنافسين</a:t>
            </a:r>
          </a:p>
          <a:p>
            <a:pPr marL="800100" lvl="1" indent="-342900" algn="r" rtl="1">
              <a:buFont typeface="Arial" panose="020B0604020202020204" pitchFamily="34" charset="0"/>
              <a:buChar char="•"/>
            </a:pPr>
            <a:r>
              <a:rPr lang="ar-DZ" sz="2400" b="1" dirty="0"/>
              <a:t>تقدير ردة فعل المنافسين</a:t>
            </a:r>
          </a:p>
          <a:p>
            <a:pPr lvl="1" algn="r" rtl="1"/>
            <a:endParaRPr lang="ar-DZ" sz="2400" b="1" dirty="0"/>
          </a:p>
        </p:txBody>
      </p:sp>
    </p:spTree>
    <p:extLst>
      <p:ext uri="{BB962C8B-B14F-4D97-AF65-F5344CB8AC3E}">
        <p14:creationId xmlns:p14="http://schemas.microsoft.com/office/powerpoint/2010/main" val="33028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12</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الفنية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677971"/>
            <a:ext cx="6787299" cy="504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dirty="0">
                <a:solidFill>
                  <a:srgbClr val="000000"/>
                </a:solidFill>
                <a:latin typeface="droid-sans"/>
              </a:rPr>
              <a:t>يهتم المقاول في هذه المرحلة بدراسة جوانب المنتج المقترح، </a:t>
            </a:r>
          </a:p>
          <a:p>
            <a:pPr algn="r"/>
            <a:r>
              <a:rPr lang="ar-DZ" sz="2400" dirty="0">
                <a:solidFill>
                  <a:srgbClr val="000000"/>
                </a:solidFill>
                <a:latin typeface="droid-sans"/>
              </a:rPr>
              <a:t>وكذا دراسة تكنولوجيا الإنتاج والعوامل الحاسمة للنجاح في الصناعة</a:t>
            </a:r>
          </a:p>
          <a:p>
            <a:pPr algn="r"/>
            <a:r>
              <a:rPr lang="ar-DZ" sz="2400" dirty="0">
                <a:solidFill>
                  <a:srgbClr val="000000"/>
                </a:solidFill>
                <a:latin typeface="droid-sans"/>
              </a:rPr>
              <a:t>1-دراسة جوانب المنتج:</a:t>
            </a:r>
          </a:p>
          <a:p>
            <a:pPr marL="800100" lvl="1" indent="-342900" algn="r" rtl="1">
              <a:buFont typeface="Arial" panose="020B0604020202020204" pitchFamily="34" charset="0"/>
              <a:buChar char="•"/>
            </a:pPr>
            <a:r>
              <a:rPr lang="ar-DZ" sz="2400" dirty="0">
                <a:solidFill>
                  <a:srgbClr val="000000"/>
                </a:solidFill>
                <a:latin typeface="droid-sans"/>
              </a:rPr>
              <a:t>وصف المنتج وكيفية استخدامه من طرف المشتري </a:t>
            </a:r>
          </a:p>
          <a:p>
            <a:pPr marL="800100" lvl="1" indent="-342900" algn="r" rtl="1">
              <a:buFont typeface="Arial" panose="020B0604020202020204" pitchFamily="34" charset="0"/>
              <a:buChar char="•"/>
            </a:pPr>
            <a:r>
              <a:rPr lang="ar-DZ" sz="2400" dirty="0">
                <a:solidFill>
                  <a:srgbClr val="000000"/>
                </a:solidFill>
                <a:latin typeface="droid-sans"/>
              </a:rPr>
              <a:t>تحديد المواد الأولية اللازمة لصناعة المنتج وكيفية تأمين استمرارية التموين بالمواد الأولية اللازمة</a:t>
            </a:r>
          </a:p>
          <a:p>
            <a:pPr marL="800100" lvl="1" indent="-342900" algn="r" rtl="1">
              <a:buFont typeface="Arial" panose="020B0604020202020204" pitchFamily="34" charset="0"/>
              <a:buChar char="•"/>
            </a:pPr>
            <a:r>
              <a:rPr lang="ar-DZ" sz="2400" dirty="0">
                <a:solidFill>
                  <a:srgbClr val="000000"/>
                </a:solidFill>
                <a:latin typeface="droid-sans"/>
              </a:rPr>
              <a:t>وصف خطط لتجريب المنتج لضمان سلامة أمن وأداء المنتج</a:t>
            </a:r>
          </a:p>
          <a:p>
            <a:pPr marL="800100" lvl="1" indent="-342900" algn="r" rtl="1">
              <a:buFont typeface="Arial" panose="020B0604020202020204" pitchFamily="34" charset="0"/>
              <a:buChar char="•"/>
            </a:pPr>
            <a:r>
              <a:rPr lang="ar-DZ" sz="2400" dirty="0">
                <a:solidFill>
                  <a:srgbClr val="000000"/>
                </a:solidFill>
                <a:latin typeface="droid-sans"/>
              </a:rPr>
              <a:t>وصف الخطط الازمة للانتقال من المنتج الى خط منتجات</a:t>
            </a:r>
          </a:p>
        </p:txBody>
      </p:sp>
    </p:spTree>
    <p:extLst>
      <p:ext uri="{BB962C8B-B14F-4D97-AF65-F5344CB8AC3E}">
        <p14:creationId xmlns:p14="http://schemas.microsoft.com/office/powerpoint/2010/main" val="34933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13</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الفنية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677971"/>
            <a:ext cx="6787299" cy="504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dirty="0">
                <a:solidFill>
                  <a:srgbClr val="000000"/>
                </a:solidFill>
                <a:latin typeface="droid-sans"/>
              </a:rPr>
              <a:t>2-الوصف الدقيق للصناعة ومجالها (ضرورة الإحاطة بمعلومات كبيرة حول مجال العمل)</a:t>
            </a:r>
          </a:p>
          <a:p>
            <a:pPr marL="342900" indent="-342900" algn="r" rtl="1">
              <a:buFont typeface="Arial" panose="020B0604020202020204" pitchFamily="34" charset="0"/>
              <a:buChar char="•"/>
            </a:pPr>
            <a:r>
              <a:rPr lang="ar-DZ" sz="2400" dirty="0">
                <a:solidFill>
                  <a:srgbClr val="000000"/>
                </a:solidFill>
                <a:latin typeface="droid-sans"/>
              </a:rPr>
              <a:t>تحديد حجم الصناعة ومعدل النمو</a:t>
            </a:r>
          </a:p>
          <a:p>
            <a:pPr marL="342900" indent="-342900" algn="r" rtl="1">
              <a:buFont typeface="Arial" panose="020B0604020202020204" pitchFamily="34" charset="0"/>
              <a:buChar char="•"/>
            </a:pPr>
            <a:r>
              <a:rPr lang="ar-DZ" sz="2400" dirty="0">
                <a:solidFill>
                  <a:srgbClr val="000000"/>
                </a:solidFill>
                <a:latin typeface="droid-sans"/>
              </a:rPr>
              <a:t>تهديد المنتجات البديلة واسعارها التنافسية وتوفرها بكميات كافية </a:t>
            </a:r>
          </a:p>
          <a:p>
            <a:pPr marL="342900" indent="-342900" algn="r" rtl="1">
              <a:buFont typeface="Arial" panose="020B0604020202020204" pitchFamily="34" charset="0"/>
              <a:buChar char="•"/>
            </a:pPr>
            <a:r>
              <a:rPr lang="ar-DZ" sz="2400" dirty="0">
                <a:solidFill>
                  <a:srgbClr val="000000"/>
                </a:solidFill>
                <a:latin typeface="droid-sans"/>
              </a:rPr>
              <a:t>تحديد حواجز الدخول للقطاع وتهديد الداخلين الجدد</a:t>
            </a:r>
          </a:p>
          <a:p>
            <a:pPr marL="342900" indent="-342900" algn="r" rtl="1">
              <a:buFont typeface="Arial" panose="020B0604020202020204" pitchFamily="34" charset="0"/>
              <a:buChar char="•"/>
            </a:pPr>
            <a:r>
              <a:rPr lang="ar-DZ" sz="2400" dirty="0">
                <a:solidFill>
                  <a:srgbClr val="000000"/>
                </a:solidFill>
                <a:latin typeface="droid-sans"/>
              </a:rPr>
              <a:t>تحديد حواجز الخروج من القطاع والتي توضح مدى إمكانية البقاء والمنافسة </a:t>
            </a:r>
          </a:p>
          <a:p>
            <a:pPr algn="r"/>
            <a:r>
              <a:rPr lang="ar-DZ" sz="2400" dirty="0">
                <a:solidFill>
                  <a:srgbClr val="000000"/>
                </a:solidFill>
                <a:latin typeface="droid-sans"/>
              </a:rPr>
              <a:t>3-دراسة الجوانب التكنولوجية:</a:t>
            </a:r>
          </a:p>
          <a:p>
            <a:pPr marL="800100" lvl="1" indent="-342900" algn="r" rtl="1">
              <a:buFont typeface="Arial" panose="020B0604020202020204" pitchFamily="34" charset="0"/>
              <a:buChar char="•"/>
            </a:pPr>
            <a:r>
              <a:rPr lang="ar-DZ" sz="2400" dirty="0">
                <a:solidFill>
                  <a:srgbClr val="000000"/>
                </a:solidFill>
                <a:latin typeface="droid-sans"/>
              </a:rPr>
              <a:t>تحديد التكنولوجيا اللازمة للتصنيع</a:t>
            </a:r>
          </a:p>
          <a:p>
            <a:pPr marL="800100" lvl="1" indent="-342900" algn="r" rtl="1">
              <a:buFont typeface="Arial" panose="020B0604020202020204" pitchFamily="34" charset="0"/>
              <a:buChar char="•"/>
            </a:pPr>
            <a:r>
              <a:rPr lang="ar-DZ" sz="2400" dirty="0">
                <a:solidFill>
                  <a:srgbClr val="000000"/>
                </a:solidFill>
                <a:latin typeface="droid-sans"/>
              </a:rPr>
              <a:t>تحديد الجوانب التقنية للمنتج</a:t>
            </a:r>
          </a:p>
          <a:p>
            <a:pPr marL="800100" lvl="1" indent="-342900" algn="r" rtl="1">
              <a:buFont typeface="Arial" panose="020B0604020202020204" pitchFamily="34" charset="0"/>
              <a:buChar char="•"/>
            </a:pPr>
            <a:r>
              <a:rPr lang="ar-DZ" sz="2400" dirty="0">
                <a:solidFill>
                  <a:srgbClr val="000000"/>
                </a:solidFill>
                <a:latin typeface="droid-sans"/>
              </a:rPr>
              <a:t>تحديد الحاجات اللازمة لعمليات البحوث </a:t>
            </a:r>
            <a:r>
              <a:rPr lang="ar-DZ" sz="2400" dirty="0" err="1">
                <a:solidFill>
                  <a:srgbClr val="000000"/>
                </a:solidFill>
                <a:latin typeface="droid-sans"/>
              </a:rPr>
              <a:t>والتطوي</a:t>
            </a:r>
            <a:endParaRPr lang="ar-DZ" sz="2400" dirty="0">
              <a:solidFill>
                <a:srgbClr val="000000"/>
              </a:solidFill>
              <a:latin typeface="droid-sans"/>
            </a:endParaRPr>
          </a:p>
        </p:txBody>
      </p:sp>
    </p:spTree>
    <p:extLst>
      <p:ext uri="{BB962C8B-B14F-4D97-AF65-F5344CB8AC3E}">
        <p14:creationId xmlns:p14="http://schemas.microsoft.com/office/powerpoint/2010/main" val="35190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14</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القانونية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هذه مرحل مهمة </a:t>
            </a:r>
          </a:p>
          <a:p>
            <a:pPr algn="ctr" rtl="1"/>
            <a:r>
              <a:rPr lang="ar-DZ" sz="2400" b="1" dirty="0"/>
              <a:t>فعلى المقاولة أن يكون على دراية بالنصوص القانونية المنظمة لمجال الفكرة </a:t>
            </a:r>
          </a:p>
          <a:p>
            <a:pPr algn="ctr" rtl="1"/>
            <a:endParaRPr lang="ar-DZ" sz="2400" b="1" dirty="0"/>
          </a:p>
          <a:p>
            <a:pPr algn="ctr" rtl="1"/>
            <a:r>
              <a:rPr lang="ar-DZ" sz="2400" b="1" dirty="0"/>
              <a:t>حتى لا يتعرض المقاول لعوبات قانونية سواء في مرحة الإنتاج أو التسويق </a:t>
            </a:r>
          </a:p>
          <a:p>
            <a:pPr algn="ctr" rtl="1"/>
            <a:r>
              <a:rPr lang="ar-DZ" sz="2400" b="1" dirty="0"/>
              <a:t>وحتى في المرحلة التأسيسية  </a:t>
            </a:r>
          </a:p>
          <a:p>
            <a:pPr algn="ctr" rtl="1"/>
            <a:r>
              <a:rPr lang="ar-DZ" sz="2400" b="1" dirty="0"/>
              <a:t>وكذا مرحلة اختيار المجال والشروط القانونية لدول المجال</a:t>
            </a:r>
          </a:p>
          <a:p>
            <a:pPr algn="ctr" rtl="1"/>
            <a:r>
              <a:rPr lang="ar-DZ" sz="2400" b="1" dirty="0"/>
              <a:t>قبل كل ذلك</a:t>
            </a:r>
          </a:p>
          <a:p>
            <a:pPr algn="ctr" rtl="1"/>
            <a:endParaRPr lang="ar-DZ" sz="2400" b="1" dirty="0"/>
          </a:p>
        </p:txBody>
      </p:sp>
    </p:spTree>
    <p:extLst>
      <p:ext uri="{BB962C8B-B14F-4D97-AF65-F5344CB8AC3E}">
        <p14:creationId xmlns:p14="http://schemas.microsoft.com/office/powerpoint/2010/main" val="15687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15</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المالية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200"/>
              </a:spcAft>
            </a:pPr>
            <a:r>
              <a:rPr lang="ar-SA"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ويقصد بها عملية تحليل وتقييم الجوانب المالية والاقتصادية لمشروع مقترح، وتشمل عادة تحليل الاستثمار، تحليل ربحية المشروع، تقدير التكاليف، تحليل المخاطر، وبناء نماذج مالية لتحديد العائد المادي المتوقع للمشروع.</a:t>
            </a:r>
            <a:endParaRPr lang="ar-DZ"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r" rtl="1">
              <a:lnSpc>
                <a:spcPct val="107000"/>
              </a:lnSpc>
              <a:spcAft>
                <a:spcPts val="1200"/>
              </a:spcAft>
            </a:pPr>
            <a:endParaRPr lang="ar-DZ"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r" rtl="1">
              <a:lnSpc>
                <a:spcPct val="107000"/>
              </a:lnSpc>
              <a:spcAft>
                <a:spcPts val="1200"/>
              </a:spcAft>
            </a:pPr>
            <a:r>
              <a:rPr lang="ar-SA"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أو يمكن القول بأنها: ذلك الجانب من دراسة الجدوى الذي يتركز حول التأكد من مدى ربحية ونجاح المشروع الاستثماري من الناحية التجارية ومن وجهة نظر المستثمرين، كما أنها تحدد مصادر التمويل، وأيضًا الهيكل التمويلي المقترح للمشروع، </a:t>
            </a:r>
            <a:endParaRPr lang="ar-DZ"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r" rtl="1">
              <a:lnSpc>
                <a:spcPct val="107000"/>
              </a:lnSpc>
              <a:spcAft>
                <a:spcPts val="1200"/>
              </a:spcAft>
            </a:pPr>
            <a:endParaRPr lang="ar-DZ"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r" rtl="1">
              <a:lnSpc>
                <a:spcPct val="107000"/>
              </a:lnSpc>
              <a:spcAft>
                <a:spcPts val="1200"/>
              </a:spcAft>
            </a:pPr>
            <a:r>
              <a:rPr lang="ar-SA" sz="18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أي أنها تُعد بمثابة مكونات الأموال التي تعمل على تمويل المشروع نفسه من خلال رؤوس الأموال والقروض</a:t>
            </a:r>
            <a:r>
              <a:rPr lang="fr-FR" sz="1800" kern="0" dirty="0">
                <a:solidFill>
                  <a:srgbClr val="000000"/>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gn="ctr" rtl="1"/>
            <a:endParaRPr lang="ar-DZ" b="1" dirty="0"/>
          </a:p>
        </p:txBody>
      </p:sp>
    </p:spTree>
    <p:extLst>
      <p:ext uri="{BB962C8B-B14F-4D97-AF65-F5344CB8AC3E}">
        <p14:creationId xmlns:p14="http://schemas.microsoft.com/office/powerpoint/2010/main" val="7937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16</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المالية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1200"/>
              </a:spcAft>
            </a:pPr>
            <a:r>
              <a:rPr lang="ar-SA" sz="24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ويتم البدء في عمل دراسة الجدوى المالية بعد الانتهاء من دراسة الجدوى التسويقية، وأيضًا الانتهاء من دراسة الجدوى الفنية</a:t>
            </a:r>
            <a:r>
              <a:rPr lang="ar-DZ" sz="24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a:t>
            </a:r>
          </a:p>
          <a:p>
            <a:pPr algn="r" rtl="1">
              <a:lnSpc>
                <a:spcPct val="107000"/>
              </a:lnSpc>
              <a:spcAft>
                <a:spcPts val="1200"/>
              </a:spcAft>
            </a:pPr>
            <a:r>
              <a:rPr lang="ar-SA" sz="2400" kern="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حيث يتم عمل دراسة الجدوى المالية لمشروع صغير من خلال وضع نتائج دراسة الجدوى التسويقية، والفنية، في جداول تظهر فيها الإيرادات المالية، والتكاليف التي تتحملها للحصول على تلك الإيرادات، والقيام بتحليلها</a:t>
            </a:r>
            <a:r>
              <a:rPr lang="fr-FR" sz="2400" kern="0" dirty="0">
                <a:solidFill>
                  <a:srgbClr val="000000"/>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algn="ctr" rtl="1"/>
            <a:endParaRPr lang="ar-DZ" b="1" dirty="0"/>
          </a:p>
        </p:txBody>
      </p:sp>
    </p:spTree>
    <p:extLst>
      <p:ext uri="{BB962C8B-B14F-4D97-AF65-F5344CB8AC3E}">
        <p14:creationId xmlns:p14="http://schemas.microsoft.com/office/powerpoint/2010/main" val="165476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17</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المالية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800"/>
              </a:spcAft>
            </a:pPr>
            <a:r>
              <a:rPr lang="ar-DZ" sz="2800" b="1" kern="100" dirty="0">
                <a:effectLst/>
                <a:latin typeface="Calibri" panose="020F0502020204030204" pitchFamily="34" charset="0"/>
                <a:ea typeface="Calibri" panose="020F0502020204030204" pitchFamily="34" charset="0"/>
                <a:cs typeface="Simplified Arabic" panose="02020603050405020304" pitchFamily="18" charset="-78"/>
              </a:rPr>
              <a:t>خطوات إعداد دراسة الجدوى المالية لمشروع صغير</a:t>
            </a: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tabLst>
                <a:tab pos="457200" algn="l"/>
              </a:tabLst>
            </a:pPr>
            <a:r>
              <a:rPr lang="ar-DZ" sz="2800" b="1" kern="100" dirty="0">
                <a:effectLst/>
                <a:latin typeface="Calibri" panose="020F0502020204030204" pitchFamily="34" charset="0"/>
                <a:ea typeface="Calibri" panose="020F0502020204030204" pitchFamily="34" charset="0"/>
                <a:cs typeface="Simplified Arabic" panose="02020603050405020304" pitchFamily="18" charset="-78"/>
              </a:rPr>
              <a:t>حصر أنواع التكاليف الكلية للمشروع.</a:t>
            </a: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tabLst>
                <a:tab pos="457200" algn="l"/>
              </a:tabLst>
            </a:pPr>
            <a:r>
              <a:rPr lang="ar-DZ" sz="2800" b="1" kern="100" dirty="0">
                <a:effectLst/>
                <a:latin typeface="Calibri" panose="020F0502020204030204" pitchFamily="34" charset="0"/>
                <a:ea typeface="Calibri" panose="020F0502020204030204" pitchFamily="34" charset="0"/>
                <a:cs typeface="Simplified Arabic" panose="02020603050405020304" pitchFamily="18" charset="-78"/>
              </a:rPr>
              <a:t>حساب الربح الشهري الإجمالي.</a:t>
            </a: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tabLst>
                <a:tab pos="457200" algn="l"/>
              </a:tabLst>
            </a:pPr>
            <a:r>
              <a:rPr lang="ar-DZ" sz="2800" b="1" kern="100" dirty="0">
                <a:effectLst/>
                <a:latin typeface="Calibri" panose="020F0502020204030204" pitchFamily="34" charset="0"/>
                <a:ea typeface="Calibri" panose="020F0502020204030204" pitchFamily="34" charset="0"/>
                <a:cs typeface="Simplified Arabic" panose="02020603050405020304" pitchFamily="18" charset="-78"/>
              </a:rPr>
              <a:t>حساب الربح الشهري الصافي.</a:t>
            </a: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tabLst>
                <a:tab pos="457200" algn="l"/>
              </a:tabLst>
            </a:pPr>
            <a:r>
              <a:rPr lang="ar-DZ" sz="2800" b="1" kern="100" dirty="0">
                <a:effectLst/>
                <a:latin typeface="Calibri" panose="020F0502020204030204" pitchFamily="34" charset="0"/>
                <a:ea typeface="Calibri" panose="020F0502020204030204" pitchFamily="34" charset="0"/>
                <a:cs typeface="Simplified Arabic" panose="02020603050405020304" pitchFamily="18" charset="-78"/>
              </a:rPr>
              <a:t>حساب القسط الشهري للبنك.</a:t>
            </a: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tabLst>
                <a:tab pos="457200" algn="l"/>
              </a:tabLst>
            </a:pPr>
            <a:r>
              <a:rPr lang="ar-DZ" sz="2800" b="1" kern="100" dirty="0">
                <a:effectLst/>
                <a:latin typeface="Calibri" panose="020F0502020204030204" pitchFamily="34" charset="0"/>
                <a:ea typeface="Calibri" panose="020F0502020204030204" pitchFamily="34" charset="0"/>
                <a:cs typeface="Simplified Arabic" panose="02020603050405020304" pitchFamily="18" charset="-78"/>
              </a:rPr>
              <a:t>الاختبارات المالية.</a:t>
            </a: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22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18</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المالية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800"/>
              </a:spcAft>
            </a:pPr>
            <a:r>
              <a:rPr lang="ar-DZ" sz="2400" b="1" kern="100" dirty="0">
                <a:effectLst/>
                <a:latin typeface="Calibri" panose="020F0502020204030204" pitchFamily="34" charset="0"/>
                <a:ea typeface="Calibri" panose="020F0502020204030204" pitchFamily="34" charset="0"/>
                <a:cs typeface="Simplified Arabic" panose="02020603050405020304" pitchFamily="18" charset="-78"/>
              </a:rPr>
              <a:t>الخطوة الأولى: حصر أنواع التكاليف الكلية للمشروع</a:t>
            </a:r>
            <a:endParaRPr lang="fr-FR"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Arial" panose="020B0604020202020204" pitchFamily="34" charset="0"/>
              <a:buChar char="•"/>
              <a:tabLst>
                <a:tab pos="457200" algn="l"/>
              </a:tabLst>
            </a:pPr>
            <a:r>
              <a:rPr lang="ar-DZ" sz="2400" b="1" kern="100" dirty="0">
                <a:effectLst/>
                <a:latin typeface="Calibri" panose="020F0502020204030204" pitchFamily="34" charset="0"/>
                <a:ea typeface="Calibri" panose="020F0502020204030204" pitchFamily="34" charset="0"/>
                <a:cs typeface="Simplified Arabic" panose="02020603050405020304" pitchFamily="18" charset="-78"/>
              </a:rPr>
              <a:t>التكاليف التأسيسية</a:t>
            </a:r>
            <a:endParaRPr lang="ar-DZ" sz="2400" kern="100" dirty="0">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lgn="r" rtl="1">
              <a:lnSpc>
                <a:spcPct val="107000"/>
              </a:lnSpc>
              <a:spcAft>
                <a:spcPts val="800"/>
              </a:spcAft>
              <a:buFont typeface="Arial" panose="020B0604020202020204" pitchFamily="34" charset="0"/>
              <a:buChar char="•"/>
              <a:tabLst>
                <a:tab pos="457200" algn="l"/>
              </a:tabLst>
            </a:pPr>
            <a:r>
              <a:rPr lang="ar-DZ" sz="2400" b="1" kern="100" dirty="0">
                <a:effectLst/>
                <a:latin typeface="Calibri" panose="020F0502020204030204" pitchFamily="34" charset="0"/>
                <a:ea typeface="Calibri" panose="020F0502020204030204" pitchFamily="34" charset="0"/>
                <a:cs typeface="Simplified Arabic" panose="02020603050405020304" pitchFamily="18" charset="-78"/>
              </a:rPr>
              <a:t>التكاليف الرأسمالية </a:t>
            </a:r>
          </a:p>
          <a:p>
            <a:pPr marL="342900" lvl="0" indent="-342900" algn="r" rtl="1">
              <a:lnSpc>
                <a:spcPct val="107000"/>
              </a:lnSpc>
              <a:spcAft>
                <a:spcPts val="800"/>
              </a:spcAft>
              <a:buFont typeface="Arial" panose="020B0604020202020204" pitchFamily="34" charset="0"/>
              <a:buChar char="•"/>
              <a:tabLst>
                <a:tab pos="457200" algn="l"/>
              </a:tabLst>
            </a:pPr>
            <a:r>
              <a:rPr lang="ar-DZ" sz="2400" b="1" kern="100" dirty="0">
                <a:effectLst/>
                <a:latin typeface="Calibri" panose="020F0502020204030204" pitchFamily="34" charset="0"/>
                <a:ea typeface="Calibri" panose="020F0502020204030204" pitchFamily="34" charset="0"/>
                <a:cs typeface="Simplified Arabic" panose="02020603050405020304" pitchFamily="18" charset="-78"/>
              </a:rPr>
              <a:t>التكاليف التشغيلية</a:t>
            </a:r>
            <a:endParaRPr lang="ar-DZ" sz="2400" kern="100" dirty="0">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lgn="r" rtl="1">
              <a:lnSpc>
                <a:spcPct val="107000"/>
              </a:lnSpc>
              <a:spcAft>
                <a:spcPts val="800"/>
              </a:spcAft>
              <a:buFont typeface="Arial" panose="020B0604020202020204" pitchFamily="34" charset="0"/>
              <a:buChar char="•"/>
              <a:tabLst>
                <a:tab pos="457200" algn="l"/>
              </a:tabLst>
            </a:pPr>
            <a:r>
              <a:rPr lang="ar-DZ" sz="2400" kern="100" dirty="0">
                <a:effectLst/>
                <a:latin typeface="Calibri" panose="020F0502020204030204" pitchFamily="34" charset="0"/>
                <a:ea typeface="Calibri" panose="020F0502020204030204" pitchFamily="34" charset="0"/>
                <a:cs typeface="Simplified Arabic" panose="02020603050405020304" pitchFamily="18" charset="-78"/>
              </a:rPr>
              <a:t>التكاليف المتغيرة</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Arial" panose="020B0604020202020204" pitchFamily="34" charset="0"/>
              <a:buChar char="•"/>
              <a:tabLst>
                <a:tab pos="457200" algn="l"/>
              </a:tabLst>
            </a:pPr>
            <a:r>
              <a:rPr lang="ar-DZ" sz="2400" b="1" kern="100" dirty="0">
                <a:effectLst/>
                <a:latin typeface="Calibri" panose="020F0502020204030204" pitchFamily="34" charset="0"/>
                <a:ea typeface="Calibri" panose="020F0502020204030204" pitchFamily="34" charset="0"/>
                <a:cs typeface="Simplified Arabic" panose="02020603050405020304" pitchFamily="18" charset="-78"/>
              </a:rPr>
              <a:t>التكاليف الثابتة</a:t>
            </a:r>
          </a:p>
          <a:p>
            <a:pPr marL="342900" lvl="0" indent="-342900" algn="r" rtl="1">
              <a:lnSpc>
                <a:spcPct val="107000"/>
              </a:lnSpc>
              <a:spcAft>
                <a:spcPts val="800"/>
              </a:spcAft>
              <a:buFont typeface="Arial" panose="020B0604020202020204" pitchFamily="34" charset="0"/>
              <a:buChar char="•"/>
              <a:tabLst>
                <a:tab pos="457200" algn="l"/>
              </a:tabLst>
            </a:pPr>
            <a:r>
              <a:rPr lang="ar-DZ" sz="2400" b="1" kern="100" dirty="0">
                <a:effectLst/>
                <a:latin typeface="Calibri" panose="020F0502020204030204" pitchFamily="34" charset="0"/>
                <a:ea typeface="Calibri" panose="020F0502020204030204" pitchFamily="34" charset="0"/>
                <a:cs typeface="Simplified Arabic" panose="02020603050405020304" pitchFamily="18" charset="-78"/>
              </a:rPr>
              <a:t>إجمالي التكاليف الكلية للمشروع</a:t>
            </a:r>
            <a:endParaRPr lang="ar-DZ" sz="2400" b="1" dirty="0"/>
          </a:p>
        </p:txBody>
      </p:sp>
    </p:spTree>
    <p:extLst>
      <p:ext uri="{BB962C8B-B14F-4D97-AF65-F5344CB8AC3E}">
        <p14:creationId xmlns:p14="http://schemas.microsoft.com/office/powerpoint/2010/main" val="14871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19</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المالية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07000"/>
              </a:lnSpc>
              <a:spcAft>
                <a:spcPts val="800"/>
              </a:spcAf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الخطوة الثانية: حساب الربح الشهري الإجمالي</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Arial" panose="020B0604020202020204" pitchFamily="34" charset="0"/>
              <a:buChar char="•"/>
              <a:tabLst>
                <a:tab pos="457200" algn="l"/>
              </a:tabLs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الإيرادات الشهرية</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Arial" panose="020B0604020202020204" pitchFamily="34" charset="0"/>
              <a:buChar char="•"/>
              <a:tabLst>
                <a:tab pos="457200" algn="l"/>
              </a:tabLs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التكاليف التشغيلية الشهرية</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Arial" panose="020B0604020202020204" pitchFamily="34" charset="0"/>
              <a:buChar char="•"/>
              <a:tabLst>
                <a:tab pos="457200" algn="l"/>
              </a:tabLs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الربح الشهري الإجمالي</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r" rtl="1">
              <a:lnSpc>
                <a:spcPct val="107000"/>
              </a:lnSpc>
              <a:spcAft>
                <a:spcPts val="800"/>
              </a:spcAf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الخطوة الثالثة: حساب الربح الشهري الصافي</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DZ" sz="2000" kern="100" dirty="0">
                <a:effectLst/>
                <a:latin typeface="Calibri" panose="020F0502020204030204" pitchFamily="34" charset="0"/>
                <a:ea typeface="Calibri" panose="020F0502020204030204" pitchFamily="34" charset="0"/>
                <a:cs typeface="Simplified Arabic" panose="02020603050405020304" pitchFamily="18" charset="-78"/>
              </a:rPr>
              <a:t>في هذه الخطوة سيتم العمل على طرح جميع المصاريف الغير نقدية من الربح الإجمالي. الربح الصافي الشهري = الإيرادات الشهرية – المصاريف الشهرية.</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Arial" panose="020B0604020202020204" pitchFamily="34" charset="0"/>
              <a:buChar char="•"/>
              <a:tabLst>
                <a:tab pos="457200" algn="l"/>
              </a:tabLs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المصاريف الشهرية الكلية</a:t>
            </a:r>
          </a:p>
          <a:p>
            <a:pPr marL="342900" lvl="0" indent="-342900" algn="r" rtl="1">
              <a:lnSpc>
                <a:spcPct val="107000"/>
              </a:lnSpc>
              <a:spcAft>
                <a:spcPts val="800"/>
              </a:spcAft>
              <a:buFont typeface="Arial" panose="020B0604020202020204" pitchFamily="34" charset="0"/>
              <a:buChar char="•"/>
              <a:tabLst>
                <a:tab pos="457200" algn="l"/>
              </a:tabLst>
            </a:pPr>
            <a:r>
              <a:rPr lang="ar-DZ" sz="2000" b="1" kern="100" dirty="0">
                <a:effectLst/>
                <a:latin typeface="Calibri" panose="020F0502020204030204" pitchFamily="34" charset="0"/>
                <a:ea typeface="Calibri" panose="020F0502020204030204" pitchFamily="34" charset="0"/>
                <a:cs typeface="Simplified Arabic" panose="02020603050405020304" pitchFamily="18" charset="-78"/>
              </a:rPr>
              <a:t>الربح الشهري الصافي</a:t>
            </a:r>
            <a:endParaRPr lang="ar-DZ" sz="2000" b="1" dirty="0"/>
          </a:p>
        </p:txBody>
      </p:sp>
    </p:spTree>
    <p:extLst>
      <p:ext uri="{BB962C8B-B14F-4D97-AF65-F5344CB8AC3E}">
        <p14:creationId xmlns:p14="http://schemas.microsoft.com/office/powerpoint/2010/main" val="35755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ar-DZ" sz="4400" spc="-20" dirty="0"/>
              <a:t>مراحل انشاء مشروع مقاولاتي </a:t>
            </a:r>
            <a:endParaRPr lang="fr-FR" sz="4400" spc="-20" dirty="0"/>
          </a:p>
        </p:txBody>
      </p:sp>
    </p:spTree>
    <p:extLst>
      <p:ext uri="{BB962C8B-B14F-4D97-AF65-F5344CB8AC3E}">
        <p14:creationId xmlns:p14="http://schemas.microsoft.com/office/powerpoint/2010/main" val="60357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fr-FR"/>
            </a:defPPr>
          </a:lstStyle>
          <a:p>
            <a:pPr rtl="0"/>
            <a:r>
              <a:rPr lang="ar-DZ" dirty="0"/>
              <a:t>شكرا</a:t>
            </a:r>
            <a:endParaRPr lang="fr-FR" dirty="0"/>
          </a:p>
        </p:txBody>
      </p:sp>
      <p:sp>
        <p:nvSpPr>
          <p:cNvPr id="5" name="Espace réservé du contenu 4">
            <a:extLst>
              <a:ext uri="{FF2B5EF4-FFF2-40B4-BE49-F238E27FC236}">
                <a16:creationId xmlns:a16="http://schemas.microsoft.com/office/drawing/2014/main" id="{AAF5CF3F-E5EF-5769-3F83-24ADB4412BBF}"/>
              </a:ext>
            </a:extLst>
          </p:cNvPr>
          <p:cNvSpPr>
            <a:spLocks noGrp="1"/>
          </p:cNvSpPr>
          <p:nvPr>
            <p:ph idx="1"/>
          </p:nvPr>
        </p:nvSpPr>
        <p:spPr>
          <a:xfrm>
            <a:off x="7376845" y="2011680"/>
            <a:ext cx="3833699" cy="2843784"/>
          </a:xfrm>
        </p:spPr>
        <p:txBody>
          <a:bodyPr rtlCol="0"/>
          <a:lstStyle>
            <a:defPPr>
              <a:defRPr lang="fr-FR"/>
            </a:defPPr>
          </a:lstStyle>
          <a:p>
            <a:pPr algn="ctr" rtl="1"/>
            <a:r>
              <a:rPr lang="ar-DZ" dirty="0"/>
              <a:t>دالي سعيدة </a:t>
            </a:r>
            <a:r>
              <a:rPr lang="fr-FR" dirty="0"/>
              <a:t>​</a:t>
            </a:r>
          </a:p>
          <a:p>
            <a:pPr algn="ctr" rtl="0"/>
            <a:r>
              <a:rPr lang="fr-FR" dirty="0"/>
              <a:t>Saida.dali90@ gmail.com</a:t>
            </a:r>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3</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مراحل انشاء مشروع مقاولاتي </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1" y="319088"/>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البحث عن الفكرة</a:t>
            </a:r>
          </a:p>
        </p:txBody>
      </p:sp>
      <p:sp>
        <p:nvSpPr>
          <p:cNvPr id="11" name="Rectangle 10">
            <a:extLst>
              <a:ext uri="{FF2B5EF4-FFF2-40B4-BE49-F238E27FC236}">
                <a16:creationId xmlns:a16="http://schemas.microsoft.com/office/drawing/2014/main" id="{65BB7752-0D36-C9B3-B2A1-573D43FA4891}"/>
              </a:ext>
            </a:extLst>
          </p:cNvPr>
          <p:cNvSpPr/>
          <p:nvPr/>
        </p:nvSpPr>
        <p:spPr>
          <a:xfrm>
            <a:off x="5082264" y="1159147"/>
            <a:ext cx="6787299" cy="699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دراسة جدوى المشروع</a:t>
            </a:r>
          </a:p>
        </p:txBody>
      </p:sp>
      <p:sp>
        <p:nvSpPr>
          <p:cNvPr id="5" name="Rectangle 4">
            <a:extLst>
              <a:ext uri="{FF2B5EF4-FFF2-40B4-BE49-F238E27FC236}">
                <a16:creationId xmlns:a16="http://schemas.microsoft.com/office/drawing/2014/main" id="{D26A979E-FDEF-B68C-D931-839AD26FD05F}"/>
              </a:ext>
            </a:extLst>
          </p:cNvPr>
          <p:cNvSpPr/>
          <p:nvPr/>
        </p:nvSpPr>
        <p:spPr>
          <a:xfrm>
            <a:off x="6173942" y="1981235"/>
            <a:ext cx="3922776"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دراسة السوق وجمع البيانات</a:t>
            </a:r>
          </a:p>
        </p:txBody>
      </p:sp>
      <p:sp>
        <p:nvSpPr>
          <p:cNvPr id="7" name="Rectangle 6">
            <a:extLst>
              <a:ext uri="{FF2B5EF4-FFF2-40B4-BE49-F238E27FC236}">
                <a16:creationId xmlns:a16="http://schemas.microsoft.com/office/drawing/2014/main" id="{770ACC88-362A-2698-4E4D-24F6B3223FD7}"/>
              </a:ext>
            </a:extLst>
          </p:cNvPr>
          <p:cNvSpPr/>
          <p:nvPr/>
        </p:nvSpPr>
        <p:spPr>
          <a:xfrm>
            <a:off x="6173942" y="2861283"/>
            <a:ext cx="3922776"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القانونية</a:t>
            </a:r>
          </a:p>
        </p:txBody>
      </p:sp>
      <p:sp>
        <p:nvSpPr>
          <p:cNvPr id="10" name="Rectangle 9">
            <a:extLst>
              <a:ext uri="{FF2B5EF4-FFF2-40B4-BE49-F238E27FC236}">
                <a16:creationId xmlns:a16="http://schemas.microsoft.com/office/drawing/2014/main" id="{0E4DBCDF-DAA8-F8DE-0BF1-46AA5BD8C987}"/>
              </a:ext>
            </a:extLst>
          </p:cNvPr>
          <p:cNvSpPr/>
          <p:nvPr/>
        </p:nvSpPr>
        <p:spPr>
          <a:xfrm>
            <a:off x="6173942" y="3741331"/>
            <a:ext cx="3922777"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الفنية</a:t>
            </a:r>
          </a:p>
        </p:txBody>
      </p:sp>
      <p:sp>
        <p:nvSpPr>
          <p:cNvPr id="12" name="Rectangle 11">
            <a:extLst>
              <a:ext uri="{FF2B5EF4-FFF2-40B4-BE49-F238E27FC236}">
                <a16:creationId xmlns:a16="http://schemas.microsoft.com/office/drawing/2014/main" id="{AC0DF73A-77F3-BB4D-977B-88C7097818F7}"/>
              </a:ext>
            </a:extLst>
          </p:cNvPr>
          <p:cNvSpPr/>
          <p:nvPr/>
        </p:nvSpPr>
        <p:spPr>
          <a:xfrm>
            <a:off x="6165731" y="4621379"/>
            <a:ext cx="3959260"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الدراسة المالية</a:t>
            </a:r>
          </a:p>
        </p:txBody>
      </p:sp>
      <p:sp>
        <p:nvSpPr>
          <p:cNvPr id="6" name="Rectangle 5">
            <a:extLst>
              <a:ext uri="{FF2B5EF4-FFF2-40B4-BE49-F238E27FC236}">
                <a16:creationId xmlns:a16="http://schemas.microsoft.com/office/drawing/2014/main" id="{1F17FC5E-DA7C-33F5-5741-042B58EF9B97}"/>
              </a:ext>
            </a:extLst>
          </p:cNvPr>
          <p:cNvSpPr/>
          <p:nvPr/>
        </p:nvSpPr>
        <p:spPr>
          <a:xfrm>
            <a:off x="5062190" y="5525541"/>
            <a:ext cx="6787299" cy="699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اعداد مخطط العمل التجاري </a:t>
            </a:r>
          </a:p>
        </p:txBody>
      </p:sp>
    </p:spTree>
    <p:extLst>
      <p:ext uri="{BB962C8B-B14F-4D97-AF65-F5344CB8AC3E}">
        <p14:creationId xmlns:p14="http://schemas.microsoft.com/office/powerpoint/2010/main" val="28509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4</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مفهوم الفكرة والفرصة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66570"/>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البحث عن الفكرة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t>الفرصة في عالم الأعمال تعرف على أنها:</a:t>
            </a:r>
          </a:p>
          <a:p>
            <a:pPr algn="r" rtl="1"/>
            <a:r>
              <a:rPr lang="ar-DZ" sz="2400" b="1" dirty="0"/>
              <a:t>"الفجوة الموجودة في السوق والخاصة بالطلب غير </a:t>
            </a:r>
            <a:r>
              <a:rPr lang="ar-DZ" sz="2400" b="1" dirty="0" err="1"/>
              <a:t>الملبى</a:t>
            </a:r>
            <a:r>
              <a:rPr lang="ar-DZ" sz="2400" b="1" dirty="0"/>
              <a:t> من طرف المنافسين من خلال إضافة قيمة مخفية بأداء أفضل من أداء المنافسين"</a:t>
            </a:r>
          </a:p>
          <a:p>
            <a:pPr algn="r" rtl="1"/>
            <a:r>
              <a:rPr lang="ar-DZ" sz="2400" b="1" dirty="0"/>
              <a:t>"هي عملية تلبية حاجة غير مشبعة في السوق من خلال استخدام الموارد لتوليد القيمة وتظهر في البداية على أنها حاجة غير مشبعة في السوق فقط"</a:t>
            </a:r>
          </a:p>
          <a:p>
            <a:pPr algn="r" rtl="1"/>
            <a:r>
              <a:rPr lang="ar-DZ" sz="2400" b="1" dirty="0"/>
              <a:t>"هي الإجابة عن الأسئلة الثلاث: ماذا؟، لمن؟، وكيف؟</a:t>
            </a:r>
          </a:p>
          <a:p>
            <a:pPr algn="r" rtl="1"/>
            <a:r>
              <a:rPr lang="ar-DZ" sz="2400" b="1" dirty="0"/>
              <a:t>فأول يخص خصائص المنتج الذي تقوم عليه الفكرة </a:t>
            </a:r>
          </a:p>
          <a:p>
            <a:pPr algn="r" rtl="1"/>
            <a:r>
              <a:rPr lang="ar-DZ" sz="2400" b="1" dirty="0"/>
              <a:t>والثاني يخص القسم </a:t>
            </a:r>
            <a:r>
              <a:rPr lang="ar-DZ" sz="2400" b="1" dirty="0" err="1"/>
              <a:t>السوقس</a:t>
            </a:r>
            <a:r>
              <a:rPr lang="ar-DZ" sz="2400" b="1" dirty="0"/>
              <a:t> المستهدف</a:t>
            </a:r>
          </a:p>
          <a:p>
            <a:pPr algn="r" rtl="1"/>
            <a:r>
              <a:rPr lang="ar-DZ" sz="2400" b="1" dirty="0"/>
              <a:t>والثالث يخص كيفية التنفيذ وتحويل الفكرة الى منتج"</a:t>
            </a:r>
          </a:p>
        </p:txBody>
      </p:sp>
    </p:spTree>
    <p:extLst>
      <p:ext uri="{BB962C8B-B14F-4D97-AF65-F5344CB8AC3E}">
        <p14:creationId xmlns:p14="http://schemas.microsoft.com/office/powerpoint/2010/main" val="15907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5</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مفهوم الفكرة والفرصة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البحث عن الفكرة</a:t>
            </a:r>
          </a:p>
          <a:p>
            <a:pPr algn="ctr" rtl="1"/>
            <a:endParaRPr lang="ar-DZ" sz="2400" b="1" dirty="0"/>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5"/>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t>"من هنا نستنتج أن الفرصة أكثر من مجرد فكرة بسيطة ، فهي تحتاج الى توفير إمكانية استغلالها  من أجل تحقيق الربح"</a:t>
            </a:r>
          </a:p>
          <a:p>
            <a:pPr algn="r" rtl="1"/>
            <a:endParaRPr lang="ar-DZ" sz="2400" b="1" dirty="0"/>
          </a:p>
          <a:p>
            <a:pPr algn="r" rtl="1"/>
            <a:r>
              <a:rPr lang="ar-DZ" sz="2400" b="1" dirty="0"/>
              <a:t>الفكرة الجيدة لا تتطلب تقديم منتج جديد غير موجود سابقا في السوق، انما هي مجموعة من الأفكار البسيطة التي تقدم مجموعة من المنتجات الموجودة سابقا ولكن بقيمة أبر لمتلقي الخدمة.</a:t>
            </a:r>
          </a:p>
          <a:p>
            <a:pPr algn="r" rtl="1"/>
            <a:endParaRPr lang="ar-DZ" sz="2400" b="1" dirty="0"/>
          </a:p>
        </p:txBody>
      </p:sp>
    </p:spTree>
    <p:extLst>
      <p:ext uri="{BB962C8B-B14F-4D97-AF65-F5344CB8AC3E}">
        <p14:creationId xmlns:p14="http://schemas.microsoft.com/office/powerpoint/2010/main" val="22549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6</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خصائص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البحث عن الفكرة</a:t>
            </a:r>
          </a:p>
          <a:p>
            <a:pPr algn="ctr" rtl="1"/>
            <a:endParaRPr lang="ar-DZ" sz="2400" b="1" dirty="0"/>
          </a:p>
        </p:txBody>
      </p:sp>
      <p:sp>
        <p:nvSpPr>
          <p:cNvPr id="11" name="Rectangle 10">
            <a:extLst>
              <a:ext uri="{FF2B5EF4-FFF2-40B4-BE49-F238E27FC236}">
                <a16:creationId xmlns:a16="http://schemas.microsoft.com/office/drawing/2014/main" id="{65BB7752-0D36-C9B3-B2A1-573D43FA4891}"/>
              </a:ext>
            </a:extLst>
          </p:cNvPr>
          <p:cNvSpPr/>
          <p:nvPr/>
        </p:nvSpPr>
        <p:spPr>
          <a:xfrm>
            <a:off x="5062192" y="1855461"/>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t>من خصائص الفكرة  الجيدة:</a:t>
            </a:r>
          </a:p>
          <a:p>
            <a:pPr algn="r" rtl="1"/>
            <a:r>
              <a:rPr lang="ar-DZ" sz="2400" b="1" dirty="0"/>
              <a:t>1-الاستجابة لطلب غير ملبى في السوق</a:t>
            </a:r>
          </a:p>
          <a:p>
            <a:pPr algn="r" rtl="1"/>
            <a:r>
              <a:rPr lang="ar-DZ" sz="2400" b="1" dirty="0"/>
              <a:t>2-الملائمة</a:t>
            </a:r>
          </a:p>
          <a:p>
            <a:pPr algn="r" rtl="1"/>
            <a:r>
              <a:rPr lang="ar-DZ" sz="2400" b="1" dirty="0"/>
              <a:t>3-الاصالة</a:t>
            </a:r>
          </a:p>
          <a:p>
            <a:pPr algn="r" rtl="1"/>
            <a:r>
              <a:rPr lang="ar-DZ" sz="2400" b="1" dirty="0"/>
              <a:t>4-قابلة للتمويل</a:t>
            </a:r>
          </a:p>
          <a:p>
            <a:pPr algn="r" rtl="1"/>
            <a:endParaRPr lang="ar-DZ" sz="2400" b="1" dirty="0"/>
          </a:p>
          <a:p>
            <a:pPr algn="r" rtl="1"/>
            <a:r>
              <a:rPr lang="ar-DZ" sz="2400" b="1" dirty="0"/>
              <a:t>وأكثر من ذلك فان الفكرة الجيدة تتمحور حول نقطتين أساسيتين</a:t>
            </a:r>
          </a:p>
          <a:p>
            <a:pPr algn="r" rtl="1"/>
            <a:r>
              <a:rPr lang="ar-DZ" sz="2400" b="1" dirty="0"/>
              <a:t>الأولى: تحديد حجم السوق الخاص بالسلعة أو الخدمة وإمكانية نموه</a:t>
            </a:r>
          </a:p>
          <a:p>
            <a:pPr algn="r" rtl="1"/>
            <a:r>
              <a:rPr lang="ar-DZ" sz="2400" b="1" dirty="0"/>
              <a:t>الثانية: هيكل الصناعة ومدى جاذبيته وإمكانية تغير الهيكل نحو الاحسن</a:t>
            </a:r>
          </a:p>
          <a:p>
            <a:pPr algn="r" rtl="1"/>
            <a:endParaRPr lang="ar-DZ" sz="2400" b="1" dirty="0"/>
          </a:p>
          <a:p>
            <a:pPr algn="r" rtl="1"/>
            <a:endParaRPr lang="ar-DZ" sz="2400" b="1" dirty="0"/>
          </a:p>
          <a:p>
            <a:pPr algn="r" rtl="1"/>
            <a:endParaRPr lang="ar-DZ" sz="2400" b="1" dirty="0"/>
          </a:p>
        </p:txBody>
      </p:sp>
    </p:spTree>
    <p:extLst>
      <p:ext uri="{BB962C8B-B14F-4D97-AF65-F5344CB8AC3E}">
        <p14:creationId xmlns:p14="http://schemas.microsoft.com/office/powerpoint/2010/main" val="378966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7</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مصادر الحصول على الفكرة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البحث عن الفكرة</a:t>
            </a:r>
          </a:p>
          <a:p>
            <a:pPr algn="ctr" rtl="1"/>
            <a:endParaRPr lang="ar-DZ" sz="2400" b="1" dirty="0"/>
          </a:p>
        </p:txBody>
      </p:sp>
      <p:sp>
        <p:nvSpPr>
          <p:cNvPr id="11" name="Rectangle 10">
            <a:extLst>
              <a:ext uri="{FF2B5EF4-FFF2-40B4-BE49-F238E27FC236}">
                <a16:creationId xmlns:a16="http://schemas.microsoft.com/office/drawing/2014/main" id="{65BB7752-0D36-C9B3-B2A1-573D43FA4891}"/>
              </a:ext>
            </a:extLst>
          </p:cNvPr>
          <p:cNvSpPr/>
          <p:nvPr/>
        </p:nvSpPr>
        <p:spPr>
          <a:xfrm>
            <a:off x="5062192" y="1855461"/>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t>مصادر الحصول على الفكرة :</a:t>
            </a:r>
          </a:p>
          <a:p>
            <a:pPr algn="r" rtl="1"/>
            <a:endParaRPr lang="ar-DZ" sz="2400" b="1" dirty="0"/>
          </a:p>
          <a:p>
            <a:pPr marL="457200" indent="-457200" algn="r" rtl="1">
              <a:buAutoNum type="arabicPeriod"/>
            </a:pPr>
            <a:r>
              <a:rPr lang="ar-DZ" sz="2400" b="1" dirty="0"/>
              <a:t>الخبرة في عالم الأعمال</a:t>
            </a:r>
          </a:p>
          <a:p>
            <a:pPr marL="457200" indent="-457200" algn="r" rtl="1">
              <a:buAutoNum type="arabicPeriod"/>
            </a:pPr>
            <a:r>
              <a:rPr lang="ar-DZ" sz="2400" b="1" dirty="0"/>
              <a:t>الهوايات الشخصية</a:t>
            </a:r>
          </a:p>
          <a:p>
            <a:pPr marL="457200" indent="-457200" algn="r" rtl="1">
              <a:buAutoNum type="arabicPeriod"/>
            </a:pPr>
            <a:r>
              <a:rPr lang="ar-DZ" sz="2400" b="1" dirty="0"/>
              <a:t>الصدفة</a:t>
            </a:r>
          </a:p>
          <a:p>
            <a:pPr marL="457200" indent="-457200" algn="r" rtl="1">
              <a:buAutoNum type="arabicPeriod"/>
            </a:pPr>
            <a:r>
              <a:rPr lang="ar-DZ" sz="2400" b="1" dirty="0"/>
              <a:t>العائلة والأصدقاء</a:t>
            </a:r>
          </a:p>
          <a:p>
            <a:pPr marL="457200" indent="-457200" algn="r" rtl="1">
              <a:buAutoNum type="arabicPeriod"/>
            </a:pPr>
            <a:r>
              <a:rPr lang="ar-DZ" sz="2400" b="1" dirty="0"/>
              <a:t>المراكز الجامعية</a:t>
            </a:r>
          </a:p>
          <a:p>
            <a:pPr marL="457200" indent="-457200" algn="r" rtl="1">
              <a:buAutoNum type="arabicPeriod"/>
            </a:pPr>
            <a:r>
              <a:rPr lang="ar-DZ" sz="2400" b="1" dirty="0"/>
              <a:t>التغيرات الموجودة</a:t>
            </a:r>
          </a:p>
          <a:p>
            <a:pPr algn="r" rtl="1"/>
            <a:endParaRPr lang="ar-DZ" sz="2400" b="1" dirty="0"/>
          </a:p>
          <a:p>
            <a:pPr algn="r" rtl="1"/>
            <a:endParaRPr lang="ar-DZ" sz="2400" b="1" dirty="0"/>
          </a:p>
        </p:txBody>
      </p:sp>
    </p:spTree>
    <p:extLst>
      <p:ext uri="{BB962C8B-B14F-4D97-AF65-F5344CB8AC3E}">
        <p14:creationId xmlns:p14="http://schemas.microsoft.com/office/powerpoint/2010/main" val="36085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8</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تقييم </a:t>
            </a:r>
            <a:r>
              <a:rPr lang="ar-DZ" sz="2400" b="1" dirty="0" err="1"/>
              <a:t>القكرة</a:t>
            </a:r>
            <a:r>
              <a:rPr lang="ar-DZ" sz="2400" b="1" dirty="0"/>
              <a:t> </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6"/>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t>بعد توليد الفكرة الخاصة بإنشاء المؤسسة الصغيرة من خلال التقنيات السابقة الذكر، وتأتي مرحلة التقييم من خلال دراسة الجدوى المشروع والتي تكون بالتركيز على المجالات التالية:  </a:t>
            </a:r>
          </a:p>
        </p:txBody>
      </p:sp>
    </p:spTree>
    <p:extLst>
      <p:ext uri="{BB962C8B-B14F-4D97-AF65-F5344CB8AC3E}">
        <p14:creationId xmlns:p14="http://schemas.microsoft.com/office/powerpoint/2010/main" val="42932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C998042-C869-9BCF-1263-FE0A0F930311}"/>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FB575EDE-12C8-AFC2-1ED7-F5BE86CDC490}"/>
              </a:ext>
            </a:extLst>
          </p:cNvPr>
          <p:cNvSpPr>
            <a:spLocks noGrp="1"/>
          </p:cNvSpPr>
          <p:nvPr>
            <p:ph type="sldNum" sz="quarter" idx="12"/>
          </p:nvPr>
        </p:nvSpPr>
        <p:spPr/>
        <p:txBody>
          <a:bodyPr/>
          <a:lstStyle/>
          <a:p>
            <a:pPr rtl="0"/>
            <a:fld id="{294A09A9-5501-47C1-A89A-A340965A2BE2}" type="slidenum">
              <a:rPr lang="fr-FR" smtClean="0"/>
              <a:t>9</a:t>
            </a:fld>
            <a:endParaRPr lang="fr-FR" dirty="0"/>
          </a:p>
        </p:txBody>
      </p:sp>
      <p:sp>
        <p:nvSpPr>
          <p:cNvPr id="9" name="Espace réservé du texte 8">
            <a:extLst>
              <a:ext uri="{FF2B5EF4-FFF2-40B4-BE49-F238E27FC236}">
                <a16:creationId xmlns:a16="http://schemas.microsoft.com/office/drawing/2014/main" id="{883152F9-742C-FBDB-07BA-66A72AD7BDC4}"/>
              </a:ext>
            </a:extLst>
          </p:cNvPr>
          <p:cNvSpPr>
            <a:spLocks noGrp="1"/>
          </p:cNvSpPr>
          <p:nvPr>
            <p:ph type="body" sz="quarter" idx="13"/>
          </p:nvPr>
        </p:nvSpPr>
        <p:spPr>
          <a:xfrm>
            <a:off x="538263" y="2322576"/>
            <a:ext cx="2759741" cy="2806489"/>
          </a:xfrm>
        </p:spPr>
        <p:txBody>
          <a:bodyPr>
            <a:normAutofit/>
          </a:bodyPr>
          <a:lstStyle/>
          <a:p>
            <a:r>
              <a:rPr lang="ar-DZ" sz="6600" dirty="0">
                <a:solidFill>
                  <a:srgbClr val="FF0000"/>
                </a:solidFill>
              </a:rPr>
              <a:t> </a:t>
            </a:r>
            <a:endParaRPr lang="fr-FR" sz="6600" dirty="0">
              <a:solidFill>
                <a:srgbClr val="FF0000"/>
              </a:solidFill>
            </a:endParaRPr>
          </a:p>
        </p:txBody>
      </p:sp>
      <p:sp>
        <p:nvSpPr>
          <p:cNvPr id="2" name="Espace réservé du texte 3">
            <a:extLst>
              <a:ext uri="{FF2B5EF4-FFF2-40B4-BE49-F238E27FC236}">
                <a16:creationId xmlns:a16="http://schemas.microsoft.com/office/drawing/2014/main" id="{9FA07466-9568-44CA-FB90-F4562C13FFE2}"/>
              </a:ext>
            </a:extLst>
          </p:cNvPr>
          <p:cNvSpPr txBox="1">
            <a:spLocks/>
          </p:cNvSpPr>
          <p:nvPr/>
        </p:nvSpPr>
        <p:spPr>
          <a:xfrm>
            <a:off x="228600" y="1307592"/>
            <a:ext cx="3922776" cy="4242816"/>
          </a:xfrm>
          <a:prstGeom prst="rect">
            <a:avLst/>
          </a:prstGeom>
        </p:spPr>
        <p:txBody>
          <a:bodyPr vert="horz" lIns="91440" tIns="45720" rIns="91440" bIns="45720" rtlCol="0" anchor="ctr">
            <a:noAutofit/>
          </a:bodyPr>
          <a:lstStyle>
            <a:defPPr>
              <a:defRPr lang="fr-FR"/>
            </a:defPPr>
            <a:lvl1pPr marL="0" indent="0" algn="ctr" defTabSz="914400" rtl="0" eaLnBrk="1" latinLnBrk="0" hangingPunct="1">
              <a:lnSpc>
                <a:spcPct val="90000"/>
              </a:lnSpc>
              <a:spcBef>
                <a:spcPts val="0"/>
              </a:spcBef>
              <a:buClr>
                <a:srgbClr val="73292A"/>
              </a:buClr>
              <a:buFont typeface="Arial" panose="020B0604020202020204" pitchFamily="34" charset="0"/>
              <a:buNone/>
              <a:defRPr lang="fr-FR" sz="30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ar-DZ" sz="4000" dirty="0">
                <a:solidFill>
                  <a:srgbClr val="FF0000"/>
                </a:solidFill>
              </a:rPr>
              <a:t>تقييم الفكرة الجيدة</a:t>
            </a:r>
            <a:endParaRPr lang="ar-DZ" sz="1000" dirty="0">
              <a:solidFill>
                <a:srgbClr val="FF0000"/>
              </a:solidFill>
            </a:endParaRPr>
          </a:p>
        </p:txBody>
      </p:sp>
      <p:sp>
        <p:nvSpPr>
          <p:cNvPr id="8" name="Rectangle 7">
            <a:extLst>
              <a:ext uri="{FF2B5EF4-FFF2-40B4-BE49-F238E27FC236}">
                <a16:creationId xmlns:a16="http://schemas.microsoft.com/office/drawing/2014/main" id="{0530AF8D-D2FA-961E-6F7B-F173A547992F}"/>
              </a:ext>
            </a:extLst>
          </p:cNvPr>
          <p:cNvSpPr/>
          <p:nvPr/>
        </p:nvSpPr>
        <p:spPr>
          <a:xfrm>
            <a:off x="5062193" y="675996"/>
            <a:ext cx="6787299" cy="781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t>الصندوق الوطني للتأمين عن البطالة</a:t>
            </a:r>
          </a:p>
        </p:txBody>
      </p:sp>
      <p:sp>
        <p:nvSpPr>
          <p:cNvPr id="11" name="Rectangle 10">
            <a:extLst>
              <a:ext uri="{FF2B5EF4-FFF2-40B4-BE49-F238E27FC236}">
                <a16:creationId xmlns:a16="http://schemas.microsoft.com/office/drawing/2014/main" id="{65BB7752-0D36-C9B3-B2A1-573D43FA4891}"/>
              </a:ext>
            </a:extLst>
          </p:cNvPr>
          <p:cNvSpPr/>
          <p:nvPr/>
        </p:nvSpPr>
        <p:spPr>
          <a:xfrm>
            <a:off x="5062193" y="1718936"/>
            <a:ext cx="6787299" cy="5002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b="1" dirty="0"/>
              <a:t>تتأسس في جويلية 1994 يتكفل الصندوق بجهاز الدعم لإنشاء وتوسيع النشاطات المخصصة للشباب العاطل عن العمل والبالغ من العمر 30-50 سنة والذين فقدو وظائفهم لأسباب اقتصادية والذين تتوفر فيهم الشروط الضرورية.</a:t>
            </a:r>
          </a:p>
          <a:p>
            <a:pPr algn="r" rtl="1"/>
            <a:endParaRPr lang="ar-DZ" sz="2400" b="1" dirty="0"/>
          </a:p>
          <a:p>
            <a:pPr algn="r" rtl="1"/>
            <a:r>
              <a:rPr lang="ar-DZ" sz="2400" b="1" dirty="0"/>
              <a:t>          يقوم الصندوق بالوظائف التالية:</a:t>
            </a:r>
          </a:p>
          <a:p>
            <a:pPr algn="r" rtl="1"/>
            <a:r>
              <a:rPr lang="ar-DZ" sz="2400" b="1" dirty="0"/>
              <a:t>                  -المساعدات المالية</a:t>
            </a:r>
          </a:p>
          <a:p>
            <a:pPr algn="r" rtl="1"/>
            <a:r>
              <a:rPr lang="ar-DZ" sz="2400" b="1" dirty="0"/>
              <a:t>                  -تقديم مزايا ضريبية </a:t>
            </a:r>
          </a:p>
          <a:p>
            <a:pPr algn="r" rtl="1"/>
            <a:r>
              <a:rPr lang="ar-DZ" sz="2400" b="1" dirty="0"/>
              <a:t>                  -المرافقة</a:t>
            </a:r>
          </a:p>
        </p:txBody>
      </p:sp>
    </p:spTree>
    <p:extLst>
      <p:ext uri="{BB962C8B-B14F-4D97-AF65-F5344CB8AC3E}">
        <p14:creationId xmlns:p14="http://schemas.microsoft.com/office/powerpoint/2010/main" val="20719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7_TF56410444_Win32" id="{68477A9D-C4DC-4CB2-9FCF-5CCF7CAC0EB1}" vid="{0D64B0DD-AC28-4E42-82C5-429DF2BAD0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{994C41E6-B5E2-4DDB-BADE-EF25A061AEF1}tf56410444_win32</Template>
  <TotalTime>9376</TotalTime>
  <Words>1061</Words>
  <Application>Microsoft Office PowerPoint</Application>
  <PresentationFormat>Grand écran</PresentationFormat>
  <Paragraphs>202</Paragraphs>
  <Slides>20</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Baskerville</vt:lpstr>
      <vt:lpstr>Baskerville Old Face</vt:lpstr>
      <vt:lpstr>Calibri</vt:lpstr>
      <vt:lpstr>droid-sans</vt:lpstr>
      <vt:lpstr>Gill Sans Light</vt:lpstr>
      <vt:lpstr>Gill Sans Nova</vt:lpstr>
      <vt:lpstr>Gill Sans Nova Light</vt:lpstr>
      <vt:lpstr>Simplified Arabic</vt:lpstr>
      <vt:lpstr>Thème Office</vt:lpstr>
      <vt:lpstr>المقاولاتية </vt:lpstr>
      <vt:lpstr>مراحل انشاء مشروع مقاولاتي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المقاولاتية</dc:title>
  <dc:creator>saida dali</dc:creator>
  <cp:lastModifiedBy>saida dali</cp:lastModifiedBy>
  <cp:revision>16</cp:revision>
  <dcterms:created xsi:type="dcterms:W3CDTF">2024-02-10T09:24:24Z</dcterms:created>
  <dcterms:modified xsi:type="dcterms:W3CDTF">2024-05-01T07:25:13Z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