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95E9A-6504-4964-953C-5D4AE2931437}" type="datetimeFigureOut">
              <a:rPr lang="fr-FR" smtClean="0"/>
              <a:t>12/09/2020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94639-7E97-46B4-8A95-E6EBD47246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91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5AC0-36AD-4FC2-8389-B813520FE91B}" type="datetime1">
              <a:rPr lang="fr-FR" smtClean="0"/>
              <a:t>12/09/2020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9E1-977A-433B-AA2B-A1DC13FA6A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3ED8-358F-4412-B66B-D1038309135D}" type="datetime1">
              <a:rPr lang="fr-FR" smtClean="0"/>
              <a:t>12/09/2020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9E1-977A-433B-AA2B-A1DC13FA6A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095F-F97D-42B3-B5FB-9EE0287EFB5D}" type="datetime1">
              <a:rPr lang="fr-FR" smtClean="0"/>
              <a:t>12/09/2020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9E1-977A-433B-AA2B-A1DC13FA6A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5E0F1-2A19-4DC1-AA32-ED728B2DD3D3}" type="datetime1">
              <a:rPr lang="fr-FR" smtClean="0"/>
              <a:t>12/09/2020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9E1-977A-433B-AA2B-A1DC13FA6A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182E-42E5-4410-AAFA-F1B81D652EAC}" type="datetime1">
              <a:rPr lang="fr-FR" smtClean="0"/>
              <a:t>12/09/2020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9E1-977A-433B-AA2B-A1DC13FA6A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8504-698E-4390-BA7A-2B11ED63D828}" type="datetime1">
              <a:rPr lang="fr-FR" smtClean="0"/>
              <a:t>12/09/2020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9E1-977A-433B-AA2B-A1DC13FA6A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1B31-CEDA-42E0-9FDF-B965F4311B64}" type="datetime1">
              <a:rPr lang="fr-FR" smtClean="0"/>
              <a:t>12/09/2020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9E1-977A-433B-AA2B-A1DC13FA6A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6F6B-E74C-4CAC-9C35-D7AF57B67E97}" type="datetime1">
              <a:rPr lang="fr-FR" smtClean="0"/>
              <a:t>12/09/2020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9E1-977A-433B-AA2B-A1DC13FA6A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04DE-7864-4B2F-B600-0F3FBA045981}" type="datetime1">
              <a:rPr lang="fr-FR" smtClean="0"/>
              <a:t>12/09/2020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9E1-977A-433B-AA2B-A1DC13FA6A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010E-283A-4224-BF07-D9897FBE1DFA}" type="datetime1">
              <a:rPr lang="fr-FR" smtClean="0"/>
              <a:t>12/09/2020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9E1-977A-433B-AA2B-A1DC13FA6A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ABAF-99E6-411C-B1A3-DF8158657D97}" type="datetime1">
              <a:rPr lang="fr-FR" smtClean="0"/>
              <a:t>12/09/2020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9E1-977A-433B-AA2B-A1DC13FA6A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52D6E-74CC-4CBB-81FA-E6CB70EAA4BF}" type="datetime1">
              <a:rPr lang="fr-FR" smtClean="0"/>
              <a:t>12/09/2020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0A9E1-977A-433B-AA2B-A1DC13FA6A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3571868" y="5214950"/>
            <a:ext cx="5000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ritannic Bold" pitchFamily="34" charset="0"/>
              </a:rPr>
              <a:t>Module : génie génétique</a:t>
            </a:r>
          </a:p>
          <a:p>
            <a:pPr algn="ctr"/>
            <a:r>
              <a:rPr lang="fr-FR" sz="2800" b="1" smtClean="0">
                <a:solidFill>
                  <a:srgbClr val="00B0F0"/>
                </a:solidFill>
                <a:latin typeface="Britannic Bold" pitchFamily="34" charset="0"/>
              </a:rPr>
              <a:t>Responsable  </a:t>
            </a:r>
            <a:r>
              <a:rPr lang="fr-FR" sz="2800" b="1" smtClean="0">
                <a:solidFill>
                  <a:srgbClr val="00B0F0"/>
                </a:solidFill>
                <a:latin typeface="Britannic Bold" pitchFamily="34" charset="0"/>
              </a:rPr>
              <a:t>M</a:t>
            </a:r>
            <a:r>
              <a:rPr lang="fr-FR" sz="2800" b="1" dirty="0" smtClean="0">
                <a:solidFill>
                  <a:srgbClr val="00B0F0"/>
                </a:solidFill>
                <a:latin typeface="Britannic Bold" pitchFamily="34" charset="0"/>
              </a:rPr>
              <a:t>: HAMDOUCHE</a:t>
            </a:r>
            <a:endParaRPr lang="fr-FR" sz="2800" b="1" dirty="0">
              <a:solidFill>
                <a:srgbClr val="00B0F0"/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C:\Users\lok\Pictures\Image1.jpg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9358282" cy="6715148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70199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9E1-977A-433B-AA2B-A1DC13FA6A2A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C:\Users\lok\Pictures\Image1.jpg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9358282" cy="6715148"/>
          </a:xfrm>
          <a:prstGeom prst="rect">
            <a:avLst/>
          </a:prstGeom>
          <a:noFill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9E1-977A-433B-AA2B-A1DC13FA6A2A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187624" y="198884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Déroulement de la réaction</a:t>
            </a:r>
            <a:endParaRPr lang="fr-FR" sz="3600" b="1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C:\Users\lok\Pictures\Image1.jpg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9358282" cy="6715148"/>
          </a:xfrm>
          <a:prstGeom prst="rect">
            <a:avLst/>
          </a:prstGeom>
          <a:noFill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327"/>
            <a:ext cx="9358282" cy="6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9E1-977A-433B-AA2B-A1DC13FA6A2A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C:\Users\lok\Pictures\Image1.jpg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9358282" cy="6715148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1425" y="0"/>
            <a:ext cx="53625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 descr="pcr"/>
          <p:cNvPicPr>
            <a:picLocks noChangeAspect="1" noChangeArrowheads="1"/>
          </p:cNvPicPr>
          <p:nvPr/>
        </p:nvPicPr>
        <p:blipFill>
          <a:blip r:embed="rId4"/>
          <a:srcRect l="27864" t="781" r="18977"/>
          <a:stretch>
            <a:fillRect/>
          </a:stretch>
        </p:blipFill>
        <p:spPr bwMode="auto">
          <a:xfrm>
            <a:off x="142844" y="214290"/>
            <a:ext cx="2592388" cy="3629025"/>
          </a:xfrm>
          <a:prstGeom prst="rect">
            <a:avLst/>
          </a:prstGeom>
          <a:noFill/>
        </p:spPr>
      </p:pic>
      <p:pic>
        <p:nvPicPr>
          <p:cNvPr id="7" name="Picture 3" descr="pcr cycl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3203575"/>
            <a:ext cx="4872037" cy="3654425"/>
          </a:xfrm>
          <a:prstGeom prst="rect">
            <a:avLst/>
          </a:prstGeom>
          <a:noFill/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9E1-977A-433B-AA2B-A1DC13FA6A2A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C:\Users\lok\Pictures\Image1.jpg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9358282" cy="6715148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58282" cy="671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9E1-977A-433B-AA2B-A1DC13FA6A2A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C:\Users\lok\Pictures\Image1.jpg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9358282" cy="6715148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714356"/>
            <a:ext cx="7286676" cy="54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9E1-977A-433B-AA2B-A1DC13FA6A2A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C:\Users\lok\Pictures\Image1.jpg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9358282" cy="6715148"/>
          </a:xfrm>
          <a:prstGeom prst="rect">
            <a:avLst/>
          </a:prstGeom>
          <a:noFill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58282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9E1-977A-433B-AA2B-A1DC13FA6A2A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C:\Users\lok\Pictures\Image1.jpg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9358282" cy="6715148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714356"/>
            <a:ext cx="55054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1714488"/>
            <a:ext cx="581025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9E1-977A-433B-AA2B-A1DC13FA6A2A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C:\Users\lok\Pictures\Image1.jpg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9358282" cy="6715148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1480"/>
            <a:ext cx="7929618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9E1-977A-433B-AA2B-A1DC13FA6A2A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C:\Users\lok\Pictures\Image1.jpg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9358282" cy="6715148"/>
          </a:xfrm>
          <a:prstGeom prst="rect">
            <a:avLst/>
          </a:prstGeom>
          <a:noFill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0700" y="1040559"/>
            <a:ext cx="5562600" cy="321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9E1-977A-433B-AA2B-A1DC13FA6A2A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C:\Users\lok\Pictures\Image1.jpg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9358282" cy="6715148"/>
          </a:xfrm>
          <a:prstGeom prst="rect">
            <a:avLst/>
          </a:prstGeom>
          <a:noFill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9E1-977A-433B-AA2B-A1DC13FA6A2A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84827" y="1916832"/>
            <a:ext cx="87710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Amplification génique</a:t>
            </a:r>
            <a:r>
              <a:rPr lang="fr-FR" sz="3600" b="1" dirty="0" smtClean="0">
                <a:latin typeface="Baskerville Old Face" panose="02020602080505020303" pitchFamily="18" charset="0"/>
              </a:rPr>
              <a:t> </a:t>
            </a:r>
          </a:p>
          <a:p>
            <a:r>
              <a:rPr lang="fr-FR" sz="3600" b="1" dirty="0" smtClean="0">
                <a:latin typeface="Baskerville Old Face" panose="02020602080505020303" pitchFamily="18" charset="0"/>
              </a:rPr>
              <a:t>Multiplication </a:t>
            </a:r>
            <a:r>
              <a:rPr lang="fr-F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exponentielle</a:t>
            </a:r>
            <a:r>
              <a:rPr lang="fr-FR" sz="3600" b="1" dirty="0" smtClean="0">
                <a:latin typeface="Baskerville Old Face" panose="02020602080505020303" pitchFamily="18" charset="0"/>
              </a:rPr>
              <a:t> d’un fragment </a:t>
            </a:r>
            <a:r>
              <a:rPr lang="fr-FR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skerville Old Face" panose="02020602080505020303" pitchFamily="18" charset="0"/>
              </a:rPr>
              <a:t>d’ADN cible                  </a:t>
            </a:r>
            <a:r>
              <a:rPr lang="fr-FR" sz="3600" b="1" dirty="0" smtClean="0">
                <a:latin typeface="Baskerville Old Face" panose="02020602080505020303" pitchFamily="18" charset="0"/>
              </a:rPr>
              <a:t>Grande quantité de fragments identiques </a:t>
            </a:r>
            <a:endParaRPr lang="fr-FR" sz="3600" b="1" dirty="0">
              <a:latin typeface="Baskerville Old Face" panose="02020602080505020303" pitchFamily="18" charset="0"/>
            </a:endParaRPr>
          </a:p>
        </p:txBody>
      </p:sp>
      <p:sp>
        <p:nvSpPr>
          <p:cNvPr id="8" name="Flèche droite à entaille 7"/>
          <p:cNvSpPr/>
          <p:nvPr/>
        </p:nvSpPr>
        <p:spPr>
          <a:xfrm>
            <a:off x="3347864" y="3212976"/>
            <a:ext cx="1440160" cy="288032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C:\Users\lok\Pictures\Image1.jpg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9358282" cy="6715148"/>
          </a:xfrm>
          <a:prstGeom prst="rect">
            <a:avLst/>
          </a:prstGeom>
          <a:noFill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327"/>
            <a:ext cx="9358282" cy="6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9E1-977A-433B-AA2B-A1DC13FA6A2A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/>
          <a:srcRect r="3866"/>
          <a:stretch/>
        </p:blipFill>
        <p:spPr bwMode="auto">
          <a:xfrm>
            <a:off x="857224" y="1428737"/>
            <a:ext cx="5370960" cy="277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9E1-977A-433B-AA2B-A1DC13FA6A2A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57363"/>
            <a:ext cx="8929718" cy="424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9E1-977A-433B-AA2B-A1DC13FA6A2A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9" descr="PCR%20-%20teach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09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1571604" y="2571744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Inconvénients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9E1-977A-433B-AA2B-A1DC13FA6A2A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9" descr="PCR%20-%20teach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09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2"/>
            <a:ext cx="8429684" cy="484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9E1-977A-433B-AA2B-A1DC13FA6A2A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9" descr="PCR%20-%20teach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09"/>
          </a:xfrm>
          <a:prstGeom prst="rect">
            <a:avLst/>
          </a:prstGeom>
          <a:noFill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18" y="3714752"/>
            <a:ext cx="6357982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9E1-977A-433B-AA2B-A1DC13FA6A2A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9" descr="PCR%20-%20teach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09"/>
          </a:xfrm>
          <a:prstGeom prst="rect">
            <a:avLst/>
          </a:prstGeom>
          <a:noFill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33538"/>
            <a:ext cx="8001056" cy="472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9E1-977A-433B-AA2B-A1DC13FA6A2A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878684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Figure 10-24 page 3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714488"/>
            <a:ext cx="6156325" cy="3863975"/>
          </a:xfrm>
          <a:prstGeom prst="rect">
            <a:avLst/>
          </a:prstGeom>
          <a:noFill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9E1-977A-433B-AA2B-A1DC13FA6A2A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04974"/>
            <a:ext cx="6786610" cy="415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9E1-977A-433B-AA2B-A1DC13FA6A2A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8572527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9E1-977A-433B-AA2B-A1DC13FA6A2A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C:\Users\lok\Pictures\Image1.jpg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9358282" cy="6715148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90663"/>
            <a:ext cx="9358282" cy="451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9E1-977A-433B-AA2B-A1DC13FA6A2A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C:\Users\lok\Pictures\Image1.jpg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9358282" cy="6715148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58282" cy="671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9E1-977A-433B-AA2B-A1DC13FA6A2A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C:\Users\lok\Pictures\Image1.jpg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9358282" cy="6715148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/>
          <a:srcRect t="54875"/>
          <a:stretch/>
        </p:blipFill>
        <p:spPr bwMode="auto">
          <a:xfrm>
            <a:off x="928662" y="4437112"/>
            <a:ext cx="7286676" cy="21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9E1-977A-433B-AA2B-A1DC13FA6A2A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11560" y="764704"/>
            <a:ext cx="8280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 smtClean="0">
                <a:solidFill>
                  <a:srgbClr val="FF0000"/>
                </a:solidFill>
              </a:rPr>
              <a:t>PCR classique</a:t>
            </a:r>
          </a:p>
          <a:p>
            <a:endParaRPr lang="fr-FR" sz="3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3200" b="1" dirty="0" smtClean="0"/>
              <a:t>Basé sur </a:t>
            </a:r>
            <a:r>
              <a:rPr lang="fr-F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la capacité </a:t>
            </a:r>
            <a:r>
              <a:rPr lang="fr-FR" sz="3200" b="1" dirty="0" smtClean="0"/>
              <a:t>de l’ADN polymérase à synthétiser le </a:t>
            </a:r>
            <a:r>
              <a:rPr lang="fr-FR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brin complémentaire </a:t>
            </a:r>
            <a:r>
              <a:rPr lang="fr-FR" sz="3200" b="1" dirty="0" smtClean="0"/>
              <a:t>d’un ADN servant de matrice.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3200" b="1" dirty="0" smtClean="0"/>
              <a:t>C’est est une </a:t>
            </a:r>
            <a:r>
              <a:rPr lang="fr-FR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succession de cycles</a:t>
            </a:r>
            <a:r>
              <a:rPr lang="fr-FR" sz="3200" b="1" dirty="0" smtClean="0"/>
              <a:t>, chaque cycle contenant 3étapes:  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C:\Users\lok\Pictures\Image1.jpg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9358282" cy="6715148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857233"/>
            <a:ext cx="7000924" cy="449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9E1-977A-433B-AA2B-A1DC13FA6A2A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C:\Users\lok\Pictures\Image1.jpg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9358282" cy="6715148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28604"/>
            <a:ext cx="7786742" cy="501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9E1-977A-433B-AA2B-A1DC13FA6A2A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C:\Users\lok\Pictures\Image1.jpg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9358282" cy="6715148"/>
          </a:xfrm>
          <a:prstGeom prst="rect">
            <a:avLst/>
          </a:prstGeom>
          <a:noFill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500042"/>
            <a:ext cx="750099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9E1-977A-433B-AA2B-A1DC13FA6A2A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C:\Users\lok\Pictures\Image1.jpg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9358282" cy="6715148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3" y="571480"/>
            <a:ext cx="642942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9E1-977A-433B-AA2B-A1DC13FA6A2A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86</Words>
  <Application>Microsoft Office PowerPoint</Application>
  <PresentationFormat>Affichage à l'écran (4:3)</PresentationFormat>
  <Paragraphs>38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6" baseType="lpstr">
      <vt:lpstr>Arial</vt:lpstr>
      <vt:lpstr>Arial Black</vt:lpstr>
      <vt:lpstr>Baskerville Old Face</vt:lpstr>
      <vt:lpstr>Britannic Bold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lok</dc:creator>
  <cp:lastModifiedBy>Utilisateur Windows</cp:lastModifiedBy>
  <cp:revision>16</cp:revision>
  <dcterms:created xsi:type="dcterms:W3CDTF">2016-03-05T11:31:12Z</dcterms:created>
  <dcterms:modified xsi:type="dcterms:W3CDTF">2020-09-12T19:44:36Z</dcterms:modified>
</cp:coreProperties>
</file>