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7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52" r:id="rId17"/>
    <p:sldId id="353" r:id="rId18"/>
    <p:sldId id="359" r:id="rId19"/>
    <p:sldId id="356" r:id="rId20"/>
    <p:sldId id="357" r:id="rId21"/>
    <p:sldId id="358" r:id="rId22"/>
    <p:sldId id="354" r:id="rId23"/>
    <p:sldId id="361" r:id="rId24"/>
    <p:sldId id="363" r:id="rId25"/>
    <p:sldId id="364" r:id="rId26"/>
    <p:sldId id="366" r:id="rId27"/>
    <p:sldId id="327" r:id="rId28"/>
    <p:sldId id="329" r:id="rId29"/>
    <p:sldId id="349" r:id="rId30"/>
    <p:sldId id="350" r:id="rId31"/>
    <p:sldId id="351" r:id="rId32"/>
    <p:sldId id="330" r:id="rId33"/>
    <p:sldId id="348" r:id="rId34"/>
    <p:sldId id="331" r:id="rId35"/>
    <p:sldId id="367" r:id="rId36"/>
    <p:sldId id="369" r:id="rId37"/>
    <p:sldId id="368" r:id="rId38"/>
    <p:sldId id="332" r:id="rId39"/>
    <p:sldId id="370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  <a:endParaRPr lang="fr-F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4668DC-857F-487D-BFFA-8C0CA5037977}" type="slidenum">
              <a:rPr lang="fr-BE" smtClean="0"/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://www.gnu.org/software/emacs/" TargetMode="External"/><Relationship Id="rId3" Type="http://schemas.openxmlformats.org/officeDocument/2006/relationships/hyperlink" Target="http://brackets.io/" TargetMode="External"/><Relationship Id="rId2" Type="http://schemas.openxmlformats.org/officeDocument/2006/relationships/hyperlink" Target="http://bluefish.openoffice.nl/" TargetMode="External"/><Relationship Id="rId1" Type="http://schemas.openxmlformats.org/officeDocument/2006/relationships/hyperlink" Target="http://atom.io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atom.io/" TargetMode="External"/><Relationship Id="rId1" Type="http://schemas.openxmlformats.org/officeDocument/2006/relationships/hyperlink" Target="https://code.visualstudio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7418785" cy="1320800"/>
          </a:xfrm>
        </p:spPr>
        <p:txBody>
          <a:bodyPr>
            <a:normAutofit/>
          </a:bodyPr>
          <a:lstStyle/>
          <a:p>
            <a:pPr algn="ctr"/>
            <a:r>
              <a:rPr lang="fr-FR" b="1"/>
              <a:t>unit</a:t>
            </a:r>
            <a:r>
              <a:rPr lang="en-GB" altLang="fr-FR" b="1"/>
              <a:t>y</a:t>
            </a:r>
            <a:r>
              <a:rPr lang="fr-FR" b="1"/>
              <a:t> 3</a:t>
            </a:r>
            <a:r>
              <a:rPr lang="fr-FR" b="1" dirty="0" smtClean="0"/>
              <a:t>: </a:t>
            </a:r>
            <a:br>
              <a:rPr lang="fr-FR" b="1" dirty="0" smtClean="0"/>
            </a:br>
            <a:r>
              <a:rPr lang="fr-FR" b="1" dirty="0" smtClean="0"/>
              <a:t>Programm</a:t>
            </a:r>
            <a:r>
              <a:rPr lang="en-GB" altLang="fr-FR" b="1" dirty="0" smtClean="0"/>
              <a:t>ing </a:t>
            </a:r>
            <a:r>
              <a:rPr lang="fr-FR" b="1" dirty="0" smtClean="0"/>
              <a:t> </a:t>
            </a:r>
            <a:r>
              <a:rPr lang="en-GB" altLang="fr-FR" b="1" dirty="0"/>
              <a:t>for  HMI</a:t>
            </a:r>
            <a:r>
              <a:rPr lang="fr-FR" b="1" dirty="0"/>
              <a:t> – interfaces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>
                <a:solidFill>
                  <a:schemeClr val="accent6">
                    <a:lumMod val="75000"/>
                  </a:schemeClr>
                </a:solidFill>
              </a:rPr>
              <a:t>Event-driven programming paradigm</a:t>
            </a:r>
            <a:endParaRPr lang="en-US" alt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2931808"/>
          </a:xfrm>
        </p:spPr>
        <p:txBody>
          <a:bodyPr>
            <a:noAutofit/>
          </a:bodyPr>
          <a:lstStyle/>
          <a:p>
            <a:pPr lvl="0"/>
            <a:r>
              <a:rPr lang="en-US" altLang="fr-FR" sz="2800" dirty="0">
                <a:solidFill>
                  <a:schemeClr val="tx1"/>
                </a:solidFill>
              </a:rPr>
              <a:t>The program is defined in relation to the events that may occur in the user interface (UI)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lvl="0"/>
            <a:endParaRPr lang="en-US" altLang="fr-FR" sz="2800" dirty="0">
              <a:solidFill>
                <a:schemeClr val="tx1"/>
              </a:solidFill>
            </a:endParaRPr>
          </a:p>
          <a:p>
            <a:pPr lvl="0"/>
            <a:r>
              <a:rPr lang="en-US" altLang="fr-FR" sz="2800" dirty="0">
                <a:solidFill>
                  <a:schemeClr val="tx1"/>
                </a:solidFill>
              </a:rPr>
              <a:t>An event can be a user action, a message from another process, etc.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lvl="0"/>
            <a:endParaRPr lang="en-US" altLang="fr-FR" sz="2800" dirty="0">
              <a:solidFill>
                <a:schemeClr val="tx1"/>
              </a:solidFill>
            </a:endParaRPr>
          </a:p>
          <a:p>
            <a:pPr lvl="0"/>
            <a:r>
              <a:rPr lang="en-US" altLang="fr-FR" sz="2800" dirty="0">
                <a:solidFill>
                  <a:schemeClr val="tx1"/>
                </a:solidFill>
              </a:rPr>
              <a:t>The interface serves the user, and not the other way around</a:t>
            </a: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5976664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Technologies </a:t>
            </a:r>
            <a:r>
              <a:rPr lang="en-GB" altLang="fr-FR" sz="3200" b="1" dirty="0"/>
              <a:t>for</a:t>
            </a:r>
            <a:r>
              <a:rPr lang="fr-FR" sz="3200" b="1" dirty="0"/>
              <a:t> </a:t>
            </a:r>
            <a:r>
              <a:rPr lang="fr-FR" sz="3200" b="1" dirty="0">
                <a:sym typeface="+mn-ea"/>
              </a:rPr>
              <a:t>web</a:t>
            </a:r>
            <a:r>
              <a:rPr lang="fr-FR" sz="3200" b="1" dirty="0"/>
              <a:t> d</a:t>
            </a:r>
            <a:r>
              <a:rPr lang="en-GB" altLang="fr-FR" sz="3200" b="1" dirty="0"/>
              <a:t>e</a:t>
            </a:r>
            <a:r>
              <a:rPr lang="fr-FR" sz="3200" b="1" dirty="0"/>
              <a:t>velopment 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Interface :</a:t>
            </a:r>
            <a:endParaRPr lang="fr-FR" sz="3200" dirty="0">
              <a:solidFill>
                <a:schemeClr val="tx1"/>
              </a:solidFill>
            </a:endParaRPr>
          </a:p>
          <a:p>
            <a:pPr marL="900430" lvl="0"/>
            <a:r>
              <a:rPr lang="en-US" altLang="fr-FR" sz="3200" dirty="0">
                <a:solidFill>
                  <a:schemeClr val="tx1"/>
                </a:solidFill>
              </a:rPr>
              <a:t>HTML and CSS, and associated frameworks (e.g., Bootstrap, Foundation, Pure, KNACSS, Gumby)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900430" lvl="0"/>
            <a:r>
              <a:rPr lang="en-US" altLang="fr-FR" sz="3200" dirty="0">
                <a:solidFill>
                  <a:schemeClr val="tx1"/>
                </a:solidFill>
              </a:rPr>
              <a:t>Client-side interactions (event-driven programming): JavaScript, Ajax, …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900430" lvl="0"/>
            <a:r>
              <a:rPr lang="en-US" altLang="fr-FR" sz="3200" dirty="0">
                <a:solidFill>
                  <a:schemeClr val="tx1"/>
                </a:solidFill>
              </a:rPr>
              <a:t>Server-side processing: PHP, Python, JavaScript, Perl, ASP, …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tools for web development</a:t>
            </a:r>
            <a:r>
              <a:rPr lang="fr-FR" sz="3200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fr-FR" sz="3200" b="1" dirty="0">
                <a:solidFill>
                  <a:schemeClr val="tx1"/>
                </a:solidFill>
              </a:rPr>
              <a:t>text editor</a:t>
            </a:r>
            <a:r>
              <a:rPr lang="fr-FR" sz="3200" b="1" dirty="0">
                <a:solidFill>
                  <a:schemeClr val="tx1"/>
                </a:solidFill>
              </a:rPr>
              <a:t> (multi-OS et open-source) : </a:t>
            </a:r>
            <a:endParaRPr lang="fr-FR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Visual Studio Code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(https://code.visualstudio.com/)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</a:rPr>
              <a:t>Atom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u="sng" dirty="0">
                <a:solidFill>
                  <a:schemeClr val="tx1"/>
                </a:solidFill>
                <a:hlinkClick r:id="rId1"/>
              </a:rPr>
              <a:t>http://atom.io/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fr-F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</a:rPr>
              <a:t>Bluefsh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u="sng" dirty="0">
                <a:solidFill>
                  <a:schemeClr val="tx1"/>
                </a:solidFill>
                <a:hlinkClick r:id="rId2"/>
              </a:rPr>
              <a:t>http://bluefish.openoffice.nl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fr-F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Brackets (</a:t>
            </a:r>
            <a:r>
              <a:rPr lang="en-US" sz="3200" u="sng" dirty="0">
                <a:solidFill>
                  <a:schemeClr val="tx1"/>
                </a:solidFill>
                <a:hlinkClick r:id="rId3"/>
              </a:rPr>
              <a:t>http://brackets.io/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fr-F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</a:rPr>
              <a:t>Emacs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u="sng" dirty="0">
                <a:solidFill>
                  <a:schemeClr val="tx1"/>
                </a:solidFill>
                <a:hlinkClick r:id="rId4"/>
              </a:rPr>
              <a:t>http://www.gnu.org/software/emacs/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 r</a:t>
            </a:r>
            <a:r>
              <a:rPr lang="en-GB" altLang="fr-FR" sz="3200" b="1" dirty="0">
                <a:solidFill>
                  <a:schemeClr val="tx1"/>
                </a:solidFill>
              </a:rPr>
              <a:t>ecent navigator</a:t>
            </a:r>
            <a:r>
              <a:rPr lang="fr-FR" sz="3200" b="1" dirty="0">
                <a:solidFill>
                  <a:schemeClr val="tx1"/>
                </a:solidFill>
              </a:rPr>
              <a:t> </a:t>
            </a:r>
            <a:endParaRPr lang="fr-FR" sz="32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Firefox</a:t>
            </a:r>
            <a:endParaRPr lang="fr-FR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/>
                </a:solidFill>
              </a:rPr>
              <a:t>Chrome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course objectives</a:t>
            </a:r>
            <a:r>
              <a:rPr lang="fr-FR" sz="3200" b="1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63" y="1916832"/>
            <a:ext cx="8786874" cy="1707672"/>
          </a:xfrm>
        </p:spPr>
        <p:txBody>
          <a:bodyPr>
            <a:noAutofit/>
          </a:bodyPr>
          <a:lstStyle/>
          <a:p>
            <a:pPr lvl="0"/>
            <a:r>
              <a:rPr lang="en-US" altLang="fr-FR" sz="3600" dirty="0">
                <a:solidFill>
                  <a:schemeClr val="tx1"/>
                </a:solidFill>
              </a:rPr>
              <a:t>Discover the Bootstrap framework and its “responsive design” grid system.</a:t>
            </a:r>
            <a:endParaRPr lang="en-US" alt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G</a:t>
            </a:r>
            <a:r>
              <a:rPr lang="en-GB" altLang="fr-FR" sz="3200" b="1" dirty="0"/>
              <a:t>eneralities</a:t>
            </a:r>
            <a:endParaRPr lang="en-GB" alt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lvl="0"/>
            <a:r>
              <a:rPr lang="en-US" altLang="fr-FR" sz="3200" dirty="0">
                <a:solidFill>
                  <a:schemeClr val="tx1"/>
                </a:solidFill>
              </a:rPr>
              <a:t>Bootstrap, a collection of tools (framework) for creating websites/web applications: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lvl="0"/>
            <a:r>
              <a:rPr lang="en-US" altLang="fr-FR" sz="3200" dirty="0">
                <a:solidFill>
                  <a:schemeClr val="tx1"/>
                </a:solidFill>
              </a:rPr>
              <a:t>Initially developed by Twitter (2011)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lvl="0"/>
            <a:endParaRPr lang="en-US" altLang="fr-FR" sz="3200" dirty="0">
              <a:solidFill>
                <a:schemeClr val="tx1"/>
              </a:solidFill>
            </a:endParaRPr>
          </a:p>
          <a:p>
            <a:pPr lvl="0"/>
            <a:r>
              <a:rPr lang="en-US" altLang="fr-FR" sz="3200" dirty="0">
                <a:solidFill>
                  <a:schemeClr val="tx1"/>
                </a:solidFill>
              </a:rPr>
              <a:t>Open-source project, version 5 in 2022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lvl="0"/>
            <a:endParaRPr lang="en-US" altLang="fr-FR" sz="3200" dirty="0">
              <a:solidFill>
                <a:schemeClr val="tx1"/>
              </a:solidFill>
            </a:endParaRPr>
          </a:p>
          <a:p>
            <a:pPr lvl="0"/>
            <a:r>
              <a:rPr lang="en-US" altLang="fr-FR" sz="3200" dirty="0">
                <a:solidFill>
                  <a:schemeClr val="tx1"/>
                </a:solidFill>
              </a:rPr>
              <a:t>Compatible with major browsers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 smtClean="0"/>
              <a:t>download</a:t>
            </a:r>
            <a:endParaRPr lang="en-GB" altLang="fr-FR" sz="3200" b="1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fr-FR" sz="4000" b="1" dirty="0">
                <a:solidFill>
                  <a:schemeClr val="tx1"/>
                </a:solidFill>
              </a:rPr>
              <a:t>Text Editor</a:t>
            </a:r>
            <a:r>
              <a:rPr lang="fr-FR" sz="4000" b="1" dirty="0">
                <a:solidFill>
                  <a:schemeClr val="tx1"/>
                </a:solidFill>
              </a:rPr>
              <a:t> </a:t>
            </a:r>
            <a:r>
              <a:rPr lang="fr-FR" sz="4000" b="1" dirty="0" smtClean="0">
                <a:solidFill>
                  <a:schemeClr val="tx1"/>
                </a:solidFill>
              </a:rPr>
              <a:t>: </a:t>
            </a:r>
            <a:endParaRPr lang="fr-FR" sz="40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</a:rPr>
              <a:t>Visual Studio Code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hlinkClick r:id="rId1"/>
              </a:rPr>
              <a:t>https://code.visualstudio.com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hlinkClick r:id="rId1"/>
              </a:rPr>
              <a:t>/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GB" alt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70C0"/>
                </a:solidFill>
              </a:rPr>
              <a:t>Atom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u="sng" dirty="0">
                <a:solidFill>
                  <a:schemeClr val="tx1"/>
                </a:solidFill>
                <a:hlinkClick r:id="rId2"/>
              </a:rPr>
              <a:t>http://atom.io/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4000" b="1" dirty="0" err="1" smtClean="0">
                <a:solidFill>
                  <a:schemeClr val="tx1"/>
                </a:solidFill>
              </a:rPr>
              <a:t>Bootstrap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https://getbootstrap.com/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2746"/>
            <a:ext cx="3707904" cy="669950"/>
          </a:xfrm>
        </p:spPr>
        <p:txBody>
          <a:bodyPr>
            <a:normAutofit/>
          </a:bodyPr>
          <a:lstStyle/>
          <a:p>
            <a:r>
              <a:rPr lang="en-GB" altLang="fr-FR" b="1" dirty="0" smtClean="0"/>
              <a:t>Download</a:t>
            </a:r>
            <a:r>
              <a:rPr lang="fr-FR" b="1" dirty="0" smtClean="0"/>
              <a:t> ()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711184"/>
            <a:ext cx="8517332" cy="4806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46"/>
            <a:ext cx="6300191" cy="669950"/>
          </a:xfrm>
        </p:spPr>
        <p:txBody>
          <a:bodyPr>
            <a:normAutofit/>
          </a:bodyPr>
          <a:lstStyle/>
          <a:p>
            <a:r>
              <a:rPr lang="en-GB" altLang="fr-FR" b="1" dirty="0" smtClean="0"/>
              <a:t>download</a:t>
            </a:r>
            <a:r>
              <a:rPr lang="fr-FR" b="1" dirty="0" smtClean="0"/>
              <a:t> (BOOTSTRAP)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980728"/>
            <a:ext cx="851733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46"/>
            <a:ext cx="6876255" cy="669950"/>
          </a:xfrm>
        </p:spPr>
        <p:txBody>
          <a:bodyPr>
            <a:normAutofit/>
          </a:bodyPr>
          <a:lstStyle/>
          <a:p>
            <a:r>
              <a:rPr lang="en-GB" altLang="fr-FR" b="1" dirty="0" smtClean="0">
                <a:sym typeface="+mn-ea"/>
              </a:rPr>
              <a:t>download</a:t>
            </a:r>
            <a:r>
              <a:rPr lang="fr-FR" b="1" dirty="0"/>
              <a:t> (BOOTSTRAP)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908720"/>
            <a:ext cx="7776864" cy="490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46"/>
            <a:ext cx="7380311" cy="669950"/>
          </a:xfrm>
        </p:spPr>
        <p:txBody>
          <a:bodyPr/>
          <a:lstStyle/>
          <a:p>
            <a:r>
              <a:rPr lang="en-GB" altLang="fr-FR" b="1" dirty="0" smtClean="0">
                <a:sym typeface="+mn-ea"/>
              </a:rPr>
              <a:t>download</a:t>
            </a:r>
            <a:r>
              <a:rPr lang="fr-FR" b="1" dirty="0"/>
              <a:t>(BOOTSTRAP)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836711"/>
            <a:ext cx="8352928" cy="556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HTML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HTML pour HyperText </a:t>
            </a:r>
            <a:r>
              <a:rPr lang="fr-FR" sz="2800" dirty="0" err="1">
                <a:solidFill>
                  <a:schemeClr val="tx1"/>
                </a:solidFill>
              </a:rPr>
              <a:t>Markup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Language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  <a:p>
            <a:pPr lvl="0"/>
            <a:r>
              <a:rPr lang="fr-FR" sz="2800" dirty="0">
                <a:solidFill>
                  <a:schemeClr val="tx1"/>
                </a:solidFill>
              </a:rPr>
              <a:t>Langage de balisage 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  <a:p>
            <a:pPr lvl="0"/>
            <a:r>
              <a:rPr lang="fr-FR" sz="2800" dirty="0">
                <a:solidFill>
                  <a:schemeClr val="tx1"/>
                </a:solidFill>
              </a:rPr>
              <a:t>Standard depuis 1996, version 5 en </a:t>
            </a:r>
            <a:r>
              <a:rPr lang="fr-FR" sz="2800" dirty="0" smtClean="0">
                <a:solidFill>
                  <a:schemeClr val="tx1"/>
                </a:solidFill>
              </a:rPr>
              <a:t>2019</a:t>
            </a:r>
            <a:endParaRPr lang="fr-FR" sz="2800" dirty="0" smtClean="0">
              <a:solidFill>
                <a:schemeClr val="tx1"/>
              </a:solidFill>
            </a:endParaRPr>
          </a:p>
          <a:p>
            <a:pPr lvl="0"/>
            <a:endParaRPr lang="fr-FR" sz="2800" dirty="0">
              <a:solidFill>
                <a:schemeClr val="tx1"/>
              </a:solidFill>
            </a:endParaRPr>
          </a:p>
          <a:p>
            <a:pPr lvl="0"/>
            <a:r>
              <a:rPr lang="fr-FR" sz="2800" dirty="0">
                <a:solidFill>
                  <a:schemeClr val="tx1"/>
                </a:solidFill>
              </a:rPr>
              <a:t>Fichiers texte avec extension </a:t>
            </a:r>
            <a:r>
              <a:rPr lang="fr-FR" sz="2800" b="1" dirty="0">
                <a:solidFill>
                  <a:schemeClr val="tx1"/>
                </a:solidFill>
              </a:rPr>
              <a:t>.html</a:t>
            </a:r>
            <a:r>
              <a:rPr lang="fr-FR" sz="2800" dirty="0">
                <a:solidFill>
                  <a:schemeClr val="tx1"/>
                </a:solidFill>
              </a:rPr>
              <a:t>, qui sont lus et interprétés par le navigateur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746"/>
            <a:ext cx="6516215" cy="669950"/>
          </a:xfrm>
        </p:spPr>
        <p:txBody>
          <a:bodyPr/>
          <a:lstStyle/>
          <a:p>
            <a:r>
              <a:rPr lang="en-GB" altLang="fr-FR" b="1" dirty="0" smtClean="0">
                <a:sym typeface="+mn-ea"/>
              </a:rPr>
              <a:t>download</a:t>
            </a:r>
            <a:r>
              <a:rPr lang="fr-FR" b="1" dirty="0"/>
              <a:t> (BOOTSTRAP)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052736"/>
            <a:ext cx="8817848" cy="467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74" y="6539"/>
            <a:ext cx="6347713" cy="1320800"/>
          </a:xfrm>
        </p:spPr>
        <p:txBody>
          <a:bodyPr/>
          <a:lstStyle/>
          <a:p>
            <a:r>
              <a:rPr lang="fr-FR" b="1" dirty="0" smtClean="0"/>
              <a:t>U</a:t>
            </a:r>
            <a:r>
              <a:rPr lang="en-GB" altLang="fr-FR" b="1" dirty="0" smtClean="0"/>
              <a:t>se </a:t>
            </a:r>
            <a:r>
              <a:rPr lang="fr-FR" dirty="0" smtClean="0"/>
              <a:t> (BOOTSTRAP)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286"/>
            <a:ext cx="7560840" cy="444192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Décompresser le fichier</a:t>
            </a:r>
            <a:endParaRPr lang="fr-FR" sz="2800" b="1" dirty="0" smtClean="0"/>
          </a:p>
          <a:p>
            <a:endParaRPr lang="fr-FR" sz="2800" b="1" dirty="0"/>
          </a:p>
          <a:p>
            <a:pPr marL="0" indent="0">
              <a:buNone/>
            </a:pPr>
            <a:endParaRPr lang="fr-FR" sz="2800" b="1" dirty="0" smtClean="0"/>
          </a:p>
          <a:p>
            <a:r>
              <a:rPr lang="fr-FR" sz="2800" b="1" dirty="0" smtClean="0"/>
              <a:t>Ouvrir le dossier</a:t>
            </a:r>
            <a:endParaRPr lang="fr-FR" sz="2800" b="1" dirty="0" smtClean="0"/>
          </a:p>
          <a:p>
            <a:endParaRPr lang="fr-FR" sz="2800" b="1" dirty="0"/>
          </a:p>
          <a:p>
            <a:endParaRPr lang="fr-FR" sz="2800" b="1" dirty="0" smtClean="0"/>
          </a:p>
          <a:p>
            <a:endParaRPr lang="fr-FR" sz="2800" b="1" dirty="0"/>
          </a:p>
          <a:p>
            <a:r>
              <a:rPr lang="fr-FR" sz="2800" b="1" dirty="0" smtClean="0"/>
              <a:t>  on trouve 2 dossiers: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765" y="1327339"/>
            <a:ext cx="5382395" cy="8836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30" y="3212976"/>
            <a:ext cx="5670428" cy="9516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028" y="4675137"/>
            <a:ext cx="3936137" cy="222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74" y="6539"/>
            <a:ext cx="6347713" cy="1320800"/>
          </a:xfrm>
        </p:spPr>
        <p:txBody>
          <a:bodyPr/>
          <a:lstStyle/>
          <a:p>
            <a:r>
              <a:rPr lang="fr-FR" b="1" dirty="0" smtClean="0">
                <a:sym typeface="+mn-ea"/>
              </a:rPr>
              <a:t>U</a:t>
            </a:r>
            <a:r>
              <a:rPr lang="en-GB" altLang="fr-FR" b="1" dirty="0" smtClean="0">
                <a:sym typeface="+mn-ea"/>
              </a:rPr>
              <a:t>se</a:t>
            </a:r>
            <a:r>
              <a:rPr lang="fr-FR" dirty="0" smtClean="0"/>
              <a:t> (BOOTSTRAP)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287"/>
            <a:ext cx="7848872" cy="1129554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Chaque dossier contient un ensemble de fichier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49" y="1714226"/>
            <a:ext cx="4178027" cy="50207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90981"/>
            <a:ext cx="3528391" cy="5101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74" y="6539"/>
            <a:ext cx="6347713" cy="1320800"/>
          </a:xfrm>
        </p:spPr>
        <p:txBody>
          <a:bodyPr/>
          <a:lstStyle/>
          <a:p>
            <a:r>
              <a:rPr lang="fr-FR" b="1" dirty="0" smtClean="0">
                <a:sym typeface="+mn-ea"/>
              </a:rPr>
              <a:t>U</a:t>
            </a:r>
            <a:r>
              <a:rPr lang="en-GB" altLang="fr-FR" b="1" dirty="0" smtClean="0">
                <a:sym typeface="+mn-ea"/>
              </a:rPr>
              <a:t>se</a:t>
            </a:r>
            <a:r>
              <a:rPr lang="fr-FR" dirty="0" smtClean="0"/>
              <a:t> (BOOTSTRAP)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287"/>
            <a:ext cx="7560840" cy="1129554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Créer le fichier (index) de votre projet ici :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59" y="1844824"/>
            <a:ext cx="784467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74" y="6539"/>
            <a:ext cx="6347713" cy="1320800"/>
          </a:xfrm>
        </p:spPr>
        <p:txBody>
          <a:bodyPr/>
          <a:lstStyle/>
          <a:p>
            <a:r>
              <a:rPr lang="fr-FR" b="1" dirty="0" smtClean="0">
                <a:sym typeface="+mn-ea"/>
              </a:rPr>
              <a:t>U</a:t>
            </a:r>
            <a:r>
              <a:rPr lang="en-GB" altLang="fr-FR" b="1" dirty="0" smtClean="0">
                <a:sym typeface="+mn-ea"/>
              </a:rPr>
              <a:t>se</a:t>
            </a:r>
            <a:r>
              <a:rPr lang="fr-FR" dirty="0" smtClean="0"/>
              <a:t> (BOOTSTRAP)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9287"/>
            <a:ext cx="8712968" cy="3217786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Ajouter le lien du fichier BOOTSTRAP a utiliser dans le fichier HTML</a:t>
            </a:r>
            <a:endParaRPr lang="fr-FR" sz="2800" b="1" dirty="0" smtClean="0"/>
          </a:p>
          <a:p>
            <a:r>
              <a:rPr lang="fr-FR" sz="2800" b="1" dirty="0"/>
              <a:t> &lt;</a:t>
            </a:r>
            <a:r>
              <a:rPr lang="fr-FR" sz="2800" b="1" dirty="0" err="1"/>
              <a:t>head</a:t>
            </a:r>
            <a:r>
              <a:rPr lang="fr-FR" sz="2800" b="1" dirty="0" smtClean="0"/>
              <a:t>&gt;</a:t>
            </a:r>
            <a:endParaRPr lang="fr-FR" sz="2800" b="1" dirty="0"/>
          </a:p>
          <a:p>
            <a:r>
              <a:rPr lang="fr-FR" sz="2800" b="1" dirty="0" smtClean="0">
                <a:solidFill>
                  <a:srgbClr val="FF0000"/>
                </a:solidFill>
              </a:rPr>
              <a:t>&lt;</a:t>
            </a:r>
            <a:r>
              <a:rPr lang="fr-FR" sz="2800" b="1" dirty="0" err="1">
                <a:solidFill>
                  <a:srgbClr val="FF0000"/>
                </a:solidFill>
              </a:rPr>
              <a:t>link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rel</a:t>
            </a:r>
            <a:r>
              <a:rPr lang="fr-FR" sz="2800" b="1" dirty="0">
                <a:solidFill>
                  <a:srgbClr val="FF0000"/>
                </a:solidFill>
              </a:rPr>
              <a:t>="</a:t>
            </a:r>
            <a:r>
              <a:rPr lang="fr-FR" sz="2800" b="1" dirty="0" err="1">
                <a:solidFill>
                  <a:srgbClr val="FF0000"/>
                </a:solidFill>
              </a:rPr>
              <a:t>stylesheet</a:t>
            </a:r>
            <a:r>
              <a:rPr lang="fr-FR" sz="2800" b="1" dirty="0">
                <a:solidFill>
                  <a:srgbClr val="FF0000"/>
                </a:solidFill>
              </a:rPr>
              <a:t>" </a:t>
            </a:r>
            <a:r>
              <a:rPr lang="fr-FR" sz="2800" b="1" dirty="0" err="1">
                <a:solidFill>
                  <a:srgbClr val="FF0000"/>
                </a:solidFill>
              </a:rPr>
              <a:t>href</a:t>
            </a:r>
            <a:r>
              <a:rPr lang="fr-FR" sz="2800" b="1" dirty="0">
                <a:solidFill>
                  <a:srgbClr val="FF0000"/>
                </a:solidFill>
              </a:rPr>
              <a:t>="</a:t>
            </a:r>
            <a:r>
              <a:rPr lang="fr-FR" sz="2800" b="1" dirty="0" err="1">
                <a:solidFill>
                  <a:srgbClr val="FF0000"/>
                </a:solidFill>
              </a:rPr>
              <a:t>css</a:t>
            </a:r>
            <a:r>
              <a:rPr lang="fr-FR" sz="2800" b="1" dirty="0">
                <a:solidFill>
                  <a:srgbClr val="FF0000"/>
                </a:solidFill>
              </a:rPr>
              <a:t>/bootstrap.min.css"&gt;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/>
              <a:t> </a:t>
            </a:r>
            <a:r>
              <a:rPr lang="fr-FR" sz="2800" b="1" dirty="0" smtClean="0"/>
              <a:t>&lt;/</a:t>
            </a:r>
            <a:r>
              <a:rPr lang="fr-FR" sz="2800" b="1" dirty="0" err="1"/>
              <a:t>head</a:t>
            </a:r>
            <a:r>
              <a:rPr lang="fr-FR" sz="2800" b="1" dirty="0"/>
              <a:t>&gt;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1991" y="3068960"/>
            <a:ext cx="6238792" cy="549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74" y="6539"/>
            <a:ext cx="6347713" cy="1320800"/>
          </a:xfrm>
        </p:spPr>
        <p:txBody>
          <a:bodyPr/>
          <a:lstStyle/>
          <a:p>
            <a:r>
              <a:rPr lang="fr-FR" b="1" dirty="0" smtClean="0">
                <a:sym typeface="+mn-ea"/>
              </a:rPr>
              <a:t>U</a:t>
            </a:r>
            <a:r>
              <a:rPr lang="en-GB" altLang="fr-FR" b="1" dirty="0" smtClean="0">
                <a:sym typeface="+mn-ea"/>
              </a:rPr>
              <a:t>se</a:t>
            </a:r>
            <a:r>
              <a:rPr lang="fr-FR" dirty="0" smtClean="0"/>
              <a:t>(BOOTSTRAP)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712968" cy="5976663"/>
          </a:xfrm>
        </p:spPr>
        <p:txBody>
          <a:bodyPr>
            <a:normAutofit fontScale="85000" lnSpcReduction="20000"/>
          </a:bodyPr>
          <a:lstStyle/>
          <a:p>
            <a:r>
              <a:rPr lang="fr-FR" sz="2800" b="1" dirty="0" smtClean="0"/>
              <a:t>Maintenant commencer la programmation avec BOOTSTRAP</a:t>
            </a:r>
            <a:endParaRPr lang="fr-FR" sz="2800" b="1" dirty="0" smtClean="0"/>
          </a:p>
          <a:p>
            <a:r>
              <a:rPr lang="fr-FR" sz="2800" b="1" dirty="0" err="1" smtClean="0"/>
              <a:t>Exp</a:t>
            </a:r>
            <a:r>
              <a:rPr lang="fr-FR" sz="2800" b="1" dirty="0" smtClean="0"/>
              <a:t>:</a:t>
            </a:r>
            <a:endParaRPr lang="fr-FR" sz="2800" b="1" dirty="0" smtClean="0"/>
          </a:p>
          <a:p>
            <a:r>
              <a:rPr lang="fr-FR" sz="2800" b="1" dirty="0"/>
              <a:t> &lt;body&gt;</a:t>
            </a:r>
            <a:endParaRPr lang="fr-FR" sz="2800" b="1" dirty="0"/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</a:t>
            </a:r>
            <a:r>
              <a:rPr lang="fr-FR" sz="2800" b="1" dirty="0" err="1">
                <a:solidFill>
                  <a:srgbClr val="FF0000"/>
                </a:solidFill>
              </a:rPr>
              <a:t>row</a:t>
            </a:r>
            <a:r>
              <a:rPr lang="fr-FR" sz="2800" b="1" dirty="0">
                <a:solidFill>
                  <a:srgbClr val="FF0000"/>
                </a:solidFill>
              </a:rPr>
              <a:t>"&gt;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class="col-4 </a:t>
            </a:r>
            <a:r>
              <a:rPr lang="fr-FR" sz="2800" b="1" dirty="0" err="1">
                <a:solidFill>
                  <a:srgbClr val="FF0000"/>
                </a:solidFill>
              </a:rPr>
              <a:t>bg-success</a:t>
            </a:r>
            <a:r>
              <a:rPr lang="fr-FR" sz="2800" b="1" dirty="0">
                <a:solidFill>
                  <a:srgbClr val="FF0000"/>
                </a:solidFill>
              </a:rPr>
              <a:t>"&gt;div 4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class="col-6 </a:t>
            </a:r>
            <a:r>
              <a:rPr lang="fr-FR" sz="2800" b="1" dirty="0" err="1">
                <a:solidFill>
                  <a:srgbClr val="FF0000"/>
                </a:solidFill>
              </a:rPr>
              <a:t>bg</a:t>
            </a:r>
            <a:r>
              <a:rPr lang="fr-FR" sz="2800" b="1" dirty="0">
                <a:solidFill>
                  <a:srgbClr val="FF0000"/>
                </a:solidFill>
              </a:rPr>
              <a:t>-warning"&gt;div 6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class="col-2 </a:t>
            </a:r>
            <a:r>
              <a:rPr lang="fr-FR" sz="2800" b="1" dirty="0" err="1">
                <a:solidFill>
                  <a:srgbClr val="FF0000"/>
                </a:solidFill>
              </a:rPr>
              <a:t>bg</a:t>
            </a:r>
            <a:r>
              <a:rPr lang="fr-FR" sz="2800" b="1" dirty="0">
                <a:solidFill>
                  <a:srgbClr val="FF0000"/>
                </a:solidFill>
              </a:rPr>
              <a:t>-info"&gt;div 2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</a:t>
            </a:r>
            <a:r>
              <a:rPr lang="fr-FR" sz="2800" b="1" dirty="0" err="1">
                <a:solidFill>
                  <a:srgbClr val="FF0000"/>
                </a:solidFill>
              </a:rPr>
              <a:t>row</a:t>
            </a:r>
            <a:r>
              <a:rPr lang="fr-FR" sz="2800" b="1" dirty="0">
                <a:solidFill>
                  <a:srgbClr val="FF0000"/>
                </a:solidFill>
              </a:rPr>
              <a:t>"&gt;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class="col-3 </a:t>
            </a:r>
            <a:r>
              <a:rPr lang="fr-FR" sz="2800" b="1" dirty="0" err="1">
                <a:solidFill>
                  <a:srgbClr val="FF0000"/>
                </a:solidFill>
              </a:rPr>
              <a:t>bg</a:t>
            </a:r>
            <a:r>
              <a:rPr lang="fr-FR" sz="2800" b="1" dirty="0">
                <a:solidFill>
                  <a:srgbClr val="FF0000"/>
                </a:solidFill>
              </a:rPr>
              <a:t>-danger"&gt;div 3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class="col-2 </a:t>
            </a:r>
            <a:r>
              <a:rPr lang="fr-FR" sz="2800" b="1" dirty="0" err="1">
                <a:solidFill>
                  <a:srgbClr val="FF0000"/>
                </a:solidFill>
              </a:rPr>
              <a:t>bg</a:t>
            </a:r>
            <a:r>
              <a:rPr lang="fr-FR" sz="2800" b="1" dirty="0">
                <a:solidFill>
                  <a:srgbClr val="FF0000"/>
                </a:solidFill>
              </a:rPr>
              <a:t>-info"&gt;div 2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&lt;div class="col-5 </a:t>
            </a:r>
            <a:r>
              <a:rPr lang="fr-FR" sz="2800" b="1" dirty="0" err="1">
                <a:solidFill>
                  <a:srgbClr val="FF0000"/>
                </a:solidFill>
              </a:rPr>
              <a:t>bg-success</a:t>
            </a:r>
            <a:r>
              <a:rPr lang="fr-FR" sz="2800" b="1" dirty="0">
                <a:solidFill>
                  <a:srgbClr val="FF0000"/>
                </a:solidFill>
              </a:rPr>
              <a:t>"&gt;div 5 colonnes&lt;/div&gt;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    &lt;/div&gt;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/>
              <a:t>  &lt;/body</a:t>
            </a:r>
            <a:r>
              <a:rPr lang="fr-FR" sz="2800" b="1" dirty="0" smtClean="0"/>
              <a:t>&gt;</a:t>
            </a:r>
            <a:endParaRPr lang="fr-FR" sz="2800" b="1" dirty="0" smtClean="0"/>
          </a:p>
          <a:p>
            <a:pPr marL="0" indent="0">
              <a:buNone/>
            </a:pP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powerful </a:t>
            </a:r>
            <a:r>
              <a:rPr lang="fr-FR" sz="3200" b="1" dirty="0"/>
              <a:t>Points  </a:t>
            </a:r>
            <a:r>
              <a:rPr lang="en-GB" altLang="fr-FR" sz="3200" b="1" dirty="0"/>
              <a:t>of</a:t>
            </a:r>
            <a:r>
              <a:rPr lang="fr-FR" sz="3200" b="1" dirty="0"/>
              <a:t> </a:t>
            </a:r>
            <a:r>
              <a:rPr lang="fr-FR" sz="3200" b="1" dirty="0" err="1"/>
              <a:t>Bootstrap</a:t>
            </a:r>
            <a:r>
              <a:rPr lang="fr-FR" sz="3200" b="1" dirty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Interfaces adaptatives et homogènes </a:t>
            </a:r>
            <a:endParaRPr lang="fr-FR" sz="3600" dirty="0" smtClean="0">
              <a:solidFill>
                <a:schemeClr val="tx1"/>
              </a:solidFill>
            </a:endParaRPr>
          </a:p>
          <a:p>
            <a:endParaRPr lang="fr-FR" sz="3600" dirty="0">
              <a:solidFill>
                <a:schemeClr val="tx1"/>
              </a:solidFill>
            </a:endParaRPr>
          </a:p>
          <a:p>
            <a:r>
              <a:rPr lang="fr-FR" sz="3600" dirty="0">
                <a:solidFill>
                  <a:schemeClr val="tx1"/>
                </a:solidFill>
              </a:rPr>
              <a:t>Facile pour </a:t>
            </a:r>
            <a:r>
              <a:rPr lang="fr-FR" sz="3600" dirty="0" smtClean="0">
                <a:solidFill>
                  <a:schemeClr val="tx1"/>
                </a:solidFill>
              </a:rPr>
              <a:t>débuter</a:t>
            </a:r>
            <a:endParaRPr lang="fr-FR" sz="3600" dirty="0" smtClean="0">
              <a:solidFill>
                <a:schemeClr val="tx1"/>
              </a:solidFill>
            </a:endParaRPr>
          </a:p>
          <a:p>
            <a:endParaRPr lang="fr-FR" sz="3600" dirty="0">
              <a:solidFill>
                <a:schemeClr val="tx1"/>
              </a:solidFill>
            </a:endParaRPr>
          </a:p>
          <a:p>
            <a:r>
              <a:rPr lang="fr-FR" sz="3600" dirty="0">
                <a:solidFill>
                  <a:schemeClr val="tx1"/>
                </a:solidFill>
              </a:rPr>
              <a:t>Documentation de bonne qualité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GB" altLang="fr-FR" sz="3200" b="1" dirty="0"/>
              <a:t>grid </a:t>
            </a:r>
            <a:r>
              <a:rPr lang="fr-FR" sz="3200" b="1" dirty="0"/>
              <a:t>Syst</a:t>
            </a:r>
            <a:r>
              <a:rPr lang="en-GB" altLang="fr-FR" sz="3200" b="1" dirty="0"/>
              <a:t>e</a:t>
            </a:r>
            <a:r>
              <a:rPr lang="fr-FR" sz="3200" b="1" dirty="0"/>
              <a:t>m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20688"/>
            <a:ext cx="8786874" cy="6023022"/>
          </a:xfrm>
        </p:spPr>
        <p:txBody>
          <a:bodyPr>
            <a:noAutofit/>
          </a:bodyPr>
          <a:lstStyle/>
          <a:p>
            <a:r>
              <a:rPr lang="en-US" altLang="fr-FR" sz="2800" dirty="0">
                <a:solidFill>
                  <a:schemeClr val="tx1"/>
                </a:solidFill>
              </a:rPr>
              <a:t>A grid that adapts to different devices:xs extra small (portrait phones, &lt;576px)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sm small (landscape phones, ≥576px)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md medium (tablets, ≥768px)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lg large (laptops, ≥992px)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xl extra large (large screens, ≥1200px)</a:t>
            </a:r>
            <a:endParaRPr lang="en-US" alt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220072" y="4869160"/>
            <a:ext cx="3947889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770"/>
            <a:ext cx="5868144" cy="689926"/>
          </a:xfrm>
        </p:spPr>
        <p:txBody>
          <a:bodyPr>
            <a:normAutofit/>
          </a:bodyPr>
          <a:lstStyle/>
          <a:p>
            <a:r>
              <a:rPr lang="en-US" altLang="fr-FR" dirty="0">
                <a:solidFill>
                  <a:schemeClr val="accent4">
                    <a:lumMod val="75000"/>
                  </a:schemeClr>
                </a:solidFill>
              </a:rPr>
              <a:t>Responsive page example</a:t>
            </a:r>
            <a:endParaRPr lang="en-US" alt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908720"/>
            <a:ext cx="8712968" cy="553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836712"/>
            <a:ext cx="7353300" cy="5362575"/>
          </a:xfrm>
          <a:prstGeom prst="rect">
            <a:avLst/>
          </a:prstGeom>
        </p:spPr>
      </p:pic>
      <p:sp>
        <p:nvSpPr>
          <p:cNvPr id="5" name="Titre 1"/>
          <p:cNvSpPr txBox="1"/>
          <p:nvPr/>
        </p:nvSpPr>
        <p:spPr>
          <a:xfrm>
            <a:off x="1" y="2770"/>
            <a:ext cx="5868144" cy="68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dirty="0">
                <a:solidFill>
                  <a:schemeClr val="accent4">
                    <a:lumMod val="75000"/>
                  </a:schemeClr>
                </a:solidFill>
              </a:rPr>
              <a:t>Responsive page example</a:t>
            </a:r>
            <a:endParaRPr lang="en-US" alt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HTML (2)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949280"/>
            <a:ext cx="8786874" cy="6944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b="1" i="1" dirty="0">
                <a:solidFill>
                  <a:schemeClr val="tx1"/>
                </a:solidFill>
              </a:rPr>
              <a:t>Structure générale d’un document HTML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907704" y="404664"/>
            <a:ext cx="525658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08720"/>
            <a:ext cx="3888481" cy="5801861"/>
          </a:xfrm>
          <a:prstGeom prst="rect">
            <a:avLst/>
          </a:prstGeom>
        </p:spPr>
      </p:pic>
      <p:sp>
        <p:nvSpPr>
          <p:cNvPr id="5" name="Titre 1"/>
          <p:cNvSpPr txBox="1"/>
          <p:nvPr/>
        </p:nvSpPr>
        <p:spPr>
          <a:xfrm>
            <a:off x="1" y="2770"/>
            <a:ext cx="5868144" cy="68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fr-FR" dirty="0">
                <a:solidFill>
                  <a:schemeClr val="accent4">
                    <a:lumMod val="75000"/>
                  </a:schemeClr>
                </a:solidFill>
              </a:rPr>
              <a:t>Responsive page example</a:t>
            </a:r>
            <a:endParaRPr lang="en-US" alt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 gri</a:t>
            </a:r>
            <a:r>
              <a:rPr lang="en-GB" altLang="fr-FR" sz="3200" b="1" dirty="0"/>
              <a:t>d system</a:t>
            </a:r>
            <a:r>
              <a:rPr lang="fr-FR" sz="3200" b="1" dirty="0"/>
              <a:t> (2)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857232"/>
            <a:ext cx="8750206" cy="1923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3200" dirty="0">
                <a:solidFill>
                  <a:schemeClr val="tx1"/>
                </a:solidFill>
              </a:rPr>
              <a:t>The container can be seen as a grid, in which rows are defined. The content elements occupy a certain number of columns within a given row.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407707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03648" y="407707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979712" y="407707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55776" y="407707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95836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71900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47964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24028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364088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940152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516216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092280" y="407707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7584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03648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79712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555776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095836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671900" y="4941168"/>
            <a:ext cx="57606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47964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824028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364088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940152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16216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092280" y="4941168"/>
            <a:ext cx="5760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gri</a:t>
            </a:r>
            <a:r>
              <a:rPr lang="en-GB" altLang="fr-FR" sz="3200" b="1" dirty="0"/>
              <a:t>d system</a:t>
            </a:r>
            <a:r>
              <a:rPr lang="fr-FR" sz="3200" b="1" dirty="0"/>
              <a:t> </a:t>
            </a:r>
            <a:r>
              <a:rPr lang="fr-FR" sz="3200" b="1" dirty="0" smtClean="0"/>
              <a:t>(3)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20688"/>
            <a:ext cx="8786874" cy="6023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 gri</a:t>
            </a:r>
            <a:r>
              <a:rPr lang="en-GB" altLang="fr-FR" sz="3200" dirty="0">
                <a:solidFill>
                  <a:schemeClr val="tx1"/>
                </a:solidFill>
              </a:rPr>
              <a:t>d behaviour</a:t>
            </a:r>
            <a:r>
              <a:rPr lang="fr-FR" sz="3200" dirty="0">
                <a:solidFill>
                  <a:schemeClr val="tx1"/>
                </a:solidFill>
              </a:rPr>
              <a:t> :</a:t>
            </a:r>
            <a:endParaRPr lang="fr-FR" sz="3200" dirty="0">
              <a:solidFill>
                <a:schemeClr val="tx1"/>
              </a:solidFill>
            </a:endParaRPr>
          </a:p>
          <a:p>
            <a:r>
              <a:rPr lang="en-US" altLang="fr-FR" sz="3200" dirty="0">
                <a:solidFill>
                  <a:schemeClr val="tx1"/>
                </a:solidFill>
              </a:rPr>
              <a:t>Content first reduced (in width) and then stacked (one below the other) as the device narrows</a:t>
            </a:r>
            <a:endParaRPr lang="en-US" altLang="fr-FR" sz="3200" dirty="0">
              <a:solidFill>
                <a:schemeClr val="tx1"/>
              </a:solidFill>
            </a:endParaRPr>
          </a:p>
          <a:p>
            <a:endParaRPr lang="en-US" altLang="fr-FR" sz="3200" dirty="0">
              <a:solidFill>
                <a:schemeClr val="tx1"/>
              </a:solidFill>
            </a:endParaRPr>
          </a:p>
          <a:p>
            <a:r>
              <a:rPr lang="en-US" altLang="fr-FR" sz="3200" dirty="0">
                <a:solidFill>
                  <a:schemeClr val="tx1"/>
                </a:solidFill>
              </a:rPr>
              <a:t>Possibility to hide content when the device narrows</a:t>
            </a:r>
            <a:endParaRPr lang="en-US" altLang="fr-FR" sz="3200" dirty="0">
              <a:solidFill>
                <a:schemeClr val="tx1"/>
              </a:solidFill>
            </a:endParaRPr>
          </a:p>
          <a:p>
            <a:endParaRPr lang="en-US" altLang="fr-FR" sz="3200" dirty="0">
              <a:solidFill>
                <a:schemeClr val="tx1"/>
              </a:solidFill>
            </a:endParaRPr>
          </a:p>
          <a:p>
            <a:r>
              <a:rPr lang="en-US" altLang="fr-FR" sz="3200" dirty="0">
                <a:solidFill>
                  <a:schemeClr val="tx1"/>
                </a:solidFill>
              </a:rPr>
              <a:t>Opposite behavior when the device widens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altLang="fr-FR" sz="3200" dirty="0"/>
              <a:t>Examples of the grid system</a:t>
            </a:r>
            <a:endParaRPr lang="en-US" alt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971600" y="299695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547664" y="299695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23728" y="299695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99792" y="299695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9852" y="2996952"/>
            <a:ext cx="57606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815916" y="2996952"/>
            <a:ext cx="57606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91980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968044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08104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084168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660232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236296" y="2996952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2"/>
          <p:cNvSpPr>
            <a:spLocks noGrp="1"/>
          </p:cNvSpPr>
          <p:nvPr>
            <p:ph idx="1"/>
          </p:nvPr>
        </p:nvSpPr>
        <p:spPr>
          <a:xfrm>
            <a:off x="1366980" y="5949280"/>
            <a:ext cx="5437268" cy="607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b="1" dirty="0" smtClean="0">
                <a:solidFill>
                  <a:schemeClr val="tx1"/>
                </a:solidFill>
              </a:rPr>
              <a:t>Grille définie pour tablettes (md)</a:t>
            </a:r>
            <a:endParaRPr lang="fr-FR" sz="2600" b="1" dirty="0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1363443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43608" y="1363443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1763688" y="1363443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483768" y="1363443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203848" y="1363443"/>
            <a:ext cx="792088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3928" y="1363443"/>
            <a:ext cx="792088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464400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36408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08416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80424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52432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8244408" y="1363443"/>
            <a:ext cx="7920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vers le haut 55"/>
          <p:cNvSpPr/>
          <p:nvPr/>
        </p:nvSpPr>
        <p:spPr>
          <a:xfrm>
            <a:off x="4189019" y="2060848"/>
            <a:ext cx="396044" cy="64807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 vers le haut 56"/>
          <p:cNvSpPr/>
          <p:nvPr/>
        </p:nvSpPr>
        <p:spPr>
          <a:xfrm rot="10800000">
            <a:off x="4214885" y="3597682"/>
            <a:ext cx="396044" cy="64807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2374032" y="4431671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2950096" y="4431671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526160" y="4431671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102224" y="4431671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4642284" y="4431671"/>
            <a:ext cx="57606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18348" y="4431671"/>
            <a:ext cx="576064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374032" y="4791354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950096" y="4791354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526160" y="4791354"/>
            <a:ext cx="643375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4102224" y="4791354"/>
            <a:ext cx="540060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4642284" y="4791354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5218348" y="4791354"/>
            <a:ext cx="5760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 de texte 2"/>
          <p:cNvSpPr txBox="1"/>
          <p:nvPr/>
        </p:nvSpPr>
        <p:spPr>
          <a:xfrm>
            <a:off x="5393055" y="1466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6" grpId="0" animBg="1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16" y="1268760"/>
            <a:ext cx="6552728" cy="4575261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3" cy="792088"/>
          </a:xfrm>
        </p:spPr>
        <p:txBody>
          <a:bodyPr/>
          <a:lstStyle/>
          <a:p>
            <a:r>
              <a:rPr lang="en-GB" altLang="fr-FR" b="1" dirty="0">
                <a:solidFill>
                  <a:schemeClr val="accent4">
                    <a:lumMod val="75000"/>
                  </a:schemeClr>
                </a:solidFill>
              </a:rPr>
              <a:t>display on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tablettes (md)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901342"/>
            <a:ext cx="9086850" cy="5263962"/>
          </a:xfrm>
          <a:prstGeom prst="rect">
            <a:avLst/>
          </a:prstGeom>
        </p:spPr>
      </p:pic>
      <p:sp>
        <p:nvSpPr>
          <p:cNvPr id="6" name="Titre 7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47713" cy="792088"/>
          </a:xfrm>
        </p:spPr>
        <p:txBody>
          <a:bodyPr/>
          <a:lstStyle/>
          <a:p>
            <a:r>
              <a:rPr lang="en-GB" altLang="fr-FR" b="1" dirty="0">
                <a:solidFill>
                  <a:schemeClr val="accent4">
                    <a:lumMod val="75000"/>
                  </a:schemeClr>
                </a:solidFill>
              </a:rPr>
              <a:t>display on screen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(lg)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7"/>
          <p:cNvSpPr txBox="1"/>
          <p:nvPr/>
        </p:nvSpPr>
        <p:spPr>
          <a:xfrm>
            <a:off x="179512" y="116632"/>
            <a:ext cx="6347713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fr-FR" b="1" dirty="0" smtClean="0">
                <a:solidFill>
                  <a:schemeClr val="accent4">
                    <a:lumMod val="75000"/>
                  </a:schemeClr>
                </a:solidFill>
              </a:rPr>
              <a:t>display on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smartphone (</a:t>
            </a:r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sm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736" y="1268760"/>
            <a:ext cx="3888432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fr-FR" sz="3200" b="1" dirty="0"/>
              <a:t>Containers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92696"/>
            <a:ext cx="878687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fr-FR" sz="2800" dirty="0">
                <a:solidFill>
                  <a:schemeClr val="tx1"/>
                </a:solidFill>
              </a:rPr>
              <a:t>two</a:t>
            </a:r>
            <a:r>
              <a:rPr lang="fr-FR" sz="2800" dirty="0">
                <a:solidFill>
                  <a:schemeClr val="tx1"/>
                </a:solidFill>
              </a:rPr>
              <a:t> types </a:t>
            </a:r>
            <a:r>
              <a:rPr lang="en-GB" altLang="fr-FR" sz="2800" dirty="0">
                <a:solidFill>
                  <a:schemeClr val="tx1"/>
                </a:solidFill>
              </a:rPr>
              <a:t>of</a:t>
            </a:r>
            <a:r>
              <a:rPr lang="fr-FR" sz="2800" dirty="0">
                <a:solidFill>
                  <a:schemeClr val="tx1"/>
                </a:solidFill>
              </a:rPr>
              <a:t> containers :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A container-fluid class that allows the grid to occupy the full width.</a:t>
            </a:r>
            <a:endParaRPr lang="en-US" altLang="fr-FR" sz="2800" dirty="0">
              <a:solidFill>
                <a:schemeClr val="tx1"/>
              </a:solidFill>
            </a:endParaRPr>
          </a:p>
          <a:p>
            <a:endParaRPr lang="en-US" altLang="fr-FR" sz="2800" dirty="0">
              <a:solidFill>
                <a:schemeClr val="tx1"/>
              </a:solidFill>
            </a:endParaRPr>
          </a:p>
          <a:p>
            <a:r>
              <a:rPr lang="en-US" altLang="fr-FR" sz="2800" dirty="0">
                <a:solidFill>
                  <a:schemeClr val="tx1"/>
                </a:solidFill>
              </a:rPr>
              <a:t>A container class that centers the grid with a fixed width (defined according to the device’s width).</a:t>
            </a:r>
            <a:endParaRPr lang="en-US" altLang="fr-FR" sz="28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2687"/>
            <a:ext cx="8352928" cy="27706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935881" y="6093296"/>
            <a:ext cx="69847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Ex</a:t>
            </a:r>
            <a:r>
              <a:rPr lang="en-GB" altLang="fr-FR" sz="2400" b="1" dirty="0"/>
              <a:t>a</a:t>
            </a:r>
            <a:r>
              <a:rPr lang="fr-FR" sz="2400" b="1" dirty="0"/>
              <a:t>mples </a:t>
            </a:r>
            <a:r>
              <a:rPr lang="en-GB" altLang="fr-FR" sz="2400" b="1" dirty="0"/>
              <a:t>with two </a:t>
            </a:r>
            <a:r>
              <a:rPr lang="fr-FR" sz="2400" b="1" dirty="0"/>
              <a:t> classes serv</a:t>
            </a:r>
            <a:r>
              <a:rPr lang="en-GB" altLang="fr-FR" sz="2400" b="1" dirty="0"/>
              <a:t>ing </a:t>
            </a:r>
            <a:r>
              <a:rPr lang="fr-FR" sz="2400" b="1" dirty="0"/>
              <a:t> </a:t>
            </a:r>
            <a:r>
              <a:rPr lang="en-GB" altLang="fr-FR" sz="2400" b="1" dirty="0"/>
              <a:t>as</a:t>
            </a:r>
            <a:r>
              <a:rPr lang="fr-FR" sz="2400" b="1" dirty="0"/>
              <a:t> </a:t>
            </a:r>
            <a:r>
              <a:rPr lang="fr-FR" sz="2400" b="1" dirty="0" smtClean="0"/>
              <a:t>container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fr-FR" sz="3200" b="1" dirty="0"/>
              <a:t>Containers</a:t>
            </a:r>
            <a:endParaRPr lang="fr-FR" sz="3200" dirty="0"/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76" y="38900"/>
            <a:ext cx="5328592" cy="13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" y="1376979"/>
            <a:ext cx="8898552" cy="5293284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42844" y="692696"/>
            <a:ext cx="878687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CODE 01: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Rangées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</a:rPr>
              <a:t>Les rangées servent à regrouper horizontalement des colonnes :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dirty="0">
                <a:solidFill>
                  <a:schemeClr val="tx1"/>
                </a:solidFill>
              </a:rPr>
              <a:t>Classe </a:t>
            </a:r>
            <a:r>
              <a:rPr lang="fr-FR" sz="3600" b="1" dirty="0">
                <a:solidFill>
                  <a:schemeClr val="tx1"/>
                </a:solidFill>
              </a:rPr>
              <a:t>.</a:t>
            </a:r>
            <a:r>
              <a:rPr lang="fr-FR" sz="3600" b="1" dirty="0" err="1">
                <a:solidFill>
                  <a:schemeClr val="tx1"/>
                </a:solidFill>
              </a:rPr>
              <a:t>row</a:t>
            </a:r>
            <a:endParaRPr lang="fr-FR" sz="3600" b="1" dirty="0">
              <a:solidFill>
                <a:schemeClr val="tx1"/>
              </a:solidFill>
            </a:endParaRPr>
          </a:p>
          <a:p>
            <a:pPr lvl="0"/>
            <a:r>
              <a:rPr lang="fr-FR" sz="3600" dirty="0">
                <a:solidFill>
                  <a:schemeClr val="tx1"/>
                </a:solidFill>
              </a:rPr>
              <a:t>Une rangée occupe la hauteur du contenu de sa plus grande colonne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HTML </a:t>
            </a:r>
            <a:r>
              <a:rPr lang="fr-FR" sz="3200" b="1" dirty="0" smtClean="0"/>
              <a:t>(3)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6406978"/>
            <a:ext cx="8786874" cy="6944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fr-FR" sz="2400" dirty="0">
                <a:solidFill>
                  <a:schemeClr val="tx1"/>
                </a:solidFill>
              </a:rPr>
              <a:t>An example HTML file and how it appears in a browser.</a:t>
            </a:r>
            <a:endParaRPr lang="en-US" alt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92696"/>
            <a:ext cx="5365260" cy="571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7"/>
            <a:ext cx="3635896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Colonnes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22842"/>
            <a:ext cx="9001156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</a:rPr>
              <a:t>Le contenu se déclare à l’intérieur de colonnes :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dirty="0">
                <a:solidFill>
                  <a:schemeClr val="tx1"/>
                </a:solidFill>
              </a:rPr>
              <a:t>Les colonnes sont les seuls éléments ”enfant” des rangées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dirty="0">
                <a:solidFill>
                  <a:schemeClr val="tx1"/>
                </a:solidFill>
              </a:rPr>
              <a:t>Par défaut dans </a:t>
            </a:r>
            <a:r>
              <a:rPr lang="fr-FR" sz="3600" b="1" dirty="0" err="1">
                <a:solidFill>
                  <a:schemeClr val="tx1"/>
                </a:solidFill>
              </a:rPr>
              <a:t>Bootstrap</a:t>
            </a:r>
            <a:r>
              <a:rPr lang="fr-FR" sz="3600" dirty="0">
                <a:solidFill>
                  <a:schemeClr val="tx1"/>
                </a:solidFill>
              </a:rPr>
              <a:t>, on dispose de 12 colonnes par rangée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dirty="0">
                <a:solidFill>
                  <a:schemeClr val="tx1"/>
                </a:solidFill>
              </a:rPr>
              <a:t>La taille des colonnes est automatiquement calculée (selon un pourcentage), ce qui permet l’adaptation à la taille de l’écran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Colonnes (2)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48680"/>
            <a:ext cx="8677628" cy="609503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La classe indique le nombre de colonnes occupées par le contenu (jusqu’à 12 colonnes) :</a:t>
            </a:r>
            <a:endParaRPr lang="fr-FR" sz="2800" dirty="0">
              <a:solidFill>
                <a:schemeClr val="tx1"/>
              </a:solidFill>
            </a:endParaRPr>
          </a:p>
          <a:p>
            <a:pPr lvl="0"/>
            <a:r>
              <a:rPr lang="fr-FR" sz="3600" b="1" dirty="0" smtClean="0">
                <a:solidFill>
                  <a:srgbClr val="0070C0"/>
                </a:solidFill>
              </a:rPr>
              <a:t>col-1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chemeClr val="tx1"/>
                </a:solidFill>
              </a:rPr>
              <a:t>signifie </a:t>
            </a:r>
            <a:r>
              <a:rPr lang="fr-FR" sz="3200" dirty="0">
                <a:solidFill>
                  <a:schemeClr val="tx1"/>
                </a:solidFill>
              </a:rPr>
              <a:t>que le contenu occupe 1 colonne en </a:t>
            </a:r>
            <a:r>
              <a:rPr lang="fr-FR" sz="3200" b="1" dirty="0" err="1">
                <a:solidFill>
                  <a:schemeClr val="tx1"/>
                </a:solidFill>
              </a:rPr>
              <a:t>xs</a:t>
            </a:r>
            <a:endParaRPr lang="fr-FR" sz="3200" b="1" dirty="0">
              <a:solidFill>
                <a:schemeClr val="tx1"/>
              </a:solidFill>
            </a:endParaRPr>
          </a:p>
          <a:p>
            <a:pPr lvl="0"/>
            <a:r>
              <a:rPr lang="fr-FR" sz="3600" b="1" dirty="0" smtClean="0">
                <a:solidFill>
                  <a:srgbClr val="0070C0"/>
                </a:solidFill>
              </a:rPr>
              <a:t>col-sm-4 </a:t>
            </a:r>
            <a:r>
              <a:rPr lang="fr-FR" sz="3200" dirty="0">
                <a:solidFill>
                  <a:schemeClr val="tx1"/>
                </a:solidFill>
              </a:rPr>
              <a:t>signifie que le contenu occupe 4 colonnes en </a:t>
            </a:r>
            <a:r>
              <a:rPr lang="fr-FR" sz="3200" b="1" dirty="0" err="1">
                <a:solidFill>
                  <a:schemeClr val="tx1"/>
                </a:solidFill>
              </a:rPr>
              <a:t>sm</a:t>
            </a:r>
            <a:endParaRPr lang="fr-FR" sz="3200" b="1" dirty="0">
              <a:solidFill>
                <a:schemeClr val="tx1"/>
              </a:solidFill>
            </a:endParaRPr>
          </a:p>
          <a:p>
            <a:pPr lvl="0"/>
            <a:r>
              <a:rPr lang="fr-FR" sz="3600" b="1" dirty="0" smtClean="0">
                <a:solidFill>
                  <a:srgbClr val="0070C0"/>
                </a:solidFill>
              </a:rPr>
              <a:t>col-md-4 </a:t>
            </a:r>
            <a:r>
              <a:rPr lang="fr-FR" sz="3200" dirty="0">
                <a:solidFill>
                  <a:schemeClr val="tx1"/>
                </a:solidFill>
              </a:rPr>
              <a:t>signifie que le contenu occupe 4 colonnes en </a:t>
            </a:r>
            <a:r>
              <a:rPr lang="fr-FR" sz="3200" b="1" dirty="0">
                <a:solidFill>
                  <a:schemeClr val="tx1"/>
                </a:solidFill>
              </a:rPr>
              <a:t>md</a:t>
            </a:r>
            <a:endParaRPr lang="fr-FR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tx1"/>
                </a:solidFill>
              </a:rPr>
              <a:t>Les dispositifs sont définis selon des largeurs minimales, donc une classe de colonne s’applique à ce dispositif </a:t>
            </a:r>
            <a:r>
              <a:rPr lang="fr-FR" sz="2800" b="1" dirty="0">
                <a:solidFill>
                  <a:schemeClr val="tx1"/>
                </a:solidFill>
              </a:rPr>
              <a:t>et aux dispositifs plus grands</a:t>
            </a:r>
            <a:endParaRPr lang="fr-FR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Exemple de grille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614" y="6478986"/>
            <a:ext cx="8786874" cy="406398"/>
          </a:xfrm>
        </p:spPr>
        <p:txBody>
          <a:bodyPr>
            <a:noAutofit/>
          </a:bodyPr>
          <a:lstStyle/>
          <a:p>
            <a:r>
              <a:rPr lang="fr-FR" b="1" i="1" dirty="0">
                <a:solidFill>
                  <a:schemeClr val="tx1"/>
                </a:solidFill>
              </a:rPr>
              <a:t>Deux rangées dont les éléments occupent un certain nombre de colonnes en </a:t>
            </a:r>
            <a:r>
              <a:rPr lang="fr-FR" b="1" i="1" dirty="0" err="1">
                <a:solidFill>
                  <a:schemeClr val="tx1"/>
                </a:solidFill>
              </a:rPr>
              <a:t>xs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2904"/>
            <a:ext cx="9108504" cy="469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4" y="5085184"/>
            <a:ext cx="8786874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Enroulement de colonnes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49636" cy="1851688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1"/>
                </a:solidFill>
              </a:rPr>
              <a:t>Quand un élément (réparti sur plusieurs colonnes) n’a plus assez de place disponible, il est placé sur une ligne en dessous (mais toujours dans la même rangée)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5" y="3356992"/>
            <a:ext cx="8509605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Saut de colonnes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1"/>
                </a:solidFill>
              </a:rPr>
              <a:t>La classe  </a:t>
            </a:r>
            <a:r>
              <a:rPr lang="fr-FR" sz="3600" b="1" dirty="0">
                <a:solidFill>
                  <a:schemeClr val="tx1"/>
                </a:solidFill>
              </a:rPr>
              <a:t>offset-*-x </a:t>
            </a:r>
            <a:r>
              <a:rPr lang="fr-FR" sz="3600" dirty="0">
                <a:solidFill>
                  <a:schemeClr val="tx1"/>
                </a:solidFill>
              </a:rPr>
              <a:t>permet de sauter </a:t>
            </a:r>
            <a:r>
              <a:rPr lang="fr-FR" sz="3600" b="1" dirty="0">
                <a:solidFill>
                  <a:schemeClr val="tx1"/>
                </a:solidFill>
              </a:rPr>
              <a:t>x</a:t>
            </a:r>
            <a:r>
              <a:rPr lang="fr-FR" sz="3600" dirty="0">
                <a:solidFill>
                  <a:schemeClr val="tx1"/>
                </a:solidFill>
              </a:rPr>
              <a:t> colonnes (marge à gauche), </a:t>
            </a:r>
            <a:endParaRPr lang="fr-FR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par </a:t>
            </a:r>
            <a:r>
              <a:rPr lang="fr-FR" sz="3600" dirty="0">
                <a:solidFill>
                  <a:schemeClr val="tx1"/>
                </a:solidFill>
              </a:rPr>
              <a:t>exemple :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b="1" dirty="0">
                <a:solidFill>
                  <a:srgbClr val="0070C0"/>
                </a:solidFill>
              </a:rPr>
              <a:t>offset-md-1</a:t>
            </a:r>
            <a:r>
              <a:rPr lang="fr-FR" sz="3600" dirty="0">
                <a:solidFill>
                  <a:schemeClr val="tx1"/>
                </a:solidFill>
              </a:rPr>
              <a:t> permet de sauter une colonne pour les dispositifs </a:t>
            </a:r>
            <a:r>
              <a:rPr lang="fr-FR" sz="3600" b="1" i="1" dirty="0">
                <a:solidFill>
                  <a:schemeClr val="tx1"/>
                </a:solidFill>
              </a:rPr>
              <a:t>md</a:t>
            </a:r>
            <a:r>
              <a:rPr lang="fr-FR" sz="3600" i="1" dirty="0">
                <a:solidFill>
                  <a:schemeClr val="tx1"/>
                </a:solidFill>
              </a:rPr>
              <a:t> </a:t>
            </a:r>
            <a:r>
              <a:rPr lang="fr-FR" sz="3600" dirty="0">
                <a:solidFill>
                  <a:schemeClr val="tx1"/>
                </a:solidFill>
              </a:rPr>
              <a:t>et supérieurs</a:t>
            </a:r>
            <a:endParaRPr lang="fr-FR" sz="3600" dirty="0">
              <a:solidFill>
                <a:schemeClr val="tx1"/>
              </a:solidFill>
            </a:endParaRPr>
          </a:p>
          <a:p>
            <a:pPr lvl="0"/>
            <a:r>
              <a:rPr lang="fr-FR" sz="3600" b="1" dirty="0">
                <a:solidFill>
                  <a:srgbClr val="0070C0"/>
                </a:solidFill>
              </a:rPr>
              <a:t>offset-</a:t>
            </a:r>
            <a:r>
              <a:rPr lang="fr-FR" sz="3600" b="1" dirty="0" err="1">
                <a:solidFill>
                  <a:srgbClr val="0070C0"/>
                </a:solidFill>
              </a:rPr>
              <a:t>sm</a:t>
            </a:r>
            <a:r>
              <a:rPr lang="fr-FR" sz="3600" b="1" dirty="0">
                <a:solidFill>
                  <a:srgbClr val="0070C0"/>
                </a:solidFill>
              </a:rPr>
              <a:t>- 4 </a:t>
            </a:r>
            <a:r>
              <a:rPr lang="fr-FR" sz="3600" dirty="0">
                <a:solidFill>
                  <a:schemeClr val="tx1"/>
                </a:solidFill>
              </a:rPr>
              <a:t>permet de sauter quatre colonnes pour les dispositifs </a:t>
            </a:r>
            <a:r>
              <a:rPr lang="fr-FR" sz="3600" b="1" i="1" dirty="0" err="1">
                <a:solidFill>
                  <a:schemeClr val="tx1"/>
                </a:solidFill>
              </a:rPr>
              <a:t>sm</a:t>
            </a:r>
            <a:r>
              <a:rPr lang="fr-FR" sz="3600" i="1" dirty="0">
                <a:solidFill>
                  <a:schemeClr val="tx1"/>
                </a:solidFill>
              </a:rPr>
              <a:t> </a:t>
            </a:r>
            <a:r>
              <a:rPr lang="fr-FR" sz="3600" dirty="0">
                <a:solidFill>
                  <a:schemeClr val="tx1"/>
                </a:solidFill>
              </a:rPr>
              <a:t>et supérieurs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Saut de </a:t>
            </a:r>
            <a:r>
              <a:rPr lang="fr-FR" sz="3200" b="1" dirty="0" smtClean="0"/>
              <a:t>colonnes (2)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786874" cy="555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800" b="1" dirty="0">
                <a:solidFill>
                  <a:schemeClr val="tx1"/>
                </a:solidFill>
              </a:rPr>
              <a:t>Exemple 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fr-FR" sz="2800" dirty="0">
                <a:solidFill>
                  <a:schemeClr val="tx1"/>
                </a:solidFill>
              </a:rPr>
            </a:br>
            <a:endParaRPr lang="fr-FR" sz="2600" dirty="0" smtClean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946"/>
            <a:ext cx="9144000" cy="453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0940"/>
            <a:ext cx="8136904" cy="9744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Imbrication d’éléments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Dans un groupe de colonnes, déclarer un ou plusieurs éléments de classe .</a:t>
            </a:r>
            <a:r>
              <a:rPr lang="fr-FR" sz="4000" dirty="0" err="1">
                <a:solidFill>
                  <a:schemeClr val="tx1"/>
                </a:solidFill>
              </a:rPr>
              <a:t>row</a:t>
            </a:r>
            <a:endParaRPr lang="fr-FR" sz="4000" dirty="0">
              <a:solidFill>
                <a:schemeClr val="tx1"/>
              </a:solidFill>
            </a:endParaRPr>
          </a:p>
          <a:p>
            <a:r>
              <a:rPr lang="fr-FR" sz="4000" dirty="0">
                <a:solidFill>
                  <a:schemeClr val="tx1"/>
                </a:solidFill>
              </a:rPr>
              <a:t>Ces éléments de classe .</a:t>
            </a:r>
            <a:r>
              <a:rPr lang="fr-FR" sz="4000" dirty="0" err="1">
                <a:solidFill>
                  <a:schemeClr val="tx1"/>
                </a:solidFill>
              </a:rPr>
              <a:t>row</a:t>
            </a:r>
            <a:r>
              <a:rPr lang="fr-FR" sz="4000" dirty="0">
                <a:solidFill>
                  <a:schemeClr val="tx1"/>
                </a:solidFill>
              </a:rPr>
              <a:t> sont imbriqués, et peuvent contenir à nouveau des groupes de colonnes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Exemple d’imbrication d’éléments</a:t>
            </a:r>
            <a:endParaRPr lang="fr-FR" sz="3200" dirty="0"/>
          </a:p>
        </p:txBody>
      </p:sp>
      <p:pic>
        <p:nvPicPr>
          <p:cNvPr id="5" name="Image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0964"/>
            <a:ext cx="9144000" cy="1167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Cacher</a:t>
            </a:r>
            <a:r>
              <a:rPr lang="fr-FR" sz="3200" dirty="0"/>
              <a:t>/</a:t>
            </a:r>
            <a:r>
              <a:rPr lang="fr-FR" sz="3200" b="1" dirty="0"/>
              <a:t>afficher des éléments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63" y="868346"/>
            <a:ext cx="8786874" cy="4510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Possibilité de </a:t>
            </a:r>
            <a:r>
              <a:rPr lang="fr-FR" sz="3200" b="1" dirty="0">
                <a:solidFill>
                  <a:schemeClr val="tx1"/>
                </a:solidFill>
              </a:rPr>
              <a:t>cacher </a:t>
            </a:r>
            <a:r>
              <a:rPr lang="fr-FR" sz="3200" dirty="0">
                <a:solidFill>
                  <a:schemeClr val="tx1"/>
                </a:solidFill>
              </a:rPr>
              <a:t>ou </a:t>
            </a:r>
            <a:r>
              <a:rPr lang="fr-FR" sz="3200" dirty="0" smtClean="0">
                <a:solidFill>
                  <a:schemeClr val="tx1"/>
                </a:solidFill>
              </a:rPr>
              <a:t>d’</a:t>
            </a:r>
            <a:r>
              <a:rPr lang="fr-FR" sz="3200" b="1" dirty="0" smtClean="0">
                <a:solidFill>
                  <a:schemeClr val="tx1"/>
                </a:solidFill>
              </a:rPr>
              <a:t>afficher </a:t>
            </a:r>
            <a:r>
              <a:rPr lang="fr-FR" sz="3200" b="1" dirty="0">
                <a:solidFill>
                  <a:schemeClr val="tx1"/>
                </a:solidFill>
              </a:rPr>
              <a:t>des éléments </a:t>
            </a:r>
            <a:r>
              <a:rPr lang="fr-FR" sz="3200" dirty="0">
                <a:solidFill>
                  <a:schemeClr val="tx1"/>
                </a:solidFill>
              </a:rPr>
              <a:t>selon les dispositifs </a:t>
            </a:r>
            <a:r>
              <a:rPr lang="fr-FR" sz="3200" dirty="0" err="1">
                <a:solidFill>
                  <a:schemeClr val="tx1"/>
                </a:solidFill>
              </a:rPr>
              <a:t>xs,sm,md,lg</a:t>
            </a:r>
            <a:r>
              <a:rPr lang="fr-FR" sz="3200" dirty="0">
                <a:solidFill>
                  <a:schemeClr val="tx1"/>
                </a:solidFill>
              </a:rPr>
              <a:t> et xl:</a:t>
            </a:r>
            <a:endParaRPr 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tx1"/>
                </a:solidFill>
              </a:rPr>
              <a:t>Exemple </a:t>
            </a:r>
            <a:r>
              <a:rPr lang="fr-FR" sz="3200" dirty="0" smtClean="0">
                <a:solidFill>
                  <a:schemeClr val="tx1"/>
                </a:solidFill>
              </a:rPr>
              <a:t>:</a:t>
            </a:r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</a:rPr>
              <a:t>la classe </a:t>
            </a:r>
            <a:r>
              <a:rPr lang="fr-FR" sz="3200" b="1" dirty="0">
                <a:solidFill>
                  <a:srgbClr val="0070C0"/>
                </a:solidFill>
              </a:rPr>
              <a:t>d-md-none</a:t>
            </a:r>
            <a:r>
              <a:rPr lang="fr-FR" sz="3200" dirty="0">
                <a:solidFill>
                  <a:schemeClr val="tx1"/>
                </a:solidFill>
              </a:rPr>
              <a:t> cache l’élément pour les dispositifs</a:t>
            </a:r>
            <a:r>
              <a:rPr lang="fr-FR" sz="3200" i="1" dirty="0">
                <a:solidFill>
                  <a:schemeClr val="tx1"/>
                </a:solidFill>
              </a:rPr>
              <a:t> lg </a:t>
            </a:r>
            <a:r>
              <a:rPr lang="fr-FR" sz="3200" dirty="0">
                <a:solidFill>
                  <a:schemeClr val="tx1"/>
                </a:solidFill>
              </a:rPr>
              <a:t>et </a:t>
            </a:r>
            <a:r>
              <a:rPr lang="fr-FR" sz="3200" i="1" dirty="0" smtClean="0">
                <a:solidFill>
                  <a:schemeClr val="tx1"/>
                </a:solidFill>
              </a:rPr>
              <a:t>xl</a:t>
            </a:r>
            <a:endParaRPr lang="fr-FR" sz="3200" i="1" dirty="0" smtClean="0">
              <a:solidFill>
                <a:schemeClr val="tx1"/>
              </a:solidFill>
            </a:endParaRPr>
          </a:p>
          <a:p>
            <a:r>
              <a:rPr lang="fr-FR" sz="3200" dirty="0">
                <a:solidFill>
                  <a:schemeClr val="tx1"/>
                </a:solidFill>
              </a:rPr>
              <a:t>la classe </a:t>
            </a:r>
            <a:r>
              <a:rPr lang="fr-FR" sz="3200" b="1" dirty="0">
                <a:solidFill>
                  <a:srgbClr val="0070C0"/>
                </a:solidFill>
              </a:rPr>
              <a:t>d-none d-md-block </a:t>
            </a:r>
            <a:r>
              <a:rPr lang="fr-FR" sz="3200" dirty="0">
                <a:solidFill>
                  <a:schemeClr val="tx1"/>
                </a:solidFill>
              </a:rPr>
              <a:t>cache l’élément pour les dispositifs </a:t>
            </a:r>
            <a:r>
              <a:rPr lang="fr-FR" sz="3200" i="1" dirty="0" err="1">
                <a:solidFill>
                  <a:schemeClr val="tx1"/>
                </a:solidFill>
              </a:rPr>
              <a:t>xs</a:t>
            </a:r>
            <a:r>
              <a:rPr lang="fr-FR" sz="3200" i="1" dirty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et </a:t>
            </a:r>
            <a:r>
              <a:rPr lang="fr-FR" sz="3200" i="1" dirty="0" err="1">
                <a:solidFill>
                  <a:schemeClr val="tx1"/>
                </a:solidFill>
              </a:rPr>
              <a:t>sm</a:t>
            </a:r>
            <a:endParaRPr lang="fr-FR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fr-FR" sz="2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en-US" sz="3200" b="1" dirty="0"/>
              <a:t>CSS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2800" dirty="0">
                <a:solidFill>
                  <a:schemeClr val="tx1"/>
                </a:solidFill>
              </a:rPr>
              <a:t>CSS for Cascading Style Sheets: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--</a:t>
            </a:r>
            <a:r>
              <a:rPr lang="en-US" altLang="fr-FR" sz="2800" dirty="0">
                <a:solidFill>
                  <a:schemeClr val="tx1"/>
                </a:solidFill>
              </a:rPr>
              <a:t>Presentation/rendering language for data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--</a:t>
            </a:r>
            <a:r>
              <a:rPr lang="en-US" altLang="fr-FR" sz="2800" dirty="0">
                <a:solidFill>
                  <a:schemeClr val="tx1"/>
                </a:solidFill>
              </a:rPr>
              <a:t>Standard since 1996, version 3 in 2019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--</a:t>
            </a:r>
            <a:r>
              <a:rPr lang="en-US" altLang="fr-FR" sz="2800" dirty="0">
                <a:solidFill>
                  <a:schemeClr val="tx1"/>
                </a:solidFill>
              </a:rPr>
              <a:t>Text files with the .css extension, which are read and interpreted by the browser</a:t>
            </a: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fr-FR" sz="2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--</a:t>
            </a:r>
            <a:r>
              <a:rPr lang="en-US" altLang="fr-FR" sz="2800" dirty="0">
                <a:solidFill>
                  <a:schemeClr val="tx1"/>
                </a:solidFill>
              </a:rPr>
              <a:t>Concept of grid layout</a:t>
            </a:r>
            <a:endParaRPr lang="en-US" alt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CSS (2)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fr-FR" sz="3200" dirty="0">
                <a:solidFill>
                  <a:schemeClr val="tx1"/>
                </a:solidFill>
              </a:rPr>
              <a:t>A CSS style is defined by: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--</a:t>
            </a:r>
            <a:r>
              <a:rPr lang="en-US" altLang="fr-FR" sz="3200" dirty="0">
                <a:solidFill>
                  <a:schemeClr val="tx1"/>
                </a:solidFill>
              </a:rPr>
              <a:t>One or more selectors followed by declarations</a:t>
            </a: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fr-F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altLang="en-US" sz="3200" dirty="0">
                <a:solidFill>
                  <a:schemeClr val="tx1"/>
                </a:solidFill>
              </a:rPr>
              <a:t>--</a:t>
            </a:r>
            <a:r>
              <a:rPr lang="en-US" altLang="fr-FR" sz="3200" dirty="0">
                <a:solidFill>
                  <a:schemeClr val="tx1"/>
                </a:solidFill>
              </a:rPr>
              <a:t>A declaration is a property: value; pair</a:t>
            </a:r>
            <a:endParaRPr lang="en-US" alt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CSS (3)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5877272"/>
            <a:ext cx="8786874" cy="76643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Structure générale d’une déclaration en CSS</a:t>
            </a:r>
            <a:endParaRPr lang="fr-FR" sz="28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3568" y="980728"/>
            <a:ext cx="7344816" cy="351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3642"/>
            <a:ext cx="9144000" cy="482656"/>
          </a:xfrm>
        </p:spPr>
        <p:txBody>
          <a:bodyPr>
            <a:normAutofit fontScale="90000"/>
          </a:bodyPr>
          <a:lstStyle/>
          <a:p>
            <a:r>
              <a:rPr lang="fr-FR" sz="2800" b="1" dirty="0"/>
              <a:t>CSS (4)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56584" y="5373216"/>
            <a:ext cx="4067944" cy="1152128"/>
          </a:xfrm>
        </p:spPr>
        <p:txBody>
          <a:bodyPr>
            <a:noAutofit/>
          </a:bodyPr>
          <a:lstStyle/>
          <a:p>
            <a:pPr algn="ctr"/>
            <a:r>
              <a:rPr lang="fr-FR" sz="1900" b="1" dirty="0">
                <a:solidFill>
                  <a:schemeClr val="tx1"/>
                </a:solidFill>
              </a:rPr>
              <a:t>Un style CSS et le résultat obtenu après application sur le </a:t>
            </a:r>
            <a:r>
              <a:rPr lang="fr-FR" sz="1900" b="1" dirty="0" err="1">
                <a:solidFill>
                  <a:schemeClr val="tx1"/>
                </a:solidFill>
              </a:rPr>
              <a:t>fchier</a:t>
            </a:r>
            <a:r>
              <a:rPr lang="fr-FR" sz="1900" b="1" dirty="0">
                <a:solidFill>
                  <a:schemeClr val="tx1"/>
                </a:solidFill>
              </a:rPr>
              <a:t> HTML précédent</a:t>
            </a:r>
            <a:endParaRPr lang="fr-FR" sz="1900" b="1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5"/>
            <a:ext cx="8856984" cy="129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968552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4104456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46"/>
          </a:xfrm>
        </p:spPr>
        <p:txBody>
          <a:bodyPr>
            <a:normAutofit/>
          </a:bodyPr>
          <a:lstStyle/>
          <a:p>
            <a:r>
              <a:rPr lang="fr-FR" sz="3200" b="1" dirty="0"/>
              <a:t>Limitations </a:t>
            </a:r>
            <a:r>
              <a:rPr lang="en-GB" altLang="fr-FR" sz="3200" b="1" dirty="0"/>
              <a:t>of </a:t>
            </a:r>
            <a:r>
              <a:rPr lang="fr-FR" sz="3200" b="1" dirty="0"/>
              <a:t>HTML </a:t>
            </a:r>
            <a:r>
              <a:rPr lang="en-GB" altLang="fr-FR" sz="3200" b="1" dirty="0"/>
              <a:t>and</a:t>
            </a:r>
            <a:r>
              <a:rPr lang="fr-FR" sz="3200" b="1" dirty="0"/>
              <a:t> CSS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86478"/>
          </a:xfrm>
        </p:spPr>
        <p:txBody>
          <a:bodyPr>
            <a:noAutofit/>
          </a:bodyPr>
          <a:lstStyle/>
          <a:p>
            <a:pPr lvl="0"/>
            <a:r>
              <a:rPr lang="en-US" altLang="fr-FR" sz="3200" b="1" dirty="0">
                <a:solidFill>
                  <a:schemeClr val="tx1"/>
                </a:solidFill>
              </a:rPr>
              <a:t>Languages that evolve rapidly, and therefore require the code to be updated frequently</a:t>
            </a:r>
            <a:endParaRPr lang="en-US" altLang="fr-FR" sz="3200" b="1" dirty="0">
              <a:solidFill>
                <a:schemeClr val="tx1"/>
              </a:solidFill>
            </a:endParaRPr>
          </a:p>
          <a:p>
            <a:pPr lvl="0"/>
            <a:endParaRPr lang="en-US" altLang="fr-FR" sz="3200" b="1" dirty="0">
              <a:solidFill>
                <a:schemeClr val="tx1"/>
              </a:solidFill>
            </a:endParaRPr>
          </a:p>
          <a:p>
            <a:pPr lvl="0"/>
            <a:r>
              <a:rPr lang="en-US" altLang="fr-FR" sz="3200" b="1" dirty="0">
                <a:solidFill>
                  <a:schemeClr val="tx1"/>
                </a:solidFill>
              </a:rPr>
              <a:t>Difficulty in writing code that adapts to all existing devices</a:t>
            </a:r>
            <a:endParaRPr lang="en-US" altLang="fr-FR" sz="3200" b="1" dirty="0">
              <a:solidFill>
                <a:schemeClr val="tx1"/>
              </a:solidFill>
            </a:endParaRPr>
          </a:p>
          <a:p>
            <a:pPr lvl="0"/>
            <a:endParaRPr lang="en-US" altLang="fr-FR" sz="3200" b="1" dirty="0">
              <a:solidFill>
                <a:schemeClr val="tx1"/>
              </a:solidFill>
            </a:endParaRPr>
          </a:p>
          <a:p>
            <a:pPr lvl="0"/>
            <a:r>
              <a:rPr lang="en-US" altLang="fr-FR" sz="3200" b="1" dirty="0">
                <a:solidFill>
                  <a:schemeClr val="tx1"/>
                </a:solidFill>
              </a:rPr>
              <a:t>Languages for displaying and formatting content (interfaces), but which do not allow event programming</a:t>
            </a:r>
            <a:endParaRPr lang="en-US" alt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6306</Words>
  <Application>WPS Presentation</Application>
  <PresentationFormat>Affichage à l'écran (4:3)</PresentationFormat>
  <Paragraphs>278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Arial</vt:lpstr>
      <vt:lpstr>SimSun</vt:lpstr>
      <vt:lpstr>Wingdings</vt:lpstr>
      <vt:lpstr>Wingdings 3</vt:lpstr>
      <vt:lpstr>Arial</vt:lpstr>
      <vt:lpstr>Franklin Gothic Medium</vt:lpstr>
      <vt:lpstr>Microsoft YaHei</vt:lpstr>
      <vt:lpstr>Arial Unicode MS</vt:lpstr>
      <vt:lpstr>Franklin Gothic Book</vt:lpstr>
      <vt:lpstr>Calibri</vt:lpstr>
      <vt:lpstr>Facette</vt:lpstr>
      <vt:lpstr>unité 3:  Programmation pour l’IHM – interfaces</vt:lpstr>
      <vt:lpstr>HTML</vt:lpstr>
      <vt:lpstr>HTML (2)</vt:lpstr>
      <vt:lpstr>HTML (3)</vt:lpstr>
      <vt:lpstr>CSS</vt:lpstr>
      <vt:lpstr>CSS (2)</vt:lpstr>
      <vt:lpstr>CSS (3)</vt:lpstr>
      <vt:lpstr>CSS (4)</vt:lpstr>
      <vt:lpstr>Limitations de HTML et CSS</vt:lpstr>
      <vt:lpstr>Paradigme de programmation événementielle </vt:lpstr>
      <vt:lpstr>Technologies pour le développement web </vt:lpstr>
      <vt:lpstr>Outils pour le développement web </vt:lpstr>
      <vt:lpstr>Objectifs du cours </vt:lpstr>
      <vt:lpstr>Généralités</vt:lpstr>
      <vt:lpstr>Téléchargements</vt:lpstr>
      <vt:lpstr>Téléchargements ()</vt:lpstr>
      <vt:lpstr>Téléchargements (BOOTSTRAP)</vt:lpstr>
      <vt:lpstr>Téléchargements (BOOTSTRAP)</vt:lpstr>
      <vt:lpstr>Téléchargements (BOOTSTRAP)</vt:lpstr>
      <vt:lpstr>Téléchargements (BOOTSTRAP)</vt:lpstr>
      <vt:lpstr>Utilisation (BOOTSTRAP)</vt:lpstr>
      <vt:lpstr>Utilisation (BOOTSTRAP)</vt:lpstr>
      <vt:lpstr>Utilisation (BOOTSTRAP)</vt:lpstr>
      <vt:lpstr>Utilisation (BOOTSTRAP)</vt:lpstr>
      <vt:lpstr>Utilisation (BOOTSTRAP)</vt:lpstr>
      <vt:lpstr>Points forts de Bootstrap </vt:lpstr>
      <vt:lpstr>Système de grille</vt:lpstr>
      <vt:lpstr>Exemple page responsive</vt:lpstr>
      <vt:lpstr>PowerPoint 演示文稿</vt:lpstr>
      <vt:lpstr>PowerPoint 演示文稿</vt:lpstr>
      <vt:lpstr>Système de grille (2) </vt:lpstr>
      <vt:lpstr>Système de grille (3) </vt:lpstr>
      <vt:lpstr>Exemples du système de grille</vt:lpstr>
      <vt:lpstr>Affichage sur tablettes (md)</vt:lpstr>
      <vt:lpstr>Affichage sur ecran (lg)</vt:lpstr>
      <vt:lpstr>PowerPoint 演示文稿</vt:lpstr>
      <vt:lpstr>Containers</vt:lpstr>
      <vt:lpstr>Containers</vt:lpstr>
      <vt:lpstr>Rangées</vt:lpstr>
      <vt:lpstr>Colonnes</vt:lpstr>
      <vt:lpstr>Colonnes (2) </vt:lpstr>
      <vt:lpstr>Exemple de grille</vt:lpstr>
      <vt:lpstr>Enroulement de colonnes</vt:lpstr>
      <vt:lpstr>Saut de colonnes</vt:lpstr>
      <vt:lpstr>Saut de colonnes (2)</vt:lpstr>
      <vt:lpstr>Imbrication d’éléments</vt:lpstr>
      <vt:lpstr>Exemple d’imbrication d’éléments</vt:lpstr>
      <vt:lpstr>Cacher/afficher des éléments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Homme-Machine</dc:title>
  <dc:creator>TBS</dc:creator>
  <cp:lastModifiedBy>hp</cp:lastModifiedBy>
  <cp:revision>307</cp:revision>
  <dcterms:created xsi:type="dcterms:W3CDTF">2025-09-18T12:16:35Z</dcterms:created>
  <dcterms:modified xsi:type="dcterms:W3CDTF">2025-09-18T12:34:37Z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0574862BD549430FA8DB52532EAFDC87_12</vt:lpwstr>
  </property>
  <property fmtid="{D5CDD505-2E9C-101B-9397-08002B2CF9AE}" pid="3" name="KSOProductBuildVer">
    <vt:lpwstr>1036-12.2.0.22549</vt:lpwstr>
  </property>
</Properties>
</file>