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9" r:id="rId4"/>
    <p:sldId id="269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B552EA-8DBA-4E2B-B840-464B792B725A}" type="doc">
      <dgm:prSet loTypeId="urn:microsoft.com/office/officeart/2005/8/layout/cycle4#1" loCatId="relationship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fr-FR"/>
        </a:p>
      </dgm:t>
    </dgm:pt>
    <dgm:pt modelId="{8B1E9A25-F4FB-4159-A3BB-42CA6BE49760}">
      <dgm:prSet phldrT="[Texte]"/>
      <dgm:spPr/>
      <dgm:t>
        <a:bodyPr/>
        <a:lstStyle/>
        <a:p>
          <a:r>
            <a:rPr lang="ar-DZ" b="1" dirty="0" smtClean="0"/>
            <a:t>فضائح الامتثال</a:t>
          </a:r>
          <a:endParaRPr lang="fr-FR" dirty="0"/>
        </a:p>
      </dgm:t>
    </dgm:pt>
    <dgm:pt modelId="{286161D6-2BA2-4EAA-B1A2-0E31A6EC04F3}" type="parTrans" cxnId="{51CF577C-7D4F-4311-A295-DEA8DBAF491D}">
      <dgm:prSet/>
      <dgm:spPr/>
      <dgm:t>
        <a:bodyPr/>
        <a:lstStyle/>
        <a:p>
          <a:endParaRPr lang="fr-FR"/>
        </a:p>
      </dgm:t>
    </dgm:pt>
    <dgm:pt modelId="{1DE3E9A2-6377-4184-AB24-C01B9B99F68B}" type="sibTrans" cxnId="{51CF577C-7D4F-4311-A295-DEA8DBAF491D}">
      <dgm:prSet/>
      <dgm:spPr/>
      <dgm:t>
        <a:bodyPr/>
        <a:lstStyle/>
        <a:p>
          <a:endParaRPr lang="fr-FR"/>
        </a:p>
      </dgm:t>
    </dgm:pt>
    <dgm:pt modelId="{3D41C44B-3C4F-4E32-BCD2-2A803952BEBB}">
      <dgm:prSet phldrT="[Texte]"/>
      <dgm:spPr/>
      <dgm:t>
        <a:bodyPr/>
        <a:lstStyle/>
        <a:p>
          <a:pPr rtl="1"/>
          <a:r>
            <a:rPr lang="ar-DZ" b="1" dirty="0" smtClean="0"/>
            <a:t>سوء الإدارة</a:t>
          </a:r>
          <a:endParaRPr lang="fr-FR" dirty="0"/>
        </a:p>
      </dgm:t>
    </dgm:pt>
    <dgm:pt modelId="{3DBCC383-C3D7-4A9F-8930-2F8CA6E47B7E}" type="parTrans" cxnId="{D06CB40B-91F5-4952-AE52-89F4F0D36E30}">
      <dgm:prSet/>
      <dgm:spPr/>
      <dgm:t>
        <a:bodyPr/>
        <a:lstStyle/>
        <a:p>
          <a:endParaRPr lang="fr-FR"/>
        </a:p>
      </dgm:t>
    </dgm:pt>
    <dgm:pt modelId="{8A9D36F1-0743-4EB4-BF33-57F8D1F7C297}" type="sibTrans" cxnId="{D06CB40B-91F5-4952-AE52-89F4F0D36E30}">
      <dgm:prSet/>
      <dgm:spPr/>
      <dgm:t>
        <a:bodyPr/>
        <a:lstStyle/>
        <a:p>
          <a:endParaRPr lang="fr-FR"/>
        </a:p>
      </dgm:t>
    </dgm:pt>
    <dgm:pt modelId="{FAC88C4D-9B95-44CA-A2C9-A97BFEDD00DC}">
      <dgm:prSet phldrT="[Texte]"/>
      <dgm:spPr/>
      <dgm:t>
        <a:bodyPr/>
        <a:lstStyle/>
        <a:p>
          <a:r>
            <a:rPr lang="ar-DZ" b="1" dirty="0" smtClean="0"/>
            <a:t>الأزمات الإعلامية</a:t>
          </a:r>
          <a:endParaRPr lang="fr-FR" dirty="0"/>
        </a:p>
      </dgm:t>
    </dgm:pt>
    <dgm:pt modelId="{9CB48D3B-E64C-4974-BE89-7E8CAF92A02F}" type="parTrans" cxnId="{965EEC39-B558-4B67-9662-68B7A43A38CB}">
      <dgm:prSet/>
      <dgm:spPr/>
      <dgm:t>
        <a:bodyPr/>
        <a:lstStyle/>
        <a:p>
          <a:endParaRPr lang="fr-FR"/>
        </a:p>
      </dgm:t>
    </dgm:pt>
    <dgm:pt modelId="{C3AF4AA2-FC86-4AE5-892C-B8C95C57E93E}" type="sibTrans" cxnId="{965EEC39-B558-4B67-9662-68B7A43A38CB}">
      <dgm:prSet/>
      <dgm:spPr/>
      <dgm:t>
        <a:bodyPr/>
        <a:lstStyle/>
        <a:p>
          <a:endParaRPr lang="fr-FR"/>
        </a:p>
      </dgm:t>
    </dgm:pt>
    <dgm:pt modelId="{46309E63-ECF1-44CC-89F0-5F3DD1365996}">
      <dgm:prSet phldrT="[Texte]"/>
      <dgm:spPr/>
      <dgm:t>
        <a:bodyPr/>
        <a:lstStyle/>
        <a:p>
          <a:r>
            <a:rPr lang="ar-DZ" b="1" dirty="0" smtClean="0"/>
            <a:t>مشاكل جودة المنتج</a:t>
          </a:r>
          <a:endParaRPr lang="fr-FR" dirty="0"/>
        </a:p>
      </dgm:t>
    </dgm:pt>
    <dgm:pt modelId="{FED0DE8C-3544-4D5C-811F-7D010FAAD38B}" type="parTrans" cxnId="{15F44A7F-EE88-42DD-98C9-239726796798}">
      <dgm:prSet/>
      <dgm:spPr/>
      <dgm:t>
        <a:bodyPr/>
        <a:lstStyle/>
        <a:p>
          <a:endParaRPr lang="fr-FR"/>
        </a:p>
      </dgm:t>
    </dgm:pt>
    <dgm:pt modelId="{D75ECA1C-97AE-4B78-BE71-3CF69F523B12}" type="sibTrans" cxnId="{15F44A7F-EE88-42DD-98C9-239726796798}">
      <dgm:prSet/>
      <dgm:spPr/>
      <dgm:t>
        <a:bodyPr/>
        <a:lstStyle/>
        <a:p>
          <a:endParaRPr lang="fr-FR"/>
        </a:p>
      </dgm:t>
    </dgm:pt>
    <dgm:pt modelId="{F0D5F0CC-4599-443C-B17A-1A989D7E29BB}" type="pres">
      <dgm:prSet presAssocID="{C5B552EA-8DBA-4E2B-B840-464B792B725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E6689C5-DED8-41BF-9A34-6F277ED952F8}" type="pres">
      <dgm:prSet presAssocID="{C5B552EA-8DBA-4E2B-B840-464B792B725A}" presName="children" presStyleCnt="0"/>
      <dgm:spPr/>
    </dgm:pt>
    <dgm:pt modelId="{12CAC9BA-0EF9-42B6-A910-E36437C55A98}" type="pres">
      <dgm:prSet presAssocID="{C5B552EA-8DBA-4E2B-B840-464B792B725A}" presName="childPlaceholder" presStyleCnt="0"/>
      <dgm:spPr/>
    </dgm:pt>
    <dgm:pt modelId="{55223040-527D-41FF-AA82-2E9C8BFEDF8D}" type="pres">
      <dgm:prSet presAssocID="{C5B552EA-8DBA-4E2B-B840-464B792B725A}" presName="circle" presStyleCnt="0"/>
      <dgm:spPr/>
    </dgm:pt>
    <dgm:pt modelId="{D7439D80-783C-4AC7-8F73-9BB9B2357EAA}" type="pres">
      <dgm:prSet presAssocID="{C5B552EA-8DBA-4E2B-B840-464B792B725A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EBA7782-7851-4748-8B80-CCE08F2CCCDE}" type="pres">
      <dgm:prSet presAssocID="{C5B552EA-8DBA-4E2B-B840-464B792B725A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5D812E-FB98-4D9D-BBDB-5D773E2FB1E0}" type="pres">
      <dgm:prSet presAssocID="{C5B552EA-8DBA-4E2B-B840-464B792B725A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4BBC1E7-0833-48FB-BCB1-CF6A306AC0F8}" type="pres">
      <dgm:prSet presAssocID="{C5B552EA-8DBA-4E2B-B840-464B792B725A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7CF4C6-8295-477E-B714-0EB874E3AA60}" type="pres">
      <dgm:prSet presAssocID="{C5B552EA-8DBA-4E2B-B840-464B792B725A}" presName="quadrantPlaceholder" presStyleCnt="0"/>
      <dgm:spPr/>
    </dgm:pt>
    <dgm:pt modelId="{83EA6DF9-7FCC-4437-B418-03EB1352EF4C}" type="pres">
      <dgm:prSet presAssocID="{C5B552EA-8DBA-4E2B-B840-464B792B725A}" presName="center1" presStyleLbl="fgShp" presStyleIdx="0" presStyleCnt="2"/>
      <dgm:spPr/>
    </dgm:pt>
    <dgm:pt modelId="{812A86DD-3A48-4626-96E2-89838AF48B36}" type="pres">
      <dgm:prSet presAssocID="{C5B552EA-8DBA-4E2B-B840-464B792B725A}" presName="center2" presStyleLbl="fgShp" presStyleIdx="1" presStyleCnt="2"/>
      <dgm:spPr/>
    </dgm:pt>
  </dgm:ptLst>
  <dgm:cxnLst>
    <dgm:cxn modelId="{51CF577C-7D4F-4311-A295-DEA8DBAF491D}" srcId="{C5B552EA-8DBA-4E2B-B840-464B792B725A}" destId="{8B1E9A25-F4FB-4159-A3BB-42CA6BE49760}" srcOrd="0" destOrd="0" parTransId="{286161D6-2BA2-4EAA-B1A2-0E31A6EC04F3}" sibTransId="{1DE3E9A2-6377-4184-AB24-C01B9B99F68B}"/>
    <dgm:cxn modelId="{38A51937-A8DF-400C-820C-351AAFD1CC3B}" type="presOf" srcId="{FAC88C4D-9B95-44CA-A2C9-A97BFEDD00DC}" destId="{315D812E-FB98-4D9D-BBDB-5D773E2FB1E0}" srcOrd="0" destOrd="0" presId="urn:microsoft.com/office/officeart/2005/8/layout/cycle4#1"/>
    <dgm:cxn modelId="{965EEC39-B558-4B67-9662-68B7A43A38CB}" srcId="{C5B552EA-8DBA-4E2B-B840-464B792B725A}" destId="{FAC88C4D-9B95-44CA-A2C9-A97BFEDD00DC}" srcOrd="2" destOrd="0" parTransId="{9CB48D3B-E64C-4974-BE89-7E8CAF92A02F}" sibTransId="{C3AF4AA2-FC86-4AE5-892C-B8C95C57E93E}"/>
    <dgm:cxn modelId="{D06CB40B-91F5-4952-AE52-89F4F0D36E30}" srcId="{C5B552EA-8DBA-4E2B-B840-464B792B725A}" destId="{3D41C44B-3C4F-4E32-BCD2-2A803952BEBB}" srcOrd="1" destOrd="0" parTransId="{3DBCC383-C3D7-4A9F-8930-2F8CA6E47B7E}" sibTransId="{8A9D36F1-0743-4EB4-BF33-57F8D1F7C297}"/>
    <dgm:cxn modelId="{15F44A7F-EE88-42DD-98C9-239726796798}" srcId="{C5B552EA-8DBA-4E2B-B840-464B792B725A}" destId="{46309E63-ECF1-44CC-89F0-5F3DD1365996}" srcOrd="3" destOrd="0" parTransId="{FED0DE8C-3544-4D5C-811F-7D010FAAD38B}" sibTransId="{D75ECA1C-97AE-4B78-BE71-3CF69F523B12}"/>
    <dgm:cxn modelId="{7B21657F-7683-40AE-8D5D-2BC4E7C085E3}" type="presOf" srcId="{8B1E9A25-F4FB-4159-A3BB-42CA6BE49760}" destId="{D7439D80-783C-4AC7-8F73-9BB9B2357EAA}" srcOrd="0" destOrd="0" presId="urn:microsoft.com/office/officeart/2005/8/layout/cycle4#1"/>
    <dgm:cxn modelId="{BF9189D8-133B-4A51-A82B-77B8FDB57243}" type="presOf" srcId="{3D41C44B-3C4F-4E32-BCD2-2A803952BEBB}" destId="{0EBA7782-7851-4748-8B80-CCE08F2CCCDE}" srcOrd="0" destOrd="0" presId="urn:microsoft.com/office/officeart/2005/8/layout/cycle4#1"/>
    <dgm:cxn modelId="{B2EC9455-9791-4DFD-BA3B-45383BF0811B}" type="presOf" srcId="{46309E63-ECF1-44CC-89F0-5F3DD1365996}" destId="{74BBC1E7-0833-48FB-BCB1-CF6A306AC0F8}" srcOrd="0" destOrd="0" presId="urn:microsoft.com/office/officeart/2005/8/layout/cycle4#1"/>
    <dgm:cxn modelId="{6338292F-F7DC-4165-95B7-D826AA325993}" type="presOf" srcId="{C5B552EA-8DBA-4E2B-B840-464B792B725A}" destId="{F0D5F0CC-4599-443C-B17A-1A989D7E29BB}" srcOrd="0" destOrd="0" presId="urn:microsoft.com/office/officeart/2005/8/layout/cycle4#1"/>
    <dgm:cxn modelId="{B22FA0C5-2ED9-4CE6-B2C7-661F32EC8C8D}" type="presParOf" srcId="{F0D5F0CC-4599-443C-B17A-1A989D7E29BB}" destId="{9E6689C5-DED8-41BF-9A34-6F277ED952F8}" srcOrd="0" destOrd="0" presId="urn:microsoft.com/office/officeart/2005/8/layout/cycle4#1"/>
    <dgm:cxn modelId="{D57B22BF-CB4E-47F3-90B2-A0BB4C7EF2FD}" type="presParOf" srcId="{9E6689C5-DED8-41BF-9A34-6F277ED952F8}" destId="{12CAC9BA-0EF9-42B6-A910-E36437C55A98}" srcOrd="0" destOrd="0" presId="urn:microsoft.com/office/officeart/2005/8/layout/cycle4#1"/>
    <dgm:cxn modelId="{693A8548-5B04-434D-8808-06BC5480CB63}" type="presParOf" srcId="{F0D5F0CC-4599-443C-B17A-1A989D7E29BB}" destId="{55223040-527D-41FF-AA82-2E9C8BFEDF8D}" srcOrd="1" destOrd="0" presId="urn:microsoft.com/office/officeart/2005/8/layout/cycle4#1"/>
    <dgm:cxn modelId="{71D40E5B-F378-442B-9674-1CB6A42E2F3C}" type="presParOf" srcId="{55223040-527D-41FF-AA82-2E9C8BFEDF8D}" destId="{D7439D80-783C-4AC7-8F73-9BB9B2357EAA}" srcOrd="0" destOrd="0" presId="urn:microsoft.com/office/officeart/2005/8/layout/cycle4#1"/>
    <dgm:cxn modelId="{416C65A6-9F67-4F28-A6D6-685AC91A348C}" type="presParOf" srcId="{55223040-527D-41FF-AA82-2E9C8BFEDF8D}" destId="{0EBA7782-7851-4748-8B80-CCE08F2CCCDE}" srcOrd="1" destOrd="0" presId="urn:microsoft.com/office/officeart/2005/8/layout/cycle4#1"/>
    <dgm:cxn modelId="{BC52A079-A7BC-449F-9843-BC0F27F041E5}" type="presParOf" srcId="{55223040-527D-41FF-AA82-2E9C8BFEDF8D}" destId="{315D812E-FB98-4D9D-BBDB-5D773E2FB1E0}" srcOrd="2" destOrd="0" presId="urn:microsoft.com/office/officeart/2005/8/layout/cycle4#1"/>
    <dgm:cxn modelId="{D8394A4F-0551-44D7-A4B9-898125555954}" type="presParOf" srcId="{55223040-527D-41FF-AA82-2E9C8BFEDF8D}" destId="{74BBC1E7-0833-48FB-BCB1-CF6A306AC0F8}" srcOrd="3" destOrd="0" presId="urn:microsoft.com/office/officeart/2005/8/layout/cycle4#1"/>
    <dgm:cxn modelId="{AC23A526-10C9-49D1-B734-0911990FB2F8}" type="presParOf" srcId="{55223040-527D-41FF-AA82-2E9C8BFEDF8D}" destId="{767CF4C6-8295-477E-B714-0EB874E3AA60}" srcOrd="4" destOrd="0" presId="urn:microsoft.com/office/officeart/2005/8/layout/cycle4#1"/>
    <dgm:cxn modelId="{E02E4F9D-247C-4022-979E-0AD0F75E1E90}" type="presParOf" srcId="{F0D5F0CC-4599-443C-B17A-1A989D7E29BB}" destId="{83EA6DF9-7FCC-4437-B418-03EB1352EF4C}" srcOrd="2" destOrd="0" presId="urn:microsoft.com/office/officeart/2005/8/layout/cycle4#1"/>
    <dgm:cxn modelId="{4FC30088-307F-4D34-AE24-8235826E2244}" type="presParOf" srcId="{F0D5F0CC-4599-443C-B17A-1A989D7E29BB}" destId="{812A86DD-3A48-4626-96E2-89838AF48B36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39D80-783C-4AC7-8F73-9BB9B2357EAA}">
      <dsp:nvSpPr>
        <dsp:cNvPr id="0" name=""/>
        <dsp:cNvSpPr/>
      </dsp:nvSpPr>
      <dsp:spPr>
        <a:xfrm>
          <a:off x="655202" y="1119557"/>
          <a:ext cx="1370544" cy="1370544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b="1" kern="1200" dirty="0" smtClean="0"/>
            <a:t>فضائح الامتثال</a:t>
          </a:r>
          <a:endParaRPr lang="fr-FR" sz="1700" kern="1200" dirty="0"/>
        </a:p>
      </dsp:txBody>
      <dsp:txXfrm>
        <a:off x="1056625" y="1520980"/>
        <a:ext cx="969121" cy="969121"/>
      </dsp:txXfrm>
    </dsp:sp>
    <dsp:sp modelId="{0EBA7782-7851-4748-8B80-CCE08F2CCCDE}">
      <dsp:nvSpPr>
        <dsp:cNvPr id="0" name=""/>
        <dsp:cNvSpPr/>
      </dsp:nvSpPr>
      <dsp:spPr>
        <a:xfrm rot="5400000">
          <a:off x="2089052" y="1119557"/>
          <a:ext cx="1370544" cy="1370544"/>
        </a:xfrm>
        <a:prstGeom prst="pieWedg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b="1" kern="1200" dirty="0" smtClean="0"/>
            <a:t>سوء الإدارة</a:t>
          </a:r>
          <a:endParaRPr lang="fr-FR" sz="1700" kern="1200" dirty="0"/>
        </a:p>
      </dsp:txBody>
      <dsp:txXfrm rot="-5400000">
        <a:off x="2089052" y="1520980"/>
        <a:ext cx="969121" cy="969121"/>
      </dsp:txXfrm>
    </dsp:sp>
    <dsp:sp modelId="{315D812E-FB98-4D9D-BBDB-5D773E2FB1E0}">
      <dsp:nvSpPr>
        <dsp:cNvPr id="0" name=""/>
        <dsp:cNvSpPr/>
      </dsp:nvSpPr>
      <dsp:spPr>
        <a:xfrm rot="10800000">
          <a:off x="2089052" y="2553407"/>
          <a:ext cx="1370544" cy="1370544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b="1" kern="1200" dirty="0" smtClean="0"/>
            <a:t>الأزمات الإعلامية</a:t>
          </a:r>
          <a:endParaRPr lang="fr-FR" sz="1700" kern="1200" dirty="0"/>
        </a:p>
      </dsp:txBody>
      <dsp:txXfrm rot="10800000">
        <a:off x="2089052" y="2553407"/>
        <a:ext cx="969121" cy="969121"/>
      </dsp:txXfrm>
    </dsp:sp>
    <dsp:sp modelId="{74BBC1E7-0833-48FB-BCB1-CF6A306AC0F8}">
      <dsp:nvSpPr>
        <dsp:cNvPr id="0" name=""/>
        <dsp:cNvSpPr/>
      </dsp:nvSpPr>
      <dsp:spPr>
        <a:xfrm rot="16200000">
          <a:off x="655202" y="2553407"/>
          <a:ext cx="1370544" cy="1370544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b="1" kern="1200" dirty="0" smtClean="0"/>
            <a:t>مشاكل جودة المنتج</a:t>
          </a:r>
          <a:endParaRPr lang="fr-FR" sz="1700" kern="1200" dirty="0"/>
        </a:p>
      </dsp:txBody>
      <dsp:txXfrm rot="5400000">
        <a:off x="1056625" y="2553407"/>
        <a:ext cx="969121" cy="969121"/>
      </dsp:txXfrm>
    </dsp:sp>
    <dsp:sp modelId="{83EA6DF9-7FCC-4437-B418-03EB1352EF4C}">
      <dsp:nvSpPr>
        <dsp:cNvPr id="0" name=""/>
        <dsp:cNvSpPr/>
      </dsp:nvSpPr>
      <dsp:spPr>
        <a:xfrm>
          <a:off x="1820798" y="2236884"/>
          <a:ext cx="473202" cy="41148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12A86DD-3A48-4626-96E2-89838AF48B36}">
      <dsp:nvSpPr>
        <dsp:cNvPr id="0" name=""/>
        <dsp:cNvSpPr/>
      </dsp:nvSpPr>
      <dsp:spPr>
        <a:xfrm rot="10800000">
          <a:off x="1820798" y="2395145"/>
          <a:ext cx="473202" cy="41148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25/11/2025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DZ" dirty="0" smtClean="0"/>
              <a:t>إدارة مخاطر الأعمال وعلاقتها بالمخاطر المالية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684431"/>
              </p:ext>
            </p:extLst>
          </p:nvPr>
        </p:nvGraphicFramePr>
        <p:xfrm>
          <a:off x="251520" y="701040"/>
          <a:ext cx="8373616" cy="56083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024336"/>
                <a:gridCol w="5349280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أنواع </a:t>
                      </a:r>
                      <a:r>
                        <a:rPr lang="ar-DZ" b="1" dirty="0"/>
                        <a:t>المخاطر التنافسية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التفاصيل</a:t>
                      </a: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دخول منافسين جدد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يمكن أن يؤدي دخول شركات جديدة إلى السوق إلى تقسيم الحصة السوقية وتقليل الأرباح.</a:t>
                      </a: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ابتكارات المنافسين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التطويرات والابتكارات التي يقدمها المنافسون قد تجعل منتجات الشركة أقل جاذبية.</a:t>
                      </a: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تغيرات في التسعير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استراتيجيات التسعير العدوانية من المنافسين يمكن أن تؤثر سلباً على مبيعات الشركة.</a:t>
                      </a: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حملات تسويقية قوية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/>
                        <a:t>الحملات الترويجية المؤثرة من المنافسين قد تستقطب العملاء بعيداً عن الشركة.</a:t>
                      </a: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الموردين</a:t>
                      </a:r>
                      <a:endParaRPr lang="ar-DZ" b="1" dirty="0"/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مخاطر</a:t>
                      </a:r>
                      <a:r>
                        <a:rPr lang="ar-DZ" b="1" baseline="0" dirty="0" smtClean="0"/>
                        <a:t> سلسلة التوريد </a:t>
                      </a:r>
                      <a:r>
                        <a:rPr lang="ar-DZ" b="1" dirty="0" smtClean="0"/>
                        <a:t>عدم توفر المواد الخام، </a:t>
                      </a:r>
                      <a:r>
                        <a:rPr lang="ar-DZ" b="1" baseline="0" dirty="0" smtClean="0"/>
                        <a:t>، مخاطر احتكار الموردين، مخاطر سمعة المورد</a:t>
                      </a: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متطلبات رأس</a:t>
                      </a:r>
                      <a:r>
                        <a:rPr lang="ar-DZ" sz="1800" b="1" i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المال</a:t>
                      </a:r>
                      <a:endParaRPr lang="ar-DZ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يمكن أن تشكل الحاجة إلى استثمارات رأسمالية كبيرة عائقًا أمام الشركات</a:t>
                      </a:r>
                      <a:r>
                        <a:rPr lang="ar-DZ" sz="18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للمنافسة في مجال معين، </a:t>
                      </a:r>
                      <a:r>
                        <a:rPr lang="ar-DZ" b="1" dirty="0" smtClean="0"/>
                        <a:t>عدم التحكم في تكاليف </a:t>
                      </a:r>
                      <a:r>
                        <a:rPr lang="ar-DZ" b="1" dirty="0" err="1" smtClean="0"/>
                        <a:t>الانتاج</a:t>
                      </a:r>
                      <a:r>
                        <a:rPr lang="ar-DZ" b="1" dirty="0" smtClean="0"/>
                        <a:t> أو التوزيع أو التخزين</a:t>
                      </a:r>
                      <a:r>
                        <a:rPr lang="ar-DZ" sz="18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DZ" b="1" dirty="0">
                        <a:solidFill>
                          <a:schemeClr val="tx1"/>
                        </a:solidFill>
                      </a:endParaRPr>
                    </a:p>
                  </a:txBody>
                  <a:tcPr marL="142875" marR="142875" marT="76200" marB="7620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/>
                        <a:t>مخاطر المنافسة الداخلية</a:t>
                      </a:r>
                      <a:endParaRPr lang="fr-FR" b="1" dirty="0" smtClean="0"/>
                    </a:p>
                    <a:p>
                      <a:pPr algn="r" rtl="1"/>
                      <a:endParaRPr lang="ar-DZ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تنشأ عندما يقرر أحد الموظفين المغادرة للعمل لدى المنافسين، حيث قد يحملون معهم أسرارا تجارية ومعلومات قيمة قد تضر بالمؤسسة.</a:t>
                      </a:r>
                      <a:endParaRPr lang="ar-DZ" b="1" dirty="0">
                        <a:solidFill>
                          <a:schemeClr val="tx1"/>
                        </a:solidFill>
                      </a:endParaRPr>
                    </a:p>
                  </a:txBody>
                  <a:tcPr marL="142875" marR="142875" marT="76200" marB="76200" anchor="ctr"/>
                </a:tc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043608" y="17760"/>
            <a:ext cx="5581854" cy="62242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DZ" dirty="0" smtClean="0"/>
              <a:t>مخاطر </a:t>
            </a:r>
            <a:r>
              <a:rPr lang="ar-DZ" dirty="0" smtClean="0"/>
              <a:t>المنافسة (مخاطر الراحة)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57422" y="274638"/>
            <a:ext cx="3357586" cy="8683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DZ" dirty="0" smtClean="0"/>
              <a:t> مخاطر الامتثال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 rtl="1"/>
            <a:r>
              <a:rPr lang="ar-DZ" dirty="0" smtClean="0"/>
              <a:t>تأتي مخاطر الامتثال نتيجة انتهاك الشركة للقوانين واللوائح الخارجية أو المعايير الداخلية، وهو ما يؤثر على سمعتها أو على مواردها المالية، وبالتالي ينتج عنه فقدان عملائها أو فرض عقوبات عليها.</a:t>
            </a:r>
          </a:p>
          <a:p>
            <a:pPr algn="just" rtl="1"/>
            <a:r>
              <a:rPr lang="ar-DZ" dirty="0" smtClean="0"/>
              <a:t>ينتشر </a:t>
            </a:r>
            <a:r>
              <a:rPr lang="ar-DZ" dirty="0" smtClean="0"/>
              <a:t>خطر الامتثال في الصناعات والقطاعات ذات التنظيم </a:t>
            </a:r>
            <a:r>
              <a:rPr lang="ar-DZ" dirty="0" smtClean="0"/>
              <a:t>العالي ، </a:t>
            </a:r>
          </a:p>
          <a:p>
            <a:pPr algn="just" rtl="1"/>
            <a:r>
              <a:rPr lang="ar-DZ" dirty="0" smtClean="0"/>
              <a:t>ينشأ </a:t>
            </a:r>
            <a:r>
              <a:rPr lang="ar-DZ" dirty="0" smtClean="0"/>
              <a:t>عندما تفشل </a:t>
            </a:r>
            <a:r>
              <a:rPr lang="ar-DZ" dirty="0" smtClean="0"/>
              <a:t>المؤسسة في فهم قوانين وعادات وأعراف ومتطلبات (ظروفها المناخية والاجتماعية ) الدولة </a:t>
            </a:r>
            <a:r>
              <a:rPr lang="ar-DZ" dirty="0" smtClean="0"/>
              <a:t>التي تعمل داخلها</a:t>
            </a:r>
            <a:r>
              <a:rPr lang="ar-DZ" dirty="0" smtClean="0"/>
              <a:t>،.</a:t>
            </a:r>
            <a:endParaRPr lang="ar-DZ" dirty="0" smtClean="0"/>
          </a:p>
          <a:p>
            <a:pPr algn="just" rtl="1"/>
            <a:r>
              <a:rPr lang="ar-DZ" dirty="0" smtClean="0"/>
              <a:t>تؤدي إلى المتابعات القضائية وما قد ينجر عنها من توقيف أو غرامات، كما تؤدي إلى فقدان السمعة التي عملت المؤسسات على اكتسابها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051305"/>
              </p:ext>
            </p:extLst>
          </p:nvPr>
        </p:nvGraphicFramePr>
        <p:xfrm>
          <a:off x="251520" y="260648"/>
          <a:ext cx="8478115" cy="614364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77298"/>
                <a:gridCol w="2459206"/>
                <a:gridCol w="3941611"/>
              </a:tblGrid>
              <a:tr h="556573">
                <a:tc>
                  <a:txBody>
                    <a:bodyPr/>
                    <a:lstStyle/>
                    <a:p>
                      <a:pPr algn="ctr"/>
                      <a:r>
                        <a:rPr lang="ar-DZ" sz="2000" dirty="0" smtClean="0"/>
                        <a:t>الفئة</a:t>
                      </a:r>
                      <a:endParaRPr lang="ar-DZ" sz="2000" b="0" dirty="0"/>
                    </a:p>
                  </a:txBody>
                  <a:tcPr marL="142875" marR="142875" marT="76200" marB="76200"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DZ" sz="2000" dirty="0" smtClean="0"/>
                        <a:t>أنواع مخاطر الامتثال</a:t>
                      </a:r>
                      <a:endParaRPr lang="ar-DZ" sz="2000" b="0" dirty="0"/>
                    </a:p>
                  </a:txBody>
                  <a:tcPr marL="142875" marR="142875" marT="76200" marB="76200"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DZ" sz="2000" b="0" dirty="0"/>
                    </a:p>
                  </a:txBody>
                  <a:tcPr marL="142875" marR="142875" marT="76200" marB="76200" anchor="ctr"/>
                </a:tc>
              </a:tr>
              <a:tr h="944483">
                <a:tc row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1800" b="1" dirty="0" smtClean="0"/>
                        <a:t>قانونية: </a:t>
                      </a:r>
                      <a:r>
                        <a:rPr lang="ar-DZ" sz="1800" dirty="0" smtClean="0"/>
                        <a:t>تتعلق بالحاجة إلى الامتثال للتشريعات والقوانين المحلية والدولية.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/>
                        <a:t>عقود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142875" marR="142875" marT="76200" marB="76200" anchor="ctr"/>
                </a:tc>
              </a:tr>
              <a:tr h="944483">
                <a:tc vMerge="1">
                  <a:txBody>
                    <a:bodyPr/>
                    <a:lstStyle/>
                    <a:p>
                      <a:pPr algn="ctr" rtl="1"/>
                      <a:endParaRPr lang="ar-DZ" sz="1200" b="0" dirty="0"/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/>
                        <a:t>تنظيمات الصناعة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142875" marR="142875" marT="76200" marB="76200" anchor="ctr"/>
                </a:tc>
              </a:tr>
              <a:tr h="944483">
                <a:tc vMerge="1">
                  <a:txBody>
                    <a:bodyPr/>
                    <a:lstStyle/>
                    <a:p>
                      <a:pPr algn="ctr" rtl="1"/>
                      <a:endParaRPr lang="ar-DZ" sz="1200" b="0" dirty="0"/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/>
                        <a:t>حقوق الملكية الفكرية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142875" marR="142875" marT="76200" marB="76200" anchor="ctr"/>
                </a:tc>
              </a:tr>
              <a:tr h="944483">
                <a:tc vMerge="1">
                  <a:txBody>
                    <a:bodyPr/>
                    <a:lstStyle/>
                    <a:p>
                      <a:pPr algn="ctr" rtl="1"/>
                      <a:endParaRPr lang="ar-DZ" sz="1200" b="0" dirty="0"/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000" b="1" dirty="0"/>
                        <a:t>قوانين العمل</a:t>
                      </a:r>
                    </a:p>
                  </a:txBody>
                  <a:tcPr marL="142875" marR="142875" marT="76200" marB="76200"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142875" marR="142875" marT="76200" marB="76200" anchor="ctr"/>
                </a:tc>
              </a:tr>
              <a:tr h="451442">
                <a:tc>
                  <a:txBody>
                    <a:bodyPr/>
                    <a:lstStyle/>
                    <a:p>
                      <a:pPr algn="ctr" rtl="1"/>
                      <a:r>
                        <a:rPr lang="ar-DZ" sz="1800" b="1" dirty="0"/>
                        <a:t>مالية</a:t>
                      </a:r>
                    </a:p>
                  </a:txBody>
                  <a:tcPr marL="142875" marR="142875" marT="76200" marB="76200" anchor="ctr"/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142875" marR="142875" marT="76200" marB="76200"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DZ" sz="1200" b="0" dirty="0"/>
                    </a:p>
                  </a:txBody>
                  <a:tcPr marL="142875" marR="142875" marT="76200" marB="76200" anchor="ctr"/>
                </a:tc>
              </a:tr>
              <a:tr h="678847">
                <a:tc>
                  <a:txBody>
                    <a:bodyPr/>
                    <a:lstStyle/>
                    <a:p>
                      <a:pPr algn="ctr" rtl="1"/>
                      <a:r>
                        <a:rPr lang="ar-DZ" sz="1800" b="1" dirty="0"/>
                        <a:t>تكنولوجيا المعلومات</a:t>
                      </a:r>
                    </a:p>
                  </a:txBody>
                  <a:tcPr marL="142875" marR="142875" marT="76200" marB="76200" anchor="ctr"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142875" marR="142875" marT="76200" marB="76200"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DZ" sz="1200" b="0" dirty="0"/>
                    </a:p>
                  </a:txBody>
                  <a:tcPr marL="142875" marR="142875" marT="76200" marB="76200" anchor="ctr"/>
                </a:tc>
              </a:tr>
              <a:tr h="678847">
                <a:tc>
                  <a:txBody>
                    <a:bodyPr/>
                    <a:lstStyle/>
                    <a:p>
                      <a:pPr algn="ctr" rtl="1"/>
                      <a:r>
                        <a:rPr lang="ar-DZ" sz="1800" b="1" dirty="0"/>
                        <a:t>بيئية</a:t>
                      </a:r>
                    </a:p>
                  </a:txBody>
                  <a:tcPr marL="142875" marR="142875" marT="76200" marB="76200" anchor="ctr"/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142875" marR="142875" marT="76200" marB="76200"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ar-DZ" sz="1200" b="0" dirty="0"/>
                    </a:p>
                  </a:txBody>
                  <a:tcPr marL="142875" marR="142875" marT="76200" marB="762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57356" y="274638"/>
            <a:ext cx="4429156" cy="8501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b="1" dirty="0" smtClean="0"/>
              <a:t>مخاطر السمعة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63888" y="1412776"/>
            <a:ext cx="5112568" cy="51845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 rtl="1">
              <a:lnSpc>
                <a:spcPct val="110000"/>
              </a:lnSpc>
            </a:pPr>
            <a:r>
              <a:rPr lang="ar-DZ" dirty="0" smtClean="0"/>
              <a:t>السمعة هي الصورة العامة التي يبنيها الغير عن المؤسسة (عملاء / المنافسين) ويعتبر أحد أهم أصولها. </a:t>
            </a:r>
            <a:endParaRPr lang="ar-DZ" dirty="0" smtClean="0"/>
          </a:p>
          <a:p>
            <a:pPr algn="just" rtl="1">
              <a:lnSpc>
                <a:spcPct val="110000"/>
              </a:lnSpc>
            </a:pPr>
            <a:r>
              <a:rPr lang="ar-DZ" dirty="0" smtClean="0"/>
              <a:t>يستغرق </a:t>
            </a:r>
            <a:r>
              <a:rPr lang="ar-DZ" dirty="0" smtClean="0"/>
              <a:t>بناءها وتطويرها سنوات من العمل على العمليات التسويقية والعلاقات العامة والاعلام</a:t>
            </a:r>
          </a:p>
          <a:p>
            <a:pPr algn="just" rtl="1">
              <a:lnSpc>
                <a:spcPct val="110000"/>
              </a:lnSpc>
            </a:pPr>
            <a:r>
              <a:rPr lang="ar-DZ" dirty="0" smtClean="0"/>
              <a:t>مخاطر السمعة </a:t>
            </a:r>
            <a:endParaRPr lang="ar-DZ" dirty="0" smtClean="0"/>
          </a:p>
          <a:p>
            <a:pPr algn="just" rtl="1">
              <a:lnSpc>
                <a:spcPct val="110000"/>
              </a:lnSpc>
            </a:pPr>
            <a:r>
              <a:rPr lang="ar-DZ" dirty="0" smtClean="0"/>
              <a:t>تهدد </a:t>
            </a:r>
            <a:r>
              <a:rPr lang="ar-DZ" dirty="0" smtClean="0"/>
              <a:t>مكانة الشركة في السوق والمجتمع</a:t>
            </a:r>
            <a:r>
              <a:rPr lang="ar-DZ" dirty="0" smtClean="0"/>
              <a:t>،</a:t>
            </a:r>
          </a:p>
          <a:p>
            <a:pPr algn="just" rtl="1">
              <a:lnSpc>
                <a:spcPct val="110000"/>
              </a:lnSpc>
            </a:pPr>
            <a:r>
              <a:rPr lang="ar-DZ" dirty="0" smtClean="0"/>
              <a:t>تؤدي </a:t>
            </a:r>
            <a:r>
              <a:rPr lang="ar-DZ" dirty="0" smtClean="0"/>
              <a:t>إلى انخفاض أرباحها، </a:t>
            </a:r>
            <a:endParaRPr lang="ar-DZ" dirty="0" smtClean="0"/>
          </a:p>
          <a:p>
            <a:pPr algn="just" rtl="1">
              <a:lnSpc>
                <a:spcPct val="110000"/>
              </a:lnSpc>
            </a:pPr>
            <a:r>
              <a:rPr lang="ar-DZ" dirty="0" smtClean="0"/>
              <a:t>انعدام </a:t>
            </a:r>
            <a:r>
              <a:rPr lang="ar-DZ" dirty="0" smtClean="0"/>
              <a:t>الثقة بين مساهميها</a:t>
            </a:r>
            <a:r>
              <a:rPr lang="ar-DZ" dirty="0" smtClean="0"/>
              <a:t>،</a:t>
            </a:r>
          </a:p>
          <a:p>
            <a:pPr algn="just" rtl="1">
              <a:lnSpc>
                <a:spcPct val="110000"/>
              </a:lnSpc>
            </a:pPr>
            <a:r>
              <a:rPr lang="ar-DZ" dirty="0" smtClean="0"/>
              <a:t>فقدان </a:t>
            </a:r>
            <a:r>
              <a:rPr lang="ar-DZ" dirty="0" smtClean="0"/>
              <a:t>عملائها تؤثر بشكل مباشر على قيمة المؤسسة وقدرتها على استقطاب العملاء والاحتفاظ بهم. فيما يلي بعض الأمثلة على مصادر مخاطر </a:t>
            </a:r>
            <a:r>
              <a:rPr lang="ar-DZ" dirty="0" smtClean="0"/>
              <a:t>السمعة</a:t>
            </a:r>
          </a:p>
        </p:txBody>
      </p:sp>
      <p:graphicFrame>
        <p:nvGraphicFramePr>
          <p:cNvPr id="4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2368716"/>
              </p:ext>
            </p:extLst>
          </p:nvPr>
        </p:nvGraphicFramePr>
        <p:xfrm>
          <a:off x="-33685" y="1553867"/>
          <a:ext cx="4114800" cy="504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350</Words>
  <Application>Microsoft Office PowerPoint</Application>
  <PresentationFormat>Affichage à l'écran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Thème Office</vt:lpstr>
      <vt:lpstr>إدارة مخاطر الأعمال وعلاقتها بالمخاطر المالية</vt:lpstr>
      <vt:lpstr>مخاطر المنافسة (مخاطر الراحة)</vt:lpstr>
      <vt:lpstr> مخاطر الامتثال </vt:lpstr>
      <vt:lpstr>Présentation PowerPoint</vt:lpstr>
      <vt:lpstr>مخاطر السمعة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مخاطر السوق</dc:title>
  <dc:creator>elkima</dc:creator>
  <cp:lastModifiedBy>el kima</cp:lastModifiedBy>
  <cp:revision>86</cp:revision>
  <dcterms:created xsi:type="dcterms:W3CDTF">2024-11-07T17:21:31Z</dcterms:created>
  <dcterms:modified xsi:type="dcterms:W3CDTF">2025-11-25T19:35:59Z</dcterms:modified>
</cp:coreProperties>
</file>