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425844" y="1398376"/>
            <a:ext cx="9869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000" dirty="0" err="1"/>
              <a:t>ثالثا:العقوبات</a:t>
            </a:r>
            <a:r>
              <a:rPr lang="ar-DZ" sz="2000" dirty="0"/>
              <a:t> المقررة:</a:t>
            </a:r>
            <a:endParaRPr lang="fr-FR" sz="2000" dirty="0"/>
          </a:p>
          <a:p>
            <a:pPr algn="ctr"/>
            <a:r>
              <a:rPr lang="ar-DZ" sz="2000" dirty="0"/>
              <a:t>1 – العقوبات الأصلية :</a:t>
            </a:r>
            <a:endParaRPr lang="fr-FR" sz="2000" dirty="0"/>
          </a:p>
          <a:p>
            <a:pPr algn="ctr"/>
            <a:r>
              <a:rPr lang="ar-DZ" sz="2000" dirty="0"/>
              <a:t>مادة 429 من قانون العقوبات :من شهرين الى 3سنوات وغرامة من 20ألف الى 100ألف </a:t>
            </a:r>
            <a:r>
              <a:rPr lang="ar-DZ" sz="2000" dirty="0" err="1"/>
              <a:t>دينار.في</a:t>
            </a:r>
            <a:r>
              <a:rPr lang="ar-DZ" sz="2000" dirty="0"/>
              <a:t> النوع ،</a:t>
            </a:r>
            <a:r>
              <a:rPr lang="ar-DZ" sz="2000" dirty="0" err="1"/>
              <a:t>المصدر،الكمية</a:t>
            </a:r>
            <a:r>
              <a:rPr lang="ar-DZ" sz="2000" dirty="0"/>
              <a:t>.</a:t>
            </a:r>
            <a:endParaRPr lang="fr-FR" sz="2000" dirty="0"/>
          </a:p>
          <a:p>
            <a:pPr algn="ctr"/>
            <a:r>
              <a:rPr lang="ar-DZ" sz="2000" dirty="0"/>
              <a:t>مادة 430 من قانون العقوبات :تداول مواد مغشوشة: من سنتين الى 5 سنوات وغرامة من 20ألف الى 100ألف دج.</a:t>
            </a:r>
            <a:endParaRPr lang="fr-FR" sz="2000" dirty="0"/>
          </a:p>
          <a:p>
            <a:pPr algn="ctr"/>
            <a:r>
              <a:rPr lang="ar-DZ" sz="2000" dirty="0"/>
              <a:t>مادة 432 عند الحاقها الضرر:  من5سنوات الى 10سنوات وغرامة من 500ألف دج الى 100ألف دج .</a:t>
            </a:r>
            <a:endParaRPr lang="fr-FR" sz="2000" dirty="0"/>
          </a:p>
          <a:p>
            <a:pPr algn="ctr"/>
            <a:r>
              <a:rPr lang="ar-DZ" sz="2000" dirty="0"/>
              <a:t>وإذا كان المرض غير قابل للشفاء (عاهة مستديمة ):من10سنوات الى20سنة وغرامة من 100ألف الى 2مليون دج .</a:t>
            </a:r>
            <a:endParaRPr lang="fr-FR" sz="2000" dirty="0"/>
          </a:p>
          <a:p>
            <a:pPr algn="ctr"/>
            <a:r>
              <a:rPr lang="ar-DZ" sz="2000" dirty="0"/>
              <a:t>وعند حدوث </a:t>
            </a:r>
            <a:r>
              <a:rPr lang="ar-DZ" sz="2000" dirty="0" err="1"/>
              <a:t>الوفاةيحكم</a:t>
            </a:r>
            <a:r>
              <a:rPr lang="ar-DZ" sz="2000" dirty="0"/>
              <a:t> عليه بالمؤبد.</a:t>
            </a:r>
            <a:endParaRPr lang="fr-FR" sz="2000" dirty="0"/>
          </a:p>
          <a:p>
            <a:pPr algn="ctr"/>
            <a:r>
              <a:rPr lang="ar-DZ" sz="2000" dirty="0"/>
              <a:t>بالنسبة للشخص </a:t>
            </a:r>
            <a:r>
              <a:rPr lang="ar-DZ" sz="2000" dirty="0" err="1"/>
              <a:t>الاعتباري:يعاقب</a:t>
            </a:r>
            <a:r>
              <a:rPr lang="ar-DZ" sz="2000" dirty="0"/>
              <a:t> بغرامة من 1 الى 5مرات من غرامة الشخص الطبيعي.</a:t>
            </a:r>
            <a:endParaRPr lang="fr-FR" sz="2000" dirty="0"/>
          </a:p>
          <a:p>
            <a:pPr algn="ctr"/>
            <a:r>
              <a:rPr lang="ar-DZ" sz="2000" dirty="0"/>
              <a:t>2- العقوبات التكميلية: </a:t>
            </a:r>
            <a:endParaRPr lang="fr-FR" sz="2000" dirty="0"/>
          </a:p>
          <a:p>
            <a:pPr algn="ctr"/>
            <a:r>
              <a:rPr lang="ar-DZ" sz="2000" dirty="0"/>
              <a:t>-المصادرة.</a:t>
            </a:r>
            <a:endParaRPr lang="fr-FR" sz="2000" dirty="0"/>
          </a:p>
          <a:p>
            <a:pPr algn="ctr"/>
            <a:r>
              <a:rPr lang="ar-DZ" sz="2000" dirty="0"/>
              <a:t>-نشر الحكم.</a:t>
            </a:r>
            <a:endParaRPr lang="fr-FR" sz="2000" dirty="0"/>
          </a:p>
          <a:p>
            <a:pPr algn="ctr"/>
            <a:r>
              <a:rPr lang="ar-DZ" sz="2000" dirty="0"/>
              <a:t>-غلق المؤسسة لمد </a:t>
            </a:r>
            <a:r>
              <a:rPr lang="ar-DZ" sz="2000" dirty="0" err="1"/>
              <a:t>ةلا</a:t>
            </a:r>
            <a:r>
              <a:rPr lang="ar-DZ" sz="2000" dirty="0"/>
              <a:t> تتجاوز 5سنوات .</a:t>
            </a:r>
            <a:endParaRPr lang="fr-FR" sz="2000" dirty="0"/>
          </a:p>
          <a:p>
            <a:pPr algn="ctr"/>
            <a:r>
              <a:rPr lang="ar-DZ" sz="2000" dirty="0"/>
              <a:t>-الاقصاء من الصفقات العمومية لمدة لا </a:t>
            </a:r>
            <a:r>
              <a:rPr lang="ar-DZ" sz="2000" dirty="0" err="1"/>
              <a:t>تتاوز</a:t>
            </a:r>
            <a:r>
              <a:rPr lang="ar-DZ" sz="2000" dirty="0"/>
              <a:t> 5سنوات.</a:t>
            </a:r>
            <a:endParaRPr lang="fr-FR" sz="2000" dirty="0"/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142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2024-12-17T09:06:46Z</dcterms:modified>
</cp:coreProperties>
</file>