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3170-B7D1-491B-9611-4836D5FE9397}" type="datetimeFigureOut">
              <a:rPr lang="fr-FR" smtClean="0"/>
              <a:t>27/02/2026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D13D8-AC42-4184-A9F0-5FE45FFB7E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234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3170-B7D1-491B-9611-4836D5FE9397}" type="datetimeFigureOut">
              <a:rPr lang="fr-FR" smtClean="0"/>
              <a:t>27/02/2026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D13D8-AC42-4184-A9F0-5FE45FFB7E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754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3170-B7D1-491B-9611-4836D5FE9397}" type="datetimeFigureOut">
              <a:rPr lang="fr-FR" smtClean="0"/>
              <a:t>27/02/2026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D13D8-AC42-4184-A9F0-5FE45FFB7E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3088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3170-B7D1-491B-9611-4836D5FE9397}" type="datetimeFigureOut">
              <a:rPr lang="fr-FR" smtClean="0"/>
              <a:t>27/02/2026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D13D8-AC42-4184-A9F0-5FE45FFB7E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3258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3170-B7D1-491B-9611-4836D5FE9397}" type="datetimeFigureOut">
              <a:rPr lang="fr-FR" smtClean="0"/>
              <a:t>27/02/2026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D13D8-AC42-4184-A9F0-5FE45FFB7E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1864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3170-B7D1-491B-9611-4836D5FE9397}" type="datetimeFigureOut">
              <a:rPr lang="fr-FR" smtClean="0"/>
              <a:t>27/02/2026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D13D8-AC42-4184-A9F0-5FE45FFB7E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3373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3170-B7D1-491B-9611-4836D5FE9397}" type="datetimeFigureOut">
              <a:rPr lang="fr-FR" smtClean="0"/>
              <a:t>27/02/2026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D13D8-AC42-4184-A9F0-5FE45FFB7E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859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3170-B7D1-491B-9611-4836D5FE9397}" type="datetimeFigureOut">
              <a:rPr lang="fr-FR" smtClean="0"/>
              <a:t>27/02/2026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D13D8-AC42-4184-A9F0-5FE45FFB7E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5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3170-B7D1-491B-9611-4836D5FE9397}" type="datetimeFigureOut">
              <a:rPr lang="fr-FR" smtClean="0"/>
              <a:t>27/02/2026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D13D8-AC42-4184-A9F0-5FE45FFB7E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4649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3170-B7D1-491B-9611-4836D5FE9397}" type="datetimeFigureOut">
              <a:rPr lang="fr-FR" smtClean="0"/>
              <a:t>27/02/2026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D13D8-AC42-4184-A9F0-5FE45FFB7E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905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63170-B7D1-491B-9611-4836D5FE9397}" type="datetimeFigureOut">
              <a:rPr lang="fr-FR" smtClean="0"/>
              <a:t>27/02/2026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D13D8-AC42-4184-A9F0-5FE45FFB7E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315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63170-B7D1-491B-9611-4836D5FE9397}" type="datetimeFigureOut">
              <a:rPr lang="fr-FR" smtClean="0"/>
              <a:t>27/02/2026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D13D8-AC42-4184-A9F0-5FE45FFB7E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2792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052916"/>
            <a:ext cx="10515600" cy="1806194"/>
          </a:xfrm>
        </p:spPr>
        <p:txBody>
          <a:bodyPr/>
          <a:lstStyle/>
          <a:p>
            <a:pPr algn="ctr" rtl="1"/>
            <a:r>
              <a:rPr lang="ar-DZ" dirty="0" smtClean="0">
                <a:solidFill>
                  <a:srgbClr val="C00000"/>
                </a:solidFill>
              </a:rPr>
              <a:t>الصوت في التلفزيون ونشرات الأخبار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620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>
                <a:solidFill>
                  <a:schemeClr val="accent1">
                    <a:lumMod val="50000"/>
                  </a:schemeClr>
                </a:solidFill>
              </a:rPr>
              <a:t>مصادر الأصوات في التلفزيون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081530" cy="4351338"/>
          </a:xfrm>
        </p:spPr>
        <p:txBody>
          <a:bodyPr/>
          <a:lstStyle/>
          <a:p>
            <a:pPr marL="0" indent="0" algn="ctr" rtl="1">
              <a:buNone/>
            </a:pPr>
            <a:r>
              <a:rPr lang="ar-DZ" b="1" dirty="0" smtClean="0">
                <a:solidFill>
                  <a:srgbClr val="FF0066"/>
                </a:solidFill>
              </a:rPr>
              <a:t>الأصوات غير المباشرة</a:t>
            </a:r>
          </a:p>
          <a:p>
            <a:pPr marL="0" indent="0" algn="just" rtl="1">
              <a:buNone/>
            </a:pPr>
            <a:r>
              <a:rPr lang="ar-DZ" dirty="0"/>
              <a:t>ه</a:t>
            </a:r>
            <a:r>
              <a:rPr lang="ar-DZ" dirty="0" smtClean="0"/>
              <a:t>و الصوت المسجل ونتحصل عليه من خلال:</a:t>
            </a:r>
          </a:p>
          <a:p>
            <a:pPr marL="0" indent="0" algn="just" rtl="1">
              <a:buNone/>
            </a:pPr>
            <a:r>
              <a:rPr lang="ar-DZ" dirty="0" smtClean="0"/>
              <a:t>*أشرطة الفيديو (تسجيل الأصوات المصاحبة للصور)</a:t>
            </a:r>
          </a:p>
          <a:p>
            <a:pPr marL="0" indent="0" algn="just" rtl="1">
              <a:buNone/>
            </a:pPr>
            <a:r>
              <a:rPr lang="ar-DZ" dirty="0" smtClean="0"/>
              <a:t>*الفيلم</a:t>
            </a:r>
          </a:p>
          <a:p>
            <a:pPr marL="0" indent="0" algn="just" rtl="1">
              <a:buNone/>
            </a:pPr>
            <a:r>
              <a:rPr lang="ar-DZ" dirty="0" smtClean="0"/>
              <a:t>*شريط التسجيل الصوتي</a:t>
            </a:r>
          </a:p>
          <a:p>
            <a:pPr marL="0" indent="0" algn="just" rtl="1">
              <a:buNone/>
            </a:pPr>
            <a:r>
              <a:rPr lang="ar-DZ" dirty="0" smtClean="0"/>
              <a:t>*الاسطوانات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328078" y="1825625"/>
            <a:ext cx="4025721" cy="4351338"/>
          </a:xfrm>
        </p:spPr>
        <p:txBody>
          <a:bodyPr/>
          <a:lstStyle/>
          <a:p>
            <a:pPr marL="0" indent="0" algn="ctr" rtl="1">
              <a:buNone/>
            </a:pPr>
            <a:r>
              <a:rPr lang="ar-DZ" b="1" dirty="0" smtClean="0">
                <a:solidFill>
                  <a:srgbClr val="FF0066"/>
                </a:solidFill>
              </a:rPr>
              <a:t>الأصوات المباشرة</a:t>
            </a:r>
          </a:p>
          <a:p>
            <a:pPr marL="0" indent="0" algn="just" rtl="1">
              <a:buNone/>
            </a:pPr>
            <a:r>
              <a:rPr lang="ar-DZ" dirty="0" smtClean="0"/>
              <a:t>هو الصوت الملتقط بالميكروفون مباشرة أثناء حدوث الحدث أي في نفس اللحظة (البث المباشر)</a:t>
            </a:r>
          </a:p>
          <a:p>
            <a:pPr marL="0" indent="0" algn="just">
              <a:buNone/>
            </a:pP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 direct / Live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93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>
                <a:solidFill>
                  <a:schemeClr val="accent1">
                    <a:lumMod val="50000"/>
                  </a:schemeClr>
                </a:solidFill>
              </a:rPr>
              <a:t>أنواع الأصوات في التلفزيون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4609563" cy="4351338"/>
          </a:xfrm>
        </p:spPr>
        <p:txBody>
          <a:bodyPr>
            <a:normAutofit lnSpcReduction="10000"/>
          </a:bodyPr>
          <a:lstStyle/>
          <a:p>
            <a:pPr marL="0" indent="0" algn="ctr" rtl="1">
              <a:buNone/>
            </a:pPr>
            <a:r>
              <a:rPr lang="ar-DZ" b="1" dirty="0" smtClean="0">
                <a:solidFill>
                  <a:srgbClr val="FF0066"/>
                </a:solidFill>
              </a:rPr>
              <a:t>المؤثرات الصوتية </a:t>
            </a:r>
          </a:p>
          <a:p>
            <a:pPr marL="0" indent="0" algn="just" rtl="1">
              <a:lnSpc>
                <a:spcPct val="110000"/>
              </a:lnSpc>
              <a:buNone/>
            </a:pPr>
            <a:r>
              <a:rPr lang="ar-DZ" dirty="0" smtClean="0"/>
              <a:t>هي أصوات الأشياء أو الحيوانات أو الطيورـ أو الصوت الناتج عن حركة الأشياء وهي إما:</a:t>
            </a:r>
          </a:p>
          <a:p>
            <a:pPr marL="0" indent="0" algn="just" rtl="1">
              <a:lnSpc>
                <a:spcPct val="110000"/>
              </a:lnSpc>
              <a:buNone/>
            </a:pPr>
            <a:r>
              <a:rPr lang="ar-DZ" dirty="0" smtClean="0"/>
              <a:t>*طبيعية (صوت الرياح، المطر، ضجيج الشارع </a:t>
            </a:r>
            <a:r>
              <a:rPr lang="ar-DZ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ar-DZ" dirty="0" smtClean="0">
                <a:latin typeface="Calibri" panose="020F0502020204030204" pitchFamily="34" charset="0"/>
                <a:cs typeface="Calibri" panose="020F0502020204030204" pitchFamily="34" charset="0"/>
              </a:rPr>
              <a:t> . . </a:t>
            </a:r>
            <a:r>
              <a:rPr lang="ar-DZ" dirty="0" smtClean="0"/>
              <a:t>الخ)</a:t>
            </a:r>
          </a:p>
          <a:p>
            <a:pPr marL="0" indent="0" algn="just" rtl="1">
              <a:lnSpc>
                <a:spcPct val="110000"/>
              </a:lnSpc>
              <a:buNone/>
            </a:pPr>
            <a:r>
              <a:rPr lang="ar-DZ" dirty="0" smtClean="0"/>
              <a:t>*صناعية أو يدوية أو آلية (صوت اغلاق وفتح الباب، صوت محرك السيارة، صوت القطار </a:t>
            </a:r>
            <a:r>
              <a:rPr lang="ar-DZ" dirty="0" smtClean="0">
                <a:latin typeface="Calibri" panose="020F0502020204030204" pitchFamily="34" charset="0"/>
                <a:cs typeface="Calibri" panose="020F0502020204030204" pitchFamily="34" charset="0"/>
              </a:rPr>
              <a:t>. . .</a:t>
            </a:r>
            <a:r>
              <a:rPr lang="ar-DZ" dirty="0" smtClean="0"/>
              <a:t>الخ)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36406" y="4001294"/>
            <a:ext cx="5087153" cy="1947885"/>
          </a:xfrm>
        </p:spPr>
        <p:txBody>
          <a:bodyPr>
            <a:normAutofit lnSpcReduction="10000"/>
          </a:bodyPr>
          <a:lstStyle/>
          <a:p>
            <a:pPr marL="0" indent="0" algn="ctr" rtl="1">
              <a:buNone/>
            </a:pPr>
            <a:r>
              <a:rPr lang="ar-DZ" b="1" dirty="0" smtClean="0">
                <a:solidFill>
                  <a:srgbClr val="FF0066"/>
                </a:solidFill>
              </a:rPr>
              <a:t>الموسيقى التصويرية </a:t>
            </a:r>
          </a:p>
          <a:p>
            <a:pPr marL="0" indent="0" algn="just" rtl="1">
              <a:lnSpc>
                <a:spcPct val="110000"/>
              </a:lnSpc>
              <a:buNone/>
            </a:pPr>
            <a:r>
              <a:rPr lang="ar-DZ" dirty="0" smtClean="0"/>
              <a:t>وهي تمثل أصواتا ناتجة عن العزف على آلات موسيقية أو آلات مخصصة لإصدار نغمات وايقاعات</a:t>
            </a:r>
          </a:p>
        </p:txBody>
      </p:sp>
      <p:sp>
        <p:nvSpPr>
          <p:cNvPr id="5" name="Espace réservé du contenu 3"/>
          <p:cNvSpPr txBox="1">
            <a:spLocks/>
          </p:cNvSpPr>
          <p:nvPr/>
        </p:nvSpPr>
        <p:spPr>
          <a:xfrm>
            <a:off x="6336406" y="1978025"/>
            <a:ext cx="5169793" cy="1947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Font typeface="Arial" panose="020B0604020202020204" pitchFamily="34" charset="0"/>
              <a:buNone/>
            </a:pPr>
            <a:r>
              <a:rPr lang="ar-DZ" b="1" dirty="0" smtClean="0">
                <a:solidFill>
                  <a:srgbClr val="FF0066"/>
                </a:solidFill>
              </a:rPr>
              <a:t>الأصوات البشرية</a:t>
            </a:r>
          </a:p>
          <a:p>
            <a:pPr marL="0" indent="0" algn="just" rtl="1">
              <a:lnSpc>
                <a:spcPct val="100000"/>
              </a:lnSpc>
              <a:buNone/>
            </a:pPr>
            <a:r>
              <a:rPr lang="ar-DZ" dirty="0" smtClean="0"/>
              <a:t>التي تصدر عن الانسان أو حركته (الكلام، الغناء، الضحك، البكاء، التصفيق </a:t>
            </a:r>
            <a:r>
              <a:rPr lang="ar-DZ" dirty="0" smtClean="0">
                <a:latin typeface="Calibri" panose="020F0502020204030204" pitchFamily="34" charset="0"/>
                <a:cs typeface="Calibri" panose="020F0502020204030204" pitchFamily="34" charset="0"/>
              </a:rPr>
              <a:t>. . . </a:t>
            </a:r>
            <a:r>
              <a:rPr lang="ar-DZ" dirty="0" smtClean="0"/>
              <a:t>الخ)</a:t>
            </a: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45315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>
                <a:solidFill>
                  <a:schemeClr val="accent1">
                    <a:lumMod val="50000"/>
                  </a:schemeClr>
                </a:solidFill>
              </a:rPr>
              <a:t>أشكال ظهور الصوت في التلفزيون</a:t>
            </a:r>
            <a:endParaRPr lang="fr-F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506829"/>
            <a:ext cx="4570927" cy="2722250"/>
          </a:xfrm>
        </p:spPr>
        <p:txBody>
          <a:bodyPr>
            <a:normAutofit fontScale="92500" lnSpcReduction="10000"/>
          </a:bodyPr>
          <a:lstStyle/>
          <a:p>
            <a:pPr marL="0" indent="0" algn="ctr" rtl="1">
              <a:buNone/>
            </a:pPr>
            <a:r>
              <a:rPr lang="fr-FR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</a:t>
            </a:r>
            <a:r>
              <a:rPr lang="fr-FR" b="1" dirty="0" smtClean="0">
                <a:solidFill>
                  <a:srgbClr val="FF0066"/>
                </a:solidFill>
                <a:cs typeface="+mj-cs"/>
              </a:rPr>
              <a:t> </a:t>
            </a:r>
            <a:r>
              <a:rPr lang="fr-FR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 In » </a:t>
            </a:r>
          </a:p>
          <a:p>
            <a:pPr marL="0" indent="0" algn="ctr">
              <a:buNone/>
            </a:pPr>
            <a:r>
              <a:rPr lang="fr-FR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On- </a:t>
            </a:r>
            <a:r>
              <a:rPr lang="fr-FR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screen</a:t>
            </a:r>
            <a:r>
              <a:rPr lang="fr-FR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fr-FR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In-vision </a:t>
            </a:r>
            <a:r>
              <a:rPr lang="fr-FR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endParaRPr lang="ar-DZ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lnSpc>
                <a:spcPct val="120000"/>
              </a:lnSpc>
              <a:buNone/>
            </a:pPr>
            <a:r>
              <a:rPr lang="ar-DZ" dirty="0" smtClean="0"/>
              <a:t>هي</a:t>
            </a:r>
            <a:r>
              <a:rPr lang="fr-FR" dirty="0" smtClean="0"/>
              <a:t> </a:t>
            </a:r>
            <a:r>
              <a:rPr lang="ar-DZ" dirty="0" smtClean="0"/>
              <a:t>الأصوات التي تكون جزء من المشهد، بحيث يكون مصدر الصوت مرئي على الشاشة 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498502" y="4182372"/>
            <a:ext cx="6735650" cy="227956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r-FR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 « Over »</a:t>
            </a:r>
          </a:p>
          <a:p>
            <a:pPr marL="0" indent="0" algn="ctr">
              <a:buNone/>
            </a:pPr>
            <a:r>
              <a:rPr lang="fr-FR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Voice Over/ V.O</a:t>
            </a:r>
            <a:endParaRPr lang="ar-DZ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lnSpc>
                <a:spcPct val="120000"/>
              </a:lnSpc>
              <a:buNone/>
            </a:pPr>
            <a:r>
              <a:rPr lang="ar-DZ" dirty="0" smtClean="0"/>
              <a:t>هو الصوت الذي لا يكون جزء من المشهد، ومصدره غير مرئي على الشاشة (المشاركون في المشهد لا يسمعون الصوت)</a:t>
            </a:r>
          </a:p>
        </p:txBody>
      </p:sp>
      <p:sp>
        <p:nvSpPr>
          <p:cNvPr id="5" name="Espace réservé du contenu 3"/>
          <p:cNvSpPr txBox="1">
            <a:spLocks/>
          </p:cNvSpPr>
          <p:nvPr/>
        </p:nvSpPr>
        <p:spPr>
          <a:xfrm>
            <a:off x="5950039" y="1506829"/>
            <a:ext cx="5190185" cy="248562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 « Off »</a:t>
            </a:r>
          </a:p>
          <a:p>
            <a:pPr marL="0" indent="0" algn="ctr">
              <a:buNone/>
            </a:pPr>
            <a:r>
              <a:rPr lang="fr-FR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 Hors-champ/ Off-</a:t>
            </a:r>
            <a:r>
              <a:rPr lang="fr-FR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screen</a:t>
            </a:r>
            <a:r>
              <a:rPr lang="fr-FR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endParaRPr lang="ar-DZ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lnSpc>
                <a:spcPct val="120000"/>
              </a:lnSpc>
              <a:buFont typeface="Arial" panose="020B0604020202020204" pitchFamily="34" charset="0"/>
              <a:buNone/>
            </a:pPr>
            <a:r>
              <a:rPr lang="ar-DZ" dirty="0" smtClean="0"/>
              <a:t>هو الصوت الذي يكون جزء من المشهد لكن مصدره يكون خارج إطار الكاميرة، أي غير مرئي على الشاشة</a:t>
            </a: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2068940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sz="3600" b="1" dirty="0" smtClean="0">
                <a:solidFill>
                  <a:schemeClr val="accent1">
                    <a:lumMod val="50000"/>
                  </a:schemeClr>
                </a:solidFill>
                <a:cs typeface="+mn-cs"/>
              </a:rPr>
              <a:t>أنواع الأخبار في التلفزيون حسب استخدام الصوت والصورة</a:t>
            </a:r>
            <a:endParaRPr lang="fr-FR" sz="3600" b="1" dirty="0">
              <a:solidFill>
                <a:schemeClr val="accent1">
                  <a:lumMod val="50000"/>
                </a:schemeClr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37892" y="1825625"/>
            <a:ext cx="8538693" cy="4351338"/>
          </a:xfrm>
        </p:spPr>
        <p:txBody>
          <a:bodyPr/>
          <a:lstStyle/>
          <a:p>
            <a:pPr marL="0" indent="0" algn="ctr" rtl="1">
              <a:buNone/>
            </a:pPr>
            <a:r>
              <a:rPr lang="ar-DZ" b="1" dirty="0" smtClean="0">
                <a:solidFill>
                  <a:srgbClr val="C00000"/>
                </a:solidFill>
              </a:rPr>
              <a:t>الأخبار المقروءة فقط</a:t>
            </a:r>
          </a:p>
          <a:p>
            <a:pPr marL="0" indent="0" algn="ctr" rtl="1">
              <a:buNone/>
            </a:pPr>
            <a:r>
              <a:rPr lang="fr-FR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 </a:t>
            </a:r>
            <a:r>
              <a:rPr lang="fr-FR" sz="2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fr-FR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News</a:t>
            </a:r>
            <a:endParaRPr lang="ar-DZ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lnSpc>
                <a:spcPct val="100000"/>
              </a:lnSpc>
              <a:buNone/>
            </a:pPr>
            <a:endParaRPr lang="ar-DZ" dirty="0" smtClean="0">
              <a:latin typeface="Times New Roman" panose="02020603050405020304" pitchFamily="18" charset="0"/>
            </a:endParaRPr>
          </a:p>
          <a:p>
            <a:pPr marL="0" indent="0" algn="just" rtl="1">
              <a:lnSpc>
                <a:spcPct val="150000"/>
              </a:lnSpc>
              <a:buNone/>
            </a:pPr>
            <a:r>
              <a:rPr lang="ar-DZ" dirty="0" smtClean="0">
                <a:latin typeface="Times New Roman" panose="02020603050405020304" pitchFamily="18" charset="0"/>
              </a:rPr>
              <a:t>هي الأخبار التي </a:t>
            </a:r>
            <a:r>
              <a:rPr lang="ar-DZ" dirty="0" err="1" smtClean="0">
                <a:latin typeface="Times New Roman" panose="02020603050405020304" pitchFamily="18" charset="0"/>
              </a:rPr>
              <a:t>يقرؤها</a:t>
            </a:r>
            <a:r>
              <a:rPr lang="ar-DZ" dirty="0" smtClean="0">
                <a:latin typeface="Times New Roman" panose="02020603050405020304" pitchFamily="18" charset="0"/>
              </a:rPr>
              <a:t> المذيع دون أن تكون مصحوبة بصور أو مادة </a:t>
            </a:r>
            <a:r>
              <a:rPr lang="ar-DZ" dirty="0" err="1" smtClean="0">
                <a:latin typeface="Times New Roman" panose="02020603050405020304" pitchFamily="18" charset="0"/>
              </a:rPr>
              <a:t>فيلمية</a:t>
            </a:r>
            <a:r>
              <a:rPr lang="ar-DZ" dirty="0" smtClean="0">
                <a:latin typeface="Times New Roman" panose="02020603050405020304" pitchFamily="18" charset="0"/>
              </a:rPr>
              <a:t>، وتستخدم في حالة الأخبار العاجلة, لا تزيد مدتها عادة عن 25 </a:t>
            </a:r>
            <a:r>
              <a:rPr lang="ar-DZ" dirty="0" err="1" smtClean="0">
                <a:latin typeface="Times New Roman" panose="02020603050405020304" pitchFamily="18" charset="0"/>
              </a:rPr>
              <a:t>ثا</a:t>
            </a:r>
            <a:endParaRPr 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82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sz="3600" b="1" dirty="0" smtClean="0">
                <a:solidFill>
                  <a:schemeClr val="accent1">
                    <a:lumMod val="50000"/>
                  </a:schemeClr>
                </a:solidFill>
                <a:cs typeface="+mn-cs"/>
              </a:rPr>
              <a:t>أنواع الأخبار في التلفزيون حسب استخدام الصوت والصورة</a:t>
            </a:r>
            <a:endParaRPr lang="fr-FR" sz="3600" b="1" dirty="0">
              <a:solidFill>
                <a:schemeClr val="accent1">
                  <a:lumMod val="50000"/>
                </a:schemeClr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37892" y="1825625"/>
            <a:ext cx="8538693" cy="4351338"/>
          </a:xfrm>
        </p:spPr>
        <p:txBody>
          <a:bodyPr/>
          <a:lstStyle/>
          <a:p>
            <a:pPr marL="0" indent="0" algn="ctr" rtl="1">
              <a:buNone/>
            </a:pPr>
            <a:r>
              <a:rPr lang="ar-DZ" b="1" dirty="0" smtClean="0">
                <a:solidFill>
                  <a:schemeClr val="accent1">
                    <a:lumMod val="75000"/>
                  </a:schemeClr>
                </a:solidFill>
              </a:rPr>
              <a:t>الصور الميدانية دون تصريحات</a:t>
            </a:r>
          </a:p>
          <a:p>
            <a:pPr marL="0" indent="0" algn="ctr">
              <a:buNone/>
            </a:pPr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Visual Story / </a:t>
            </a:r>
            <a:r>
              <a:rPr lang="fr-FR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Silent</a:t>
            </a:r>
            <a:r>
              <a:rPr lang="fr-FR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Visuals</a:t>
            </a:r>
            <a:endParaRPr lang="ar-DZ" sz="2400" b="1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lnSpc>
                <a:spcPct val="100000"/>
              </a:lnSpc>
              <a:buNone/>
            </a:pPr>
            <a:endParaRPr lang="ar-DZ" dirty="0" smtClean="0">
              <a:latin typeface="Times New Roman" panose="02020603050405020304" pitchFamily="18" charset="0"/>
            </a:endParaRPr>
          </a:p>
          <a:p>
            <a:pPr marL="0" indent="0" algn="just" rtl="1">
              <a:lnSpc>
                <a:spcPct val="150000"/>
              </a:lnSpc>
              <a:buNone/>
            </a:pPr>
            <a:r>
              <a:rPr lang="ar-DZ" dirty="0" smtClean="0">
                <a:latin typeface="Times New Roman" panose="02020603050405020304" pitchFamily="18" charset="0"/>
              </a:rPr>
              <a:t>هي الأخبار التي تكون عبارة عن استعراض لصور ميدانية دون تعليق مسجل عليها، يستخدم فيها الصوت الطبيعي ويكون التعليق مختصرا </a:t>
            </a:r>
            <a:endParaRPr 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890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sz="3600" b="1" dirty="0" smtClean="0">
                <a:solidFill>
                  <a:schemeClr val="accent1">
                    <a:lumMod val="50000"/>
                  </a:schemeClr>
                </a:solidFill>
                <a:cs typeface="+mn-cs"/>
              </a:rPr>
              <a:t>أنواع الأخبار في التلفزيون حسب استخدام الصوت والصورة</a:t>
            </a:r>
            <a:endParaRPr lang="fr-FR" sz="3600" b="1" dirty="0">
              <a:solidFill>
                <a:schemeClr val="accent1">
                  <a:lumMod val="50000"/>
                </a:schemeClr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37892" y="1825625"/>
            <a:ext cx="8538693" cy="4351338"/>
          </a:xfrm>
        </p:spPr>
        <p:txBody>
          <a:bodyPr/>
          <a:lstStyle/>
          <a:p>
            <a:pPr marL="0" indent="0" algn="ctr" rtl="1">
              <a:buNone/>
            </a:pPr>
            <a:r>
              <a:rPr lang="ar-DZ" b="1" dirty="0" smtClean="0">
                <a:solidFill>
                  <a:schemeClr val="accent6">
                    <a:lumMod val="50000"/>
                  </a:schemeClr>
                </a:solidFill>
              </a:rPr>
              <a:t>قراءة فوق الصور</a:t>
            </a:r>
          </a:p>
          <a:p>
            <a:pPr marL="0" indent="0" algn="ctr">
              <a:buNone/>
            </a:pPr>
            <a:r>
              <a:rPr lang="fr-FR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 Over </a:t>
            </a:r>
            <a:r>
              <a:rPr lang="fr-FR" sz="24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Video</a:t>
            </a:r>
            <a:r>
              <a:rPr lang="fr-FR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(RVO)/ Live Voice Over (LVO)/ Out of Vision (OOV)</a:t>
            </a:r>
            <a:endParaRPr lang="ar-DZ" sz="24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lnSpc>
                <a:spcPct val="100000"/>
              </a:lnSpc>
              <a:buNone/>
            </a:pPr>
            <a:endParaRPr lang="ar-DZ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</a:endParaRPr>
          </a:p>
          <a:p>
            <a:pPr marL="0" indent="0" algn="just" rtl="1">
              <a:lnSpc>
                <a:spcPct val="150000"/>
              </a:lnSpc>
              <a:buNone/>
            </a:pPr>
            <a:r>
              <a:rPr lang="ar-DZ" dirty="0" smtClean="0">
                <a:latin typeface="Times New Roman" panose="02020603050405020304" pitchFamily="18" charset="0"/>
              </a:rPr>
              <a:t>قراءة الخبر من طرف المذيع بينما يتم عرض صور مرتبطة بالموضوع أو الخبر</a:t>
            </a:r>
            <a:endParaRPr 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043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sz="3600" b="1" dirty="0" smtClean="0">
                <a:solidFill>
                  <a:schemeClr val="accent1">
                    <a:lumMod val="50000"/>
                  </a:schemeClr>
                </a:solidFill>
                <a:cs typeface="+mn-cs"/>
              </a:rPr>
              <a:t>أنواع الأخبار في التلفزيون حسب استخدام الصوت والصورة</a:t>
            </a:r>
            <a:endParaRPr lang="fr-FR" sz="3600" b="1" dirty="0">
              <a:solidFill>
                <a:schemeClr val="accent1">
                  <a:lumMod val="50000"/>
                </a:schemeClr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37892" y="1825625"/>
            <a:ext cx="8538693" cy="4351338"/>
          </a:xfrm>
        </p:spPr>
        <p:txBody>
          <a:bodyPr>
            <a:normAutofit fontScale="92500" lnSpcReduction="20000"/>
          </a:bodyPr>
          <a:lstStyle/>
          <a:p>
            <a:pPr marL="0" indent="0" algn="ctr" rtl="1">
              <a:buNone/>
            </a:pPr>
            <a:r>
              <a:rPr lang="ar-DZ" b="1" dirty="0" smtClean="0">
                <a:solidFill>
                  <a:srgbClr val="800080"/>
                </a:solidFill>
              </a:rPr>
              <a:t>الأخبار المصاحبة لصورة ثابتة</a:t>
            </a:r>
          </a:p>
          <a:p>
            <a:pPr marL="0" indent="0" algn="ctr">
              <a:buNone/>
            </a:pPr>
            <a:r>
              <a:rPr lang="fr-FR" sz="2400" b="1" dirty="0" err="1" smtClean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Still</a:t>
            </a:r>
            <a:r>
              <a:rPr lang="fr-FR" sz="2400" b="1" dirty="0" smtClean="0">
                <a:solidFill>
                  <a:srgbClr val="8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Store (SS)</a:t>
            </a:r>
            <a:endParaRPr lang="ar-DZ" sz="2400" b="1" dirty="0" smtClean="0">
              <a:solidFill>
                <a:srgbClr val="800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lnSpc>
                <a:spcPct val="100000"/>
              </a:lnSpc>
              <a:buNone/>
            </a:pPr>
            <a:endParaRPr lang="ar-DZ" dirty="0" smtClean="0">
              <a:latin typeface="Times New Roman" panose="02020603050405020304" pitchFamily="18" charset="0"/>
            </a:endParaRPr>
          </a:p>
          <a:p>
            <a:pPr marL="0" indent="0" algn="just" rtl="1">
              <a:lnSpc>
                <a:spcPct val="150000"/>
              </a:lnSpc>
              <a:buNone/>
            </a:pPr>
            <a:r>
              <a:rPr lang="ar-DZ" dirty="0" smtClean="0">
                <a:latin typeface="Times New Roman" panose="02020603050405020304" pitchFamily="18" charset="0"/>
              </a:rPr>
              <a:t>تستخدم عند عدم توفر الفيديو، مثل أخبار الزيارات المتوقعة أو المؤتمرات، بحيث يتم ابراز صورة الشخصية المعنية بالزيارة,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ar-DZ" dirty="0" smtClean="0">
                <a:latin typeface="Times New Roman" panose="02020603050405020304" pitchFamily="18" charset="0"/>
              </a:rPr>
              <a:t>أو قد تتمثل في الخرائط التوضيحية، او معلومات وأرقام مكتوبة</a:t>
            </a:r>
          </a:p>
          <a:p>
            <a:pPr marL="0" indent="0" algn="just" rtl="1">
              <a:lnSpc>
                <a:spcPct val="150000"/>
              </a:lnSpc>
              <a:buNone/>
            </a:pPr>
            <a:r>
              <a:rPr lang="ar-DZ" dirty="0" smtClean="0">
                <a:latin typeface="Times New Roman" panose="02020603050405020304" pitchFamily="18" charset="0"/>
              </a:rPr>
              <a:t>*الصورة أ</a:t>
            </a:r>
            <a:r>
              <a:rPr lang="ar-DZ" dirty="0">
                <a:latin typeface="Times New Roman" panose="02020603050405020304" pitchFamily="18" charset="0"/>
              </a:rPr>
              <a:t>و</a:t>
            </a:r>
            <a:r>
              <a:rPr lang="ar-DZ" dirty="0" smtClean="0">
                <a:latin typeface="Times New Roman" panose="02020603050405020304" pitchFamily="18" charset="0"/>
              </a:rPr>
              <a:t> الغرافيك الذي يظهر فوق كتف المذيع تسمى</a:t>
            </a:r>
            <a:endParaRPr lang="fr-FR" dirty="0" smtClean="0">
              <a:latin typeface="Times New Roman" panose="02020603050405020304" pitchFamily="18" charset="0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ar-DZ" dirty="0" smtClean="0">
                <a:latin typeface="Times New Roman" panose="02020603050405020304" pitchFamily="18" charset="0"/>
              </a:rPr>
              <a:t> </a:t>
            </a:r>
            <a:r>
              <a:rPr lang="fr-FR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OTS (Over the </a:t>
            </a:r>
            <a:r>
              <a:rPr lang="fr-FR" b="1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shoulder</a:t>
            </a:r>
            <a:r>
              <a:rPr lang="fr-FR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)</a:t>
            </a:r>
            <a:endParaRPr lang="fr-FR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713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sz="3600" b="1" dirty="0" smtClean="0">
                <a:solidFill>
                  <a:schemeClr val="accent1">
                    <a:lumMod val="50000"/>
                  </a:schemeClr>
                </a:solidFill>
                <a:cs typeface="+mn-cs"/>
              </a:rPr>
              <a:t>أنواع الأخبار في التلفزيون حسب استخدام الصوت والصورة</a:t>
            </a:r>
            <a:endParaRPr lang="fr-FR" sz="3600" b="1" dirty="0">
              <a:solidFill>
                <a:schemeClr val="accent1">
                  <a:lumMod val="50000"/>
                </a:schemeClr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37892" y="1825625"/>
            <a:ext cx="8538693" cy="4351338"/>
          </a:xfrm>
        </p:spPr>
        <p:txBody>
          <a:bodyPr/>
          <a:lstStyle/>
          <a:p>
            <a:pPr marL="0" indent="0" algn="ctr">
              <a:buNone/>
            </a:pPr>
            <a:r>
              <a:rPr lang="fr-FR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Sound On Tape(SOT)</a:t>
            </a:r>
          </a:p>
          <a:p>
            <a:pPr marL="0" indent="0" algn="ctr">
              <a:buNone/>
            </a:pPr>
            <a:r>
              <a:rPr lang="fr-FR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Sound Bite / Extrait Sonore</a:t>
            </a:r>
            <a:endParaRPr lang="ar-DZ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rtl="1">
              <a:lnSpc>
                <a:spcPct val="100000"/>
              </a:lnSpc>
              <a:buNone/>
            </a:pPr>
            <a:endParaRPr lang="ar-DZ" dirty="0" smtClean="0">
              <a:latin typeface="Times New Roman" panose="02020603050405020304" pitchFamily="18" charset="0"/>
            </a:endParaRPr>
          </a:p>
          <a:p>
            <a:pPr marL="0" indent="0" algn="just" rtl="1">
              <a:lnSpc>
                <a:spcPct val="150000"/>
              </a:lnSpc>
              <a:buNone/>
            </a:pPr>
            <a:r>
              <a:rPr lang="ar-DZ" dirty="0" smtClean="0">
                <a:latin typeface="Times New Roman" panose="02020603050405020304" pitchFamily="18" charset="0"/>
              </a:rPr>
              <a:t>هي</a:t>
            </a:r>
            <a:r>
              <a:rPr lang="fr-FR" dirty="0" smtClean="0">
                <a:latin typeface="Times New Roman" panose="02020603050405020304" pitchFamily="18" charset="0"/>
              </a:rPr>
              <a:t> </a:t>
            </a:r>
            <a:r>
              <a:rPr lang="ar-DZ" dirty="0">
                <a:latin typeface="Times New Roman" panose="02020603050405020304" pitchFamily="18" charset="0"/>
              </a:rPr>
              <a:t> </a:t>
            </a:r>
            <a:r>
              <a:rPr lang="ar-DZ" dirty="0" smtClean="0">
                <a:latin typeface="Times New Roman" panose="02020603050405020304" pitchFamily="18" charset="0"/>
              </a:rPr>
              <a:t>جزء مقتطع من تصريح شخصية معينة يدرج داخل التقرير الاخباري</a:t>
            </a:r>
            <a:endParaRPr lang="fr-FR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747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385</Words>
  <Application>Microsoft Office PowerPoint</Application>
  <PresentationFormat>Grand écran</PresentationFormat>
  <Paragraphs>58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Thème Office</vt:lpstr>
      <vt:lpstr>الصوت في التلفزيون ونشرات الأخبار</vt:lpstr>
      <vt:lpstr>مصادر الأصوات في التلفزيون</vt:lpstr>
      <vt:lpstr>أنواع الأصوات في التلفزيون</vt:lpstr>
      <vt:lpstr>أشكال ظهور الصوت في التلفزيون</vt:lpstr>
      <vt:lpstr>أنواع الأخبار في التلفزيون حسب استخدام الصوت والصورة</vt:lpstr>
      <vt:lpstr>أنواع الأخبار في التلفزيون حسب استخدام الصوت والصورة</vt:lpstr>
      <vt:lpstr>أنواع الأخبار في التلفزيون حسب استخدام الصوت والصورة</vt:lpstr>
      <vt:lpstr>أنواع الأخبار في التلفزيون حسب استخدام الصوت والصورة</vt:lpstr>
      <vt:lpstr>أنواع الأخبار في التلفزيون حسب استخدام الصوت والصورة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مصادر الأصوات في التلفزيون</dc:title>
  <dc:creator>meriem madoui</dc:creator>
  <cp:lastModifiedBy>meriem madoui</cp:lastModifiedBy>
  <cp:revision>10</cp:revision>
  <dcterms:created xsi:type="dcterms:W3CDTF">2026-02-27T13:36:34Z</dcterms:created>
  <dcterms:modified xsi:type="dcterms:W3CDTF">2026-02-27T15:05:48Z</dcterms:modified>
</cp:coreProperties>
</file>