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70" r:id="rId11"/>
    <p:sldId id="271" r:id="rId12"/>
    <p:sldId id="272" r:id="rId13"/>
    <p:sldId id="273" r:id="rId14"/>
    <p:sldId id="269" r:id="rId15"/>
    <p:sldId id="263" r:id="rId16"/>
    <p:sldId id="264" r:id="rId17"/>
    <p:sldId id="274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0DCA5-5C22-479D-BE6E-9B5A7262B9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38336E-EA08-4B8D-B98F-B7AFE6469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48757B-266B-488D-9AE5-DE28AA040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3C1EC-C360-4AB8-ADA6-E8614453A495}" type="datetimeFigureOut">
              <a:rPr lang="fr-FR" smtClean="0"/>
              <a:t>22/12/2023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C893B-F459-427D-9BB3-A340234F5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900AB-BF39-497D-9C22-8E025DC52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C4A13-5B97-445D-B98A-336610CB997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960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245C3-FD18-4C80-9CE3-52979B176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7EF02E-F45F-4FE0-B629-A8DF41AD8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BA6045-682A-4287-9B1A-EBD597258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3C1EC-C360-4AB8-ADA6-E8614453A495}" type="datetimeFigureOut">
              <a:rPr lang="fr-FR" smtClean="0"/>
              <a:t>22/12/2023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ED6E7B-88CB-47A4-A483-7ABCFEBDE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6D67D-1ECA-4F5A-A199-9F6A4EF8C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C4A13-5B97-445D-B98A-336610CB997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0760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951BC9-AA7F-4475-97AE-0BEEBAF181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723BD2-3C37-43E0-A838-5884E245DB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367503-2689-40FC-8A77-A2499F2EE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3C1EC-C360-4AB8-ADA6-E8614453A495}" type="datetimeFigureOut">
              <a:rPr lang="fr-FR" smtClean="0"/>
              <a:t>22/12/2023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05C0-9EDC-4F00-A378-7D287D4D5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099C1E-3DA4-470A-B558-F3F01ACC7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C4A13-5B97-445D-B98A-336610CB997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8396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8C8FB-0451-4DB5-AFD3-AF202D0B9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6DCAD-EB13-4F6C-BEDB-C23DDDDFE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9F0C10-5377-4272-837C-5E9DC8342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3C1EC-C360-4AB8-ADA6-E8614453A495}" type="datetimeFigureOut">
              <a:rPr lang="fr-FR" smtClean="0"/>
              <a:t>22/12/2023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A9A2A3-BD03-4B54-A8F4-45379DF73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18150F-49B1-44C4-89C2-AE96C9F16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C4A13-5B97-445D-B98A-336610CB997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7686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81103-A366-4149-AFDD-52518ABC3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C86951-BB71-4FC7-90E8-40BE915C9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A0654-DA24-4814-9CAE-0B6DF3060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3C1EC-C360-4AB8-ADA6-E8614453A495}" type="datetimeFigureOut">
              <a:rPr lang="fr-FR" smtClean="0"/>
              <a:t>22/12/2023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CD5AB-150F-461A-8389-AD234EEAB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5F927-1265-442F-A7D9-A4D333175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C4A13-5B97-445D-B98A-336610CB997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3704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DB6B1-9E91-4DCF-93CC-270068AC8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C3404B-0E34-4B7A-A076-E05F557965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3D4EB7-F2AA-4FE5-9FAE-E97695DB2D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DE341B-4F75-4279-8CAE-BC0F1DFC4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3C1EC-C360-4AB8-ADA6-E8614453A495}" type="datetimeFigureOut">
              <a:rPr lang="fr-FR" smtClean="0"/>
              <a:t>22/12/2023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D8AED-19FE-4C13-8CA5-3FA66D221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3A48A3-732D-4A40-B068-19CD274BF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C4A13-5B97-445D-B98A-336610CB997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4895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887F7-8BC5-42D0-8ABD-0EC215377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99807E-71D0-411D-B803-7D723EB05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EBE2E1-D90F-4D42-903B-3FC05DD76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2624CF-13FF-40BB-B65B-605095B0D3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4297F0-A637-4E2A-B23B-69FCA3EA1A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702726-7B33-432F-B0EB-EA54021A2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3C1EC-C360-4AB8-ADA6-E8614453A495}" type="datetimeFigureOut">
              <a:rPr lang="fr-FR" smtClean="0"/>
              <a:t>22/12/2023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0F35B7-843D-44C3-BB41-EC9CC0502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8C29B7-6EF6-4E02-8F40-FEFC0E007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C4A13-5B97-445D-B98A-336610CB997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6877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636A7-BE2E-42D2-B779-E1132CEF0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F47EAB-3B1F-49DA-B953-68CB5A517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3C1EC-C360-4AB8-ADA6-E8614453A495}" type="datetimeFigureOut">
              <a:rPr lang="fr-FR" smtClean="0"/>
              <a:t>22/12/2023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DE6462-C249-4CF8-84CB-0C24F5415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7C6D6D-AAD6-486B-B438-9B195CB3D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C4A13-5B97-445D-B98A-336610CB997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563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7E8233-AAD1-4AE4-B3B2-4F4DA22BB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3C1EC-C360-4AB8-ADA6-E8614453A495}" type="datetimeFigureOut">
              <a:rPr lang="fr-FR" smtClean="0"/>
              <a:t>22/12/2023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914317-94E1-44D7-83FF-BD21D97B9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888347-873C-464B-8D0B-1E7D330AD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C4A13-5B97-445D-B98A-336610CB997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610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B9722-1A08-49C1-B5A8-0CCF9E725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874D0-4EA0-4915-A5AC-73A160F46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4B820E-1283-491E-851B-E9EABF702D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93AE4E-D67D-4A7E-B7E4-44D4C7522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3C1EC-C360-4AB8-ADA6-E8614453A495}" type="datetimeFigureOut">
              <a:rPr lang="fr-FR" smtClean="0"/>
              <a:t>22/12/2023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D46B76-7ADC-4AF5-97E2-51EDEA244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4D265E-A021-4D10-ADF2-237B42850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C4A13-5B97-445D-B98A-336610CB997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839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B0F5F-D0ED-4A6C-837D-5C4731B41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445996-86ED-4D5E-9089-7C70BCD047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E9583B-2B80-42DE-A605-E889CC1882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980B94-029C-418A-8C82-ECC50BBE8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3C1EC-C360-4AB8-ADA6-E8614453A495}" type="datetimeFigureOut">
              <a:rPr lang="fr-FR" smtClean="0"/>
              <a:t>22/12/2023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817414-BCE0-4CD9-B507-F28FCA0D1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FCD52F-BA74-40C5-8957-1FAA61BF5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C4A13-5B97-445D-B98A-336610CB997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514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C3EAE7-9EBA-44E6-BC86-6A4B8CC92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D0F286-0422-409A-A412-7CE3399FE3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1226D-F54D-4B06-9B88-E635823263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3C1EC-C360-4AB8-ADA6-E8614453A495}" type="datetimeFigureOut">
              <a:rPr lang="fr-FR" smtClean="0"/>
              <a:t>22/12/2023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1EE130-74E1-445E-AEEF-9315065465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3DD6F-0598-43A3-BF87-92C1DCB9B2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C4A13-5B97-445D-B98A-336610CB997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5164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7AC02-6243-40D5-B77A-5A9B3E1FE2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64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Mastering Language Learning: The Path to Autonomy</a:t>
            </a:r>
            <a:endParaRPr lang="fr-FR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26D44A-D1D2-46B4-801F-EBC5C6243B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24293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/>
              <a:t>Equipping You with Skills for Autonomous Language Learning</a:t>
            </a:r>
            <a:endParaRPr lang="fr-FR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1DDDA0-5AB5-4EA6-986C-AA2AA0D6B386}"/>
              </a:ext>
            </a:extLst>
          </p:cNvPr>
          <p:cNvSpPr txBox="1"/>
          <p:nvPr/>
        </p:nvSpPr>
        <p:spPr>
          <a:xfrm>
            <a:off x="564443" y="5534700"/>
            <a:ext cx="108824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/>
              <a:t>By MA </a:t>
            </a:r>
            <a:r>
              <a:rPr lang="fr-FR" sz="2000" dirty="0" err="1"/>
              <a:t>Chibane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697055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35AFB-158E-4DAA-995F-B96F8B50F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Integration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90FB7-0121-4B20-A759-694912E86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Reading</a:t>
            </a:r>
            <a:r>
              <a:rPr lang="fr-FR" dirty="0"/>
              <a:t> and </a:t>
            </a:r>
            <a:r>
              <a:rPr lang="fr-FR" dirty="0" err="1">
                <a:solidFill>
                  <a:schemeClr val="accent5">
                    <a:lumMod val="75000"/>
                  </a:schemeClr>
                </a:solidFill>
              </a:rPr>
              <a:t>Speaking</a:t>
            </a:r>
            <a:r>
              <a:rPr lang="fr-FR" dirty="0"/>
              <a:t>:            </a:t>
            </a:r>
            <a:r>
              <a:rPr lang="en-US" dirty="0"/>
              <a:t>-Reading aloud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-Reading, speaking and acting: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-Reading and answering questions orally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3232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35AFB-158E-4DAA-995F-B96F8B50F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Integration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90FB7-0121-4B20-A759-694912E86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Reading</a:t>
            </a:r>
            <a:r>
              <a:rPr lang="fr-FR" dirty="0"/>
              <a:t> and </a:t>
            </a:r>
            <a:r>
              <a:rPr lang="fr-FR" dirty="0" err="1">
                <a:solidFill>
                  <a:srgbClr val="7030A0"/>
                </a:solidFill>
              </a:rPr>
              <a:t>Writing</a:t>
            </a:r>
            <a:r>
              <a:rPr lang="fr-FR" dirty="0"/>
              <a:t>:             </a:t>
            </a:r>
            <a:r>
              <a:rPr lang="en-US" dirty="0"/>
              <a:t>-Reading and filling in the blanks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-Reading and answering questions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-Paraphrasing, </a:t>
            </a:r>
            <a:r>
              <a:rPr lang="en-US" dirty="0" err="1"/>
              <a:t>summarising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               -Reading and filling in a diagram, a chart…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-Reading and filling a table, a map…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6266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35AFB-158E-4DAA-995F-B96F8B50F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Integration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90FB7-0121-4B20-A759-694912E86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>
                <a:solidFill>
                  <a:schemeClr val="accent6">
                    <a:lumMod val="75000"/>
                  </a:schemeClr>
                </a:solidFill>
              </a:rPr>
              <a:t>Listening</a:t>
            </a:r>
            <a:r>
              <a:rPr lang="fr-FR" dirty="0"/>
              <a:t> and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Reading</a:t>
            </a:r>
            <a:r>
              <a:rPr lang="fr-FR" dirty="0"/>
              <a:t>:          </a:t>
            </a:r>
            <a:r>
              <a:rPr lang="en-US" dirty="0"/>
              <a:t>-Audio books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-Storytelling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-Song lyrics analysis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-Roleplay with scripts</a:t>
            </a:r>
          </a:p>
        </p:txBody>
      </p:sp>
    </p:spTree>
    <p:extLst>
      <p:ext uri="{BB962C8B-B14F-4D97-AF65-F5344CB8AC3E}">
        <p14:creationId xmlns:p14="http://schemas.microsoft.com/office/powerpoint/2010/main" val="5952073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35AFB-158E-4DAA-995F-B96F8B50F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Integration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90FB7-0121-4B20-A759-694912E86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>
                <a:solidFill>
                  <a:schemeClr val="accent5">
                    <a:lumMod val="75000"/>
                  </a:schemeClr>
                </a:solidFill>
              </a:rPr>
              <a:t>Speaking</a:t>
            </a:r>
            <a:r>
              <a:rPr lang="fr-FR" dirty="0"/>
              <a:t> and </a:t>
            </a:r>
            <a:r>
              <a:rPr lang="fr-FR" dirty="0" err="1">
                <a:solidFill>
                  <a:srgbClr val="7030A0"/>
                </a:solidFill>
              </a:rPr>
              <a:t>Writing</a:t>
            </a:r>
            <a:r>
              <a:rPr lang="fr-FR" dirty="0"/>
              <a:t>:           </a:t>
            </a:r>
            <a:r>
              <a:rPr lang="en-US" dirty="0"/>
              <a:t>-Interviews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-Write then discuss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3111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35AFB-158E-4DAA-995F-B96F8B50F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Input and Output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90FB7-0121-4B20-A759-694912E86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Input</a:t>
            </a:r>
            <a:r>
              <a:rPr lang="en-US" dirty="0"/>
              <a:t> is information you receive </a:t>
            </a:r>
          </a:p>
          <a:p>
            <a:r>
              <a:rPr lang="en-US" b="1" dirty="0"/>
              <a:t>Output</a:t>
            </a:r>
            <a:r>
              <a:rPr lang="en-US" dirty="0"/>
              <a:t> is information you produce</a:t>
            </a:r>
          </a:p>
          <a:p>
            <a:r>
              <a:rPr lang="en-US" dirty="0"/>
              <a:t>Understanding the distinction between input (listening and reading) and output (speaking and writing) is pivotal. </a:t>
            </a:r>
          </a:p>
          <a:p>
            <a:r>
              <a:rPr lang="en-US" dirty="0"/>
              <a:t>Integrating listening and reading is relatively easy</a:t>
            </a:r>
          </a:p>
          <a:p>
            <a:r>
              <a:rPr lang="en-US" dirty="0"/>
              <a:t>Integrating speaking and writing is relatively difficult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05793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35AFB-158E-4DAA-995F-B96F8B50F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Authentic</a:t>
            </a:r>
            <a:r>
              <a:rPr lang="fr-FR" dirty="0"/>
              <a:t> </a:t>
            </a:r>
            <a:r>
              <a:rPr lang="fr-FR" dirty="0" err="1"/>
              <a:t>materials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90FB7-0121-4B20-A759-694912E86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materials, created by native speakers for real-life communication</a:t>
            </a:r>
          </a:p>
          <a:p>
            <a:r>
              <a:rPr lang="en-US" dirty="0"/>
              <a:t>They include: Restaurant menus, literature, newspaper articles, magazines, podcasts, movies, TV shows, music lyrics, blogs, vlogs social media content, interviews, speeches, cookbooks, ads, public signs, online forums...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35341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35AFB-158E-4DAA-995F-B96F8B50F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Language</a:t>
            </a:r>
            <a:r>
              <a:rPr lang="fr-FR" dirty="0"/>
              <a:t> and 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90FB7-0121-4B20-A759-694912E86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Language</a:t>
            </a:r>
            <a:r>
              <a:rPr lang="fr-FR" dirty="0"/>
              <a:t> </a:t>
            </a:r>
            <a:r>
              <a:rPr lang="fr-FR" dirty="0" err="1"/>
              <a:t>shouldn’t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separated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its</a:t>
            </a:r>
            <a:r>
              <a:rPr lang="fr-FR" dirty="0"/>
              <a:t> culture for </a:t>
            </a:r>
            <a:r>
              <a:rPr lang="fr-FR" dirty="0" err="1"/>
              <a:t>many</a:t>
            </a:r>
            <a:r>
              <a:rPr lang="fr-FR" dirty="0"/>
              <a:t> </a:t>
            </a:r>
            <a:r>
              <a:rPr lang="fr-FR" dirty="0" err="1"/>
              <a:t>reasons</a:t>
            </a:r>
            <a:r>
              <a:rPr lang="fr-FR" dirty="0"/>
              <a:t>, and </a:t>
            </a:r>
            <a:r>
              <a:rPr lang="fr-FR" dirty="0" err="1"/>
              <a:t>it’s</a:t>
            </a:r>
            <a:r>
              <a:rPr lang="fr-FR" dirty="0"/>
              <a:t> </a:t>
            </a:r>
            <a:r>
              <a:rPr lang="fr-FR" dirty="0" err="1"/>
              <a:t>why</a:t>
            </a:r>
            <a:r>
              <a:rPr lang="fr-FR" dirty="0"/>
              <a:t> </a:t>
            </a:r>
            <a:r>
              <a:rPr lang="fr-FR" dirty="0" err="1"/>
              <a:t>we</a:t>
            </a:r>
            <a:r>
              <a:rPr lang="fr-FR" dirty="0"/>
              <a:t> use </a:t>
            </a:r>
            <a:r>
              <a:rPr lang="fr-FR" dirty="0" err="1"/>
              <a:t>authentic</a:t>
            </a:r>
            <a:r>
              <a:rPr lang="fr-FR" dirty="0"/>
              <a:t> </a:t>
            </a:r>
            <a:r>
              <a:rPr lang="fr-FR" dirty="0" err="1"/>
              <a:t>materials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crucial</a:t>
            </a:r>
            <a:r>
              <a:rPr lang="en-US" dirty="0"/>
              <a:t>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76734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20A5-2953-4281-8E8F-0D3E19FE5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fr-FR" dirty="0"/>
              <a:t>FIN</a:t>
            </a:r>
          </a:p>
        </p:txBody>
      </p:sp>
    </p:spTree>
    <p:extLst>
      <p:ext uri="{BB962C8B-B14F-4D97-AF65-F5344CB8AC3E}">
        <p14:creationId xmlns:p14="http://schemas.microsoft.com/office/powerpoint/2010/main" val="3760786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35AFB-158E-4DAA-995F-B96F8B50F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/>
              <a:t>Why</a:t>
            </a:r>
            <a:r>
              <a:rPr lang="fr-FR" b="1" dirty="0"/>
              <a:t> </a:t>
            </a:r>
            <a:r>
              <a:rPr lang="fr-FR" b="1" dirty="0" err="1"/>
              <a:t>learn</a:t>
            </a:r>
            <a:r>
              <a:rPr lang="fr-FR" b="1" dirty="0"/>
              <a:t> English? (</a:t>
            </a:r>
            <a:r>
              <a:rPr lang="ar-DZ" b="1" dirty="0"/>
              <a:t>مايدخلش فالامتحان</a:t>
            </a:r>
            <a:r>
              <a:rPr lang="fr-FR" b="1" dirty="0"/>
              <a:t>)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90FB7-0121-4B20-A759-694912E86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Global Lingua Franca: </a:t>
            </a:r>
            <a:r>
              <a:rPr lang="en-US" dirty="0"/>
              <a:t>connects everyone</a:t>
            </a:r>
          </a:p>
          <a:p>
            <a:r>
              <a:rPr lang="en-US" b="1" dirty="0"/>
              <a:t>Academic Accessibility: </a:t>
            </a:r>
            <a:r>
              <a:rPr lang="en-US" dirty="0"/>
              <a:t>access literature</a:t>
            </a:r>
          </a:p>
          <a:p>
            <a:r>
              <a:rPr lang="en-US" b="1" dirty="0"/>
              <a:t>Industry Standards: </a:t>
            </a:r>
            <a:r>
              <a:rPr lang="en-US" dirty="0"/>
              <a:t>language of documentation and coding</a:t>
            </a:r>
          </a:p>
          <a:p>
            <a:r>
              <a:rPr lang="en-US" b="1" dirty="0"/>
              <a:t>Collaborative Advantage: </a:t>
            </a:r>
            <a:r>
              <a:rPr lang="en-US" dirty="0"/>
              <a:t>collaborating with others</a:t>
            </a:r>
          </a:p>
          <a:p>
            <a:r>
              <a:rPr lang="en-US" b="1" dirty="0"/>
              <a:t>Networking Opportunities: </a:t>
            </a:r>
            <a:r>
              <a:rPr lang="en-US" dirty="0"/>
              <a:t>conferences, events, workshops</a:t>
            </a:r>
          </a:p>
          <a:p>
            <a:r>
              <a:rPr lang="en-US" b="1" dirty="0"/>
              <a:t>Global Career Mobility: </a:t>
            </a:r>
            <a:r>
              <a:rPr lang="en-US" dirty="0"/>
              <a:t>advanced studies/work abroad</a:t>
            </a:r>
          </a:p>
          <a:p>
            <a:r>
              <a:rPr lang="en-US" b="1" dirty="0"/>
              <a:t>Communication in Technology: </a:t>
            </a:r>
            <a:r>
              <a:rPr lang="en-US" dirty="0"/>
              <a:t>coding, software, and tech communities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7283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35AFB-158E-4DAA-995F-B96F8B50F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How to </a:t>
            </a:r>
            <a:r>
              <a:rPr lang="fr-FR" dirty="0" err="1"/>
              <a:t>learn</a:t>
            </a:r>
            <a:r>
              <a:rPr lang="fr-FR" dirty="0"/>
              <a:t> English?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90FB7-0121-4B20-A759-694912E86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unlock a language, one must master four key skills: </a:t>
            </a:r>
            <a:r>
              <a:rPr lang="en-US" b="1" dirty="0"/>
              <a:t>listening</a:t>
            </a:r>
            <a:r>
              <a:rPr lang="en-US" dirty="0"/>
              <a:t>,</a:t>
            </a:r>
            <a:r>
              <a:rPr lang="en-US" b="1" dirty="0"/>
              <a:t> speaking</a:t>
            </a:r>
            <a:r>
              <a:rPr lang="en-US" dirty="0"/>
              <a:t>,</a:t>
            </a:r>
            <a:r>
              <a:rPr lang="en-US" b="1" dirty="0"/>
              <a:t> reading</a:t>
            </a:r>
            <a:r>
              <a:rPr lang="en-US" dirty="0"/>
              <a:t>,</a:t>
            </a:r>
            <a:r>
              <a:rPr lang="en-US" b="1" dirty="0"/>
              <a:t> </a:t>
            </a:r>
            <a:r>
              <a:rPr lang="en-US" dirty="0"/>
              <a:t>and</a:t>
            </a:r>
            <a:r>
              <a:rPr lang="en-US" b="1" dirty="0"/>
              <a:t> writing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29374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35AFB-158E-4DAA-995F-B96F8B50F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Listening</a:t>
            </a:r>
            <a:r>
              <a:rPr lang="fr-FR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90FB7-0121-4B20-A759-694912E86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1- </a:t>
            </a:r>
            <a:r>
              <a:rPr lang="fr-FR" b="1" dirty="0" err="1"/>
              <a:t>Detection</a:t>
            </a:r>
            <a:r>
              <a:rPr lang="fr-FR" b="1" dirty="0"/>
              <a:t>: </a:t>
            </a:r>
            <a:r>
              <a:rPr lang="fr-FR" dirty="0"/>
              <a:t>You </a:t>
            </a:r>
            <a:r>
              <a:rPr lang="fr-FR" dirty="0" err="1"/>
              <a:t>detect</a:t>
            </a:r>
            <a:r>
              <a:rPr lang="fr-FR" dirty="0"/>
              <a:t> </a:t>
            </a:r>
            <a:r>
              <a:rPr lang="fr-FR" dirty="0" err="1"/>
              <a:t>sounds</a:t>
            </a:r>
            <a:r>
              <a:rPr lang="fr-FR" dirty="0"/>
              <a:t> and </a:t>
            </a:r>
            <a:r>
              <a:rPr lang="fr-FR" dirty="0" err="1"/>
              <a:t>some</a:t>
            </a:r>
            <a:r>
              <a:rPr lang="fr-FR" dirty="0"/>
              <a:t> </a:t>
            </a:r>
            <a:r>
              <a:rPr lang="fr-FR" dirty="0" err="1"/>
              <a:t>familiar</a:t>
            </a:r>
            <a:r>
              <a:rPr lang="fr-FR" dirty="0"/>
              <a:t> </a:t>
            </a:r>
            <a:r>
              <a:rPr lang="fr-FR" dirty="0" err="1"/>
              <a:t>elements</a:t>
            </a:r>
            <a:endParaRPr lang="fr-FR" dirty="0"/>
          </a:p>
          <a:p>
            <a:r>
              <a:rPr lang="fr-FR" b="1" dirty="0"/>
              <a:t>2- Recognition: </a:t>
            </a:r>
            <a:r>
              <a:rPr lang="fr-FR" dirty="0" err="1"/>
              <a:t>Concious</a:t>
            </a:r>
            <a:r>
              <a:rPr lang="fr-FR" dirty="0"/>
              <a:t> recognition of </a:t>
            </a:r>
            <a:r>
              <a:rPr lang="fr-FR" dirty="0" err="1"/>
              <a:t>elements</a:t>
            </a:r>
            <a:r>
              <a:rPr lang="fr-FR" dirty="0"/>
              <a:t> and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meaning</a:t>
            </a:r>
            <a:endParaRPr lang="fr-FR" dirty="0"/>
          </a:p>
          <a:p>
            <a:r>
              <a:rPr lang="fr-FR" b="1" dirty="0"/>
              <a:t>3- </a:t>
            </a:r>
            <a:r>
              <a:rPr lang="fr-FR" b="1" dirty="0" err="1"/>
              <a:t>Retention</a:t>
            </a:r>
            <a:r>
              <a:rPr lang="fr-FR" b="1" dirty="0"/>
              <a:t>: </a:t>
            </a:r>
            <a:r>
              <a:rPr lang="fr-FR" dirty="0" err="1"/>
              <a:t>Retaining</a:t>
            </a:r>
            <a:r>
              <a:rPr lang="fr-FR" dirty="0"/>
              <a:t> information in memory</a:t>
            </a:r>
          </a:p>
          <a:p>
            <a:pPr marL="0" indent="0">
              <a:buNone/>
            </a:pPr>
            <a:r>
              <a:rPr lang="fr-FR" dirty="0"/>
              <a:t>      - No </a:t>
            </a:r>
            <a:r>
              <a:rPr lang="fr-FR" dirty="0" err="1"/>
              <a:t>retention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      - Short-</a:t>
            </a:r>
            <a:r>
              <a:rPr lang="fr-FR" dirty="0" err="1"/>
              <a:t>term</a:t>
            </a:r>
            <a:r>
              <a:rPr lang="fr-FR" dirty="0"/>
              <a:t> </a:t>
            </a:r>
            <a:r>
              <a:rPr lang="fr-FR" dirty="0" err="1"/>
              <a:t>retention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      - Long-</a:t>
            </a:r>
            <a:r>
              <a:rPr lang="fr-FR" dirty="0" err="1"/>
              <a:t>term</a:t>
            </a:r>
            <a:r>
              <a:rPr lang="fr-FR" dirty="0"/>
              <a:t> </a:t>
            </a:r>
            <a:r>
              <a:rPr lang="fr-FR" dirty="0" err="1"/>
              <a:t>retention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6029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35AFB-158E-4DAA-995F-B96F8B50F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Speaking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90FB7-0121-4B20-A759-694912E86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1- </a:t>
            </a:r>
            <a:r>
              <a:rPr lang="fr-FR" b="1" dirty="0" err="1"/>
              <a:t>Drilling</a:t>
            </a:r>
            <a:r>
              <a:rPr lang="fr-FR" b="1" dirty="0"/>
              <a:t>: </a:t>
            </a:r>
            <a:r>
              <a:rPr lang="fr-FR" dirty="0" err="1"/>
              <a:t>Repetition</a:t>
            </a:r>
            <a:r>
              <a:rPr lang="fr-FR" dirty="0"/>
              <a:t> to </a:t>
            </a:r>
            <a:r>
              <a:rPr lang="fr-FR" dirty="0" err="1"/>
              <a:t>get</a:t>
            </a:r>
            <a:r>
              <a:rPr lang="fr-FR" dirty="0"/>
              <a:t> </a:t>
            </a:r>
            <a:r>
              <a:rPr lang="fr-FR" dirty="0" err="1"/>
              <a:t>used</a:t>
            </a:r>
            <a:r>
              <a:rPr lang="fr-FR" dirty="0"/>
              <a:t> to the </a:t>
            </a:r>
            <a:r>
              <a:rPr lang="fr-FR" dirty="0" err="1"/>
              <a:t>sounds</a:t>
            </a:r>
            <a:endParaRPr lang="fr-FR" dirty="0"/>
          </a:p>
          <a:p>
            <a:r>
              <a:rPr lang="fr-FR" b="1" dirty="0"/>
              <a:t>2- Substitution: </a:t>
            </a:r>
            <a:r>
              <a:rPr lang="fr-FR" dirty="0" err="1"/>
              <a:t>Repetition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some</a:t>
            </a:r>
            <a:r>
              <a:rPr lang="fr-FR" dirty="0"/>
              <a:t> changes</a:t>
            </a:r>
          </a:p>
          <a:p>
            <a:r>
              <a:rPr lang="fr-FR" b="1" dirty="0"/>
              <a:t>3- </a:t>
            </a:r>
            <a:r>
              <a:rPr lang="fr-FR" b="1" dirty="0" err="1"/>
              <a:t>Selection</a:t>
            </a:r>
            <a:r>
              <a:rPr lang="fr-FR" b="1" dirty="0"/>
              <a:t>: </a:t>
            </a:r>
            <a:r>
              <a:rPr lang="fr-FR" dirty="0" err="1"/>
              <a:t>Choosing</a:t>
            </a:r>
            <a:r>
              <a:rPr lang="fr-FR" dirty="0"/>
              <a:t> 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kind</a:t>
            </a:r>
            <a:r>
              <a:rPr lang="fr-FR" dirty="0"/>
              <a:t> of </a:t>
            </a:r>
            <a:r>
              <a:rPr lang="fr-FR" dirty="0" err="1"/>
              <a:t>language</a:t>
            </a:r>
            <a:r>
              <a:rPr lang="fr-FR" dirty="0"/>
              <a:t> to use </a:t>
            </a:r>
            <a:r>
              <a:rPr lang="fr-FR" dirty="0" err="1"/>
              <a:t>when</a:t>
            </a:r>
            <a:r>
              <a:rPr lang="fr-FR" dirty="0"/>
              <a:t> and </a:t>
            </a:r>
            <a:r>
              <a:rPr lang="fr-FR" dirty="0" err="1"/>
              <a:t>where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7051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35AFB-158E-4DAA-995F-B96F8B50F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90FB7-0121-4B20-A759-694912E86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1- </a:t>
            </a:r>
            <a:r>
              <a:rPr lang="fr-FR" b="1" dirty="0" err="1"/>
              <a:t>Decoding</a:t>
            </a:r>
            <a:r>
              <a:rPr lang="fr-FR" b="1" dirty="0"/>
              <a:t>: </a:t>
            </a:r>
            <a:r>
              <a:rPr lang="fr-FR" dirty="0" err="1"/>
              <a:t>Getting</a:t>
            </a:r>
            <a:r>
              <a:rPr lang="fr-FR" dirty="0"/>
              <a:t> information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letters</a:t>
            </a:r>
            <a:r>
              <a:rPr lang="fr-FR" dirty="0"/>
              <a:t>, </a:t>
            </a:r>
            <a:r>
              <a:rPr lang="fr-FR" dirty="0" err="1"/>
              <a:t>words</a:t>
            </a:r>
            <a:r>
              <a:rPr lang="fr-FR" dirty="0"/>
              <a:t> and </a:t>
            </a:r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meaning</a:t>
            </a:r>
            <a:r>
              <a:rPr lang="fr-FR" dirty="0"/>
              <a:t> to a point </a:t>
            </a:r>
            <a:r>
              <a:rPr lang="fr-FR" dirty="0" err="1"/>
              <a:t>where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can </a:t>
            </a:r>
            <a:r>
              <a:rPr lang="fr-FR" dirty="0" err="1"/>
              <a:t>derive</a:t>
            </a:r>
            <a:r>
              <a:rPr lang="fr-FR" dirty="0"/>
              <a:t> the main </a:t>
            </a:r>
            <a:r>
              <a:rPr lang="fr-FR" dirty="0" err="1"/>
              <a:t>ideas</a:t>
            </a:r>
            <a:r>
              <a:rPr lang="fr-FR" dirty="0"/>
              <a:t> and </a:t>
            </a:r>
            <a:r>
              <a:rPr lang="fr-FR" dirty="0" err="1"/>
              <a:t>sub</a:t>
            </a:r>
            <a:r>
              <a:rPr lang="fr-FR" dirty="0"/>
              <a:t> </a:t>
            </a:r>
            <a:r>
              <a:rPr lang="fr-FR" dirty="0" err="1"/>
              <a:t>ideas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the </a:t>
            </a:r>
            <a:r>
              <a:rPr lang="fr-FR" dirty="0" err="1"/>
              <a:t>text</a:t>
            </a:r>
            <a:r>
              <a:rPr lang="fr-FR" dirty="0"/>
              <a:t> </a:t>
            </a:r>
          </a:p>
          <a:p>
            <a:r>
              <a:rPr lang="fr-FR" b="1" dirty="0"/>
              <a:t>2- Anticipation: </a:t>
            </a:r>
            <a:r>
              <a:rPr lang="fr-FR" dirty="0"/>
              <a:t>The </a:t>
            </a:r>
            <a:r>
              <a:rPr lang="fr-FR" dirty="0" err="1"/>
              <a:t>ability</a:t>
            </a:r>
            <a:r>
              <a:rPr lang="fr-FR" dirty="0"/>
              <a:t> to </a:t>
            </a:r>
            <a:r>
              <a:rPr lang="fr-FR" dirty="0" err="1"/>
              <a:t>predict</a:t>
            </a:r>
            <a:r>
              <a:rPr lang="fr-FR" dirty="0"/>
              <a:t>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comes</a:t>
            </a:r>
            <a:r>
              <a:rPr lang="fr-FR" dirty="0"/>
              <a:t> </a:t>
            </a:r>
            <a:r>
              <a:rPr lang="fr-FR" dirty="0" err="1"/>
              <a:t>next</a:t>
            </a:r>
            <a:r>
              <a:rPr lang="fr-FR" dirty="0"/>
              <a:t> in a </a:t>
            </a:r>
            <a:r>
              <a:rPr lang="fr-FR" dirty="0" err="1"/>
              <a:t>text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44450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35AFB-158E-4DAA-995F-B96F8B50F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Writing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90FB7-0121-4B20-A759-694912E86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1- </a:t>
            </a:r>
            <a:r>
              <a:rPr lang="fr-FR" b="1" dirty="0" err="1"/>
              <a:t>Copying</a:t>
            </a:r>
            <a:r>
              <a:rPr lang="fr-FR" b="1" dirty="0"/>
              <a:t>: </a:t>
            </a:r>
            <a:r>
              <a:rPr lang="fr-FR" dirty="0"/>
              <a:t>Reproduction </a:t>
            </a:r>
            <a:r>
              <a:rPr lang="fr-FR" dirty="0" err="1"/>
              <a:t>according</a:t>
            </a:r>
            <a:r>
              <a:rPr lang="fr-FR" dirty="0"/>
              <a:t> to a model</a:t>
            </a:r>
          </a:p>
          <a:p>
            <a:r>
              <a:rPr lang="fr-FR" b="1" dirty="0"/>
              <a:t>2- Rewriting: </a:t>
            </a:r>
            <a:r>
              <a:rPr lang="fr-FR" dirty="0"/>
              <a:t>Reproduction </a:t>
            </a:r>
            <a:r>
              <a:rPr lang="fr-FR" dirty="0" err="1"/>
              <a:t>without</a:t>
            </a:r>
            <a:r>
              <a:rPr lang="fr-FR" dirty="0"/>
              <a:t> </a:t>
            </a:r>
            <a:r>
              <a:rPr lang="fr-FR" dirty="0" err="1"/>
              <a:t>looking</a:t>
            </a:r>
            <a:r>
              <a:rPr lang="fr-FR" dirty="0"/>
              <a:t> at the original</a:t>
            </a:r>
          </a:p>
          <a:p>
            <a:r>
              <a:rPr lang="fr-FR" b="1" dirty="0"/>
              <a:t>3- Substitution (minor): </a:t>
            </a:r>
            <a:r>
              <a:rPr lang="fr-FR" dirty="0" err="1"/>
              <a:t>Making</a:t>
            </a:r>
            <a:r>
              <a:rPr lang="fr-FR" dirty="0"/>
              <a:t> minor changes (switch </a:t>
            </a:r>
            <a:r>
              <a:rPr lang="fr-FR" dirty="0" err="1"/>
              <a:t>words</a:t>
            </a:r>
            <a:r>
              <a:rPr lang="fr-FR" dirty="0"/>
              <a:t> or sentences)</a:t>
            </a:r>
          </a:p>
          <a:p>
            <a:r>
              <a:rPr lang="fr-FR" b="1" dirty="0"/>
              <a:t>4- Substitution (major): </a:t>
            </a:r>
            <a:r>
              <a:rPr lang="fr-FR" dirty="0" err="1"/>
              <a:t>Making</a:t>
            </a:r>
            <a:r>
              <a:rPr lang="fr-FR" dirty="0"/>
              <a:t> major changes (</a:t>
            </a:r>
            <a:r>
              <a:rPr lang="fr-FR" dirty="0" err="1"/>
              <a:t>link</a:t>
            </a:r>
            <a:r>
              <a:rPr lang="fr-FR" dirty="0"/>
              <a:t> sentences, </a:t>
            </a:r>
            <a:r>
              <a:rPr lang="fr-FR" dirty="0" err="1"/>
              <a:t>make</a:t>
            </a:r>
            <a:r>
              <a:rPr lang="fr-FR" dirty="0"/>
              <a:t> </a:t>
            </a:r>
            <a:r>
              <a:rPr lang="fr-FR" dirty="0" err="1"/>
              <a:t>them</a:t>
            </a:r>
            <a:r>
              <a:rPr lang="fr-FR" dirty="0"/>
              <a:t> longer/shorter)</a:t>
            </a:r>
          </a:p>
          <a:p>
            <a:r>
              <a:rPr lang="fr-FR" b="1" dirty="0"/>
              <a:t>5- </a:t>
            </a:r>
            <a:r>
              <a:rPr lang="fr-FR" b="1" dirty="0" err="1"/>
              <a:t>Guided</a:t>
            </a:r>
            <a:r>
              <a:rPr lang="fr-FR" b="1" dirty="0"/>
              <a:t> </a:t>
            </a:r>
            <a:r>
              <a:rPr lang="fr-FR" b="1" dirty="0" err="1"/>
              <a:t>writing</a:t>
            </a:r>
            <a:r>
              <a:rPr lang="fr-FR" b="1" dirty="0"/>
              <a:t>: </a:t>
            </a:r>
            <a:r>
              <a:rPr lang="fr-FR" dirty="0" err="1"/>
              <a:t>Writing</a:t>
            </a:r>
            <a:r>
              <a:rPr lang="fr-FR" dirty="0"/>
              <a:t> </a:t>
            </a:r>
            <a:r>
              <a:rPr lang="fr-FR" dirty="0" err="1"/>
              <a:t>following</a:t>
            </a:r>
            <a:r>
              <a:rPr lang="fr-FR" dirty="0"/>
              <a:t> certain </a:t>
            </a:r>
            <a:r>
              <a:rPr lang="fr-FR" dirty="0" err="1"/>
              <a:t>rules</a:t>
            </a:r>
            <a:endParaRPr lang="fr-FR" dirty="0"/>
          </a:p>
          <a:p>
            <a:r>
              <a:rPr lang="fr-FR" b="1" dirty="0"/>
              <a:t>6- Free </a:t>
            </a:r>
            <a:r>
              <a:rPr lang="fr-FR" b="1" dirty="0" err="1"/>
              <a:t>writing</a:t>
            </a:r>
            <a:r>
              <a:rPr lang="fr-FR" b="1" dirty="0"/>
              <a:t>: </a:t>
            </a:r>
            <a:r>
              <a:rPr lang="fr-FR" dirty="0"/>
              <a:t>use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own</a:t>
            </a:r>
            <a:r>
              <a:rPr lang="fr-FR" dirty="0"/>
              <a:t> </a:t>
            </a:r>
            <a:r>
              <a:rPr lang="fr-FR" dirty="0" err="1"/>
              <a:t>words</a:t>
            </a:r>
            <a:r>
              <a:rPr lang="fr-FR" dirty="0"/>
              <a:t> and structure</a:t>
            </a:r>
          </a:p>
        </p:txBody>
      </p:sp>
    </p:spTree>
    <p:extLst>
      <p:ext uri="{BB962C8B-B14F-4D97-AF65-F5344CB8AC3E}">
        <p14:creationId xmlns:p14="http://schemas.microsoft.com/office/powerpoint/2010/main" val="1571415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35AFB-158E-4DAA-995F-B96F8B50F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Integration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90FB7-0121-4B20-A759-694912E86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Integration in language learning means combining different language skills during activities to make the learning process more effective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Listening</a:t>
            </a:r>
            <a:r>
              <a:rPr lang="en-US" dirty="0"/>
              <a:t> and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Speaking</a:t>
            </a:r>
            <a:r>
              <a:rPr lang="en-US" dirty="0"/>
              <a:t>:          -Listen and repeat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-Listen and transform, modify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-Listen and answer questions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-Listen and comment, argue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-Listen and paraphrase, </a:t>
            </a:r>
            <a:r>
              <a:rPr lang="en-US" dirty="0" err="1"/>
              <a:t>summarise</a:t>
            </a:r>
            <a:r>
              <a:rPr lang="en-US" dirty="0"/>
              <a:t>, etc...                                            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-Discussions: class, groups</a:t>
            </a:r>
          </a:p>
          <a:p>
            <a:endParaRPr lang="en-US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3997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35AFB-158E-4DAA-995F-B96F8B50F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Integration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90FB7-0121-4B20-A759-694912E86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>
                <a:solidFill>
                  <a:schemeClr val="accent6">
                    <a:lumMod val="75000"/>
                  </a:schemeClr>
                </a:solidFill>
              </a:rPr>
              <a:t>Listening</a:t>
            </a:r>
            <a:r>
              <a:rPr lang="fr-FR" dirty="0"/>
              <a:t> and </a:t>
            </a:r>
            <a:r>
              <a:rPr lang="fr-FR" dirty="0" err="1">
                <a:solidFill>
                  <a:srgbClr val="7030A0"/>
                </a:solidFill>
              </a:rPr>
              <a:t>Writing</a:t>
            </a:r>
            <a:r>
              <a:rPr lang="fr-FR" dirty="0"/>
              <a:t>:                   </a:t>
            </a:r>
            <a:r>
              <a:rPr lang="en-US" dirty="0"/>
              <a:t>-Dictation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-Note-taking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-Filling in a diagram, chart, etc...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388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602</Words>
  <Application>Microsoft Office PowerPoint</Application>
  <PresentationFormat>Widescreen</PresentationFormat>
  <Paragraphs>76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Mastering Language Learning: The Path to Autonomy</vt:lpstr>
      <vt:lpstr>Why learn English? (مايدخلش فالامتحان)</vt:lpstr>
      <vt:lpstr>How to learn English?</vt:lpstr>
      <vt:lpstr>Listening </vt:lpstr>
      <vt:lpstr>Speaking</vt:lpstr>
      <vt:lpstr>Reading</vt:lpstr>
      <vt:lpstr>Writing</vt:lpstr>
      <vt:lpstr>Integration</vt:lpstr>
      <vt:lpstr>Integration</vt:lpstr>
      <vt:lpstr>Integration</vt:lpstr>
      <vt:lpstr>Integration</vt:lpstr>
      <vt:lpstr>Integration</vt:lpstr>
      <vt:lpstr>Integration</vt:lpstr>
      <vt:lpstr>Input and Output</vt:lpstr>
      <vt:lpstr>Authentic materials</vt:lpstr>
      <vt:lpstr>Language and Culture</vt:lpstr>
      <vt:lpstr>FIN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Mastering Language Learning: The Path to Autonomy</dc:title>
  <dc:creator>Charaf</dc:creator>
  <cp:lastModifiedBy>Charaf</cp:lastModifiedBy>
  <cp:revision>11</cp:revision>
  <dcterms:created xsi:type="dcterms:W3CDTF">2023-12-22T20:15:50Z</dcterms:created>
  <dcterms:modified xsi:type="dcterms:W3CDTF">2023-12-22T23:50:05Z</dcterms:modified>
</cp:coreProperties>
</file>