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71" r:id="rId8"/>
    <p:sldId id="272" r:id="rId9"/>
    <p:sldId id="273" r:id="rId10"/>
    <p:sldId id="274" r:id="rId11"/>
    <p:sldId id="276" r:id="rId12"/>
    <p:sldId id="265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3/14/2026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t>Indice Poisson Rivière (IPR)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595336"/>
            <a:ext cx="8443609" cy="309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59923"/>
            <a:ext cx="88716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Calcul du score de chaque métrique :</a:t>
            </a:r>
          </a:p>
          <a:p>
            <a:r>
              <a:rPr lang="fr-FR" sz="2800" dirty="0" smtClean="0"/>
              <a:t>Chaque métrique observée est comparée à une </a:t>
            </a:r>
            <a:r>
              <a:rPr lang="fr-FR" sz="2800" b="1" dirty="0" smtClean="0"/>
              <a:t>valeur attendue théorique</a:t>
            </a:r>
            <a:endParaRPr lang="fr-FR" sz="2800" dirty="0" smtClean="0"/>
          </a:p>
          <a:p>
            <a:r>
              <a:rPr lang="fr-FR" sz="2800" dirty="0" smtClean="0"/>
              <a:t>Un </a:t>
            </a:r>
            <a:r>
              <a:rPr lang="fr-FR" sz="2800" b="1" dirty="0" smtClean="0"/>
              <a:t>écart entre observé et attendu</a:t>
            </a:r>
            <a:r>
              <a:rPr lang="fr-FR" sz="2800" dirty="0" smtClean="0"/>
              <a:t> est calculé</a:t>
            </a:r>
          </a:p>
          <a:p>
            <a:r>
              <a:rPr lang="fr-FR" sz="2800" dirty="0" smtClean="0"/>
              <a:t>Chaque métrique reçoit un </a:t>
            </a:r>
            <a:r>
              <a:rPr lang="fr-FR" sz="2800" b="1" dirty="0" smtClean="0"/>
              <a:t>score standardisé</a:t>
            </a:r>
          </a:p>
          <a:p>
            <a:endParaRPr lang="fr-FR" sz="2800" dirty="0"/>
          </a:p>
        </p:txBody>
      </p:sp>
      <p:sp>
        <p:nvSpPr>
          <p:cNvPr id="4" name="Rectangle 3"/>
          <p:cNvSpPr/>
          <p:nvPr/>
        </p:nvSpPr>
        <p:spPr>
          <a:xfrm>
            <a:off x="0" y="2690336"/>
            <a:ext cx="887162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Calcul de l’IPR global </a:t>
            </a:r>
            <a:r>
              <a:rPr lang="fr-FR" sz="3600" b="1" dirty="0" smtClean="0"/>
              <a:t>:</a:t>
            </a:r>
            <a:endParaRPr lang="fr-FR" sz="3600" dirty="0" smtClean="0"/>
          </a:p>
          <a:p>
            <a:r>
              <a:rPr lang="fr-FR" sz="3600" dirty="0" smtClean="0"/>
              <a:t>L’indice final correspond à </a:t>
            </a:r>
            <a:r>
              <a:rPr lang="fr-FR" sz="3600" b="1" dirty="0" smtClean="0"/>
              <a:t>la somme ou la moyenne des scores des différentes métriques</a:t>
            </a:r>
            <a:endParaRPr lang="fr-FR" sz="3600" dirty="0" smtClean="0"/>
          </a:p>
          <a:p>
            <a:r>
              <a:rPr lang="fr-FR" sz="3600" b="1" dirty="0" smtClean="0"/>
              <a:t>IPR = somme des écarts standardisés des métriques</a:t>
            </a:r>
            <a:endParaRPr lang="fr-FR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6731" y="340468"/>
            <a:ext cx="8550613" cy="5120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009" y="274638"/>
            <a:ext cx="8472791" cy="1143000"/>
          </a:xfrm>
        </p:spPr>
        <p:txBody>
          <a:bodyPr>
            <a:normAutofit fontScale="90000"/>
          </a:bodyPr>
          <a:lstStyle/>
          <a:p>
            <a:r>
              <a:rPr b="1">
                <a:solidFill>
                  <a:srgbClr val="FF0000"/>
                </a:solidFill>
              </a:rPr>
              <a:t>Facteurs influençant les communautés piscicoles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Pollution de l’eau</a:t>
            </a:r>
          </a:p>
          <a:p>
            <a:r>
              <a:t>- Barrages et obstacles</a:t>
            </a:r>
          </a:p>
          <a:p>
            <a:r>
              <a:t>- Modification de l’habitat</a:t>
            </a:r>
          </a:p>
          <a:p>
            <a:r>
              <a:t>- Changement hydrologique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448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Avantages de l’IPR</a:t>
            </a:r>
          </a:p>
          <a:p>
            <a:r>
              <a:rPr smtClean="0"/>
              <a:t> </a:t>
            </a:r>
            <a:r>
              <a:t>Indicateur écologique fiable</a:t>
            </a:r>
          </a:p>
          <a:p>
            <a:r>
              <a:t>- Intègre plusieurs pressions environnementales</a:t>
            </a:r>
          </a:p>
          <a:p>
            <a:r>
              <a:t>- Utile pour la gestion </a:t>
            </a:r>
            <a:r>
              <a:rPr/>
              <a:t>des </a:t>
            </a:r>
            <a:r>
              <a:rPr smtClean="0"/>
              <a:t>rivières</a:t>
            </a:r>
            <a:endParaRPr lang="fr-FR" dirty="0" smtClean="0"/>
          </a:p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Limites</a:t>
            </a:r>
          </a:p>
          <a:p>
            <a:r>
              <a:rPr lang="fr-FR" dirty="0" smtClean="0"/>
              <a:t> Variabilité naturelle des populations</a:t>
            </a:r>
          </a:p>
          <a:p>
            <a:r>
              <a:rPr lang="fr-FR" dirty="0" smtClean="0"/>
              <a:t>Influence des espèces introduites</a:t>
            </a:r>
          </a:p>
          <a:p>
            <a:r>
              <a:rPr lang="fr-FR" dirty="0" smtClean="0"/>
              <a:t>Difficulté d’échantillonnage dans certains milieux</a:t>
            </a:r>
          </a:p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9786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                              Conclusion</a:t>
            </a:r>
          </a:p>
          <a:p>
            <a:pPr>
              <a:buNone/>
            </a:pPr>
            <a:r>
              <a:rPr smtClean="0"/>
              <a:t>L’Indice </a:t>
            </a:r>
            <a:r>
              <a:t>Poisson Rivière constitue </a:t>
            </a:r>
            <a:r>
              <a:rPr/>
              <a:t>un </a:t>
            </a:r>
            <a:r>
              <a:rPr smtClean="0"/>
              <a:t>outil</a:t>
            </a:r>
            <a:r>
              <a:rPr lang="fr-FR" dirty="0" smtClean="0"/>
              <a:t> </a:t>
            </a:r>
            <a:r>
              <a:rPr smtClean="0"/>
              <a:t>important </a:t>
            </a:r>
            <a:r>
              <a:t>pour </a:t>
            </a:r>
            <a:r>
              <a:rPr/>
              <a:t>la </a:t>
            </a:r>
            <a:r>
              <a:rPr smtClean="0"/>
              <a:t>surveillance</a:t>
            </a:r>
            <a:r>
              <a:rPr lang="fr-FR" dirty="0" smtClean="0"/>
              <a:t> </a:t>
            </a:r>
            <a:r>
              <a:rPr smtClean="0"/>
              <a:t>et </a:t>
            </a:r>
            <a:r>
              <a:t>la gestion durable des écosystèmes aquatiques.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71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sz="3600">
                <a:latin typeface="+mn-lt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2427051"/>
          </a:xfrm>
        </p:spPr>
        <p:txBody>
          <a:bodyPr/>
          <a:lstStyle/>
          <a:p>
            <a:pPr>
              <a:buNone/>
            </a:pPr>
            <a:r>
              <a:t>Les poissons sont des bioindicateurs importants de la qualité écologique des rivières.</a:t>
            </a:r>
          </a:p>
          <a:p>
            <a:pPr>
              <a:buNone/>
            </a:pPr>
            <a:r>
              <a:t>Ils réagissent aux modifications physiques, chimiques et biologiques du milieu.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1273"/>
            <a:ext cx="9144000" cy="2670294"/>
          </a:xfrm>
        </p:spPr>
        <p:txBody>
          <a:bodyPr/>
          <a:lstStyle/>
          <a:p>
            <a:pPr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Principe de la </a:t>
            </a:r>
            <a:r>
              <a:rPr lang="fr-FR" sz="2800" b="1" dirty="0" err="1" smtClean="0">
                <a:solidFill>
                  <a:srgbClr val="FF0000"/>
                </a:solidFill>
              </a:rPr>
              <a:t>bioindication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r>
              <a:rPr sz="2800" smtClean="0"/>
              <a:t>La </a:t>
            </a:r>
            <a:r>
              <a:rPr sz="2800"/>
              <a:t>composition des communautés piscicoles reflète l’état écologique global des cours d’eau.</a:t>
            </a:r>
          </a:p>
          <a:p>
            <a:r>
              <a:rPr sz="2800"/>
              <a:t>L’analyse du peuplement permet d’identifier les perturbations environnementales</a:t>
            </a:r>
            <a: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45915" y="2610192"/>
            <a:ext cx="398834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Définition de l’IPR</a:t>
            </a:r>
          </a:p>
          <a:p>
            <a:pPr>
              <a:buNone/>
            </a:pPr>
            <a:r>
              <a:rPr lang="fr-FR" sz="2800" dirty="0" smtClean="0"/>
              <a:t>L’Indice Poisson Rivière (IPR) est un indice biologique basé sur l’analyse des communautés de poissons présentes dans un cours d’eau.</a:t>
            </a:r>
            <a:endParaRPr lang="fr-FR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2801568"/>
            <a:ext cx="3229583" cy="3348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87" y="24264"/>
            <a:ext cx="9007813" cy="2514655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Objectifs de l’IPR</a:t>
            </a:r>
          </a:p>
          <a:p>
            <a:r>
              <a:rPr smtClean="0"/>
              <a:t>Evaluer </a:t>
            </a:r>
            <a:r>
              <a:t>l’état écologique des rivières</a:t>
            </a:r>
          </a:p>
          <a:p>
            <a:r>
              <a:t>- Détecter les perturbations anthropiques</a:t>
            </a:r>
          </a:p>
          <a:p>
            <a:r>
              <a:t>- Suivre l’évolution des écosystèmes aquatiques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187" y="2476320"/>
            <a:ext cx="857006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Principe de calcul</a:t>
            </a:r>
          </a:p>
          <a:p>
            <a:pPr>
              <a:buNone/>
            </a:pPr>
            <a:r>
              <a:rPr lang="fr-FR" sz="2800" dirty="0" smtClean="0"/>
              <a:t>L’IPR compare le peuplement piscicole observé au peuplement attendu dans un cours d’eau de référence non perturbé.</a:t>
            </a:r>
            <a:endParaRPr lang="fr-F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151328"/>
            <a:ext cx="898835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Méthode d’échantillonnage</a:t>
            </a:r>
          </a:p>
          <a:p>
            <a:r>
              <a:rPr lang="fr-FR" sz="2800" dirty="0" smtClean="0"/>
              <a:t>La méthode la plus utilisée est la pêche électrique scientifique permettant de capturer temporairement les poissons pour les identifier.</a:t>
            </a:r>
            <a:endParaRPr lang="fr-FR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915" y="1967210"/>
            <a:ext cx="8550613" cy="4725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70" y="-14647"/>
            <a:ext cx="9105090" cy="3623610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0000"/>
                </a:solidFill>
              </a:rPr>
              <a:t>Étapes de l’échantillonnage</a:t>
            </a:r>
          </a:p>
          <a:p>
            <a:pPr>
              <a:buNone/>
            </a:pPr>
            <a:r>
              <a:rPr smtClean="0"/>
              <a:t>1</a:t>
            </a:r>
            <a:r>
              <a:t>. Choix du site d’étude</a:t>
            </a:r>
          </a:p>
          <a:p>
            <a:pPr>
              <a:buNone/>
            </a:pPr>
            <a:r>
              <a:t>2. Pêche électrique</a:t>
            </a:r>
          </a:p>
          <a:p>
            <a:pPr>
              <a:buNone/>
            </a:pPr>
            <a:r>
              <a:t>3. Identification des espèces</a:t>
            </a:r>
          </a:p>
          <a:p>
            <a:pPr>
              <a:buNone/>
            </a:pPr>
            <a:r>
              <a:t>4. Comptage et mesure </a:t>
            </a:r>
            <a:r>
              <a:rPr/>
              <a:t>des </a:t>
            </a:r>
            <a:r>
              <a:rPr smtClean="0"/>
              <a:t>individus</a:t>
            </a:r>
          </a:p>
          <a:p>
            <a:pPr>
              <a:buNone/>
            </a:pPr>
            <a:r>
              <a:rPr smtClean="0"/>
              <a:t>5. Remise à l’eau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5098" y="366507"/>
            <a:ext cx="857979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Données nécessaires au calcul de l’indice</a:t>
            </a:r>
          </a:p>
          <a:p>
            <a:r>
              <a:rPr lang="fr-FR" sz="2800" b="1" dirty="0" smtClean="0"/>
              <a:t>• Résultats de l’échantillonnage de la station :</a:t>
            </a:r>
            <a:endParaRPr lang="fr-FR" sz="2800" dirty="0" smtClean="0"/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Pêche électrique réalisée sur la station étudiée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Surface totale échantillonnée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Nombre d’individus capturés</a:t>
            </a:r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Identification de chaque espèce ou groupe d’espèces de poissons</a:t>
            </a:r>
            <a:endParaRPr lang="fr-F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830" y="282102"/>
            <a:ext cx="885217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Données environnementales :</a:t>
            </a:r>
          </a:p>
          <a:p>
            <a:r>
              <a:rPr lang="fr-FR" sz="2800" dirty="0" smtClean="0"/>
              <a:t>Surface du bassin versant</a:t>
            </a:r>
          </a:p>
          <a:p>
            <a:r>
              <a:rPr lang="fr-FR" sz="2800" dirty="0" smtClean="0"/>
              <a:t>Distance à la source</a:t>
            </a:r>
          </a:p>
          <a:p>
            <a:r>
              <a:rPr lang="fr-FR" sz="2800" dirty="0" smtClean="0"/>
              <a:t>Largeur moyenne du cours d’eau</a:t>
            </a:r>
          </a:p>
          <a:p>
            <a:r>
              <a:rPr lang="fr-FR" sz="2800" dirty="0" smtClean="0"/>
              <a:t>Pente du cours d’eau</a:t>
            </a:r>
          </a:p>
          <a:p>
            <a:r>
              <a:rPr lang="fr-FR" sz="2800" dirty="0" smtClean="0"/>
              <a:t>Profondeur moyenne</a:t>
            </a:r>
          </a:p>
          <a:p>
            <a:r>
              <a:rPr lang="fr-FR" sz="2800" dirty="0" smtClean="0"/>
              <a:t>Altitude du site</a:t>
            </a:r>
          </a:p>
          <a:p>
            <a:r>
              <a:rPr lang="fr-FR" sz="2800" dirty="0" smtClean="0"/>
              <a:t>Température moyenne interannuelle de l’air en </a:t>
            </a:r>
            <a:r>
              <a:rPr lang="fr-FR" sz="2800" b="1" dirty="0" smtClean="0"/>
              <a:t>juillet</a:t>
            </a:r>
            <a:endParaRPr lang="fr-FR" sz="2800" dirty="0" smtClean="0"/>
          </a:p>
          <a:p>
            <a:r>
              <a:rPr lang="fr-FR" sz="2800" dirty="0" smtClean="0"/>
              <a:t>Température moyenne interannuelle de l’air en </a:t>
            </a:r>
            <a:r>
              <a:rPr lang="fr-FR" sz="2800" b="1" dirty="0" smtClean="0"/>
              <a:t>janvier</a:t>
            </a:r>
            <a:endParaRPr lang="fr-FR" sz="2800" dirty="0" smtClean="0"/>
          </a:p>
          <a:p>
            <a:r>
              <a:rPr lang="fr-FR" sz="2800" dirty="0" smtClean="0"/>
              <a:t>Unité hydrographique</a:t>
            </a:r>
            <a:endParaRPr lang="fr-F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8289" y="486383"/>
            <a:ext cx="784049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Les 7 métriques retenues</a:t>
            </a:r>
          </a:p>
          <a:p>
            <a:r>
              <a:rPr lang="fr-FR" sz="3600" dirty="0" smtClean="0"/>
              <a:t> ➢Nombre d’espèces total, </a:t>
            </a:r>
          </a:p>
          <a:p>
            <a:r>
              <a:rPr lang="fr-FR" sz="3600" dirty="0" smtClean="0"/>
              <a:t>➢ nombre d’espèces de rhéophiles, </a:t>
            </a:r>
          </a:p>
          <a:p>
            <a:r>
              <a:rPr lang="fr-FR" sz="3600" dirty="0" smtClean="0"/>
              <a:t>➢nombre d’espèces de </a:t>
            </a:r>
            <a:r>
              <a:rPr lang="fr-FR" sz="3600" dirty="0" err="1" smtClean="0"/>
              <a:t>lithophiles</a:t>
            </a:r>
            <a:r>
              <a:rPr lang="fr-FR" sz="3600" dirty="0" smtClean="0"/>
              <a:t>, </a:t>
            </a:r>
          </a:p>
          <a:p>
            <a:r>
              <a:rPr lang="fr-FR" sz="3600" dirty="0" smtClean="0"/>
              <a:t>➢ densité d’individus totale, </a:t>
            </a:r>
          </a:p>
          <a:p>
            <a:r>
              <a:rPr lang="fr-FR" sz="3600" dirty="0" smtClean="0"/>
              <a:t>➢densité d’individus totale tolérants,</a:t>
            </a:r>
          </a:p>
          <a:p>
            <a:r>
              <a:rPr lang="fr-FR" sz="3600" dirty="0" smtClean="0"/>
              <a:t> ➢Densité d’individus totale </a:t>
            </a:r>
            <a:r>
              <a:rPr lang="fr-FR" sz="3600" dirty="0" err="1" smtClean="0"/>
              <a:t>invertivores</a:t>
            </a:r>
            <a:r>
              <a:rPr lang="fr-FR" sz="3600" dirty="0" smtClean="0"/>
              <a:t>, </a:t>
            </a:r>
          </a:p>
          <a:p>
            <a:r>
              <a:rPr lang="fr-FR" sz="3600" dirty="0" smtClean="0"/>
              <a:t>➢ densité d’individus totale</a:t>
            </a:r>
            <a:endParaRPr lang="fr-FR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429</Words>
  <Application>Microsoft Macintosh PowerPoint</Application>
  <PresentationFormat>Affichage à l'écran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Office Theme</vt:lpstr>
      <vt:lpstr>Indice Poisson Rivière (IPR)</vt:lpstr>
      <vt:lpstr>Introduction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Facteurs influençant les communautés piscicoles</vt:lpstr>
      <vt:lpstr>Diapositive 13</vt:lpstr>
      <vt:lpstr>Diapositive 14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Indice Poisson Rivière (IPR)</dc:title>
  <dc:creator>User</dc:creator>
  <dc:description>generated using python-pptx</dc:description>
  <cp:lastModifiedBy>User</cp:lastModifiedBy>
  <cp:revision>2</cp:revision>
  <dcterms:created xsi:type="dcterms:W3CDTF">2013-01-27T09:14:16Z</dcterms:created>
  <dcterms:modified xsi:type="dcterms:W3CDTF">2026-03-14T09:48:48Z</dcterms:modified>
</cp:coreProperties>
</file>