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9D534A-EF0C-36D8-F8E9-1ADDA04D15D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1FF18B6-A7A6-E598-2D28-5E33844ED8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C1086BD-8C65-0D0C-57EC-862F7888FB63}"/>
              </a:ext>
            </a:extLst>
          </p:cNvPr>
          <p:cNvSpPr>
            <a:spLocks noGrp="1"/>
          </p:cNvSpPr>
          <p:nvPr>
            <p:ph type="dt" sz="half" idx="10"/>
          </p:nvPr>
        </p:nvSpPr>
        <p:spPr/>
        <p:txBody>
          <a:bodyPr/>
          <a:lstStyle/>
          <a:p>
            <a:fld id="{6CC33DA1-656B-4D31-818A-4A35BC4A4EEA}"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99B9A0ED-5096-723A-E697-B56C9E78F4D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62F1719-2D55-C568-825E-25F74713978E}"/>
              </a:ext>
            </a:extLst>
          </p:cNvPr>
          <p:cNvSpPr>
            <a:spLocks noGrp="1"/>
          </p:cNvSpPr>
          <p:nvPr>
            <p:ph type="sldNum" sz="quarter" idx="12"/>
          </p:nvPr>
        </p:nvSpPr>
        <p:spPr/>
        <p:txBody>
          <a:bodyPr/>
          <a:lstStyle/>
          <a:p>
            <a:fld id="{EF98CB2D-D7B1-4F41-9AC1-F5BF3D085593}" type="slidenum">
              <a:rPr lang="fr-FR" smtClean="0"/>
              <a:t>‹N°›</a:t>
            </a:fld>
            <a:endParaRPr lang="fr-FR"/>
          </a:p>
        </p:txBody>
      </p:sp>
    </p:spTree>
    <p:extLst>
      <p:ext uri="{BB962C8B-B14F-4D97-AF65-F5344CB8AC3E}">
        <p14:creationId xmlns:p14="http://schemas.microsoft.com/office/powerpoint/2010/main" val="154543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E5C536-AF13-8ADB-EDFA-F346FD01E78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8EBBA818-F7F1-CF2B-4D9A-F568BD3FCAE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FFD04C4-B2DF-B61C-A588-336B528A9B89}"/>
              </a:ext>
            </a:extLst>
          </p:cNvPr>
          <p:cNvSpPr>
            <a:spLocks noGrp="1"/>
          </p:cNvSpPr>
          <p:nvPr>
            <p:ph type="dt" sz="half" idx="10"/>
          </p:nvPr>
        </p:nvSpPr>
        <p:spPr/>
        <p:txBody>
          <a:bodyPr/>
          <a:lstStyle/>
          <a:p>
            <a:fld id="{6CC33DA1-656B-4D31-818A-4A35BC4A4EEA}"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2581E78D-AEED-E261-8EE3-B5394FA7771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7D519E8-4619-9D43-6B0D-0D6790639CDD}"/>
              </a:ext>
            </a:extLst>
          </p:cNvPr>
          <p:cNvSpPr>
            <a:spLocks noGrp="1"/>
          </p:cNvSpPr>
          <p:nvPr>
            <p:ph type="sldNum" sz="quarter" idx="12"/>
          </p:nvPr>
        </p:nvSpPr>
        <p:spPr/>
        <p:txBody>
          <a:bodyPr/>
          <a:lstStyle/>
          <a:p>
            <a:fld id="{EF98CB2D-D7B1-4F41-9AC1-F5BF3D085593}" type="slidenum">
              <a:rPr lang="fr-FR" smtClean="0"/>
              <a:t>‹N°›</a:t>
            </a:fld>
            <a:endParaRPr lang="fr-FR"/>
          </a:p>
        </p:txBody>
      </p:sp>
    </p:spTree>
    <p:extLst>
      <p:ext uri="{BB962C8B-B14F-4D97-AF65-F5344CB8AC3E}">
        <p14:creationId xmlns:p14="http://schemas.microsoft.com/office/powerpoint/2010/main" val="4132616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D81B369-6C75-0384-26C6-3D98EB6231E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18817D9-60D6-814E-BBDD-058368B6CAB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2960FF5-CC38-87A7-4815-0492A5D70CA7}"/>
              </a:ext>
            </a:extLst>
          </p:cNvPr>
          <p:cNvSpPr>
            <a:spLocks noGrp="1"/>
          </p:cNvSpPr>
          <p:nvPr>
            <p:ph type="dt" sz="half" idx="10"/>
          </p:nvPr>
        </p:nvSpPr>
        <p:spPr/>
        <p:txBody>
          <a:bodyPr/>
          <a:lstStyle/>
          <a:p>
            <a:fld id="{6CC33DA1-656B-4D31-818A-4A35BC4A4EEA}"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4FA72ADF-31ED-D1C5-50DF-613C7014B36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7D242FD-299A-8E25-991A-8CA08DE4D388}"/>
              </a:ext>
            </a:extLst>
          </p:cNvPr>
          <p:cNvSpPr>
            <a:spLocks noGrp="1"/>
          </p:cNvSpPr>
          <p:nvPr>
            <p:ph type="sldNum" sz="quarter" idx="12"/>
          </p:nvPr>
        </p:nvSpPr>
        <p:spPr/>
        <p:txBody>
          <a:bodyPr/>
          <a:lstStyle/>
          <a:p>
            <a:fld id="{EF98CB2D-D7B1-4F41-9AC1-F5BF3D085593}" type="slidenum">
              <a:rPr lang="fr-FR" smtClean="0"/>
              <a:t>‹N°›</a:t>
            </a:fld>
            <a:endParaRPr lang="fr-FR"/>
          </a:p>
        </p:txBody>
      </p:sp>
    </p:spTree>
    <p:extLst>
      <p:ext uri="{BB962C8B-B14F-4D97-AF65-F5344CB8AC3E}">
        <p14:creationId xmlns:p14="http://schemas.microsoft.com/office/powerpoint/2010/main" val="1793146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5AA498-ABBF-5B0C-B61A-0DB42884710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5FEE149-8CE1-CA9C-951E-B660E9B8908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62617AB-35A1-3AA0-C492-4EBC9342476C}"/>
              </a:ext>
            </a:extLst>
          </p:cNvPr>
          <p:cNvSpPr>
            <a:spLocks noGrp="1"/>
          </p:cNvSpPr>
          <p:nvPr>
            <p:ph type="dt" sz="half" idx="10"/>
          </p:nvPr>
        </p:nvSpPr>
        <p:spPr/>
        <p:txBody>
          <a:bodyPr/>
          <a:lstStyle/>
          <a:p>
            <a:fld id="{6CC33DA1-656B-4D31-818A-4A35BC4A4EEA}"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B844C71B-5D21-9BCF-59AA-4EF14440957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2EB439E-7294-DBFC-4FAB-5A08A8F3A016}"/>
              </a:ext>
            </a:extLst>
          </p:cNvPr>
          <p:cNvSpPr>
            <a:spLocks noGrp="1"/>
          </p:cNvSpPr>
          <p:nvPr>
            <p:ph type="sldNum" sz="quarter" idx="12"/>
          </p:nvPr>
        </p:nvSpPr>
        <p:spPr/>
        <p:txBody>
          <a:bodyPr/>
          <a:lstStyle/>
          <a:p>
            <a:fld id="{EF98CB2D-D7B1-4F41-9AC1-F5BF3D085593}" type="slidenum">
              <a:rPr lang="fr-FR" smtClean="0"/>
              <a:t>‹N°›</a:t>
            </a:fld>
            <a:endParaRPr lang="fr-FR"/>
          </a:p>
        </p:txBody>
      </p:sp>
    </p:spTree>
    <p:extLst>
      <p:ext uri="{BB962C8B-B14F-4D97-AF65-F5344CB8AC3E}">
        <p14:creationId xmlns:p14="http://schemas.microsoft.com/office/powerpoint/2010/main" val="2047421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706DD0-D1B0-876D-C79D-F7B9EA88B60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E854EE4-6DFF-6460-3E90-712F2AED56B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5457E09-312E-61B4-C3DE-636A16DC5A52}"/>
              </a:ext>
            </a:extLst>
          </p:cNvPr>
          <p:cNvSpPr>
            <a:spLocks noGrp="1"/>
          </p:cNvSpPr>
          <p:nvPr>
            <p:ph type="dt" sz="half" idx="10"/>
          </p:nvPr>
        </p:nvSpPr>
        <p:spPr/>
        <p:txBody>
          <a:bodyPr/>
          <a:lstStyle/>
          <a:p>
            <a:fld id="{6CC33DA1-656B-4D31-818A-4A35BC4A4EEA}"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9BD9EC54-FBDD-185B-436D-90C9E9F9818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6E59C9C-E263-1D24-527D-CD6096593268}"/>
              </a:ext>
            </a:extLst>
          </p:cNvPr>
          <p:cNvSpPr>
            <a:spLocks noGrp="1"/>
          </p:cNvSpPr>
          <p:nvPr>
            <p:ph type="sldNum" sz="quarter" idx="12"/>
          </p:nvPr>
        </p:nvSpPr>
        <p:spPr/>
        <p:txBody>
          <a:bodyPr/>
          <a:lstStyle/>
          <a:p>
            <a:fld id="{EF98CB2D-D7B1-4F41-9AC1-F5BF3D085593}" type="slidenum">
              <a:rPr lang="fr-FR" smtClean="0"/>
              <a:t>‹N°›</a:t>
            </a:fld>
            <a:endParaRPr lang="fr-FR"/>
          </a:p>
        </p:txBody>
      </p:sp>
    </p:spTree>
    <p:extLst>
      <p:ext uri="{BB962C8B-B14F-4D97-AF65-F5344CB8AC3E}">
        <p14:creationId xmlns:p14="http://schemas.microsoft.com/office/powerpoint/2010/main" val="88184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34E68F-9D21-A9CB-8AC6-859E8EBA543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8B45151-E410-40E8-5BF5-52F04D990B72}"/>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4BD3627-215B-FAF8-3942-412F3ACE6B5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2A7C95E-25BD-D83B-331C-DFAF7262423F}"/>
              </a:ext>
            </a:extLst>
          </p:cNvPr>
          <p:cNvSpPr>
            <a:spLocks noGrp="1"/>
          </p:cNvSpPr>
          <p:nvPr>
            <p:ph type="dt" sz="half" idx="10"/>
          </p:nvPr>
        </p:nvSpPr>
        <p:spPr/>
        <p:txBody>
          <a:bodyPr/>
          <a:lstStyle/>
          <a:p>
            <a:fld id="{6CC33DA1-656B-4D31-818A-4A35BC4A4EEA}" type="datetimeFigureOut">
              <a:rPr lang="fr-FR" smtClean="0"/>
              <a:t>19/12/2024</a:t>
            </a:fld>
            <a:endParaRPr lang="fr-FR"/>
          </a:p>
        </p:txBody>
      </p:sp>
      <p:sp>
        <p:nvSpPr>
          <p:cNvPr id="6" name="Espace réservé du pied de page 5">
            <a:extLst>
              <a:ext uri="{FF2B5EF4-FFF2-40B4-BE49-F238E27FC236}">
                <a16:creationId xmlns:a16="http://schemas.microsoft.com/office/drawing/2014/main" id="{878A2A1E-440F-E304-B3CF-905310FC1AE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88EC5D7-46FC-90D2-6485-03E169BDE9AF}"/>
              </a:ext>
            </a:extLst>
          </p:cNvPr>
          <p:cNvSpPr>
            <a:spLocks noGrp="1"/>
          </p:cNvSpPr>
          <p:nvPr>
            <p:ph type="sldNum" sz="quarter" idx="12"/>
          </p:nvPr>
        </p:nvSpPr>
        <p:spPr/>
        <p:txBody>
          <a:bodyPr/>
          <a:lstStyle/>
          <a:p>
            <a:fld id="{EF98CB2D-D7B1-4F41-9AC1-F5BF3D085593}" type="slidenum">
              <a:rPr lang="fr-FR" smtClean="0"/>
              <a:t>‹N°›</a:t>
            </a:fld>
            <a:endParaRPr lang="fr-FR"/>
          </a:p>
        </p:txBody>
      </p:sp>
    </p:spTree>
    <p:extLst>
      <p:ext uri="{BB962C8B-B14F-4D97-AF65-F5344CB8AC3E}">
        <p14:creationId xmlns:p14="http://schemas.microsoft.com/office/powerpoint/2010/main" val="3341933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8C5396-B58F-BEF9-9CF8-BFB295F11EB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393A896-5463-7482-0A74-3196669CFC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C3DFC9C-5E30-ACB3-E5AA-70B2221B9F3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001393C-A184-0D30-2C37-D10715DF5D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165D64AF-4EA2-1B90-25AE-078140F9B46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0C718B5-D3B0-048B-1ABF-3F55E4107825}"/>
              </a:ext>
            </a:extLst>
          </p:cNvPr>
          <p:cNvSpPr>
            <a:spLocks noGrp="1"/>
          </p:cNvSpPr>
          <p:nvPr>
            <p:ph type="dt" sz="half" idx="10"/>
          </p:nvPr>
        </p:nvSpPr>
        <p:spPr/>
        <p:txBody>
          <a:bodyPr/>
          <a:lstStyle/>
          <a:p>
            <a:fld id="{6CC33DA1-656B-4D31-818A-4A35BC4A4EEA}" type="datetimeFigureOut">
              <a:rPr lang="fr-FR" smtClean="0"/>
              <a:t>19/12/2024</a:t>
            </a:fld>
            <a:endParaRPr lang="fr-FR"/>
          </a:p>
        </p:txBody>
      </p:sp>
      <p:sp>
        <p:nvSpPr>
          <p:cNvPr id="8" name="Espace réservé du pied de page 7">
            <a:extLst>
              <a:ext uri="{FF2B5EF4-FFF2-40B4-BE49-F238E27FC236}">
                <a16:creationId xmlns:a16="http://schemas.microsoft.com/office/drawing/2014/main" id="{5B245C9C-7A9F-DF75-C5FE-590A5A45B91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1EEDFFC-CA00-892C-48A2-0060A29BF903}"/>
              </a:ext>
            </a:extLst>
          </p:cNvPr>
          <p:cNvSpPr>
            <a:spLocks noGrp="1"/>
          </p:cNvSpPr>
          <p:nvPr>
            <p:ph type="sldNum" sz="quarter" idx="12"/>
          </p:nvPr>
        </p:nvSpPr>
        <p:spPr/>
        <p:txBody>
          <a:bodyPr/>
          <a:lstStyle/>
          <a:p>
            <a:fld id="{EF98CB2D-D7B1-4F41-9AC1-F5BF3D085593}" type="slidenum">
              <a:rPr lang="fr-FR" smtClean="0"/>
              <a:t>‹N°›</a:t>
            </a:fld>
            <a:endParaRPr lang="fr-FR"/>
          </a:p>
        </p:txBody>
      </p:sp>
    </p:spTree>
    <p:extLst>
      <p:ext uri="{BB962C8B-B14F-4D97-AF65-F5344CB8AC3E}">
        <p14:creationId xmlns:p14="http://schemas.microsoft.com/office/powerpoint/2010/main" val="4245452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100FF6-74A9-856B-D750-2B209450F6A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1C74DE5-E820-66A9-E43D-FBCB0B81BC6E}"/>
              </a:ext>
            </a:extLst>
          </p:cNvPr>
          <p:cNvSpPr>
            <a:spLocks noGrp="1"/>
          </p:cNvSpPr>
          <p:nvPr>
            <p:ph type="dt" sz="half" idx="10"/>
          </p:nvPr>
        </p:nvSpPr>
        <p:spPr/>
        <p:txBody>
          <a:bodyPr/>
          <a:lstStyle/>
          <a:p>
            <a:fld id="{6CC33DA1-656B-4D31-818A-4A35BC4A4EEA}" type="datetimeFigureOut">
              <a:rPr lang="fr-FR" smtClean="0"/>
              <a:t>19/12/2024</a:t>
            </a:fld>
            <a:endParaRPr lang="fr-FR"/>
          </a:p>
        </p:txBody>
      </p:sp>
      <p:sp>
        <p:nvSpPr>
          <p:cNvPr id="4" name="Espace réservé du pied de page 3">
            <a:extLst>
              <a:ext uri="{FF2B5EF4-FFF2-40B4-BE49-F238E27FC236}">
                <a16:creationId xmlns:a16="http://schemas.microsoft.com/office/drawing/2014/main" id="{0BD84837-4106-C561-98C5-7A93E3A3710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D4FAAF5-EEC8-BA9B-0F36-86B342686232}"/>
              </a:ext>
            </a:extLst>
          </p:cNvPr>
          <p:cNvSpPr>
            <a:spLocks noGrp="1"/>
          </p:cNvSpPr>
          <p:nvPr>
            <p:ph type="sldNum" sz="quarter" idx="12"/>
          </p:nvPr>
        </p:nvSpPr>
        <p:spPr/>
        <p:txBody>
          <a:bodyPr/>
          <a:lstStyle/>
          <a:p>
            <a:fld id="{EF98CB2D-D7B1-4F41-9AC1-F5BF3D085593}" type="slidenum">
              <a:rPr lang="fr-FR" smtClean="0"/>
              <a:t>‹N°›</a:t>
            </a:fld>
            <a:endParaRPr lang="fr-FR"/>
          </a:p>
        </p:txBody>
      </p:sp>
    </p:spTree>
    <p:extLst>
      <p:ext uri="{BB962C8B-B14F-4D97-AF65-F5344CB8AC3E}">
        <p14:creationId xmlns:p14="http://schemas.microsoft.com/office/powerpoint/2010/main" val="2755815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7C32403-3F06-EF67-A614-A3585505C625}"/>
              </a:ext>
            </a:extLst>
          </p:cNvPr>
          <p:cNvSpPr>
            <a:spLocks noGrp="1"/>
          </p:cNvSpPr>
          <p:nvPr>
            <p:ph type="dt" sz="half" idx="10"/>
          </p:nvPr>
        </p:nvSpPr>
        <p:spPr/>
        <p:txBody>
          <a:bodyPr/>
          <a:lstStyle/>
          <a:p>
            <a:fld id="{6CC33DA1-656B-4D31-818A-4A35BC4A4EEA}" type="datetimeFigureOut">
              <a:rPr lang="fr-FR" smtClean="0"/>
              <a:t>19/12/2024</a:t>
            </a:fld>
            <a:endParaRPr lang="fr-FR"/>
          </a:p>
        </p:txBody>
      </p:sp>
      <p:sp>
        <p:nvSpPr>
          <p:cNvPr id="3" name="Espace réservé du pied de page 2">
            <a:extLst>
              <a:ext uri="{FF2B5EF4-FFF2-40B4-BE49-F238E27FC236}">
                <a16:creationId xmlns:a16="http://schemas.microsoft.com/office/drawing/2014/main" id="{4E436D6E-C0D5-84E1-21B2-1C00DB601E4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851DDA0-EE6D-5E2A-00DA-0A0F69668992}"/>
              </a:ext>
            </a:extLst>
          </p:cNvPr>
          <p:cNvSpPr>
            <a:spLocks noGrp="1"/>
          </p:cNvSpPr>
          <p:nvPr>
            <p:ph type="sldNum" sz="quarter" idx="12"/>
          </p:nvPr>
        </p:nvSpPr>
        <p:spPr/>
        <p:txBody>
          <a:bodyPr/>
          <a:lstStyle/>
          <a:p>
            <a:fld id="{EF98CB2D-D7B1-4F41-9AC1-F5BF3D085593}" type="slidenum">
              <a:rPr lang="fr-FR" smtClean="0"/>
              <a:t>‹N°›</a:t>
            </a:fld>
            <a:endParaRPr lang="fr-FR"/>
          </a:p>
        </p:txBody>
      </p:sp>
    </p:spTree>
    <p:extLst>
      <p:ext uri="{BB962C8B-B14F-4D97-AF65-F5344CB8AC3E}">
        <p14:creationId xmlns:p14="http://schemas.microsoft.com/office/powerpoint/2010/main" val="1796130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CAB3E5-786A-20B3-6AB9-476FF187465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F532DF2B-850A-B280-2EDB-F9DD7687E5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F98039A-2D24-FFD7-5A9D-FA52FFADC0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6DACE39-98AC-035D-7F7C-34F4B61A4099}"/>
              </a:ext>
            </a:extLst>
          </p:cNvPr>
          <p:cNvSpPr>
            <a:spLocks noGrp="1"/>
          </p:cNvSpPr>
          <p:nvPr>
            <p:ph type="dt" sz="half" idx="10"/>
          </p:nvPr>
        </p:nvSpPr>
        <p:spPr/>
        <p:txBody>
          <a:bodyPr/>
          <a:lstStyle/>
          <a:p>
            <a:fld id="{6CC33DA1-656B-4D31-818A-4A35BC4A4EEA}" type="datetimeFigureOut">
              <a:rPr lang="fr-FR" smtClean="0"/>
              <a:t>19/12/2024</a:t>
            </a:fld>
            <a:endParaRPr lang="fr-FR"/>
          </a:p>
        </p:txBody>
      </p:sp>
      <p:sp>
        <p:nvSpPr>
          <p:cNvPr id="6" name="Espace réservé du pied de page 5">
            <a:extLst>
              <a:ext uri="{FF2B5EF4-FFF2-40B4-BE49-F238E27FC236}">
                <a16:creationId xmlns:a16="http://schemas.microsoft.com/office/drawing/2014/main" id="{C9648891-E874-DFF4-0C9C-6ED97D94D00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55B322A-0486-B38A-5FC8-48F1C48C5390}"/>
              </a:ext>
            </a:extLst>
          </p:cNvPr>
          <p:cNvSpPr>
            <a:spLocks noGrp="1"/>
          </p:cNvSpPr>
          <p:nvPr>
            <p:ph type="sldNum" sz="quarter" idx="12"/>
          </p:nvPr>
        </p:nvSpPr>
        <p:spPr/>
        <p:txBody>
          <a:bodyPr/>
          <a:lstStyle/>
          <a:p>
            <a:fld id="{EF98CB2D-D7B1-4F41-9AC1-F5BF3D085593}" type="slidenum">
              <a:rPr lang="fr-FR" smtClean="0"/>
              <a:t>‹N°›</a:t>
            </a:fld>
            <a:endParaRPr lang="fr-FR"/>
          </a:p>
        </p:txBody>
      </p:sp>
    </p:spTree>
    <p:extLst>
      <p:ext uri="{BB962C8B-B14F-4D97-AF65-F5344CB8AC3E}">
        <p14:creationId xmlns:p14="http://schemas.microsoft.com/office/powerpoint/2010/main" val="945427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58B913-F9EF-A7C3-E9D0-F3CC0F44AB1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97A115DF-4759-8CAE-092D-42D2B5C1FD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535D02E-D64E-3DE7-EDD3-BE5D59D3AD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F598890-B888-60A0-4C01-C5B02440EDD6}"/>
              </a:ext>
            </a:extLst>
          </p:cNvPr>
          <p:cNvSpPr>
            <a:spLocks noGrp="1"/>
          </p:cNvSpPr>
          <p:nvPr>
            <p:ph type="dt" sz="half" idx="10"/>
          </p:nvPr>
        </p:nvSpPr>
        <p:spPr/>
        <p:txBody>
          <a:bodyPr/>
          <a:lstStyle/>
          <a:p>
            <a:fld id="{6CC33DA1-656B-4D31-818A-4A35BC4A4EEA}" type="datetimeFigureOut">
              <a:rPr lang="fr-FR" smtClean="0"/>
              <a:t>19/12/2024</a:t>
            </a:fld>
            <a:endParaRPr lang="fr-FR"/>
          </a:p>
        </p:txBody>
      </p:sp>
      <p:sp>
        <p:nvSpPr>
          <p:cNvPr id="6" name="Espace réservé du pied de page 5">
            <a:extLst>
              <a:ext uri="{FF2B5EF4-FFF2-40B4-BE49-F238E27FC236}">
                <a16:creationId xmlns:a16="http://schemas.microsoft.com/office/drawing/2014/main" id="{492D0139-0389-60BC-EE34-F42A99B714A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4A2D1FF-882F-0D6A-8741-5F51B31CBBB2}"/>
              </a:ext>
            </a:extLst>
          </p:cNvPr>
          <p:cNvSpPr>
            <a:spLocks noGrp="1"/>
          </p:cNvSpPr>
          <p:nvPr>
            <p:ph type="sldNum" sz="quarter" idx="12"/>
          </p:nvPr>
        </p:nvSpPr>
        <p:spPr/>
        <p:txBody>
          <a:bodyPr/>
          <a:lstStyle/>
          <a:p>
            <a:fld id="{EF98CB2D-D7B1-4F41-9AC1-F5BF3D085593}" type="slidenum">
              <a:rPr lang="fr-FR" smtClean="0"/>
              <a:t>‹N°›</a:t>
            </a:fld>
            <a:endParaRPr lang="fr-FR"/>
          </a:p>
        </p:txBody>
      </p:sp>
    </p:spTree>
    <p:extLst>
      <p:ext uri="{BB962C8B-B14F-4D97-AF65-F5344CB8AC3E}">
        <p14:creationId xmlns:p14="http://schemas.microsoft.com/office/powerpoint/2010/main" val="2729494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265609A-6455-9458-0D5B-A05A095C2E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D12077D-F090-DD73-DFF2-CBC49F501C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D02F307-4DC8-1E88-88A1-17A269AEA3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CC33DA1-656B-4D31-818A-4A35BC4A4EEA}"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11331555-9E82-E457-2CA7-ABFE37EE85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6221CCC-F214-F7BE-F726-16A3134F7A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F98CB2D-D7B1-4F41-9AC1-F5BF3D085593}" type="slidenum">
              <a:rPr lang="fr-FR" smtClean="0"/>
              <a:t>‹N°›</a:t>
            </a:fld>
            <a:endParaRPr lang="fr-FR"/>
          </a:p>
        </p:txBody>
      </p:sp>
    </p:spTree>
    <p:extLst>
      <p:ext uri="{BB962C8B-B14F-4D97-AF65-F5344CB8AC3E}">
        <p14:creationId xmlns:p14="http://schemas.microsoft.com/office/powerpoint/2010/main" val="309098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83BD02-6F35-6261-7400-A33DC2B81DEA}"/>
              </a:ext>
            </a:extLst>
          </p:cNvPr>
          <p:cNvSpPr>
            <a:spLocks noGrp="1"/>
          </p:cNvSpPr>
          <p:nvPr>
            <p:ph type="ctrTitle"/>
          </p:nvPr>
        </p:nvSpPr>
        <p:spPr>
          <a:xfrm>
            <a:off x="1194216" y="1047413"/>
            <a:ext cx="9144000" cy="5218476"/>
          </a:xfrm>
        </p:spPr>
        <p:txBody>
          <a:bodyPr>
            <a:noAutofit/>
          </a:bodyPr>
          <a:lstStyle/>
          <a:p>
            <a:pPr>
              <a:lnSpc>
                <a:spcPct val="107000"/>
              </a:lnSpc>
              <a:spcAft>
                <a:spcPts val="800"/>
              </a:spcAft>
            </a:pPr>
            <a:r>
              <a:rPr lang="ar-DZ" sz="2400" kern="100" dirty="0">
                <a:effectLst/>
                <a:latin typeface="Aptos" panose="020B0004020202020204" pitchFamily="34" charset="0"/>
                <a:ea typeface="Times New Roman" panose="02020603050405020304" pitchFamily="18" charset="0"/>
                <a:cs typeface="+mn-cs"/>
              </a:rPr>
              <a:t>الفرع </a:t>
            </a:r>
            <a:r>
              <a:rPr lang="ar-DZ" sz="2400" kern="100" dirty="0" err="1">
                <a:effectLst/>
                <a:latin typeface="Aptos" panose="020B0004020202020204" pitchFamily="34" charset="0"/>
                <a:ea typeface="Times New Roman" panose="02020603050405020304" pitchFamily="18" charset="0"/>
                <a:cs typeface="+mn-cs"/>
              </a:rPr>
              <a:t>الأول:مبدأ</a:t>
            </a:r>
            <a:r>
              <a:rPr lang="ar-DZ" sz="2400" kern="100" dirty="0">
                <a:effectLst/>
                <a:latin typeface="Aptos" panose="020B0004020202020204" pitchFamily="34" charset="0"/>
                <a:ea typeface="Times New Roman" panose="02020603050405020304" pitchFamily="18" charset="0"/>
                <a:cs typeface="+mn-cs"/>
              </a:rPr>
              <a:t> حرية الأسعار.</a:t>
            </a:r>
            <a:br>
              <a:rPr lang="fr-FR" sz="2400" kern="100" dirty="0">
                <a:effectLst/>
                <a:latin typeface="Aptos" panose="020B0004020202020204" pitchFamily="34" charset="0"/>
                <a:ea typeface="Aptos" panose="020B0004020202020204" pitchFamily="34" charset="0"/>
                <a:cs typeface="+mn-cs"/>
              </a:rPr>
            </a:br>
            <a:r>
              <a:rPr lang="ar-DZ" sz="2400" kern="100" dirty="0">
                <a:effectLst/>
                <a:latin typeface="Aptos" panose="020B0004020202020204" pitchFamily="34" charset="0"/>
                <a:ea typeface="Times New Roman" panose="02020603050405020304" pitchFamily="18" charset="0"/>
                <a:cs typeface="+mn-cs"/>
              </a:rPr>
              <a:t>     الأصل أن الأعوان </a:t>
            </a:r>
            <a:r>
              <a:rPr lang="ar-DZ" sz="2400" kern="100" dirty="0" err="1">
                <a:effectLst/>
                <a:latin typeface="Aptos" panose="020B0004020202020204" pitchFamily="34" charset="0"/>
                <a:ea typeface="Times New Roman" panose="02020603050405020304" pitchFamily="18" charset="0"/>
                <a:cs typeface="+mn-cs"/>
              </a:rPr>
              <a:t>الإقتصاديين</a:t>
            </a:r>
            <a:r>
              <a:rPr lang="ar-DZ" sz="2400" kern="100" dirty="0">
                <a:effectLst/>
                <a:latin typeface="Aptos" panose="020B0004020202020204" pitchFamily="34" charset="0"/>
                <a:ea typeface="Times New Roman" panose="02020603050405020304" pitchFamily="18" charset="0"/>
                <a:cs typeface="+mn-cs"/>
              </a:rPr>
              <a:t> في السوق الجزائرية يتمتعون بحرية تحديد الأسعار حيث كان قبل 1989 في فترة الاقتصاد الموجه يتم تحديد </a:t>
            </a:r>
            <a:r>
              <a:rPr lang="ar-DZ" sz="2400" kern="100" dirty="0" err="1">
                <a:effectLst/>
                <a:latin typeface="Aptos" panose="020B0004020202020204" pitchFamily="34" charset="0"/>
                <a:ea typeface="Times New Roman" panose="02020603050405020304" pitchFamily="18" charset="0"/>
                <a:cs typeface="+mn-cs"/>
              </a:rPr>
              <a:t>الاسعارعن</a:t>
            </a:r>
            <a:r>
              <a:rPr lang="ar-DZ" sz="2400" kern="100" dirty="0">
                <a:effectLst/>
                <a:latin typeface="Aptos" panose="020B0004020202020204" pitchFamily="34" charset="0"/>
                <a:ea typeface="Times New Roman" panose="02020603050405020304" pitchFamily="18" charset="0"/>
                <a:cs typeface="+mn-cs"/>
              </a:rPr>
              <a:t> طريق الأسعار المقننة مما أدى الى ظهور السوق الموازية واستفحال ظاهرة الندرة وبروز </a:t>
            </a:r>
            <a:r>
              <a:rPr lang="ar-DZ" sz="2400" kern="100" dirty="0" err="1">
                <a:effectLst/>
                <a:latin typeface="Aptos" panose="020B0004020202020204" pitchFamily="34" charset="0"/>
                <a:ea typeface="Times New Roman" panose="02020603050405020304" pitchFamily="18" charset="0"/>
                <a:cs typeface="+mn-cs"/>
              </a:rPr>
              <a:t>مظاهرالمظاربة</a:t>
            </a:r>
            <a:r>
              <a:rPr lang="ar-DZ" sz="2400" kern="100" dirty="0">
                <a:effectLst/>
                <a:latin typeface="Aptos" panose="020B0004020202020204" pitchFamily="34" charset="0"/>
                <a:ea typeface="Times New Roman" panose="02020603050405020304" pitchFamily="18" charset="0"/>
                <a:cs typeface="+mn-cs"/>
              </a:rPr>
              <a:t> والغش.</a:t>
            </a:r>
            <a:br>
              <a:rPr lang="fr-FR" sz="2400" kern="100" dirty="0">
                <a:effectLst/>
                <a:latin typeface="Aptos" panose="020B0004020202020204" pitchFamily="34" charset="0"/>
                <a:ea typeface="Aptos" panose="020B0004020202020204" pitchFamily="34" charset="0"/>
                <a:cs typeface="+mn-cs"/>
              </a:rPr>
            </a:br>
            <a:r>
              <a:rPr lang="ar-DZ" sz="2400" kern="100" dirty="0">
                <a:effectLst/>
                <a:latin typeface="Aptos" panose="020B0004020202020204" pitchFamily="34" charset="0"/>
                <a:ea typeface="Times New Roman" panose="02020603050405020304" pitchFamily="18" charset="0"/>
                <a:cs typeface="+mn-cs"/>
              </a:rPr>
              <a:t>      ومن أجل تدارك الموقف لجأ المشرع الى إلغاء قانون 89/12المتعلق بالأسعار وسن قانون المنافسة95 /06الملغى بالأمر 03/03؛نصت المادة04منه بعد صدور تعديله بموجب القانون10/05  على </a:t>
            </a:r>
            <a:r>
              <a:rPr lang="ar-DZ" sz="2400" kern="100" dirty="0" err="1">
                <a:effectLst/>
                <a:latin typeface="Aptos" panose="020B0004020202020204" pitchFamily="34" charset="0"/>
                <a:ea typeface="Times New Roman" panose="02020603050405020304" pitchFamily="18" charset="0"/>
                <a:cs typeface="+mn-cs"/>
              </a:rPr>
              <a:t>مايلي</a:t>
            </a:r>
            <a:r>
              <a:rPr lang="ar-DZ" sz="2400" kern="100" dirty="0">
                <a:effectLst/>
                <a:latin typeface="Aptos" panose="020B0004020202020204" pitchFamily="34" charset="0"/>
                <a:ea typeface="Times New Roman" panose="02020603050405020304" pitchFamily="18" charset="0"/>
                <a:cs typeface="+mn-cs"/>
              </a:rPr>
              <a:t>'' تحديد أسعار السلع و الخدمات بصفة حرة  وفقا لقواعد </a:t>
            </a:r>
            <a:r>
              <a:rPr lang="ar-DZ" sz="2400" kern="100" dirty="0" err="1">
                <a:effectLst/>
                <a:latin typeface="Aptos" panose="020B0004020202020204" pitchFamily="34" charset="0"/>
                <a:ea typeface="Times New Roman" panose="02020603050405020304" pitchFamily="18" charset="0"/>
                <a:cs typeface="+mn-cs"/>
              </a:rPr>
              <a:t>المنافسةالحرة</a:t>
            </a:r>
            <a:r>
              <a:rPr lang="ar-DZ" sz="2400" kern="100" dirty="0">
                <a:effectLst/>
                <a:latin typeface="Aptos" panose="020B0004020202020204" pitchFamily="34" charset="0"/>
                <a:ea typeface="Times New Roman" panose="02020603050405020304" pitchFamily="18" charset="0"/>
                <a:cs typeface="+mn-cs"/>
              </a:rPr>
              <a:t> والنزيهة.-تتم </a:t>
            </a:r>
            <a:r>
              <a:rPr lang="ar-DZ" sz="2400" kern="100" dirty="0" err="1">
                <a:effectLst/>
                <a:latin typeface="Aptos" panose="020B0004020202020204" pitchFamily="34" charset="0"/>
                <a:ea typeface="Times New Roman" panose="02020603050405020304" pitchFamily="18" charset="0"/>
                <a:cs typeface="+mn-cs"/>
              </a:rPr>
              <a:t>ممارسةحريةالأسعار</a:t>
            </a:r>
            <a:r>
              <a:rPr lang="ar-DZ" sz="2400" kern="100" dirty="0">
                <a:effectLst/>
                <a:latin typeface="Aptos" panose="020B0004020202020204" pitchFamily="34" charset="0"/>
                <a:ea typeface="Times New Roman" panose="02020603050405020304" pitchFamily="18" charset="0"/>
                <a:cs typeface="+mn-cs"/>
              </a:rPr>
              <a:t> في ظل احترام أحكام التشريع والتنظيم المعمول بهما </a:t>
            </a:r>
            <a:r>
              <a:rPr lang="ar-DZ" sz="2400" kern="100" dirty="0" err="1">
                <a:effectLst/>
                <a:latin typeface="Aptos" panose="020B0004020202020204" pitchFamily="34" charset="0"/>
                <a:ea typeface="Times New Roman" panose="02020603050405020304" pitchFamily="18" charset="0"/>
                <a:cs typeface="+mn-cs"/>
              </a:rPr>
              <a:t>وكذاعلى</a:t>
            </a:r>
            <a:r>
              <a:rPr lang="ar-DZ" sz="2400" kern="100" dirty="0">
                <a:effectLst/>
                <a:latin typeface="Aptos" panose="020B0004020202020204" pitchFamily="34" charset="0"/>
                <a:ea typeface="Times New Roman" panose="02020603050405020304" pitchFamily="18" charset="0"/>
                <a:cs typeface="+mn-cs"/>
              </a:rPr>
              <a:t> أساس قواعد الإنصاف  </a:t>
            </a:r>
            <a:r>
              <a:rPr lang="ar-DZ" sz="2400" kern="100" dirty="0" err="1">
                <a:effectLst/>
                <a:latin typeface="Aptos" panose="020B0004020202020204" pitchFamily="34" charset="0"/>
                <a:ea typeface="Times New Roman" panose="02020603050405020304" pitchFamily="18" charset="0"/>
                <a:cs typeface="+mn-cs"/>
              </a:rPr>
              <a:t>والشفافية،لا</a:t>
            </a:r>
            <a:r>
              <a:rPr lang="ar-DZ" sz="2400" kern="100" dirty="0">
                <a:effectLst/>
                <a:latin typeface="Aptos" panose="020B0004020202020204" pitchFamily="34" charset="0"/>
                <a:ea typeface="Times New Roman" panose="02020603050405020304" pitchFamily="18" charset="0"/>
                <a:cs typeface="+mn-cs"/>
              </a:rPr>
              <a:t> سيما تلك المتعلقة بما يأتي :-تركيبة </a:t>
            </a:r>
            <a:r>
              <a:rPr lang="ar-DZ" sz="2400" kern="100" dirty="0" err="1">
                <a:effectLst/>
                <a:latin typeface="Aptos" panose="020B0004020202020204" pitchFamily="34" charset="0"/>
                <a:ea typeface="Times New Roman" panose="02020603050405020304" pitchFamily="18" charset="0"/>
                <a:cs typeface="+mn-cs"/>
              </a:rPr>
              <a:t>الاسعارلنشاطات</a:t>
            </a:r>
            <a:r>
              <a:rPr lang="ar-DZ" sz="2400" kern="100" dirty="0">
                <a:effectLst/>
                <a:latin typeface="Aptos" panose="020B0004020202020204" pitchFamily="34" charset="0"/>
                <a:ea typeface="Times New Roman" panose="02020603050405020304" pitchFamily="18" charset="0"/>
                <a:cs typeface="+mn-cs"/>
              </a:rPr>
              <a:t> الانتاج والتوزيع وتدية الخدمات واستيراد </a:t>
            </a:r>
            <a:r>
              <a:rPr lang="ar-DZ" sz="2400" kern="100" dirty="0" err="1">
                <a:effectLst/>
                <a:latin typeface="Aptos" panose="020B0004020202020204" pitchFamily="34" charset="0"/>
                <a:ea typeface="Times New Roman" panose="02020603050405020304" pitchFamily="18" charset="0"/>
                <a:cs typeface="+mn-cs"/>
              </a:rPr>
              <a:t>السلعلبيعها</a:t>
            </a:r>
            <a:r>
              <a:rPr lang="ar-DZ" sz="2400" kern="100" dirty="0">
                <a:effectLst/>
                <a:latin typeface="Aptos" panose="020B0004020202020204" pitchFamily="34" charset="0"/>
                <a:ea typeface="Times New Roman" panose="02020603050405020304" pitchFamily="18" charset="0"/>
                <a:cs typeface="+mn-cs"/>
              </a:rPr>
              <a:t> على حالها .-هو  الريح فيما يخص انتاج السلع وتوزيعها او </a:t>
            </a:r>
            <a:r>
              <a:rPr lang="ar-DZ" sz="2400" kern="100" dirty="0" err="1">
                <a:effectLst/>
                <a:latin typeface="Aptos" panose="020B0004020202020204" pitchFamily="34" charset="0"/>
                <a:ea typeface="Times New Roman" panose="02020603050405020304" pitchFamily="18" charset="0"/>
                <a:cs typeface="+mn-cs"/>
              </a:rPr>
              <a:t>تادية</a:t>
            </a:r>
            <a:r>
              <a:rPr lang="ar-DZ" sz="2400" kern="100" dirty="0">
                <a:effectLst/>
                <a:latin typeface="Aptos" panose="020B0004020202020204" pitchFamily="34" charset="0"/>
                <a:ea typeface="Times New Roman" panose="02020603050405020304" pitchFamily="18" charset="0"/>
                <a:cs typeface="+mn-cs"/>
              </a:rPr>
              <a:t> خدمات .-شفافية </a:t>
            </a:r>
            <a:r>
              <a:rPr lang="ar-DZ" sz="2400" kern="100" dirty="0" err="1">
                <a:effectLst/>
                <a:latin typeface="Aptos" panose="020B0004020202020204" pitchFamily="34" charset="0"/>
                <a:ea typeface="Times New Roman" panose="02020603050405020304" pitchFamily="18" charset="0"/>
                <a:cs typeface="+mn-cs"/>
              </a:rPr>
              <a:t>للمارسات</a:t>
            </a:r>
            <a:r>
              <a:rPr lang="ar-DZ" sz="2400" kern="100" dirty="0">
                <a:effectLst/>
                <a:latin typeface="Aptos" panose="020B0004020202020204" pitchFamily="34" charset="0"/>
                <a:ea typeface="Times New Roman" panose="02020603050405020304" pitchFamily="18" charset="0"/>
                <a:cs typeface="+mn-cs"/>
              </a:rPr>
              <a:t> ''.</a:t>
            </a:r>
            <a:br>
              <a:rPr lang="fr-FR" sz="2400" dirty="0">
                <a:effectLst/>
                <a:latin typeface="Calibri" panose="020F0502020204030204" pitchFamily="34" charset="0"/>
                <a:ea typeface="Calibri" panose="020F0502020204030204" pitchFamily="34" charset="0"/>
                <a:cs typeface="+mn-cs"/>
              </a:rPr>
            </a:br>
            <a:endParaRPr lang="fr-FR" sz="2400" dirty="0">
              <a:cs typeface="+mn-cs"/>
            </a:endParaRPr>
          </a:p>
        </p:txBody>
      </p:sp>
    </p:spTree>
    <p:extLst>
      <p:ext uri="{BB962C8B-B14F-4D97-AF65-F5344CB8AC3E}">
        <p14:creationId xmlns:p14="http://schemas.microsoft.com/office/powerpoint/2010/main" val="3417205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424A9CC-CF91-4650-8858-6A99C5672F86}"/>
              </a:ext>
            </a:extLst>
          </p:cNvPr>
          <p:cNvSpPr>
            <a:spLocks noGrp="1"/>
          </p:cNvSpPr>
          <p:nvPr>
            <p:ph idx="1"/>
          </p:nvPr>
        </p:nvSpPr>
        <p:spPr>
          <a:xfrm>
            <a:off x="838200" y="404734"/>
            <a:ext cx="10515600" cy="5772229"/>
          </a:xfrm>
        </p:spPr>
        <p:txBody>
          <a:bodyPr>
            <a:normAutofit/>
          </a:bodyPr>
          <a:lstStyle/>
          <a:p>
            <a:pPr marL="0" indent="0" algn="r">
              <a:buNone/>
            </a:pPr>
            <a:r>
              <a:rPr lang="ar-DZ" sz="2400" kern="100" dirty="0">
                <a:effectLst/>
                <a:latin typeface="Aptos" panose="020B0004020202020204" pitchFamily="34" charset="0"/>
                <a:ea typeface="Times New Roman" panose="02020603050405020304" pitchFamily="18" charset="0"/>
              </a:rPr>
              <a:t>الفرع </a:t>
            </a:r>
            <a:r>
              <a:rPr lang="ar-DZ" sz="2400" kern="100" dirty="0" err="1">
                <a:effectLst/>
                <a:latin typeface="Aptos" panose="020B0004020202020204" pitchFamily="34" charset="0"/>
                <a:ea typeface="Times New Roman" panose="02020603050405020304" pitchFamily="18" charset="0"/>
              </a:rPr>
              <a:t>الثاني:القيود</a:t>
            </a:r>
            <a:r>
              <a:rPr lang="ar-DZ" sz="2400" kern="100" dirty="0">
                <a:effectLst/>
                <a:latin typeface="Aptos" panose="020B0004020202020204" pitchFamily="34" charset="0"/>
                <a:ea typeface="Times New Roman" panose="02020603050405020304" pitchFamily="18" charset="0"/>
              </a:rPr>
              <a:t> </a:t>
            </a:r>
            <a:r>
              <a:rPr lang="ar-DZ" sz="2400" kern="100" dirty="0" err="1">
                <a:effectLst/>
                <a:latin typeface="Aptos" panose="020B0004020202020204" pitchFamily="34" charset="0"/>
                <a:ea typeface="Times New Roman" panose="02020603050405020304" pitchFamily="18" charset="0"/>
              </a:rPr>
              <a:t>الوارة</a:t>
            </a:r>
            <a:r>
              <a:rPr lang="ar-DZ" sz="2400" kern="100" dirty="0">
                <a:effectLst/>
                <a:latin typeface="Aptos" panose="020B0004020202020204" pitchFamily="34" charset="0"/>
                <a:ea typeface="Times New Roman" panose="02020603050405020304" pitchFamily="18" charset="0"/>
              </a:rPr>
              <a:t> على المبدأ</a:t>
            </a:r>
            <a:br>
              <a:rPr lang="fr-FR" sz="2400" kern="100" dirty="0">
                <a:effectLst/>
                <a:latin typeface="Aptos" panose="020B0004020202020204" pitchFamily="34" charset="0"/>
                <a:ea typeface="Aptos" panose="020B0004020202020204" pitchFamily="34" charset="0"/>
              </a:rPr>
            </a:br>
            <a:r>
              <a:rPr lang="ar-DZ" sz="2400" kern="100" dirty="0">
                <a:effectLst/>
                <a:latin typeface="Aptos" panose="020B0004020202020204" pitchFamily="34" charset="0"/>
                <a:ea typeface="Times New Roman" panose="02020603050405020304" pitchFamily="18" charset="0"/>
              </a:rPr>
              <a:t> </a:t>
            </a:r>
            <a:r>
              <a:rPr lang="ar-DZ" sz="2400" kern="100" dirty="0" err="1">
                <a:effectLst/>
                <a:latin typeface="Aptos" panose="020B0004020202020204" pitchFamily="34" charset="0"/>
                <a:ea typeface="Times New Roman" panose="02020603050405020304" pitchFamily="18" charset="0"/>
              </a:rPr>
              <a:t>أولا:تحديد</a:t>
            </a:r>
            <a:r>
              <a:rPr lang="ar-DZ" sz="2400" kern="100" dirty="0">
                <a:effectLst/>
                <a:latin typeface="Aptos" panose="020B0004020202020204" pitchFamily="34" charset="0"/>
                <a:ea typeface="Times New Roman" panose="02020603050405020304" pitchFamily="18" charset="0"/>
              </a:rPr>
              <a:t> أسعار بعض السلع والخدمات(تقنين الأسعار): مثل تقنين الأسعار من خلال  المرسوم التنفيذي رقم 20 /242 مؤرخ في31اوت 2020 يعدل ويتمم المرسوم التنفيذي رقم 07/402 المؤرخ في25 ديسمبر 2007 المحدد </a:t>
            </a:r>
            <a:r>
              <a:rPr lang="ar-DZ" sz="2400" kern="100" dirty="0" err="1">
                <a:effectLst/>
                <a:latin typeface="Aptos" panose="020B0004020202020204" pitchFamily="34" charset="0"/>
                <a:ea typeface="Times New Roman" panose="02020603050405020304" pitchFamily="18" charset="0"/>
              </a:rPr>
              <a:t>لاسعار</a:t>
            </a:r>
            <a:r>
              <a:rPr lang="ar-DZ" sz="2400" kern="100" dirty="0">
                <a:effectLst/>
                <a:latin typeface="Aptos" panose="020B0004020202020204" pitchFamily="34" charset="0"/>
                <a:ea typeface="Times New Roman" panose="02020603050405020304" pitchFamily="18" charset="0"/>
              </a:rPr>
              <a:t> السميد القمح الصلب عند الانتاج ومختلف مراحل توزيعه</a:t>
            </a:r>
            <a:r>
              <a:rPr lang="ar-MA" sz="2400" kern="100" dirty="0">
                <a:effectLst/>
                <a:latin typeface="Aptos" panose="020B0004020202020204" pitchFamily="34" charset="0"/>
                <a:ea typeface="Aptos" panose="020B0004020202020204" pitchFamily="34" charset="0"/>
              </a:rPr>
              <a:t> </a:t>
            </a:r>
            <a:r>
              <a:rPr lang="ar-DZ" sz="2400" kern="100" dirty="0">
                <a:effectLst/>
                <a:latin typeface="Aptos" panose="020B0004020202020204" pitchFamily="34" charset="0"/>
                <a:ea typeface="Aptos" panose="020B0004020202020204" pitchFamily="34" charset="0"/>
              </a:rPr>
              <a:t>.</a:t>
            </a:r>
            <a:br>
              <a:rPr lang="fr-FR" sz="2400" kern="100" dirty="0">
                <a:effectLst/>
                <a:latin typeface="Aptos" panose="020B0004020202020204" pitchFamily="34" charset="0"/>
                <a:ea typeface="Aptos" panose="020B0004020202020204" pitchFamily="34" charset="0"/>
              </a:rPr>
            </a:br>
            <a:r>
              <a:rPr lang="ar-DZ" sz="2400" kern="100" dirty="0">
                <a:effectLst/>
                <a:latin typeface="Aptos" panose="020B0004020202020204" pitchFamily="34" charset="0"/>
                <a:ea typeface="Times New Roman" panose="02020603050405020304" pitchFamily="18" charset="0"/>
              </a:rPr>
              <a:t>     </a:t>
            </a:r>
            <a:r>
              <a:rPr lang="ar-DZ" sz="2400" kern="100" dirty="0" err="1">
                <a:effectLst/>
                <a:latin typeface="Aptos" panose="020B0004020202020204" pitchFamily="34" charset="0"/>
                <a:ea typeface="Times New Roman" panose="02020603050405020304" pitchFamily="18" charset="0"/>
              </a:rPr>
              <a:t>ثانيا:تسقيف</a:t>
            </a:r>
            <a:r>
              <a:rPr lang="ar-DZ" sz="2400" kern="100" dirty="0">
                <a:effectLst/>
                <a:latin typeface="Aptos" panose="020B0004020202020204" pitchFamily="34" charset="0"/>
                <a:ea typeface="Times New Roman" panose="02020603050405020304" pitchFamily="18" charset="0"/>
              </a:rPr>
              <a:t> الأسعار: وهو تحديد السعر الاقصى عند الاستهلاك كتسقيف السعر الاقصى لمادتي الحليب والخبز ومثاله مرسوم تنفيذي رقم21/ 383 مؤرخ في 05/10/2021 يعدل ويتمم المرسوم التنفيذي رقم11/108 المؤرخ في6/03/2011الذي يحدد السعر الاقصى عند الاستهلاك </a:t>
            </a:r>
            <a:r>
              <a:rPr lang="ar-DZ" sz="2400" kern="100" dirty="0" err="1">
                <a:effectLst/>
                <a:latin typeface="Aptos" panose="020B0004020202020204" pitchFamily="34" charset="0"/>
                <a:ea typeface="Times New Roman" panose="02020603050405020304" pitchFamily="18" charset="0"/>
              </a:rPr>
              <a:t>وكذاهوامش</a:t>
            </a:r>
            <a:r>
              <a:rPr lang="ar-DZ" sz="2400" kern="100" dirty="0">
                <a:effectLst/>
                <a:latin typeface="Aptos" panose="020B0004020202020204" pitchFamily="34" charset="0"/>
                <a:ea typeface="Times New Roman" panose="02020603050405020304" pitchFamily="18" charset="0"/>
              </a:rPr>
              <a:t> الربح القصوى عند الانتاج والاستيراد وعند التوزيع بالجملة والتجزئة لمادتي الزيت الغذائي المكرر العادي والسكر الابيض.</a:t>
            </a:r>
            <a:br>
              <a:rPr lang="fr-FR" sz="2400" kern="100" dirty="0">
                <a:effectLst/>
                <a:latin typeface="Aptos" panose="020B0004020202020204" pitchFamily="34" charset="0"/>
                <a:ea typeface="Aptos" panose="020B0004020202020204" pitchFamily="34" charset="0"/>
              </a:rPr>
            </a:br>
            <a:r>
              <a:rPr lang="ar-DZ" sz="2400" kern="100" dirty="0">
                <a:effectLst/>
                <a:latin typeface="Aptos" panose="020B0004020202020204" pitchFamily="34" charset="0"/>
                <a:ea typeface="Times New Roman" panose="02020603050405020304" pitchFamily="18" charset="0"/>
              </a:rPr>
              <a:t>ثالثا: التصديق على الأسعار: وهو الموافقة عل </a:t>
            </a:r>
            <a:r>
              <a:rPr lang="ar-DZ" sz="2400" kern="100" dirty="0" err="1">
                <a:effectLst/>
                <a:latin typeface="Aptos" panose="020B0004020202020204" pitchFamily="34" charset="0"/>
                <a:ea typeface="Times New Roman" panose="02020603050405020304" pitchFamily="18" charset="0"/>
              </a:rPr>
              <a:t>ىسعر</a:t>
            </a:r>
            <a:r>
              <a:rPr lang="ar-DZ" sz="2400" kern="100" dirty="0">
                <a:effectLst/>
                <a:latin typeface="Aptos" panose="020B0004020202020204" pitchFamily="34" charset="0"/>
                <a:ea typeface="Times New Roman" panose="02020603050405020304" pitchFamily="18" charset="0"/>
              </a:rPr>
              <a:t> تقترحه جهات مختصة كمجلس  المنافسة بهدف تثبيت </a:t>
            </a:r>
            <a:r>
              <a:rPr lang="ar-DZ" sz="2400" kern="100" dirty="0" err="1">
                <a:effectLst/>
                <a:latin typeface="Aptos" panose="020B0004020202020204" pitchFamily="34" charset="0"/>
                <a:ea typeface="Times New Roman" panose="02020603050405020304" pitchFamily="18" charset="0"/>
              </a:rPr>
              <a:t>الاسعارعند</a:t>
            </a:r>
            <a:r>
              <a:rPr lang="ar-DZ" sz="2400" kern="100" dirty="0">
                <a:effectLst/>
                <a:latin typeface="Aptos" panose="020B0004020202020204" pitchFamily="34" charset="0"/>
                <a:ea typeface="Times New Roman" panose="02020603050405020304" pitchFamily="18" charset="0"/>
              </a:rPr>
              <a:t> وجود اضطراب في السوق أو كارثة أو صعوبات في التموين أو في  منطقة </a:t>
            </a:r>
            <a:r>
              <a:rPr lang="ar-DZ" sz="2400" kern="100" dirty="0" err="1">
                <a:effectLst/>
                <a:latin typeface="Aptos" panose="020B0004020202020204" pitchFamily="34" charset="0"/>
                <a:ea typeface="Times New Roman" panose="02020603050405020304" pitchFamily="18" charset="0"/>
              </a:rPr>
              <a:t>جغرافيةمعينة</a:t>
            </a:r>
            <a:r>
              <a:rPr lang="ar-DZ" sz="2400" kern="100" dirty="0">
                <a:effectLst/>
                <a:latin typeface="Aptos" panose="020B0004020202020204" pitchFamily="34" charset="0"/>
                <a:ea typeface="Times New Roman" panose="02020603050405020304" pitchFamily="18" charset="0"/>
              </a:rPr>
              <a:t> في حالات الاحتكار الطبيعية.</a:t>
            </a:r>
            <a:br>
              <a:rPr lang="fr-FR" sz="2400" kern="100" dirty="0">
                <a:effectLst/>
                <a:latin typeface="Aptos" panose="020B0004020202020204" pitchFamily="34" charset="0"/>
                <a:ea typeface="Aptos" panose="020B0004020202020204" pitchFamily="34" charset="0"/>
              </a:rPr>
            </a:br>
            <a:r>
              <a:rPr lang="ar-DZ" sz="2400" kern="100" dirty="0">
                <a:effectLst/>
                <a:latin typeface="Aptos" panose="020B0004020202020204" pitchFamily="34" charset="0"/>
                <a:ea typeface="Times New Roman" panose="02020603050405020304" pitchFamily="18" charset="0"/>
              </a:rPr>
              <a:t>   رابعا :تجريم المضاربة غير </a:t>
            </a:r>
            <a:r>
              <a:rPr lang="ar-DZ" sz="2400" kern="100" dirty="0" err="1">
                <a:effectLst/>
                <a:latin typeface="Aptos" panose="020B0004020202020204" pitchFamily="34" charset="0"/>
                <a:ea typeface="Times New Roman" panose="02020603050405020304" pitchFamily="18" charset="0"/>
              </a:rPr>
              <a:t>المشروعة:إضافة</a:t>
            </a:r>
            <a:r>
              <a:rPr lang="ar-DZ" sz="2400" kern="100" dirty="0">
                <a:effectLst/>
                <a:latin typeface="Aptos" panose="020B0004020202020204" pitchFamily="34" charset="0"/>
                <a:ea typeface="Times New Roman" panose="02020603050405020304" pitchFamily="18" charset="0"/>
              </a:rPr>
              <a:t> الى صدور قانون رقم 21/15مؤرخ في   28 ديسمبر 2021 يتعلق بمكافحة المضاربة غير المشروعة ،الذي يحدد مفهومها وآليات مكافحتها.</a:t>
            </a:r>
            <a:endParaRPr lang="fr-FR" sz="2400" dirty="0"/>
          </a:p>
        </p:txBody>
      </p:sp>
    </p:spTree>
    <p:extLst>
      <p:ext uri="{BB962C8B-B14F-4D97-AF65-F5344CB8AC3E}">
        <p14:creationId xmlns:p14="http://schemas.microsoft.com/office/powerpoint/2010/main" val="313988760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TotalTime>
  <Words>321</Words>
  <Application>Microsoft Office PowerPoint</Application>
  <PresentationFormat>Grand écran</PresentationFormat>
  <Paragraphs>2</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Aptos</vt:lpstr>
      <vt:lpstr>Aptos Display</vt:lpstr>
      <vt:lpstr>Arial</vt:lpstr>
      <vt:lpstr>Calibri</vt:lpstr>
      <vt:lpstr>Thème Office</vt:lpstr>
      <vt:lpstr>الفرع الأول:مبدأ حرية الأسعار.      الأصل أن الأعوان الإقتصاديين في السوق الجزائرية يتمتعون بحرية تحديد الأسعار حيث كان قبل 1989 في فترة الاقتصاد الموجه يتم تحديد الاسعارعن طريق الأسعار المقننة مما أدى الى ظهور السوق الموازية واستفحال ظاهرة الندرة وبروز مظاهرالمظاربة والغش.       ومن أجل تدارك الموقف لجأ المشرع الى إلغاء قانون 89/12المتعلق بالأسعار وسن قانون المنافسة95 /06الملغى بالأمر 03/03؛نصت المادة04منه بعد صدور تعديله بموجب القانون10/05  على مايلي'' تحديد أسعار السلع و الخدمات بصفة حرة  وفقا لقواعد المنافسةالحرة والنزيهة.-تتم ممارسةحريةالأسعار في ظل احترام أحكام التشريع والتنظيم المعمول بهما وكذاعلى أساس قواعد الإنصاف  والشفافية،لا سيما تلك المتعلقة بما يأتي :-تركيبة الاسعارلنشاطات الانتاج والتوزيع وتدية الخدمات واستيراد السلعلبيعها على حالها .-هو  الريح فيما يخص انتاج السلع وتوزيعها او تادية خدمات .-شفافية للمارسات ''.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DELL</cp:lastModifiedBy>
  <cp:revision>1</cp:revision>
  <dcterms:created xsi:type="dcterms:W3CDTF">2024-12-18T23:55:16Z</dcterms:created>
  <dcterms:modified xsi:type="dcterms:W3CDTF">2024-12-19T00:00:52Z</dcterms:modified>
</cp:coreProperties>
</file>