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735" autoAdjust="0"/>
    <p:restoredTop sz="94660"/>
  </p:normalViewPr>
  <p:slideViewPr>
    <p:cSldViewPr>
      <p:cViewPr varScale="1">
        <p:scale>
          <a:sx n="68" d="100"/>
          <a:sy n="68" d="100"/>
        </p:scale>
        <p:origin x="-1410"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4891C3-2A4A-45F1-8597-6366BCAA4129}" type="datetimeFigureOut">
              <a:rPr lang="en-US" smtClean="0"/>
              <a:pPr/>
              <a:t>9/23/2022</a:t>
            </a:fld>
            <a:endParaRPr lang="en-GB"/>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3C0DCF-F1BB-4860-A300-69A086F8131F}" type="slidenum">
              <a:rPr lang="en-GB" smtClean="0"/>
              <a:pPr/>
              <a:t>‹N°›</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GB" dirty="0"/>
          </a:p>
        </p:txBody>
      </p:sp>
      <p:sp>
        <p:nvSpPr>
          <p:cNvPr id="4" name="Espace réservé du numéro de diapositive 3"/>
          <p:cNvSpPr>
            <a:spLocks noGrp="1"/>
          </p:cNvSpPr>
          <p:nvPr>
            <p:ph type="sldNum" sz="quarter" idx="10"/>
          </p:nvPr>
        </p:nvSpPr>
        <p:spPr/>
        <p:txBody>
          <a:bodyPr/>
          <a:lstStyle/>
          <a:p>
            <a:fld id="{C83C0DCF-F1BB-4860-A300-69A086F8131F}" type="slidenum">
              <a:rPr lang="en-GB" smtClean="0"/>
              <a:pPr/>
              <a:t>5</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C978A3F8-90C5-4AA7-BD54-99294150F1F6}" type="datetimeFigureOut">
              <a:rPr lang="fr-FR" smtClean="0"/>
              <a:pPr/>
              <a:t>23/09/2022</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571289E-1E43-4C5A-ABCE-5651880C4CA0}" type="slidenum">
              <a:rPr lang="fr-FR" smtClean="0"/>
              <a:pPr/>
              <a:t>‹N°›</a:t>
            </a:fld>
            <a:endParaRPr lang="fr-FR" dirty="0"/>
          </a:p>
        </p:txBody>
      </p:sp>
    </p:spTree>
    <p:extLst>
      <p:ext uri="{BB962C8B-B14F-4D97-AF65-F5344CB8AC3E}">
        <p14:creationId xmlns="" xmlns:p14="http://schemas.microsoft.com/office/powerpoint/2010/main" val="535121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978A3F8-90C5-4AA7-BD54-99294150F1F6}" type="datetimeFigureOut">
              <a:rPr lang="fr-FR" smtClean="0"/>
              <a:pPr/>
              <a:t>23/09/2022</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571289E-1E43-4C5A-ABCE-5651880C4CA0}" type="slidenum">
              <a:rPr lang="fr-FR" smtClean="0"/>
              <a:pPr/>
              <a:t>‹N°›</a:t>
            </a:fld>
            <a:endParaRPr lang="fr-FR" dirty="0"/>
          </a:p>
        </p:txBody>
      </p:sp>
    </p:spTree>
    <p:extLst>
      <p:ext uri="{BB962C8B-B14F-4D97-AF65-F5344CB8AC3E}">
        <p14:creationId xmlns="" xmlns:p14="http://schemas.microsoft.com/office/powerpoint/2010/main" val="4290657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978A3F8-90C5-4AA7-BD54-99294150F1F6}" type="datetimeFigureOut">
              <a:rPr lang="fr-FR" smtClean="0"/>
              <a:pPr/>
              <a:t>23/09/2022</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571289E-1E43-4C5A-ABCE-5651880C4CA0}" type="slidenum">
              <a:rPr lang="fr-FR" smtClean="0"/>
              <a:pPr/>
              <a:t>‹N°›</a:t>
            </a:fld>
            <a:endParaRPr lang="fr-FR" dirty="0"/>
          </a:p>
        </p:txBody>
      </p:sp>
    </p:spTree>
    <p:extLst>
      <p:ext uri="{BB962C8B-B14F-4D97-AF65-F5344CB8AC3E}">
        <p14:creationId xmlns="" xmlns:p14="http://schemas.microsoft.com/office/powerpoint/2010/main" val="1588785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978A3F8-90C5-4AA7-BD54-99294150F1F6}" type="datetimeFigureOut">
              <a:rPr lang="fr-FR" smtClean="0"/>
              <a:pPr/>
              <a:t>23/09/2022</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571289E-1E43-4C5A-ABCE-5651880C4CA0}" type="slidenum">
              <a:rPr lang="fr-FR" smtClean="0"/>
              <a:pPr/>
              <a:t>‹N°›</a:t>
            </a:fld>
            <a:endParaRPr lang="fr-FR" dirty="0"/>
          </a:p>
        </p:txBody>
      </p:sp>
    </p:spTree>
    <p:extLst>
      <p:ext uri="{BB962C8B-B14F-4D97-AF65-F5344CB8AC3E}">
        <p14:creationId xmlns="" xmlns:p14="http://schemas.microsoft.com/office/powerpoint/2010/main" val="1646574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C978A3F8-90C5-4AA7-BD54-99294150F1F6}" type="datetimeFigureOut">
              <a:rPr lang="fr-FR" smtClean="0"/>
              <a:pPr/>
              <a:t>23/09/2022</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571289E-1E43-4C5A-ABCE-5651880C4CA0}" type="slidenum">
              <a:rPr lang="fr-FR" smtClean="0"/>
              <a:pPr/>
              <a:t>‹N°›</a:t>
            </a:fld>
            <a:endParaRPr lang="fr-FR" dirty="0"/>
          </a:p>
        </p:txBody>
      </p:sp>
    </p:spTree>
    <p:extLst>
      <p:ext uri="{BB962C8B-B14F-4D97-AF65-F5344CB8AC3E}">
        <p14:creationId xmlns="" xmlns:p14="http://schemas.microsoft.com/office/powerpoint/2010/main" val="2736585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978A3F8-90C5-4AA7-BD54-99294150F1F6}" type="datetimeFigureOut">
              <a:rPr lang="fr-FR" smtClean="0"/>
              <a:pPr/>
              <a:t>23/09/2022</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8571289E-1E43-4C5A-ABCE-5651880C4CA0}" type="slidenum">
              <a:rPr lang="fr-FR" smtClean="0"/>
              <a:pPr/>
              <a:t>‹N°›</a:t>
            </a:fld>
            <a:endParaRPr lang="fr-FR" dirty="0"/>
          </a:p>
        </p:txBody>
      </p:sp>
    </p:spTree>
    <p:extLst>
      <p:ext uri="{BB962C8B-B14F-4D97-AF65-F5344CB8AC3E}">
        <p14:creationId xmlns="" xmlns:p14="http://schemas.microsoft.com/office/powerpoint/2010/main" val="2049709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978A3F8-90C5-4AA7-BD54-99294150F1F6}" type="datetimeFigureOut">
              <a:rPr lang="fr-FR" smtClean="0"/>
              <a:pPr/>
              <a:t>23/09/2022</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8571289E-1E43-4C5A-ABCE-5651880C4CA0}" type="slidenum">
              <a:rPr lang="fr-FR" smtClean="0"/>
              <a:pPr/>
              <a:t>‹N°›</a:t>
            </a:fld>
            <a:endParaRPr lang="fr-FR" dirty="0"/>
          </a:p>
        </p:txBody>
      </p:sp>
    </p:spTree>
    <p:extLst>
      <p:ext uri="{BB962C8B-B14F-4D97-AF65-F5344CB8AC3E}">
        <p14:creationId xmlns="" xmlns:p14="http://schemas.microsoft.com/office/powerpoint/2010/main" val="1624222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C978A3F8-90C5-4AA7-BD54-99294150F1F6}" type="datetimeFigureOut">
              <a:rPr lang="fr-FR" smtClean="0"/>
              <a:pPr/>
              <a:t>23/09/2022</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8571289E-1E43-4C5A-ABCE-5651880C4CA0}" type="slidenum">
              <a:rPr lang="fr-FR" smtClean="0"/>
              <a:pPr/>
              <a:t>‹N°›</a:t>
            </a:fld>
            <a:endParaRPr lang="fr-FR" dirty="0"/>
          </a:p>
        </p:txBody>
      </p:sp>
    </p:spTree>
    <p:extLst>
      <p:ext uri="{BB962C8B-B14F-4D97-AF65-F5344CB8AC3E}">
        <p14:creationId xmlns="" xmlns:p14="http://schemas.microsoft.com/office/powerpoint/2010/main" val="3112971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978A3F8-90C5-4AA7-BD54-99294150F1F6}" type="datetimeFigureOut">
              <a:rPr lang="fr-FR" smtClean="0"/>
              <a:pPr/>
              <a:t>23/09/2022</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8571289E-1E43-4C5A-ABCE-5651880C4CA0}" type="slidenum">
              <a:rPr lang="fr-FR" smtClean="0"/>
              <a:pPr/>
              <a:t>‹N°›</a:t>
            </a:fld>
            <a:endParaRPr lang="fr-FR" dirty="0"/>
          </a:p>
        </p:txBody>
      </p:sp>
    </p:spTree>
    <p:extLst>
      <p:ext uri="{BB962C8B-B14F-4D97-AF65-F5344CB8AC3E}">
        <p14:creationId xmlns="" xmlns:p14="http://schemas.microsoft.com/office/powerpoint/2010/main" val="40991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978A3F8-90C5-4AA7-BD54-99294150F1F6}" type="datetimeFigureOut">
              <a:rPr lang="fr-FR" smtClean="0"/>
              <a:pPr/>
              <a:t>23/09/2022</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8571289E-1E43-4C5A-ABCE-5651880C4CA0}" type="slidenum">
              <a:rPr lang="fr-FR" smtClean="0"/>
              <a:pPr/>
              <a:t>‹N°›</a:t>
            </a:fld>
            <a:endParaRPr lang="fr-FR" dirty="0"/>
          </a:p>
        </p:txBody>
      </p:sp>
    </p:spTree>
    <p:extLst>
      <p:ext uri="{BB962C8B-B14F-4D97-AF65-F5344CB8AC3E}">
        <p14:creationId xmlns="" xmlns:p14="http://schemas.microsoft.com/office/powerpoint/2010/main" val="2193527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978A3F8-90C5-4AA7-BD54-99294150F1F6}" type="datetimeFigureOut">
              <a:rPr lang="fr-FR" smtClean="0"/>
              <a:pPr/>
              <a:t>23/09/2022</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8571289E-1E43-4C5A-ABCE-5651880C4CA0}" type="slidenum">
              <a:rPr lang="fr-FR" smtClean="0"/>
              <a:pPr/>
              <a:t>‹N°›</a:t>
            </a:fld>
            <a:endParaRPr lang="fr-FR" dirty="0"/>
          </a:p>
        </p:txBody>
      </p:sp>
    </p:spTree>
    <p:extLst>
      <p:ext uri="{BB962C8B-B14F-4D97-AF65-F5344CB8AC3E}">
        <p14:creationId xmlns="" xmlns:p14="http://schemas.microsoft.com/office/powerpoint/2010/main" val="3072603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78A3F8-90C5-4AA7-BD54-99294150F1F6}" type="datetimeFigureOut">
              <a:rPr lang="fr-FR" smtClean="0"/>
              <a:pPr/>
              <a:t>23/09/2022</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71289E-1E43-4C5A-ABCE-5651880C4CA0}" type="slidenum">
              <a:rPr lang="fr-FR" smtClean="0"/>
              <a:pPr/>
              <a:t>‹N°›</a:t>
            </a:fld>
            <a:endParaRPr lang="fr-FR" dirty="0"/>
          </a:p>
        </p:txBody>
      </p:sp>
    </p:spTree>
    <p:extLst>
      <p:ext uri="{BB962C8B-B14F-4D97-AF65-F5344CB8AC3E}">
        <p14:creationId xmlns="" xmlns:p14="http://schemas.microsoft.com/office/powerpoint/2010/main" val="41222164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style>
          <a:lnRef idx="1">
            <a:schemeClr val="accent5"/>
          </a:lnRef>
          <a:fillRef idx="2">
            <a:schemeClr val="accent5"/>
          </a:fillRef>
          <a:effectRef idx="1">
            <a:schemeClr val="accent5"/>
          </a:effectRef>
          <a:fontRef idx="minor">
            <a:schemeClr val="dk1"/>
          </a:fontRef>
        </p:style>
        <p:txBody>
          <a:bodyPr/>
          <a:lstStyle/>
          <a:p>
            <a:r>
              <a:rPr lang="fr-FR" dirty="0" smtClean="0"/>
              <a:t>Plan de gestion partie II</a:t>
            </a:r>
            <a:endParaRPr lang="fr-FR" dirty="0"/>
          </a:p>
        </p:txBody>
      </p:sp>
      <p:sp>
        <p:nvSpPr>
          <p:cNvPr id="3" name="Sous-titre 2"/>
          <p:cNvSpPr>
            <a:spLocks noGrp="1"/>
          </p:cNvSpPr>
          <p:nvPr>
            <p:ph type="subTitle" idx="1"/>
          </p:nvPr>
        </p:nvSpPr>
        <p:spPr/>
        <p:txBody>
          <a:bodyPr/>
          <a:lstStyle/>
          <a:p>
            <a:endParaRPr lang="fr-FR" dirty="0"/>
          </a:p>
        </p:txBody>
      </p:sp>
    </p:spTree>
    <p:extLst>
      <p:ext uri="{BB962C8B-B14F-4D97-AF65-F5344CB8AC3E}">
        <p14:creationId xmlns="" xmlns:p14="http://schemas.microsoft.com/office/powerpoint/2010/main" val="36025637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4624"/>
            <a:ext cx="9252520" cy="2640723"/>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lnSpc>
                <a:spcPct val="115000"/>
              </a:lnSpc>
              <a:spcAft>
                <a:spcPts val="0"/>
              </a:spcAft>
            </a:pPr>
            <a:r>
              <a:rPr lang="fr-FR" sz="2400" dirty="0" smtClean="0">
                <a:effectLst/>
                <a:latin typeface="Mongolian Baiti"/>
                <a:ea typeface="Calibri"/>
                <a:cs typeface="Arial"/>
              </a:rPr>
              <a:t>Introduction</a:t>
            </a:r>
          </a:p>
          <a:p>
            <a:pPr algn="just">
              <a:lnSpc>
                <a:spcPct val="115000"/>
              </a:lnSpc>
              <a:spcAft>
                <a:spcPts val="0"/>
              </a:spcAft>
            </a:pPr>
            <a:r>
              <a:rPr lang="fr-FR" sz="2400" dirty="0" smtClean="0">
                <a:effectLst/>
                <a:latin typeface="Mongolian Baiti"/>
                <a:ea typeface="Calibri"/>
                <a:cs typeface="Arial"/>
              </a:rPr>
              <a:t>Devant la complexité et la pluridisciplinarité des questions à traiter, la seule solution est de mettre en place une méthodologie et surtout un raisonnement rigoureux et cadré. Les étapes de la mise en place d’une gestion sont toutes d’importance car leur enchaînement cohérent est garant de la fiabilité de l’ensemble de la démarche</a:t>
            </a:r>
            <a:r>
              <a:rPr lang="fr-FR" sz="2000" dirty="0" smtClean="0">
                <a:effectLst/>
                <a:latin typeface="Mongolian Baiti"/>
                <a:ea typeface="Calibri"/>
                <a:cs typeface="Arial"/>
              </a:rPr>
              <a:t>.</a:t>
            </a:r>
            <a:endParaRPr lang="fr-FR" sz="2000" dirty="0">
              <a:ea typeface="Calibri"/>
              <a:cs typeface="Arial"/>
            </a:endParaRPr>
          </a:p>
        </p:txBody>
      </p:sp>
      <p:sp>
        <p:nvSpPr>
          <p:cNvPr id="5" name="Rectangle 4"/>
          <p:cNvSpPr/>
          <p:nvPr/>
        </p:nvSpPr>
        <p:spPr>
          <a:xfrm>
            <a:off x="107504" y="2754442"/>
            <a:ext cx="9145016" cy="3914918"/>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nSpc>
                <a:spcPct val="115000"/>
              </a:lnSpc>
              <a:spcAft>
                <a:spcPts val="0"/>
              </a:spcAft>
            </a:pPr>
            <a:r>
              <a:rPr lang="fr-FR" sz="2400" b="1" dirty="0" smtClean="0">
                <a:solidFill>
                  <a:srgbClr val="FF0000"/>
                </a:solidFill>
                <a:effectLst/>
                <a:latin typeface="Mongolian Baiti" pitchFamily="66" charset="0"/>
                <a:ea typeface="Calibri"/>
                <a:cs typeface="Mongolian Baiti" pitchFamily="66" charset="0"/>
              </a:rPr>
              <a:t>1.État des lieux</a:t>
            </a:r>
            <a:endParaRPr lang="fr-FR" sz="2400" dirty="0">
              <a:solidFill>
                <a:srgbClr val="FF0000"/>
              </a:solidFill>
              <a:latin typeface="Mongolian Baiti" pitchFamily="66" charset="0"/>
              <a:ea typeface="Calibri"/>
              <a:cs typeface="Mongolian Baiti" pitchFamily="66" charset="0"/>
            </a:endParaRPr>
          </a:p>
          <a:p>
            <a:pPr algn="just">
              <a:lnSpc>
                <a:spcPct val="115000"/>
              </a:lnSpc>
              <a:spcAft>
                <a:spcPts val="1000"/>
              </a:spcAft>
            </a:pPr>
            <a:r>
              <a:rPr lang="fr-FR" sz="2400" dirty="0" smtClean="0">
                <a:effectLst/>
                <a:latin typeface="Mongolian Baiti" pitchFamily="66" charset="0"/>
                <a:ea typeface="Calibri"/>
                <a:cs typeface="Mongolian Baiti" pitchFamily="66" charset="0"/>
              </a:rPr>
              <a:t>L’état des lieux du site est la base du plan de gestion. C'est une synthèse des données existantes. Il oriente la définition des enjeux, à partir de laquelle toute la stratégie de gestion devra être déclinée (Objectifs à long terme, objectifs opérationnels, actions, suivis). Il est ainsi important de bien en appréhender les différentes composantes. En général, un état des lieux conséquent est réalisé lors du premier plan de gestion puis actualisé dans les versions suivantes. Sa partie inventaire lorsqu’elle est importante peut faire l'objet d'un volume à part.</a:t>
            </a:r>
            <a:endParaRPr lang="fr-FR" sz="2400" dirty="0">
              <a:latin typeface="Mongolian Baiti" pitchFamily="66" charset="0"/>
              <a:ea typeface="Calibri"/>
              <a:cs typeface="Mongolian Baiti" pitchFamily="66" charset="0"/>
            </a:endParaRPr>
          </a:p>
        </p:txBody>
      </p:sp>
    </p:spTree>
    <p:extLst>
      <p:ext uri="{BB962C8B-B14F-4D97-AF65-F5344CB8AC3E}">
        <p14:creationId xmlns="" xmlns:p14="http://schemas.microsoft.com/office/powerpoint/2010/main" val="10270633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27384"/>
            <a:ext cx="8856984" cy="378565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fr-FR" sz="2400" b="1" dirty="0" smtClean="0">
                <a:solidFill>
                  <a:srgbClr val="FF0000"/>
                </a:solidFill>
              </a:rPr>
              <a:t>1.1.Pourquoi réaliser un état des lieux ?</a:t>
            </a:r>
          </a:p>
          <a:p>
            <a:pPr algn="just"/>
            <a:r>
              <a:rPr lang="fr-FR" sz="2400" dirty="0" smtClean="0"/>
              <a:t>L’état des lieux est la première étape du cycle de gestion qui a pour but de : </a:t>
            </a:r>
          </a:p>
          <a:p>
            <a:pPr marL="285750" indent="-285750" algn="just">
              <a:buFont typeface="Wingdings" pitchFamily="2" charset="2"/>
              <a:buChar char="Ø"/>
            </a:pPr>
            <a:r>
              <a:rPr lang="fr-FR" sz="2400" dirty="0" smtClean="0"/>
              <a:t>disposer d’une connaissance suffisante, pertinente, actualisée sur le site afin de réaliser un portrait de l’espace naturel protégé (contexte, caractéristiques, fonctionnement, tendances évolutives)</a:t>
            </a:r>
          </a:p>
          <a:p>
            <a:pPr marL="285750" indent="-285750" algn="just">
              <a:buFont typeface="Wingdings" pitchFamily="2" charset="2"/>
              <a:buChar char="Ø"/>
            </a:pPr>
            <a:r>
              <a:rPr lang="fr-FR" sz="2400" dirty="0" smtClean="0"/>
              <a:t> Organiser les données de base à analyser pour dégager les responsabilités et identifier les enjeux à l’échelle du site ; </a:t>
            </a:r>
          </a:p>
          <a:p>
            <a:pPr marL="285750" indent="-285750" algn="just">
              <a:buFont typeface="Wingdings" pitchFamily="2" charset="2"/>
              <a:buChar char="Ø"/>
            </a:pPr>
            <a:r>
              <a:rPr lang="fr-FR" sz="2400" dirty="0" smtClean="0"/>
              <a:t>Comprendre le fonctionnement global du site et identifier les facteurs déterminants pour la gestion</a:t>
            </a:r>
            <a:endParaRPr lang="fr-FR" sz="2400" dirty="0"/>
          </a:p>
        </p:txBody>
      </p:sp>
      <p:sp>
        <p:nvSpPr>
          <p:cNvPr id="3" name="Rectangle 2"/>
          <p:cNvSpPr/>
          <p:nvPr/>
        </p:nvSpPr>
        <p:spPr>
          <a:xfrm>
            <a:off x="107504" y="3906922"/>
            <a:ext cx="8856984" cy="3046988"/>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r>
              <a:rPr lang="fr-FR" sz="2400" dirty="0" smtClean="0">
                <a:latin typeface="Mongolian Baiti" pitchFamily="66" charset="0"/>
                <a:cs typeface="Mongolian Baiti" pitchFamily="66" charset="0"/>
              </a:rPr>
              <a:t>2-Les enjeux </a:t>
            </a:r>
          </a:p>
          <a:p>
            <a:pPr algn="just"/>
            <a:r>
              <a:rPr lang="fr-FR" sz="2400" dirty="0" smtClean="0">
                <a:latin typeface="Mongolian Baiti" pitchFamily="66" charset="0"/>
                <a:cs typeface="Mongolian Baiti" pitchFamily="66" charset="0"/>
              </a:rPr>
              <a:t>Littéralement un enjeu désigne « ce qui est en jeu », « ce qui est à perdre ou à gagner » sur le site. Dans le cadre de la rédaction du document de gestion, les enjeux sont constitués des éléments du patrimoine (naturel, géologique ou culturel) ou du fonctionnement (écologique ou socio-économique) de l’espace naturel protégé  pour lesquels ce dernier a une responsabilité et que l'on doit préserver ou améliorer.</a:t>
            </a:r>
            <a:endParaRPr lang="fr-FR" sz="2400" dirty="0">
              <a:latin typeface="Mongolian Baiti" pitchFamily="66" charset="0"/>
              <a:cs typeface="Mongolian Baiti" pitchFamily="66" charset="0"/>
            </a:endParaRPr>
          </a:p>
        </p:txBody>
      </p:sp>
    </p:spTree>
    <p:extLst>
      <p:ext uri="{BB962C8B-B14F-4D97-AF65-F5344CB8AC3E}">
        <p14:creationId xmlns="" xmlns:p14="http://schemas.microsoft.com/office/powerpoint/2010/main" val="9703522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0" y="3105835"/>
            <a:ext cx="4572000" cy="646331"/>
          </a:xfrm>
          <a:prstGeom prst="rect">
            <a:avLst/>
          </a:prstGeom>
        </p:spPr>
        <p:txBody>
          <a:bodyPr>
            <a:spAutoFit/>
          </a:bodyPr>
          <a:lstStyle/>
          <a:p>
            <a:r>
              <a:rPr lang="fr-FR" dirty="0" smtClean="0"/>
              <a:t/>
            </a:r>
            <a:br>
              <a:rPr lang="fr-FR" dirty="0" smtClean="0"/>
            </a:br>
            <a:endParaRPr lang="fr-FR" dirty="0"/>
          </a:p>
        </p:txBody>
      </p:sp>
      <p:sp>
        <p:nvSpPr>
          <p:cNvPr id="7" name="Rectangle 6"/>
          <p:cNvSpPr/>
          <p:nvPr/>
        </p:nvSpPr>
        <p:spPr>
          <a:xfrm>
            <a:off x="2286000" y="3105835"/>
            <a:ext cx="4572000" cy="646331"/>
          </a:xfrm>
          <a:prstGeom prst="rect">
            <a:avLst/>
          </a:prstGeom>
        </p:spPr>
        <p:txBody>
          <a:bodyPr>
            <a:spAutoFit/>
          </a:bodyPr>
          <a:lstStyle/>
          <a:p>
            <a:r>
              <a:rPr lang="fr-FR" dirty="0" smtClean="0"/>
              <a:t/>
            </a:r>
            <a:br>
              <a:rPr lang="fr-FR" dirty="0" smtClean="0"/>
            </a:br>
            <a:endParaRPr lang="fr-FR" dirty="0"/>
          </a:p>
        </p:txBody>
      </p:sp>
      <p:sp>
        <p:nvSpPr>
          <p:cNvPr id="10" name="Rectangle 9"/>
          <p:cNvSpPr/>
          <p:nvPr/>
        </p:nvSpPr>
        <p:spPr>
          <a:xfrm>
            <a:off x="107504" y="332656"/>
            <a:ext cx="8136904" cy="523220"/>
          </a:xfrm>
          <a:prstGeom prst="rect">
            <a:avLst/>
          </a:prstGeom>
        </p:spPr>
        <p:txBody>
          <a:bodyPr wrap="square">
            <a:spAutoFit/>
          </a:bodyPr>
          <a:lstStyle/>
          <a:p>
            <a:r>
              <a:rPr lang="fr-FR" sz="2800" b="1" dirty="0" smtClean="0">
                <a:solidFill>
                  <a:srgbClr val="FF0000"/>
                </a:solidFill>
              </a:rPr>
              <a:t>2.1.Identifier </a:t>
            </a:r>
            <a:r>
              <a:rPr lang="fr-FR" sz="2800" b="1" dirty="0">
                <a:solidFill>
                  <a:srgbClr val="FF0000"/>
                </a:solidFill>
              </a:rPr>
              <a:t>les enjeux au regard des responsabilités</a:t>
            </a:r>
          </a:p>
        </p:txBody>
      </p:sp>
      <p:pic>
        <p:nvPicPr>
          <p:cNvPr id="1027" name="Picture 3"/>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611560" y="980728"/>
            <a:ext cx="7272808" cy="426278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34872997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4624"/>
            <a:ext cx="8568952" cy="2308324"/>
          </a:xfrm>
          <a:prstGeom prst="rect">
            <a:avLst/>
          </a:prstGeom>
        </p:spPr>
        <p:txBody>
          <a:bodyPr wrap="square">
            <a:spAutoFit/>
          </a:bodyPr>
          <a:lstStyle/>
          <a:p>
            <a:r>
              <a:rPr lang="fr-FR" sz="2400" b="1" dirty="0" smtClean="0">
                <a:solidFill>
                  <a:srgbClr val="FF0000"/>
                </a:solidFill>
                <a:latin typeface="Mongolian Baiti" pitchFamily="66" charset="0"/>
                <a:cs typeface="Mongolian Baiti" pitchFamily="66" charset="0"/>
              </a:rPr>
              <a:t>2.1.1.La représentativité de l’espace naturel pour ce patrimoine naturel</a:t>
            </a:r>
          </a:p>
          <a:p>
            <a:r>
              <a:rPr lang="fr-FR" sz="2400" dirty="0" smtClean="0">
                <a:latin typeface="Mongolian Baiti" pitchFamily="66" charset="0"/>
                <a:cs typeface="Mongolian Baiti" pitchFamily="66" charset="0"/>
              </a:rPr>
              <a:t>Elle renseigne sur :la proportion présente sur le secteur considéré par rapport à une échelle plus large. Ce critère peut être exprimé en part de l’aire de répartition, de l’effectif d’une espèce, de la surface totale occupée par un habitat, ou de la biomasse totale.</a:t>
            </a:r>
            <a:endParaRPr lang="fr-FR" sz="2400" dirty="0">
              <a:latin typeface="Mongolian Baiti" pitchFamily="66" charset="0"/>
              <a:cs typeface="Mongolian Baiti" pitchFamily="66" charset="0"/>
            </a:endParaRPr>
          </a:p>
        </p:txBody>
      </p:sp>
      <p:sp>
        <p:nvSpPr>
          <p:cNvPr id="3" name="Rectangle 2"/>
          <p:cNvSpPr/>
          <p:nvPr/>
        </p:nvSpPr>
        <p:spPr>
          <a:xfrm>
            <a:off x="251520" y="2413338"/>
            <a:ext cx="8280920" cy="1200329"/>
          </a:xfrm>
          <a:prstGeom prst="rect">
            <a:avLst/>
          </a:prstGeom>
        </p:spPr>
        <p:txBody>
          <a:bodyPr wrap="square">
            <a:spAutoFit/>
          </a:bodyPr>
          <a:lstStyle/>
          <a:p>
            <a:pPr algn="just"/>
            <a:r>
              <a:rPr lang="fr-FR" sz="2400" b="1" dirty="0" smtClean="0">
                <a:solidFill>
                  <a:srgbClr val="FF0000"/>
                </a:solidFill>
                <a:latin typeface="Mongolian Baiti" pitchFamily="66" charset="0"/>
                <a:cs typeface="Mongolian Baiti" pitchFamily="66" charset="0"/>
              </a:rPr>
              <a:t>2.1.2.Le rôle fonctionnel du site</a:t>
            </a:r>
          </a:p>
          <a:p>
            <a:pPr algn="just"/>
            <a:r>
              <a:rPr lang="fr-FR" sz="2400" dirty="0" smtClean="0">
                <a:latin typeface="Mongolian Baiti" pitchFamily="66" charset="0"/>
                <a:cs typeface="Mongolian Baiti" pitchFamily="66" charset="0"/>
              </a:rPr>
              <a:t>Il s’agit de définir l’importance du site sur le plan d’une fonctionnalité. Ces critères sont plus délicats à renseigner. </a:t>
            </a:r>
            <a:endParaRPr lang="fr-FR" sz="2400" dirty="0">
              <a:latin typeface="Mongolian Baiti" pitchFamily="66" charset="0"/>
              <a:cs typeface="Mongolian Baiti" pitchFamily="66" charset="0"/>
            </a:endParaRPr>
          </a:p>
        </p:txBody>
      </p:sp>
      <p:sp>
        <p:nvSpPr>
          <p:cNvPr id="4" name="Rectangle 3"/>
          <p:cNvSpPr/>
          <p:nvPr/>
        </p:nvSpPr>
        <p:spPr>
          <a:xfrm>
            <a:off x="251520" y="3717032"/>
            <a:ext cx="8712968" cy="1200329"/>
          </a:xfrm>
          <a:prstGeom prst="rect">
            <a:avLst/>
          </a:prstGeom>
        </p:spPr>
        <p:txBody>
          <a:bodyPr wrap="square">
            <a:spAutoFit/>
          </a:bodyPr>
          <a:lstStyle/>
          <a:p>
            <a:r>
              <a:rPr lang="fr-FR" sz="2400" b="1" dirty="0" smtClean="0">
                <a:solidFill>
                  <a:srgbClr val="FF0000"/>
                </a:solidFill>
                <a:latin typeface="Mongolian Baiti" pitchFamily="66" charset="0"/>
                <a:cs typeface="Mongolian Baiti" pitchFamily="66" charset="0"/>
              </a:rPr>
              <a:t>Pour les espèces</a:t>
            </a:r>
            <a:r>
              <a:rPr lang="fr-FR" sz="2400" dirty="0" smtClean="0">
                <a:latin typeface="Mongolian Baiti" pitchFamily="66" charset="0"/>
                <a:cs typeface="Mongolian Baiti" pitchFamily="66" charset="0"/>
              </a:rPr>
              <a:t>, la fonctionnalité du site renseigne sur le caractère déterminant de l’espace naturel pour la réalisation de leur cycle de vie (zone de reproduction, de migration, d’hivernage, ……)</a:t>
            </a:r>
            <a:endParaRPr lang="fr-FR" sz="2400" dirty="0">
              <a:latin typeface="Mongolian Baiti" pitchFamily="66" charset="0"/>
              <a:cs typeface="Mongolian Baiti" pitchFamily="66" charset="0"/>
            </a:endParaRPr>
          </a:p>
        </p:txBody>
      </p:sp>
      <p:sp>
        <p:nvSpPr>
          <p:cNvPr id="5" name="Rectangle 4"/>
          <p:cNvSpPr/>
          <p:nvPr/>
        </p:nvSpPr>
        <p:spPr>
          <a:xfrm>
            <a:off x="0" y="4964975"/>
            <a:ext cx="8820472" cy="1569660"/>
          </a:xfrm>
          <a:prstGeom prst="rect">
            <a:avLst/>
          </a:prstGeom>
        </p:spPr>
        <p:txBody>
          <a:bodyPr wrap="square">
            <a:spAutoFit/>
          </a:bodyPr>
          <a:lstStyle/>
          <a:p>
            <a:r>
              <a:rPr lang="fr-FR" sz="2400" b="1" dirty="0" smtClean="0">
                <a:solidFill>
                  <a:srgbClr val="FF0000"/>
                </a:solidFill>
                <a:latin typeface="Mongolian Baiti" pitchFamily="66" charset="0"/>
                <a:cs typeface="Mongolian Baiti" pitchFamily="66" charset="0"/>
              </a:rPr>
              <a:t>Pour les habitats</a:t>
            </a:r>
            <a:r>
              <a:rPr lang="fr-FR" sz="2400" dirty="0" smtClean="0">
                <a:latin typeface="Mongolian Baiti" pitchFamily="66" charset="0"/>
                <a:cs typeface="Mongolian Baiti" pitchFamily="66" charset="0"/>
              </a:rPr>
              <a:t>, le critère renseigne sur les fonctions remplies par l'habitat à l'échelle du site et à une échelle plus large (ex : production primaire, habitats interconnectés, réservoirs de biodiversité / zone de refuge, fleuve à dynamique encore active …).</a:t>
            </a:r>
            <a:endParaRPr lang="fr-FR" sz="2400" dirty="0">
              <a:latin typeface="Mongolian Baiti" pitchFamily="66" charset="0"/>
              <a:cs typeface="Mongolian Baiti" pitchFamily="66" charset="0"/>
            </a:endParaRPr>
          </a:p>
        </p:txBody>
      </p:sp>
    </p:spTree>
    <p:extLst>
      <p:ext uri="{BB962C8B-B14F-4D97-AF65-F5344CB8AC3E}">
        <p14:creationId xmlns="" xmlns:p14="http://schemas.microsoft.com/office/powerpoint/2010/main" val="20330770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16632"/>
            <a:ext cx="9036496" cy="2308324"/>
          </a:xfrm>
          <a:prstGeom prst="rect">
            <a:avLst/>
          </a:prstGeom>
        </p:spPr>
        <p:txBody>
          <a:bodyPr wrap="square">
            <a:spAutoFit/>
          </a:bodyPr>
          <a:lstStyle/>
          <a:p>
            <a:r>
              <a:rPr lang="fr-FR" sz="2400" b="1" dirty="0" smtClean="0">
                <a:solidFill>
                  <a:srgbClr val="FF0000"/>
                </a:solidFill>
                <a:latin typeface="Mongolian Baiti" pitchFamily="66" charset="0"/>
                <a:cs typeface="Mongolian Baiti" pitchFamily="66" charset="0"/>
              </a:rPr>
              <a:t>2.1.3.La sensibilité du patrimoine naturel</a:t>
            </a:r>
          </a:p>
          <a:p>
            <a:r>
              <a:rPr lang="fr-FR" sz="2400" dirty="0" smtClean="0">
                <a:latin typeface="Mongolian Baiti" pitchFamily="66" charset="0"/>
                <a:cs typeface="Mongolian Baiti" pitchFamily="66" charset="0"/>
              </a:rPr>
              <a:t>Elle renseigne sur sa fragilité et sur sa capacité de résilience.</a:t>
            </a:r>
          </a:p>
          <a:p>
            <a:r>
              <a:rPr lang="fr-FR" sz="2400" dirty="0" smtClean="0">
                <a:latin typeface="Mongolian Baiti" pitchFamily="66" charset="0"/>
                <a:cs typeface="Mongolian Baiti" pitchFamily="66" charset="0"/>
              </a:rPr>
              <a:t>Exemple: une dépendance vis-à-vis d’un habitat et/ou micro habitat spécialisé ;</a:t>
            </a:r>
          </a:p>
          <a:p>
            <a:r>
              <a:rPr lang="fr-FR" sz="2400" dirty="0" smtClean="0">
                <a:latin typeface="Mongolian Baiti" pitchFamily="66" charset="0"/>
                <a:cs typeface="Mongolian Baiti" pitchFamily="66" charset="0"/>
              </a:rPr>
              <a:t>de très faibles tolérances ou des seuils environnementaux qui sont susceptibles d’être dépassés, à n’importe quel stade du cycle vital ;</a:t>
            </a:r>
          </a:p>
        </p:txBody>
      </p:sp>
      <p:sp>
        <p:nvSpPr>
          <p:cNvPr id="3" name="Rectangle 2"/>
          <p:cNvSpPr/>
          <p:nvPr/>
        </p:nvSpPr>
        <p:spPr>
          <a:xfrm>
            <a:off x="179512" y="2604968"/>
            <a:ext cx="8640960" cy="3046988"/>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r>
              <a:rPr lang="fr-FR" sz="2400" b="1" dirty="0" smtClean="0">
                <a:solidFill>
                  <a:srgbClr val="FF0000"/>
                </a:solidFill>
                <a:latin typeface="Mongolian Baiti" pitchFamily="66" charset="0"/>
                <a:cs typeface="Mongolian Baiti" pitchFamily="66" charset="0"/>
              </a:rPr>
              <a:t>3.Objectifs à long terme</a:t>
            </a:r>
          </a:p>
          <a:p>
            <a:pPr algn="just"/>
            <a:r>
              <a:rPr lang="fr-FR" sz="2400" dirty="0" smtClean="0">
                <a:latin typeface="Mongolian Baiti" pitchFamily="66" charset="0"/>
                <a:cs typeface="Mongolian Baiti" pitchFamily="66" charset="0"/>
              </a:rPr>
              <a:t>Un objectif à long terme définit l’état ou le fonctionnement souhaité par rapport à la situation actuelle de l’enjeu, qu'il faut viser pour le préserver. Il ne s’agit pas de ce que l’on veut FAIRE mais ce que l’on veut ATTEINDRE comme résultat. Il s’agit donc d’un choix stratégique. C’est une décision politique partagée qui engage les acteurs sur le long terme et guide leurs décisions. La phase de concertation à ce stade est donc cruciale et doit être bien préparée</a:t>
            </a:r>
            <a:r>
              <a:rPr lang="fr-FR" dirty="0" smtClean="0"/>
              <a:t>.</a:t>
            </a:r>
            <a:endParaRPr lang="fr-FR" dirty="0"/>
          </a:p>
        </p:txBody>
      </p:sp>
    </p:spTree>
    <p:extLst>
      <p:ext uri="{BB962C8B-B14F-4D97-AF65-F5344CB8AC3E}">
        <p14:creationId xmlns="" xmlns:p14="http://schemas.microsoft.com/office/powerpoint/2010/main" val="29785287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87624" y="548680"/>
            <a:ext cx="1353256" cy="461665"/>
          </a:xfrm>
          <a:prstGeom prst="rect">
            <a:avLst/>
          </a:prstGeom>
          <a:noFill/>
        </p:spPr>
        <p:txBody>
          <a:bodyPr wrap="none" rtlCol="0">
            <a:spAutoFit/>
          </a:bodyPr>
          <a:lstStyle/>
          <a:p>
            <a:r>
              <a:rPr lang="fr-FR" sz="2400" dirty="0" smtClean="0">
                <a:latin typeface="Mongolian Baiti" pitchFamily="66" charset="0"/>
                <a:cs typeface="Mongolian Baiti" pitchFamily="66" charset="0"/>
              </a:rPr>
              <a:t>Exemple </a:t>
            </a:r>
            <a:endParaRPr lang="fr-FR" sz="2400" dirty="0">
              <a:latin typeface="Mongolian Baiti" pitchFamily="66" charset="0"/>
              <a:cs typeface="Mongolian Baiti" pitchFamily="66" charset="0"/>
            </a:endParaRPr>
          </a:p>
        </p:txBody>
      </p:sp>
      <p:pic>
        <p:nvPicPr>
          <p:cNvPr id="2050"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95536" y="1340768"/>
            <a:ext cx="8568951" cy="20383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251520" y="3175808"/>
            <a:ext cx="8280920" cy="156966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r>
              <a:rPr lang="fr-FR" sz="2400" b="1" dirty="0" smtClean="0">
                <a:solidFill>
                  <a:srgbClr val="FF0000"/>
                </a:solidFill>
                <a:latin typeface="Mongolian Baiti" pitchFamily="66" charset="0"/>
                <a:cs typeface="Mongolian Baiti" pitchFamily="66" charset="0"/>
              </a:rPr>
              <a:t>4-Lesobjectifs opérationnels</a:t>
            </a:r>
          </a:p>
          <a:p>
            <a:pPr algn="just"/>
            <a:r>
              <a:rPr lang="fr-FR" sz="2400" dirty="0" smtClean="0">
                <a:latin typeface="Mongolian Baiti" pitchFamily="66" charset="0"/>
                <a:cs typeface="Mongolian Baiti" pitchFamily="66" charset="0"/>
              </a:rPr>
              <a:t>Il s’agit des choix de gestion à moyen terme  établis au regard de l’analyse des facteurs qui influencent l'état des enjeux et l’atteinte des objectifs à long terme.</a:t>
            </a:r>
            <a:endParaRPr lang="fr-FR" sz="2400" dirty="0">
              <a:latin typeface="Mongolian Baiti" pitchFamily="66" charset="0"/>
              <a:cs typeface="Mongolian Baiti" pitchFamily="66" charset="0"/>
            </a:endParaRPr>
          </a:p>
        </p:txBody>
      </p:sp>
      <p:pic>
        <p:nvPicPr>
          <p:cNvPr id="2051" name="Picture 3"/>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251520" y="4869161"/>
            <a:ext cx="8496944" cy="1800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1874883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16632"/>
            <a:ext cx="8712968" cy="218591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15000"/>
              </a:lnSpc>
              <a:spcAft>
                <a:spcPts val="0"/>
              </a:spcAft>
            </a:pPr>
            <a:r>
              <a:rPr lang="fr-FR" sz="2400" b="1" dirty="0" smtClean="0">
                <a:solidFill>
                  <a:srgbClr val="FF0000"/>
                </a:solidFill>
                <a:effectLst/>
                <a:latin typeface="Mongolian Baiti" pitchFamily="66" charset="0"/>
                <a:ea typeface="Calibri"/>
                <a:cs typeface="Mongolian Baiti" pitchFamily="66" charset="0"/>
              </a:rPr>
              <a:t>5- l’</a:t>
            </a:r>
            <a:r>
              <a:rPr lang="fr-FR" sz="2400" b="1" dirty="0" err="1" smtClean="0">
                <a:solidFill>
                  <a:srgbClr val="FF0000"/>
                </a:solidFill>
                <a:effectLst/>
                <a:latin typeface="Mongolian Baiti" pitchFamily="66" charset="0"/>
                <a:ea typeface="Calibri"/>
                <a:cs typeface="Mongolian Baiti" pitchFamily="66" charset="0"/>
              </a:rPr>
              <a:t>evaluation</a:t>
            </a:r>
            <a:r>
              <a:rPr lang="fr-FR" sz="2400" b="1" dirty="0" smtClean="0">
                <a:solidFill>
                  <a:srgbClr val="FF0000"/>
                </a:solidFill>
                <a:effectLst/>
                <a:latin typeface="Mongolian Baiti" pitchFamily="66" charset="0"/>
                <a:ea typeface="Calibri"/>
                <a:cs typeface="Mongolian Baiti" pitchFamily="66" charset="0"/>
              </a:rPr>
              <a:t> </a:t>
            </a:r>
            <a:endParaRPr lang="fr-FR" sz="2400" dirty="0">
              <a:solidFill>
                <a:srgbClr val="FF0000"/>
              </a:solidFill>
              <a:latin typeface="Mongolian Baiti" pitchFamily="66" charset="0"/>
              <a:ea typeface="Calibri"/>
              <a:cs typeface="Mongolian Baiti" pitchFamily="66" charset="0"/>
            </a:endParaRPr>
          </a:p>
          <a:p>
            <a:pPr algn="just">
              <a:lnSpc>
                <a:spcPct val="115000"/>
              </a:lnSpc>
              <a:spcAft>
                <a:spcPts val="1000"/>
              </a:spcAft>
            </a:pPr>
            <a:r>
              <a:rPr lang="fr-FR" sz="2400" dirty="0" smtClean="0">
                <a:effectLst/>
                <a:latin typeface="Mongolian Baiti" pitchFamily="66" charset="0"/>
                <a:ea typeface="Calibri"/>
                <a:cs typeface="Mongolian Baiti" pitchFamily="66" charset="0"/>
              </a:rPr>
              <a:t>L’évaluation consiste à mesurer les effets engendrés par la gestion de l’espace naturel protégé  en recherchant si les moyens juridiques, administratifs, financiers et techniques mis en œuvre produisent les résultats attendus au vu des responsabilités du site.</a:t>
            </a:r>
            <a:endParaRPr lang="fr-FR" sz="2400" dirty="0">
              <a:latin typeface="Mongolian Baiti" pitchFamily="66" charset="0"/>
              <a:ea typeface="Calibri"/>
              <a:cs typeface="Mongolian Baiti" pitchFamily="66" charset="0"/>
            </a:endParaRPr>
          </a:p>
        </p:txBody>
      </p:sp>
      <p:sp>
        <p:nvSpPr>
          <p:cNvPr id="3" name="Rectangle 2"/>
          <p:cNvSpPr/>
          <p:nvPr/>
        </p:nvSpPr>
        <p:spPr>
          <a:xfrm>
            <a:off x="0" y="2708920"/>
            <a:ext cx="9144000" cy="2308324"/>
          </a:xfrm>
          <a:prstGeom prst="rect">
            <a:avLst/>
          </a:prstGeom>
        </p:spPr>
        <p:txBody>
          <a:bodyPr wrap="square">
            <a:spAutoFit/>
          </a:bodyPr>
          <a:lstStyle/>
          <a:p>
            <a:r>
              <a:rPr lang="fr-FR" sz="2400" dirty="0" smtClean="0"/>
              <a:t>L’évaluation est multidimensionnelle, elle va permettre de répondre à plusieurs types de préoccupations : que s’est-il passé ? A-t-on bien fait ? Comment faire mieux ?</a:t>
            </a:r>
          </a:p>
          <a:p>
            <a:r>
              <a:rPr lang="fr-FR" sz="2400" dirty="0" smtClean="0"/>
              <a:t>L’évaluation ne doit pas être une étape déconnectée du plan de gestion et ne doit pas être pensée a posteriori. Bien au contraire, elle s’anticipe à chaque étape du cycle de gestion.</a:t>
            </a:r>
            <a:endParaRPr lang="fr-FR" sz="2400" dirty="0"/>
          </a:p>
        </p:txBody>
      </p:sp>
    </p:spTree>
    <p:extLst>
      <p:ext uri="{BB962C8B-B14F-4D97-AF65-F5344CB8AC3E}">
        <p14:creationId xmlns="" xmlns:p14="http://schemas.microsoft.com/office/powerpoint/2010/main" val="187488377"/>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TotalTime>
  <Words>788</Words>
  <Application>Microsoft Office PowerPoint</Application>
  <PresentationFormat>Affichage à l'écran (4:3)</PresentationFormat>
  <Paragraphs>35</Paragraphs>
  <Slides>8</Slides>
  <Notes>1</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Plan de gestion partie II</vt:lpstr>
      <vt:lpstr>Diapositive 2</vt:lpstr>
      <vt:lpstr>Diapositive 3</vt:lpstr>
      <vt:lpstr>Diapositive 4</vt:lpstr>
      <vt:lpstr>Diapositive 5</vt:lpstr>
      <vt:lpstr>Diapositive 6</vt:lpstr>
      <vt:lpstr>Diapositive 7</vt:lpstr>
      <vt:lpstr>Diapositive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star</dc:creator>
  <cp:lastModifiedBy>mahdi m</cp:lastModifiedBy>
  <cp:revision>11</cp:revision>
  <dcterms:created xsi:type="dcterms:W3CDTF">2021-10-15T16:32:52Z</dcterms:created>
  <dcterms:modified xsi:type="dcterms:W3CDTF">2022-09-22T23:01:26Z</dcterms:modified>
</cp:coreProperties>
</file>