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8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40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4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89.png"/><Relationship Id="rId3" Type="http://schemas.openxmlformats.org/officeDocument/2006/relationships/image" Target="../media/image78.png"/><Relationship Id="rId21" Type="http://schemas.openxmlformats.org/officeDocument/2006/relationships/image" Target="../media/image92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4.png"/><Relationship Id="rId5" Type="http://schemas.openxmlformats.org/officeDocument/2006/relationships/image" Target="../media/image79.png"/><Relationship Id="rId15" Type="http://schemas.openxmlformats.org/officeDocument/2006/relationships/image" Target="../media/image16.png"/><Relationship Id="rId23" Type="http://schemas.openxmlformats.org/officeDocument/2006/relationships/image" Target="../media/image94.png"/><Relationship Id="rId10" Type="http://schemas.openxmlformats.org/officeDocument/2006/relationships/image" Target="../media/image83.png"/><Relationship Id="rId19" Type="http://schemas.openxmlformats.org/officeDocument/2006/relationships/image" Target="../media/image90.png"/><Relationship Id="rId4" Type="http://schemas.openxmlformats.org/officeDocument/2006/relationships/image" Target="../media/image4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6.png"/><Relationship Id="rId18" Type="http://schemas.openxmlformats.org/officeDocument/2006/relationships/image" Target="../media/image102.png"/><Relationship Id="rId3" Type="http://schemas.openxmlformats.org/officeDocument/2006/relationships/image" Target="../media/image3.png"/><Relationship Id="rId21" Type="http://schemas.openxmlformats.org/officeDocument/2006/relationships/image" Target="../media/image105.png"/><Relationship Id="rId7" Type="http://schemas.openxmlformats.org/officeDocument/2006/relationships/image" Target="../media/image96.png"/><Relationship Id="rId12" Type="http://schemas.openxmlformats.org/officeDocument/2006/relationships/image" Target="../media/image98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108.png"/><Relationship Id="rId5" Type="http://schemas.openxmlformats.org/officeDocument/2006/relationships/image" Target="../media/image95.png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10" Type="http://schemas.openxmlformats.org/officeDocument/2006/relationships/image" Target="../media/image8.png"/><Relationship Id="rId19" Type="http://schemas.openxmlformats.org/officeDocument/2006/relationships/image" Target="../media/image103.png"/><Relationship Id="rId4" Type="http://schemas.openxmlformats.org/officeDocument/2006/relationships/image" Target="../media/image4.png"/><Relationship Id="rId9" Type="http://schemas.openxmlformats.org/officeDocument/2006/relationships/image" Target="../media/image97.png"/><Relationship Id="rId14" Type="http://schemas.openxmlformats.org/officeDocument/2006/relationships/image" Target="../media/image7.png"/><Relationship Id="rId22" Type="http://schemas.openxmlformats.org/officeDocument/2006/relationships/image" Target="../media/image1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2274987" y="2857806"/>
            <a:ext cx="764202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158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Introduction to Psychology</a:t>
            </a:r>
            <a:endParaRPr lang="en-US" sz="3158" dirty="0"/>
          </a:p>
        </p:txBody>
      </p:sp>
      <p:sp>
        <p:nvSpPr>
          <p:cNvPr id="13" name="Text 1"/>
          <p:cNvSpPr/>
          <p:nvPr/>
        </p:nvSpPr>
        <p:spPr>
          <a:xfrm>
            <a:off x="2274987" y="4089976"/>
            <a:ext cx="764202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0D948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 Overview</a:t>
            </a:r>
            <a:endParaRPr lang="en-US" sz="20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2795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33450"/>
            <a:ext cx="5486400" cy="59245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162050"/>
            <a:ext cx="4762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25" y="1247775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514600"/>
            <a:ext cx="15240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2819400"/>
            <a:ext cx="152400" cy="4191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" y="4191000"/>
            <a:ext cx="2438400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" y="430530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2300" y="4191000"/>
            <a:ext cx="2438400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8500" y="4305300"/>
            <a:ext cx="1143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" y="4648200"/>
            <a:ext cx="2438400" cy="381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" y="476250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2300" y="4648200"/>
            <a:ext cx="2438400" cy="381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8500" y="476250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933450"/>
            <a:ext cx="5486400" cy="59245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53200" y="1162050"/>
            <a:ext cx="476250" cy="4762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1313" y="1247775"/>
            <a:ext cx="200025" cy="304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53200" y="2514600"/>
            <a:ext cx="152400" cy="1905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3200" y="2857500"/>
            <a:ext cx="114300" cy="1905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53200" y="3200400"/>
            <a:ext cx="152400" cy="1905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53200" y="3543300"/>
            <a:ext cx="133350" cy="1905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53200" y="4305300"/>
            <a:ext cx="1931789" cy="3810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84989" y="4305300"/>
            <a:ext cx="3097411" cy="3810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53200" y="4686300"/>
            <a:ext cx="1931789" cy="6096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84989" y="4686300"/>
            <a:ext cx="3097411" cy="6096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53200" y="5295900"/>
            <a:ext cx="5029200" cy="6096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53200" y="5295900"/>
            <a:ext cx="1931789" cy="609600"/>
          </a:xfrm>
          <a:prstGeom prst="rect">
            <a:avLst/>
          </a:prstGeom>
        </p:spPr>
      </p:pic>
      <p:sp>
        <p:nvSpPr>
          <p:cNvPr id="30" name="Text 0"/>
          <p:cNvSpPr/>
          <p:nvPr/>
        </p:nvSpPr>
        <p:spPr>
          <a:xfrm>
            <a:off x="285750" y="142875"/>
            <a:ext cx="831209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Definition of Psychology and Scientific Method</a:t>
            </a:r>
            <a:endParaRPr lang="en-US" sz="2040" dirty="0"/>
          </a:p>
        </p:txBody>
      </p:sp>
      <p:sp>
        <p:nvSpPr>
          <p:cNvPr id="31" name="Text 1"/>
          <p:cNvSpPr/>
          <p:nvPr/>
        </p:nvSpPr>
        <p:spPr>
          <a:xfrm>
            <a:off x="1238250" y="1247775"/>
            <a:ext cx="290030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What is Psychology?</a:t>
            </a:r>
            <a:endParaRPr lang="en-US" sz="1646" dirty="0"/>
          </a:p>
        </p:txBody>
      </p:sp>
      <p:sp>
        <p:nvSpPr>
          <p:cNvPr id="32" name="Text 2"/>
          <p:cNvSpPr/>
          <p:nvPr/>
        </p:nvSpPr>
        <p:spPr>
          <a:xfrm>
            <a:off x="609600" y="1790700"/>
            <a:ext cx="5029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Psychology is the </a:t>
            </a:r>
            <a:r>
              <a:rPr lang="en-US" sz="126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scientific study </a:t>
            </a: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of behavior and mental processes.</a:t>
            </a:r>
            <a:endParaRPr lang="en-US" sz="1260" dirty="0"/>
          </a:p>
        </p:txBody>
      </p:sp>
      <p:sp>
        <p:nvSpPr>
          <p:cNvPr id="33" name="Text 3"/>
          <p:cNvSpPr/>
          <p:nvPr/>
        </p:nvSpPr>
        <p:spPr>
          <a:xfrm>
            <a:off x="838200" y="2476500"/>
            <a:ext cx="37080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Behavior: 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Observable actions of organisms</a:t>
            </a:r>
            <a:endParaRPr lang="en-US" sz="1120" dirty="0"/>
          </a:p>
        </p:txBody>
      </p:sp>
      <p:sp>
        <p:nvSpPr>
          <p:cNvPr id="34" name="Text 4"/>
          <p:cNvSpPr/>
          <p:nvPr/>
        </p:nvSpPr>
        <p:spPr>
          <a:xfrm>
            <a:off x="838200" y="2781300"/>
            <a:ext cx="4800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Mental processes: 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Thoughts, feelings, beliefs (more difficult to observe directly)</a:t>
            </a:r>
            <a:endParaRPr lang="en-US" sz="1120" dirty="0"/>
          </a:p>
        </p:txBody>
      </p:sp>
      <p:sp>
        <p:nvSpPr>
          <p:cNvPr id="35" name="Text 5"/>
          <p:cNvSpPr/>
          <p:nvPr/>
        </p:nvSpPr>
        <p:spPr>
          <a:xfrm>
            <a:off x="609600" y="34671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Psychology as Science</a:t>
            </a:r>
            <a:endParaRPr lang="en-US" sz="1380" dirty="0"/>
          </a:p>
        </p:txBody>
      </p:sp>
      <p:sp>
        <p:nvSpPr>
          <p:cNvPr id="36" name="Text 6"/>
          <p:cNvSpPr/>
          <p:nvPr/>
        </p:nvSpPr>
        <p:spPr>
          <a:xfrm>
            <a:off x="609600" y="3848100"/>
            <a:ext cx="5532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Psychology follows the scientific method to:</a:t>
            </a:r>
            <a:endParaRPr lang="en-US" sz="1120" dirty="0"/>
          </a:p>
        </p:txBody>
      </p:sp>
      <p:sp>
        <p:nvSpPr>
          <p:cNvPr id="37" name="Text 7"/>
          <p:cNvSpPr/>
          <p:nvPr/>
        </p:nvSpPr>
        <p:spPr>
          <a:xfrm>
            <a:off x="952500" y="4267200"/>
            <a:ext cx="8259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Describe</a:t>
            </a:r>
            <a:endParaRPr lang="en-US" sz="1120" dirty="0"/>
          </a:p>
        </p:txBody>
      </p:sp>
      <p:sp>
        <p:nvSpPr>
          <p:cNvPr id="38" name="Text 8"/>
          <p:cNvSpPr/>
          <p:nvPr/>
        </p:nvSpPr>
        <p:spPr>
          <a:xfrm>
            <a:off x="3429000" y="4267200"/>
            <a:ext cx="69004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Explain</a:t>
            </a:r>
            <a:endParaRPr lang="en-US" sz="1120" dirty="0"/>
          </a:p>
        </p:txBody>
      </p:sp>
      <p:sp>
        <p:nvSpPr>
          <p:cNvPr id="39" name="Text 9"/>
          <p:cNvSpPr/>
          <p:nvPr/>
        </p:nvSpPr>
        <p:spPr>
          <a:xfrm>
            <a:off x="952500" y="4724400"/>
            <a:ext cx="6762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Predict</a:t>
            </a:r>
            <a:endParaRPr lang="en-US" sz="1120" dirty="0"/>
          </a:p>
        </p:txBody>
      </p:sp>
      <p:sp>
        <p:nvSpPr>
          <p:cNvPr id="40" name="Text 10"/>
          <p:cNvSpPr/>
          <p:nvPr/>
        </p:nvSpPr>
        <p:spPr>
          <a:xfrm>
            <a:off x="3467100" y="4724400"/>
            <a:ext cx="7085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Change</a:t>
            </a:r>
            <a:endParaRPr lang="en-US" sz="1120" dirty="0"/>
          </a:p>
        </p:txBody>
      </p:sp>
      <p:sp>
        <p:nvSpPr>
          <p:cNvPr id="41" name="Text 11"/>
          <p:cNvSpPr/>
          <p:nvPr/>
        </p:nvSpPr>
        <p:spPr>
          <a:xfrm>
            <a:off x="7181850" y="1247775"/>
            <a:ext cx="450565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Scientific Method in Psychology</a:t>
            </a:r>
            <a:endParaRPr lang="en-US" sz="1646" dirty="0"/>
          </a:p>
        </p:txBody>
      </p:sp>
      <p:sp>
        <p:nvSpPr>
          <p:cNvPr id="42" name="Text 12"/>
          <p:cNvSpPr/>
          <p:nvPr/>
        </p:nvSpPr>
        <p:spPr>
          <a:xfrm>
            <a:off x="6553200" y="1790700"/>
            <a:ext cx="5029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Scientific methods in psychology are based on </a:t>
            </a:r>
            <a:r>
              <a:rPr lang="en-US" sz="126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systematic observation</a:t>
            </a: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260" dirty="0"/>
          </a:p>
        </p:txBody>
      </p:sp>
      <p:sp>
        <p:nvSpPr>
          <p:cNvPr id="43" name="Text 13"/>
          <p:cNvSpPr/>
          <p:nvPr/>
        </p:nvSpPr>
        <p:spPr>
          <a:xfrm>
            <a:off x="6781800" y="2476500"/>
            <a:ext cx="28461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Hypothesis: 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Testable predictions</a:t>
            </a:r>
            <a:endParaRPr lang="en-US" sz="1120" dirty="0"/>
          </a:p>
        </p:txBody>
      </p:sp>
      <p:sp>
        <p:nvSpPr>
          <p:cNvPr id="44" name="Text 14"/>
          <p:cNvSpPr/>
          <p:nvPr/>
        </p:nvSpPr>
        <p:spPr>
          <a:xfrm>
            <a:off x="6743700" y="2819400"/>
            <a:ext cx="432606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Data collection: 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Observations and measurements</a:t>
            </a:r>
            <a:endParaRPr lang="en-US" sz="1120" dirty="0"/>
          </a:p>
        </p:txBody>
      </p:sp>
      <p:sp>
        <p:nvSpPr>
          <p:cNvPr id="45" name="Text 15"/>
          <p:cNvSpPr/>
          <p:nvPr/>
        </p:nvSpPr>
        <p:spPr>
          <a:xfrm>
            <a:off x="6781800" y="3162300"/>
            <a:ext cx="266979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Analysis: 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Statistical evaluation</a:t>
            </a:r>
            <a:endParaRPr lang="en-US" sz="1120" dirty="0"/>
          </a:p>
        </p:txBody>
      </p:sp>
      <p:sp>
        <p:nvSpPr>
          <p:cNvPr id="46" name="Text 16"/>
          <p:cNvSpPr/>
          <p:nvPr/>
        </p:nvSpPr>
        <p:spPr>
          <a:xfrm>
            <a:off x="6762750" y="3505200"/>
            <a:ext cx="425222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Conclusion: 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Drawing evidence-based conclusions</a:t>
            </a:r>
            <a:endParaRPr lang="en-US" sz="1120" dirty="0"/>
          </a:p>
        </p:txBody>
      </p:sp>
      <p:sp>
        <p:nvSpPr>
          <p:cNvPr id="47" name="Text 17"/>
          <p:cNvSpPr/>
          <p:nvPr/>
        </p:nvSpPr>
        <p:spPr>
          <a:xfrm>
            <a:off x="6553200" y="39243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Personal Values vs. Scientific Facts</a:t>
            </a:r>
            <a:endParaRPr lang="en-US" sz="1380" dirty="0"/>
          </a:p>
        </p:txBody>
      </p:sp>
      <p:sp>
        <p:nvSpPr>
          <p:cNvPr id="48" name="Text 18"/>
          <p:cNvSpPr/>
          <p:nvPr/>
        </p:nvSpPr>
        <p:spPr>
          <a:xfrm>
            <a:off x="6629400" y="4305300"/>
            <a:ext cx="212496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Personal Values</a:t>
            </a:r>
            <a:endParaRPr lang="en-US" sz="1120" dirty="0"/>
          </a:p>
        </p:txBody>
      </p:sp>
      <p:sp>
        <p:nvSpPr>
          <p:cNvPr id="49" name="Text 19"/>
          <p:cNvSpPr/>
          <p:nvPr/>
        </p:nvSpPr>
        <p:spPr>
          <a:xfrm>
            <a:off x="8561189" y="4305300"/>
            <a:ext cx="340715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Scientific Facts</a:t>
            </a:r>
            <a:endParaRPr lang="en-US" sz="1120" dirty="0"/>
          </a:p>
        </p:txBody>
      </p:sp>
      <p:sp>
        <p:nvSpPr>
          <p:cNvPr id="50" name="Text 20"/>
          <p:cNvSpPr/>
          <p:nvPr/>
        </p:nvSpPr>
        <p:spPr>
          <a:xfrm>
            <a:off x="6629400" y="4686300"/>
            <a:ext cx="1931789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"Guns should be banned."</a:t>
            </a:r>
            <a:endParaRPr lang="en-US" sz="1120" dirty="0"/>
          </a:p>
        </p:txBody>
      </p:sp>
      <p:sp>
        <p:nvSpPr>
          <p:cNvPr id="51" name="Text 21"/>
          <p:cNvSpPr/>
          <p:nvPr/>
        </p:nvSpPr>
        <p:spPr>
          <a:xfrm>
            <a:off x="8561189" y="4686300"/>
            <a:ext cx="3097411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"In 2014, 33,599 people died from gunshots in the US."</a:t>
            </a:r>
            <a:endParaRPr lang="en-US" sz="1120" dirty="0"/>
          </a:p>
        </p:txBody>
      </p:sp>
      <p:sp>
        <p:nvSpPr>
          <p:cNvPr id="52" name="Text 22"/>
          <p:cNvSpPr/>
          <p:nvPr/>
        </p:nvSpPr>
        <p:spPr>
          <a:xfrm>
            <a:off x="6629400" y="5295900"/>
            <a:ext cx="1931789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"Smoking cessation is important."</a:t>
            </a:r>
            <a:endParaRPr lang="en-US" sz="1120" dirty="0"/>
          </a:p>
        </p:txBody>
      </p:sp>
      <p:sp>
        <p:nvSpPr>
          <p:cNvPr id="53" name="Text 23"/>
          <p:cNvSpPr/>
          <p:nvPr/>
        </p:nvSpPr>
        <p:spPr>
          <a:xfrm>
            <a:off x="8561189" y="5295900"/>
            <a:ext cx="3097411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"Smoking increases the incidence of cancer and heart disease."</a:t>
            </a:r>
            <a:endParaRPr lang="en-US" sz="11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2795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" y="2252663"/>
            <a:ext cx="2286000" cy="24479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443163"/>
            <a:ext cx="666750" cy="666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175" y="2624138"/>
            <a:ext cx="3048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8450" y="3467100"/>
            <a:ext cx="457200" cy="190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8525" y="2366963"/>
            <a:ext cx="2286000" cy="22193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150" y="2557463"/>
            <a:ext cx="666750" cy="666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7225" y="2738438"/>
            <a:ext cx="228600" cy="304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3467100"/>
            <a:ext cx="457200" cy="190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67475" y="2366963"/>
            <a:ext cx="2286000" cy="221932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7100" y="2557463"/>
            <a:ext cx="666750" cy="6667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8075" y="2738438"/>
            <a:ext cx="304800" cy="304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6350" y="3467100"/>
            <a:ext cx="457200" cy="190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6425" y="2252663"/>
            <a:ext cx="2286000" cy="244792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06050" y="2443163"/>
            <a:ext cx="666750" cy="6667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87025" y="2624138"/>
            <a:ext cx="304800" cy="3048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0" y="5638800"/>
            <a:ext cx="11430000" cy="10668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285750" y="142875"/>
            <a:ext cx="831209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Four Goals of the Scientific Method</a:t>
            </a:r>
            <a:endParaRPr lang="en-US" sz="2040" dirty="0"/>
          </a:p>
        </p:txBody>
      </p:sp>
      <p:sp>
        <p:nvSpPr>
          <p:cNvPr id="21" name="Text 1"/>
          <p:cNvSpPr/>
          <p:nvPr/>
        </p:nvSpPr>
        <p:spPr>
          <a:xfrm>
            <a:off x="381000" y="857250"/>
            <a:ext cx="114300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scientific method in psychology has four main objectives that build upon each other, creating a cycle of scientific inquiry and application.</a:t>
            </a:r>
            <a:endParaRPr lang="en-US" sz="1260" dirty="0"/>
          </a:p>
        </p:txBody>
      </p:sp>
      <p:sp>
        <p:nvSpPr>
          <p:cNvPr id="22" name="Text 2"/>
          <p:cNvSpPr/>
          <p:nvPr/>
        </p:nvSpPr>
        <p:spPr>
          <a:xfrm>
            <a:off x="504825" y="3252788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Describe</a:t>
            </a:r>
            <a:endParaRPr lang="en-US" sz="1380" dirty="0"/>
          </a:p>
        </p:txBody>
      </p:sp>
      <p:sp>
        <p:nvSpPr>
          <p:cNvPr id="23" name="Text 3"/>
          <p:cNvSpPr/>
          <p:nvPr/>
        </p:nvSpPr>
        <p:spPr>
          <a:xfrm>
            <a:off x="600075" y="3595688"/>
            <a:ext cx="1905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Scientifically describe behavior and mental processes through observation</a:t>
            </a:r>
            <a:endParaRPr lang="en-US" sz="1120" dirty="0"/>
          </a:p>
        </p:txBody>
      </p:sp>
      <p:sp>
        <p:nvSpPr>
          <p:cNvPr id="24" name="Text 4"/>
          <p:cNvSpPr/>
          <p:nvPr/>
        </p:nvSpPr>
        <p:spPr>
          <a:xfrm>
            <a:off x="3533775" y="3367088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Explain</a:t>
            </a:r>
            <a:endParaRPr lang="en-US" sz="1380" dirty="0"/>
          </a:p>
        </p:txBody>
      </p:sp>
      <p:sp>
        <p:nvSpPr>
          <p:cNvPr id="25" name="Text 5"/>
          <p:cNvSpPr/>
          <p:nvPr/>
        </p:nvSpPr>
        <p:spPr>
          <a:xfrm>
            <a:off x="3629025" y="3709988"/>
            <a:ext cx="1905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Explain mechanisms and causes of behavior and mental processes</a:t>
            </a:r>
            <a:endParaRPr lang="en-US" sz="1120" dirty="0"/>
          </a:p>
        </p:txBody>
      </p:sp>
      <p:sp>
        <p:nvSpPr>
          <p:cNvPr id="26" name="Text 6"/>
          <p:cNvSpPr/>
          <p:nvPr/>
        </p:nvSpPr>
        <p:spPr>
          <a:xfrm>
            <a:off x="6562725" y="3367088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Predict</a:t>
            </a:r>
            <a:endParaRPr lang="en-US" sz="1380" dirty="0"/>
          </a:p>
        </p:txBody>
      </p:sp>
      <p:sp>
        <p:nvSpPr>
          <p:cNvPr id="27" name="Text 7"/>
          <p:cNvSpPr/>
          <p:nvPr/>
        </p:nvSpPr>
        <p:spPr>
          <a:xfrm>
            <a:off x="6657975" y="3709988"/>
            <a:ext cx="1905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Predict future behavior and mental processes based on observations</a:t>
            </a:r>
            <a:endParaRPr lang="en-US" sz="1120" dirty="0"/>
          </a:p>
        </p:txBody>
      </p:sp>
      <p:sp>
        <p:nvSpPr>
          <p:cNvPr id="28" name="Text 8"/>
          <p:cNvSpPr/>
          <p:nvPr/>
        </p:nvSpPr>
        <p:spPr>
          <a:xfrm>
            <a:off x="9591675" y="3252788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Change</a:t>
            </a:r>
            <a:endParaRPr lang="en-US" sz="1380" dirty="0"/>
          </a:p>
        </p:txBody>
      </p:sp>
      <p:sp>
        <p:nvSpPr>
          <p:cNvPr id="29" name="Text 9"/>
          <p:cNvSpPr/>
          <p:nvPr/>
        </p:nvSpPr>
        <p:spPr>
          <a:xfrm>
            <a:off x="9686925" y="3595688"/>
            <a:ext cx="1905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Apply knowledge to control behavior in controlled or real-world settings</a:t>
            </a:r>
            <a:endParaRPr lang="en-US" sz="1120" dirty="0"/>
          </a:p>
        </p:txBody>
      </p:sp>
      <p:sp>
        <p:nvSpPr>
          <p:cNvPr id="30" name="Text 10"/>
          <p:cNvSpPr/>
          <p:nvPr/>
        </p:nvSpPr>
        <p:spPr>
          <a:xfrm>
            <a:off x="533400" y="5791200"/>
            <a:ext cx="12237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Application in Psychology</a:t>
            </a:r>
            <a:endParaRPr lang="en-US" sz="1120" dirty="0"/>
          </a:p>
        </p:txBody>
      </p:sp>
      <p:sp>
        <p:nvSpPr>
          <p:cNvPr id="31" name="Text 11"/>
          <p:cNvSpPr/>
          <p:nvPr/>
        </p:nvSpPr>
        <p:spPr>
          <a:xfrm>
            <a:off x="533400" y="6096000"/>
            <a:ext cx="1112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These goals help psychologists understand behavior and mental processes, from basic neural mechanisms to complex social behaviors. Each goal builds on the previous one, creating a cycle of scientific progress.</a:t>
            </a:r>
            <a:endParaRPr lang="en-US" sz="11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008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2795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543050"/>
            <a:ext cx="3505200" cy="42005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625" y="1733550"/>
            <a:ext cx="666750" cy="666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075" y="1895475"/>
            <a:ext cx="3238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" y="3838575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" y="4600575"/>
            <a:ext cx="13335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" y="5133975"/>
            <a:ext cx="13335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3400" y="1543050"/>
            <a:ext cx="3505200" cy="42005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2625" y="1733550"/>
            <a:ext cx="666750" cy="666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25" y="1895475"/>
            <a:ext cx="36195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3900" y="3838575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33900" y="4371975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33900" y="4905375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3400" y="1543050"/>
            <a:ext cx="3505200" cy="420052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72625" y="1733550"/>
            <a:ext cx="666750" cy="6667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82175" y="1895475"/>
            <a:ext cx="247650" cy="3429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43900" y="3838575"/>
            <a:ext cx="1905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43900" y="4371975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43900" y="4905375"/>
            <a:ext cx="1905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91000" y="6457950"/>
            <a:ext cx="3810000" cy="190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3543" y="6086475"/>
            <a:ext cx="381000" cy="3810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93815" y="6086475"/>
            <a:ext cx="381000" cy="3810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52147" y="6086475"/>
            <a:ext cx="381000" cy="3810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310045" y="6086475"/>
            <a:ext cx="381000" cy="381000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285750" y="142875"/>
            <a:ext cx="831209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Research Methods in Psychology</a:t>
            </a:r>
            <a:endParaRPr lang="en-US" sz="2040" dirty="0"/>
          </a:p>
        </p:txBody>
      </p:sp>
      <p:sp>
        <p:nvSpPr>
          <p:cNvPr id="28" name="Text 1"/>
          <p:cNvSpPr/>
          <p:nvPr/>
        </p:nvSpPr>
        <p:spPr>
          <a:xfrm>
            <a:off x="381000" y="857250"/>
            <a:ext cx="114300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Psychologists use various research methods to investigate behavior and mental processes, each serving different purposes and providing different types of information.</a:t>
            </a:r>
            <a:endParaRPr lang="en-US" sz="1260" dirty="0"/>
          </a:p>
        </p:txBody>
      </p:sp>
      <p:sp>
        <p:nvSpPr>
          <p:cNvPr id="29" name="Text 2"/>
          <p:cNvSpPr/>
          <p:nvPr/>
        </p:nvSpPr>
        <p:spPr>
          <a:xfrm>
            <a:off x="567690" y="2543175"/>
            <a:ext cx="34366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Descriptive Methods</a:t>
            </a:r>
            <a:endParaRPr lang="en-US" sz="1646" dirty="0"/>
          </a:p>
        </p:txBody>
      </p:sp>
      <p:sp>
        <p:nvSpPr>
          <p:cNvPr id="30" name="Text 3"/>
          <p:cNvSpPr/>
          <p:nvPr/>
        </p:nvSpPr>
        <p:spPr>
          <a:xfrm>
            <a:off x="723900" y="2962275"/>
            <a:ext cx="3124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Methods that describe behavior and mental processes without explaining relationships.</a:t>
            </a:r>
            <a:endParaRPr lang="en-US" sz="1120" dirty="0"/>
          </a:p>
        </p:txBody>
      </p:sp>
      <p:sp>
        <p:nvSpPr>
          <p:cNvPr id="31" name="Text 4"/>
          <p:cNvSpPr/>
          <p:nvPr/>
        </p:nvSpPr>
        <p:spPr>
          <a:xfrm>
            <a:off x="952500" y="3800475"/>
            <a:ext cx="2895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Naturalistic observation: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Observing behavior in natural settings</a:t>
            </a:r>
            <a:endParaRPr lang="en-US" sz="1120" dirty="0"/>
          </a:p>
        </p:txBody>
      </p:sp>
      <p:sp>
        <p:nvSpPr>
          <p:cNvPr id="32" name="Text 5"/>
          <p:cNvSpPr/>
          <p:nvPr/>
        </p:nvSpPr>
        <p:spPr>
          <a:xfrm>
            <a:off x="933450" y="4562475"/>
            <a:ext cx="2914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Case studies: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In-depth examination of individuals</a:t>
            </a:r>
            <a:endParaRPr lang="en-US" sz="1120" dirty="0"/>
          </a:p>
        </p:txBody>
      </p:sp>
      <p:sp>
        <p:nvSpPr>
          <p:cNvPr id="33" name="Text 6"/>
          <p:cNvSpPr/>
          <p:nvPr/>
        </p:nvSpPr>
        <p:spPr>
          <a:xfrm>
            <a:off x="933450" y="5095875"/>
            <a:ext cx="2914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Survey methods: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Collecting data from large groups</a:t>
            </a:r>
            <a:endParaRPr lang="en-US" sz="1120" dirty="0"/>
          </a:p>
        </p:txBody>
      </p:sp>
      <p:sp>
        <p:nvSpPr>
          <p:cNvPr id="34" name="Text 7"/>
          <p:cNvSpPr/>
          <p:nvPr/>
        </p:nvSpPr>
        <p:spPr>
          <a:xfrm>
            <a:off x="4377690" y="2543175"/>
            <a:ext cx="34366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Correlational Methods</a:t>
            </a:r>
            <a:endParaRPr lang="en-US" sz="1646" dirty="0"/>
          </a:p>
        </p:txBody>
      </p:sp>
      <p:sp>
        <p:nvSpPr>
          <p:cNvPr id="35" name="Text 8"/>
          <p:cNvSpPr/>
          <p:nvPr/>
        </p:nvSpPr>
        <p:spPr>
          <a:xfrm>
            <a:off x="4533900" y="2962275"/>
            <a:ext cx="3124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Methods that examine relationships between variables without establishing causation.</a:t>
            </a:r>
            <a:endParaRPr lang="en-US" sz="1120" dirty="0"/>
          </a:p>
        </p:txBody>
      </p:sp>
      <p:sp>
        <p:nvSpPr>
          <p:cNvPr id="36" name="Text 9"/>
          <p:cNvSpPr/>
          <p:nvPr/>
        </p:nvSpPr>
        <p:spPr>
          <a:xfrm>
            <a:off x="4762500" y="3800475"/>
            <a:ext cx="289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Positive correlation: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Variables change in the same direction</a:t>
            </a:r>
            <a:endParaRPr lang="en-US" sz="1120" dirty="0"/>
          </a:p>
        </p:txBody>
      </p:sp>
      <p:sp>
        <p:nvSpPr>
          <p:cNvPr id="37" name="Text 10"/>
          <p:cNvSpPr/>
          <p:nvPr/>
        </p:nvSpPr>
        <p:spPr>
          <a:xfrm>
            <a:off x="4762500" y="4333875"/>
            <a:ext cx="289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Negative correlation: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Variables change in opposite directions</a:t>
            </a:r>
            <a:endParaRPr lang="en-US" sz="1120" dirty="0"/>
          </a:p>
        </p:txBody>
      </p:sp>
      <p:sp>
        <p:nvSpPr>
          <p:cNvPr id="38" name="Text 11"/>
          <p:cNvSpPr/>
          <p:nvPr/>
        </p:nvSpPr>
        <p:spPr>
          <a:xfrm>
            <a:off x="4762500" y="4867275"/>
            <a:ext cx="289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Example: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Relationship between coffee consumption and tardiness</a:t>
            </a:r>
            <a:endParaRPr lang="en-US" sz="1120" dirty="0"/>
          </a:p>
        </p:txBody>
      </p:sp>
      <p:sp>
        <p:nvSpPr>
          <p:cNvPr id="39" name="Text 12"/>
          <p:cNvSpPr/>
          <p:nvPr/>
        </p:nvSpPr>
        <p:spPr>
          <a:xfrm>
            <a:off x="8187690" y="2543175"/>
            <a:ext cx="34366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Experimental Methods</a:t>
            </a:r>
            <a:endParaRPr lang="en-US" sz="1646" dirty="0"/>
          </a:p>
        </p:txBody>
      </p:sp>
      <p:sp>
        <p:nvSpPr>
          <p:cNvPr id="40" name="Text 13"/>
          <p:cNvSpPr/>
          <p:nvPr/>
        </p:nvSpPr>
        <p:spPr>
          <a:xfrm>
            <a:off x="8343900" y="2962275"/>
            <a:ext cx="3124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Methods that explain causal relationships through controlled manipulation.</a:t>
            </a:r>
            <a:endParaRPr lang="en-US" sz="1120" dirty="0"/>
          </a:p>
        </p:txBody>
      </p:sp>
      <p:sp>
        <p:nvSpPr>
          <p:cNvPr id="41" name="Text 14"/>
          <p:cNvSpPr/>
          <p:nvPr/>
        </p:nvSpPr>
        <p:spPr>
          <a:xfrm>
            <a:off x="8610600" y="3800475"/>
            <a:ext cx="2857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Control elements: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Features that distinguish from other methods</a:t>
            </a:r>
            <a:endParaRPr lang="en-US" sz="1120" dirty="0"/>
          </a:p>
        </p:txBody>
      </p:sp>
      <p:sp>
        <p:nvSpPr>
          <p:cNvPr id="42" name="Text 15"/>
          <p:cNvSpPr/>
          <p:nvPr/>
        </p:nvSpPr>
        <p:spPr>
          <a:xfrm>
            <a:off x="8572500" y="4333875"/>
            <a:ext cx="289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Random assignment: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Participants assigned to different conditions</a:t>
            </a:r>
            <a:endParaRPr lang="en-US" sz="1120" dirty="0"/>
          </a:p>
        </p:txBody>
      </p:sp>
      <p:sp>
        <p:nvSpPr>
          <p:cNvPr id="43" name="Text 16"/>
          <p:cNvSpPr/>
          <p:nvPr/>
        </p:nvSpPr>
        <p:spPr>
          <a:xfrm>
            <a:off x="8610600" y="4867275"/>
            <a:ext cx="2857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Example: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Effect of violent video games on aggressive behavior</a:t>
            </a:r>
            <a:endParaRPr lang="en-US" sz="1120" dirty="0"/>
          </a:p>
        </p:txBody>
      </p:sp>
      <p:sp>
        <p:nvSpPr>
          <p:cNvPr id="44" name="Text 17"/>
          <p:cNvSpPr/>
          <p:nvPr/>
        </p:nvSpPr>
        <p:spPr>
          <a:xfrm>
            <a:off x="464493" y="6086475"/>
            <a:ext cx="4191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</a:t>
            </a:r>
            <a:endParaRPr lang="en-US" sz="1120" dirty="0"/>
          </a:p>
        </p:txBody>
      </p:sp>
      <p:sp>
        <p:nvSpPr>
          <p:cNvPr id="45" name="Text 18"/>
          <p:cNvSpPr/>
          <p:nvPr/>
        </p:nvSpPr>
        <p:spPr>
          <a:xfrm>
            <a:off x="351696" y="6505575"/>
            <a:ext cx="64469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Describe</a:t>
            </a:r>
            <a:endParaRPr lang="en-US" sz="980" dirty="0"/>
          </a:p>
        </p:txBody>
      </p:sp>
      <p:sp>
        <p:nvSpPr>
          <p:cNvPr id="46" name="Text 19"/>
          <p:cNvSpPr/>
          <p:nvPr/>
        </p:nvSpPr>
        <p:spPr>
          <a:xfrm>
            <a:off x="4074765" y="6086475"/>
            <a:ext cx="4191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</a:t>
            </a:r>
            <a:endParaRPr lang="en-US" sz="1120" dirty="0"/>
          </a:p>
        </p:txBody>
      </p:sp>
      <p:sp>
        <p:nvSpPr>
          <p:cNvPr id="47" name="Text 20"/>
          <p:cNvSpPr/>
          <p:nvPr/>
        </p:nvSpPr>
        <p:spPr>
          <a:xfrm>
            <a:off x="4052329" y="6505575"/>
            <a:ext cx="46412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Relate</a:t>
            </a:r>
            <a:endParaRPr lang="en-US" sz="980" dirty="0"/>
          </a:p>
        </p:txBody>
      </p:sp>
      <p:sp>
        <p:nvSpPr>
          <p:cNvPr id="48" name="Text 21"/>
          <p:cNvSpPr/>
          <p:nvPr/>
        </p:nvSpPr>
        <p:spPr>
          <a:xfrm>
            <a:off x="7633097" y="6086475"/>
            <a:ext cx="4191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3</a:t>
            </a:r>
            <a:endParaRPr lang="en-US" sz="1120" dirty="0"/>
          </a:p>
        </p:txBody>
      </p:sp>
      <p:sp>
        <p:nvSpPr>
          <p:cNvPr id="49" name="Text 22"/>
          <p:cNvSpPr/>
          <p:nvPr/>
        </p:nvSpPr>
        <p:spPr>
          <a:xfrm>
            <a:off x="7577591" y="6505575"/>
            <a:ext cx="5302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Control</a:t>
            </a:r>
            <a:endParaRPr lang="en-US" sz="980" dirty="0"/>
          </a:p>
        </p:txBody>
      </p:sp>
      <p:sp>
        <p:nvSpPr>
          <p:cNvPr id="50" name="Text 23"/>
          <p:cNvSpPr/>
          <p:nvPr/>
        </p:nvSpPr>
        <p:spPr>
          <a:xfrm>
            <a:off x="11290995" y="6086475"/>
            <a:ext cx="4191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4</a:t>
            </a:r>
            <a:endParaRPr lang="en-US" sz="1120" dirty="0"/>
          </a:p>
        </p:txBody>
      </p:sp>
      <p:sp>
        <p:nvSpPr>
          <p:cNvPr id="51" name="Text 24"/>
          <p:cNvSpPr/>
          <p:nvPr/>
        </p:nvSpPr>
        <p:spPr>
          <a:xfrm>
            <a:off x="11159044" y="6505575"/>
            <a:ext cx="68300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Conclude</a:t>
            </a:r>
            <a:endParaRPr lang="en-US" sz="9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2795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33450"/>
            <a:ext cx="3606701" cy="41433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600" y="1162050"/>
            <a:ext cx="571500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425" y="1276350"/>
            <a:ext cx="3238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914775"/>
            <a:ext cx="3149501" cy="9334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4048125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4505325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2501" y="933450"/>
            <a:ext cx="3606850" cy="41433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0101" y="1162050"/>
            <a:ext cx="571500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2976" y="1276350"/>
            <a:ext cx="28575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21101" y="3914775"/>
            <a:ext cx="3149650" cy="9334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1101" y="4048125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1101" y="4505325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04150" y="933450"/>
            <a:ext cx="3606701" cy="414337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21751" y="1162050"/>
            <a:ext cx="571500" cy="571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83676" y="1276350"/>
            <a:ext cx="247650" cy="3429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32750" y="3533775"/>
            <a:ext cx="3149501" cy="13144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2750" y="3667125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2750" y="4314825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000" y="6019800"/>
            <a:ext cx="11430000" cy="6858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5300" y="6210300"/>
            <a:ext cx="171450" cy="3048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285750" y="142875"/>
            <a:ext cx="831209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Descriptive Research Methods</a:t>
            </a:r>
            <a:endParaRPr lang="en-US" sz="2040" dirty="0"/>
          </a:p>
        </p:txBody>
      </p:sp>
      <p:sp>
        <p:nvSpPr>
          <p:cNvPr id="25" name="Text 1"/>
          <p:cNvSpPr/>
          <p:nvPr/>
        </p:nvSpPr>
        <p:spPr>
          <a:xfrm>
            <a:off x="609600" y="1876425"/>
            <a:ext cx="3149501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Naturalistic Observation</a:t>
            </a:r>
            <a:endParaRPr lang="en-US" sz="1646" dirty="0"/>
          </a:p>
        </p:txBody>
      </p:sp>
      <p:sp>
        <p:nvSpPr>
          <p:cNvPr id="26" name="Text 2"/>
          <p:cNvSpPr/>
          <p:nvPr/>
        </p:nvSpPr>
        <p:spPr>
          <a:xfrm>
            <a:off x="609600" y="2600325"/>
            <a:ext cx="3149501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Researcher/observer is placed in the natural habitat of the subject, directly observing and recording behavior without interaction.</a:t>
            </a:r>
            <a:endParaRPr lang="en-US" sz="1120" dirty="0"/>
          </a:p>
        </p:txBody>
      </p:sp>
      <p:sp>
        <p:nvSpPr>
          <p:cNvPr id="27" name="Text 3"/>
          <p:cNvSpPr/>
          <p:nvPr/>
        </p:nvSpPr>
        <p:spPr>
          <a:xfrm>
            <a:off x="838200" y="4010025"/>
            <a:ext cx="292090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Advantage:</a:t>
            </a: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Provides direct, authentic records of natural behavior</a:t>
            </a:r>
            <a:endParaRPr lang="en-US" sz="980" dirty="0"/>
          </a:p>
        </p:txBody>
      </p:sp>
      <p:sp>
        <p:nvSpPr>
          <p:cNvPr id="28" name="Text 4"/>
          <p:cNvSpPr/>
          <p:nvPr/>
        </p:nvSpPr>
        <p:spPr>
          <a:xfrm>
            <a:off x="838200" y="4467225"/>
            <a:ext cx="292090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Limitation:</a:t>
            </a: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Difficult to observe without influencing behavior</a:t>
            </a:r>
            <a:endParaRPr lang="en-US" sz="980" dirty="0"/>
          </a:p>
        </p:txBody>
      </p:sp>
      <p:sp>
        <p:nvSpPr>
          <p:cNvPr id="29" name="Text 5"/>
          <p:cNvSpPr/>
          <p:nvPr/>
        </p:nvSpPr>
        <p:spPr>
          <a:xfrm>
            <a:off x="4363618" y="1876425"/>
            <a:ext cx="346461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Case Study</a:t>
            </a:r>
            <a:endParaRPr lang="en-US" sz="1646" dirty="0"/>
          </a:p>
        </p:txBody>
      </p:sp>
      <p:sp>
        <p:nvSpPr>
          <p:cNvPr id="30" name="Text 6"/>
          <p:cNvSpPr/>
          <p:nvPr/>
        </p:nvSpPr>
        <p:spPr>
          <a:xfrm>
            <a:off x="4521101" y="2295525"/>
            <a:ext cx="314965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Researcher collects extensive information on one person using interviews, historical records, and document reviews. Usually studies individuals who exhibit behaviors of interest.</a:t>
            </a:r>
            <a:endParaRPr lang="en-US" sz="1120" dirty="0"/>
          </a:p>
        </p:txBody>
      </p:sp>
      <p:sp>
        <p:nvSpPr>
          <p:cNvPr id="31" name="Text 7"/>
          <p:cNvSpPr/>
          <p:nvPr/>
        </p:nvSpPr>
        <p:spPr>
          <a:xfrm>
            <a:off x="4749701" y="4010025"/>
            <a:ext cx="29210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Advantage:</a:t>
            </a: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Can provide in-depth understanding of individual behavior</a:t>
            </a:r>
            <a:endParaRPr lang="en-US" sz="980" dirty="0"/>
          </a:p>
        </p:txBody>
      </p:sp>
      <p:sp>
        <p:nvSpPr>
          <p:cNvPr id="32" name="Text 8"/>
          <p:cNvSpPr/>
          <p:nvPr/>
        </p:nvSpPr>
        <p:spPr>
          <a:xfrm>
            <a:off x="4749701" y="4467225"/>
            <a:ext cx="29210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Limitation:</a:t>
            </a: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Results cannot be generalized to others</a:t>
            </a:r>
            <a:endParaRPr lang="en-US" sz="980" dirty="0"/>
          </a:p>
        </p:txBody>
      </p:sp>
      <p:sp>
        <p:nvSpPr>
          <p:cNvPr id="33" name="Text 9"/>
          <p:cNvSpPr/>
          <p:nvPr/>
        </p:nvSpPr>
        <p:spPr>
          <a:xfrm>
            <a:off x="8275275" y="1876425"/>
            <a:ext cx="346445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Survey Methods</a:t>
            </a:r>
            <a:endParaRPr lang="en-US" sz="1646" dirty="0"/>
          </a:p>
        </p:txBody>
      </p:sp>
      <p:sp>
        <p:nvSpPr>
          <p:cNvPr id="34" name="Text 10"/>
          <p:cNvSpPr/>
          <p:nvPr/>
        </p:nvSpPr>
        <p:spPr>
          <a:xfrm>
            <a:off x="8432750" y="2295525"/>
            <a:ext cx="314950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Collecting information from large groups of people about their behavior habits, beliefs, or opinions through questioning.</a:t>
            </a:r>
            <a:endParaRPr lang="en-US" sz="1120" dirty="0"/>
          </a:p>
        </p:txBody>
      </p:sp>
      <p:sp>
        <p:nvSpPr>
          <p:cNvPr id="35" name="Text 11"/>
          <p:cNvSpPr/>
          <p:nvPr/>
        </p:nvSpPr>
        <p:spPr>
          <a:xfrm>
            <a:off x="8661350" y="3629025"/>
            <a:ext cx="2920901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Advantage:</a:t>
            </a: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Can make predictions about larger populations (if survey is well-constructed and sample is representative)</a:t>
            </a:r>
            <a:endParaRPr lang="en-US" sz="980" dirty="0"/>
          </a:p>
        </p:txBody>
      </p:sp>
      <p:sp>
        <p:nvSpPr>
          <p:cNvPr id="36" name="Text 12"/>
          <p:cNvSpPr/>
          <p:nvPr/>
        </p:nvSpPr>
        <p:spPr>
          <a:xfrm>
            <a:off x="8661350" y="4276725"/>
            <a:ext cx="2920901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Limitation:</a:t>
            </a: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Accuracy depends on questionnaire design and sample representativeness</a:t>
            </a:r>
            <a:endParaRPr lang="en-US" sz="980" dirty="0"/>
          </a:p>
        </p:txBody>
      </p:sp>
      <p:sp>
        <p:nvSpPr>
          <p:cNvPr id="37" name="Text 13"/>
          <p:cNvSpPr/>
          <p:nvPr/>
        </p:nvSpPr>
        <p:spPr>
          <a:xfrm>
            <a:off x="781050" y="6134100"/>
            <a:ext cx="10915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Example:</a:t>
            </a: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 researcher studying social interactions might use all three methods: observing interactions naturally, conducting in-depth interviews with specific individuals, and surveying a larger group about their social interaction patterns.</a:t>
            </a:r>
            <a:endParaRPr lang="en-US" sz="11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2795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33450"/>
            <a:ext cx="5486400" cy="59245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162050"/>
            <a:ext cx="4762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38" y="1247775"/>
            <a:ext cx="257175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514600"/>
            <a:ext cx="19050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2857500"/>
            <a:ext cx="152400" cy="190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3200400"/>
            <a:ext cx="5029200" cy="21336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3381375"/>
            <a:ext cx="133350" cy="1714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4200" y="4229100"/>
            <a:ext cx="1428750" cy="952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5486400"/>
            <a:ext cx="5029200" cy="457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" y="563880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933450"/>
            <a:ext cx="5486400" cy="59245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3200" y="1162050"/>
            <a:ext cx="476250" cy="4762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91313" y="1247775"/>
            <a:ext cx="200025" cy="304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3200" y="2514600"/>
            <a:ext cx="152400" cy="190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53200" y="2857500"/>
            <a:ext cx="190500" cy="190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3200" y="3200400"/>
            <a:ext cx="5029200" cy="2590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05600" y="3381375"/>
            <a:ext cx="219075" cy="1714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67800" y="4457700"/>
            <a:ext cx="1428750" cy="9525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53200" y="5943600"/>
            <a:ext cx="5029200" cy="6858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67500" y="6210300"/>
            <a:ext cx="152400" cy="1524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285750" y="142875"/>
            <a:ext cx="831209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Correlational and Experimental Methods</a:t>
            </a:r>
            <a:endParaRPr lang="en-US" sz="2040" dirty="0"/>
          </a:p>
        </p:txBody>
      </p:sp>
      <p:sp>
        <p:nvSpPr>
          <p:cNvPr id="25" name="Text 1"/>
          <p:cNvSpPr/>
          <p:nvPr/>
        </p:nvSpPr>
        <p:spPr>
          <a:xfrm>
            <a:off x="1238250" y="1247775"/>
            <a:ext cx="31558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Correlational Methods</a:t>
            </a:r>
            <a:endParaRPr lang="en-US" sz="1646" dirty="0"/>
          </a:p>
        </p:txBody>
      </p:sp>
      <p:sp>
        <p:nvSpPr>
          <p:cNvPr id="26" name="Text 2"/>
          <p:cNvSpPr/>
          <p:nvPr/>
        </p:nvSpPr>
        <p:spPr>
          <a:xfrm>
            <a:off x="609600" y="1790700"/>
            <a:ext cx="5029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Examines </a:t>
            </a:r>
            <a:r>
              <a:rPr lang="en-US" sz="126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relationships between variables </a:t>
            </a: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without establishing causation.</a:t>
            </a:r>
            <a:endParaRPr lang="en-US" sz="1260" dirty="0"/>
          </a:p>
        </p:txBody>
      </p:sp>
      <p:sp>
        <p:nvSpPr>
          <p:cNvPr id="27" name="Text 3"/>
          <p:cNvSpPr/>
          <p:nvPr/>
        </p:nvSpPr>
        <p:spPr>
          <a:xfrm>
            <a:off x="876300" y="2476500"/>
            <a:ext cx="44319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Purpose: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 identify associations between variables</a:t>
            </a:r>
            <a:endParaRPr lang="en-US" sz="1120" dirty="0"/>
          </a:p>
        </p:txBody>
      </p:sp>
      <p:sp>
        <p:nvSpPr>
          <p:cNvPr id="28" name="Text 4"/>
          <p:cNvSpPr/>
          <p:nvPr/>
        </p:nvSpPr>
        <p:spPr>
          <a:xfrm>
            <a:off x="838200" y="2819400"/>
            <a:ext cx="422390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Types: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Positive correlations, negative correlations</a:t>
            </a:r>
            <a:endParaRPr lang="en-US" sz="1120" dirty="0"/>
          </a:p>
        </p:txBody>
      </p:sp>
      <p:sp>
        <p:nvSpPr>
          <p:cNvPr id="29" name="Text 5"/>
          <p:cNvSpPr/>
          <p:nvPr/>
        </p:nvSpPr>
        <p:spPr>
          <a:xfrm>
            <a:off x="971550" y="3352800"/>
            <a:ext cx="51968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EA580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Example: Coffee &amp; Lateness</a:t>
            </a:r>
            <a:endParaRPr lang="en-US" sz="1260" dirty="0"/>
          </a:p>
        </p:txBody>
      </p:sp>
      <p:sp>
        <p:nvSpPr>
          <p:cNvPr id="30" name="Text 6"/>
          <p:cNvSpPr/>
          <p:nvPr/>
        </p:nvSpPr>
        <p:spPr>
          <a:xfrm>
            <a:off x="762000" y="3695700"/>
            <a:ext cx="472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Research question: Is there a relationship between coffee consumption and being late?</a:t>
            </a:r>
            <a:endParaRPr lang="en-US" sz="1120" dirty="0"/>
          </a:p>
        </p:txBody>
      </p:sp>
      <p:sp>
        <p:nvSpPr>
          <p:cNvPr id="31" name="Text 7"/>
          <p:cNvSpPr/>
          <p:nvPr/>
        </p:nvSpPr>
        <p:spPr>
          <a:xfrm>
            <a:off x="762000" y="4229100"/>
            <a:ext cx="25984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Findings:</a:t>
            </a:r>
            <a:endParaRPr lang="en-US" sz="1120" dirty="0"/>
          </a:p>
        </p:txBody>
      </p:sp>
      <p:sp>
        <p:nvSpPr>
          <p:cNvPr id="32" name="Text 8"/>
          <p:cNvSpPr/>
          <p:nvPr/>
        </p:nvSpPr>
        <p:spPr>
          <a:xfrm>
            <a:off x="762000" y="4495800"/>
            <a:ext cx="2362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As coffee consumption increases, lateness also increases.</a:t>
            </a:r>
            <a:endParaRPr lang="en-US" sz="1120" dirty="0"/>
          </a:p>
        </p:txBody>
      </p:sp>
      <p:sp>
        <p:nvSpPr>
          <p:cNvPr id="33" name="Text 9"/>
          <p:cNvSpPr/>
          <p:nvPr/>
        </p:nvSpPr>
        <p:spPr>
          <a:xfrm>
            <a:off x="952500" y="5600700"/>
            <a:ext cx="52806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Limitation: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Cannot establish cause-effect relationship</a:t>
            </a:r>
            <a:endParaRPr lang="en-US" sz="1120" dirty="0"/>
          </a:p>
        </p:txBody>
      </p:sp>
      <p:sp>
        <p:nvSpPr>
          <p:cNvPr id="34" name="Text 10"/>
          <p:cNvSpPr/>
          <p:nvPr/>
        </p:nvSpPr>
        <p:spPr>
          <a:xfrm>
            <a:off x="7181850" y="1247775"/>
            <a:ext cx="319236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Experimental Methods</a:t>
            </a:r>
            <a:endParaRPr lang="en-US" sz="1646" dirty="0"/>
          </a:p>
        </p:txBody>
      </p:sp>
      <p:sp>
        <p:nvSpPr>
          <p:cNvPr id="35" name="Text 11"/>
          <p:cNvSpPr/>
          <p:nvPr/>
        </p:nvSpPr>
        <p:spPr>
          <a:xfrm>
            <a:off x="6553200" y="1790700"/>
            <a:ext cx="5029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Establishes </a:t>
            </a:r>
            <a:r>
              <a:rPr lang="en-US" sz="126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cause-effect relationships </a:t>
            </a: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through controlled manipulation.</a:t>
            </a:r>
            <a:endParaRPr lang="en-US" sz="1260" dirty="0"/>
          </a:p>
        </p:txBody>
      </p:sp>
      <p:sp>
        <p:nvSpPr>
          <p:cNvPr id="36" name="Text 12"/>
          <p:cNvSpPr/>
          <p:nvPr/>
        </p:nvSpPr>
        <p:spPr>
          <a:xfrm>
            <a:off x="6781800" y="2476500"/>
            <a:ext cx="474892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Purpose: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 determine effects of manipulated variables</a:t>
            </a:r>
            <a:endParaRPr lang="en-US" sz="1120" dirty="0"/>
          </a:p>
        </p:txBody>
      </p:sp>
      <p:sp>
        <p:nvSpPr>
          <p:cNvPr id="37" name="Text 13"/>
          <p:cNvSpPr/>
          <p:nvPr/>
        </p:nvSpPr>
        <p:spPr>
          <a:xfrm>
            <a:off x="6819900" y="2819400"/>
            <a:ext cx="403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Key element: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Control of confounding variables</a:t>
            </a:r>
            <a:endParaRPr lang="en-US" sz="1120" dirty="0"/>
          </a:p>
        </p:txBody>
      </p:sp>
      <p:sp>
        <p:nvSpPr>
          <p:cNvPr id="38" name="Text 14"/>
          <p:cNvSpPr/>
          <p:nvPr/>
        </p:nvSpPr>
        <p:spPr>
          <a:xfrm>
            <a:off x="7000875" y="3352800"/>
            <a:ext cx="51968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EA580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Example: Violent Games &amp; Aggression</a:t>
            </a:r>
            <a:endParaRPr lang="en-US" sz="1260" dirty="0"/>
          </a:p>
        </p:txBody>
      </p:sp>
      <p:sp>
        <p:nvSpPr>
          <p:cNvPr id="39" name="Text 15"/>
          <p:cNvSpPr/>
          <p:nvPr/>
        </p:nvSpPr>
        <p:spPr>
          <a:xfrm>
            <a:off x="6705600" y="3695700"/>
            <a:ext cx="472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Research question: Do violent video games increase aggressive behavior?</a:t>
            </a:r>
            <a:endParaRPr lang="en-US" sz="1120" dirty="0"/>
          </a:p>
        </p:txBody>
      </p:sp>
      <p:sp>
        <p:nvSpPr>
          <p:cNvPr id="40" name="Text 16"/>
          <p:cNvSpPr/>
          <p:nvPr/>
        </p:nvSpPr>
        <p:spPr>
          <a:xfrm>
            <a:off x="6705600" y="4229100"/>
            <a:ext cx="25984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Experimental design:</a:t>
            </a:r>
            <a:endParaRPr lang="en-US" sz="1120" dirty="0"/>
          </a:p>
        </p:txBody>
      </p:sp>
      <p:sp>
        <p:nvSpPr>
          <p:cNvPr id="41" name="Text 17"/>
          <p:cNvSpPr/>
          <p:nvPr/>
        </p:nvSpPr>
        <p:spPr>
          <a:xfrm>
            <a:off x="6705600" y="4495800"/>
            <a:ext cx="2362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Group 1: Violent video games</a:t>
            </a:r>
            <a:endParaRPr lang="en-US" sz="1120" dirty="0"/>
          </a:p>
        </p:txBody>
      </p:sp>
      <p:sp>
        <p:nvSpPr>
          <p:cNvPr id="42" name="Text 18"/>
          <p:cNvSpPr/>
          <p:nvPr/>
        </p:nvSpPr>
        <p:spPr>
          <a:xfrm>
            <a:off x="6705600" y="4953000"/>
            <a:ext cx="25984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Group 2: Non-violent games</a:t>
            </a:r>
            <a:endParaRPr lang="en-US" sz="1120" dirty="0"/>
          </a:p>
        </p:txBody>
      </p:sp>
      <p:sp>
        <p:nvSpPr>
          <p:cNvPr id="43" name="Text 19"/>
          <p:cNvSpPr/>
          <p:nvPr/>
        </p:nvSpPr>
        <p:spPr>
          <a:xfrm>
            <a:off x="6705600" y="5181600"/>
            <a:ext cx="2362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Measure: Aggressive behavior</a:t>
            </a:r>
            <a:endParaRPr lang="en-US" sz="1120" dirty="0"/>
          </a:p>
        </p:txBody>
      </p:sp>
      <p:sp>
        <p:nvSpPr>
          <p:cNvPr id="44" name="Text 20"/>
          <p:cNvSpPr/>
          <p:nvPr/>
        </p:nvSpPr>
        <p:spPr>
          <a:xfrm>
            <a:off x="6896100" y="6057900"/>
            <a:ext cx="4800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Strength:</a:t>
            </a: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Can establish causal relationships under controlled conditions</a:t>
            </a:r>
            <a:endParaRPr lang="en-US" sz="11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2795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33450"/>
            <a:ext cx="5486400" cy="53149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162050"/>
            <a:ext cx="4762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38" y="1247775"/>
            <a:ext cx="257175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476500"/>
            <a:ext cx="5029200" cy="685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" y="2743200"/>
            <a:ext cx="142875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3352800"/>
            <a:ext cx="152400" cy="190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3695700"/>
            <a:ext cx="152400" cy="419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4267200"/>
            <a:ext cx="152400" cy="190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5450" y="4610100"/>
            <a:ext cx="2857500" cy="952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933450"/>
            <a:ext cx="5486400" cy="53149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3200" y="1162050"/>
            <a:ext cx="476250" cy="4762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7025" y="1247775"/>
            <a:ext cx="22860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2476500"/>
            <a:ext cx="5029200" cy="685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7500" y="2743200"/>
            <a:ext cx="142875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352800"/>
            <a:ext cx="152400" cy="190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695700"/>
            <a:ext cx="152400" cy="1905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4038600"/>
            <a:ext cx="152400" cy="1905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39050" y="4381500"/>
            <a:ext cx="2857500" cy="9525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5227" y="6400800"/>
            <a:ext cx="1615976" cy="3810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71427" y="6515100"/>
            <a:ext cx="11430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06453" y="6477000"/>
            <a:ext cx="200025" cy="2286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01728" y="6400800"/>
            <a:ext cx="1944142" cy="3810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77928" y="6515100"/>
            <a:ext cx="114300" cy="1524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41120" y="6477000"/>
            <a:ext cx="200025" cy="2286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36395" y="6400800"/>
            <a:ext cx="1522958" cy="3810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12595" y="6515100"/>
            <a:ext cx="114300" cy="1524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54603" y="6477000"/>
            <a:ext cx="200025" cy="2286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49878" y="6400800"/>
            <a:ext cx="1346895" cy="3810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26078" y="6515100"/>
            <a:ext cx="133350" cy="152400"/>
          </a:xfrm>
          <a:prstGeom prst="rect">
            <a:avLst/>
          </a:prstGeom>
        </p:spPr>
      </p:pic>
      <p:sp>
        <p:nvSpPr>
          <p:cNvPr id="33" name="Text 0"/>
          <p:cNvSpPr/>
          <p:nvPr/>
        </p:nvSpPr>
        <p:spPr>
          <a:xfrm>
            <a:off x="285750" y="142875"/>
            <a:ext cx="831209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Statistics in Psychological Research</a:t>
            </a:r>
            <a:endParaRPr lang="en-US" sz="2040" dirty="0"/>
          </a:p>
        </p:txBody>
      </p:sp>
      <p:sp>
        <p:nvSpPr>
          <p:cNvPr id="34" name="Text 1"/>
          <p:cNvSpPr/>
          <p:nvPr/>
        </p:nvSpPr>
        <p:spPr>
          <a:xfrm>
            <a:off x="1238250" y="1247775"/>
            <a:ext cx="302881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Descriptive Statistics</a:t>
            </a:r>
            <a:endParaRPr lang="en-US" sz="1646" dirty="0"/>
          </a:p>
        </p:txBody>
      </p:sp>
      <p:sp>
        <p:nvSpPr>
          <p:cNvPr id="35" name="Text 2"/>
          <p:cNvSpPr/>
          <p:nvPr/>
        </p:nvSpPr>
        <p:spPr>
          <a:xfrm>
            <a:off x="609600" y="1790700"/>
            <a:ext cx="5029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Descriptive statistics is </a:t>
            </a:r>
            <a:r>
              <a:rPr lang="en-US" sz="1260" dirty="0" err="1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abou</a:t>
            </a: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260" dirty="0" err="1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</a:t>
            </a:r>
            <a:r>
              <a:rPr lang="en-US" sz="1260" b="1" dirty="0" err="1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describing</a:t>
            </a:r>
            <a:r>
              <a:rPr lang="en-US" sz="126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observed information</a:t>
            </a: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260" dirty="0"/>
          </a:p>
        </p:txBody>
      </p:sp>
      <p:sp>
        <p:nvSpPr>
          <p:cNvPr id="36" name="Text 3"/>
          <p:cNvSpPr/>
          <p:nvPr/>
        </p:nvSpPr>
        <p:spPr>
          <a:xfrm>
            <a:off x="942975" y="2590800"/>
            <a:ext cx="45815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i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When we describe the entire data set, we're looking for an effective and clear way to express our information.</a:t>
            </a:r>
            <a:endParaRPr lang="en-US" sz="1120" dirty="0"/>
          </a:p>
        </p:txBody>
      </p:sp>
      <p:sp>
        <p:nvSpPr>
          <p:cNvPr id="37" name="Text 4"/>
          <p:cNvSpPr/>
          <p:nvPr/>
        </p:nvSpPr>
        <p:spPr>
          <a:xfrm>
            <a:off x="838200" y="3314700"/>
            <a:ext cx="4101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Organizes and presents data in meaningful ways</a:t>
            </a:r>
            <a:endParaRPr lang="en-US" sz="1120" dirty="0"/>
          </a:p>
        </p:txBody>
      </p:sp>
      <p:sp>
        <p:nvSpPr>
          <p:cNvPr id="38" name="Text 5"/>
          <p:cNvSpPr/>
          <p:nvPr/>
        </p:nvSpPr>
        <p:spPr>
          <a:xfrm>
            <a:off x="838200" y="3657600"/>
            <a:ext cx="4800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Uses numbers to express information more effectively than words</a:t>
            </a:r>
            <a:endParaRPr lang="en-US" sz="1120" dirty="0"/>
          </a:p>
        </p:txBody>
      </p:sp>
      <p:sp>
        <p:nvSpPr>
          <p:cNvPr id="39" name="Text 6"/>
          <p:cNvSpPr/>
          <p:nvPr/>
        </p:nvSpPr>
        <p:spPr>
          <a:xfrm>
            <a:off x="838200" y="4229100"/>
            <a:ext cx="393151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Examples: averages, percentages, frequencies</a:t>
            </a:r>
            <a:endParaRPr lang="en-US" sz="1120" dirty="0"/>
          </a:p>
        </p:txBody>
      </p:sp>
      <p:sp>
        <p:nvSpPr>
          <p:cNvPr id="40" name="Text 7"/>
          <p:cNvSpPr/>
          <p:nvPr/>
        </p:nvSpPr>
        <p:spPr>
          <a:xfrm>
            <a:off x="7181850" y="1247775"/>
            <a:ext cx="290816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Inferential Statistics</a:t>
            </a:r>
            <a:endParaRPr lang="en-US" sz="1646" dirty="0"/>
          </a:p>
        </p:txBody>
      </p:sp>
      <p:sp>
        <p:nvSpPr>
          <p:cNvPr id="41" name="Text 8"/>
          <p:cNvSpPr/>
          <p:nvPr/>
        </p:nvSpPr>
        <p:spPr>
          <a:xfrm>
            <a:off x="6553200" y="1790700"/>
            <a:ext cx="5029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Inferential statistics allows for </a:t>
            </a:r>
            <a:r>
              <a:rPr lang="en-US" sz="126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drawing conclusions about the real world </a:t>
            </a:r>
            <a:r>
              <a:rPr lang="en-US" sz="126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based on observed information.</a:t>
            </a:r>
            <a:endParaRPr lang="en-US" sz="1260" dirty="0"/>
          </a:p>
        </p:txBody>
      </p:sp>
      <p:sp>
        <p:nvSpPr>
          <p:cNvPr id="42" name="Text 9"/>
          <p:cNvSpPr/>
          <p:nvPr/>
        </p:nvSpPr>
        <p:spPr>
          <a:xfrm>
            <a:off x="6886575" y="2590800"/>
            <a:ext cx="45815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i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When making inferences, we determine whether results are due to chance or due to manipulation of variables.</a:t>
            </a:r>
            <a:endParaRPr lang="en-US" sz="1120" dirty="0"/>
          </a:p>
        </p:txBody>
      </p:sp>
      <p:sp>
        <p:nvSpPr>
          <p:cNvPr id="43" name="Text 10"/>
          <p:cNvSpPr/>
          <p:nvPr/>
        </p:nvSpPr>
        <p:spPr>
          <a:xfrm>
            <a:off x="6781800" y="3314700"/>
            <a:ext cx="418035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Enables generalization from sample to population</a:t>
            </a:r>
            <a:endParaRPr lang="en-US" sz="1120" dirty="0"/>
          </a:p>
        </p:txBody>
      </p:sp>
      <p:sp>
        <p:nvSpPr>
          <p:cNvPr id="44" name="Text 11"/>
          <p:cNvSpPr/>
          <p:nvPr/>
        </p:nvSpPr>
        <p:spPr>
          <a:xfrm>
            <a:off x="6781800" y="3657600"/>
            <a:ext cx="46962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Tests hypotheses about relationships between variables</a:t>
            </a:r>
            <a:endParaRPr lang="en-US" sz="1120" dirty="0"/>
          </a:p>
        </p:txBody>
      </p:sp>
      <p:sp>
        <p:nvSpPr>
          <p:cNvPr id="45" name="Text 12"/>
          <p:cNvSpPr/>
          <p:nvPr/>
        </p:nvSpPr>
        <p:spPr>
          <a:xfrm>
            <a:off x="6781800" y="4000500"/>
            <a:ext cx="389239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Examples: t-tests, ANOVA, correlation analysis</a:t>
            </a:r>
            <a:endParaRPr lang="en-US" sz="1120" dirty="0"/>
          </a:p>
        </p:txBody>
      </p:sp>
      <p:sp>
        <p:nvSpPr>
          <p:cNvPr id="46" name="Text 13"/>
          <p:cNvSpPr/>
          <p:nvPr/>
        </p:nvSpPr>
        <p:spPr>
          <a:xfrm>
            <a:off x="2523827" y="6477000"/>
            <a:ext cx="144229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Data Collection</a:t>
            </a:r>
            <a:endParaRPr lang="en-US" sz="1120" dirty="0"/>
          </a:p>
        </p:txBody>
      </p:sp>
      <p:sp>
        <p:nvSpPr>
          <p:cNvPr id="47" name="Text 14"/>
          <p:cNvSpPr/>
          <p:nvPr/>
        </p:nvSpPr>
        <p:spPr>
          <a:xfrm>
            <a:off x="4530328" y="6477000"/>
            <a:ext cx="180327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Statistical Analysis</a:t>
            </a:r>
            <a:endParaRPr lang="en-US" sz="1120" dirty="0"/>
          </a:p>
        </p:txBody>
      </p:sp>
      <p:sp>
        <p:nvSpPr>
          <p:cNvPr id="48" name="Text 15"/>
          <p:cNvSpPr/>
          <p:nvPr/>
        </p:nvSpPr>
        <p:spPr>
          <a:xfrm>
            <a:off x="6864995" y="6477000"/>
            <a:ext cx="13399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Interpretation</a:t>
            </a:r>
            <a:endParaRPr lang="en-US" sz="1120" dirty="0"/>
          </a:p>
        </p:txBody>
      </p:sp>
      <p:sp>
        <p:nvSpPr>
          <p:cNvPr id="49" name="Text 16"/>
          <p:cNvSpPr/>
          <p:nvPr/>
        </p:nvSpPr>
        <p:spPr>
          <a:xfrm>
            <a:off x="8797528" y="6477000"/>
            <a:ext cx="112534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Conclusions</a:t>
            </a:r>
            <a:endParaRPr lang="en-US" sz="11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825</Words>
  <Application>Microsoft Office PowerPoint</Application>
  <PresentationFormat>Widescreen</PresentationFormat>
  <Paragraphs>122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ui-sans-serif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Mokhtar Hamadouche</cp:lastModifiedBy>
  <cp:revision>3</cp:revision>
  <dcterms:created xsi:type="dcterms:W3CDTF">2025-09-27T12:11:03Z</dcterms:created>
  <dcterms:modified xsi:type="dcterms:W3CDTF">2025-09-28T11:09:54Z</dcterms:modified>
</cp:coreProperties>
</file>