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2450" y="186360"/>
            <a:ext cx="8689976" cy="250921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LES METHODES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D’ETUDE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DE LA CELLULE</a:t>
            </a:r>
            <a:endParaRPr lang="ar-D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Résultat de recherche d'images pour &quot;LES METHODES D’ETUDE DE LA CELLU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446462"/>
            <a:ext cx="5056188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3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400050"/>
            <a:ext cx="92297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642938"/>
            <a:ext cx="85201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571500"/>
            <a:ext cx="9086849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8650"/>
            <a:ext cx="85248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357188"/>
            <a:ext cx="8724900" cy="63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00014"/>
            <a:ext cx="10929938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139"/>
            <a:ext cx="9005887" cy="5986462"/>
          </a:xfrm>
          <a:prstGeom prst="rect">
            <a:avLst/>
          </a:prstGeom>
        </p:spPr>
      </p:pic>
      <p:pic>
        <p:nvPicPr>
          <p:cNvPr id="1026" name="Picture 2" descr="Résultat de recherche d'images pour &quot;cryofractu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6" y="542925"/>
            <a:ext cx="3571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313" y="0"/>
            <a:ext cx="11715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Elle permet l'observation d'une coupe cellulaire formée à partir d'un échantillon congelé</a:t>
            </a:r>
            <a:r>
              <a:rPr lang="fr-FR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11293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cryofract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28586"/>
            <a:ext cx="8802688" cy="67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5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485775"/>
            <a:ext cx="9186862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114299"/>
            <a:ext cx="855345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70887" y="595441"/>
            <a:ext cx="10363826" cy="3424107"/>
          </a:xfrm>
        </p:spPr>
        <p:txBody>
          <a:bodyPr>
            <a:noAutofit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fr-FR" sz="3200" b="1" dirty="0">
                <a:cs typeface="+mj-cs"/>
              </a:rPr>
              <a:t>La cellule est l’unité structurale et fonctionnelle fondamentales des organismes vivants et en raison de sa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petite taille</a:t>
            </a:r>
            <a:r>
              <a:rPr lang="fr-FR" sz="3200" b="1" dirty="0">
                <a:cs typeface="+mj-cs"/>
              </a:rPr>
              <a:t>, la biologie cellulaire à, tout d’abord, besoin d’en obtenir une image </a:t>
            </a:r>
            <a:r>
              <a:rPr lang="fr-FR" sz="3200" b="1" dirty="0">
                <a:solidFill>
                  <a:srgbClr val="00B050"/>
                </a:solidFill>
                <a:cs typeface="+mj-cs"/>
              </a:rPr>
              <a:t>agrandie de bonne </a:t>
            </a:r>
            <a:r>
              <a:rPr lang="fr-FR" sz="3200" b="1" dirty="0" smtClean="0">
                <a:solidFill>
                  <a:srgbClr val="00B050"/>
                </a:solidFill>
                <a:cs typeface="+mj-cs"/>
              </a:rPr>
              <a:t>qualité</a:t>
            </a:r>
            <a:r>
              <a:rPr lang="fr-FR" sz="3200" b="1" dirty="0" smtClean="0">
                <a:cs typeface="+mj-cs"/>
              </a:rPr>
              <a:t>.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fr-FR" sz="3200" b="1" dirty="0" smtClean="0">
                <a:cs typeface="+mj-cs"/>
              </a:rPr>
              <a:t> </a:t>
            </a:r>
            <a:r>
              <a:rPr lang="fr-FR" sz="3200" b="1" dirty="0">
                <a:cs typeface="+mj-cs"/>
              </a:rPr>
              <a:t>Afin d’observer des </a:t>
            </a:r>
            <a:r>
              <a:rPr lang="fr-FR" sz="3200" b="1" dirty="0">
                <a:solidFill>
                  <a:srgbClr val="00B050"/>
                </a:solidFill>
                <a:cs typeface="+mj-cs"/>
              </a:rPr>
              <a:t>détails</a:t>
            </a:r>
            <a:r>
              <a:rPr lang="fr-FR" sz="3200" b="1" dirty="0">
                <a:cs typeface="+mj-cs"/>
              </a:rPr>
              <a:t> </a:t>
            </a:r>
            <a:r>
              <a:rPr lang="fr-FR" sz="3200" b="1" dirty="0" smtClean="0">
                <a:cs typeface="+mj-cs"/>
              </a:rPr>
              <a:t>encore </a:t>
            </a:r>
            <a:r>
              <a:rPr lang="fr-FR" sz="3200" b="1" dirty="0">
                <a:solidFill>
                  <a:srgbClr val="00B050"/>
                </a:solidFill>
                <a:cs typeface="+mj-cs"/>
              </a:rPr>
              <a:t>plus fins</a:t>
            </a:r>
            <a:r>
              <a:rPr lang="fr-FR" sz="3200" b="1" dirty="0">
                <a:cs typeface="+mj-cs"/>
              </a:rPr>
              <a:t>, il faut augmenter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la résolution</a:t>
            </a:r>
            <a:r>
              <a:rPr lang="fr-FR" sz="3200" b="1" dirty="0">
                <a:cs typeface="+mj-cs"/>
              </a:rPr>
              <a:t>, qui est généralement </a:t>
            </a:r>
            <a:r>
              <a:rPr lang="fr-FR" sz="3200" b="1" dirty="0">
                <a:solidFill>
                  <a:srgbClr val="00B050"/>
                </a:solidFill>
                <a:cs typeface="+mj-cs"/>
              </a:rPr>
              <a:t>proportionnelle à la longueur d’onde de la radiation</a:t>
            </a:r>
            <a:r>
              <a:rPr lang="fr-FR" sz="3200" b="1" dirty="0">
                <a:cs typeface="+mj-cs"/>
              </a:rPr>
              <a:t> utilisés pour interférer avec les structures étudiées.</a:t>
            </a:r>
            <a:endParaRPr lang="ar-DZ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4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2888"/>
            <a:ext cx="10501313" cy="66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42888"/>
            <a:ext cx="10472737" cy="63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28613"/>
            <a:ext cx="11044236" cy="65293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128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00014"/>
            <a:ext cx="10972800" cy="65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500064"/>
            <a:ext cx="10415587" cy="59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442914"/>
            <a:ext cx="11787186" cy="6243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2687" y="41488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202124"/>
                </a:solidFill>
                <a:latin typeface="arial" panose="020B0604020202020204" pitchFamily="34" charset="0"/>
              </a:rPr>
              <a:t>Visualise les </a:t>
            </a:r>
            <a:r>
              <a:rPr lang="fr-FR" dirty="0">
                <a:solidFill>
                  <a:srgbClr val="202124"/>
                </a:solidFill>
                <a:latin typeface="arial" panose="020B0604020202020204" pitchFamily="34" charset="0"/>
              </a:rPr>
              <a:t>électrons qui parviennent à traverser l'échantillon, et donc l'ombre du spécimen </a:t>
            </a: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6262687" y="22574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202124"/>
                </a:solidFill>
                <a:latin typeface="arial" panose="020B0604020202020204" pitchFamily="34" charset="0"/>
              </a:rPr>
              <a:t>permet de visualiser la surface et la forme d'un échantillon. 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096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71450"/>
            <a:ext cx="104013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228600"/>
            <a:ext cx="9415463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357188"/>
            <a:ext cx="94678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279</TotalTime>
  <Words>112</Words>
  <Application>Microsoft Office PowerPoint</Application>
  <PresentationFormat>Grand écran</PresentationFormat>
  <Paragraphs>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Arial</vt:lpstr>
      <vt:lpstr>Arial Black</vt:lpstr>
      <vt:lpstr>Times New Roman</vt:lpstr>
      <vt:lpstr>Tw Cen MT</vt:lpstr>
      <vt:lpstr>Wingdings</vt:lpstr>
      <vt:lpstr>Ronds dans l’eau</vt:lpstr>
      <vt:lpstr>LES METHODES D’ETUDE   DE LA CELLULE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METHODES D’ETUDE DE LA CELLULE</dc:title>
  <dc:creator>CAMELIA MOSBAH</dc:creator>
  <cp:lastModifiedBy>CAMELIA MOSBAH</cp:lastModifiedBy>
  <cp:revision>6</cp:revision>
  <dcterms:created xsi:type="dcterms:W3CDTF">2021-02-16T15:55:12Z</dcterms:created>
  <dcterms:modified xsi:type="dcterms:W3CDTF">2021-02-16T20:34:32Z</dcterms:modified>
</cp:coreProperties>
</file>