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2" r:id="rId3"/>
    <p:sldId id="365" r:id="rId4"/>
    <p:sldId id="370" r:id="rId5"/>
    <p:sldId id="371" r:id="rId6"/>
    <p:sldId id="372" r:id="rId7"/>
    <p:sldId id="374" r:id="rId8"/>
    <p:sldId id="373" r:id="rId9"/>
    <p:sldId id="375" r:id="rId10"/>
    <p:sldId id="376" r:id="rId11"/>
    <p:sldId id="386" r:id="rId12"/>
    <p:sldId id="379" r:id="rId13"/>
    <p:sldId id="377" r:id="rId14"/>
    <p:sldId id="380" r:id="rId15"/>
    <p:sldId id="381" r:id="rId16"/>
    <p:sldId id="378" r:id="rId17"/>
    <p:sldId id="382" r:id="rId18"/>
    <p:sldId id="387" r:id="rId19"/>
    <p:sldId id="384" r:id="rId20"/>
    <p:sldId id="385" r:id="rId21"/>
    <p:sldId id="388" r:id="rId22"/>
    <p:sldId id="389" r:id="rId23"/>
    <p:sldId id="390" r:id="rId24"/>
    <p:sldId id="364" r:id="rId25"/>
    <p:sldId id="3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5" clrIdx="0">
    <p:extLst>
      <p:ext uri="{19B8F6BF-5375-455C-9EA6-DF929625EA0E}">
        <p15:presenceInfo xmlns:p15="http://schemas.microsoft.com/office/powerpoint/2012/main" userId="hp" providerId="None"/>
      </p:ext>
    </p:extLst>
  </p:cmAuthor>
  <p:cmAuthor id="2" name="Bra Ni" initials="BN" lastIdx="5" clrIdx="1">
    <p:extLst>
      <p:ext uri="{19B8F6BF-5375-455C-9EA6-DF929625EA0E}">
        <p15:presenceInfo xmlns:p15="http://schemas.microsoft.com/office/powerpoint/2012/main" userId="a5afa062582ebe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76B7"/>
    <a:srgbClr val="0A7AB9"/>
    <a:srgbClr val="4472C4"/>
    <a:srgbClr val="70AD47"/>
    <a:srgbClr val="3399FF"/>
    <a:srgbClr val="FFCC66"/>
    <a:srgbClr val="D9D9D9"/>
    <a:srgbClr val="5B9BD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1152" autoAdjust="0"/>
  </p:normalViewPr>
  <p:slideViewPr>
    <p:cSldViewPr snapToGrid="0">
      <p:cViewPr varScale="1">
        <p:scale>
          <a:sx n="52" d="100"/>
          <a:sy n="52" d="100"/>
        </p:scale>
        <p:origin x="388" y="60"/>
      </p:cViewPr>
      <p:guideLst/>
    </p:cSldViewPr>
  </p:slideViewPr>
  <p:outlineViewPr>
    <p:cViewPr>
      <p:scale>
        <a:sx n="33" d="100"/>
        <a:sy n="33" d="100"/>
      </p:scale>
      <p:origin x="0" y="-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C96926-B9FE-40AD-B513-83C27FFF5EF6}" type="datetimeFigureOut">
              <a:rPr lang="en-US" smtClean="0"/>
              <a:t>12/16/2023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3DBA-CD46-4C97-AB4C-E75E1A1E8842}" type="slidenum">
              <a:rPr lang="en-US" smtClean="0"/>
              <a:t>‹#›</a:t>
            </a:fld>
            <a:endParaRPr lang="en-US"/>
          </a:p>
        </p:txBody>
      </p:sp>
    </p:spTree>
    <p:extLst>
      <p:ext uri="{BB962C8B-B14F-4D97-AF65-F5344CB8AC3E}">
        <p14:creationId xmlns:p14="http://schemas.microsoft.com/office/powerpoint/2010/main" val="69410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1F7F2-9D75-4152-956B-EDF6B41D5706}"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873C-B327-49DF-95A7-9E05979C80E6}" type="slidenum">
              <a:rPr lang="en-US" smtClean="0"/>
              <a:t>‹#›</a:t>
            </a:fld>
            <a:endParaRPr lang="en-US"/>
          </a:p>
        </p:txBody>
      </p:sp>
    </p:spTree>
    <p:extLst>
      <p:ext uri="{BB962C8B-B14F-4D97-AF65-F5344CB8AC3E}">
        <p14:creationId xmlns:p14="http://schemas.microsoft.com/office/powerpoint/2010/main" val="39069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medias.pro/cours-en-ligne/informatique/ordinateur/qu-est-ce-qu-un-ordinateur/"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imedias.pro/cours-en-ligne/informatique/ordinateur/composants-ordinateur/" TargetMode="External"/><Relationship Id="rId4" Type="http://schemas.openxmlformats.org/officeDocument/2006/relationships/hyperlink" Target="https://www.imedias.pro/cours-en-ligne/informatique/ordinateur/systeme-exploitat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8873C-B327-49DF-95A7-9E05979C80E6}" type="slidenum">
              <a:rPr lang="en-US" smtClean="0"/>
              <a:t>1</a:t>
            </a:fld>
            <a:endParaRPr lang="en-US"/>
          </a:p>
        </p:txBody>
      </p:sp>
    </p:spTree>
    <p:extLst>
      <p:ext uri="{BB962C8B-B14F-4D97-AF65-F5344CB8AC3E}">
        <p14:creationId xmlns:p14="http://schemas.microsoft.com/office/powerpoint/2010/main" val="399461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ب) إما في منفذ متاح على بطاقة توسيع ، موصولة نفسها (ملحومة أو مدرجة في منفذ) على اللوحة الأم. مثال على منافذ التوصيل الرئيسية: مقبس سماعة الرأس ومقبس الميكروفون: يتم توصيله عادةً ببطاقة الصوت مما يسمح لنا بتوصيل ميكروفون وسماعات رأس (مكبر صوت) بجهاز الكمبيوتر الخاص بنا.</a:t>
            </a:r>
            <a:endParaRPr lang="fr-FR" sz="1200" b="0" i="0" kern="1200" dirty="0" smtClean="0">
              <a:solidFill>
                <a:schemeClr val="tx1"/>
              </a:solidFill>
              <a:effectLst/>
              <a:latin typeface="+mn-lt"/>
              <a:ea typeface="+mn-ea"/>
              <a:cs typeface="+mn-cs"/>
            </a:endParaRPr>
          </a:p>
          <a:p>
            <a:pPr algn="r" rtl="1"/>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10</a:t>
            </a:fld>
            <a:endParaRPr lang="en-US"/>
          </a:p>
        </p:txBody>
      </p:sp>
    </p:spTree>
    <p:extLst>
      <p:ext uri="{BB962C8B-B14F-4D97-AF65-F5344CB8AC3E}">
        <p14:creationId xmlns:p14="http://schemas.microsoft.com/office/powerpoint/2010/main" val="10063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Carte d’extension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DC8873C-B327-49DF-95A7-9E05979C80E6}" type="slidenum">
              <a:rPr lang="en-US" smtClean="0"/>
              <a:t>11</a:t>
            </a:fld>
            <a:endParaRPr lang="en-US"/>
          </a:p>
        </p:txBody>
      </p:sp>
    </p:spTree>
    <p:extLst>
      <p:ext uri="{BB962C8B-B14F-4D97-AF65-F5344CB8AC3E}">
        <p14:creationId xmlns:p14="http://schemas.microsoft.com/office/powerpoint/2010/main" val="67680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12</a:t>
            </a:fld>
            <a:endParaRPr lang="en-US"/>
          </a:p>
        </p:txBody>
      </p:sp>
    </p:spTree>
    <p:extLst>
      <p:ext uri="{BB962C8B-B14F-4D97-AF65-F5344CB8AC3E}">
        <p14:creationId xmlns:p14="http://schemas.microsoft.com/office/powerpoint/2010/main" val="345682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منفذ الشبكة (أو </a:t>
            </a:r>
            <a:r>
              <a:rPr lang="en-US" sz="1200" b="0" i="0" kern="1200" dirty="0" smtClean="0">
                <a:solidFill>
                  <a:schemeClr val="tx1"/>
                </a:solidFill>
                <a:effectLst/>
                <a:latin typeface="+mn-lt"/>
                <a:ea typeface="+mn-ea"/>
                <a:cs typeface="+mn-cs"/>
              </a:rPr>
              <a:t>LAN): </a:t>
            </a:r>
            <a:r>
              <a:rPr lang="ar-DZ" sz="1200" b="0" i="0" kern="1200" dirty="0" smtClean="0">
                <a:solidFill>
                  <a:schemeClr val="tx1"/>
                </a:solidFill>
                <a:effectLst/>
                <a:latin typeface="+mn-lt"/>
                <a:ea typeface="+mn-ea"/>
                <a:cs typeface="+mn-cs"/>
              </a:rPr>
              <a:t>متصل ببطاقة الشبكة والذي يسمح لنا بتوصيل جهاز الكمبيوتر الخاص بنا بالشبكة (إنترانت) أو خارجي (مثال: الإنترنت).</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13</a:t>
            </a:fld>
            <a:endParaRPr lang="en-US"/>
          </a:p>
        </p:txBody>
      </p:sp>
    </p:spTree>
    <p:extLst>
      <p:ext uri="{BB962C8B-B14F-4D97-AF65-F5344CB8AC3E}">
        <p14:creationId xmlns:p14="http://schemas.microsoft.com/office/powerpoint/2010/main" val="8914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14</a:t>
            </a:fld>
            <a:endParaRPr lang="en-US"/>
          </a:p>
        </p:txBody>
      </p:sp>
    </p:spTree>
    <p:extLst>
      <p:ext uri="{BB962C8B-B14F-4D97-AF65-F5344CB8AC3E}">
        <p14:creationId xmlns:p14="http://schemas.microsoft.com/office/powerpoint/2010/main" val="84032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15</a:t>
            </a:fld>
            <a:endParaRPr lang="en-US"/>
          </a:p>
        </p:txBody>
      </p:sp>
    </p:spTree>
    <p:extLst>
      <p:ext uri="{BB962C8B-B14F-4D97-AF65-F5344CB8AC3E}">
        <p14:creationId xmlns:p14="http://schemas.microsoft.com/office/powerpoint/2010/main" val="70357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منافذ </a:t>
            </a:r>
            <a:r>
              <a:rPr lang="en-US" sz="1200" b="0" i="0" kern="1200" dirty="0" smtClean="0">
                <a:solidFill>
                  <a:schemeClr val="tx1"/>
                </a:solidFill>
                <a:effectLst/>
                <a:latin typeface="+mn-lt"/>
                <a:ea typeface="+mn-ea"/>
                <a:cs typeface="+mn-cs"/>
              </a:rPr>
              <a:t>VGA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DVI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HDMI: </a:t>
            </a:r>
            <a:r>
              <a:rPr lang="ar-DZ" sz="1200" b="0" i="0" kern="1200" dirty="0" smtClean="0">
                <a:solidFill>
                  <a:schemeClr val="tx1"/>
                </a:solidFill>
                <a:effectLst/>
                <a:latin typeface="+mn-lt"/>
                <a:ea typeface="+mn-ea"/>
                <a:cs typeface="+mn-cs"/>
              </a:rPr>
              <a:t>متصلة ببطاقة الرسومات والتي تسمح لنا بتوصيل شاشتنا (شاشاتنا) بالكمبيوتر.</a:t>
            </a:r>
          </a:p>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16</a:t>
            </a:fld>
            <a:endParaRPr lang="en-US"/>
          </a:p>
        </p:txBody>
      </p:sp>
    </p:spTree>
    <p:extLst>
      <p:ext uri="{BB962C8B-B14F-4D97-AF65-F5344CB8AC3E}">
        <p14:creationId xmlns:p14="http://schemas.microsoft.com/office/powerpoint/2010/main" val="7986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17</a:t>
            </a:fld>
            <a:endParaRPr lang="en-US"/>
          </a:p>
        </p:txBody>
      </p:sp>
    </p:spTree>
    <p:extLst>
      <p:ext uri="{BB962C8B-B14F-4D97-AF65-F5344CB8AC3E}">
        <p14:creationId xmlns:p14="http://schemas.microsoft.com/office/powerpoint/2010/main" val="323454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نظرًا لأن بطاقة التوسيع قابلة للإزالة ، فمن السهل استبدالها في حالة حدوث عطل أو تطور تكنولوجي (على سبيل المثال: بطاقة الصوت ، بطاقة الشبكة ، إلخ).</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18</a:t>
            </a:fld>
            <a:endParaRPr lang="en-US"/>
          </a:p>
        </p:txBody>
      </p:sp>
    </p:spTree>
    <p:extLst>
      <p:ext uri="{BB962C8B-B14F-4D97-AF65-F5344CB8AC3E}">
        <p14:creationId xmlns:p14="http://schemas.microsoft.com/office/powerpoint/2010/main" val="413396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19</a:t>
            </a:fld>
            <a:endParaRPr lang="en-US"/>
          </a:p>
        </p:txBody>
      </p:sp>
    </p:spTree>
    <p:extLst>
      <p:ext uri="{BB962C8B-B14F-4D97-AF65-F5344CB8AC3E}">
        <p14:creationId xmlns:p14="http://schemas.microsoft.com/office/powerpoint/2010/main" val="63676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في أجهزة الكمبيوتر الصغيرة ، يتم توصيل جميع الأجهزة الطرفية باللوحة الأم بواسطة موصل يتم إدخاله</a:t>
            </a:r>
            <a:endParaRPr lang="fr-FR" sz="1200" b="0" i="0" kern="1200" dirty="0" smtClean="0">
              <a:solidFill>
                <a:schemeClr val="tx1"/>
              </a:solidFill>
              <a:effectLst/>
              <a:latin typeface="+mn-lt"/>
              <a:ea typeface="+mn-ea"/>
              <a:cs typeface="+mn-cs"/>
            </a:endParaRPr>
          </a:p>
          <a:p>
            <a:pPr algn="r" rtl="1"/>
            <a:r>
              <a:rPr lang="ar-DZ" sz="1200" b="0" i="0" kern="1200" dirty="0" smtClean="0">
                <a:solidFill>
                  <a:schemeClr val="tx1"/>
                </a:solidFill>
                <a:effectLst/>
                <a:latin typeface="+mn-lt"/>
                <a:ea typeface="+mn-ea"/>
                <a:cs typeface="+mn-cs"/>
              </a:rPr>
              <a:t>: إما في منفذ ملحوم مباشرة على اللوحة الأم. </a:t>
            </a:r>
            <a:endParaRPr lang="fr-FR" sz="1200" b="0" i="0" kern="1200" dirty="0" smtClean="0">
              <a:solidFill>
                <a:schemeClr val="tx1"/>
              </a:solidFill>
              <a:effectLst/>
              <a:latin typeface="+mn-lt"/>
              <a:ea typeface="+mn-ea"/>
              <a:cs typeface="+mn-cs"/>
            </a:endParaRPr>
          </a:p>
          <a:p>
            <a:pPr algn="r" rtl="1"/>
            <a:r>
              <a:rPr lang="ar-DZ" sz="1200" b="0" i="0" kern="1200" dirty="0" smtClean="0">
                <a:solidFill>
                  <a:schemeClr val="tx1"/>
                </a:solidFill>
                <a:effectLst/>
                <a:latin typeface="+mn-lt"/>
                <a:ea typeface="+mn-ea"/>
                <a:cs typeface="+mn-cs"/>
              </a:rPr>
              <a:t>إما في منفذ متاح على بطاقة توسعة ، موصولة (ملحومة أو مدرجة في منفذ) على اللوحة الأم.</a:t>
            </a:r>
            <a:endParaRPr lang="en-US" dirty="0"/>
          </a:p>
        </p:txBody>
      </p:sp>
      <p:sp>
        <p:nvSpPr>
          <p:cNvPr id="4" name="Slide Number Placeholder 3"/>
          <p:cNvSpPr>
            <a:spLocks noGrp="1"/>
          </p:cNvSpPr>
          <p:nvPr>
            <p:ph type="sldNum" sz="quarter" idx="10"/>
          </p:nvPr>
        </p:nvSpPr>
        <p:spPr/>
        <p:txBody>
          <a:bodyPr/>
          <a:lstStyle/>
          <a:p>
            <a:fld id="{1DC8873C-B327-49DF-95A7-9E05979C80E6}" type="slidenum">
              <a:rPr lang="en-US" smtClean="0"/>
              <a:t>2</a:t>
            </a:fld>
            <a:endParaRPr lang="en-US"/>
          </a:p>
        </p:txBody>
      </p:sp>
    </p:spTree>
    <p:extLst>
      <p:ext uri="{BB962C8B-B14F-4D97-AF65-F5344CB8AC3E}">
        <p14:creationId xmlns:p14="http://schemas.microsoft.com/office/powerpoint/2010/main" val="359031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20</a:t>
            </a:fld>
            <a:endParaRPr lang="en-US"/>
          </a:p>
        </p:txBody>
      </p:sp>
    </p:spTree>
    <p:extLst>
      <p:ext uri="{BB962C8B-B14F-4D97-AF65-F5344CB8AC3E}">
        <p14:creationId xmlns:p14="http://schemas.microsoft.com/office/powerpoint/2010/main" val="198054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للتعرف على جميع المكونات المتصلة باللوحة الأم ، يجب أن يحتوي الكمبيوتر (أو نظام التشغيل المثبت على نظام الكمبيوتر) على برنامج  يسمح له بالتعرف على الجهاز ، مثل البرنامج المسؤول عن الاتصال به ودمج وظائفه فيه نظام التشغيل. يسمى هذا البرنامج أو البرنامج برنامج التشغيل.</a:t>
            </a:r>
            <a:endParaRPr lang="fr-FR" sz="1200" b="0" i="0" kern="1200" dirty="0" smtClean="0">
              <a:solidFill>
                <a:schemeClr val="tx1"/>
              </a:solidFill>
              <a:effectLst/>
              <a:latin typeface="+mn-lt"/>
              <a:ea typeface="+mn-ea"/>
              <a:cs typeface="+mn-cs"/>
            </a:endParaRPr>
          </a:p>
          <a:p>
            <a:pPr algn="l" rtl="1"/>
            <a:endParaRPr lang="fr-FR" sz="1200" b="0" i="0" kern="1200" dirty="0" smtClean="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reconnaitre tous les composants reliés à la carte mère, l’</a:t>
            </a:r>
            <a:r>
              <a:rPr lang="fr-FR" sz="1200" kern="1200" dirty="0" smtClean="0">
                <a:solidFill>
                  <a:schemeClr val="tx1"/>
                </a:solidFill>
                <a:effectLst/>
                <a:latin typeface="+mn-lt"/>
                <a:ea typeface="+mn-ea"/>
                <a:cs typeface="+mn-cs"/>
                <a:hlinkClick r:id="rId3"/>
              </a:rPr>
              <a:t>ordinateur</a:t>
            </a:r>
            <a:r>
              <a:rPr lang="fr-FR" sz="1200" kern="1200" dirty="0" smtClean="0">
                <a:solidFill>
                  <a:schemeClr val="tx1"/>
                </a:solidFill>
                <a:effectLst/>
                <a:latin typeface="+mn-lt"/>
                <a:ea typeface="+mn-ea"/>
                <a:cs typeface="+mn-cs"/>
              </a:rPr>
              <a:t> (ou le </a:t>
            </a:r>
            <a:r>
              <a:rPr lang="fr-FR" sz="1200" kern="1200" dirty="0" smtClean="0">
                <a:solidFill>
                  <a:schemeClr val="tx1"/>
                </a:solidFill>
                <a:effectLst/>
                <a:latin typeface="+mn-lt"/>
                <a:ea typeface="+mn-ea"/>
                <a:cs typeface="+mn-cs"/>
                <a:hlinkClick r:id="rId4"/>
              </a:rPr>
              <a:t>système d’exploitation</a:t>
            </a:r>
            <a:r>
              <a:rPr lang="fr-FR" sz="1200" kern="1200" dirty="0" smtClean="0">
                <a:solidFill>
                  <a:schemeClr val="tx1"/>
                </a:solidFill>
                <a:effectLst/>
                <a:latin typeface="+mn-lt"/>
                <a:ea typeface="+mn-ea"/>
                <a:cs typeface="+mn-cs"/>
              </a:rPr>
              <a:t> installé sur le système informatique) doit disposer d’un logiciel (programme) qui lui permet de reconnaitre le </a:t>
            </a:r>
            <a:r>
              <a:rPr lang="fr-FR" sz="1200" kern="1200" dirty="0" smtClean="0">
                <a:solidFill>
                  <a:schemeClr val="tx1"/>
                </a:solidFill>
                <a:effectLst/>
                <a:latin typeface="+mn-lt"/>
                <a:ea typeface="+mn-ea"/>
                <a:cs typeface="+mn-cs"/>
                <a:hlinkClick r:id="rId5"/>
              </a:rPr>
              <a:t>périphérique</a:t>
            </a:r>
            <a:r>
              <a:rPr lang="fr-FR" sz="1200" kern="1200" dirty="0" smtClean="0">
                <a:solidFill>
                  <a:schemeClr val="tx1"/>
                </a:solidFill>
                <a:effectLst/>
                <a:latin typeface="+mn-lt"/>
                <a:ea typeface="+mn-ea"/>
                <a:cs typeface="+mn-cs"/>
              </a:rPr>
              <a:t>, c’est-à-dire un logiciel chargé de communiquer avec lui et d’intégrer ses fonctionnalités au </a:t>
            </a:r>
            <a:r>
              <a:rPr lang="fr-FR" sz="1200" kern="1200" dirty="0" smtClean="0">
                <a:solidFill>
                  <a:schemeClr val="tx1"/>
                </a:solidFill>
                <a:effectLst/>
                <a:latin typeface="+mn-lt"/>
                <a:ea typeface="+mn-ea"/>
                <a:cs typeface="+mn-cs"/>
                <a:hlinkClick r:id="rId4"/>
              </a:rPr>
              <a:t>système d’exploitation</a:t>
            </a:r>
            <a:r>
              <a:rPr lang="fr-FR" sz="1200" kern="1200" dirty="0" smtClean="0">
                <a:solidFill>
                  <a:schemeClr val="tx1"/>
                </a:solidFill>
                <a:effectLst/>
                <a:latin typeface="+mn-lt"/>
                <a:ea typeface="+mn-ea"/>
                <a:cs typeface="+mn-cs"/>
              </a:rPr>
              <a:t>.</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Ce logiciel ou programme est appelé pilote (ou driver en anglais).</a:t>
            </a:r>
            <a:endParaRPr lang="en-US" dirty="0" smtClean="0">
              <a:effectLst/>
            </a:endParaRPr>
          </a:p>
          <a:p>
            <a:pPr algn="r" rtl="1"/>
            <a:endParaRPr lang="ar-DZ" sz="1200" b="0" i="0" kern="1200" dirty="0" smtClean="0">
              <a:solidFill>
                <a:schemeClr val="tx1"/>
              </a:solidFill>
              <a:effectLst/>
              <a:latin typeface="+mn-lt"/>
              <a:ea typeface="+mn-ea"/>
              <a:cs typeface="+mn-cs"/>
            </a:endParaRPr>
          </a:p>
          <a:p>
            <a:pPr algn="r" rtl="1"/>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21</a:t>
            </a:fld>
            <a:endParaRPr lang="en-US"/>
          </a:p>
        </p:txBody>
      </p:sp>
    </p:spTree>
    <p:extLst>
      <p:ext uri="{BB962C8B-B14F-4D97-AF65-F5344CB8AC3E}">
        <p14:creationId xmlns:p14="http://schemas.microsoft.com/office/powerpoint/2010/main" val="282390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معظم الأجهزة الطرفية قابلة للإزالة ، أي يمكن فصلها عن الوحدة المركزية دون منعها من العمل (ملاحظة: في بعض الأحيان يتعين عليك إيقاف تشغيل الكمبيوتر قبل إزالة الجهاز الطرفي).</a:t>
            </a:r>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22</a:t>
            </a:fld>
            <a:endParaRPr lang="en-US"/>
          </a:p>
        </p:txBody>
      </p:sp>
    </p:spTree>
    <p:extLst>
      <p:ext uri="{BB962C8B-B14F-4D97-AF65-F5344CB8AC3E}">
        <p14:creationId xmlns:p14="http://schemas.microsoft.com/office/powerpoint/2010/main" val="394757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لا يرجع السبب في أن الكمبيوتر يتكون من عدة أجزاء ومكونات مرتبطة ببعضها البعض على اللوحة الأم إلى أن هذه المكونات "قابلة للفصل" عنه بالضرورة. في بعض الأحيان يتم لحام جميع المكونات التي يتكون منها الكمبيوتر باللوحة الأم ، ونقول إنها متكاملة.</a:t>
            </a:r>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23</a:t>
            </a:fld>
            <a:endParaRPr lang="en-US"/>
          </a:p>
        </p:txBody>
      </p:sp>
    </p:spTree>
    <p:extLst>
      <p:ext uri="{BB962C8B-B14F-4D97-AF65-F5344CB8AC3E}">
        <p14:creationId xmlns:p14="http://schemas.microsoft.com/office/powerpoint/2010/main" val="1680250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25</a:t>
            </a:fld>
            <a:endParaRPr lang="en-US"/>
          </a:p>
        </p:txBody>
      </p:sp>
    </p:spTree>
    <p:extLst>
      <p:ext uri="{BB962C8B-B14F-4D97-AF65-F5344CB8AC3E}">
        <p14:creationId xmlns:p14="http://schemas.microsoft.com/office/powerpoint/2010/main" val="49389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أ) إما في منفذ ملحوم مباشرة باللوحة الأم. مثال على منافذ التوصيل الرئيسية: منافذ </a:t>
            </a:r>
            <a:r>
              <a:rPr lang="en-US" sz="1200" b="0" i="0" kern="1200" dirty="0" smtClean="0">
                <a:solidFill>
                  <a:schemeClr val="tx1"/>
                </a:solidFill>
                <a:effectLst/>
                <a:latin typeface="+mn-lt"/>
                <a:ea typeface="+mn-ea"/>
                <a:cs typeface="+mn-cs"/>
              </a:rPr>
              <a:t>USB ، </a:t>
            </a:r>
            <a:r>
              <a:rPr lang="ar-DZ" sz="1200" b="0" i="0" kern="1200" dirty="0" smtClean="0">
                <a:solidFill>
                  <a:schemeClr val="tx1"/>
                </a:solidFill>
                <a:effectLst/>
                <a:latin typeface="+mn-lt"/>
                <a:ea typeface="+mn-ea"/>
                <a:cs typeface="+mn-cs"/>
              </a:rPr>
              <a:t>التسلسلية ، المتوازية: والتي تتيح لك توصيل الأجهزة الطرفية بسهولة بالكمبيوتر مثل الطابعة ، والماوس ، ولوحة المفاتيح ، والقرص الصلب الخارجي ، وكاميرا الويب ، والماسح الضوئي ، ...</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3</a:t>
            </a:fld>
            <a:endParaRPr lang="en-US"/>
          </a:p>
        </p:txBody>
      </p:sp>
    </p:spTree>
    <p:extLst>
      <p:ext uri="{BB962C8B-B14F-4D97-AF65-F5344CB8AC3E}">
        <p14:creationId xmlns:p14="http://schemas.microsoft.com/office/powerpoint/2010/main" val="174214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4</a:t>
            </a:fld>
            <a:endParaRPr lang="en-US"/>
          </a:p>
        </p:txBody>
      </p:sp>
    </p:spTree>
    <p:extLst>
      <p:ext uri="{BB962C8B-B14F-4D97-AF65-F5344CB8AC3E}">
        <p14:creationId xmlns:p14="http://schemas.microsoft.com/office/powerpoint/2010/main" val="56360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5</a:t>
            </a:fld>
            <a:endParaRPr lang="en-US"/>
          </a:p>
        </p:txBody>
      </p:sp>
    </p:spTree>
    <p:extLst>
      <p:ext uri="{BB962C8B-B14F-4D97-AF65-F5344CB8AC3E}">
        <p14:creationId xmlns:p14="http://schemas.microsoft.com/office/powerpoint/2010/main" val="361784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DZ" sz="1200" b="0" i="0" kern="1200" dirty="0" smtClean="0">
                <a:solidFill>
                  <a:schemeClr val="tx1"/>
                </a:solidFill>
                <a:effectLst/>
                <a:latin typeface="+mn-lt"/>
                <a:ea typeface="+mn-ea"/>
                <a:cs typeface="+mn-cs"/>
              </a:rPr>
              <a:t>منافذ </a:t>
            </a:r>
            <a:r>
              <a:rPr lang="en-US" sz="1200" b="0" i="0" kern="1200" dirty="0" smtClean="0">
                <a:solidFill>
                  <a:schemeClr val="tx1"/>
                </a:solidFill>
                <a:effectLst/>
                <a:latin typeface="+mn-lt"/>
                <a:ea typeface="+mn-ea"/>
                <a:cs typeface="+mn-cs"/>
              </a:rPr>
              <a:t>PCI </a:t>
            </a:r>
            <a:r>
              <a:rPr lang="ar-DZ" sz="1200" b="0" i="0" kern="1200" dirty="0" smtClean="0">
                <a:solidFill>
                  <a:schemeClr val="tx1"/>
                </a:solidFill>
                <a:effectLst/>
                <a:latin typeface="+mn-lt"/>
                <a:ea typeface="+mn-ea"/>
                <a:cs typeface="+mn-cs"/>
              </a:rPr>
              <a:t>و </a:t>
            </a:r>
            <a:r>
              <a:rPr lang="en-US" sz="1200" b="0" i="0" kern="1200" dirty="0" smtClean="0">
                <a:solidFill>
                  <a:schemeClr val="tx1"/>
                </a:solidFill>
                <a:effectLst/>
                <a:latin typeface="+mn-lt"/>
                <a:ea typeface="+mn-ea"/>
                <a:cs typeface="+mn-cs"/>
              </a:rPr>
              <a:t>PCI Express: </a:t>
            </a:r>
            <a:r>
              <a:rPr lang="ar-DZ" sz="1200" b="0" i="0" kern="1200" dirty="0" smtClean="0">
                <a:solidFill>
                  <a:schemeClr val="tx1"/>
                </a:solidFill>
                <a:effectLst/>
                <a:latin typeface="+mn-lt"/>
                <a:ea typeface="+mn-ea"/>
                <a:cs typeface="+mn-cs"/>
              </a:rPr>
              <a:t>والتي تتيح سهولة التوصيل باللوحة الأم لبطاقات إضافية مثل بطاقة الصوت وبطاقة الفيديو وبطاقة الشبكة.</a:t>
            </a:r>
          </a:p>
          <a:p>
            <a:pPr algn="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6</a:t>
            </a:fld>
            <a:endParaRPr lang="en-US"/>
          </a:p>
        </p:txBody>
      </p:sp>
    </p:spTree>
    <p:extLst>
      <p:ext uri="{BB962C8B-B14F-4D97-AF65-F5344CB8AC3E}">
        <p14:creationId xmlns:p14="http://schemas.microsoft.com/office/powerpoint/2010/main" val="118843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7</a:t>
            </a:fld>
            <a:endParaRPr lang="en-US"/>
          </a:p>
        </p:txBody>
      </p:sp>
    </p:spTree>
    <p:extLst>
      <p:ext uri="{BB962C8B-B14F-4D97-AF65-F5344CB8AC3E}">
        <p14:creationId xmlns:p14="http://schemas.microsoft.com/office/powerpoint/2010/main" val="8745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sz="1200" b="0" i="0" kern="1200" dirty="0" smtClean="0">
                <a:solidFill>
                  <a:schemeClr val="tx1"/>
                </a:solidFill>
                <a:effectLst/>
                <a:latin typeface="+mn-lt"/>
                <a:ea typeface="+mn-ea"/>
                <a:cs typeface="+mn-cs"/>
              </a:rPr>
              <a:t>المنافذ التسلسلية أو </a:t>
            </a:r>
            <a:r>
              <a:rPr lang="en-US" sz="1200" b="0" i="0" kern="1200" dirty="0" smtClean="0">
                <a:solidFill>
                  <a:schemeClr val="tx1"/>
                </a:solidFill>
                <a:effectLst/>
                <a:latin typeface="+mn-lt"/>
                <a:ea typeface="+mn-ea"/>
                <a:cs typeface="+mn-cs"/>
              </a:rPr>
              <a:t>Serial-Ata: </a:t>
            </a:r>
            <a:r>
              <a:rPr lang="ar-DZ" sz="1200" b="0" i="0" kern="1200" dirty="0" smtClean="0">
                <a:solidFill>
                  <a:schemeClr val="tx1"/>
                </a:solidFill>
                <a:effectLst/>
                <a:latin typeface="+mn-lt"/>
                <a:ea typeface="+mn-ea"/>
                <a:cs typeface="+mn-cs"/>
              </a:rPr>
              <a:t>لتوصيل القرص (الأقراص) الثابت الداخلي بالوحدة المركزية ، محرك (محركات) الأقراص (</a:t>
            </a:r>
            <a:r>
              <a:rPr lang="en-US" sz="1200" b="0" i="0" kern="1200" dirty="0" err="1" smtClean="0">
                <a:solidFill>
                  <a:schemeClr val="tx1"/>
                </a:solidFill>
                <a:effectLst/>
                <a:latin typeface="+mn-lt"/>
                <a:ea typeface="+mn-ea"/>
                <a:cs typeface="+mn-cs"/>
              </a:rPr>
              <a:t>Cd-Rom</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Dvd-Rom</a:t>
            </a:r>
            <a:r>
              <a:rPr lang="en-US" sz="1200" b="0" i="0" kern="1200" dirty="0" smtClean="0">
                <a:solidFill>
                  <a:schemeClr val="tx1"/>
                </a:solidFill>
                <a:effectLst/>
                <a:latin typeface="+mn-lt"/>
                <a:ea typeface="+mn-ea"/>
                <a:cs typeface="+mn-cs"/>
              </a:rPr>
              <a:t> ، Blu-Ray) ، ...</a:t>
            </a:r>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8</a:t>
            </a:fld>
            <a:endParaRPr lang="en-US"/>
          </a:p>
        </p:txBody>
      </p:sp>
    </p:spTree>
    <p:extLst>
      <p:ext uri="{BB962C8B-B14F-4D97-AF65-F5344CB8AC3E}">
        <p14:creationId xmlns:p14="http://schemas.microsoft.com/office/powerpoint/2010/main" val="346638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FI" dirty="0"/>
          </a:p>
        </p:txBody>
      </p:sp>
      <p:sp>
        <p:nvSpPr>
          <p:cNvPr id="4" name="Espace réservé du numéro de diapositive 3"/>
          <p:cNvSpPr>
            <a:spLocks noGrp="1"/>
          </p:cNvSpPr>
          <p:nvPr>
            <p:ph type="sldNum" sz="quarter" idx="10"/>
          </p:nvPr>
        </p:nvSpPr>
        <p:spPr/>
        <p:txBody>
          <a:bodyPr/>
          <a:lstStyle/>
          <a:p>
            <a:fld id="{547AE692-284F-4FF0-8422-AD7D3BAEF799}" type="slidenum">
              <a:rPr lang="en-US" smtClean="0"/>
              <a:t>9</a:t>
            </a:fld>
            <a:endParaRPr lang="en-US"/>
          </a:p>
        </p:txBody>
      </p:sp>
    </p:spTree>
    <p:extLst>
      <p:ext uri="{BB962C8B-B14F-4D97-AF65-F5344CB8AC3E}">
        <p14:creationId xmlns:p14="http://schemas.microsoft.com/office/powerpoint/2010/main" val="309376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973832-9832-468F-A72C-DC5F3E5D943C}"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349558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E3BF0-A4C4-4249-86D6-DA45F698232C}"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61073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C739F-D9CA-4CC4-9292-94865927700A}"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83103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F6FC4-3FF6-4511-B834-B0E0BA388E35}"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83827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56D0EF-1A3F-454E-8383-CC85C910DBE1}"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412782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AAD700-B029-49C8-B625-928991EC6B9A}"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426592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8F3DC-DF72-4CFD-9AD5-4A8AA5F65578}" type="datetime1">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27862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AA662D-8B81-4B12-BB02-BFD0706430A6}" type="datetime1">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18826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1AF2C-C2FE-4B96-B5D7-E6C2701DA0E9}" type="datetime1">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3846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5EEE1-9FD4-44D0-BF20-1EF2039709F8}"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252383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C7800B-2217-42E2-8050-663C15F75027}"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0D0C-0868-4FD9-B63E-9D6F38ED3D4A}" type="slidenum">
              <a:rPr lang="en-US" smtClean="0"/>
              <a:t>‹#›</a:t>
            </a:fld>
            <a:endParaRPr lang="en-US"/>
          </a:p>
        </p:txBody>
      </p:sp>
    </p:spTree>
    <p:extLst>
      <p:ext uri="{BB962C8B-B14F-4D97-AF65-F5344CB8AC3E}">
        <p14:creationId xmlns:p14="http://schemas.microsoft.com/office/powerpoint/2010/main" val="148730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965A5-BB89-40E4-BF1A-C2C17BF7244D}" type="datetime1">
              <a:rPr lang="en-US" smtClean="0"/>
              <a:t>12/16/2023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C0D0C-0868-4FD9-B63E-9D6F38ED3D4A}" type="slidenum">
              <a:rPr lang="en-US" smtClean="0"/>
              <a:t>‹#›</a:t>
            </a:fld>
            <a:endParaRPr lang="en-US"/>
          </a:p>
        </p:txBody>
      </p:sp>
    </p:spTree>
    <p:extLst>
      <p:ext uri="{BB962C8B-B14F-4D97-AF65-F5344CB8AC3E}">
        <p14:creationId xmlns:p14="http://schemas.microsoft.com/office/powerpoint/2010/main" val="159788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627266"/>
            <a:ext cx="12192000" cy="232404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778" b="94667" l="889" r="98222">
                        <a14:foregroundMark x1="6667" y1="95111" x2="889" y2="77778"/>
                        <a14:foregroundMark x1="889" y1="77778" x2="36000" y2="36889"/>
                        <a14:foregroundMark x1="36000" y1="36889" x2="35556" y2="7556"/>
                        <a14:foregroundMark x1="35556" y1="7556" x2="54667" y2="1778"/>
                        <a14:foregroundMark x1="55111" y1="2222" x2="73778" y2="18222"/>
                        <a14:foregroundMark x1="73778" y1="18222" x2="75556" y2="46667"/>
                        <a14:foregroundMark x1="75556" y1="46667" x2="80889" y2="53333"/>
                        <a14:foregroundMark x1="80889" y1="53333" x2="80889" y2="60000"/>
                        <a14:foregroundMark x1="80889" y1="60000" x2="93778" y2="60444"/>
                        <a14:foregroundMark x1="95111" y1="60889" x2="98222" y2="67111"/>
                        <a14:foregroundMark x1="9778" y1="93333" x2="92444" y2="92444"/>
                        <a14:foregroundMark x1="92000" y1="92000" x2="96444" y2="92000"/>
                        <a14:foregroundMark x1="96444" y1="92000" x2="96889" y2="65778"/>
                        <a14:foregroundMark x1="62222" y1="53778" x2="64889" y2="58222"/>
                        <a14:foregroundMark x1="60000" y1="36889" x2="66667" y2="43111"/>
                        <a14:foregroundMark x1="45333" y1="86222" x2="50222" y2="89333"/>
                        <a14:foregroundMark x1="18222" y1="88889" x2="88444" y2="69778"/>
                        <a14:foregroundMark x1="90222" y1="73333" x2="32444" y2="92000"/>
                        <a14:foregroundMark x1="61333" y1="21333" x2="66667" y2="24889"/>
                        <a14:foregroundMark x1="43111" y1="12000" x2="41778" y2="36889"/>
                        <a14:foregroundMark x1="75556" y1="56444" x2="36444" y2="80889"/>
                        <a14:foregroundMark x1="66222" y1="67111" x2="55111" y2="78667"/>
                        <a14:foregroundMark x1="76444" y1="54667" x2="72444" y2="63556"/>
                        <a14:foregroundMark x1="56889" y1="74222" x2="32889" y2="81333"/>
                        <a14:foregroundMark x1="39111" y1="87111" x2="19111" y2="93333"/>
                        <a14:backgroundMark x1="1333" y1="73778" x2="32889" y2="36000"/>
                        <a14:backgroundMark x1="32889" y1="6222" x2="52000" y2="444"/>
                        <a14:backgroundMark x1="74222" y1="17333" x2="54222" y2="0"/>
                        <a14:backgroundMark x1="75556" y1="17333" x2="76444" y2="45333"/>
                        <a14:backgroundMark x1="76444" y1="45333" x2="81778" y2="51556"/>
                        <a14:backgroundMark x1="81778" y1="51556" x2="82222" y2="56889"/>
                        <a14:backgroundMark x1="82667" y1="57778" x2="82667" y2="59556"/>
                        <a14:backgroundMark x1="94667" y1="59556" x2="99556" y2="65778"/>
                        <a14:backgroundMark x1="5333" y1="96000" x2="0" y2="79111"/>
                        <a14:backgroundMark x1="98667" y1="65778" x2="97778" y2="96889"/>
                      </a14:backgroundRemoval>
                    </a14:imgEffect>
                  </a14:imgLayer>
                </a14:imgProps>
              </a:ext>
              <a:ext uri="{28A0092B-C50C-407E-A947-70E740481C1C}">
                <a14:useLocalDpi xmlns:a14="http://schemas.microsoft.com/office/drawing/2010/main" val="0"/>
              </a:ext>
            </a:extLst>
          </a:blip>
          <a:stretch>
            <a:fillRect/>
          </a:stretch>
        </p:blipFill>
        <p:spPr>
          <a:xfrm>
            <a:off x="188090" y="183321"/>
            <a:ext cx="1024694" cy="1024694"/>
          </a:xfrm>
          <a:prstGeom prst="rect">
            <a:avLst/>
          </a:prstGeom>
        </p:spPr>
      </p:pic>
      <p:sp>
        <p:nvSpPr>
          <p:cNvPr id="11" name="Rectángulo 11">
            <a:extLst>
              <a:ext uri="{FF2B5EF4-FFF2-40B4-BE49-F238E27FC236}">
                <a16:creationId xmlns:a16="http://schemas.microsoft.com/office/drawing/2014/main" id="{494FBF20-5942-554E-A0E2-E732234528A2}"/>
              </a:ext>
            </a:extLst>
          </p:cNvPr>
          <p:cNvSpPr/>
          <p:nvPr/>
        </p:nvSpPr>
        <p:spPr>
          <a:xfrm>
            <a:off x="4684920" y="6395507"/>
            <a:ext cx="3355210" cy="461665"/>
          </a:xfrm>
          <a:prstGeom prst="rect">
            <a:avLst/>
          </a:prstGeom>
        </p:spPr>
        <p:txBody>
          <a:bodyPr wrap="square">
            <a:spAutoFit/>
          </a:bodyPr>
          <a:lstStyle/>
          <a:p>
            <a:pPr hangingPunct="0"/>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Mme. </a:t>
            </a:r>
            <a:r>
              <a:rPr lang="en-US"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Belkebir</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Malak</a:t>
            </a:r>
            <a:endParaRPr lang="en-US" sz="1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2" name="Rectangle 11"/>
          <p:cNvSpPr/>
          <p:nvPr/>
        </p:nvSpPr>
        <p:spPr>
          <a:xfrm>
            <a:off x="1212784" y="238519"/>
            <a:ext cx="10021078" cy="1938992"/>
          </a:xfrm>
          <a:prstGeom prst="rect">
            <a:avLst/>
          </a:prstGeom>
        </p:spPr>
        <p:txBody>
          <a:bodyPr wrap="square">
            <a:spAutoFit/>
          </a:bodyPr>
          <a:lstStyle/>
          <a:p>
            <a:pPr algn="ctr"/>
            <a:r>
              <a:rPr lang="fr-FR" sz="2400" dirty="0" smtClean="0">
                <a:latin typeface="Century Gothic" panose="020B0502020202020204" pitchFamily="34" charset="0"/>
              </a:rPr>
              <a:t>REPUBLIQUE </a:t>
            </a:r>
            <a:r>
              <a:rPr lang="fr-FR" sz="2400" dirty="0">
                <a:latin typeface="Century Gothic" panose="020B0502020202020204" pitchFamily="34" charset="0"/>
              </a:rPr>
              <a:t>ALGERIENNE DEMOCRATIQUE ET POPULAIRE</a:t>
            </a:r>
          </a:p>
          <a:p>
            <a:pPr algn="ctr"/>
            <a:r>
              <a:rPr lang="fr-FR" sz="2400" dirty="0">
                <a:latin typeface="Century Gothic" panose="020B0502020202020204" pitchFamily="34" charset="0"/>
              </a:rPr>
              <a:t>UNIVERSITE LARBI BEN M’HIDI </a:t>
            </a:r>
            <a:r>
              <a:rPr lang="fr-FR" sz="2400" dirty="0" smtClean="0">
                <a:latin typeface="Century Gothic" panose="020B0502020202020204" pitchFamily="34" charset="0"/>
              </a:rPr>
              <a:t>OUM-EL-BOUAGHI</a:t>
            </a:r>
            <a:endParaRPr lang="en-US" sz="2400" dirty="0">
              <a:latin typeface="Century Gothic" panose="020B0502020202020204" pitchFamily="34" charset="0"/>
            </a:endParaRPr>
          </a:p>
          <a:p>
            <a:pPr algn="ctr"/>
            <a:r>
              <a:rPr lang="fr-FR" sz="2400" dirty="0">
                <a:latin typeface="Century Gothic" panose="020B0502020202020204" pitchFamily="34" charset="0"/>
              </a:rPr>
              <a:t>LICENCE 1ERE ANNEE</a:t>
            </a:r>
            <a:endParaRPr lang="en-US" sz="2400" dirty="0">
              <a:latin typeface="Century Gothic" panose="020B0502020202020204" pitchFamily="34" charset="0"/>
            </a:endParaRPr>
          </a:p>
          <a:p>
            <a:pPr algn="ctr"/>
            <a:r>
              <a:rPr lang="fr-FR" sz="2400" dirty="0">
                <a:latin typeface="Century Gothic" panose="020B0502020202020204" pitchFamily="34" charset="0"/>
              </a:rPr>
              <a:t>MODULE : INFORMATIQUE 1</a:t>
            </a:r>
            <a:endParaRPr lang="en-US" sz="2400" dirty="0">
              <a:latin typeface="Century Gothic" panose="020B0502020202020204" pitchFamily="34" charset="0"/>
            </a:endParaRPr>
          </a:p>
          <a:p>
            <a:pPr hangingPunct="0"/>
            <a:r>
              <a:rPr lang="en-US" sz="2400" dirty="0">
                <a:latin typeface="Century Gothic" panose="020B0502020202020204" pitchFamily="34" charset="0"/>
              </a:rPr>
              <a:t> </a:t>
            </a:r>
          </a:p>
        </p:txBody>
      </p:sp>
      <p:sp>
        <p:nvSpPr>
          <p:cNvPr id="13" name="Rectángulo 11">
            <a:extLst>
              <a:ext uri="{FF2B5EF4-FFF2-40B4-BE49-F238E27FC236}">
                <a16:creationId xmlns:a16="http://schemas.microsoft.com/office/drawing/2014/main" id="{494FBF20-5942-554E-A0E2-E732234528A2}"/>
              </a:ext>
            </a:extLst>
          </p:cNvPr>
          <p:cNvSpPr/>
          <p:nvPr/>
        </p:nvSpPr>
        <p:spPr>
          <a:xfrm>
            <a:off x="3219237" y="2242709"/>
            <a:ext cx="6006465" cy="1446550"/>
          </a:xfrm>
          <a:prstGeom prst="rect">
            <a:avLst/>
          </a:prstGeom>
        </p:spPr>
        <p:txBody>
          <a:bodyPr wrap="square">
            <a:spAutoFit/>
          </a:bodyPr>
          <a:lstStyle/>
          <a:p>
            <a:pPr algn="ctr"/>
            <a:r>
              <a:rPr lang="fr-FR" sz="4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MODULE </a:t>
            </a:r>
            <a:r>
              <a:rPr lang="fr-FR" sz="4400" b="1" dirty="0">
                <a:solidFill>
                  <a:schemeClr val="accent1"/>
                </a:solidFill>
                <a:effectLst>
                  <a:outerShdw blurRad="38100" dist="38100" dir="2700000" algn="tl">
                    <a:srgbClr val="000000">
                      <a:alpha val="43137"/>
                    </a:srgbClr>
                  </a:outerShdw>
                </a:effectLst>
                <a:latin typeface="Century Gothic" panose="020B0502020202020204" pitchFamily="34" charset="0"/>
              </a:rPr>
              <a:t>: INFORMATIQUE </a:t>
            </a:r>
            <a:r>
              <a:rPr lang="fr-FR" sz="4400" b="1" dirty="0" smtClean="0">
                <a:solidFill>
                  <a:schemeClr val="accent1"/>
                </a:solidFill>
                <a:effectLst>
                  <a:outerShdw blurRad="38100" dist="38100" dir="2700000" algn="tl">
                    <a:srgbClr val="000000">
                      <a:alpha val="43137"/>
                    </a:srgbClr>
                  </a:outerShdw>
                </a:effectLst>
                <a:latin typeface="Century Gothic" panose="020B0502020202020204" pitchFamily="34" charset="0"/>
              </a:rPr>
              <a:t>1</a:t>
            </a:r>
            <a:endParaRPr lang="es-ES" sz="4400" b="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a:t>
            </a:fld>
            <a:endParaRPr lang="en-US"/>
          </a:p>
        </p:txBody>
      </p:sp>
      <p:sp>
        <p:nvSpPr>
          <p:cNvPr id="16" name="Rectángulo 11">
            <a:extLst>
              <a:ext uri="{FF2B5EF4-FFF2-40B4-BE49-F238E27FC236}">
                <a16:creationId xmlns:a16="http://schemas.microsoft.com/office/drawing/2014/main" id="{494FBF20-5942-554E-A0E2-E732234528A2}"/>
              </a:ext>
            </a:extLst>
          </p:cNvPr>
          <p:cNvSpPr/>
          <p:nvPr/>
        </p:nvSpPr>
        <p:spPr>
          <a:xfrm>
            <a:off x="2511959" y="5102517"/>
            <a:ext cx="8541839" cy="1569660"/>
          </a:xfrm>
          <a:prstGeom prst="rect">
            <a:avLst/>
          </a:prstGeom>
        </p:spPr>
        <p:txBody>
          <a:bodyPr wrap="square">
            <a:spAutoFit/>
          </a:bodyPr>
          <a:lstStyle/>
          <a:p>
            <a:r>
              <a:rPr lang="en-US" sz="4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Connexions</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à </a:t>
            </a:r>
            <a:r>
              <a:rPr lang="en-US" sz="4800" b="1" dirty="0" err="1">
                <a:solidFill>
                  <a:schemeClr val="bg1"/>
                </a:solidFill>
                <a:effectLst>
                  <a:outerShdw blurRad="38100" dist="38100" dir="2700000" algn="tl">
                    <a:srgbClr val="000000">
                      <a:alpha val="43137"/>
                    </a:srgbClr>
                  </a:outerShdw>
                </a:effectLst>
                <a:latin typeface="Century Gothic" panose="020B0502020202020204" pitchFamily="34" charset="0"/>
              </a:rPr>
              <a:t>l’ordinateur</a:t>
            </a:r>
            <a:endPar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778" b="94667" l="889" r="98222">
                        <a14:foregroundMark x1="6667" y1="95111" x2="889" y2="77778"/>
                        <a14:foregroundMark x1="889" y1="77778" x2="36000" y2="36889"/>
                        <a14:foregroundMark x1="36000" y1="36889" x2="35556" y2="7556"/>
                        <a14:foregroundMark x1="35556" y1="7556" x2="54667" y2="1778"/>
                        <a14:foregroundMark x1="55111" y1="2222" x2="73778" y2="18222"/>
                        <a14:foregroundMark x1="73778" y1="18222" x2="75556" y2="46667"/>
                        <a14:foregroundMark x1="75556" y1="46667" x2="80889" y2="53333"/>
                        <a14:foregroundMark x1="80889" y1="53333" x2="80889" y2="60000"/>
                        <a14:foregroundMark x1="80889" y1="60000" x2="93778" y2="60444"/>
                        <a14:foregroundMark x1="95111" y1="60889" x2="98222" y2="67111"/>
                        <a14:foregroundMark x1="9778" y1="93333" x2="92444" y2="92444"/>
                        <a14:foregroundMark x1="92000" y1="92000" x2="96444" y2="92000"/>
                        <a14:foregroundMark x1="96444" y1="92000" x2="96889" y2="65778"/>
                        <a14:foregroundMark x1="62222" y1="53778" x2="64889" y2="58222"/>
                        <a14:foregroundMark x1="60000" y1="36889" x2="66667" y2="43111"/>
                        <a14:foregroundMark x1="45333" y1="86222" x2="50222" y2="89333"/>
                        <a14:foregroundMark x1="18222" y1="88889" x2="88444" y2="69778"/>
                        <a14:foregroundMark x1="90222" y1="73333" x2="32444" y2="92000"/>
                        <a14:foregroundMark x1="61333" y1="21333" x2="66667" y2="24889"/>
                        <a14:foregroundMark x1="43111" y1="12000" x2="41778" y2="36889"/>
                        <a14:foregroundMark x1="75556" y1="56444" x2="36444" y2="80889"/>
                        <a14:foregroundMark x1="66222" y1="67111" x2="55111" y2="78667"/>
                        <a14:foregroundMark x1="76444" y1="54667" x2="72444" y2="63556"/>
                        <a14:foregroundMark x1="56889" y1="74222" x2="32889" y2="81333"/>
                        <a14:foregroundMark x1="39111" y1="87111" x2="19111" y2="93333"/>
                        <a14:backgroundMark x1="1333" y1="73778" x2="32889" y2="36000"/>
                        <a14:backgroundMark x1="32889" y1="6222" x2="52000" y2="444"/>
                        <a14:backgroundMark x1="74222" y1="17333" x2="54222" y2="0"/>
                        <a14:backgroundMark x1="75556" y1="17333" x2="76444" y2="45333"/>
                        <a14:backgroundMark x1="76444" y1="45333" x2="81778" y2="51556"/>
                        <a14:backgroundMark x1="81778" y1="51556" x2="82222" y2="56889"/>
                        <a14:backgroundMark x1="82667" y1="57778" x2="82667" y2="59556"/>
                        <a14:backgroundMark x1="94667" y1="59556" x2="99556" y2="65778"/>
                        <a14:backgroundMark x1="5333" y1="96000" x2="0" y2="79111"/>
                        <a14:backgroundMark x1="98667" y1="65778" x2="97778" y2="96889"/>
                      </a14:backgroundRemoval>
                    </a14:imgEffect>
                  </a14:imgLayer>
                </a14:imgProps>
              </a:ext>
              <a:ext uri="{28A0092B-C50C-407E-A947-70E740481C1C}">
                <a14:useLocalDpi xmlns:a14="http://schemas.microsoft.com/office/drawing/2010/main" val="0"/>
              </a:ext>
            </a:extLst>
          </a:blip>
          <a:stretch>
            <a:fillRect/>
          </a:stretch>
        </p:blipFill>
        <p:spPr>
          <a:xfrm>
            <a:off x="11053798" y="183321"/>
            <a:ext cx="1024694" cy="1024694"/>
          </a:xfrm>
          <a:prstGeom prst="rect">
            <a:avLst/>
          </a:prstGeom>
        </p:spPr>
      </p:pic>
    </p:spTree>
    <p:extLst>
      <p:ext uri="{BB962C8B-B14F-4D97-AF65-F5344CB8AC3E}">
        <p14:creationId xmlns:p14="http://schemas.microsoft.com/office/powerpoint/2010/main" val="277109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10</a:t>
            </a:fld>
            <a:endParaRPr lang="en-US"/>
          </a:p>
        </p:txBody>
      </p:sp>
      <p:sp>
        <p:nvSpPr>
          <p:cNvPr id="6" name="Rectangle 5"/>
          <p:cNvSpPr/>
          <p:nvPr/>
        </p:nvSpPr>
        <p:spPr>
          <a:xfrm>
            <a:off x="755650" y="1206906"/>
            <a:ext cx="10814050" cy="4031873"/>
          </a:xfrm>
          <a:prstGeom prst="rect">
            <a:avLst/>
          </a:prstGeom>
        </p:spPr>
        <p:txBody>
          <a:bodyPr wrap="square">
            <a:spAutoFit/>
          </a:bodyPr>
          <a:lstStyle/>
          <a:p>
            <a:r>
              <a:rPr lang="en-US" sz="3200" b="1" dirty="0" smtClean="0">
                <a:latin typeface="Century Gothic" panose="020B0502020202020204" pitchFamily="34" charset="0"/>
                <a:ea typeface="Times New Roman" panose="02020603050405020304" pitchFamily="18" charset="0"/>
              </a:rPr>
              <a:t>b</a:t>
            </a:r>
            <a:r>
              <a:rPr lang="en-US" sz="3200" b="1" dirty="0">
                <a:latin typeface="Century Gothic" panose="020B0502020202020204" pitchFamily="34" charset="0"/>
                <a:ea typeface="Times New Roman" panose="02020603050405020304" pitchFamily="18" charset="0"/>
              </a:rPr>
              <a:t>) Or into a port available on an expansion card, itself plugged (soldered or inserted into a port) into the motherboard.</a:t>
            </a:r>
          </a:p>
          <a:p>
            <a:pPr lvl="1"/>
            <a:r>
              <a:rPr lang="en-US" sz="3200" dirty="0">
                <a:latin typeface="Century Gothic" panose="020B0502020202020204" pitchFamily="34" charset="0"/>
                <a:ea typeface="Times New Roman" panose="02020603050405020304" pitchFamily="18" charset="0"/>
              </a:rPr>
              <a:t>Example of main connection ports: Headphone jack, microphone jack: Generally connected to the sound card allowing us to connect a microphone and headphones (speakers) to our computer</a:t>
            </a:r>
          </a:p>
          <a:p>
            <a:pPr lvl="1"/>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154388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BC0D0C-0868-4FD9-B63E-9D6F38ED3D4A}" type="slidenum">
              <a:rPr lang="en-US" smtClean="0"/>
              <a:t>11</a:t>
            </a:fld>
            <a:endParaRPr lang="en-US"/>
          </a:p>
        </p:txBody>
      </p:sp>
      <p:pic>
        <p:nvPicPr>
          <p:cNvPr id="12290" name="Picture 2" descr="Introduction à la carte d'extension, y compris son application -  Bibliothèque Wiki Mini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1995486"/>
            <a:ext cx="7620000" cy="4543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79900" y="546100"/>
            <a:ext cx="5067300" cy="584775"/>
          </a:xfrm>
          <a:prstGeom prst="rect">
            <a:avLst/>
          </a:prstGeom>
          <a:noFill/>
        </p:spPr>
        <p:txBody>
          <a:bodyPr wrap="square" rtlCol="0">
            <a:spAutoFit/>
          </a:bodyPr>
          <a:lstStyle/>
          <a:p>
            <a:r>
              <a:rPr lang="en-US" sz="3200" b="1" dirty="0"/>
              <a:t>expansion card</a:t>
            </a:r>
            <a:endParaRPr lang="en-US" sz="5400" b="1" dirty="0"/>
          </a:p>
        </p:txBody>
      </p:sp>
    </p:spTree>
    <p:extLst>
      <p:ext uri="{BB962C8B-B14F-4D97-AF65-F5344CB8AC3E}">
        <p14:creationId xmlns:p14="http://schemas.microsoft.com/office/powerpoint/2010/main" val="207510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12</a:t>
            </a:fld>
            <a:endParaRPr lang="en-US"/>
          </a:p>
        </p:txBody>
      </p:sp>
      <p:pic>
        <p:nvPicPr>
          <p:cNvPr id="6146" name="Picture 2" descr="Adaptateur jack Micro-casque pour notebook avec prise micro et casque |  Câbles Jack | Pearl.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206906"/>
            <a:ext cx="66675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7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13</a:t>
            </a:fld>
            <a:endParaRPr lang="en-US"/>
          </a:p>
        </p:txBody>
      </p:sp>
      <p:sp>
        <p:nvSpPr>
          <p:cNvPr id="6" name="Rectangle 5"/>
          <p:cNvSpPr/>
          <p:nvPr/>
        </p:nvSpPr>
        <p:spPr>
          <a:xfrm>
            <a:off x="755650" y="2399391"/>
            <a:ext cx="10814050" cy="2062103"/>
          </a:xfrm>
          <a:prstGeom prst="rect">
            <a:avLst/>
          </a:prstGeom>
        </p:spPr>
        <p:txBody>
          <a:bodyPr wrap="square">
            <a:spAutoFit/>
          </a:bodyPr>
          <a:lstStyle/>
          <a:p>
            <a:r>
              <a:rPr lang="en-US" sz="3200" dirty="0">
                <a:latin typeface="Century Gothic" panose="020B0502020202020204" pitchFamily="34" charset="0"/>
                <a:ea typeface="Times New Roman" panose="02020603050405020304" pitchFamily="18" charset="0"/>
              </a:rPr>
              <a:t>Network port (or LAN): Connected to the network card, it allows us to connect our computer to the network (intranet) or externally (for example: the Internet).</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0098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14</a:t>
            </a:fld>
            <a:endParaRPr lang="en-US"/>
          </a:p>
        </p:txBody>
      </p:sp>
      <p:pic>
        <p:nvPicPr>
          <p:cNvPr id="7172" name="Picture 4" descr="Comment ajouter des ports Ethernet à un rout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959" y="1601787"/>
            <a:ext cx="6338741" cy="475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01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15</a:t>
            </a:fld>
            <a:endParaRPr lang="en-US"/>
          </a:p>
        </p:txBody>
      </p:sp>
      <p:pic>
        <p:nvPicPr>
          <p:cNvPr id="8196" name="Picture 4" descr="Votre câble Ethernet est-il défectueux ? Signes à surveiller - Moyens 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385" y="1789889"/>
            <a:ext cx="7209525" cy="404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75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16</a:t>
            </a:fld>
            <a:endParaRPr lang="en-US"/>
          </a:p>
        </p:txBody>
      </p:sp>
      <p:sp>
        <p:nvSpPr>
          <p:cNvPr id="6" name="Rectangle 5"/>
          <p:cNvSpPr/>
          <p:nvPr/>
        </p:nvSpPr>
        <p:spPr>
          <a:xfrm>
            <a:off x="755650" y="2488291"/>
            <a:ext cx="10814050" cy="2062103"/>
          </a:xfrm>
          <a:prstGeom prst="rect">
            <a:avLst/>
          </a:prstGeom>
        </p:spPr>
        <p:txBody>
          <a:bodyPr wrap="square">
            <a:spAutoFit/>
          </a:bodyPr>
          <a:lstStyle/>
          <a:p>
            <a:r>
              <a:rPr lang="en-US" sz="3200" dirty="0" smtClean="0">
                <a:latin typeface="Century Gothic" panose="020B0502020202020204" pitchFamily="34" charset="0"/>
                <a:ea typeface="Times New Roman" panose="02020603050405020304" pitchFamily="18" charset="0"/>
              </a:rPr>
              <a:t>The </a:t>
            </a:r>
            <a:r>
              <a:rPr lang="en-US" sz="3200" dirty="0">
                <a:latin typeface="Century Gothic" panose="020B0502020202020204" pitchFamily="34" charset="0"/>
                <a:ea typeface="Times New Roman" panose="02020603050405020304" pitchFamily="18" charset="0"/>
              </a:rPr>
              <a:t>VGA, DVI, HDMI ports: connected to the graphics card, they allow us to connect our monitor(s) to the computer.</a:t>
            </a:r>
            <a:r>
              <a:rPr lang="fr-FR" sz="3200" dirty="0">
                <a:latin typeface="Century Gothic" panose="020B0502020202020204" pitchFamily="34" charset="0"/>
                <a:ea typeface="Times New Roman" panose="02020603050405020304" pitchFamily="18" charset="0"/>
              </a:rPr>
              <a:t/>
            </a:r>
            <a:br>
              <a:rPr lang="fr-FR" sz="3200" dirty="0">
                <a:latin typeface="Century Gothic" panose="020B0502020202020204" pitchFamily="34" charset="0"/>
                <a:ea typeface="Times New Roman" panose="02020603050405020304" pitchFamily="18" charset="0"/>
              </a:rPr>
            </a:b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351774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17</a:t>
            </a:fld>
            <a:endParaRPr lang="en-US"/>
          </a:p>
        </p:txBody>
      </p:sp>
      <p:pic>
        <p:nvPicPr>
          <p:cNvPr id="9218" name="Picture 2" descr="Difference between HDMI, VGA and DVI | HDMI vs VGA vs D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68" y="1770405"/>
            <a:ext cx="6566501" cy="395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0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18</a:t>
            </a:fld>
            <a:endParaRPr lang="en-US"/>
          </a:p>
        </p:txBody>
      </p:sp>
      <p:sp>
        <p:nvSpPr>
          <p:cNvPr id="6" name="Rectangle 5"/>
          <p:cNvSpPr/>
          <p:nvPr/>
        </p:nvSpPr>
        <p:spPr>
          <a:xfrm>
            <a:off x="755650" y="1206906"/>
            <a:ext cx="10598150" cy="2554545"/>
          </a:xfrm>
          <a:prstGeom prst="rect">
            <a:avLst/>
          </a:prstGeom>
        </p:spPr>
        <p:txBody>
          <a:bodyPr wrap="square">
            <a:spAutoFit/>
          </a:bodyPr>
          <a:lstStyle/>
          <a:p>
            <a:r>
              <a:rPr lang="en-US" sz="3200" dirty="0" smtClean="0">
                <a:latin typeface="Century Gothic" panose="020B0502020202020204" pitchFamily="34" charset="0"/>
                <a:ea typeface="Times New Roman" panose="02020603050405020304" pitchFamily="18" charset="0"/>
              </a:rPr>
              <a:t>As </a:t>
            </a:r>
            <a:r>
              <a:rPr lang="en-US" sz="3200" dirty="0">
                <a:latin typeface="Century Gothic" panose="020B0502020202020204" pitchFamily="34" charset="0"/>
                <a:ea typeface="Times New Roman" panose="02020603050405020304" pitchFamily="18" charset="0"/>
              </a:rPr>
              <a:t>the expansion card is removable, it's easy to replace it in case of a malfunction or technological upgrade (for example: sound card, network card, etc.).</a:t>
            </a:r>
            <a:endParaRPr lang="fr-FR" sz="3200" dirty="0">
              <a:latin typeface="Century Gothic" panose="020B0502020202020204" pitchFamily="34" charset="0"/>
              <a:ea typeface="Times New Roman" panose="02020603050405020304" pitchFamily="18" charset="0"/>
            </a:endParaRPr>
          </a:p>
          <a:p>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38663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19</a:t>
            </a:fld>
            <a:endParaRPr lang="en-US"/>
          </a:p>
        </p:txBody>
      </p:sp>
      <p:pic>
        <p:nvPicPr>
          <p:cNvPr id="11266" name="Picture 2" descr="La Vue Arrière De L'unité D'ordinateur. Ports D'ordinateur Sur L'unité  Centrale. Clip Art Libres De Droits , Svg , Vecteurs Et Illustration. Image  68214747."/>
          <p:cNvPicPr>
            <a:picLocks noChangeAspect="1" noChangeArrowheads="1"/>
          </p:cNvPicPr>
          <p:nvPr/>
        </p:nvPicPr>
        <p:blipFill rotWithShape="1">
          <a:blip r:embed="rId3">
            <a:extLst>
              <a:ext uri="{28A0092B-C50C-407E-A947-70E740481C1C}">
                <a14:useLocalDpi xmlns:a14="http://schemas.microsoft.com/office/drawing/2010/main" val="0"/>
              </a:ext>
            </a:extLst>
          </a:blip>
          <a:srcRect l="33463" r="31531"/>
          <a:stretch/>
        </p:blipFill>
        <p:spPr bwMode="auto">
          <a:xfrm>
            <a:off x="5118100" y="966439"/>
            <a:ext cx="2070100" cy="5913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79900" y="1498600"/>
            <a:ext cx="838200" cy="4801314"/>
          </a:xfrm>
          <a:prstGeom prst="rect">
            <a:avLst/>
          </a:prstGeom>
          <a:noFill/>
        </p:spPr>
        <p:txBody>
          <a:bodyPr wrap="square" rtlCol="0">
            <a:spAutoFit/>
          </a:bodyPr>
          <a:lstStyle/>
          <a:p>
            <a:r>
              <a:rPr lang="fr-FR" dirty="0" smtClean="0"/>
              <a:t>1</a:t>
            </a:r>
          </a:p>
          <a:p>
            <a:endParaRPr lang="fr-FR" dirty="0"/>
          </a:p>
          <a:p>
            <a:endParaRPr lang="fr-FR" dirty="0" smtClean="0"/>
          </a:p>
          <a:p>
            <a:r>
              <a:rPr lang="fr-FR" dirty="0" smtClean="0"/>
              <a:t>2</a:t>
            </a:r>
          </a:p>
          <a:p>
            <a:endParaRPr lang="fr-FR" dirty="0"/>
          </a:p>
          <a:p>
            <a:endParaRPr lang="fr-FR" dirty="0" smtClean="0"/>
          </a:p>
          <a:p>
            <a:r>
              <a:rPr lang="fr-FR" dirty="0" smtClean="0"/>
              <a:t>3</a:t>
            </a:r>
          </a:p>
          <a:p>
            <a:endParaRPr lang="fr-FR" dirty="0"/>
          </a:p>
          <a:p>
            <a:endParaRPr lang="fr-FR" dirty="0" smtClean="0"/>
          </a:p>
          <a:p>
            <a:endParaRPr lang="fr-FR" dirty="0"/>
          </a:p>
          <a:p>
            <a:r>
              <a:rPr lang="fr-FR" dirty="0" smtClean="0"/>
              <a:t>4</a:t>
            </a:r>
          </a:p>
          <a:p>
            <a:endParaRPr lang="fr-FR" dirty="0"/>
          </a:p>
          <a:p>
            <a:endParaRPr lang="fr-FR" dirty="0" smtClean="0"/>
          </a:p>
          <a:p>
            <a:r>
              <a:rPr lang="fr-FR" dirty="0" smtClean="0"/>
              <a:t>5</a:t>
            </a:r>
          </a:p>
          <a:p>
            <a:r>
              <a:rPr lang="fr-FR" dirty="0" smtClean="0"/>
              <a:t>6</a:t>
            </a:r>
          </a:p>
          <a:p>
            <a:endParaRPr lang="fr-FR" dirty="0"/>
          </a:p>
          <a:p>
            <a:r>
              <a:rPr lang="fr-FR" dirty="0" smtClean="0"/>
              <a:t>7</a:t>
            </a:r>
          </a:p>
        </p:txBody>
      </p:sp>
      <p:sp>
        <p:nvSpPr>
          <p:cNvPr id="9" name="TextBox 8"/>
          <p:cNvSpPr txBox="1"/>
          <p:nvPr/>
        </p:nvSpPr>
        <p:spPr>
          <a:xfrm>
            <a:off x="7213600" y="1498600"/>
            <a:ext cx="838200" cy="4247317"/>
          </a:xfrm>
          <a:prstGeom prst="rect">
            <a:avLst/>
          </a:prstGeom>
          <a:noFill/>
        </p:spPr>
        <p:txBody>
          <a:bodyPr wrap="square" rtlCol="0">
            <a:spAutoFit/>
          </a:bodyPr>
          <a:lstStyle/>
          <a:p>
            <a:r>
              <a:rPr lang="fr-FR" dirty="0"/>
              <a:t>8</a:t>
            </a:r>
            <a:endParaRPr lang="fr-FR" dirty="0" smtClean="0"/>
          </a:p>
          <a:p>
            <a:endParaRPr lang="fr-FR" dirty="0"/>
          </a:p>
          <a:p>
            <a:endParaRPr lang="fr-FR" dirty="0" smtClean="0"/>
          </a:p>
          <a:p>
            <a:r>
              <a:rPr lang="fr-FR" dirty="0"/>
              <a:t>9</a:t>
            </a:r>
            <a:endParaRPr lang="fr-FR" dirty="0" smtClean="0"/>
          </a:p>
          <a:p>
            <a:endParaRPr lang="fr-FR" dirty="0"/>
          </a:p>
          <a:p>
            <a:endParaRPr lang="fr-FR" dirty="0" smtClean="0"/>
          </a:p>
          <a:p>
            <a:endParaRPr lang="fr-FR" dirty="0" smtClean="0"/>
          </a:p>
          <a:p>
            <a:r>
              <a:rPr lang="fr-FR" dirty="0" smtClean="0"/>
              <a:t>10</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11</a:t>
            </a:r>
          </a:p>
        </p:txBody>
      </p:sp>
    </p:spTree>
    <p:extLst>
      <p:ext uri="{BB962C8B-B14F-4D97-AF65-F5344CB8AC3E}">
        <p14:creationId xmlns:p14="http://schemas.microsoft.com/office/powerpoint/2010/main" val="9006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8008" y="1517483"/>
            <a:ext cx="9968361" cy="4524315"/>
          </a:xfrm>
          <a:prstGeom prst="rect">
            <a:avLst/>
          </a:prstGeom>
        </p:spPr>
        <p:txBody>
          <a:bodyPr wrap="square">
            <a:spAutoFit/>
          </a:bodyPr>
          <a:lstStyle/>
          <a:p>
            <a:pPr algn="just"/>
            <a:r>
              <a:rPr lang="en-US" sz="3200" b="1" dirty="0">
                <a:solidFill>
                  <a:schemeClr val="bg1"/>
                </a:solidFill>
                <a:effectLst>
                  <a:outerShdw blurRad="38100" dist="38100" dir="2700000" algn="tl">
                    <a:srgbClr val="000000">
                      <a:alpha val="43137"/>
                    </a:srgbClr>
                  </a:outerShdw>
                </a:effectLst>
                <a:latin typeface="Century Gothic" panose="020B0502020202020204" pitchFamily="34" charset="0"/>
              </a:rPr>
              <a:t>On microcomputers, all peripherals are connected to the motherboard through a connector that is inserted</a:t>
            </a:r>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algn="just"/>
            <a:endPar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971550" lvl="1" indent="-514350" algn="just">
              <a:buFont typeface="+mj-lt"/>
              <a:buAutoNum type="alphaUcPeriod"/>
            </a:pPr>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Either </a:t>
            </a:r>
            <a:r>
              <a:rPr lang="en-US" sz="3200" b="1" dirty="0">
                <a:solidFill>
                  <a:schemeClr val="bg1"/>
                </a:solidFill>
                <a:effectLst>
                  <a:outerShdw blurRad="38100" dist="38100" dir="2700000" algn="tl">
                    <a:srgbClr val="000000">
                      <a:alpha val="43137"/>
                    </a:srgbClr>
                  </a:outerShdw>
                </a:effectLst>
                <a:latin typeface="Century Gothic" panose="020B0502020202020204" pitchFamily="34" charset="0"/>
              </a:rPr>
              <a:t>into a port directly soldered to the motherboard</a:t>
            </a:r>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971550" lvl="1" indent="-514350" algn="just">
              <a:buFont typeface="+mj-lt"/>
              <a:buAutoNum type="alphaUcPeriod"/>
            </a:pPr>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Or </a:t>
            </a:r>
            <a:r>
              <a:rPr lang="en-US" sz="3200" b="1" dirty="0">
                <a:solidFill>
                  <a:schemeClr val="bg1"/>
                </a:solidFill>
                <a:effectLst>
                  <a:outerShdw blurRad="38100" dist="38100" dir="2700000" algn="tl">
                    <a:srgbClr val="000000">
                      <a:alpha val="43137"/>
                    </a:srgbClr>
                  </a:outerShdw>
                </a:effectLst>
                <a:latin typeface="Century Gothic" panose="020B0502020202020204" pitchFamily="34" charset="0"/>
              </a:rPr>
              <a:t>into a port available on an expansion card, itself plugged (soldered or inserted into a port) into the motherboard.</a:t>
            </a:r>
            <a:endParaRPr lang="fr-FR" sz="3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1BC0D0C-0868-4FD9-B63E-9D6F38ED3D4A}" type="slidenum">
              <a:rPr lang="en-US" smtClean="0"/>
              <a:t>2</a:t>
            </a:fld>
            <a:endParaRPr lang="en-US"/>
          </a:p>
        </p:txBody>
      </p:sp>
    </p:spTree>
    <p:extLst>
      <p:ext uri="{BB962C8B-B14F-4D97-AF65-F5344CB8AC3E}">
        <p14:creationId xmlns:p14="http://schemas.microsoft.com/office/powerpoint/2010/main" val="317925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20</a:t>
            </a:fld>
            <a:endParaRPr lang="en-US"/>
          </a:p>
        </p:txBody>
      </p:sp>
      <p:pic>
        <p:nvPicPr>
          <p:cNvPr id="11266" name="Picture 2" descr="La Vue Arrière De L'unité D'ordinateur. Ports D'ordinateur Sur L'unité  Centrale. Clip Art Libres De Droits , Svg , Vecteurs Et Illustration. Image  682147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174" y="966439"/>
            <a:ext cx="5913652" cy="591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10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21</a:t>
            </a:fld>
            <a:endParaRPr lang="en-US"/>
          </a:p>
        </p:txBody>
      </p:sp>
      <p:sp>
        <p:nvSpPr>
          <p:cNvPr id="6" name="Rectangle 5"/>
          <p:cNvSpPr/>
          <p:nvPr/>
        </p:nvSpPr>
        <p:spPr>
          <a:xfrm>
            <a:off x="755650" y="1206906"/>
            <a:ext cx="11169650" cy="4524315"/>
          </a:xfrm>
          <a:prstGeom prst="rect">
            <a:avLst/>
          </a:prstGeom>
        </p:spPr>
        <p:txBody>
          <a:bodyPr wrap="square">
            <a:spAutoFit/>
          </a:bodyPr>
          <a:lstStyle/>
          <a:p>
            <a:r>
              <a:rPr lang="en-US" sz="3200" dirty="0">
                <a:latin typeface="Century Gothic" panose="020B0502020202020204" pitchFamily="34" charset="0"/>
                <a:ea typeface="Times New Roman" panose="02020603050405020304" pitchFamily="18" charset="0"/>
              </a:rPr>
              <a:t/>
            </a:r>
            <a:br>
              <a:rPr lang="en-US" sz="3200" dirty="0">
                <a:latin typeface="Century Gothic" panose="020B0502020202020204" pitchFamily="34" charset="0"/>
                <a:ea typeface="Times New Roman" panose="02020603050405020304" pitchFamily="18" charset="0"/>
              </a:rPr>
            </a:br>
            <a:r>
              <a:rPr lang="en-US" sz="3200" dirty="0">
                <a:latin typeface="Century Gothic" panose="020B0502020202020204" pitchFamily="34" charset="0"/>
                <a:ea typeface="Times New Roman" panose="02020603050405020304" pitchFamily="18" charset="0"/>
              </a:rPr>
              <a:t>To recognize all the components connected to the motherboard, the computer (or the operating system installed on the computer system) must have software (a program) that allows it to recognize the peripheral. This software is responsible for communicating with the peripheral and integrating its functionalities into the operating system. This software or program is called a "driver" (or "driver" in English).</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709519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22</a:t>
            </a:fld>
            <a:endParaRPr lang="en-US"/>
          </a:p>
        </p:txBody>
      </p:sp>
      <p:sp>
        <p:nvSpPr>
          <p:cNvPr id="6" name="Rectangle 5"/>
          <p:cNvSpPr/>
          <p:nvPr/>
        </p:nvSpPr>
        <p:spPr>
          <a:xfrm>
            <a:off x="755650" y="2426106"/>
            <a:ext cx="11169650" cy="1569660"/>
          </a:xfrm>
          <a:prstGeom prst="rect">
            <a:avLst/>
          </a:prstGeom>
        </p:spPr>
        <p:txBody>
          <a:bodyPr wrap="square">
            <a:spAutoFit/>
          </a:bodyPr>
          <a:lstStyle/>
          <a:p>
            <a:r>
              <a:rPr lang="en-US" sz="3200" dirty="0" smtClean="0">
                <a:latin typeface="Century Gothic" panose="020B0502020202020204" pitchFamily="34" charset="0"/>
                <a:ea typeface="Times New Roman" panose="02020603050405020304" pitchFamily="18" charset="0"/>
              </a:rPr>
              <a:t>Most </a:t>
            </a:r>
            <a:r>
              <a:rPr lang="en-US" sz="3200" dirty="0">
                <a:latin typeface="Century Gothic" panose="020B0502020202020204" pitchFamily="34" charset="0"/>
                <a:ea typeface="Times New Roman" panose="02020603050405020304" pitchFamily="18" charset="0"/>
              </a:rPr>
              <a:t>peripherals are removable, meaning they can be disconnected from the central unit without preventing it from functioning.</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41321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23</a:t>
            </a:fld>
            <a:endParaRPr lang="en-US"/>
          </a:p>
        </p:txBody>
      </p:sp>
      <p:sp>
        <p:nvSpPr>
          <p:cNvPr id="6" name="Rectangle 5"/>
          <p:cNvSpPr/>
          <p:nvPr/>
        </p:nvSpPr>
        <p:spPr>
          <a:xfrm>
            <a:off x="755650" y="2426106"/>
            <a:ext cx="11169650" cy="3539430"/>
          </a:xfrm>
          <a:prstGeom prst="rect">
            <a:avLst/>
          </a:prstGeom>
        </p:spPr>
        <p:txBody>
          <a:bodyPr wrap="square">
            <a:spAutoFit/>
          </a:bodyPr>
          <a:lstStyle/>
          <a:p>
            <a:r>
              <a:rPr lang="en-US" sz="3200" b="1" dirty="0" smtClean="0">
                <a:latin typeface="Century Gothic" panose="020B0502020202020204" pitchFamily="34" charset="0"/>
                <a:ea typeface="Times New Roman" panose="02020603050405020304" pitchFamily="18" charset="0"/>
              </a:rPr>
              <a:t>Note</a:t>
            </a:r>
            <a:r>
              <a:rPr lang="en-US" sz="3200" b="1" dirty="0">
                <a:latin typeface="Century Gothic" panose="020B0502020202020204" pitchFamily="34" charset="0"/>
                <a:ea typeface="Times New Roman" panose="02020603050405020304" pitchFamily="18" charset="0"/>
              </a:rPr>
              <a:t>: </a:t>
            </a:r>
            <a:r>
              <a:rPr lang="en-US" sz="3200" dirty="0">
                <a:latin typeface="Century Gothic" panose="020B0502020202020204" pitchFamily="34" charset="0"/>
                <a:ea typeface="Times New Roman" panose="02020603050405020304" pitchFamily="18" charset="0"/>
              </a:rPr>
              <a:t>Just because a computer is composed of several parts, components interconnected on a motherboard, doesn't necessarily mean these components are detachable from it. Sometimes, all the components making up the computer are soldered onto the motherboard, which is then referred to as integrated.</a:t>
            </a:r>
            <a:endParaRPr lang="fr-FR" sz="3200" dirty="0">
              <a:latin typeface="Century Gothic" panose="020B0502020202020204" pitchFamily="34" charset="0"/>
              <a:ea typeface="Times New Roman" panose="02020603050405020304" pitchFamily="18" charset="0"/>
            </a:endParaRPr>
          </a:p>
          <a:p>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24918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55524" y="2443801"/>
            <a:ext cx="1568058" cy="1200329"/>
          </a:xfrm>
          <a:prstGeom prst="rect">
            <a:avLst/>
          </a:prstGeom>
        </p:spPr>
        <p:txBody>
          <a:bodyPr wrap="none">
            <a:spAutoFit/>
          </a:bodyPr>
          <a:lstStyle/>
          <a:p>
            <a:r>
              <a:rPr lang="fr-FR" sz="7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FIN</a:t>
            </a:r>
            <a:endParaRPr lang="fr-FR" sz="7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1BC0D0C-0868-4FD9-B63E-9D6F38ED3D4A}" type="slidenum">
              <a:rPr lang="en-US" smtClean="0"/>
              <a:t>24</a:t>
            </a:fld>
            <a:endParaRPr lang="en-US"/>
          </a:p>
        </p:txBody>
      </p:sp>
    </p:spTree>
    <p:extLst>
      <p:ext uri="{BB962C8B-B14F-4D97-AF65-F5344CB8AC3E}">
        <p14:creationId xmlns:p14="http://schemas.microsoft.com/office/powerpoint/2010/main" val="300451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25</a:t>
            </a:fld>
            <a:endParaRPr lang="en-US"/>
          </a:p>
        </p:txBody>
      </p:sp>
      <p:sp>
        <p:nvSpPr>
          <p:cNvPr id="6" name="Rectangle 5"/>
          <p:cNvSpPr/>
          <p:nvPr/>
        </p:nvSpPr>
        <p:spPr>
          <a:xfrm>
            <a:off x="755650" y="1140662"/>
            <a:ext cx="4246083" cy="1077218"/>
          </a:xfrm>
          <a:prstGeom prst="rect">
            <a:avLst/>
          </a:prstGeom>
        </p:spPr>
        <p:txBody>
          <a:bodyPr wrap="square">
            <a:spAutoFit/>
          </a:bodyPr>
          <a:lstStyle/>
          <a:p>
            <a:r>
              <a:rPr lang="fr-FR" sz="3200" dirty="0" smtClean="0">
                <a:latin typeface="Century Gothic" panose="020B0502020202020204" pitchFamily="34" charset="0"/>
                <a:ea typeface="Times New Roman" panose="02020603050405020304" pitchFamily="18" charset="0"/>
              </a:rPr>
              <a:t>Conclusion</a:t>
            </a:r>
          </a:p>
          <a:p>
            <a:endParaRPr lang="fr-FR" sz="3200" dirty="0">
              <a:latin typeface="Century Gothic" panose="020B0502020202020204" pitchFamily="34" charset="0"/>
              <a:ea typeface="Times New Roman" panose="02020603050405020304" pitchFamily="18" charset="0"/>
            </a:endParaRPr>
          </a:p>
        </p:txBody>
      </p:sp>
      <p:pic>
        <p:nvPicPr>
          <p:cNvPr id="10242" name="Picture 2" descr="Les Composants de l'ordinateur 13 : les Ports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5622" t="9020" r="12728" b="16078"/>
          <a:stretch/>
        </p:blipFill>
        <p:spPr bwMode="auto">
          <a:xfrm>
            <a:off x="798643" y="1206906"/>
            <a:ext cx="8808990" cy="518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87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3</a:t>
            </a:fld>
            <a:endParaRPr lang="en-US"/>
          </a:p>
        </p:txBody>
      </p:sp>
      <p:sp>
        <p:nvSpPr>
          <p:cNvPr id="8" name="Rectangle 7"/>
          <p:cNvSpPr/>
          <p:nvPr/>
        </p:nvSpPr>
        <p:spPr>
          <a:xfrm>
            <a:off x="755650" y="1287587"/>
            <a:ext cx="10814050" cy="4524315"/>
          </a:xfrm>
          <a:prstGeom prst="rect">
            <a:avLst/>
          </a:prstGeom>
        </p:spPr>
        <p:txBody>
          <a:bodyPr wrap="square">
            <a:spAutoFit/>
          </a:bodyPr>
          <a:lstStyle/>
          <a:p>
            <a:pPr marL="514350" indent="-514350">
              <a:buAutoNum type="alphaLcParenR"/>
            </a:pPr>
            <a:r>
              <a:rPr lang="en-US" sz="3200" b="1" dirty="0" smtClean="0">
                <a:latin typeface="Century Gothic" panose="020B0502020202020204" pitchFamily="34" charset="0"/>
                <a:ea typeface="Times New Roman" panose="02020603050405020304" pitchFamily="18" charset="0"/>
              </a:rPr>
              <a:t>Either </a:t>
            </a:r>
            <a:r>
              <a:rPr lang="en-US" sz="3200" b="1" dirty="0">
                <a:latin typeface="Century Gothic" panose="020B0502020202020204" pitchFamily="34" charset="0"/>
                <a:ea typeface="Times New Roman" panose="02020603050405020304" pitchFamily="18" charset="0"/>
              </a:rPr>
              <a:t>into a port directly soldered to the motherboard</a:t>
            </a:r>
            <a:r>
              <a:rPr lang="en-US" sz="3200" b="1" dirty="0" smtClean="0">
                <a:latin typeface="Century Gothic" panose="020B0502020202020204" pitchFamily="34" charset="0"/>
                <a:ea typeface="Times New Roman" panose="02020603050405020304" pitchFamily="18" charset="0"/>
              </a:rPr>
              <a:t>.</a:t>
            </a:r>
          </a:p>
          <a:p>
            <a:pPr marL="514350" indent="-514350">
              <a:buAutoNum type="alphaLcParenR"/>
            </a:pPr>
            <a:endParaRPr lang="en-US" sz="3200" b="1" dirty="0">
              <a:latin typeface="Century Gothic" panose="020B0502020202020204" pitchFamily="34" charset="0"/>
              <a:ea typeface="Times New Roman" panose="02020603050405020304" pitchFamily="18" charset="0"/>
            </a:endParaRPr>
          </a:p>
          <a:p>
            <a:r>
              <a:rPr lang="en-US" sz="3200" b="1" dirty="0">
                <a:latin typeface="Century Gothic" panose="020B0502020202020204" pitchFamily="34" charset="0"/>
                <a:ea typeface="Times New Roman" panose="02020603050405020304" pitchFamily="18" charset="0"/>
              </a:rPr>
              <a:t>Example of the main connection ports: USB, Serial, Parallel ports: These ports allow easy connection of peripherals to the computer, such as a printer, a mouse, a keyboard, an external hard drive, a webcam, a scanner, etc.</a:t>
            </a:r>
          </a:p>
          <a:p>
            <a:endParaRPr lang="fr-FR" sz="3200" b="1"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636589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4</a:t>
            </a:fld>
            <a:endParaRPr lang="en-US"/>
          </a:p>
        </p:txBody>
      </p:sp>
      <p:pic>
        <p:nvPicPr>
          <p:cNvPr id="2050" name="Picture 2" descr="Serial ports hi-res stock photography and images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14268"/>
          <a:stretch/>
        </p:blipFill>
        <p:spPr bwMode="auto">
          <a:xfrm>
            <a:off x="1666875" y="1139260"/>
            <a:ext cx="8485277" cy="505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97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5</a:t>
            </a:fld>
            <a:endParaRPr lang="en-US"/>
          </a:p>
        </p:txBody>
      </p:sp>
      <p:pic>
        <p:nvPicPr>
          <p:cNvPr id="6" name="Picture 4" descr="Difference Between “COM”, “USB”, “Serial Port” – Rabbi Al-Mamun(Sai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4" y="1903412"/>
            <a:ext cx="9473803" cy="373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58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6</a:t>
            </a:fld>
            <a:endParaRPr lang="en-US"/>
          </a:p>
        </p:txBody>
      </p:sp>
      <p:sp>
        <p:nvSpPr>
          <p:cNvPr id="6" name="Rectangle 5"/>
          <p:cNvSpPr/>
          <p:nvPr/>
        </p:nvSpPr>
        <p:spPr>
          <a:xfrm>
            <a:off x="844550" y="2384122"/>
            <a:ext cx="10814050" cy="1569660"/>
          </a:xfrm>
          <a:prstGeom prst="rect">
            <a:avLst/>
          </a:prstGeom>
        </p:spPr>
        <p:txBody>
          <a:bodyPr wrap="square">
            <a:spAutoFit/>
          </a:bodyPr>
          <a:lstStyle/>
          <a:p>
            <a:r>
              <a:rPr lang="en-US" sz="3200" dirty="0" smtClean="0">
                <a:latin typeface="Century Gothic" panose="020B0502020202020204" pitchFamily="34" charset="0"/>
                <a:ea typeface="Times New Roman" panose="02020603050405020304" pitchFamily="18" charset="0"/>
              </a:rPr>
              <a:t>The </a:t>
            </a:r>
            <a:r>
              <a:rPr lang="en-US" sz="3200" dirty="0">
                <a:latin typeface="Century Gothic" panose="020B0502020202020204" pitchFamily="34" charset="0"/>
                <a:ea typeface="Times New Roman" panose="02020603050405020304" pitchFamily="18" charset="0"/>
              </a:rPr>
              <a:t>PCI, PCI Express ports: These ports allow easy connection of additional cards to the motherboard, such as the sound card, video card, network card.</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00728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7</a:t>
            </a:fld>
            <a:endParaRPr lang="en-US"/>
          </a:p>
        </p:txBody>
      </p:sp>
      <p:pic>
        <p:nvPicPr>
          <p:cNvPr id="3074" name="Picture 2" descr="Fichier:Pci Express Slot.png — Wikipédia"/>
          <p:cNvPicPr>
            <a:picLocks noChangeAspect="1" noChangeArrowheads="1"/>
          </p:cNvPicPr>
          <p:nvPr/>
        </p:nvPicPr>
        <p:blipFill rotWithShape="1">
          <a:blip r:embed="rId3">
            <a:extLst>
              <a:ext uri="{28A0092B-C50C-407E-A947-70E740481C1C}">
                <a14:useLocalDpi xmlns:a14="http://schemas.microsoft.com/office/drawing/2010/main" val="0"/>
              </a:ext>
            </a:extLst>
          </a:blip>
          <a:srcRect r="26091"/>
          <a:stretch/>
        </p:blipFill>
        <p:spPr bwMode="auto">
          <a:xfrm>
            <a:off x="2720975" y="1319171"/>
            <a:ext cx="4352925" cy="5037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97437" y="4221162"/>
            <a:ext cx="2963863" cy="23177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017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8</a:t>
            </a:fld>
            <a:endParaRPr lang="en-US"/>
          </a:p>
        </p:txBody>
      </p:sp>
      <p:sp>
        <p:nvSpPr>
          <p:cNvPr id="6" name="Rectangle 5"/>
          <p:cNvSpPr/>
          <p:nvPr/>
        </p:nvSpPr>
        <p:spPr>
          <a:xfrm>
            <a:off x="755650" y="2384122"/>
            <a:ext cx="10814050" cy="1569660"/>
          </a:xfrm>
          <a:prstGeom prst="rect">
            <a:avLst/>
          </a:prstGeom>
        </p:spPr>
        <p:txBody>
          <a:bodyPr wrap="square">
            <a:spAutoFit/>
          </a:bodyPr>
          <a:lstStyle/>
          <a:p>
            <a:r>
              <a:rPr lang="en-US" sz="3200" dirty="0">
                <a:latin typeface="Century Gothic" panose="020B0502020202020204" pitchFamily="34" charset="0"/>
                <a:ea typeface="Times New Roman" panose="02020603050405020304" pitchFamily="18" charset="0"/>
              </a:rPr>
              <a:t>The Serial or Serial-ATA ports: To connect the internal hard drive(s) to the central unit, the disk drive(s) (CD-ROM, DVD-ROM, Blu-Ray), ...</a:t>
            </a:r>
            <a:endParaRPr lang="fr-FR" sz="32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21828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9664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7" name="Title 1"/>
          <p:cNvSpPr txBox="1">
            <a:spLocks/>
          </p:cNvSpPr>
          <p:nvPr/>
        </p:nvSpPr>
        <p:spPr>
          <a:xfrm>
            <a:off x="755650" y="240467"/>
            <a:ext cx="8894977" cy="56197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just"/>
            <a:r>
              <a:rPr lang="fr-FR" sz="3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Connexion à l’ordinateur</a:t>
            </a:r>
            <a:endParaRPr lang="fr-FR" sz="3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71BC0D0C-0868-4FD9-B63E-9D6F38ED3D4A}" type="slidenum">
              <a:rPr lang="en-US" smtClean="0"/>
              <a:t>9</a:t>
            </a:fld>
            <a:endParaRPr lang="en-US"/>
          </a:p>
        </p:txBody>
      </p:sp>
      <p:pic>
        <p:nvPicPr>
          <p:cNvPr id="5122" name="Picture 2" descr="Serial ATA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1042908"/>
            <a:ext cx="4151000" cy="567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6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6254</TotalTime>
  <Words>1123</Words>
  <Application>Microsoft Office PowerPoint</Application>
  <PresentationFormat>Widescreen</PresentationFormat>
  <Paragraphs>146</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Malak blk</cp:lastModifiedBy>
  <cp:revision>502</cp:revision>
  <dcterms:created xsi:type="dcterms:W3CDTF">2022-08-01T13:39:14Z</dcterms:created>
  <dcterms:modified xsi:type="dcterms:W3CDTF">2023-12-16T10:20:19Z</dcterms:modified>
</cp:coreProperties>
</file>