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2"/>
  </p:notesMasterIdLst>
  <p:sldIdLst>
    <p:sldId id="256" r:id="rId5"/>
    <p:sldId id="258" r:id="rId6"/>
    <p:sldId id="259" r:id="rId7"/>
    <p:sldId id="283" r:id="rId8"/>
    <p:sldId id="284" r:id="rId9"/>
    <p:sldId id="285" r:id="rId10"/>
    <p:sldId id="28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hapiter 1" id="{3374D542-6E3E-455F-9BFB-B45891911720}">
          <p14:sldIdLst>
            <p14:sldId id="256"/>
            <p14:sldId id="258"/>
            <p14:sldId id="259"/>
            <p14:sldId id="283"/>
            <p14:sldId id="284"/>
            <p14:sldId id="285"/>
            <p14:sldId id="28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598" autoAdjust="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3FCC2-4E7A-4671-AA79-177CB194E449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1C38D-F26D-4167-83EF-8774BC62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50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3238323-0ADF-4328-9564-AEB5DFD80DB6}"/>
              </a:ext>
            </a:extLst>
          </p:cNvPr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776FAE-C8F8-44A1-8BC7-9EB9483714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3500"/>
            <a:ext cx="9144000" cy="1790700"/>
          </a:xfrm>
        </p:spPr>
        <p:txBody>
          <a:bodyPr vert="horz" lIns="91440" tIns="0" rIns="91440" bIns="0" rtlCol="0" anchor="t" anchorCtr="0">
            <a:noAutofit/>
          </a:bodyPr>
          <a:lstStyle>
            <a:lvl1pPr>
              <a:lnSpc>
                <a:spcPct val="100000"/>
              </a:lnSpc>
              <a:defRPr lang="en-US" sz="48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900C6-1C2C-4612-8672-356C6DDFD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8009"/>
            <a:ext cx="9144000" cy="1287675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lang="en-US" sz="2400" dirty="0">
                <a:solidFill>
                  <a:schemeClr val="bg1"/>
                </a:solidFill>
                <a:latin typeface="+mj-lt"/>
              </a:defRPr>
            </a:lvl1pPr>
          </a:lstStyle>
          <a:p>
            <a:pPr marL="228600" lvl="0" indent="-228600">
              <a:lnSpc>
                <a:spcPct val="150000"/>
              </a:lnSpc>
              <a:spcAft>
                <a:spcPts val="1200"/>
              </a:spcAft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74E620-B44E-41FF-8FA1-D955BD69C0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13926" b="71478"/>
          <a:stretch/>
        </p:blipFill>
        <p:spPr>
          <a:xfrm>
            <a:off x="342899" y="4546601"/>
            <a:ext cx="11715751" cy="202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4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B8AB91F-D739-4DD5-859B-B16B125BE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4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770BB0-A521-41C6-A0AE-BEE679D2A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F89203F-46EF-44A2-956A-7FF6AF93BE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1D47175-944E-463B-ABBB-06669A473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862" y="1507068"/>
            <a:ext cx="3192379" cy="4669896"/>
          </a:xfrm>
        </p:spPr>
        <p:txBody>
          <a:bodyPr anchor="ctr"/>
          <a:lstStyle>
            <a:lvl1pPr marL="0" indent="0" algn="l">
              <a:lnSpc>
                <a:spcPct val="150000"/>
              </a:lnSpc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 algn="l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0725B0-0DB7-41CE-9C4C-39E8D0F6325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95537" y="1507068"/>
            <a:ext cx="7143905" cy="4669896"/>
          </a:xfrm>
        </p:spPr>
        <p:txBody>
          <a:bodyPr anchor="ctr"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F9E63483-559C-4A6F-B04F-D6C56A3CC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4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2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0017C897-2775-4930-B0BE-BEB724532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5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258610D-0376-4D1E-8ED8-29382288BB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783"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1C16CD2-606C-441E-BBA3-51767980C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0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667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D5FD28E-AEC9-43B8-86F4-9CD3C41D49D7}"/>
              </a:ext>
            </a:extLst>
          </p:cNvPr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FE014-E3CD-4B9A-A705-F1CADD8F4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DE5F7-8A52-43AD-8F30-F13CF5450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C85AE-A002-4BA3-8D90-3960ED0FF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4E560-77BF-4D1A-B6E7-CD55CE12B1B8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03AA5-C732-4ECB-88D6-DAA20E2C1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80433-CBB5-49C5-B032-5A800E5D0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9379A-16E2-4C4A-96D0-A52C442257E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32A06DA-7FF5-4DDE-94D0-63A83DB241E8}"/>
              </a:ext>
            </a:extLst>
          </p:cNvPr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51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52" r:id="rId4"/>
    <p:sldLayoutId id="2147483660" r:id="rId5"/>
    <p:sldLayoutId id="2147483662" r:id="rId6"/>
    <p:sldLayoutId id="2147483661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kern="120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F8D61-9318-4DC8-A868-2B1BFDD2B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107" y="4057846"/>
            <a:ext cx="10294069" cy="2267540"/>
          </a:xfrm>
        </p:spPr>
        <p:txBody>
          <a:bodyPr/>
          <a:lstStyle/>
          <a:p>
            <a:pPr algn="ctr"/>
            <a:r>
              <a:rPr lang="fr-FR" sz="3200" dirty="0"/>
              <a:t>Chapitre 1 :Introduction aux Systèmes d’Information et aux Bases de Données avec Access</a:t>
            </a:r>
            <a:endParaRPr lang="en-US" sz="32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6FA85D-3B0A-4E0C-B8AC-042993910A93}"/>
              </a:ext>
            </a:extLst>
          </p:cNvPr>
          <p:cNvSpPr txBox="1">
            <a:spLocks/>
          </p:cNvSpPr>
          <p:nvPr/>
        </p:nvSpPr>
        <p:spPr>
          <a:xfrm>
            <a:off x="8077762" y="5255593"/>
            <a:ext cx="2447364" cy="49523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>
                <a:solidFill>
                  <a:srgbClr val="408E93"/>
                </a:solidFill>
                <a:latin typeface="Agency FB" panose="020B0503020202020204" pitchFamily="34" charset="0"/>
                <a:ea typeface="+mj-ea"/>
                <a:cs typeface="Segoe UI Light" panose="020B0502040204020203" pitchFamily="34" charset="0"/>
              </a:defRPr>
            </a:lvl1pPr>
          </a:lstStyle>
          <a:p>
            <a:pPr>
              <a:spcBef>
                <a:spcPts val="1000"/>
              </a:spcBef>
            </a:pPr>
            <a:endParaRPr lang="en-US" sz="1800" dirty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5EF8D61-9318-4DC8-A868-2B1BFDD2B2C0}"/>
              </a:ext>
            </a:extLst>
          </p:cNvPr>
          <p:cNvSpPr txBox="1">
            <a:spLocks/>
          </p:cNvSpPr>
          <p:nvPr/>
        </p:nvSpPr>
        <p:spPr>
          <a:xfrm>
            <a:off x="441488" y="1382206"/>
            <a:ext cx="9682900" cy="2991831"/>
          </a:xfrm>
          <a:prstGeom prst="rect">
            <a:avLst/>
          </a:prstGeom>
        </p:spPr>
        <p:txBody>
          <a:bodyPr vert="horz" lIns="91440" tIns="0" rIns="9144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7200" dirty="0" smtClean="0"/>
              <a:t>Les Base De </a:t>
            </a:r>
            <a:r>
              <a:rPr lang="fr-FR" sz="7200" dirty="0" err="1" smtClean="0"/>
              <a:t>donnees</a:t>
            </a:r>
            <a:r>
              <a:rPr lang="fr-FR" sz="7200" dirty="0" smtClean="0"/>
              <a:t> </a:t>
            </a:r>
            <a:br>
              <a:rPr lang="fr-FR" sz="7200" dirty="0" smtClean="0"/>
            </a:br>
            <a:r>
              <a:rPr lang="fr-FR" sz="7200" dirty="0" smtClean="0"/>
              <a:t>            sous </a:t>
            </a:r>
            <a:r>
              <a:rPr lang="fr-FR" sz="7200" dirty="0" err="1" smtClean="0"/>
              <a:t>access</a:t>
            </a:r>
            <a:endParaRPr lang="fr-FR" sz="7200" dirty="0"/>
          </a:p>
        </p:txBody>
      </p:sp>
    </p:spTree>
    <p:extLst>
      <p:ext uri="{BB962C8B-B14F-4D97-AF65-F5344CB8AC3E}">
        <p14:creationId xmlns:p14="http://schemas.microsoft.com/office/powerpoint/2010/main" val="299758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7273F9-59F9-4FB3-9D34-82C64C4F8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</p:spPr>
        <p:txBody>
          <a:bodyPr/>
          <a:lstStyle/>
          <a:p>
            <a:r>
              <a:rPr lang="fr-FR" dirty="0"/>
              <a:t>1. Le Système d’Information (SI)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5AB49E1-195D-497A-BB31-2158958CA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607" y="1337385"/>
            <a:ext cx="10496704" cy="514825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fr-FR" sz="4400" b="1" dirty="0" smtClean="0">
                <a:solidFill>
                  <a:srgbClr val="FF0000"/>
                </a:solidFill>
              </a:rPr>
              <a:t>Définition </a:t>
            </a:r>
            <a:r>
              <a:rPr lang="fr-FR" sz="4400" b="1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fr-FR" sz="3600" dirty="0"/>
              <a:t>Un </a:t>
            </a:r>
            <a:r>
              <a:rPr lang="fr-FR" sz="3600" b="1" dirty="0"/>
              <a:t>Système d’Information (SI)</a:t>
            </a:r>
            <a:r>
              <a:rPr lang="fr-FR" sz="3600" dirty="0"/>
              <a:t> est un </a:t>
            </a:r>
            <a:r>
              <a:rPr lang="fr-FR" sz="3600" dirty="0" smtClean="0"/>
              <a:t>ensemble </a:t>
            </a:r>
            <a:r>
              <a:rPr lang="fr-FR" sz="3600" dirty="0"/>
              <a:t>organisé de ressources (personnes, matériels, logiciels, données et procédures) permettant de :</a:t>
            </a:r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FR" sz="3600" b="1" dirty="0" smtClean="0"/>
              <a:t>Collecter</a:t>
            </a:r>
            <a:endParaRPr lang="fr-FR" sz="3600" dirty="0"/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FR" sz="3600" b="1" dirty="0" smtClean="0"/>
              <a:t>Traiter</a:t>
            </a:r>
            <a:endParaRPr lang="fr-FR" sz="3600" dirty="0"/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FR" sz="3600" b="1" dirty="0" smtClean="0"/>
              <a:t>Stocker</a:t>
            </a:r>
            <a:endParaRPr lang="fr-FR" sz="3600" dirty="0"/>
          </a:p>
          <a:p>
            <a:pPr marL="571500" indent="-57150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FR" sz="3600" dirty="0"/>
              <a:t>et </a:t>
            </a:r>
            <a:r>
              <a:rPr lang="fr-FR" sz="3600" b="1" dirty="0"/>
              <a:t>Diffuser</a:t>
            </a:r>
            <a:r>
              <a:rPr lang="fr-FR" sz="3600" dirty="0"/>
              <a:t> l’information dans une organisation.</a:t>
            </a:r>
          </a:p>
          <a:p>
            <a:pPr>
              <a:lnSpc>
                <a:spcPct val="120000"/>
              </a:lnSpc>
            </a:pPr>
            <a:r>
              <a:rPr lang="fr-FR" sz="3600" dirty="0"/>
              <a:t>Le SI soutient la prise de décision et améliore la communication interne et externe de l’entreprise</a:t>
            </a:r>
            <a:r>
              <a:rPr lang="fr-FR" sz="1600" dirty="0"/>
              <a:t>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6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83D2B2-24CC-41A1-8AC3-EDF2DA2C3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</a:t>
            </a:r>
            <a:r>
              <a:rPr lang="fr-FR" dirty="0" smtClean="0"/>
              <a:t>Les </a:t>
            </a:r>
            <a:r>
              <a:rPr lang="fr-FR" dirty="0"/>
              <a:t>Base de Données (BD)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85CDB0-AD30-4DBB-AC55-D824F09CE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4" y="1604210"/>
            <a:ext cx="10983132" cy="4805161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1.Définition </a:t>
            </a:r>
            <a:r>
              <a:rPr lang="fr-FR" sz="2800" b="1" dirty="0">
                <a:solidFill>
                  <a:srgbClr val="FF0000"/>
                </a:solidFill>
              </a:rPr>
              <a:t>:</a:t>
            </a:r>
          </a:p>
          <a:p>
            <a:r>
              <a:rPr lang="fr-FR" sz="2800" dirty="0"/>
              <a:t>Une </a:t>
            </a:r>
            <a:r>
              <a:rPr lang="fr-FR" sz="2800" b="1" dirty="0"/>
              <a:t>Base de Données</a:t>
            </a:r>
            <a:r>
              <a:rPr lang="fr-FR" sz="2800" dirty="0"/>
              <a:t> est un ensemble structuré et organisé de données stockées dans un ordinateur.</a:t>
            </a:r>
            <a:br>
              <a:rPr lang="fr-FR" sz="2800" dirty="0"/>
            </a:br>
            <a:r>
              <a:rPr lang="fr-FR" sz="2800" dirty="0"/>
              <a:t>Elle permet de </a:t>
            </a:r>
            <a:r>
              <a:rPr lang="fr-FR" sz="2800" b="1" dirty="0"/>
              <a:t>stocker</a:t>
            </a:r>
            <a:r>
              <a:rPr lang="fr-FR" sz="2800" dirty="0"/>
              <a:t>, </a:t>
            </a:r>
            <a:r>
              <a:rPr lang="fr-FR" sz="2800" b="1" dirty="0"/>
              <a:t>gérer</a:t>
            </a:r>
            <a:r>
              <a:rPr lang="fr-FR" sz="2800" dirty="0"/>
              <a:t> et </a:t>
            </a:r>
            <a:r>
              <a:rPr lang="fr-FR" sz="2800" b="1" dirty="0"/>
              <a:t>retrouver</a:t>
            </a:r>
            <a:r>
              <a:rPr lang="fr-FR" sz="2800" dirty="0"/>
              <a:t> les informations de manière rapide et efficace</a:t>
            </a:r>
            <a:r>
              <a:rPr lang="fr-FR" sz="2000" dirty="0" smtClean="0"/>
              <a:t>.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99743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2. </a:t>
            </a:r>
            <a:r>
              <a:rPr lang="fr-FR" sz="2400" b="1" dirty="0">
                <a:solidFill>
                  <a:srgbClr val="FF0000"/>
                </a:solidFill>
              </a:rPr>
              <a:t>Le rôle de la Base de Données en finance</a:t>
            </a:r>
          </a:p>
          <a:p>
            <a:r>
              <a:rPr lang="fr-FR" sz="2000" dirty="0"/>
              <a:t>La base de données est un outil essentiel pour la </a:t>
            </a:r>
            <a:r>
              <a:rPr lang="fr-FR" sz="2000" b="1" dirty="0"/>
              <a:t>gestion financière</a:t>
            </a:r>
            <a:r>
              <a:rPr lang="fr-FR" sz="2000" dirty="0"/>
              <a:t>, car elle permet de 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000" dirty="0"/>
              <a:t>Stocker toutes les informations financières : dépenses, revenus, factures, salaires, etc.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000" dirty="0"/>
              <a:t>Effectuer un </a:t>
            </a:r>
            <a:r>
              <a:rPr lang="fr-FR" sz="2000" b="1" dirty="0"/>
              <a:t>suivi précis</a:t>
            </a:r>
            <a:r>
              <a:rPr lang="fr-FR" sz="2000" dirty="0"/>
              <a:t> des opérations.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000" dirty="0"/>
              <a:t>Générer automatiquement des </a:t>
            </a:r>
            <a:r>
              <a:rPr lang="fr-FR" sz="2000" b="1" dirty="0"/>
              <a:t>rapports financiers</a:t>
            </a:r>
            <a:r>
              <a:rPr lang="fr-FR" sz="2000" dirty="0"/>
              <a:t> (bilan, budget, résultat).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000" dirty="0"/>
              <a:t>Aider à la </a:t>
            </a:r>
            <a:r>
              <a:rPr lang="fr-FR" sz="2000" b="1" dirty="0"/>
              <a:t>prise de décision financière</a:t>
            </a:r>
            <a:r>
              <a:rPr lang="fr-FR" sz="2000" dirty="0"/>
              <a:t> grâce à des données fiables.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Les Base de Données (BD)</a:t>
            </a:r>
          </a:p>
        </p:txBody>
      </p:sp>
    </p:spTree>
    <p:extLst>
      <p:ext uri="{BB962C8B-B14F-4D97-AF65-F5344CB8AC3E}">
        <p14:creationId xmlns:p14="http://schemas.microsoft.com/office/powerpoint/2010/main" val="116094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4433" y="1348033"/>
            <a:ext cx="10983131" cy="4828930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1. </a:t>
            </a:r>
            <a:r>
              <a:rPr lang="fr-FR" sz="2400" b="1" dirty="0">
                <a:solidFill>
                  <a:srgbClr val="FF0000"/>
                </a:solidFill>
              </a:rPr>
              <a:t>Définition :</a:t>
            </a:r>
          </a:p>
          <a:p>
            <a:r>
              <a:rPr lang="fr-FR" sz="2000" dirty="0"/>
              <a:t>Un </a:t>
            </a:r>
            <a:r>
              <a:rPr lang="fr-FR" sz="2000" b="1" dirty="0"/>
              <a:t>SGBD</a:t>
            </a:r>
            <a:r>
              <a:rPr lang="fr-FR" sz="2000" dirty="0"/>
              <a:t> est un logiciel qui permet de </a:t>
            </a:r>
            <a:r>
              <a:rPr lang="fr-FR" sz="2000" b="1" dirty="0"/>
              <a:t>créer</a:t>
            </a:r>
            <a:r>
              <a:rPr lang="fr-FR" sz="2000" dirty="0"/>
              <a:t>, </a:t>
            </a:r>
            <a:r>
              <a:rPr lang="fr-FR" sz="2000" b="1" dirty="0"/>
              <a:t>gérer</a:t>
            </a:r>
            <a:r>
              <a:rPr lang="fr-FR" sz="2000" dirty="0"/>
              <a:t> et </a:t>
            </a:r>
            <a:r>
              <a:rPr lang="fr-FR" sz="2000" b="1" dirty="0"/>
              <a:t>exploiter</a:t>
            </a:r>
            <a:r>
              <a:rPr lang="fr-FR" sz="2000" dirty="0"/>
              <a:t> une base de données.</a:t>
            </a:r>
          </a:p>
          <a:p>
            <a:r>
              <a:rPr lang="fr-FR" sz="2400" b="1" dirty="0" smtClean="0">
                <a:solidFill>
                  <a:srgbClr val="FF0000"/>
                </a:solidFill>
              </a:rPr>
              <a:t>2. </a:t>
            </a:r>
            <a:r>
              <a:rPr lang="fr-FR" sz="2400" b="1" dirty="0">
                <a:solidFill>
                  <a:srgbClr val="FF0000"/>
                </a:solidFill>
              </a:rPr>
              <a:t>Fonctions principales 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000" dirty="0"/>
              <a:t>Création et définition des tables.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000" dirty="0"/>
              <a:t>Insertion, modification et suppression des données.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000" dirty="0"/>
              <a:t>Gestion de la sécurité et des utilisateurs.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000" dirty="0"/>
              <a:t>Exécution de requêtes et génération de rapports</a:t>
            </a:r>
            <a:r>
              <a:rPr lang="fr-FR" sz="2000" dirty="0" smtClean="0"/>
              <a:t>.</a:t>
            </a:r>
            <a:endParaRPr lang="fr-FR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4434" y="410921"/>
            <a:ext cx="10983132" cy="747763"/>
          </a:xfrm>
        </p:spPr>
        <p:txBody>
          <a:bodyPr/>
          <a:lstStyle/>
          <a:p>
            <a:r>
              <a:rPr lang="fr-FR" dirty="0" smtClean="0"/>
              <a:t>3.Les Systèmes </a:t>
            </a:r>
            <a:r>
              <a:rPr lang="fr-FR" dirty="0"/>
              <a:t>de Gestion de Base de Données (SGBD)</a:t>
            </a:r>
          </a:p>
        </p:txBody>
      </p:sp>
    </p:spTree>
    <p:extLst>
      <p:ext uri="{BB962C8B-B14F-4D97-AF65-F5344CB8AC3E}">
        <p14:creationId xmlns:p14="http://schemas.microsoft.com/office/powerpoint/2010/main" val="427671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560881"/>
              </p:ext>
            </p:extLst>
          </p:nvPr>
        </p:nvGraphicFramePr>
        <p:xfrm>
          <a:off x="876693" y="1582833"/>
          <a:ext cx="10477107" cy="4902804"/>
        </p:xfrm>
        <a:graphic>
          <a:graphicData uri="http://schemas.openxmlformats.org/drawingml/2006/table">
            <a:tbl>
              <a:tblPr/>
              <a:tblGrid>
                <a:gridCol w="3492369">
                  <a:extLst>
                    <a:ext uri="{9D8B030D-6E8A-4147-A177-3AD203B41FA5}">
                      <a16:colId xmlns:a16="http://schemas.microsoft.com/office/drawing/2014/main" val="927203680"/>
                    </a:ext>
                  </a:extLst>
                </a:gridCol>
                <a:gridCol w="3492369">
                  <a:extLst>
                    <a:ext uri="{9D8B030D-6E8A-4147-A177-3AD203B41FA5}">
                      <a16:colId xmlns:a16="http://schemas.microsoft.com/office/drawing/2014/main" val="2533843164"/>
                    </a:ext>
                  </a:extLst>
                </a:gridCol>
                <a:gridCol w="3492369">
                  <a:extLst>
                    <a:ext uri="{9D8B030D-6E8A-4147-A177-3AD203B41FA5}">
                      <a16:colId xmlns:a16="http://schemas.microsoft.com/office/drawing/2014/main" val="3381808009"/>
                    </a:ext>
                  </a:extLst>
                </a:gridCol>
              </a:tblGrid>
              <a:tr h="817134">
                <a:tc>
                  <a:txBody>
                    <a:bodyPr/>
                    <a:lstStyle/>
                    <a:p>
                      <a:r>
                        <a:rPr lang="fr-FR" sz="2000" b="1" dirty="0"/>
                        <a:t>Logiciel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Type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Utilisation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9050846"/>
                  </a:ext>
                </a:extLst>
              </a:tr>
              <a:tr h="817134"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Microsoft Access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Bureautique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Petites entreprises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916226"/>
                  </a:ext>
                </a:extLst>
              </a:tr>
              <a:tr h="817134">
                <a:tc>
                  <a:txBody>
                    <a:bodyPr/>
                    <a:lstStyle/>
                    <a:p>
                      <a:r>
                        <a:rPr lang="fr-FR" b="1" dirty="0"/>
                        <a:t>MySQL</a:t>
                      </a:r>
                      <a:endParaRPr lang="fr-F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Open source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Sites web, serveurs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5922938"/>
                  </a:ext>
                </a:extLst>
              </a:tr>
              <a:tr h="817134">
                <a:tc>
                  <a:txBody>
                    <a:bodyPr/>
                    <a:lstStyle/>
                    <a:p>
                      <a:r>
                        <a:rPr lang="fr-FR" b="1"/>
                        <a:t>Oracle</a:t>
                      </a:r>
                      <a:endParaRPr lang="fr-F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Commercial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Grandes entreprises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9077200"/>
                  </a:ext>
                </a:extLst>
              </a:tr>
              <a:tr h="817134">
                <a:tc>
                  <a:txBody>
                    <a:bodyPr/>
                    <a:lstStyle/>
                    <a:p>
                      <a:r>
                        <a:rPr lang="fr-FR" b="1"/>
                        <a:t>SQL Server</a:t>
                      </a:r>
                      <a:endParaRPr lang="fr-F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Microsoft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Moyennes entreprises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353565"/>
                  </a:ext>
                </a:extLst>
              </a:tr>
              <a:tr h="817134">
                <a:tc>
                  <a:txBody>
                    <a:bodyPr/>
                    <a:lstStyle/>
                    <a:p>
                      <a:r>
                        <a:rPr lang="fr-FR" b="1"/>
                        <a:t>PostgreSQL</a:t>
                      </a:r>
                      <a:endParaRPr lang="fr-F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Open source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Universités, recherche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81879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3.Les </a:t>
            </a:r>
            <a:r>
              <a:rPr lang="fr-FR" dirty="0"/>
              <a:t>Systèmes de Gestion de Base de Données (SGBD)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450210" y="1564849"/>
            <a:ext cx="9427" cy="4798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956981" y="1630837"/>
            <a:ext cx="47134" cy="4637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22495" y="2386410"/>
            <a:ext cx="10437043" cy="3976684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722495" y="1582834"/>
            <a:ext cx="10437043" cy="72903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4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4433" y="1357459"/>
            <a:ext cx="10983131" cy="5241303"/>
          </a:xfrm>
        </p:spPr>
        <p:txBody>
          <a:bodyPr>
            <a:normAutofit fontScale="92500" lnSpcReduction="10000"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4.1 Définition :</a:t>
            </a:r>
          </a:p>
          <a:p>
            <a:pPr>
              <a:lnSpc>
                <a:spcPct val="120000"/>
              </a:lnSpc>
            </a:pPr>
            <a:r>
              <a:rPr lang="fr-FR" sz="2600" b="1" dirty="0" smtClean="0"/>
              <a:t>Microsoft Access</a:t>
            </a:r>
            <a:r>
              <a:rPr lang="fr-FR" sz="2600" dirty="0" smtClean="0"/>
              <a:t> est un système de gestion de base de données </a:t>
            </a:r>
            <a:r>
              <a:rPr lang="fr-FR" sz="2600" b="1" dirty="0" smtClean="0"/>
              <a:t>relationnelle</a:t>
            </a:r>
            <a:r>
              <a:rPr lang="fr-FR" sz="2600" dirty="0" smtClean="0"/>
              <a:t> développé par Microsoft.</a:t>
            </a:r>
            <a:br>
              <a:rPr lang="fr-FR" sz="2600" dirty="0" smtClean="0"/>
            </a:br>
            <a:r>
              <a:rPr lang="fr-FR" sz="2600" dirty="0" smtClean="0"/>
              <a:t>Il permet de créer, manipuler et gérer des bases de données.</a:t>
            </a:r>
          </a:p>
          <a:p>
            <a:r>
              <a:rPr lang="fr-FR" sz="2800" b="1" dirty="0" smtClean="0">
                <a:solidFill>
                  <a:srgbClr val="FF0000"/>
                </a:solidFill>
              </a:rPr>
              <a:t>4.2 Les principaux objets de Microsoft Access</a:t>
            </a:r>
          </a:p>
          <a:p>
            <a:r>
              <a:rPr lang="fr-FR" sz="2600" dirty="0" smtClean="0"/>
              <a:t>Access contient plusieurs </a:t>
            </a:r>
            <a:r>
              <a:rPr lang="fr-FR" sz="2600" b="1" dirty="0" smtClean="0"/>
              <a:t>composants essentiels</a:t>
            </a:r>
            <a:r>
              <a:rPr lang="fr-FR" sz="2600" dirty="0" smtClean="0"/>
              <a:t> pour créer et gérer une base de données :</a:t>
            </a:r>
          </a:p>
          <a:p>
            <a:pPr>
              <a:buNone/>
            </a:pPr>
            <a:r>
              <a:rPr lang="fr-FR" sz="2600" b="1" dirty="0" smtClean="0"/>
              <a:t>                   1. Tables                                            4. États (ou Rapports)</a:t>
            </a:r>
          </a:p>
          <a:p>
            <a:pPr>
              <a:buNone/>
            </a:pPr>
            <a:r>
              <a:rPr lang="fr-FR" sz="2600" b="1" dirty="0" smtClean="0"/>
              <a:t>                   2. </a:t>
            </a:r>
            <a:r>
              <a:rPr lang="fr-FR" sz="2600" b="1" dirty="0" smtClean="0"/>
              <a:t>Requêtes                                         </a:t>
            </a:r>
            <a:r>
              <a:rPr lang="fr-FR" sz="2600" b="1" dirty="0" smtClean="0"/>
              <a:t>5</a:t>
            </a:r>
            <a:r>
              <a:rPr lang="fr-FR" sz="2600" b="1" dirty="0"/>
              <a:t>. Macros </a:t>
            </a:r>
            <a:endParaRPr lang="fr-FR" sz="2600" b="1" dirty="0" smtClean="0"/>
          </a:p>
          <a:p>
            <a:pPr>
              <a:buNone/>
            </a:pPr>
            <a:r>
              <a:rPr lang="fr-FR" sz="2600" b="1" dirty="0" smtClean="0"/>
              <a:t>                   3. Formulaires                                   6. Modules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fr-FR" sz="2600" b="1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fr-FR" sz="2600" b="1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4.Introduction à Microsoft Access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479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t Started with 3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Autofit/>
      </a:bodyPr>
      <a:lstStyle>
        <a:defPPr marL="0" indent="0" algn="l">
          <a:lnSpc>
            <a:spcPts val="1800"/>
          </a:lnSpc>
          <a:spcAft>
            <a:spcPts val="600"/>
          </a:spcAft>
          <a:buNone/>
          <a:defRPr sz="1200" dirty="0" smtClean="0">
            <a:solidFill>
              <a:prstClr val="black">
                <a:lumMod val="75000"/>
                <a:lumOff val="25000"/>
              </a:prstClr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M16411177_Bring Your Presentations_win32_mlw - v3" id="{DE0A717D-0B12-4D44-8613-A03A4CD6D7EE}" vid="{30B64ACD-7D47-478C-8DC1-E97D1D0752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480f6609812271f56e53f2aff71704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b48d77c16982ba2890c3fe2b4c067b2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20A972-1CDD-4EF3-89C2-EBD9E5E1FD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90717D-CB20-4004-8DD0-01756D9D039A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18A56FF6-92BD-46DE-9059-01B9F08E888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408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Segoe UI</vt:lpstr>
      <vt:lpstr>Segoe UI Light</vt:lpstr>
      <vt:lpstr>Wingdings</vt:lpstr>
      <vt:lpstr>Get Started with 3D</vt:lpstr>
      <vt:lpstr>Chapitre 1 :Introduction aux Systèmes d’Information et aux Bases de Données avec Access</vt:lpstr>
      <vt:lpstr>1. Le Système d’Information (SI)</vt:lpstr>
      <vt:lpstr>2. Les Base de Données (BD)</vt:lpstr>
      <vt:lpstr>2. Les Base de Données (BD)</vt:lpstr>
      <vt:lpstr>3.Les Systèmes de Gestion de Base de Données (SGBD)</vt:lpstr>
      <vt:lpstr>3.Les Systèmes de Gestion de Base de Données (SGBD)</vt:lpstr>
      <vt:lpstr>4.Introduction à Microsoft Access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2025-10-24T14:24:52Z</dcterms:created>
  <dcterms:modified xsi:type="dcterms:W3CDTF">2025-10-25T07:19:28Z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