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 id="2147483792" r:id="rId2"/>
    <p:sldMasterId id="2147483804" r:id="rId3"/>
  </p:sldMasterIdLst>
  <p:notesMasterIdLst>
    <p:notesMasterId r:id="rId30"/>
  </p:notesMasterIdLst>
  <p:handoutMasterIdLst>
    <p:handoutMasterId r:id="rId31"/>
  </p:handoutMasterIdLst>
  <p:sldIdLst>
    <p:sldId id="259" r:id="rId4"/>
    <p:sldId id="258" r:id="rId5"/>
    <p:sldId id="325" r:id="rId6"/>
    <p:sldId id="351" r:id="rId7"/>
    <p:sldId id="348" r:id="rId8"/>
    <p:sldId id="349" r:id="rId9"/>
    <p:sldId id="336" r:id="rId10"/>
    <p:sldId id="313" r:id="rId11"/>
    <p:sldId id="317" r:id="rId12"/>
    <p:sldId id="337" r:id="rId13"/>
    <p:sldId id="338" r:id="rId14"/>
    <p:sldId id="339" r:id="rId15"/>
    <p:sldId id="321" r:id="rId16"/>
    <p:sldId id="341" r:id="rId17"/>
    <p:sldId id="340" r:id="rId18"/>
    <p:sldId id="342" r:id="rId19"/>
    <p:sldId id="322" r:id="rId20"/>
    <p:sldId id="344" r:id="rId21"/>
    <p:sldId id="345" r:id="rId22"/>
    <p:sldId id="346" r:id="rId23"/>
    <p:sldId id="347" r:id="rId24"/>
    <p:sldId id="327" r:id="rId25"/>
    <p:sldId id="323" r:id="rId26"/>
    <p:sldId id="328" r:id="rId27"/>
    <p:sldId id="276" r:id="rId28"/>
    <p:sldId id="275" r:id="rId2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706" autoAdjust="0"/>
    <p:restoredTop sz="94291" autoAdjust="0"/>
  </p:normalViewPr>
  <p:slideViewPr>
    <p:cSldViewPr>
      <p:cViewPr varScale="1">
        <p:scale>
          <a:sx n="65" d="100"/>
          <a:sy n="65" d="100"/>
        </p:scale>
        <p:origin x="1464" y="60"/>
      </p:cViewPr>
      <p:guideLst>
        <p:guide orient="horz" pos="2160"/>
        <p:guide pos="2880"/>
      </p:guideLst>
    </p:cSldViewPr>
  </p:slideViewPr>
  <p:outlineViewPr>
    <p:cViewPr>
      <p:scale>
        <a:sx n="33" d="100"/>
        <a:sy n="33" d="100"/>
      </p:scale>
      <p:origin x="0" y="-8502"/>
    </p:cViewPr>
  </p:outlineViewPr>
  <p:notesTextViewPr>
    <p:cViewPr>
      <p:scale>
        <a:sx n="100" d="100"/>
        <a:sy n="100" d="100"/>
      </p:scale>
      <p:origin x="0" y="0"/>
    </p:cViewPr>
  </p:notesTextViewPr>
  <p:sorterViewPr>
    <p:cViewPr>
      <p:scale>
        <a:sx n="100" d="100"/>
        <a:sy n="100" d="100"/>
      </p:scale>
      <p:origin x="0" y="-1056"/>
    </p:cViewPr>
  </p:sorterViewPr>
  <p:notesViewPr>
    <p:cSldViewPr>
      <p:cViewPr varScale="1">
        <p:scale>
          <a:sx n="53" d="100"/>
          <a:sy n="53" d="100"/>
        </p:scale>
        <p:origin x="284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27B4698-4CBC-717A-CA15-B8853CA9776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B0D17AE-BBDD-39A3-E6D5-8878AC1B5F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0CBE87-73C7-474C-90ED-D1FCAAB9C449}" type="datetime12">
              <a:rPr lang="ar-SA" smtClean="0"/>
              <a:t>15/03/2025 04:58 م</a:t>
            </a:fld>
            <a:endParaRPr lang="fr-FR"/>
          </a:p>
        </p:txBody>
      </p:sp>
      <p:sp>
        <p:nvSpPr>
          <p:cNvPr id="4" name="Espace réservé du pied de page 3">
            <a:extLst>
              <a:ext uri="{FF2B5EF4-FFF2-40B4-BE49-F238E27FC236}">
                <a16:creationId xmlns:a16="http://schemas.microsoft.com/office/drawing/2014/main" id="{D84F45D7-A4ED-6D14-6EF0-F7CE58122E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FDEDE3BC-0FF6-49FD-0260-00595EA8563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02E3ACA-E6F2-4240-8F88-664CFF176EED}" type="slidenum">
              <a:rPr lang="fr-FR" smtClean="0"/>
              <a:t>‹N°›</a:t>
            </a:fld>
            <a:endParaRPr lang="fr-FR"/>
          </a:p>
        </p:txBody>
      </p:sp>
    </p:spTree>
    <p:extLst>
      <p:ext uri="{BB962C8B-B14F-4D97-AF65-F5344CB8AC3E}">
        <p14:creationId xmlns:p14="http://schemas.microsoft.com/office/powerpoint/2010/main" val="356739521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7B71A01-7AB0-4812-95EC-C1369B9C7A45}" type="datetime12">
              <a:rPr lang="ar-SA" smtClean="0"/>
              <a:t>15/03/2025 04:56 م</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hf hdr="0" ftr="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EDBA3-F7C6-D830-59A3-5B894130A9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6A7E81-DF8C-AF52-AEE6-574A36A314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8E5B82-DEFE-71E6-AFB0-2DD6190F33DC}"/>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533043BD-9A98-9A4E-D4BD-8188958D4127}"/>
              </a:ext>
            </a:extLst>
          </p:cNvPr>
          <p:cNvSpPr>
            <a:spLocks noGrp="1"/>
          </p:cNvSpPr>
          <p:nvPr>
            <p:ph type="sldNum" sz="quarter" idx="10"/>
          </p:nvPr>
        </p:nvSpPr>
        <p:spPr/>
        <p:txBody>
          <a:bodyPr/>
          <a:lstStyle/>
          <a:p>
            <a:fld id="{2E2342FB-EEDC-4836-80AE-9478FDE595DC}" type="slidenum">
              <a:rPr lang="ar-SA" smtClean="0"/>
              <a:pPr/>
              <a:t>3</a:t>
            </a:fld>
            <a:endParaRPr lang="ar-SA"/>
          </a:p>
        </p:txBody>
      </p:sp>
      <p:sp>
        <p:nvSpPr>
          <p:cNvPr id="5" name="Espace réservé de la date 4">
            <a:extLst>
              <a:ext uri="{FF2B5EF4-FFF2-40B4-BE49-F238E27FC236}">
                <a16:creationId xmlns:a16="http://schemas.microsoft.com/office/drawing/2014/main" id="{1C24FF43-0D82-12A6-2715-ABFDC378F299}"/>
              </a:ext>
            </a:extLst>
          </p:cNvPr>
          <p:cNvSpPr>
            <a:spLocks noGrp="1"/>
          </p:cNvSpPr>
          <p:nvPr>
            <p:ph type="dt" idx="1"/>
          </p:nvPr>
        </p:nvSpPr>
        <p:spPr/>
        <p:txBody>
          <a:bodyPr/>
          <a:lstStyle/>
          <a:p>
            <a:fld id="{53925E71-D34D-4233-B4F3-72FBAC8DD2F5}" type="datetime12">
              <a:rPr lang="ar-SA" smtClean="0"/>
              <a:t>15/03/2025 04:57 م</a:t>
            </a:fld>
            <a:endParaRPr lang="ar-SA"/>
          </a:p>
        </p:txBody>
      </p:sp>
    </p:spTree>
    <p:extLst>
      <p:ext uri="{BB962C8B-B14F-4D97-AF65-F5344CB8AC3E}">
        <p14:creationId xmlns:p14="http://schemas.microsoft.com/office/powerpoint/2010/main" val="526791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9A59E-C389-57E6-E728-691A967ECF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62368-FA77-DA67-17DA-0A8403E6AD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89F0DF-3600-3DC1-201D-6347BD299AE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1B9427D1-BB38-9F59-F3AE-DD3BEAFA06FE}"/>
              </a:ext>
            </a:extLst>
          </p:cNvPr>
          <p:cNvSpPr>
            <a:spLocks noGrp="1"/>
          </p:cNvSpPr>
          <p:nvPr>
            <p:ph type="sldNum" sz="quarter" idx="10"/>
          </p:nvPr>
        </p:nvSpPr>
        <p:spPr/>
        <p:txBody>
          <a:bodyPr/>
          <a:lstStyle/>
          <a:p>
            <a:fld id="{2E2342FB-EEDC-4836-80AE-9478FDE595DC}" type="slidenum">
              <a:rPr lang="ar-SA" smtClean="0"/>
              <a:pPr/>
              <a:t>12</a:t>
            </a:fld>
            <a:endParaRPr lang="ar-SA"/>
          </a:p>
        </p:txBody>
      </p:sp>
      <p:sp>
        <p:nvSpPr>
          <p:cNvPr id="5" name="Espace réservé de la date 4">
            <a:extLst>
              <a:ext uri="{FF2B5EF4-FFF2-40B4-BE49-F238E27FC236}">
                <a16:creationId xmlns:a16="http://schemas.microsoft.com/office/drawing/2014/main" id="{62CF139D-19E8-13AF-FC2F-31A5E93F28AD}"/>
              </a:ext>
            </a:extLst>
          </p:cNvPr>
          <p:cNvSpPr>
            <a:spLocks noGrp="1"/>
          </p:cNvSpPr>
          <p:nvPr>
            <p:ph type="dt" idx="1"/>
          </p:nvPr>
        </p:nvSpPr>
        <p:spPr/>
        <p:txBody>
          <a:bodyPr/>
          <a:lstStyle/>
          <a:p>
            <a:fld id="{FC972E6D-2ED7-46EF-82CF-35CC2357A7AF}" type="datetime12">
              <a:rPr lang="ar-SA" smtClean="0"/>
              <a:t>15/03/2025 04:57 م</a:t>
            </a:fld>
            <a:endParaRPr lang="ar-SA"/>
          </a:p>
        </p:txBody>
      </p:sp>
    </p:spTree>
    <p:extLst>
      <p:ext uri="{BB962C8B-B14F-4D97-AF65-F5344CB8AC3E}">
        <p14:creationId xmlns:p14="http://schemas.microsoft.com/office/powerpoint/2010/main" val="2554057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1ACA1-AB87-1F05-D02A-BE76932D0D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A4FE31-221F-5701-7F2D-70F0766A2D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9523FC-73F3-B4F6-4909-25333B8440C2}"/>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7AE42596-80A1-EBFE-8295-EEB92A2C7A6E}"/>
              </a:ext>
            </a:extLst>
          </p:cNvPr>
          <p:cNvSpPr>
            <a:spLocks noGrp="1"/>
          </p:cNvSpPr>
          <p:nvPr>
            <p:ph type="sldNum" sz="quarter" idx="10"/>
          </p:nvPr>
        </p:nvSpPr>
        <p:spPr/>
        <p:txBody>
          <a:bodyPr/>
          <a:lstStyle/>
          <a:p>
            <a:fld id="{2E2342FB-EEDC-4836-80AE-9478FDE595DC}" type="slidenum">
              <a:rPr lang="ar-SA" smtClean="0"/>
              <a:pPr/>
              <a:t>13</a:t>
            </a:fld>
            <a:endParaRPr lang="ar-SA"/>
          </a:p>
        </p:txBody>
      </p:sp>
      <p:sp>
        <p:nvSpPr>
          <p:cNvPr id="5" name="Espace réservé de la date 4">
            <a:extLst>
              <a:ext uri="{FF2B5EF4-FFF2-40B4-BE49-F238E27FC236}">
                <a16:creationId xmlns:a16="http://schemas.microsoft.com/office/drawing/2014/main" id="{E4FF1445-B3B9-7F08-FD6B-C63DC88CEA18}"/>
              </a:ext>
            </a:extLst>
          </p:cNvPr>
          <p:cNvSpPr>
            <a:spLocks noGrp="1"/>
          </p:cNvSpPr>
          <p:nvPr>
            <p:ph type="dt" idx="1"/>
          </p:nvPr>
        </p:nvSpPr>
        <p:spPr/>
        <p:txBody>
          <a:bodyPr/>
          <a:lstStyle/>
          <a:p>
            <a:fld id="{F1F94D90-88B2-451C-B9AF-F33A0612D240}" type="datetime12">
              <a:rPr lang="ar-SA" smtClean="0"/>
              <a:t>15/03/2025 04:57 م</a:t>
            </a:fld>
            <a:endParaRPr lang="ar-SA"/>
          </a:p>
        </p:txBody>
      </p:sp>
    </p:spTree>
    <p:extLst>
      <p:ext uri="{BB962C8B-B14F-4D97-AF65-F5344CB8AC3E}">
        <p14:creationId xmlns:p14="http://schemas.microsoft.com/office/powerpoint/2010/main" val="31994917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511CC-1033-2BA6-43EB-89E50D3133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C4B029-A335-A5D2-B58E-B934EA9BCA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C4449-DC88-7617-522A-F075DC7F2960}"/>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7F7BE342-0292-FEAC-9158-202212213673}"/>
              </a:ext>
            </a:extLst>
          </p:cNvPr>
          <p:cNvSpPr>
            <a:spLocks noGrp="1"/>
          </p:cNvSpPr>
          <p:nvPr>
            <p:ph type="sldNum" sz="quarter" idx="10"/>
          </p:nvPr>
        </p:nvSpPr>
        <p:spPr/>
        <p:txBody>
          <a:bodyPr/>
          <a:lstStyle/>
          <a:p>
            <a:fld id="{2E2342FB-EEDC-4836-80AE-9478FDE595DC}" type="slidenum">
              <a:rPr lang="ar-SA" smtClean="0"/>
              <a:pPr/>
              <a:t>14</a:t>
            </a:fld>
            <a:endParaRPr lang="ar-SA"/>
          </a:p>
        </p:txBody>
      </p:sp>
      <p:sp>
        <p:nvSpPr>
          <p:cNvPr id="5" name="Espace réservé de la date 4">
            <a:extLst>
              <a:ext uri="{FF2B5EF4-FFF2-40B4-BE49-F238E27FC236}">
                <a16:creationId xmlns:a16="http://schemas.microsoft.com/office/drawing/2014/main" id="{B8080C35-0B52-EC3C-133C-58AD64E145B6}"/>
              </a:ext>
            </a:extLst>
          </p:cNvPr>
          <p:cNvSpPr>
            <a:spLocks noGrp="1"/>
          </p:cNvSpPr>
          <p:nvPr>
            <p:ph type="dt" idx="1"/>
          </p:nvPr>
        </p:nvSpPr>
        <p:spPr/>
        <p:txBody>
          <a:bodyPr/>
          <a:lstStyle/>
          <a:p>
            <a:fld id="{E5C193C2-C565-486C-B598-2CD1EBC495B1}" type="datetime12">
              <a:rPr lang="ar-SA" smtClean="0"/>
              <a:t>15/03/2025 04:57 م</a:t>
            </a:fld>
            <a:endParaRPr lang="ar-SA"/>
          </a:p>
        </p:txBody>
      </p:sp>
    </p:spTree>
    <p:extLst>
      <p:ext uri="{BB962C8B-B14F-4D97-AF65-F5344CB8AC3E}">
        <p14:creationId xmlns:p14="http://schemas.microsoft.com/office/powerpoint/2010/main" val="2206255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EDE3D-057D-FED2-B1BA-3FCABF0C0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F08B96-348F-1C65-3094-B2537EEE31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8E6DC9-7364-E3F9-493F-FCBB181C15E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014C0700-538D-789E-CB4B-5A9CDC0FDA03}"/>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8C7B514C-6571-E6D8-781C-29FE3366D66C}"/>
              </a:ext>
            </a:extLst>
          </p:cNvPr>
          <p:cNvSpPr>
            <a:spLocks noGrp="1"/>
          </p:cNvSpPr>
          <p:nvPr>
            <p:ph type="dt" idx="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0E2EDE4C-CA02-4CCF-BE54-A8367AAAC822}" type="datetime12">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t>15/03/2025 04:57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53648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93B8A-47D3-B1EB-F7C4-8DCD4EF0F6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DE853A-05DC-0C83-A5C6-43020301A8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26721-9D63-0DB6-D47F-596201C88ABC}"/>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3F6292CA-AC26-D2CB-B8FF-456A0B1CAC8B}"/>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16</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8A00A022-2FC4-CCE2-6B4F-41592CEC1B29}"/>
              </a:ext>
            </a:extLst>
          </p:cNvPr>
          <p:cNvSpPr>
            <a:spLocks noGrp="1"/>
          </p:cNvSpPr>
          <p:nvPr>
            <p:ph type="dt" idx="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429F0D93-E2D4-4714-B15D-F5B06FB90FF8}" type="datetime12">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t>15/03/2025 04:57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3722717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B8A93-64F1-BE06-BA21-D7A770AB12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D185E-D289-F9F8-18BB-71B4FF02AB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7E9D04-1B30-0299-80EC-F23DC473DD42}"/>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FB3AF365-902D-AA4A-2BBB-6C99ACD4DA00}"/>
              </a:ext>
            </a:extLst>
          </p:cNvPr>
          <p:cNvSpPr>
            <a:spLocks noGrp="1"/>
          </p:cNvSpPr>
          <p:nvPr>
            <p:ph type="sldNum" sz="quarter" idx="10"/>
          </p:nvPr>
        </p:nvSpPr>
        <p:spPr/>
        <p:txBody>
          <a:bodyPr/>
          <a:lstStyle/>
          <a:p>
            <a:fld id="{2E2342FB-EEDC-4836-80AE-9478FDE595DC}" type="slidenum">
              <a:rPr lang="ar-SA" smtClean="0"/>
              <a:pPr/>
              <a:t>17</a:t>
            </a:fld>
            <a:endParaRPr lang="ar-SA"/>
          </a:p>
        </p:txBody>
      </p:sp>
      <p:sp>
        <p:nvSpPr>
          <p:cNvPr id="5" name="Espace réservé de la date 4">
            <a:extLst>
              <a:ext uri="{FF2B5EF4-FFF2-40B4-BE49-F238E27FC236}">
                <a16:creationId xmlns:a16="http://schemas.microsoft.com/office/drawing/2014/main" id="{8BFF0C93-0EC6-F729-BC09-56089D0C4CBB}"/>
              </a:ext>
            </a:extLst>
          </p:cNvPr>
          <p:cNvSpPr>
            <a:spLocks noGrp="1"/>
          </p:cNvSpPr>
          <p:nvPr>
            <p:ph type="dt" idx="1"/>
          </p:nvPr>
        </p:nvSpPr>
        <p:spPr/>
        <p:txBody>
          <a:bodyPr/>
          <a:lstStyle/>
          <a:p>
            <a:fld id="{7FBEE3D5-11AA-43F0-9569-4C2755284AB6}" type="datetime12">
              <a:rPr lang="ar-SA" smtClean="0"/>
              <a:t>15/03/2025 04:57 م</a:t>
            </a:fld>
            <a:endParaRPr lang="ar-SA"/>
          </a:p>
        </p:txBody>
      </p:sp>
    </p:spTree>
    <p:extLst>
      <p:ext uri="{BB962C8B-B14F-4D97-AF65-F5344CB8AC3E}">
        <p14:creationId xmlns:p14="http://schemas.microsoft.com/office/powerpoint/2010/main" val="2652020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CBB1B-03CA-B392-D4D5-696E7C2C8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C88B3E-E564-13FE-4647-332E3AA98F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6B97D0-37C9-3172-8CBC-51BCD848EFE1}"/>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206858DE-5A89-97F9-4569-7822869C57FD}"/>
              </a:ext>
            </a:extLst>
          </p:cNvPr>
          <p:cNvSpPr>
            <a:spLocks noGrp="1"/>
          </p:cNvSpPr>
          <p:nvPr>
            <p:ph type="sldNum" sz="quarter" idx="10"/>
          </p:nvPr>
        </p:nvSpPr>
        <p:spPr/>
        <p:txBody>
          <a:bodyPr/>
          <a:lstStyle/>
          <a:p>
            <a:fld id="{2E2342FB-EEDC-4836-80AE-9478FDE595DC}" type="slidenum">
              <a:rPr lang="ar-SA" smtClean="0"/>
              <a:pPr/>
              <a:t>18</a:t>
            </a:fld>
            <a:endParaRPr lang="ar-SA"/>
          </a:p>
        </p:txBody>
      </p:sp>
      <p:sp>
        <p:nvSpPr>
          <p:cNvPr id="5" name="Espace réservé de la date 4">
            <a:extLst>
              <a:ext uri="{FF2B5EF4-FFF2-40B4-BE49-F238E27FC236}">
                <a16:creationId xmlns:a16="http://schemas.microsoft.com/office/drawing/2014/main" id="{3A3103DB-83A7-1680-E46E-AEE31BAE3D53}"/>
              </a:ext>
            </a:extLst>
          </p:cNvPr>
          <p:cNvSpPr>
            <a:spLocks noGrp="1"/>
          </p:cNvSpPr>
          <p:nvPr>
            <p:ph type="dt" idx="1"/>
          </p:nvPr>
        </p:nvSpPr>
        <p:spPr/>
        <p:txBody>
          <a:bodyPr/>
          <a:lstStyle/>
          <a:p>
            <a:fld id="{4E198C84-B45E-4378-9D3F-4CD3C21D2BC0}" type="datetime12">
              <a:rPr lang="ar-SA" smtClean="0"/>
              <a:t>15/03/2025 04:57 م</a:t>
            </a:fld>
            <a:endParaRPr lang="ar-SA"/>
          </a:p>
        </p:txBody>
      </p:sp>
    </p:spTree>
    <p:extLst>
      <p:ext uri="{BB962C8B-B14F-4D97-AF65-F5344CB8AC3E}">
        <p14:creationId xmlns:p14="http://schemas.microsoft.com/office/powerpoint/2010/main" val="3608313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08150-0504-5C9C-8F26-4C2137CADA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B2EB4-91FD-5FF7-8F67-6F13E2F565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E289C3-E1E0-D763-952C-DB2CAE450FAA}"/>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B23509A0-BDE7-310C-B905-AC1C6F7F3A9E}"/>
              </a:ext>
            </a:extLst>
          </p:cNvPr>
          <p:cNvSpPr>
            <a:spLocks noGrp="1"/>
          </p:cNvSpPr>
          <p:nvPr>
            <p:ph type="sldNum" sz="quarter" idx="10"/>
          </p:nvPr>
        </p:nvSpPr>
        <p:spPr/>
        <p:txBody>
          <a:bodyPr/>
          <a:lstStyle/>
          <a:p>
            <a:fld id="{2E2342FB-EEDC-4836-80AE-9478FDE595DC}" type="slidenum">
              <a:rPr lang="ar-SA" smtClean="0"/>
              <a:pPr/>
              <a:t>19</a:t>
            </a:fld>
            <a:endParaRPr lang="ar-SA"/>
          </a:p>
        </p:txBody>
      </p:sp>
      <p:sp>
        <p:nvSpPr>
          <p:cNvPr id="5" name="Espace réservé de la date 4">
            <a:extLst>
              <a:ext uri="{FF2B5EF4-FFF2-40B4-BE49-F238E27FC236}">
                <a16:creationId xmlns:a16="http://schemas.microsoft.com/office/drawing/2014/main" id="{A51898BE-CF18-51FD-AB58-83524DAB3866}"/>
              </a:ext>
            </a:extLst>
          </p:cNvPr>
          <p:cNvSpPr>
            <a:spLocks noGrp="1"/>
          </p:cNvSpPr>
          <p:nvPr>
            <p:ph type="dt" idx="1"/>
          </p:nvPr>
        </p:nvSpPr>
        <p:spPr/>
        <p:txBody>
          <a:bodyPr/>
          <a:lstStyle/>
          <a:p>
            <a:fld id="{AF87EFF9-263B-4810-8AEC-E27FDA785CFC}" type="datetime12">
              <a:rPr lang="ar-SA" smtClean="0"/>
              <a:t>15/03/2025 04:57 م</a:t>
            </a:fld>
            <a:endParaRPr lang="ar-SA"/>
          </a:p>
        </p:txBody>
      </p:sp>
    </p:spTree>
    <p:extLst>
      <p:ext uri="{BB962C8B-B14F-4D97-AF65-F5344CB8AC3E}">
        <p14:creationId xmlns:p14="http://schemas.microsoft.com/office/powerpoint/2010/main" val="12849047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C3CB3-4F0E-D7C4-2FCC-AC38F3DE0E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4BB77-0CDD-465B-0B98-E67AAF485C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07FE1C-5C67-213E-E155-05440F085F68}"/>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2178B54A-245F-BAA0-88DA-3F7894D82BA9}"/>
              </a:ext>
            </a:extLst>
          </p:cNvPr>
          <p:cNvSpPr>
            <a:spLocks noGrp="1"/>
          </p:cNvSpPr>
          <p:nvPr>
            <p:ph type="sldNum" sz="quarter" idx="10"/>
          </p:nvPr>
        </p:nvSpPr>
        <p:spPr/>
        <p:txBody>
          <a:bodyPr/>
          <a:lstStyle/>
          <a:p>
            <a:fld id="{2E2342FB-EEDC-4836-80AE-9478FDE595DC}" type="slidenum">
              <a:rPr lang="ar-SA" smtClean="0"/>
              <a:pPr/>
              <a:t>20</a:t>
            </a:fld>
            <a:endParaRPr lang="ar-SA"/>
          </a:p>
        </p:txBody>
      </p:sp>
      <p:sp>
        <p:nvSpPr>
          <p:cNvPr id="5" name="Espace réservé de la date 4">
            <a:extLst>
              <a:ext uri="{FF2B5EF4-FFF2-40B4-BE49-F238E27FC236}">
                <a16:creationId xmlns:a16="http://schemas.microsoft.com/office/drawing/2014/main" id="{0BC3B51E-E049-B2F9-E01B-5332EC88345F}"/>
              </a:ext>
            </a:extLst>
          </p:cNvPr>
          <p:cNvSpPr>
            <a:spLocks noGrp="1"/>
          </p:cNvSpPr>
          <p:nvPr>
            <p:ph type="dt" idx="1"/>
          </p:nvPr>
        </p:nvSpPr>
        <p:spPr/>
        <p:txBody>
          <a:bodyPr/>
          <a:lstStyle/>
          <a:p>
            <a:fld id="{47876BB1-A5CC-4021-B6C9-C95E460FE34B}" type="datetime12">
              <a:rPr lang="ar-SA" smtClean="0"/>
              <a:t>15/03/2025 04:57 م</a:t>
            </a:fld>
            <a:endParaRPr lang="ar-SA"/>
          </a:p>
        </p:txBody>
      </p:sp>
    </p:spTree>
    <p:extLst>
      <p:ext uri="{BB962C8B-B14F-4D97-AF65-F5344CB8AC3E}">
        <p14:creationId xmlns:p14="http://schemas.microsoft.com/office/powerpoint/2010/main" val="2913969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42AED-DB33-C1B3-0DBA-BCAAB470C6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9A2EF7-4CB8-6215-9ADF-3CC5E2FD9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7B5A49-58BB-80DE-D86F-6974F55CFB10}"/>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CFC8F62-F83F-C98E-2570-51AB4F81BA63}"/>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363BD0D9-7FD6-7C85-365A-4FE60F455538}"/>
              </a:ext>
            </a:extLst>
          </p:cNvPr>
          <p:cNvSpPr>
            <a:spLocks noGrp="1"/>
          </p:cNvSpPr>
          <p:nvPr>
            <p:ph type="dt" idx="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62F13B0C-036F-4826-896F-B0FFEADE956D}" type="datetime12">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t>15/03/2025 04:57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71745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E55A6-A504-3A4D-D68C-050BDFFD25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4C1BA8-DF80-A60A-9E2B-C190896BF2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584476-A7D7-BE0F-2C85-AB718E6DC0C2}"/>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E8DB0F53-6723-E8ED-7ADE-F7956D55A77D}"/>
              </a:ext>
            </a:extLst>
          </p:cNvPr>
          <p:cNvSpPr>
            <a:spLocks noGrp="1"/>
          </p:cNvSpPr>
          <p:nvPr>
            <p:ph type="sldNum" sz="quarter" idx="10"/>
          </p:nvPr>
        </p:nvSpPr>
        <p:spPr/>
        <p:txBody>
          <a:bodyPr/>
          <a:lstStyle/>
          <a:p>
            <a:fld id="{2E2342FB-EEDC-4836-80AE-9478FDE595DC}" type="slidenum">
              <a:rPr lang="ar-SA" smtClean="0"/>
              <a:pPr/>
              <a:t>4</a:t>
            </a:fld>
            <a:endParaRPr lang="ar-SA"/>
          </a:p>
        </p:txBody>
      </p:sp>
      <p:sp>
        <p:nvSpPr>
          <p:cNvPr id="5" name="Espace réservé de la date 4">
            <a:extLst>
              <a:ext uri="{FF2B5EF4-FFF2-40B4-BE49-F238E27FC236}">
                <a16:creationId xmlns:a16="http://schemas.microsoft.com/office/drawing/2014/main" id="{C69CF349-A6C5-B004-309C-BE6F5CB3C9A5}"/>
              </a:ext>
            </a:extLst>
          </p:cNvPr>
          <p:cNvSpPr>
            <a:spLocks noGrp="1"/>
          </p:cNvSpPr>
          <p:nvPr>
            <p:ph type="dt" idx="1"/>
          </p:nvPr>
        </p:nvSpPr>
        <p:spPr/>
        <p:txBody>
          <a:bodyPr/>
          <a:lstStyle/>
          <a:p>
            <a:fld id="{53925E71-D34D-4233-B4F3-72FBAC8DD2F5}" type="datetime12">
              <a:rPr lang="ar-SA" smtClean="0"/>
              <a:t>15/03/2025 05:40 م</a:t>
            </a:fld>
            <a:endParaRPr lang="ar-SA"/>
          </a:p>
        </p:txBody>
      </p:sp>
    </p:spTree>
    <p:extLst>
      <p:ext uri="{BB962C8B-B14F-4D97-AF65-F5344CB8AC3E}">
        <p14:creationId xmlns:p14="http://schemas.microsoft.com/office/powerpoint/2010/main" val="26365150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24A2D-E792-A0D0-A41D-512F56084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50331-1F35-3617-3B17-2118E4BC6E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C7DC5-F8B5-05CE-8EB7-EC26BD782E62}"/>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6531A9C4-A3D1-9F2F-9D26-1F80D1ED4113}"/>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22</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E5442F93-2669-FF6F-1404-201C43DC93FB}"/>
              </a:ext>
            </a:extLst>
          </p:cNvPr>
          <p:cNvSpPr>
            <a:spLocks noGrp="1"/>
          </p:cNvSpPr>
          <p:nvPr>
            <p:ph type="dt" idx="1"/>
          </p:nvPr>
        </p:nvSpPr>
        <p:spPr/>
        <p:txBody>
          <a:bodyPr/>
          <a:lstStyle/>
          <a:p>
            <a:fld id="{C10F88BB-ECAD-4DF8-8991-6B1F72889A25}" type="datetime12">
              <a:rPr lang="ar-SA" smtClean="0"/>
              <a:t>15/03/2025 04:57 م</a:t>
            </a:fld>
            <a:endParaRPr lang="ar-SA"/>
          </a:p>
        </p:txBody>
      </p:sp>
    </p:spTree>
    <p:extLst>
      <p:ext uri="{BB962C8B-B14F-4D97-AF65-F5344CB8AC3E}">
        <p14:creationId xmlns:p14="http://schemas.microsoft.com/office/powerpoint/2010/main" val="3411996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A8558-E543-CDD4-D373-2E3D95FA00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5FC6D3-4A0D-0465-DCC2-1C472AE65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047793-30F3-3D73-2806-569714E6010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1E2070FE-DC47-0F52-C375-6566215B34B4}"/>
              </a:ext>
            </a:extLst>
          </p:cNvPr>
          <p:cNvSpPr>
            <a:spLocks noGrp="1"/>
          </p:cNvSpPr>
          <p:nvPr>
            <p:ph type="sldNum" sz="quarter" idx="10"/>
          </p:nvPr>
        </p:nvSpPr>
        <p:spPr/>
        <p:txBody>
          <a:bodyPr/>
          <a:lstStyle/>
          <a:p>
            <a:fld id="{2E2342FB-EEDC-4836-80AE-9478FDE595DC}" type="slidenum">
              <a:rPr lang="ar-SA" smtClean="0"/>
              <a:pPr/>
              <a:t>23</a:t>
            </a:fld>
            <a:endParaRPr lang="ar-SA"/>
          </a:p>
        </p:txBody>
      </p:sp>
      <p:sp>
        <p:nvSpPr>
          <p:cNvPr id="5" name="Espace réservé de la date 4">
            <a:extLst>
              <a:ext uri="{FF2B5EF4-FFF2-40B4-BE49-F238E27FC236}">
                <a16:creationId xmlns:a16="http://schemas.microsoft.com/office/drawing/2014/main" id="{25A198FB-47F5-B09B-30CF-911C43C8F0D2}"/>
              </a:ext>
            </a:extLst>
          </p:cNvPr>
          <p:cNvSpPr>
            <a:spLocks noGrp="1"/>
          </p:cNvSpPr>
          <p:nvPr>
            <p:ph type="dt" idx="1"/>
          </p:nvPr>
        </p:nvSpPr>
        <p:spPr/>
        <p:txBody>
          <a:bodyPr/>
          <a:lstStyle/>
          <a:p>
            <a:fld id="{58E5615A-E703-42DC-BE6F-375FC0A28803}" type="datetime12">
              <a:rPr lang="ar-SA" smtClean="0"/>
              <a:t>15/03/2025 04:57 م</a:t>
            </a:fld>
            <a:endParaRPr lang="ar-SA"/>
          </a:p>
        </p:txBody>
      </p:sp>
    </p:spTree>
    <p:extLst>
      <p:ext uri="{BB962C8B-B14F-4D97-AF65-F5344CB8AC3E}">
        <p14:creationId xmlns:p14="http://schemas.microsoft.com/office/powerpoint/2010/main" val="25407527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A5F20-9988-1C7F-F68D-C63466BCB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CE65D1-4BBC-8BF0-B5EF-6814DA33C5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42CE41-4B18-0CEF-C34E-2B14AD0D3B3D}"/>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F87F4981-F6C3-5AAD-ADB3-1B9CC96F416A}"/>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9E9E87A5-CDF6-0D6B-E8C4-9D06FD60AFD6}"/>
              </a:ext>
            </a:extLst>
          </p:cNvPr>
          <p:cNvSpPr>
            <a:spLocks noGrp="1"/>
          </p:cNvSpPr>
          <p:nvPr>
            <p:ph type="dt" idx="1"/>
          </p:nvPr>
        </p:nvSpPr>
        <p:spPr/>
        <p:txBody>
          <a:bodyPr/>
          <a:lstStyle/>
          <a:p>
            <a:fld id="{1DE11A9A-064C-4B83-9CA0-BA18F733F751}" type="datetime12">
              <a:rPr lang="ar-SA" smtClean="0"/>
              <a:t>15/03/2025 04:57 م</a:t>
            </a:fld>
            <a:endParaRPr lang="ar-SA"/>
          </a:p>
        </p:txBody>
      </p:sp>
    </p:spTree>
    <p:extLst>
      <p:ext uri="{BB962C8B-B14F-4D97-AF65-F5344CB8AC3E}">
        <p14:creationId xmlns:p14="http://schemas.microsoft.com/office/powerpoint/2010/main" val="8226263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25</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
        <p:nvSpPr>
          <p:cNvPr id="6" name="Espace réservé de la date 5">
            <a:extLst>
              <a:ext uri="{FF2B5EF4-FFF2-40B4-BE49-F238E27FC236}">
                <a16:creationId xmlns:a16="http://schemas.microsoft.com/office/drawing/2014/main" id="{58B0764D-416D-5673-22BE-E03C539814B1}"/>
              </a:ext>
            </a:extLst>
          </p:cNvPr>
          <p:cNvSpPr>
            <a:spLocks noGrp="1"/>
          </p:cNvSpPr>
          <p:nvPr>
            <p:ph type="dt" idx="1"/>
          </p:nvPr>
        </p:nvSpPr>
        <p:spPr/>
        <p:txBody>
          <a:bodyPr/>
          <a:lstStyle/>
          <a:p>
            <a:fld id="{86F38C72-AD1C-4883-B381-8A635BA2A655}" type="datetime12">
              <a:rPr lang="ar-SA" smtClean="0"/>
              <a:t>15/03/2025 04:57 م</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CE2BD-7FB3-5AAD-FF7E-92A5F03865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EBD52-AC7F-612F-5EFE-55FC28FC98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4364E0-CD1B-A1B0-068D-B6FFBFBB453C}"/>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A15D70B-B20A-7986-D96B-CB4181AE3D60}"/>
              </a:ext>
            </a:extLst>
          </p:cNvPr>
          <p:cNvSpPr>
            <a:spLocks noGrp="1"/>
          </p:cNvSpPr>
          <p:nvPr>
            <p:ph type="sldNum" sz="quarter" idx="10"/>
          </p:nvPr>
        </p:nvSpPr>
        <p:spPr/>
        <p:txBody>
          <a:bodyPr/>
          <a:lstStyle/>
          <a:p>
            <a:fld id="{2E2342FB-EEDC-4836-80AE-9478FDE595DC}" type="slidenum">
              <a:rPr lang="ar-SA" smtClean="0"/>
              <a:pPr/>
              <a:t>5</a:t>
            </a:fld>
            <a:endParaRPr lang="ar-SA"/>
          </a:p>
        </p:txBody>
      </p:sp>
      <p:sp>
        <p:nvSpPr>
          <p:cNvPr id="5" name="Espace réservé de la date 4">
            <a:extLst>
              <a:ext uri="{FF2B5EF4-FFF2-40B4-BE49-F238E27FC236}">
                <a16:creationId xmlns:a16="http://schemas.microsoft.com/office/drawing/2014/main" id="{81907749-5393-CDC2-7C7C-5669C56B308F}"/>
              </a:ext>
            </a:extLst>
          </p:cNvPr>
          <p:cNvSpPr>
            <a:spLocks noGrp="1"/>
          </p:cNvSpPr>
          <p:nvPr>
            <p:ph type="dt" idx="1"/>
          </p:nvPr>
        </p:nvSpPr>
        <p:spPr/>
        <p:txBody>
          <a:bodyPr/>
          <a:lstStyle/>
          <a:p>
            <a:fld id="{53925E71-D34D-4233-B4F3-72FBAC8DD2F5}" type="datetime12">
              <a:rPr lang="ar-SA" smtClean="0"/>
              <a:t>15/03/2025 05:16 م</a:t>
            </a:fld>
            <a:endParaRPr lang="ar-SA"/>
          </a:p>
        </p:txBody>
      </p:sp>
    </p:spTree>
    <p:extLst>
      <p:ext uri="{BB962C8B-B14F-4D97-AF65-F5344CB8AC3E}">
        <p14:creationId xmlns:p14="http://schemas.microsoft.com/office/powerpoint/2010/main" val="754223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F173C-8D5C-1036-7220-9FBAE4180C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1433AD-017C-C915-094C-E313835E8B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CF79E8-F74D-D1FA-1FF7-45E57509A86F}"/>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A9F3FFD6-844F-E7F7-B8B0-62B0D14C30F6}"/>
              </a:ext>
            </a:extLst>
          </p:cNvPr>
          <p:cNvSpPr>
            <a:spLocks noGrp="1"/>
          </p:cNvSpPr>
          <p:nvPr>
            <p:ph type="sldNum" sz="quarter" idx="10"/>
          </p:nvPr>
        </p:nvSpPr>
        <p:spPr/>
        <p:txBody>
          <a:bodyPr/>
          <a:lstStyle/>
          <a:p>
            <a:fld id="{2E2342FB-EEDC-4836-80AE-9478FDE595DC}" type="slidenum">
              <a:rPr lang="ar-SA" smtClean="0"/>
              <a:pPr/>
              <a:t>6</a:t>
            </a:fld>
            <a:endParaRPr lang="ar-SA"/>
          </a:p>
        </p:txBody>
      </p:sp>
      <p:sp>
        <p:nvSpPr>
          <p:cNvPr id="5" name="Espace réservé de la date 4">
            <a:extLst>
              <a:ext uri="{FF2B5EF4-FFF2-40B4-BE49-F238E27FC236}">
                <a16:creationId xmlns:a16="http://schemas.microsoft.com/office/drawing/2014/main" id="{B95E180A-FC45-CF38-A547-07436CCB834A}"/>
              </a:ext>
            </a:extLst>
          </p:cNvPr>
          <p:cNvSpPr>
            <a:spLocks noGrp="1"/>
          </p:cNvSpPr>
          <p:nvPr>
            <p:ph type="dt" idx="1"/>
          </p:nvPr>
        </p:nvSpPr>
        <p:spPr/>
        <p:txBody>
          <a:bodyPr/>
          <a:lstStyle/>
          <a:p>
            <a:fld id="{53925E71-D34D-4233-B4F3-72FBAC8DD2F5}" type="datetime12">
              <a:rPr lang="ar-SA" smtClean="0"/>
              <a:t>15/03/2025 05:16 م</a:t>
            </a:fld>
            <a:endParaRPr lang="ar-SA"/>
          </a:p>
        </p:txBody>
      </p:sp>
    </p:spTree>
    <p:extLst>
      <p:ext uri="{BB962C8B-B14F-4D97-AF65-F5344CB8AC3E}">
        <p14:creationId xmlns:p14="http://schemas.microsoft.com/office/powerpoint/2010/main" val="1180222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7</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BE41C0B-2448-4C6F-B162-2A6630C0425F}" type="datetime12">
              <a:rPr kumimoji="0" lang="ar-SA" sz="1200" b="0" i="0" u="none" strike="noStrike" kern="1200" cap="none" spc="0" normalizeH="0" baseline="0" noProof="0" smtClean="0">
                <a:ln>
                  <a:noFill/>
                </a:ln>
                <a:solidFill>
                  <a:prstClr val="black"/>
                </a:solidFill>
                <a:effectLst/>
                <a:uLnTx/>
                <a:uFillTx/>
                <a:latin typeface="Calibri"/>
                <a:ea typeface="+mn-ea"/>
                <a:cs typeface="+mn-cs"/>
              </a:rPr>
              <a:t>15/03/2025 04:57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901DFE56-0226-4307-923D-F5C90F6D045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سنة 1 ماستر : تخصص إدارة الأعمال</a:t>
            </a:r>
          </a:p>
        </p:txBody>
      </p:sp>
    </p:spTree>
    <p:extLst>
      <p:ext uri="{BB962C8B-B14F-4D97-AF65-F5344CB8AC3E}">
        <p14:creationId xmlns:p14="http://schemas.microsoft.com/office/powerpoint/2010/main" val="2782218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8</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C0476FC-E5C9-4C97-8F33-33D7B5056B76}" type="datetime12">
              <a:rPr kumimoji="0" lang="ar-SA" sz="1200" b="0" i="0" u="none" strike="noStrike" kern="1200" cap="none" spc="0" normalizeH="0" baseline="0" noProof="0" smtClean="0">
                <a:ln>
                  <a:noFill/>
                </a:ln>
                <a:solidFill>
                  <a:prstClr val="black"/>
                </a:solidFill>
                <a:effectLst/>
                <a:uLnTx/>
                <a:uFillTx/>
                <a:latin typeface="Calibri"/>
                <a:ea typeface="+mn-ea"/>
                <a:cs typeface="+mn-cs"/>
              </a:rPr>
              <a:t>15/03/2025 04:57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54FC2033-3117-4FCB-9373-5DB8BA111D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سنة 1 ماستر : تخصص إدارة الأعمال</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9</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AA1FEAFB-4F8E-4587-991E-F132A1DB3EB5}" type="datetime12">
              <a:rPr kumimoji="0" lang="ar-SA" sz="1200" b="0" i="0" u="none" strike="noStrike" kern="1200" cap="none" spc="0" normalizeH="0" baseline="0" noProof="0" smtClean="0">
                <a:ln>
                  <a:noFill/>
                </a:ln>
                <a:solidFill>
                  <a:prstClr val="black"/>
                </a:solidFill>
                <a:effectLst/>
                <a:uLnTx/>
                <a:uFillTx/>
                <a:latin typeface="Calibri"/>
                <a:ea typeface="+mn-ea"/>
                <a:cs typeface="+mn-cs"/>
              </a:rPr>
              <a:t>15/03/2025 04:57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F6F734A2-7465-472E-A5DD-3A5C54A5ABF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سنة 1 ماستر : تخصص إدارة الأعمال</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0C4CA-0CB7-16E0-04D5-7FDAA541A9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4B6E76-A994-B7FC-4538-4F78112909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92B94-758A-D48F-08B3-0AC5E112E455}"/>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960A9314-41FF-52FB-011A-E515D5586ED4}"/>
              </a:ext>
            </a:extLst>
          </p:cNvPr>
          <p:cNvSpPr>
            <a:spLocks noGrp="1"/>
          </p:cNvSpPr>
          <p:nvPr>
            <p:ph type="sldNum" sz="quarter" idx="10"/>
          </p:nvPr>
        </p:nvSpPr>
        <p:spPr/>
        <p:txBody>
          <a:bodyPr/>
          <a:lstStyle/>
          <a:p>
            <a:fld id="{2E2342FB-EEDC-4836-80AE-9478FDE595DC}" type="slidenum">
              <a:rPr lang="ar-SA" smtClean="0"/>
              <a:pPr/>
              <a:t>10</a:t>
            </a:fld>
            <a:endParaRPr lang="ar-SA"/>
          </a:p>
        </p:txBody>
      </p:sp>
      <p:sp>
        <p:nvSpPr>
          <p:cNvPr id="5" name="Espace réservé de la date 4">
            <a:extLst>
              <a:ext uri="{FF2B5EF4-FFF2-40B4-BE49-F238E27FC236}">
                <a16:creationId xmlns:a16="http://schemas.microsoft.com/office/drawing/2014/main" id="{6180D713-7FF2-88AA-E8A8-564152F79D62}"/>
              </a:ext>
            </a:extLst>
          </p:cNvPr>
          <p:cNvSpPr>
            <a:spLocks noGrp="1"/>
          </p:cNvSpPr>
          <p:nvPr>
            <p:ph type="dt" idx="1"/>
          </p:nvPr>
        </p:nvSpPr>
        <p:spPr/>
        <p:txBody>
          <a:bodyPr/>
          <a:lstStyle/>
          <a:p>
            <a:fld id="{98B624AB-E5AB-446B-ABBB-C1C8116F061D}" type="datetime12">
              <a:rPr lang="ar-SA" smtClean="0"/>
              <a:t>15/03/2025 04:57 م</a:t>
            </a:fld>
            <a:endParaRPr lang="ar-SA"/>
          </a:p>
        </p:txBody>
      </p:sp>
    </p:spTree>
    <p:extLst>
      <p:ext uri="{BB962C8B-B14F-4D97-AF65-F5344CB8AC3E}">
        <p14:creationId xmlns:p14="http://schemas.microsoft.com/office/powerpoint/2010/main" val="2466727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214FE-36CB-147D-AA19-DEF48C4F62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8909C-8D10-723D-8AC9-4712CBA8BE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1BCB20-D7D2-1D2C-2D90-36E7F4732E4D}"/>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C06F902-1307-D313-1CF1-9ECE2F1C6E79}"/>
              </a:ext>
            </a:extLst>
          </p:cNvPr>
          <p:cNvSpPr>
            <a:spLocks noGrp="1"/>
          </p:cNvSpPr>
          <p:nvPr>
            <p:ph type="sldNum" sz="quarter" idx="10"/>
          </p:nvPr>
        </p:nvSpPr>
        <p:spPr/>
        <p:txBody>
          <a:bodyPr/>
          <a:lstStyle/>
          <a:p>
            <a:fld id="{2E2342FB-EEDC-4836-80AE-9478FDE595DC}" type="slidenum">
              <a:rPr lang="ar-SA" smtClean="0"/>
              <a:pPr/>
              <a:t>11</a:t>
            </a:fld>
            <a:endParaRPr lang="ar-SA"/>
          </a:p>
        </p:txBody>
      </p:sp>
      <p:sp>
        <p:nvSpPr>
          <p:cNvPr id="5" name="Espace réservé de la date 4">
            <a:extLst>
              <a:ext uri="{FF2B5EF4-FFF2-40B4-BE49-F238E27FC236}">
                <a16:creationId xmlns:a16="http://schemas.microsoft.com/office/drawing/2014/main" id="{D3D153A2-FBF1-9555-DF11-562AABF1718F}"/>
              </a:ext>
            </a:extLst>
          </p:cNvPr>
          <p:cNvSpPr>
            <a:spLocks noGrp="1"/>
          </p:cNvSpPr>
          <p:nvPr>
            <p:ph type="dt" idx="1"/>
          </p:nvPr>
        </p:nvSpPr>
        <p:spPr/>
        <p:txBody>
          <a:bodyPr/>
          <a:lstStyle/>
          <a:p>
            <a:fld id="{50A8997D-066D-45B7-BA7F-F88E3A9D801F}" type="datetime12">
              <a:rPr lang="ar-SA" smtClean="0"/>
              <a:t>15/03/2025 04:57 م</a:t>
            </a:fld>
            <a:endParaRPr lang="ar-SA"/>
          </a:p>
        </p:txBody>
      </p:sp>
    </p:spTree>
    <p:extLst>
      <p:ext uri="{BB962C8B-B14F-4D97-AF65-F5344CB8AC3E}">
        <p14:creationId xmlns:p14="http://schemas.microsoft.com/office/powerpoint/2010/main" val="341937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5E054D89-6A52-4B1D-83C2-C259CF17075B}" type="datetime1">
              <a:rPr lang="fr-FR" smtClean="0"/>
              <a:t>15/03/2025</a:t>
            </a:fld>
            <a:endParaRPr lang="ar-SA"/>
          </a:p>
        </p:txBody>
      </p:sp>
      <p:sp>
        <p:nvSpPr>
          <p:cNvPr id="17" name="Footer Placeholder 16"/>
          <p:cNvSpPr>
            <a:spLocks noGrp="1"/>
          </p:cNvSpPr>
          <p:nvPr>
            <p:ph type="ftr" sz="quarter" idx="11"/>
          </p:nvPr>
        </p:nvSpPr>
        <p:spPr/>
        <p:txBody>
          <a:bodyPr/>
          <a:lstStyle/>
          <a:p>
            <a:r>
              <a:rPr lang="ar-SA"/>
              <a:t>سنة 2 محاسبة ومالية :مالية المؤسسة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4F09A03-612F-455F-BF79-114984C7DC85}"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818B867-84C4-4478-BB2B-342606EB99B1}"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A9F0278-6F14-4987-9927-0EF4A41CF163}" type="datetime1">
              <a:rPr lang="fr-FR" smtClean="0"/>
              <a:t>15/03/2025</a:t>
            </a:fld>
            <a:endParaRPr lang="ar-SA"/>
          </a:p>
        </p:txBody>
      </p:sp>
      <p:sp>
        <p:nvSpPr>
          <p:cNvPr id="17" name="Footer Placeholder 16"/>
          <p:cNvSpPr>
            <a:spLocks noGrp="1"/>
          </p:cNvSpPr>
          <p:nvPr>
            <p:ph type="ftr" sz="quarter" idx="11"/>
          </p:nvPr>
        </p:nvSpPr>
        <p:spPr/>
        <p:txBody>
          <a:bodyPr/>
          <a:lstStyle/>
          <a:p>
            <a:r>
              <a:rPr lang="ar-SA"/>
              <a:t>سنة 2 محاسبة ومالية :مالية المؤسسة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extLst>
      <p:ext uri="{BB962C8B-B14F-4D97-AF65-F5344CB8AC3E}">
        <p14:creationId xmlns:p14="http://schemas.microsoft.com/office/powerpoint/2010/main" val="241329245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1DBFE6D4-2EBF-43B5-9093-556D1DECDC1E}"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67154822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4" name="Date Placeholder 3"/>
          <p:cNvSpPr>
            <a:spLocks noGrp="1"/>
          </p:cNvSpPr>
          <p:nvPr>
            <p:ph type="dt" sz="half" idx="10"/>
          </p:nvPr>
        </p:nvSpPr>
        <p:spPr/>
        <p:txBody>
          <a:bodyPr/>
          <a:lstStyle/>
          <a:p>
            <a:fld id="{DA9E55C7-1159-4641-B801-51567ED235A5}" type="datetime1">
              <a:rPr lang="fr-FR" smtClean="0"/>
              <a:t>15/03/2025</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268049524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3584377D-98EF-4E36-B65D-E78495A9ABDA}" type="datetime1">
              <a:rPr lang="fr-FR" smtClean="0"/>
              <a:t>15/03/2025</a:t>
            </a:fld>
            <a:endParaRPr lang="ar-SA"/>
          </a:p>
        </p:txBody>
      </p:sp>
      <p:sp>
        <p:nvSpPr>
          <p:cNvPr id="6" name="Footer Placeholder 5"/>
          <p:cNvSpPr>
            <a:spLocks noGrp="1"/>
          </p:cNvSpPr>
          <p:nvPr>
            <p:ph type="ftr" sz="quarter" idx="11"/>
          </p:nvPr>
        </p:nvSpPr>
        <p:spPr/>
        <p:txBody>
          <a:bodyPr/>
          <a:lstStyle/>
          <a:p>
            <a:r>
              <a:rPr lang="ar-SA"/>
              <a:t>سنة 2 محاسبة ومالية :مالية المؤسسة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268069691"/>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44F259BA-95F1-47D3-B0A4-93EEB278E5B7}" type="datetime1">
              <a:rPr lang="fr-FR" smtClean="0"/>
              <a:t>15/03/2025</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2 محاسبة ومالية :مالية المؤسسة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extLst>
      <p:ext uri="{BB962C8B-B14F-4D97-AF65-F5344CB8AC3E}">
        <p14:creationId xmlns:p14="http://schemas.microsoft.com/office/powerpoint/2010/main" val="177797442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3F08759-357E-4846-AF11-BA1C6F244AD4}" type="datetime1">
              <a:rPr lang="fr-FR" smtClean="0"/>
              <a:t>15/03/2025</a:t>
            </a:fld>
            <a:endParaRPr lang="ar-SA"/>
          </a:p>
        </p:txBody>
      </p:sp>
      <p:sp>
        <p:nvSpPr>
          <p:cNvPr id="4" name="Footer Placeholder 3"/>
          <p:cNvSpPr>
            <a:spLocks noGrp="1"/>
          </p:cNvSpPr>
          <p:nvPr>
            <p:ph type="ftr" sz="quarter" idx="11"/>
          </p:nvPr>
        </p:nvSpPr>
        <p:spPr/>
        <p:txBody>
          <a:bodyPr/>
          <a:lstStyle/>
          <a:p>
            <a:r>
              <a:rPr lang="ar-SA"/>
              <a:t>سنة 2 محاسبة ومالية :مالية المؤسسة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24103296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B6AE7E3-000D-4EFD-B3D3-68DFC551A616}" type="datetime1">
              <a:rPr lang="fr-FR" smtClean="0"/>
              <a:t>15/03/2025</a:t>
            </a:fld>
            <a:endParaRPr lang="ar-SA"/>
          </a:p>
        </p:txBody>
      </p:sp>
      <p:sp>
        <p:nvSpPr>
          <p:cNvPr id="3" name="Footer Placeholder 2"/>
          <p:cNvSpPr>
            <a:spLocks noGrp="1"/>
          </p:cNvSpPr>
          <p:nvPr>
            <p:ph type="ftr" sz="quarter" idx="11"/>
          </p:nvPr>
        </p:nvSpPr>
        <p:spPr/>
        <p:txBody>
          <a:bodyPr/>
          <a:lstStyle/>
          <a:p>
            <a:r>
              <a:rPr lang="ar-SA"/>
              <a:t>سنة 2 محاسبة ومالية :مالية المؤسسة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extLst>
      <p:ext uri="{BB962C8B-B14F-4D97-AF65-F5344CB8AC3E}">
        <p14:creationId xmlns:p14="http://schemas.microsoft.com/office/powerpoint/2010/main" val="16870643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87571E8-94E8-494B-A041-283B53F1EE99}" type="datetime1">
              <a:rPr lang="fr-FR" smtClean="0"/>
              <a:t>15/03/2025</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2 محاسبة ومالية :مالية المؤسسة                     أ. د بوداح عبدالجليل</a:t>
            </a:r>
          </a:p>
        </p:txBody>
      </p:sp>
    </p:spTree>
    <p:extLst>
      <p:ext uri="{BB962C8B-B14F-4D97-AF65-F5344CB8AC3E}">
        <p14:creationId xmlns:p14="http://schemas.microsoft.com/office/powerpoint/2010/main" val="18252976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8FE767C8-64E7-41DC-B43B-D8626E56188A}"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8EF8C5F-8AE2-4E74-A5D0-EF02ABAF78D6}" type="datetime1">
              <a:rPr lang="fr-FR" smtClean="0"/>
              <a:t>15/03/2025</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2 محاسبة ومالية :مالية المؤسسة                     أ. د بوداح عبدالجليل</a:t>
            </a:r>
          </a:p>
        </p:txBody>
      </p:sp>
    </p:spTree>
    <p:extLst>
      <p:ext uri="{BB962C8B-B14F-4D97-AF65-F5344CB8AC3E}">
        <p14:creationId xmlns:p14="http://schemas.microsoft.com/office/powerpoint/2010/main" val="1980055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575632B-7FDD-47C8-87BA-DFBD1317C02E}"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4264763271"/>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B315339-E782-406F-8221-81FC2D1F7EA0}"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extLst>
      <p:ext uri="{BB962C8B-B14F-4D97-AF65-F5344CB8AC3E}">
        <p14:creationId xmlns:p14="http://schemas.microsoft.com/office/powerpoint/2010/main" val="1059081986"/>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C30A5AB-ABDD-4C96-9217-7F61A180711A}" type="datetime1">
              <a:rPr lang="fr-FR" smtClean="0"/>
              <a:t>15/03/2025</a:t>
            </a:fld>
            <a:endParaRPr lang="ar-SA"/>
          </a:p>
        </p:txBody>
      </p:sp>
      <p:sp>
        <p:nvSpPr>
          <p:cNvPr id="17" name="Footer Placeholder 16"/>
          <p:cNvSpPr>
            <a:spLocks noGrp="1"/>
          </p:cNvSpPr>
          <p:nvPr>
            <p:ph type="ftr" sz="quarter" idx="11"/>
          </p:nvPr>
        </p:nvSpPr>
        <p:spPr/>
        <p:txBody>
          <a:bodyPr/>
          <a:lstStyle/>
          <a:p>
            <a:r>
              <a:rPr lang="ar-SA"/>
              <a:t>سنة 2 محاسبة ومالية :مالية المؤسسة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extLst>
      <p:ext uri="{BB962C8B-B14F-4D97-AF65-F5344CB8AC3E}">
        <p14:creationId xmlns:p14="http://schemas.microsoft.com/office/powerpoint/2010/main" val="101147671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BE090B57-C579-4D90-BDA1-10B0DC16C927}"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154449777"/>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4" name="Date Placeholder 3"/>
          <p:cNvSpPr>
            <a:spLocks noGrp="1"/>
          </p:cNvSpPr>
          <p:nvPr>
            <p:ph type="dt" sz="half" idx="10"/>
          </p:nvPr>
        </p:nvSpPr>
        <p:spPr/>
        <p:txBody>
          <a:bodyPr/>
          <a:lstStyle/>
          <a:p>
            <a:fld id="{93215DB4-5592-4A6F-A60C-48EA5C02FD3C}" type="datetime1">
              <a:rPr lang="fr-FR" smtClean="0"/>
              <a:t>15/03/2025</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394545006"/>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42520809-2D6C-4476-937F-58057E30F3F2}" type="datetime1">
              <a:rPr lang="fr-FR" smtClean="0"/>
              <a:t>15/03/2025</a:t>
            </a:fld>
            <a:endParaRPr lang="ar-SA"/>
          </a:p>
        </p:txBody>
      </p:sp>
      <p:sp>
        <p:nvSpPr>
          <p:cNvPr id="6" name="Footer Placeholder 5"/>
          <p:cNvSpPr>
            <a:spLocks noGrp="1"/>
          </p:cNvSpPr>
          <p:nvPr>
            <p:ph type="ftr" sz="quarter" idx="11"/>
          </p:nvPr>
        </p:nvSpPr>
        <p:spPr/>
        <p:txBody>
          <a:bodyPr/>
          <a:lstStyle/>
          <a:p>
            <a:r>
              <a:rPr lang="ar-SA"/>
              <a:t>سنة 2 محاسبة ومالية :مالية المؤسسة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875791085"/>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56BEEF5-62B8-499C-A04B-6110B74F4DAB}" type="datetime1">
              <a:rPr lang="fr-FR" smtClean="0"/>
              <a:t>15/03/2025</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2 محاسبة ومالية :مالية المؤسسة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extLst>
      <p:ext uri="{BB962C8B-B14F-4D97-AF65-F5344CB8AC3E}">
        <p14:creationId xmlns:p14="http://schemas.microsoft.com/office/powerpoint/2010/main" val="4054526280"/>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D105455-43A3-48CE-8EEF-5378BDA61836}" type="datetime1">
              <a:rPr lang="fr-FR" smtClean="0"/>
              <a:t>15/03/2025</a:t>
            </a:fld>
            <a:endParaRPr lang="ar-SA"/>
          </a:p>
        </p:txBody>
      </p:sp>
      <p:sp>
        <p:nvSpPr>
          <p:cNvPr id="4" name="Footer Placeholder 3"/>
          <p:cNvSpPr>
            <a:spLocks noGrp="1"/>
          </p:cNvSpPr>
          <p:nvPr>
            <p:ph type="ftr" sz="quarter" idx="11"/>
          </p:nvPr>
        </p:nvSpPr>
        <p:spPr/>
        <p:txBody>
          <a:bodyPr/>
          <a:lstStyle/>
          <a:p>
            <a:r>
              <a:rPr lang="ar-SA"/>
              <a:t>سنة 2 محاسبة ومالية :مالية المؤسسة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27926095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7B03595-1BF8-41C8-9B41-D4F11500B91F}" type="datetime1">
              <a:rPr lang="fr-FR" smtClean="0"/>
              <a:t>15/03/2025</a:t>
            </a:fld>
            <a:endParaRPr lang="ar-SA"/>
          </a:p>
        </p:txBody>
      </p:sp>
      <p:sp>
        <p:nvSpPr>
          <p:cNvPr id="3" name="Footer Placeholder 2"/>
          <p:cNvSpPr>
            <a:spLocks noGrp="1"/>
          </p:cNvSpPr>
          <p:nvPr>
            <p:ph type="ftr" sz="quarter" idx="11"/>
          </p:nvPr>
        </p:nvSpPr>
        <p:spPr/>
        <p:txBody>
          <a:bodyPr/>
          <a:lstStyle/>
          <a:p>
            <a:r>
              <a:rPr lang="ar-SA"/>
              <a:t>سنة 2 محاسبة ومالية :مالية المؤسسة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extLst>
      <p:ext uri="{BB962C8B-B14F-4D97-AF65-F5344CB8AC3E}">
        <p14:creationId xmlns:p14="http://schemas.microsoft.com/office/powerpoint/2010/main" val="373571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4" name="Date Placeholder 3"/>
          <p:cNvSpPr>
            <a:spLocks noGrp="1"/>
          </p:cNvSpPr>
          <p:nvPr>
            <p:ph type="dt" sz="half" idx="10"/>
          </p:nvPr>
        </p:nvSpPr>
        <p:spPr/>
        <p:txBody>
          <a:bodyPr/>
          <a:lstStyle/>
          <a:p>
            <a:fld id="{BD6EBD7A-CC79-4C3B-B03F-1F43FEB78C7C}" type="datetime1">
              <a:rPr lang="fr-FR" smtClean="0"/>
              <a:t>15/03/2025</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B2F18FA-D668-4C28-8556-D26F2852A2F9}" type="datetime1">
              <a:rPr lang="fr-FR" smtClean="0"/>
              <a:t>15/03/2025</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2 محاسبة ومالية :مالية المؤسسة                     أ. د بوداح عبدالجليل</a:t>
            </a:r>
          </a:p>
        </p:txBody>
      </p:sp>
    </p:spTree>
    <p:extLst>
      <p:ext uri="{BB962C8B-B14F-4D97-AF65-F5344CB8AC3E}">
        <p14:creationId xmlns:p14="http://schemas.microsoft.com/office/powerpoint/2010/main" val="2673197294"/>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4D87117-C6E1-4CCE-971F-E43E1EFDABA4}" type="datetime1">
              <a:rPr lang="fr-FR" smtClean="0"/>
              <a:t>15/03/2025</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2 محاسبة ومالية :مالية المؤسسة                     أ. د بوداح عبدالجليل</a:t>
            </a:r>
          </a:p>
        </p:txBody>
      </p:sp>
    </p:spTree>
    <p:extLst>
      <p:ext uri="{BB962C8B-B14F-4D97-AF65-F5344CB8AC3E}">
        <p14:creationId xmlns:p14="http://schemas.microsoft.com/office/powerpoint/2010/main" val="34142351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61214E-D867-4357-B21C-8418A9B315AB}"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126718120"/>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BE6E49F-CA8D-410A-8E25-6B965A0ED403}" type="datetime1">
              <a:rPr lang="fr-FR" smtClean="0"/>
              <a:t>15/03/2025</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extLst>
      <p:ext uri="{BB962C8B-B14F-4D97-AF65-F5344CB8AC3E}">
        <p14:creationId xmlns:p14="http://schemas.microsoft.com/office/powerpoint/2010/main" val="102021398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35C73756-EEDF-4E3C-B332-C4AFE72AF4C2}" type="datetime1">
              <a:rPr lang="fr-FR" smtClean="0"/>
              <a:t>15/03/2025</a:t>
            </a:fld>
            <a:endParaRPr lang="ar-SA"/>
          </a:p>
        </p:txBody>
      </p:sp>
      <p:sp>
        <p:nvSpPr>
          <p:cNvPr id="6" name="Footer Placeholder 5"/>
          <p:cNvSpPr>
            <a:spLocks noGrp="1"/>
          </p:cNvSpPr>
          <p:nvPr>
            <p:ph type="ftr" sz="quarter" idx="11"/>
          </p:nvPr>
        </p:nvSpPr>
        <p:spPr/>
        <p:txBody>
          <a:bodyPr/>
          <a:lstStyle/>
          <a:p>
            <a:r>
              <a:rPr lang="ar-SA"/>
              <a:t>سنة 2 محاسبة ومالية :مالية المؤسسة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B4810558-EF5B-4112-A151-B2F873695B18}" type="datetime1">
              <a:rPr lang="fr-FR" smtClean="0"/>
              <a:t>15/03/2025</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2 محاسبة ومالية :مالية المؤسسة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23F92BA-9F27-43A1-B492-1D8BF6341E33}" type="datetime1">
              <a:rPr lang="fr-FR" smtClean="0"/>
              <a:t>15/03/2025</a:t>
            </a:fld>
            <a:endParaRPr lang="ar-SA"/>
          </a:p>
        </p:txBody>
      </p:sp>
      <p:sp>
        <p:nvSpPr>
          <p:cNvPr id="4" name="Footer Placeholder 3"/>
          <p:cNvSpPr>
            <a:spLocks noGrp="1"/>
          </p:cNvSpPr>
          <p:nvPr>
            <p:ph type="ftr" sz="quarter" idx="11"/>
          </p:nvPr>
        </p:nvSpPr>
        <p:spPr/>
        <p:txBody>
          <a:bodyPr/>
          <a:lstStyle/>
          <a:p>
            <a:r>
              <a:rPr lang="ar-SA"/>
              <a:t>سنة 2 محاسبة ومالية :مالية المؤسسة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86D898E-CEAC-4BFA-AA42-23FC79BC0E04}" type="datetime1">
              <a:rPr lang="fr-FR" smtClean="0"/>
              <a:t>15/03/2025</a:t>
            </a:fld>
            <a:endParaRPr lang="ar-SA"/>
          </a:p>
        </p:txBody>
      </p:sp>
      <p:sp>
        <p:nvSpPr>
          <p:cNvPr id="3" name="Footer Placeholder 2"/>
          <p:cNvSpPr>
            <a:spLocks noGrp="1"/>
          </p:cNvSpPr>
          <p:nvPr>
            <p:ph type="ftr" sz="quarter" idx="11"/>
          </p:nvPr>
        </p:nvSpPr>
        <p:spPr/>
        <p:txBody>
          <a:bodyPr/>
          <a:lstStyle/>
          <a:p>
            <a:r>
              <a:rPr lang="ar-SA"/>
              <a:t>سنة 2 محاسبة ومالية :مالية المؤسسة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AB4A6BD-B76B-43AD-9C7A-82AF683265F4}" type="datetime1">
              <a:rPr lang="fr-FR" smtClean="0"/>
              <a:t>15/03/2025</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2 محاسبة ومالية :مالية المؤسسة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74F0DF8-EBED-4022-9863-EEFAB19E1EAA}" type="datetime1">
              <a:rPr lang="fr-FR" smtClean="0"/>
              <a:t>15/03/2025</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2 محاسبة ومالية :مالية المؤسسة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A3CA108-EA24-4F30-A5C9-9258BB8107B3}" type="datetime1">
              <a:rPr lang="fr-FR" smtClean="0"/>
              <a:t>15/03/2025</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2 محاسبة ومالية :مالية المؤسسة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473AEF8-F8BE-4B2A-AC9C-E3858CC1FF92}" type="datetime1">
              <a:rPr lang="fr-FR" smtClean="0"/>
              <a:t>15/03/2025</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2 محاسبة ومالية :مالية المؤسسة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134168244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9E3F9B8-D67E-4A60-A782-566504DF9332}" type="datetime1">
              <a:rPr lang="fr-FR" smtClean="0"/>
              <a:t>15/03/2025</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2 محاسبة ومالية :مالية المؤسسة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135925419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79788855-59CF-47A7-9C3A-CE25CB2C5124}" type="datetime1">
              <a:rPr lang="fr-FR" smtClean="0"/>
              <a:t>15/03/2025</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2 محاسبة ومالية :مالية المؤسسة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2F45F-813B-D7C6-F7E3-276F08A6499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E3A35EC-2806-FAF3-3619-07C377471271}"/>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817563" marR="0" lvl="1" indent="-457200" algn="r" defTabSz="914400" rtl="1" eaLnBrk="1" fontAlgn="auto" latinLnBrk="0" hangingPunct="1">
              <a:lnSpc>
                <a:spcPct val="100000"/>
              </a:lnSpc>
              <a:spcBef>
                <a:spcPct val="20000"/>
              </a:spcBef>
              <a:spcAft>
                <a:spcPts val="0"/>
              </a:spcAft>
              <a:buClr>
                <a:srgbClr val="CCB400"/>
              </a:buClr>
              <a:buSzPct val="70000"/>
              <a:buFont typeface="Wingdings" panose="05000000000000000000" pitchFamily="2" charset="2"/>
              <a:buChar char="Ø"/>
              <a:tabLst>
                <a:tab pos="1254125" algn="l"/>
              </a:tabLst>
              <a:defRPr/>
            </a:pPr>
            <a:r>
              <a:rPr kumimoji="0" lang="ar-DZ" sz="28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المعياري </a:t>
            </a:r>
            <a:endPar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يعبر</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عن المال الدوار الذي يستخدم لإعادة النشاطات العملياتية (الاستغلالية) والمرتبطة بدورة وطبيعة النشاط الإنتاجي أو الخدمي.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ونظرا للأهمية التي يكتسبها مفهوم رأس المال العامل في الأدبيات المالية فقد وردت عنها عدة تعاريف مختلفة ومتنوعة يمكن حصرها في </a:t>
            </a:r>
            <a:r>
              <a:rPr kumimoji="0" lang="ar-SA" sz="24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مايلي</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الإجمالي</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رأس المال العامل الصافي</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(المعياري)</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أو الدائم</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رأس المال العامل الخاص</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الخارجي</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D6F86A82-3770-6F1B-4606-3F189544276F}"/>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C417C442-7395-1631-10A0-05380A0A1605}"/>
              </a:ext>
            </a:extLst>
          </p:cNvPr>
          <p:cNvSpPr>
            <a:spLocks noGrp="1"/>
          </p:cNvSpPr>
          <p:nvPr>
            <p:ph type="dt" sz="half" idx="10"/>
          </p:nvPr>
        </p:nvSpPr>
        <p:spPr/>
        <p:txBody>
          <a:bodyPr/>
          <a:lstStyle/>
          <a:p>
            <a:fld id="{B77D18BF-B688-4AFB-B0AB-9BF0F1D56A6E}" type="datetime1">
              <a:rPr lang="fr-FR" smtClean="0"/>
              <a:t>15/03/2025</a:t>
            </a:fld>
            <a:endParaRPr lang="ar-SA" dirty="0"/>
          </a:p>
        </p:txBody>
      </p:sp>
      <p:sp>
        <p:nvSpPr>
          <p:cNvPr id="5" name="Slide Number Placeholder 4">
            <a:extLst>
              <a:ext uri="{FF2B5EF4-FFF2-40B4-BE49-F238E27FC236}">
                <a16:creationId xmlns:a16="http://schemas.microsoft.com/office/drawing/2014/main" id="{C444088E-2513-40D9-0BD4-AB09E09EFFBE}"/>
              </a:ext>
            </a:extLst>
          </p:cNvPr>
          <p:cNvSpPr>
            <a:spLocks noGrp="1"/>
          </p:cNvSpPr>
          <p:nvPr>
            <p:ph type="sldNum" sz="quarter" idx="12"/>
          </p:nvPr>
        </p:nvSpPr>
        <p:spPr/>
        <p:txBody>
          <a:bodyPr/>
          <a:lstStyle/>
          <a:p>
            <a:fld id="{520A17BE-F3C5-43D9-8B6B-FF47DB5F0742}" type="slidenum">
              <a:rPr lang="ar-SA" smtClean="0"/>
              <a:pPr/>
              <a:t>10</a:t>
            </a:fld>
            <a:endParaRPr lang="ar-SA"/>
          </a:p>
        </p:txBody>
      </p:sp>
      <p:sp>
        <p:nvSpPr>
          <p:cNvPr id="6" name="Footer Placeholder 5">
            <a:extLst>
              <a:ext uri="{FF2B5EF4-FFF2-40B4-BE49-F238E27FC236}">
                <a16:creationId xmlns:a16="http://schemas.microsoft.com/office/drawing/2014/main" id="{54C4897A-0063-9FE2-80DD-51BFD4FEA4D5}"/>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1400714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D4D36-11DD-AF88-6A65-A0E3B867C81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DB08D79-5179-F712-7247-1889B4000B3D}"/>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3540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r>
              <a:rPr lang="ar-DZ" sz="2800" b="1" dirty="0">
                <a:solidFill>
                  <a:schemeClr val="tx1"/>
                </a:solidFill>
              </a:rPr>
              <a:t> </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تعريف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الإجمالي</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يعب</a:t>
            </a:r>
            <a:r>
              <a:rPr lang="ar-DZ" sz="2400" b="0" spc="0" dirty="0">
                <a:solidFill>
                  <a:prstClr val="black"/>
                </a:solidFill>
                <a:latin typeface="Georgia"/>
                <a:cs typeface="Times New Roman" panose="02020603050405020304" pitchFamily="18" charset="0"/>
              </a:rPr>
              <a:t>ر</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عن رأس المال العامل الإجمالي بمسميات أخرى مثل رم ع الكلي</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أو ر م ع الاقتصادي. وبغض النظر عن التسمية في هذا المقام يتم حساب رأس المال العامل الإجمالي وفق المعادلة التالية: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الإجمالي = ∑ الأصول المتداولة (الجارية)</a:t>
            </a:r>
          </a:p>
          <a:p>
            <a:pPr marL="0" algn="r" rtl="1" eaLnBrk="1" fontAlgn="t" latinLnBrk="0" hangingPunct="1"/>
            <a:r>
              <a:rPr lang="ar-DZ" sz="2400" b="0" i="0" u="none" strike="noStrike" dirty="0">
                <a:effectLst/>
                <a:latin typeface="Arial" panose="020B0604020202020204" pitchFamily="34" charset="0"/>
              </a:rPr>
              <a:t>	</a:t>
            </a:r>
            <a:endParaRPr lang="fr-FR" sz="2400" b="0" i="0" u="none" strike="noStrike" dirty="0">
              <a:effectLst/>
              <a:latin typeface="Arial" panose="020B0604020202020204" pitchFamily="34"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3A425A83-76E2-72CB-1579-34161D27086D}"/>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5178E630-F2C8-4FDF-FAA2-163C78A5AD6C}"/>
              </a:ext>
            </a:extLst>
          </p:cNvPr>
          <p:cNvSpPr>
            <a:spLocks noGrp="1"/>
          </p:cNvSpPr>
          <p:nvPr>
            <p:ph type="dt" sz="half" idx="10"/>
          </p:nvPr>
        </p:nvSpPr>
        <p:spPr/>
        <p:txBody>
          <a:bodyPr/>
          <a:lstStyle/>
          <a:p>
            <a:fld id="{13175C5A-97E7-4201-B86B-88F34A38819A}" type="datetime1">
              <a:rPr lang="fr-FR" smtClean="0"/>
              <a:t>15/03/2025</a:t>
            </a:fld>
            <a:endParaRPr lang="ar-SA" dirty="0"/>
          </a:p>
        </p:txBody>
      </p:sp>
      <p:sp>
        <p:nvSpPr>
          <p:cNvPr id="5" name="Slide Number Placeholder 4">
            <a:extLst>
              <a:ext uri="{FF2B5EF4-FFF2-40B4-BE49-F238E27FC236}">
                <a16:creationId xmlns:a16="http://schemas.microsoft.com/office/drawing/2014/main" id="{53DA9C4F-EF15-1169-2C6F-B45CDAE4B4B3}"/>
              </a:ext>
            </a:extLst>
          </p:cNvPr>
          <p:cNvSpPr>
            <a:spLocks noGrp="1"/>
          </p:cNvSpPr>
          <p:nvPr>
            <p:ph type="sldNum" sz="quarter" idx="12"/>
          </p:nvPr>
        </p:nvSpPr>
        <p:spPr/>
        <p:txBody>
          <a:bodyPr/>
          <a:lstStyle/>
          <a:p>
            <a:fld id="{520A17BE-F3C5-43D9-8B6B-FF47DB5F0742}" type="slidenum">
              <a:rPr lang="ar-SA" smtClean="0"/>
              <a:pPr/>
              <a:t>11</a:t>
            </a:fld>
            <a:endParaRPr lang="ar-SA"/>
          </a:p>
        </p:txBody>
      </p:sp>
      <p:sp>
        <p:nvSpPr>
          <p:cNvPr id="6" name="Footer Placeholder 5">
            <a:extLst>
              <a:ext uri="{FF2B5EF4-FFF2-40B4-BE49-F238E27FC236}">
                <a16:creationId xmlns:a16="http://schemas.microsoft.com/office/drawing/2014/main" id="{36FC593F-98F3-C35D-551A-833D65C85E30}"/>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pic>
        <p:nvPicPr>
          <p:cNvPr id="8" name="Image 7">
            <a:extLst>
              <a:ext uri="{FF2B5EF4-FFF2-40B4-BE49-F238E27FC236}">
                <a16:creationId xmlns:a16="http://schemas.microsoft.com/office/drawing/2014/main" id="{48E654CE-BE47-254B-7DF3-8C34D3506193}"/>
              </a:ext>
            </a:extLst>
          </p:cNvPr>
          <p:cNvPicPr>
            <a:picLocks noChangeAspect="1"/>
          </p:cNvPicPr>
          <p:nvPr/>
        </p:nvPicPr>
        <p:blipFill>
          <a:blip r:embed="rId3"/>
          <a:stretch>
            <a:fillRect/>
          </a:stretch>
        </p:blipFill>
        <p:spPr>
          <a:xfrm>
            <a:off x="1403648" y="5229200"/>
            <a:ext cx="6120914" cy="865707"/>
          </a:xfrm>
          <a:prstGeom prst="rect">
            <a:avLst/>
          </a:prstGeom>
        </p:spPr>
      </p:pic>
    </p:spTree>
    <p:extLst>
      <p:ext uri="{BB962C8B-B14F-4D97-AF65-F5344CB8AC3E}">
        <p14:creationId xmlns:p14="http://schemas.microsoft.com/office/powerpoint/2010/main" val="1129946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A9BC7-6C9E-AEA4-D807-53ECCEC95EA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21D9CEE-29C1-3C70-7118-B16FF20527AD}"/>
              </a:ext>
            </a:extLst>
          </p:cNvPr>
          <p:cNvSpPr>
            <a:spLocks noGrp="1"/>
          </p:cNvSpPr>
          <p:nvPr>
            <p:ph type="subTitle" idx="1"/>
          </p:nvPr>
        </p:nvSpPr>
        <p:spPr>
          <a:xfrm>
            <a:off x="323528" y="1988841"/>
            <a:ext cx="8568952" cy="4392488"/>
          </a:xfrm>
          <a:ln/>
        </p:spPr>
        <p:style>
          <a:lnRef idx="2">
            <a:schemeClr val="dk1"/>
          </a:lnRef>
          <a:fillRef idx="1002">
            <a:schemeClr val="lt1"/>
          </a:fillRef>
          <a:effectRef idx="0">
            <a:schemeClr val="dk1"/>
          </a:effectRef>
          <a:fontRef idx="minor">
            <a:schemeClr val="dk1"/>
          </a:fontRef>
        </p:style>
        <p:txBody>
          <a:bodyPr anchor="t">
            <a:noAutofit/>
          </a:bodyPr>
          <a:lstStyle/>
          <a:p>
            <a:pPr marL="3540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r>
              <a:rPr lang="ar-DZ" sz="2800" b="1" dirty="0">
                <a:solidFill>
                  <a:schemeClr val="tx1"/>
                </a:solidFill>
              </a:rPr>
              <a:t> </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تعريف رأس المال العامل</a:t>
            </a:r>
            <a:r>
              <a:rPr kumimoji="0" lang="ar-DZ"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المعياري</a:t>
            </a:r>
            <a:endPar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الصافي أو الدائم </a:t>
            </a:r>
            <a:r>
              <a:rPr kumimoji="0" lang="fr-FR"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FRN</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ويمكن التعبير عن رأس المال العامل الصافي أو الدائم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أو المعياري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من خلال الشكل الموضح أدناه</a:t>
            </a:r>
            <a:endPar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lang="ar-DZ" sz="2400" b="0" spc="0" dirty="0">
              <a:solidFill>
                <a:prstClr val="black"/>
              </a:solidFill>
              <a:latin typeface="Georgi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lang="ar-DZ" sz="2400" b="0" spc="0" dirty="0">
                <a:solidFill>
                  <a:prstClr val="black"/>
                </a:solidFill>
                <a:latin typeface="Georgia"/>
                <a:cs typeface="Times New Roman" panose="02020603050405020304" pitchFamily="18" charset="0"/>
              </a:rPr>
              <a:t>   								</a:t>
            </a:r>
            <a:r>
              <a:rPr lang="en-GB" sz="2400" b="0" spc="0" dirty="0">
                <a:solidFill>
                  <a:prstClr val="black"/>
                </a:solidFill>
                <a:latin typeface="Georgia"/>
                <a:cs typeface="Times New Roman" panose="02020603050405020304" pitchFamily="18" charset="0"/>
              </a:rPr>
              <a:t>FRN</a:t>
            </a:r>
            <a:r>
              <a:rPr lang="ar-DZ" sz="2400" b="0" spc="0" dirty="0">
                <a:solidFill>
                  <a:prstClr val="black"/>
                </a:solidFill>
                <a:latin typeface="Georgia"/>
                <a:cs typeface="Times New Roman" panose="02020603050405020304" pitchFamily="18" charset="0"/>
              </a:rPr>
              <a:t>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B0E39115-919C-3127-D396-068EB2D552F6}"/>
              </a:ext>
            </a:extLst>
          </p:cNvPr>
          <p:cNvSpPr>
            <a:spLocks noGrp="1"/>
          </p:cNvSpPr>
          <p:nvPr>
            <p:ph type="ctrTitle"/>
          </p:nvPr>
        </p:nvSpPr>
        <p:spPr>
          <a:xfrm>
            <a:off x="323528"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D39D6946-08F2-5F52-D8F5-F785F4EF852B}"/>
              </a:ext>
            </a:extLst>
          </p:cNvPr>
          <p:cNvSpPr>
            <a:spLocks noGrp="1"/>
          </p:cNvSpPr>
          <p:nvPr>
            <p:ph type="dt" sz="half" idx="10"/>
          </p:nvPr>
        </p:nvSpPr>
        <p:spPr/>
        <p:txBody>
          <a:bodyPr/>
          <a:lstStyle/>
          <a:p>
            <a:fld id="{374E5C2E-1649-437C-8CB4-467E7960729C}" type="datetime1">
              <a:rPr lang="fr-FR" smtClean="0"/>
              <a:t>15/03/2025</a:t>
            </a:fld>
            <a:endParaRPr lang="ar-SA" dirty="0"/>
          </a:p>
        </p:txBody>
      </p:sp>
      <p:sp>
        <p:nvSpPr>
          <p:cNvPr id="5" name="Slide Number Placeholder 4">
            <a:extLst>
              <a:ext uri="{FF2B5EF4-FFF2-40B4-BE49-F238E27FC236}">
                <a16:creationId xmlns:a16="http://schemas.microsoft.com/office/drawing/2014/main" id="{1FDBBA51-69E5-8ADD-04BF-ADFADEF27812}"/>
              </a:ext>
            </a:extLst>
          </p:cNvPr>
          <p:cNvSpPr>
            <a:spLocks noGrp="1"/>
          </p:cNvSpPr>
          <p:nvPr>
            <p:ph type="sldNum" sz="quarter" idx="12"/>
          </p:nvPr>
        </p:nvSpPr>
        <p:spPr/>
        <p:txBody>
          <a:bodyPr/>
          <a:lstStyle/>
          <a:p>
            <a:fld id="{520A17BE-F3C5-43D9-8B6B-FF47DB5F0742}" type="slidenum">
              <a:rPr lang="ar-SA" smtClean="0"/>
              <a:pPr/>
              <a:t>12</a:t>
            </a:fld>
            <a:endParaRPr lang="ar-SA"/>
          </a:p>
        </p:txBody>
      </p:sp>
      <p:sp>
        <p:nvSpPr>
          <p:cNvPr id="6" name="Footer Placeholder 5">
            <a:extLst>
              <a:ext uri="{FF2B5EF4-FFF2-40B4-BE49-F238E27FC236}">
                <a16:creationId xmlns:a16="http://schemas.microsoft.com/office/drawing/2014/main" id="{99AC1490-A349-5633-BF0A-1C304D295608}"/>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pic>
        <p:nvPicPr>
          <p:cNvPr id="9" name="Image 8">
            <a:extLst>
              <a:ext uri="{FF2B5EF4-FFF2-40B4-BE49-F238E27FC236}">
                <a16:creationId xmlns:a16="http://schemas.microsoft.com/office/drawing/2014/main" id="{1832FFA9-AF96-FC34-FE4A-77E8EC42A582}"/>
              </a:ext>
            </a:extLst>
          </p:cNvPr>
          <p:cNvPicPr>
            <a:picLocks noChangeAspect="1"/>
          </p:cNvPicPr>
          <p:nvPr/>
        </p:nvPicPr>
        <p:blipFill>
          <a:blip r:embed="rId3"/>
          <a:stretch>
            <a:fillRect/>
          </a:stretch>
        </p:blipFill>
        <p:spPr>
          <a:xfrm>
            <a:off x="1907704" y="3645024"/>
            <a:ext cx="5279594" cy="2267909"/>
          </a:xfrm>
          <a:prstGeom prst="rect">
            <a:avLst/>
          </a:prstGeom>
        </p:spPr>
      </p:pic>
    </p:spTree>
    <p:extLst>
      <p:ext uri="{BB962C8B-B14F-4D97-AF65-F5344CB8AC3E}">
        <p14:creationId xmlns:p14="http://schemas.microsoft.com/office/powerpoint/2010/main" val="3873289586"/>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58D14-3584-402A-4FA2-BDED56BBD25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72182BF-4016-088C-0EB4-039D2FB424E8}"/>
              </a:ext>
            </a:extLst>
          </p:cNvPr>
          <p:cNvSpPr>
            <a:spLocks noGrp="1"/>
          </p:cNvSpPr>
          <p:nvPr>
            <p:ph type="subTitle" idx="1"/>
          </p:nvPr>
        </p:nvSpPr>
        <p:spPr>
          <a:xfrm>
            <a:off x="323528" y="2640775"/>
            <a:ext cx="8424936" cy="3668545"/>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600" dirty="0">
                <a:solidFill>
                  <a:schemeClr val="tx1"/>
                </a:solidFill>
              </a:rPr>
              <a:t> </a:t>
            </a:r>
            <a:r>
              <a:rPr lang="ar-DZ" sz="2600" b="1" dirty="0">
                <a:solidFill>
                  <a:schemeClr val="tx1"/>
                </a:solidFill>
              </a:rPr>
              <a:t>تعريف</a:t>
            </a:r>
            <a:r>
              <a:rPr lang="ar-DZ" sz="2600" dirty="0">
                <a:solidFill>
                  <a:schemeClr val="tx1"/>
                </a:solidFill>
              </a:rPr>
              <a:t> </a:t>
            </a:r>
            <a:r>
              <a:rPr lang="ar-DZ" sz="2800" b="1" dirty="0">
                <a:solidFill>
                  <a:schemeClr val="tx1"/>
                </a:solidFill>
              </a:rPr>
              <a:t>رأس المال العامل الخاص</a:t>
            </a:r>
          </a:p>
          <a:p>
            <a:pPr marL="1179513" lvl="2" algn="just">
              <a:buClr>
                <a:srgbClr val="D16349"/>
              </a:buClr>
              <a:buSzPct val="85000"/>
              <a:tabLst>
                <a:tab pos="1254125" algn="l"/>
              </a:tabLst>
              <a:defRPr/>
            </a:pPr>
            <a:r>
              <a:rPr kumimoji="0" lang="ar-SA" sz="24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يعبر عن هذا المفهوم بالمعادلة التالية:</a:t>
            </a:r>
          </a:p>
          <a:p>
            <a:pPr marL="1179513" lvl="2" algn="just">
              <a:buClr>
                <a:srgbClr val="D16349"/>
              </a:buClr>
              <a:buSzPct val="85000"/>
              <a:tabLst>
                <a:tab pos="1254125" algn="l"/>
              </a:tabLst>
              <a:defRPr/>
            </a:pPr>
            <a:endParaRPr kumimoji="0" lang="ar-SA" sz="26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endParaRPr kumimoji="0" lang="ar-DZ" sz="28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r>
              <a:rPr kumimoji="0" lang="ar-SA" sz="24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أو بعبارة أخرى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tabLst>
                <a:tab pos="1254125" algn="l"/>
              </a:tabLst>
            </a:pPr>
            <a:endParaRPr lang="ar-DZ" sz="2800" b="1" dirty="0">
              <a:solidFill>
                <a:schemeClr val="tx1"/>
              </a:solidFill>
            </a:endParaRPr>
          </a:p>
        </p:txBody>
      </p:sp>
      <p:sp>
        <p:nvSpPr>
          <p:cNvPr id="2" name="Title 1">
            <a:extLst>
              <a:ext uri="{FF2B5EF4-FFF2-40B4-BE49-F238E27FC236}">
                <a16:creationId xmlns:a16="http://schemas.microsoft.com/office/drawing/2014/main" id="{F64D2AD8-1693-5018-2BA1-4AB74CFAE363}"/>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44A1E671-CAC4-4742-FA2F-F9963BEC026A}"/>
              </a:ext>
            </a:extLst>
          </p:cNvPr>
          <p:cNvSpPr>
            <a:spLocks noGrp="1"/>
          </p:cNvSpPr>
          <p:nvPr>
            <p:ph type="dt" sz="half" idx="10"/>
          </p:nvPr>
        </p:nvSpPr>
        <p:spPr/>
        <p:txBody>
          <a:bodyPr/>
          <a:lstStyle/>
          <a:p>
            <a:fld id="{BEC11461-AB0A-492F-B703-5FF5238265D2}" type="datetime1">
              <a:rPr lang="fr-FR" smtClean="0"/>
              <a:t>15/03/2025</a:t>
            </a:fld>
            <a:endParaRPr lang="ar-SA"/>
          </a:p>
        </p:txBody>
      </p:sp>
      <p:sp>
        <p:nvSpPr>
          <p:cNvPr id="5" name="Slide Number Placeholder 4">
            <a:extLst>
              <a:ext uri="{FF2B5EF4-FFF2-40B4-BE49-F238E27FC236}">
                <a16:creationId xmlns:a16="http://schemas.microsoft.com/office/drawing/2014/main" id="{9A6003CC-07D3-4FB5-128E-771FF67B66A8}"/>
              </a:ext>
            </a:extLst>
          </p:cNvPr>
          <p:cNvSpPr>
            <a:spLocks noGrp="1"/>
          </p:cNvSpPr>
          <p:nvPr>
            <p:ph type="sldNum" sz="quarter" idx="12"/>
          </p:nvPr>
        </p:nvSpPr>
        <p:spPr/>
        <p:txBody>
          <a:bodyPr/>
          <a:lstStyle/>
          <a:p>
            <a:fld id="{520A17BE-F3C5-43D9-8B6B-FF47DB5F0742}" type="slidenum">
              <a:rPr lang="ar-SA" smtClean="0"/>
              <a:pPr/>
              <a:t>13</a:t>
            </a:fld>
            <a:endParaRPr lang="ar-SA"/>
          </a:p>
        </p:txBody>
      </p:sp>
      <p:sp>
        <p:nvSpPr>
          <p:cNvPr id="6" name="Footer Placeholder 5">
            <a:extLst>
              <a:ext uri="{FF2B5EF4-FFF2-40B4-BE49-F238E27FC236}">
                <a16:creationId xmlns:a16="http://schemas.microsoft.com/office/drawing/2014/main" id="{2B89AA99-EF08-1E5D-5301-599CB00EBC1E}"/>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pic>
        <p:nvPicPr>
          <p:cNvPr id="8" name="Image 7">
            <a:extLst>
              <a:ext uri="{FF2B5EF4-FFF2-40B4-BE49-F238E27FC236}">
                <a16:creationId xmlns:a16="http://schemas.microsoft.com/office/drawing/2014/main" id="{E8FB4632-FC56-70CA-39D8-8F683694A91B}"/>
              </a:ext>
            </a:extLst>
          </p:cNvPr>
          <p:cNvPicPr>
            <a:picLocks noChangeAspect="1"/>
          </p:cNvPicPr>
          <p:nvPr/>
        </p:nvPicPr>
        <p:blipFill>
          <a:blip r:embed="rId3"/>
          <a:stretch>
            <a:fillRect/>
          </a:stretch>
        </p:blipFill>
        <p:spPr>
          <a:xfrm>
            <a:off x="539552" y="3645024"/>
            <a:ext cx="8023031" cy="755970"/>
          </a:xfrm>
          <a:prstGeom prst="rect">
            <a:avLst/>
          </a:prstGeom>
        </p:spPr>
      </p:pic>
      <p:pic>
        <p:nvPicPr>
          <p:cNvPr id="10" name="Image 9">
            <a:extLst>
              <a:ext uri="{FF2B5EF4-FFF2-40B4-BE49-F238E27FC236}">
                <a16:creationId xmlns:a16="http://schemas.microsoft.com/office/drawing/2014/main" id="{7ED1D1C8-1AC7-2EAD-3199-30D170D6030A}"/>
              </a:ext>
            </a:extLst>
          </p:cNvPr>
          <p:cNvPicPr>
            <a:picLocks noChangeAspect="1"/>
          </p:cNvPicPr>
          <p:nvPr/>
        </p:nvPicPr>
        <p:blipFill>
          <a:blip r:embed="rId4"/>
          <a:stretch>
            <a:fillRect/>
          </a:stretch>
        </p:blipFill>
        <p:spPr>
          <a:xfrm>
            <a:off x="539552" y="5301208"/>
            <a:ext cx="8016935" cy="749873"/>
          </a:xfrm>
          <a:prstGeom prst="rect">
            <a:avLst/>
          </a:prstGeom>
        </p:spPr>
      </p:pic>
    </p:spTree>
    <p:extLst>
      <p:ext uri="{BB962C8B-B14F-4D97-AF65-F5344CB8AC3E}">
        <p14:creationId xmlns:p14="http://schemas.microsoft.com/office/powerpoint/2010/main" val="4198177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E3D97-DB82-BC9E-1608-32BA6A9E43C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237EE15-C93A-1E72-F43D-BBB08D187AF2}"/>
              </a:ext>
            </a:extLst>
          </p:cNvPr>
          <p:cNvSpPr>
            <a:spLocks noGrp="1"/>
          </p:cNvSpPr>
          <p:nvPr>
            <p:ph type="subTitle" idx="1"/>
          </p:nvPr>
        </p:nvSpPr>
        <p:spPr>
          <a:xfrm>
            <a:off x="323528" y="2640775"/>
            <a:ext cx="8424936" cy="3668545"/>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600" dirty="0">
                <a:solidFill>
                  <a:schemeClr val="tx1"/>
                </a:solidFill>
              </a:rPr>
              <a:t> </a:t>
            </a:r>
            <a:r>
              <a:rPr lang="ar-DZ" sz="2600" b="1" dirty="0">
                <a:solidFill>
                  <a:schemeClr val="tx1"/>
                </a:solidFill>
              </a:rPr>
              <a:t>تعريف</a:t>
            </a:r>
            <a:r>
              <a:rPr lang="ar-DZ" sz="2600" dirty="0">
                <a:solidFill>
                  <a:schemeClr val="tx1"/>
                </a:solidFill>
              </a:rPr>
              <a:t> </a:t>
            </a:r>
            <a:r>
              <a:rPr lang="ar-DZ" sz="2800" b="1" dirty="0">
                <a:solidFill>
                  <a:schemeClr val="tx1"/>
                </a:solidFill>
              </a:rPr>
              <a:t>رأس المال العامل الخارجي</a:t>
            </a:r>
          </a:p>
          <a:p>
            <a:pPr marL="1179513" lvl="2" algn="just">
              <a:buClr>
                <a:srgbClr val="D16349"/>
              </a:buClr>
              <a:buSzPct val="85000"/>
              <a:tabLst>
                <a:tab pos="1254125" algn="l"/>
              </a:tabLst>
              <a:defRPr/>
            </a:pPr>
            <a:r>
              <a:rPr kumimoji="0" lang="ar-SA" sz="24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يعبر عن هذا المفهوم بالمعادلة التالية:</a:t>
            </a:r>
          </a:p>
          <a:p>
            <a:pPr marL="1179513" lvl="2" algn="just">
              <a:buClr>
                <a:srgbClr val="D16349"/>
              </a:buClr>
              <a:buSzPct val="85000"/>
              <a:tabLst>
                <a:tab pos="1254125" algn="l"/>
              </a:tabLst>
              <a:defRPr/>
            </a:pPr>
            <a:endParaRPr kumimoji="0" lang="ar-SA" sz="26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endParaRPr kumimoji="0" lang="ar-DZ" sz="28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r>
              <a:rPr kumimoji="0" lang="ar-SA" sz="24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أو بعبارة أخرى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tabLst>
                <a:tab pos="1254125" algn="l"/>
              </a:tabLst>
            </a:pPr>
            <a:endParaRPr lang="ar-DZ" sz="2800" b="1" dirty="0">
              <a:solidFill>
                <a:schemeClr val="tx1"/>
              </a:solidFill>
            </a:endParaRPr>
          </a:p>
        </p:txBody>
      </p:sp>
      <p:sp>
        <p:nvSpPr>
          <p:cNvPr id="2" name="Title 1">
            <a:extLst>
              <a:ext uri="{FF2B5EF4-FFF2-40B4-BE49-F238E27FC236}">
                <a16:creationId xmlns:a16="http://schemas.microsoft.com/office/drawing/2014/main" id="{417330A5-87E7-9E86-2F57-2107BA22C32B}"/>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C82D206D-B92A-4EC0-5EAC-5FA54D27F583}"/>
              </a:ext>
            </a:extLst>
          </p:cNvPr>
          <p:cNvSpPr>
            <a:spLocks noGrp="1"/>
          </p:cNvSpPr>
          <p:nvPr>
            <p:ph type="dt" sz="half" idx="10"/>
          </p:nvPr>
        </p:nvSpPr>
        <p:spPr/>
        <p:txBody>
          <a:bodyPr/>
          <a:lstStyle/>
          <a:p>
            <a:fld id="{7D9AFD11-FEA2-4D17-B73C-7C017A456B12}" type="datetime1">
              <a:rPr lang="fr-FR" smtClean="0"/>
              <a:t>15/03/2025</a:t>
            </a:fld>
            <a:endParaRPr lang="ar-SA"/>
          </a:p>
        </p:txBody>
      </p:sp>
      <p:sp>
        <p:nvSpPr>
          <p:cNvPr id="5" name="Slide Number Placeholder 4">
            <a:extLst>
              <a:ext uri="{FF2B5EF4-FFF2-40B4-BE49-F238E27FC236}">
                <a16:creationId xmlns:a16="http://schemas.microsoft.com/office/drawing/2014/main" id="{2BEAC47D-C01A-B171-6794-FCB3FB8B5FAB}"/>
              </a:ext>
            </a:extLst>
          </p:cNvPr>
          <p:cNvSpPr>
            <a:spLocks noGrp="1"/>
          </p:cNvSpPr>
          <p:nvPr>
            <p:ph type="sldNum" sz="quarter" idx="12"/>
          </p:nvPr>
        </p:nvSpPr>
        <p:spPr/>
        <p:txBody>
          <a:bodyPr/>
          <a:lstStyle/>
          <a:p>
            <a:fld id="{520A17BE-F3C5-43D9-8B6B-FF47DB5F0742}" type="slidenum">
              <a:rPr lang="ar-SA" smtClean="0"/>
              <a:pPr/>
              <a:t>14</a:t>
            </a:fld>
            <a:endParaRPr lang="ar-SA"/>
          </a:p>
        </p:txBody>
      </p:sp>
      <p:sp>
        <p:nvSpPr>
          <p:cNvPr id="6" name="Footer Placeholder 5">
            <a:extLst>
              <a:ext uri="{FF2B5EF4-FFF2-40B4-BE49-F238E27FC236}">
                <a16:creationId xmlns:a16="http://schemas.microsoft.com/office/drawing/2014/main" id="{DB8ADB15-3105-B6CC-8688-BF088ABB8E90}"/>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pic>
        <p:nvPicPr>
          <p:cNvPr id="14" name="Image 13">
            <a:extLst>
              <a:ext uri="{FF2B5EF4-FFF2-40B4-BE49-F238E27FC236}">
                <a16:creationId xmlns:a16="http://schemas.microsoft.com/office/drawing/2014/main" id="{D863BD9C-CAFD-EAC3-0B62-4993A6B50769}"/>
              </a:ext>
            </a:extLst>
          </p:cNvPr>
          <p:cNvPicPr>
            <a:picLocks noChangeAspect="1"/>
          </p:cNvPicPr>
          <p:nvPr/>
        </p:nvPicPr>
        <p:blipFill>
          <a:blip r:embed="rId3"/>
          <a:stretch>
            <a:fillRect/>
          </a:stretch>
        </p:blipFill>
        <p:spPr>
          <a:xfrm>
            <a:off x="467544" y="3645024"/>
            <a:ext cx="8016935" cy="749873"/>
          </a:xfrm>
          <a:prstGeom prst="rect">
            <a:avLst/>
          </a:prstGeom>
        </p:spPr>
      </p:pic>
      <p:pic>
        <p:nvPicPr>
          <p:cNvPr id="16" name="Image 15">
            <a:extLst>
              <a:ext uri="{FF2B5EF4-FFF2-40B4-BE49-F238E27FC236}">
                <a16:creationId xmlns:a16="http://schemas.microsoft.com/office/drawing/2014/main" id="{E7080FF2-8468-0450-7B51-E04F2C5B2467}"/>
              </a:ext>
            </a:extLst>
          </p:cNvPr>
          <p:cNvPicPr>
            <a:picLocks noChangeAspect="1"/>
          </p:cNvPicPr>
          <p:nvPr/>
        </p:nvPicPr>
        <p:blipFill>
          <a:blip r:embed="rId4"/>
          <a:stretch>
            <a:fillRect/>
          </a:stretch>
        </p:blipFill>
        <p:spPr>
          <a:xfrm>
            <a:off x="251520" y="5157192"/>
            <a:ext cx="8023031" cy="755970"/>
          </a:xfrm>
          <a:prstGeom prst="rect">
            <a:avLst/>
          </a:prstGeom>
        </p:spPr>
      </p:pic>
    </p:spTree>
    <p:extLst>
      <p:ext uri="{BB962C8B-B14F-4D97-AF65-F5344CB8AC3E}">
        <p14:creationId xmlns:p14="http://schemas.microsoft.com/office/powerpoint/2010/main" val="4227021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36589-A85C-DACB-A81E-625354E8FBB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14ECE87-14AB-F9DF-EB07-BB6A2237F156}"/>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623888" lvl="1" indent="276225" algn="r">
              <a:buClr>
                <a:srgbClr val="D16349"/>
              </a:buClr>
              <a:buSzPct val="85000"/>
              <a:buFont typeface="Wingdings" pitchFamily="2" charset="2"/>
              <a:buChar char="Ø"/>
              <a:tabLst>
                <a:tab pos="1254125" algn="l"/>
              </a:tabLst>
              <a:defRPr/>
            </a:pP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الدلالة المالية لرأس المال العامل الصافي</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من خلال حساب رأس المال العامل الصافي من أسفل الميزانية يمكن تصور الوضعيات المالية المختلفة المعبرة عن التوازنات المالية كما يلي:</a:t>
            </a: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endParaRPr kumimoji="0" lang="en-US" sz="2000" b="1" i="0" u="none" strike="noStrike" kern="1200" cap="all" spc="250" normalizeH="0" baseline="0" noProof="0" dirty="0">
              <a:ln>
                <a:noFill/>
              </a:ln>
              <a:solidFill>
                <a:prstClr val="black"/>
              </a:solidFill>
              <a:effectLst/>
              <a:uLnTx/>
              <a:uFillTx/>
              <a:latin typeface="Georgia"/>
              <a:ea typeface="+mn-ea"/>
              <a:cs typeface="+mn-cs"/>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en-US" sz="2300" b="0" i="0" u="none" strike="noStrike" kern="1200" cap="all" spc="250" normalizeH="0" baseline="0" noProof="0" dirty="0">
                <a:ln>
                  <a:noFill/>
                </a:ln>
                <a:solidFill>
                  <a:prstClr val="black"/>
                </a:solidFill>
                <a:effectLst/>
                <a:uLnTx/>
                <a:uFillTx/>
                <a:latin typeface="Georgia"/>
                <a:ea typeface="+mn-ea"/>
                <a:cs typeface="+mn-cs"/>
              </a:rPr>
              <a:t>AC = DCT            FRN=0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en-US" sz="24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AC &gt;DCT            FRN&gt;0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en-US" sz="15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AC &lt;DCT            FRN&lt;0</a:t>
            </a:r>
            <a:r>
              <a:rPr kumimoji="0" lang="en-US" sz="1500" b="0" i="0" u="none" strike="noStrike" kern="1200" cap="all" spc="250" normalizeH="0" baseline="0" noProof="0" dirty="0">
                <a:ln>
                  <a:noFill/>
                </a:ln>
                <a:solidFill>
                  <a:prstClr val="black"/>
                </a:solidFill>
                <a:effectLst/>
                <a:uLnTx/>
                <a:uFillTx/>
                <a:latin typeface="Georgia"/>
                <a:ea typeface="+mn-ea"/>
                <a:cs typeface="+mn-cs"/>
              </a:rPr>
              <a:t>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DZ" sz="1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في حالة </a:t>
            </a:r>
            <a:r>
              <a:rPr kumimoji="0" lang="en-US" sz="1600" b="1" i="0" u="none" strike="noStrike" kern="1200" cap="all" spc="0" normalizeH="0" baseline="0" noProof="0" dirty="0">
                <a:ln>
                  <a:noFill/>
                </a:ln>
                <a:solidFill>
                  <a:prstClr val="black"/>
                </a:solidFill>
                <a:effectLst/>
                <a:uLnTx/>
                <a:uFillTx/>
                <a:latin typeface="Georgia"/>
                <a:ea typeface="+mn-ea"/>
                <a:cs typeface="+mn-cs"/>
              </a:rPr>
              <a:t>FRN&gt;0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معناه أن السيولة المحصلة من الأصول المتداولة (الأصول الجارية) بإمكانها تغطية مستحقات الديون في الأجل القصير (الخصوم الجارية). أما عند </a:t>
            </a:r>
            <a:r>
              <a:rPr kumimoji="0" lang="en-US" sz="1600" b="1" i="0" u="none" strike="noStrike" kern="1200" cap="all" spc="0" normalizeH="0" baseline="0" noProof="0" dirty="0">
                <a:ln>
                  <a:noFill/>
                </a:ln>
                <a:solidFill>
                  <a:prstClr val="black"/>
                </a:solidFill>
                <a:effectLst/>
                <a:uLnTx/>
                <a:uFillTx/>
                <a:latin typeface="Georgia"/>
                <a:ea typeface="+mn-ea"/>
                <a:cs typeface="+mn-cs"/>
              </a:rPr>
              <a:t>FRN&lt;0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فمعنى ذلك أن الديون قصيرة الأجل تفوق السيولة المحصلة من الأصول المتداولة. أخيرا فإن صفرية رأس المال العامل تعني تساوي سيولة الأصول المتداولة بمستحقات الديون قصيرة الأجل ، وناذرا ما تحدث مثل هذه الحالة من الناحية العملية.</a:t>
            </a:r>
            <a:endParaRPr kumimoji="0" lang="ar-SA"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15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492B1489-7267-27FF-B21B-18B1415138CA}"/>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B0DBA2E8-0503-33B3-D92D-860C80415AFC}"/>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1A74EC77-AF1A-431F-AF1F-D5215FAA30C8}"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t>15/03/2025</a:t>
            </a:fld>
            <a:endParaRPr kumimoji="0" lang="ar-SA" sz="14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EA3429AD-1DDF-6DCE-69BC-3289534CF0FB}"/>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15</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F5869AB9-374D-06E2-2300-0E51A862CDD2}"/>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pic>
        <p:nvPicPr>
          <p:cNvPr id="7" name="Image 6">
            <a:extLst>
              <a:ext uri="{FF2B5EF4-FFF2-40B4-BE49-F238E27FC236}">
                <a16:creationId xmlns:a16="http://schemas.microsoft.com/office/drawing/2014/main" id="{9B919591-9DD9-DAA8-D567-3DEF9F93543C}"/>
              </a:ext>
            </a:extLst>
          </p:cNvPr>
          <p:cNvPicPr>
            <a:picLocks noChangeAspect="1"/>
          </p:cNvPicPr>
          <p:nvPr/>
        </p:nvPicPr>
        <p:blipFill>
          <a:blip r:embed="rId3"/>
          <a:stretch>
            <a:fillRect/>
          </a:stretch>
        </p:blipFill>
        <p:spPr>
          <a:xfrm>
            <a:off x="4283968" y="3645024"/>
            <a:ext cx="1194920" cy="408467"/>
          </a:xfrm>
          <a:prstGeom prst="rect">
            <a:avLst/>
          </a:prstGeom>
        </p:spPr>
      </p:pic>
      <p:pic>
        <p:nvPicPr>
          <p:cNvPr id="8" name="Image 7">
            <a:extLst>
              <a:ext uri="{FF2B5EF4-FFF2-40B4-BE49-F238E27FC236}">
                <a16:creationId xmlns:a16="http://schemas.microsoft.com/office/drawing/2014/main" id="{AB932B57-EFE2-F345-F830-99903AEC2CFA}"/>
              </a:ext>
            </a:extLst>
          </p:cNvPr>
          <p:cNvPicPr>
            <a:picLocks noChangeAspect="1"/>
          </p:cNvPicPr>
          <p:nvPr/>
        </p:nvPicPr>
        <p:blipFill>
          <a:blip r:embed="rId3"/>
          <a:stretch>
            <a:fillRect/>
          </a:stretch>
        </p:blipFill>
        <p:spPr>
          <a:xfrm>
            <a:off x="4283968" y="4077072"/>
            <a:ext cx="1194920" cy="408467"/>
          </a:xfrm>
          <a:prstGeom prst="rect">
            <a:avLst/>
          </a:prstGeom>
        </p:spPr>
      </p:pic>
      <p:pic>
        <p:nvPicPr>
          <p:cNvPr id="9" name="Image 8">
            <a:extLst>
              <a:ext uri="{FF2B5EF4-FFF2-40B4-BE49-F238E27FC236}">
                <a16:creationId xmlns:a16="http://schemas.microsoft.com/office/drawing/2014/main" id="{90CCACA1-2C89-2823-57BE-91F496B86390}"/>
              </a:ext>
            </a:extLst>
          </p:cNvPr>
          <p:cNvPicPr>
            <a:picLocks noChangeAspect="1"/>
          </p:cNvPicPr>
          <p:nvPr/>
        </p:nvPicPr>
        <p:blipFill>
          <a:blip r:embed="rId3"/>
          <a:stretch>
            <a:fillRect/>
          </a:stretch>
        </p:blipFill>
        <p:spPr>
          <a:xfrm>
            <a:off x="4355976" y="4509120"/>
            <a:ext cx="1194920" cy="408467"/>
          </a:xfrm>
          <a:prstGeom prst="rect">
            <a:avLst/>
          </a:prstGeom>
        </p:spPr>
      </p:pic>
    </p:spTree>
    <p:extLst>
      <p:ext uri="{BB962C8B-B14F-4D97-AF65-F5344CB8AC3E}">
        <p14:creationId xmlns:p14="http://schemas.microsoft.com/office/powerpoint/2010/main" val="739006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C45F3-1327-DEE2-02CC-B385525476A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D43735E-16C6-402F-1B6A-552FD929908B}"/>
              </a:ext>
            </a:extLst>
          </p:cNvPr>
          <p:cNvSpPr>
            <a:spLocks noGrp="1"/>
          </p:cNvSpPr>
          <p:nvPr>
            <p:ph type="subTitle" idx="1"/>
          </p:nvPr>
        </p:nvSpPr>
        <p:spPr>
          <a:xfrm>
            <a:off x="323528" y="1916832"/>
            <a:ext cx="8424936" cy="4464497"/>
          </a:xfrm>
          <a:ln/>
        </p:spPr>
        <p:style>
          <a:lnRef idx="2">
            <a:schemeClr val="dk1"/>
          </a:lnRef>
          <a:fillRef idx="1002">
            <a:schemeClr val="lt1"/>
          </a:fillRef>
          <a:effectRef idx="0">
            <a:schemeClr val="dk1"/>
          </a:effectRef>
          <a:fontRef idx="minor">
            <a:schemeClr val="dk1"/>
          </a:fontRef>
        </p:style>
        <p:txBody>
          <a:bodyPr anchor="t">
            <a:noAutofit/>
          </a:bodyPr>
          <a:lstStyle/>
          <a:p>
            <a:pPr marL="900113" lvl="1" indent="457200" algn="r">
              <a:buClr>
                <a:srgbClr val="D16349"/>
              </a:buClr>
              <a:buSzPct val="85000"/>
              <a:buFont typeface="Wingdings" pitchFamily="2" charset="2"/>
              <a:buChar char="Ø"/>
              <a:tabLst>
                <a:tab pos="1254125" algn="l"/>
              </a:tabLst>
              <a:defRPr/>
            </a:pP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حالات خاصة في إدارة رأس المال العامل الصافي وتحقيق التوازن المالي</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تحقيق مستوى التوازن المالي من خلال حساب رأس المال العامل الصافي يكون عندما رأس المال العامل موجب </a:t>
            </a:r>
            <a:r>
              <a:rPr kumimoji="0" lang="en-US" sz="2000" b="1" i="0" u="none" strike="noStrike" kern="1200" cap="all" spc="0" normalizeH="0" baseline="0" noProof="0" dirty="0">
                <a:ln>
                  <a:noFill/>
                </a:ln>
                <a:solidFill>
                  <a:prstClr val="black"/>
                </a:solidFill>
                <a:effectLst/>
                <a:uLnTx/>
                <a:uFillTx/>
                <a:latin typeface="Georgia"/>
                <a:ea typeface="+mn-ea"/>
                <a:cs typeface="+mn-cs"/>
              </a:rPr>
              <a:t>FRN&gt;0</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لكن هناك حالات يكون فيها </a:t>
            </a:r>
            <a:r>
              <a:rPr kumimoji="0" lang="en-US" sz="2000" b="1" i="0" u="none" strike="noStrike" kern="1200" cap="all" spc="0" normalizeH="0" baseline="0" noProof="0" dirty="0">
                <a:ln>
                  <a:noFill/>
                </a:ln>
                <a:solidFill>
                  <a:prstClr val="black"/>
                </a:solidFill>
                <a:effectLst/>
                <a:uLnTx/>
                <a:uFillTx/>
                <a:latin typeface="Georgia"/>
                <a:ea typeface="+mn-ea"/>
                <a:cs typeface="+mn-cs"/>
              </a:rPr>
              <a:t>FRN&lt;0</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ومع ذلك يتحقق التوزان المالي المطلوب، والعكس من هذا قد يكون</a:t>
            </a:r>
            <a:r>
              <a:rPr kumimoji="0" lang="en-US" sz="2500" b="0" i="0" u="none" strike="noStrike" kern="1200" cap="all" spc="0" normalizeH="0" baseline="0" noProof="0" dirty="0">
                <a:ln>
                  <a:noFill/>
                </a:ln>
                <a:solidFill>
                  <a:prstClr val="black"/>
                </a:solidFill>
                <a:effectLst/>
                <a:uLnTx/>
                <a:uFillTx/>
                <a:latin typeface="Georgia"/>
                <a:ea typeface="+mn-ea"/>
                <a:cs typeface="+mn-cs"/>
              </a:rPr>
              <a:t> </a:t>
            </a:r>
            <a:r>
              <a:rPr kumimoji="0" lang="en-US" sz="2000" b="1" i="0" u="none" strike="noStrike" kern="1200" cap="all" spc="0" normalizeH="0" baseline="0" noProof="0" dirty="0">
                <a:ln>
                  <a:noFill/>
                </a:ln>
                <a:solidFill>
                  <a:prstClr val="black"/>
                </a:solidFill>
                <a:effectLst/>
                <a:uLnTx/>
                <a:uFillTx/>
                <a:latin typeface="Georgia"/>
                <a:ea typeface="+mn-ea"/>
                <a:cs typeface="+mn-cs"/>
              </a:rPr>
              <a:t>FRN&gt;0</a:t>
            </a:r>
            <a:r>
              <a:rPr kumimoji="0" lang="ar-SA" sz="25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ولكن لا يوجد توازن مالي وهذا بسبب دوران الأصول المتداولة مقارنة بالديون قصيرة الأجل.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حالة دوران الأصول المتداولة (الجارية) بوتيرة أسرع من الديون قصيرة الأجل (الخصوم الجارية).</a:t>
            </a:r>
            <a:r>
              <a:rPr kumimoji="0" lang="ar-DZ"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0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حالة دوران الأصول المتداولة (الجارية) بوتيرة أقل سرعة من الديون قصيرة الأجل (الخصوم الجارية).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15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B617EA6B-B98A-74AE-0B9C-ED1F09BB8D3F}"/>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A323A524-540C-B719-74FC-1F3ED93CA412}"/>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C940F69A-D98A-40BE-904B-32F725B78EDA}"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t>15/03/2025</a:t>
            </a:fld>
            <a:endParaRPr kumimoji="0" lang="ar-SA" sz="14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0824F66C-415C-3AC1-08FA-F8B2B7048481}"/>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16</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D3A28936-0E80-D3E4-CAB3-1C4C43B45A05}"/>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1657849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99270-CE12-5828-749F-094EE30D800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089B0F9-FE1E-004D-C447-D2DCCAF0B2EB}"/>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360363" marR="0" lvl="1" indent="0" algn="r" defTabSz="914400" rtl="1" eaLnBrk="1" fontAlgn="auto" latinLnBrk="0" hangingPunct="1">
              <a:lnSpc>
                <a:spcPct val="100000"/>
              </a:lnSpc>
              <a:spcBef>
                <a:spcPct val="20000"/>
              </a:spcBef>
              <a:spcAft>
                <a:spcPts val="0"/>
              </a:spcAft>
              <a:buClr>
                <a:srgbClr val="CCB400"/>
              </a:buClr>
              <a:buSzPct val="70000"/>
              <a:buFont typeface="Wingdings"/>
              <a:buNone/>
              <a:tabLst>
                <a:tab pos="1254125" algn="l"/>
              </a:tabLst>
              <a:defRPr/>
            </a:pPr>
            <a:r>
              <a:rPr kumimoji="0" lang="ar-DZ" sz="28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4-	 الاحتياج لرأس المال العامل، إدارة الاحتياج لرأس المال العامل</a:t>
            </a:r>
          </a:p>
          <a:p>
            <a:pPr marL="909638" lvl="1" algn="r">
              <a:buFont typeface="Wingdings" pitchFamily="2" charset="2"/>
              <a:buChar char="Ø"/>
              <a:tabLst>
                <a:tab pos="1254125" algn="l"/>
              </a:tabLst>
            </a:pPr>
            <a:r>
              <a:rPr lang="ar-DZ" sz="2800" b="1" dirty="0">
                <a:solidFill>
                  <a:schemeClr val="tx1"/>
                </a:solidFill>
              </a:rPr>
              <a:t> 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يحسب الاحتياج إلى رأس المال العامل بطريقتين مختلفتين هما :</a:t>
            </a:r>
            <a:endParaRPr kumimoji="0" lang="ar-SA"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الأولى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رأس المال العامل الصافي وبين النقدية.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الثانية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استخدامات الدورة وموارد الدورة.</a:t>
            </a: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r" defTabSz="914400" rtl="0"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الطريقة الأولى</a:t>
            </a: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 </a:t>
            </a:r>
            <a:r>
              <a:rPr kumimoji="0" lang="en-GB" sz="2400" b="0" i="0" u="none" strike="noStrike" kern="1200" cap="all" spc="250" normalizeH="0" baseline="0" noProof="0" dirty="0">
                <a:ln>
                  <a:noFill/>
                </a:ln>
                <a:solidFill>
                  <a:prstClr val="black"/>
                </a:solidFill>
                <a:effectLst/>
                <a:uLnTx/>
                <a:uFillTx/>
                <a:latin typeface="Georgia"/>
                <a:ea typeface="+mn-ea"/>
                <a:cs typeface="+mn-cs"/>
              </a:rPr>
              <a:t>BFR= FRN – </a:t>
            </a:r>
            <a:r>
              <a:rPr kumimoji="0" lang="en-GB" sz="2400" b="0" i="0" u="none" strike="noStrike" kern="1200" cap="all" spc="250" normalizeH="0" baseline="0" noProof="0" dirty="0" err="1">
                <a:ln>
                  <a:noFill/>
                </a:ln>
                <a:solidFill>
                  <a:prstClr val="black"/>
                </a:solidFill>
                <a:effectLst/>
                <a:uLnTx/>
                <a:uFillTx/>
                <a:latin typeface="Georgia"/>
                <a:ea typeface="+mn-ea"/>
                <a:cs typeface="+mn-cs"/>
              </a:rPr>
              <a:t>T</a:t>
            </a:r>
            <a:r>
              <a:rPr kumimoji="0" lang="en-GB" sz="1800" b="0" i="0" u="none" strike="noStrike" kern="1200" cap="all" spc="250" normalizeH="0" baseline="0" noProof="0" dirty="0" err="1">
                <a:ln>
                  <a:noFill/>
                </a:ln>
                <a:solidFill>
                  <a:prstClr val="black"/>
                </a:solidFill>
                <a:effectLst/>
                <a:uLnTx/>
                <a:uFillTx/>
                <a:latin typeface="Georgia"/>
                <a:ea typeface="+mn-ea"/>
                <a:cs typeface="+mn-cs"/>
              </a:rPr>
              <a:t>resorerie</a:t>
            </a:r>
            <a:r>
              <a:rPr kumimoji="0" lang="en-GB" sz="1800" b="0" i="0" u="none" strike="noStrike" kern="1200" cap="all" spc="250" normalizeH="0" baseline="0" noProof="0" dirty="0">
                <a:ln>
                  <a:noFill/>
                </a:ln>
                <a:solidFill>
                  <a:prstClr val="black"/>
                </a:solidFill>
                <a:effectLst/>
                <a:uLnTx/>
                <a:uFillTx/>
                <a:latin typeface="Georgia"/>
                <a:ea typeface="+mn-ea"/>
                <a:cs typeface="+mn-cs"/>
              </a:rPr>
              <a:t> Net</a:t>
            </a: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الاحتياج إلى رأس المال العامل</a:t>
            </a:r>
            <a:r>
              <a:rPr kumimoji="0" lang="ar-DZ" sz="20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الطريقة الثانية : </a:t>
            </a:r>
            <a:r>
              <a:rPr kumimoji="0" lang="en-US" sz="2400" b="0" i="0" u="none" strike="noStrike" kern="1200" cap="all" spc="0" normalizeH="0" baseline="0" noProof="0" dirty="0">
                <a:ln>
                  <a:noFill/>
                </a:ln>
                <a:solidFill>
                  <a:prstClr val="black"/>
                </a:solidFill>
                <a:effectLst/>
                <a:uLnTx/>
                <a:uFillTx/>
                <a:latin typeface="Georgia"/>
                <a:ea typeface="+mn-ea"/>
                <a:cs typeface="+mn-cs"/>
              </a:rPr>
              <a:t>BFR = EC – RC</a:t>
            </a:r>
            <a:endParaRPr kumimoji="0" lang="ar-SA" sz="3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en-US" sz="1800" b="0" i="0" u="none" strike="noStrike" kern="1200" cap="all" spc="0" normalizeH="0" baseline="0" noProof="0" dirty="0">
                <a:ln>
                  <a:noFill/>
                </a:ln>
                <a:solidFill>
                  <a:prstClr val="black"/>
                </a:solidFill>
                <a:effectLst/>
                <a:uLnTx/>
                <a:uFillTx/>
                <a:latin typeface="Georgia"/>
                <a:ea typeface="+mn-ea"/>
                <a:cs typeface="+mn-cs"/>
              </a:rPr>
              <a:t>BFR = </a:t>
            </a:r>
            <a:r>
              <a:rPr kumimoji="0" lang="en-US" sz="1800" b="0" i="0" u="none" strike="noStrike" kern="1200" cap="all" spc="0" normalizeH="0" baseline="0" noProof="0" dirty="0" err="1">
                <a:ln>
                  <a:noFill/>
                </a:ln>
                <a:solidFill>
                  <a:prstClr val="black"/>
                </a:solidFill>
                <a:effectLst/>
                <a:uLnTx/>
                <a:uFillTx/>
                <a:latin typeface="Georgia"/>
                <a:ea typeface="+mn-ea"/>
                <a:cs typeface="+mn-cs"/>
              </a:rPr>
              <a:t>Emplois</a:t>
            </a:r>
            <a:r>
              <a:rPr kumimoji="0" lang="en-US" sz="1800" b="0" i="0" u="none" strike="noStrike" kern="1200" cap="all" spc="0" normalizeH="0" baseline="0" noProof="0" dirty="0">
                <a:ln>
                  <a:noFill/>
                </a:ln>
                <a:solidFill>
                  <a:prstClr val="black"/>
                </a:solidFill>
                <a:effectLst/>
                <a:uLnTx/>
                <a:uFillTx/>
                <a:latin typeface="Georgia"/>
                <a:ea typeface="+mn-ea"/>
                <a:cs typeface="+mn-cs"/>
              </a:rPr>
              <a:t> </a:t>
            </a:r>
            <a:r>
              <a:rPr kumimoji="0" lang="en-US" sz="1800" b="0" i="0" u="none" strike="noStrike" kern="1200" cap="all" spc="0" normalizeH="0" baseline="0" noProof="0" dirty="0" err="1">
                <a:ln>
                  <a:noFill/>
                </a:ln>
                <a:solidFill>
                  <a:prstClr val="black"/>
                </a:solidFill>
                <a:effectLst/>
                <a:uLnTx/>
                <a:uFillTx/>
                <a:latin typeface="Georgia"/>
                <a:ea typeface="+mn-ea"/>
                <a:cs typeface="+mn-cs"/>
              </a:rPr>
              <a:t>Cycliques</a:t>
            </a:r>
            <a:r>
              <a:rPr kumimoji="0" lang="en-US" sz="1800" b="0" i="0" u="none" strike="noStrike" kern="1200" cap="all" spc="0" normalizeH="0" baseline="0" noProof="0" dirty="0">
                <a:ln>
                  <a:noFill/>
                </a:ln>
                <a:solidFill>
                  <a:prstClr val="black"/>
                </a:solidFill>
                <a:effectLst/>
                <a:uLnTx/>
                <a:uFillTx/>
                <a:latin typeface="Georgia"/>
                <a:ea typeface="+mn-ea"/>
                <a:cs typeface="+mn-cs"/>
              </a:rPr>
              <a:t> – </a:t>
            </a:r>
            <a:r>
              <a:rPr kumimoji="0" lang="en-US" sz="1800" b="0" i="0" u="none" strike="noStrike" kern="1200" cap="all" spc="0" normalizeH="0" baseline="0" noProof="0" dirty="0" err="1">
                <a:ln>
                  <a:noFill/>
                </a:ln>
                <a:solidFill>
                  <a:prstClr val="black"/>
                </a:solidFill>
                <a:effectLst/>
                <a:uLnTx/>
                <a:uFillTx/>
                <a:latin typeface="Georgia"/>
                <a:ea typeface="+mn-ea"/>
                <a:cs typeface="+mn-cs"/>
              </a:rPr>
              <a:t>Ressources</a:t>
            </a:r>
            <a:r>
              <a:rPr kumimoji="0" lang="en-US" sz="1800" b="0" i="0" u="none" strike="noStrike" kern="1200" cap="all" spc="0" normalizeH="0" baseline="0" noProof="0" dirty="0">
                <a:ln>
                  <a:noFill/>
                </a:ln>
                <a:solidFill>
                  <a:prstClr val="black"/>
                </a:solidFill>
                <a:effectLst/>
                <a:uLnTx/>
                <a:uFillTx/>
                <a:latin typeface="Georgia"/>
                <a:ea typeface="+mn-ea"/>
                <a:cs typeface="+mn-cs"/>
              </a:rPr>
              <a:t> </a:t>
            </a:r>
            <a:r>
              <a:rPr kumimoji="0" lang="en-US" sz="1800" b="0" i="0" u="none" strike="noStrike" kern="1200" cap="all" spc="0" normalizeH="0" baseline="0" noProof="0" dirty="0" err="1">
                <a:ln>
                  <a:noFill/>
                </a:ln>
                <a:solidFill>
                  <a:prstClr val="black"/>
                </a:solidFill>
                <a:effectLst/>
                <a:uLnTx/>
                <a:uFillTx/>
                <a:latin typeface="Georgia"/>
                <a:ea typeface="+mn-ea"/>
                <a:cs typeface="+mn-cs"/>
              </a:rPr>
              <a:t>Cycliques</a:t>
            </a: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2F2BC80E-7B43-94ED-715D-00D2BCDE3FC9}"/>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14D25890-8199-7D29-A659-5F7C0FB3EB27}"/>
              </a:ext>
            </a:extLst>
          </p:cNvPr>
          <p:cNvSpPr>
            <a:spLocks noGrp="1"/>
          </p:cNvSpPr>
          <p:nvPr>
            <p:ph type="dt" sz="half" idx="10"/>
          </p:nvPr>
        </p:nvSpPr>
        <p:spPr/>
        <p:txBody>
          <a:bodyPr/>
          <a:lstStyle/>
          <a:p>
            <a:fld id="{93FCC34D-10C3-4383-B863-F07CEBDF26D0}" type="datetime1">
              <a:rPr lang="fr-FR" smtClean="0"/>
              <a:t>15/03/2025</a:t>
            </a:fld>
            <a:endParaRPr lang="ar-SA"/>
          </a:p>
        </p:txBody>
      </p:sp>
      <p:sp>
        <p:nvSpPr>
          <p:cNvPr id="5" name="Slide Number Placeholder 4">
            <a:extLst>
              <a:ext uri="{FF2B5EF4-FFF2-40B4-BE49-F238E27FC236}">
                <a16:creationId xmlns:a16="http://schemas.microsoft.com/office/drawing/2014/main" id="{3F8E2B89-4E45-98B9-5037-3B704707DD3A}"/>
              </a:ext>
            </a:extLst>
          </p:cNvPr>
          <p:cNvSpPr>
            <a:spLocks noGrp="1"/>
          </p:cNvSpPr>
          <p:nvPr>
            <p:ph type="sldNum" sz="quarter" idx="12"/>
          </p:nvPr>
        </p:nvSpPr>
        <p:spPr/>
        <p:txBody>
          <a:bodyPr/>
          <a:lstStyle/>
          <a:p>
            <a:fld id="{520A17BE-F3C5-43D9-8B6B-FF47DB5F0742}" type="slidenum">
              <a:rPr lang="ar-SA" smtClean="0"/>
              <a:pPr/>
              <a:t>17</a:t>
            </a:fld>
            <a:endParaRPr lang="ar-SA"/>
          </a:p>
        </p:txBody>
      </p:sp>
      <p:sp>
        <p:nvSpPr>
          <p:cNvPr id="6" name="Footer Placeholder 5">
            <a:extLst>
              <a:ext uri="{FF2B5EF4-FFF2-40B4-BE49-F238E27FC236}">
                <a16:creationId xmlns:a16="http://schemas.microsoft.com/office/drawing/2014/main" id="{362147D1-784E-D494-C557-42894842D3F5}"/>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4030504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932B1-0224-BCEF-146E-6E9AD749B63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CB03C68-9A53-FA8A-C4A1-A90FBD39397F}"/>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800" b="1" dirty="0">
                <a:solidFill>
                  <a:schemeClr val="tx1"/>
                </a:solidFill>
              </a:rPr>
              <a:t>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الأولى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رأس المال العامل الصافي وبين النقدية.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2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في هذه الحالة يتم حساب رأس المال العامل الصافي بطريقتين مختلفتين ، من أعلى الميزانية ومن أسفل الميزانية. والتأكد حينها من صحة النتيجة التي يجب أن تكون واحدة. بعدها يتم حساب النقدية التي تكون محصلة الفرق بين نقدية الأصول ونقدية الخصوم.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2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ويكون الاحتياج إلى رأس المال العامل موجب عندما يكون رأس المال العامل الصافي أكبر من النقدية، ما يدل على أن المنشأة في حالة نشاط متزايد على مستوى الاستغلال يعبر عنه بزيادة المخزون من المواد والمنتجات وزيادة المبيعات وخاصة الآجلة (الأصول الجارية) ، وانخفاض في الديون قصيرة الأجل (الخصوم الجارية). ويمكن تفسير حالة </a:t>
            </a:r>
            <a:r>
              <a:rPr kumimoji="0" lang="en-GB" sz="2200" b="0" i="0" u="none" strike="noStrike" kern="1200" cap="all" spc="250" normalizeH="0" baseline="0" noProof="0" dirty="0">
                <a:ln>
                  <a:noFill/>
                </a:ln>
                <a:solidFill>
                  <a:prstClr val="black"/>
                </a:solidFill>
                <a:effectLst/>
                <a:uLnTx/>
                <a:uFillTx/>
                <a:latin typeface="Georgia"/>
                <a:ea typeface="+mn-ea"/>
                <a:cs typeface="+mn-cs"/>
              </a:rPr>
              <a:t>BFR</a:t>
            </a:r>
            <a:r>
              <a:rPr kumimoji="0" lang="ar-DZ"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2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موجبة في ظل وجود تمويل مستقر من مصدر الأموال الدائمة ( يقصد بالأموال الدائمة : رؤوس الأموال الخاصة + الديون من الخصوم الثابتة). </a:t>
            </a: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9380DA90-27F3-5995-FE55-14E663D155B2}"/>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F5CE4797-5555-E7AC-B97F-965CB61BD7E9}"/>
              </a:ext>
            </a:extLst>
          </p:cNvPr>
          <p:cNvSpPr>
            <a:spLocks noGrp="1"/>
          </p:cNvSpPr>
          <p:nvPr>
            <p:ph type="dt" sz="half" idx="10"/>
          </p:nvPr>
        </p:nvSpPr>
        <p:spPr/>
        <p:txBody>
          <a:bodyPr/>
          <a:lstStyle/>
          <a:p>
            <a:fld id="{7AA58CA3-A4EB-40AF-82BC-CBB2D2C4A10A}" type="datetime1">
              <a:rPr lang="fr-FR" smtClean="0"/>
              <a:t>15/03/2025</a:t>
            </a:fld>
            <a:endParaRPr lang="ar-SA"/>
          </a:p>
        </p:txBody>
      </p:sp>
      <p:sp>
        <p:nvSpPr>
          <p:cNvPr id="5" name="Slide Number Placeholder 4">
            <a:extLst>
              <a:ext uri="{FF2B5EF4-FFF2-40B4-BE49-F238E27FC236}">
                <a16:creationId xmlns:a16="http://schemas.microsoft.com/office/drawing/2014/main" id="{19A2049A-5E84-7FE4-44AC-C1D6D8C06C25}"/>
              </a:ext>
            </a:extLst>
          </p:cNvPr>
          <p:cNvSpPr>
            <a:spLocks noGrp="1"/>
          </p:cNvSpPr>
          <p:nvPr>
            <p:ph type="sldNum" sz="quarter" idx="12"/>
          </p:nvPr>
        </p:nvSpPr>
        <p:spPr/>
        <p:txBody>
          <a:bodyPr/>
          <a:lstStyle/>
          <a:p>
            <a:fld id="{520A17BE-F3C5-43D9-8B6B-FF47DB5F0742}" type="slidenum">
              <a:rPr lang="ar-SA" smtClean="0"/>
              <a:pPr/>
              <a:t>18</a:t>
            </a:fld>
            <a:endParaRPr lang="ar-SA"/>
          </a:p>
        </p:txBody>
      </p:sp>
      <p:sp>
        <p:nvSpPr>
          <p:cNvPr id="6" name="Footer Placeholder 5">
            <a:extLst>
              <a:ext uri="{FF2B5EF4-FFF2-40B4-BE49-F238E27FC236}">
                <a16:creationId xmlns:a16="http://schemas.microsoft.com/office/drawing/2014/main" id="{6EE0C83E-D0B9-6A02-2D79-5A4B8E630F4D}"/>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3723835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D799D-1E59-410C-C09A-D757B584E7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E3373C8-DBF1-DEA7-FD5D-83F3A72917CC}"/>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800" b="1" dirty="0">
                <a:solidFill>
                  <a:schemeClr val="tx1"/>
                </a:solidFill>
              </a:rPr>
              <a:t>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الأولى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رأس المال العامل الصافي وبين النقدية.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ويكون الاحتياج إلى رأس المال العامل سالب عندما يكون رأس المال العامل الصافي أقل من النقدية، ما يدل على أن المنشأة في حالة فتور وتراجع على مستوى الاستغلال يعبر عنه بانخفاض في  المخزون من المواد والمنتجات وتراجع في المبيعات (الأصول الجارية) ، وانخفاض في الديون قصيرة الأجل (الخصوم الجارية) . ويمكن تفسير حالة </a:t>
            </a:r>
            <a:r>
              <a:rPr kumimoji="0" lang="en-GB" sz="2400" b="0" i="0" u="none" strike="noStrike" kern="1200" cap="all" spc="250" normalizeH="0" baseline="0" noProof="0" dirty="0">
                <a:ln>
                  <a:noFill/>
                </a:ln>
                <a:solidFill>
                  <a:prstClr val="black"/>
                </a:solidFill>
                <a:effectLst/>
                <a:uLnTx/>
                <a:uFillTx/>
                <a:latin typeface="Georgia"/>
                <a:ea typeface="+mn-ea"/>
                <a:cs typeface="+mn-cs"/>
              </a:rPr>
              <a:t>BFR</a:t>
            </a: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سالبة في ظل وجود تمويل في شكل سلفيات مصرفية ترفع من قيمة خزينة الخصوم السلبية.</a:t>
            </a: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C4321BC1-CB52-118D-24D6-DE1F2951DF3C}"/>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61BDD6EB-4F11-1AF0-E9E6-201095F9F27F}"/>
              </a:ext>
            </a:extLst>
          </p:cNvPr>
          <p:cNvSpPr>
            <a:spLocks noGrp="1"/>
          </p:cNvSpPr>
          <p:nvPr>
            <p:ph type="dt" sz="half" idx="10"/>
          </p:nvPr>
        </p:nvSpPr>
        <p:spPr/>
        <p:txBody>
          <a:bodyPr/>
          <a:lstStyle/>
          <a:p>
            <a:fld id="{8B20DD3E-9056-4054-9D70-42BA5FE05CAE}" type="datetime1">
              <a:rPr lang="fr-FR" smtClean="0"/>
              <a:t>15/03/2025</a:t>
            </a:fld>
            <a:endParaRPr lang="ar-SA"/>
          </a:p>
        </p:txBody>
      </p:sp>
      <p:sp>
        <p:nvSpPr>
          <p:cNvPr id="5" name="Slide Number Placeholder 4">
            <a:extLst>
              <a:ext uri="{FF2B5EF4-FFF2-40B4-BE49-F238E27FC236}">
                <a16:creationId xmlns:a16="http://schemas.microsoft.com/office/drawing/2014/main" id="{C3C49172-6BED-7900-24E4-43335AB05E1B}"/>
              </a:ext>
            </a:extLst>
          </p:cNvPr>
          <p:cNvSpPr>
            <a:spLocks noGrp="1"/>
          </p:cNvSpPr>
          <p:nvPr>
            <p:ph type="sldNum" sz="quarter" idx="12"/>
          </p:nvPr>
        </p:nvSpPr>
        <p:spPr/>
        <p:txBody>
          <a:bodyPr/>
          <a:lstStyle/>
          <a:p>
            <a:fld id="{520A17BE-F3C5-43D9-8B6B-FF47DB5F0742}" type="slidenum">
              <a:rPr lang="ar-SA" smtClean="0"/>
              <a:pPr/>
              <a:t>19</a:t>
            </a:fld>
            <a:endParaRPr lang="ar-SA"/>
          </a:p>
        </p:txBody>
      </p:sp>
      <p:sp>
        <p:nvSpPr>
          <p:cNvPr id="6" name="Footer Placeholder 5">
            <a:extLst>
              <a:ext uri="{FF2B5EF4-FFF2-40B4-BE49-F238E27FC236}">
                <a16:creationId xmlns:a16="http://schemas.microsoft.com/office/drawing/2014/main" id="{9E45A574-F543-FAA1-DCD9-6EAE1D4C6189}"/>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651961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3600" spc="0" dirty="0">
                <a:solidFill>
                  <a:schemeClr val="tx1"/>
                </a:solidFill>
              </a:rPr>
              <a:t>سنة </a:t>
            </a:r>
            <a:r>
              <a:rPr lang="ar-DZ" sz="3600" spc="0" dirty="0">
                <a:solidFill>
                  <a:schemeClr val="tx1"/>
                </a:solidFill>
              </a:rPr>
              <a:t>ثانية محاسبة و مالية:</a:t>
            </a:r>
            <a:endParaRPr lang="ar-SA" sz="3600" spc="0" dirty="0">
              <a:solidFill>
                <a:schemeClr val="tx1"/>
              </a:solidFill>
            </a:endParaRPr>
          </a:p>
          <a:p>
            <a:pPr algn="ctr"/>
            <a:r>
              <a:rPr lang="ar-SA" sz="2800" spc="0" dirty="0">
                <a:solidFill>
                  <a:schemeClr val="tx1"/>
                </a:solidFill>
              </a:rPr>
              <a:t>مقياس: </a:t>
            </a:r>
            <a:r>
              <a:rPr lang="ar-DZ" sz="2800" spc="0" dirty="0">
                <a:solidFill>
                  <a:schemeClr val="tx1"/>
                </a:solidFill>
              </a:rPr>
              <a:t>مالية المؤسسة</a:t>
            </a:r>
            <a:endParaRPr lang="ar-SA" sz="2800" spc="0" dirty="0">
              <a:solidFill>
                <a:schemeClr val="tx1"/>
              </a:solidFill>
            </a:endParaRP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أم الواقي–العربي 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a:t>
            </a:r>
            <a:r>
              <a:rPr lang="ar-DZ" sz="2000" b="1" dirty="0">
                <a:solidFill>
                  <a:schemeClr val="tx1"/>
                </a:solidFill>
              </a:rPr>
              <a:t>التسيير</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C4744F4D-55FC-4011-B495-85EF3ECBE309}" type="datetime1">
              <a:rPr lang="fr-FR" smtClean="0"/>
              <a:t>15/03/2025</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2 محاسبة ومالية :مالية المؤسسة                     أ. د بوداح عبدالجليل</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40311-3D72-8AD7-E002-0FF2AED5A69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03206DE-CA4C-A3DE-B79A-6325668C08C2}"/>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800" b="1" dirty="0">
                <a:solidFill>
                  <a:schemeClr val="tx1"/>
                </a:solidFill>
              </a:rPr>
              <a:t>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الثانية : </a:t>
            </a:r>
            <a:r>
              <a:rPr kumimoji="0" lang="en-US" sz="2400" b="0" i="0" u="none" strike="noStrike" kern="1200" cap="all" spc="0" normalizeH="0" baseline="0" noProof="0" dirty="0">
                <a:ln>
                  <a:noFill/>
                </a:ln>
                <a:solidFill>
                  <a:prstClr val="black"/>
                </a:solidFill>
                <a:effectLst/>
                <a:uLnTx/>
                <a:uFillTx/>
                <a:latin typeface="Georgia"/>
                <a:ea typeface="+mn-ea"/>
                <a:cs typeface="+mn-cs"/>
              </a:rPr>
              <a:t>BFR = EC – RC</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في مثل هذه الحالة يتم استخدام أسفل الميزانية أي الأصول الجارية في مقابل الخصوم الجارية، حيث يتم استثناء النقدية من عملية الحساب لتصبح استخدامات الدورة كل الأصول الجارية ماعدا النقدية، وموارد الدورة كل الخصوم الجارية باستثناء خصوم النقدية التي تدرج ضمنها السلفيات المصرفية. </a:t>
            </a: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90D26A3E-87B4-FF35-A34C-5F92B71FC66A}"/>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5B3149DB-96CA-A6B7-F4B6-E222DC16E4BC}"/>
              </a:ext>
            </a:extLst>
          </p:cNvPr>
          <p:cNvSpPr>
            <a:spLocks noGrp="1"/>
          </p:cNvSpPr>
          <p:nvPr>
            <p:ph type="dt" sz="half" idx="10"/>
          </p:nvPr>
        </p:nvSpPr>
        <p:spPr/>
        <p:txBody>
          <a:bodyPr/>
          <a:lstStyle/>
          <a:p>
            <a:fld id="{F46FBEF5-4483-41A6-8F65-2DEF2CFF1F2E}" type="datetime1">
              <a:rPr lang="fr-FR" smtClean="0"/>
              <a:t>15/03/2025</a:t>
            </a:fld>
            <a:endParaRPr lang="ar-SA"/>
          </a:p>
        </p:txBody>
      </p:sp>
      <p:sp>
        <p:nvSpPr>
          <p:cNvPr id="5" name="Slide Number Placeholder 4">
            <a:extLst>
              <a:ext uri="{FF2B5EF4-FFF2-40B4-BE49-F238E27FC236}">
                <a16:creationId xmlns:a16="http://schemas.microsoft.com/office/drawing/2014/main" id="{0CD7BBAC-4446-E96D-5CCB-CE3734FD13D6}"/>
              </a:ext>
            </a:extLst>
          </p:cNvPr>
          <p:cNvSpPr>
            <a:spLocks noGrp="1"/>
          </p:cNvSpPr>
          <p:nvPr>
            <p:ph type="sldNum" sz="quarter" idx="12"/>
          </p:nvPr>
        </p:nvSpPr>
        <p:spPr/>
        <p:txBody>
          <a:bodyPr/>
          <a:lstStyle/>
          <a:p>
            <a:fld id="{520A17BE-F3C5-43D9-8B6B-FF47DB5F0742}" type="slidenum">
              <a:rPr lang="ar-SA" smtClean="0"/>
              <a:pPr/>
              <a:t>20</a:t>
            </a:fld>
            <a:endParaRPr lang="ar-SA"/>
          </a:p>
        </p:txBody>
      </p:sp>
      <p:sp>
        <p:nvSpPr>
          <p:cNvPr id="6" name="Footer Placeholder 5">
            <a:extLst>
              <a:ext uri="{FF2B5EF4-FFF2-40B4-BE49-F238E27FC236}">
                <a16:creationId xmlns:a16="http://schemas.microsoft.com/office/drawing/2014/main" id="{623E5D1D-9D86-5EA4-5837-03275893E842}"/>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805262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40177-34DC-DC72-0869-51A566D8815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F9840DF-9B15-218C-E47A-0C090C7948CF}"/>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442913" lvl="3" indent="276225" algn="r">
              <a:buClr>
                <a:srgbClr val="D16349"/>
              </a:buClr>
              <a:buSzPct val="85000"/>
              <a:buFont typeface="Wingdings" pitchFamily="2" charset="2"/>
              <a:buChar char="Ø"/>
              <a:tabLst>
                <a:tab pos="1254125" algn="l"/>
              </a:tabLst>
              <a:defRPr/>
            </a:pP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الدلالة المالية ل</a:t>
            </a:r>
            <a:r>
              <a:rPr kumimoji="0" lang="ar-DZ"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احتياج </a:t>
            </a: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من خلال حساب </a:t>
            </a:r>
            <a:r>
              <a:rPr kumimoji="0" lang="ar-DZ"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الاحتياج إلى </a:t>
            </a: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يمكن تصور الوضعيات المالية المختلفة المعبرة عن التوازنات المالية</a:t>
            </a:r>
            <a:r>
              <a:rPr kumimoji="0" lang="ar-DZ"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والنشاط الاستغلالي</a:t>
            </a: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كما يلي:</a:t>
            </a: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endParaRPr kumimoji="0" lang="en-US" sz="2000" b="1" i="0" u="none" strike="noStrike" kern="1200" cap="all" spc="250" normalizeH="0" baseline="0" noProof="0" dirty="0">
              <a:ln>
                <a:noFill/>
              </a:ln>
              <a:solidFill>
                <a:prstClr val="black"/>
              </a:solidFill>
              <a:effectLst/>
              <a:uLnTx/>
              <a:uFillTx/>
              <a:latin typeface="Georgia"/>
              <a:ea typeface="+mn-ea"/>
              <a:cs typeface="+mn-cs"/>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 pos="7716838" algn="l"/>
              </a:tabLst>
              <a:defRPr/>
            </a:pPr>
            <a:r>
              <a:rPr kumimoji="0" lang="en-US" sz="2300" b="0" i="0" u="none" strike="noStrike" kern="1200" cap="all" spc="250" normalizeH="0" baseline="0" noProof="0" dirty="0">
                <a:ln>
                  <a:noFill/>
                </a:ln>
                <a:solidFill>
                  <a:prstClr val="black"/>
                </a:solidFill>
                <a:effectLst/>
                <a:uLnTx/>
                <a:uFillTx/>
                <a:latin typeface="Georgia"/>
                <a:ea typeface="+mn-ea"/>
                <a:cs typeface="+mn-cs"/>
              </a:rPr>
              <a:t>EC = RC             BFRN=0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 pos="7716838" algn="l"/>
              </a:tabLst>
              <a:defRPr/>
            </a:pPr>
            <a:r>
              <a:rPr kumimoji="0" lang="en-US" sz="24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EC &gt; RC             BFRN&gt;0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 pos="7716838" algn="l"/>
              </a:tabLst>
              <a:defRPr/>
            </a:pPr>
            <a:r>
              <a:rPr kumimoji="0" lang="en-US" sz="15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EC &lt; RC             BFRN&lt;0       </a:t>
            </a:r>
            <a:r>
              <a:rPr kumimoji="0" lang="en-US" sz="1500" b="0" i="0" u="none" strike="noStrike" kern="1200" cap="all" spc="250" normalizeH="0" baseline="0" noProof="0" dirty="0">
                <a:ln>
                  <a:noFill/>
                </a:ln>
                <a:solidFill>
                  <a:prstClr val="black"/>
                </a:solidFill>
                <a:effectLst/>
                <a:uLnTx/>
                <a:uFillTx/>
                <a:latin typeface="Georgia"/>
                <a:ea typeface="+mn-ea"/>
                <a:cs typeface="+mn-cs"/>
              </a:rPr>
              <a:t>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DZ" sz="1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في حالة </a:t>
            </a:r>
            <a:r>
              <a:rPr kumimoji="0" lang="en-GB"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B</a:t>
            </a:r>
            <a:r>
              <a:rPr kumimoji="0" lang="en-US" sz="1600" b="1" i="0" u="none" strike="noStrike" kern="1200" cap="all" spc="0" normalizeH="0" baseline="0" noProof="0" dirty="0">
                <a:ln>
                  <a:noFill/>
                </a:ln>
                <a:solidFill>
                  <a:prstClr val="black"/>
                </a:solidFill>
                <a:effectLst/>
                <a:uLnTx/>
                <a:uFillTx/>
                <a:latin typeface="Georgia"/>
                <a:ea typeface="+mn-ea"/>
                <a:cs typeface="+mn-cs"/>
              </a:rPr>
              <a:t>FRN&gt;0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معناه أن الموارد المتاحة في الأجل القصير أقل من  الاستخدامات في ظل نشاط استغلالي يدور بوتيرة متزايدة. أما عند </a:t>
            </a:r>
            <a:r>
              <a:rPr kumimoji="0" lang="en-GB"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B</a:t>
            </a:r>
            <a:r>
              <a:rPr kumimoji="0" lang="en-US" sz="1600" b="1" i="0" u="none" strike="noStrike" kern="1200" cap="all" spc="0" normalizeH="0" baseline="0" noProof="0" dirty="0">
                <a:ln>
                  <a:noFill/>
                </a:ln>
                <a:solidFill>
                  <a:prstClr val="black"/>
                </a:solidFill>
                <a:effectLst/>
                <a:uLnTx/>
                <a:uFillTx/>
                <a:latin typeface="Georgia"/>
                <a:ea typeface="+mn-ea"/>
                <a:cs typeface="+mn-cs"/>
              </a:rPr>
              <a:t>FRN&lt;0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فمعنى ذلك أن الديون قصيرة الأجل ، أو الموارد في الأجل القصير تفوق متطلب الاستخدامات في الأجل القصير. أخيرا فإن صفرية الاحتياج إلى رأس المال العامل تعني تساوي الاستخدامات بالموارد في الأجل القصير وأن النشاط الدوري أو الاستغلالي يسير بوتيرة منتظمة جدا. </a:t>
            </a:r>
            <a:endParaRPr kumimoji="0" lang="ar-SA"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15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04472BBD-5D28-6970-7E73-0E8747FAD15D}"/>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163347DA-9DB1-0795-A98C-6750EFFC7D5D}"/>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B8B54F0F-8063-495B-BADA-4583863EEE46}"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t>15/03/2025</a:t>
            </a:fld>
            <a:endParaRPr kumimoji="0" lang="ar-SA" sz="14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F71384E8-5F2C-B2C3-4E1E-137B4EF36833}"/>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21</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83BCDF75-DC11-59B0-D002-AD508FAB4839}"/>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pic>
        <p:nvPicPr>
          <p:cNvPr id="7" name="Image 6">
            <a:extLst>
              <a:ext uri="{FF2B5EF4-FFF2-40B4-BE49-F238E27FC236}">
                <a16:creationId xmlns:a16="http://schemas.microsoft.com/office/drawing/2014/main" id="{70DBF779-F185-4465-939C-00E452FE67D9}"/>
              </a:ext>
            </a:extLst>
          </p:cNvPr>
          <p:cNvPicPr>
            <a:picLocks noChangeAspect="1"/>
          </p:cNvPicPr>
          <p:nvPr/>
        </p:nvPicPr>
        <p:blipFill>
          <a:blip r:embed="rId3"/>
          <a:stretch>
            <a:fillRect/>
          </a:stretch>
        </p:blipFill>
        <p:spPr>
          <a:xfrm>
            <a:off x="3851920" y="3573016"/>
            <a:ext cx="1194920" cy="408467"/>
          </a:xfrm>
          <a:prstGeom prst="rect">
            <a:avLst/>
          </a:prstGeom>
        </p:spPr>
      </p:pic>
      <p:pic>
        <p:nvPicPr>
          <p:cNvPr id="8" name="Image 7">
            <a:extLst>
              <a:ext uri="{FF2B5EF4-FFF2-40B4-BE49-F238E27FC236}">
                <a16:creationId xmlns:a16="http://schemas.microsoft.com/office/drawing/2014/main" id="{C388174E-8D87-14E8-AAAA-6B70437E88AC}"/>
              </a:ext>
            </a:extLst>
          </p:cNvPr>
          <p:cNvPicPr>
            <a:picLocks noChangeAspect="1"/>
          </p:cNvPicPr>
          <p:nvPr/>
        </p:nvPicPr>
        <p:blipFill>
          <a:blip r:embed="rId3"/>
          <a:stretch>
            <a:fillRect/>
          </a:stretch>
        </p:blipFill>
        <p:spPr>
          <a:xfrm>
            <a:off x="3923928" y="4005064"/>
            <a:ext cx="1194920" cy="408467"/>
          </a:xfrm>
          <a:prstGeom prst="rect">
            <a:avLst/>
          </a:prstGeom>
        </p:spPr>
      </p:pic>
      <p:pic>
        <p:nvPicPr>
          <p:cNvPr id="9" name="Image 8">
            <a:extLst>
              <a:ext uri="{FF2B5EF4-FFF2-40B4-BE49-F238E27FC236}">
                <a16:creationId xmlns:a16="http://schemas.microsoft.com/office/drawing/2014/main" id="{B02616C2-D907-FADE-0486-D62388A133AB}"/>
              </a:ext>
            </a:extLst>
          </p:cNvPr>
          <p:cNvPicPr>
            <a:picLocks noChangeAspect="1"/>
          </p:cNvPicPr>
          <p:nvPr/>
        </p:nvPicPr>
        <p:blipFill>
          <a:blip r:embed="rId3"/>
          <a:stretch>
            <a:fillRect/>
          </a:stretch>
        </p:blipFill>
        <p:spPr>
          <a:xfrm>
            <a:off x="3851920" y="4437112"/>
            <a:ext cx="1194920" cy="408467"/>
          </a:xfrm>
          <a:prstGeom prst="rect">
            <a:avLst/>
          </a:prstGeom>
        </p:spPr>
      </p:pic>
    </p:spTree>
    <p:extLst>
      <p:ext uri="{BB962C8B-B14F-4D97-AF65-F5344CB8AC3E}">
        <p14:creationId xmlns:p14="http://schemas.microsoft.com/office/powerpoint/2010/main" val="378594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AB864-6BE0-8D62-9566-578C078D5C4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DAF0CC1-3976-5965-550C-98D3D094C0FC}"/>
              </a:ext>
            </a:extLst>
          </p:cNvPr>
          <p:cNvSpPr>
            <a:spLocks noGrp="1"/>
          </p:cNvSpPr>
          <p:nvPr>
            <p:ph type="subTitle" idx="1"/>
          </p:nvPr>
        </p:nvSpPr>
        <p:spPr>
          <a:xfrm>
            <a:off x="323528" y="2640775"/>
            <a:ext cx="8424936" cy="3812561"/>
          </a:xfrm>
          <a:ln/>
        </p:spPr>
        <p:style>
          <a:lnRef idx="2">
            <a:schemeClr val="dk1"/>
          </a:lnRef>
          <a:fillRef idx="1002">
            <a:schemeClr val="lt1"/>
          </a:fillRef>
          <a:effectRef idx="0">
            <a:schemeClr val="dk1"/>
          </a:effectRef>
          <a:fontRef idx="minor">
            <a:schemeClr val="dk1"/>
          </a:fontRef>
        </p:style>
        <p:txBody>
          <a:bodyPr anchor="t">
            <a:noAutofit/>
          </a:bodyPr>
          <a:lstStyle/>
          <a:p>
            <a:pPr marL="817563" lvl="1" indent="-457200" algn="r">
              <a:buFont typeface="Wingdings" panose="05000000000000000000" pitchFamily="2" charset="2"/>
              <a:buChar char="Ø"/>
              <a:tabLst>
                <a:tab pos="1254125" algn="l"/>
              </a:tabLst>
            </a:pPr>
            <a:r>
              <a:rPr lang="ar-DZ" sz="2800" b="1" spc="0" dirty="0">
                <a:solidFill>
                  <a:schemeClr val="tx1"/>
                </a:solidFill>
              </a:rPr>
              <a:t>النقدية و</a:t>
            </a:r>
            <a:r>
              <a:rPr lang="ar-DZ" sz="2800" b="1" dirty="0">
                <a:solidFill>
                  <a:schemeClr val="tx1"/>
                </a:solidFill>
              </a:rPr>
              <a:t>الدلالة المالية لعناصر دورة الاستغلال</a:t>
            </a:r>
          </a:p>
          <a:p>
            <a:pPr marL="360363" lvl="1" algn="just">
              <a:tabLst>
                <a:tab pos="1254125" algn="l"/>
              </a:tabLst>
            </a:pPr>
            <a:r>
              <a:rPr lang="ar-DZ" sz="2400" spc="0" dirty="0">
                <a:solidFill>
                  <a:schemeClr val="tx1"/>
                </a:solidFill>
              </a:rPr>
              <a:t>تتحدد عناصر دورة الاستغلال في ثلاث مكونات أساسية ؛ المخزون، والمدينون من جهة الأصول الجارية، والدائنين من جهة الخصوم الجارية. والملاحظ أن دورة الاستغلال تبدأ من بدأ النشاط الذي تحتاج فيه المؤسسة إلى الاستعانة بالمورد باعتباره القاعدة الخلفية لدورة الاستغلال، وإلى غاية الانتهاء التي تكون عند الزبون أو العميل. وتتخلل عملية النشاط التعامل بالنقد، أو بأسلوب الأجل. بمعنى ان عملية الشراء من عند المورد منها ما يتم نقدا ومنها ما يكون لأجل. وكذلك عند التعامل بالزبون. </a:t>
            </a:r>
            <a:r>
              <a:rPr lang="ar-DZ" sz="2400" b="0" spc="0" dirty="0">
                <a:solidFill>
                  <a:schemeClr val="tx1"/>
                </a:solidFill>
              </a:rPr>
              <a:t>ومنه تبرز معنا الدلالة المالية لدورة الاستغلال. </a:t>
            </a:r>
            <a:endParaRPr lang="ar-SA" sz="2400" b="0" dirty="0">
              <a:solidFill>
                <a:schemeClr val="tx1"/>
              </a:solidFill>
            </a:endParaRPr>
          </a:p>
        </p:txBody>
      </p:sp>
      <p:sp>
        <p:nvSpPr>
          <p:cNvPr id="2" name="Title 1">
            <a:extLst>
              <a:ext uri="{FF2B5EF4-FFF2-40B4-BE49-F238E27FC236}">
                <a16:creationId xmlns:a16="http://schemas.microsoft.com/office/drawing/2014/main" id="{8F426DA2-5449-5D30-AEE6-FF97490D3224}"/>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DA4000B9-38F2-E200-D301-87E0CB0148ED}"/>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CAFD7D45-9A92-4630-AD47-3B30E7178EF2}"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15/03/2025</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59C4BAD8-DE8B-4539-5FA7-DA5249430635}"/>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22</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D4F26559-2170-738C-F42A-26B7B225F163}"/>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3804262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0C8C3-CED9-CE52-15FD-004A8207C0A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AA922C0-099C-3CC9-359F-2760A8C2F2E2}"/>
              </a:ext>
            </a:extLst>
          </p:cNvPr>
          <p:cNvSpPr>
            <a:spLocks noGrp="1"/>
          </p:cNvSpPr>
          <p:nvPr>
            <p:ph type="subTitle" idx="1"/>
          </p:nvPr>
        </p:nvSpPr>
        <p:spPr>
          <a:xfrm>
            <a:off x="323528" y="2640775"/>
            <a:ext cx="8424936" cy="3596537"/>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buFont typeface="Wingdings" pitchFamily="2" charset="2"/>
              <a:buChar char="Ø"/>
              <a:tabLst>
                <a:tab pos="1254125" algn="l"/>
              </a:tabLst>
            </a:pPr>
            <a:r>
              <a:rPr lang="ar-DZ" sz="2800" b="1" spc="0" dirty="0">
                <a:solidFill>
                  <a:schemeClr val="tx1"/>
                </a:solidFill>
              </a:rPr>
              <a:t> الدلالة المالية للنقدية</a:t>
            </a:r>
          </a:p>
          <a:p>
            <a:pPr marL="263525" lvl="1" algn="just">
              <a:tabLst>
                <a:tab pos="1254125" algn="l"/>
              </a:tabLst>
            </a:pPr>
            <a:r>
              <a:rPr lang="ar-DZ" sz="2400" dirty="0">
                <a:solidFill>
                  <a:schemeClr val="tx1"/>
                </a:solidFill>
              </a:rPr>
              <a:t>ينظر إلى النقدية من منظور مالي نظرة مختلفة عن النظرة المحاسبية الصرفة. فالنقدية الصافية محاسبيا هي الفرق بين النقدية – أصول، والنقدية – خصوم، لكن النظرة المالية تنحصر في مفهوم السيولة، أي أن توفر النقدية معناه القدرة على تسوية التزامات الشركة من النقدية وقت الحاجة، سواء ارتبطت هذه الحاجة بالنشاط الاستغلالي المباشر أو غير المباشر، أو بتسوية ديون. لأجل كل هذا، يتم استخدام النقدية في مجالات التحليل المالي الديناميكي لمعرفة حقيقة النقدية المتاحة، وبالتالي مدى قدرة المؤسسة على تحقيق التوازن المالي لنشاطاتها الاستغلالية (العملياتية)، والاستثمارية، والمالية.  </a:t>
            </a:r>
            <a:r>
              <a:rPr lang="ar-DZ" sz="2400" spc="0" dirty="0">
                <a:solidFill>
                  <a:schemeClr val="tx1"/>
                </a:solidFill>
              </a:rPr>
              <a:t> </a:t>
            </a:r>
          </a:p>
          <a:p>
            <a:pPr marL="909638" lvl="1" algn="r">
              <a:tabLst>
                <a:tab pos="1254125" algn="l"/>
              </a:tabLst>
            </a:pPr>
            <a:endParaRPr lang="ar-DZ" sz="2800" b="1" spc="0" dirty="0">
              <a:solidFill>
                <a:schemeClr val="tx1"/>
              </a:solidFill>
            </a:endParaRPr>
          </a:p>
          <a:p>
            <a:pPr marL="909638" lvl="1" algn="r">
              <a:tabLst>
                <a:tab pos="1254125" algn="l"/>
              </a:tabLst>
            </a:pPr>
            <a:endParaRPr lang="ar-DZ" sz="2800" b="1" spc="0" dirty="0">
              <a:solidFill>
                <a:schemeClr val="tx1"/>
              </a:solidFill>
            </a:endParaRPr>
          </a:p>
          <a:p>
            <a:pPr marL="909638" lvl="1" algn="r">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6C121783-885A-8B4B-E408-908DD415C322}"/>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3200" b="1" dirty="0"/>
          </a:p>
        </p:txBody>
      </p:sp>
      <p:sp>
        <p:nvSpPr>
          <p:cNvPr id="4" name="Date Placeholder 3">
            <a:extLst>
              <a:ext uri="{FF2B5EF4-FFF2-40B4-BE49-F238E27FC236}">
                <a16:creationId xmlns:a16="http://schemas.microsoft.com/office/drawing/2014/main" id="{8D4927BA-6DF8-405B-E9E2-6163605E69AA}"/>
              </a:ext>
            </a:extLst>
          </p:cNvPr>
          <p:cNvSpPr>
            <a:spLocks noGrp="1"/>
          </p:cNvSpPr>
          <p:nvPr>
            <p:ph type="dt" sz="half" idx="10"/>
          </p:nvPr>
        </p:nvSpPr>
        <p:spPr/>
        <p:txBody>
          <a:bodyPr/>
          <a:lstStyle/>
          <a:p>
            <a:fld id="{5B910090-C754-40B6-BEAF-4BEBBCE71F92}" type="datetime1">
              <a:rPr lang="fr-FR" smtClean="0"/>
              <a:t>15/03/2025</a:t>
            </a:fld>
            <a:endParaRPr lang="ar-SA"/>
          </a:p>
        </p:txBody>
      </p:sp>
      <p:sp>
        <p:nvSpPr>
          <p:cNvPr id="5" name="Slide Number Placeholder 4">
            <a:extLst>
              <a:ext uri="{FF2B5EF4-FFF2-40B4-BE49-F238E27FC236}">
                <a16:creationId xmlns:a16="http://schemas.microsoft.com/office/drawing/2014/main" id="{7293A829-B947-D56C-3438-8C213CF7E3BC}"/>
              </a:ext>
            </a:extLst>
          </p:cNvPr>
          <p:cNvSpPr>
            <a:spLocks noGrp="1"/>
          </p:cNvSpPr>
          <p:nvPr>
            <p:ph type="sldNum" sz="quarter" idx="12"/>
          </p:nvPr>
        </p:nvSpPr>
        <p:spPr/>
        <p:txBody>
          <a:bodyPr/>
          <a:lstStyle/>
          <a:p>
            <a:fld id="{520A17BE-F3C5-43D9-8B6B-FF47DB5F0742}" type="slidenum">
              <a:rPr lang="ar-SA" smtClean="0"/>
              <a:pPr/>
              <a:t>23</a:t>
            </a:fld>
            <a:endParaRPr lang="ar-SA"/>
          </a:p>
        </p:txBody>
      </p:sp>
      <p:sp>
        <p:nvSpPr>
          <p:cNvPr id="6" name="Footer Placeholder 5">
            <a:extLst>
              <a:ext uri="{FF2B5EF4-FFF2-40B4-BE49-F238E27FC236}">
                <a16:creationId xmlns:a16="http://schemas.microsoft.com/office/drawing/2014/main" id="{35E40FCF-FB6D-097A-733F-2B276509F256}"/>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1954782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516FC-2D10-70C1-EF79-81596A2F31D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98F0E2E-85CF-9A2D-A649-B500B8E9EEFF}"/>
              </a:ext>
            </a:extLst>
          </p:cNvPr>
          <p:cNvSpPr>
            <a:spLocks noGrp="1"/>
          </p:cNvSpPr>
          <p:nvPr>
            <p:ph type="subTitle" idx="1"/>
          </p:nvPr>
        </p:nvSpPr>
        <p:spPr>
          <a:xfrm>
            <a:off x="323528" y="2132857"/>
            <a:ext cx="8424936" cy="3816424"/>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spc="0" dirty="0">
                <a:solidFill>
                  <a:schemeClr val="tx1"/>
                </a:solidFill>
              </a:rPr>
              <a:t>خلاصة</a:t>
            </a:r>
          </a:p>
          <a:p>
            <a:pPr marL="360363" lvl="1" algn="just">
              <a:tabLst>
                <a:tab pos="1254125" algn="l"/>
              </a:tabLst>
            </a:pPr>
            <a:r>
              <a:rPr lang="ar-DZ" sz="2400" dirty="0">
                <a:solidFill>
                  <a:schemeClr val="tx1"/>
                </a:solidFill>
              </a:rPr>
              <a:t>يعبر موضوع رأس المال العامل بتفاصيله التي وردت معنا في هذا الفصل على الأهمية البالغة التي يكتسبها هذا الموضوع على مستوى دورة الاستغلال وفي مجال التسيير المالي، وتحديدا في مجالات التشخيص المالي والتحليل المالي، وما يرتبط ذلك بضرورة استخلاص المؤشرات ذات المفهوم المالي التي تساعد على فهم حقيقة الأموال المحصلة والمستخدمة. إضافة إلى هذا، فإن إدراج المؤسسة ضمن البورصة يزيد هذا الموضوع أهمية كبيرة، نظرا لما يوفره السوق المالي من آليات وأدوات مالية مساعدة على التمويل وعلى تطوير النشاط الاستثماري، والعملياتي، والمالي للمؤسسة الاقتصادية.  </a:t>
            </a:r>
            <a:endParaRPr lang="ar-SA" sz="2000" dirty="0">
              <a:solidFill>
                <a:schemeClr val="tx1"/>
              </a:solidFill>
            </a:endParaRPr>
          </a:p>
        </p:txBody>
      </p:sp>
      <p:sp>
        <p:nvSpPr>
          <p:cNvPr id="2" name="Title 1">
            <a:extLst>
              <a:ext uri="{FF2B5EF4-FFF2-40B4-BE49-F238E27FC236}">
                <a16:creationId xmlns:a16="http://schemas.microsoft.com/office/drawing/2014/main" id="{B6F54F5B-6F09-C748-B82E-0D07027A06A7}"/>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2151BC76-6245-AD69-6031-C4EFDCFC7ED9}"/>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C8F46726-7895-4DC8-9F0D-BCD11BDA7BDF}"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15/03/2025</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8AF28628-9D7D-9273-BC70-1B72619B34A3}"/>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24</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3F6C9A7B-9378-E377-089D-C1A623897BCC}"/>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834908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13103AED-5AC5-4277-AFA8-6E3177EF72C4}" type="datetime1">
              <a:rPr lang="fr-FR" smtClean="0"/>
              <a:t>15/03/2025</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25</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D64590FF-47FF-40BD-AF5F-08C7C79AE59B}" type="datetime1">
              <a:rPr lang="fr-FR" smtClean="0"/>
              <a:t>15/03/2025</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26</a:t>
            </a:fld>
            <a:endParaRPr lang="ar-SA"/>
          </a:p>
        </p:txBody>
      </p:sp>
      <p:sp>
        <p:nvSpPr>
          <p:cNvPr id="5" name="Footer Placeholder 4"/>
          <p:cNvSpPr>
            <a:spLocks noGrp="1"/>
          </p:cNvSpPr>
          <p:nvPr>
            <p:ph type="ftr" sz="quarter" idx="11"/>
          </p:nvPr>
        </p:nvSpPr>
        <p:spPr/>
        <p:txBody>
          <a:bodyPr/>
          <a:lstStyle/>
          <a:p>
            <a:r>
              <a:rPr lang="ar-SA"/>
              <a:t>سنة 2 محاسبة ومالية :مالية المؤسسة                     أ. د بوداح عبدالجليل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D065D-52A3-8908-DB13-B69682B2A70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87ED70C-E3DE-08DB-56E2-580044BC4A2E}"/>
              </a:ext>
            </a:extLst>
          </p:cNvPr>
          <p:cNvSpPr>
            <a:spLocks noGrp="1"/>
          </p:cNvSpPr>
          <p:nvPr>
            <p:ph type="subTitle" idx="1"/>
          </p:nvPr>
        </p:nvSpPr>
        <p:spPr>
          <a:xfrm>
            <a:off x="323528" y="2640775"/>
            <a:ext cx="8424936" cy="3092481"/>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600" b="1" dirty="0">
                <a:solidFill>
                  <a:schemeClr val="tx1"/>
                </a:solidFill>
              </a:rPr>
              <a:t>1-	دورة الاستغلال وأهميتها</a:t>
            </a:r>
          </a:p>
          <a:p>
            <a:pPr marL="360363" lvl="1" algn="r">
              <a:tabLst>
                <a:tab pos="1254125" algn="l"/>
              </a:tabLst>
            </a:pPr>
            <a:r>
              <a:rPr lang="ar-DZ" sz="2600" b="1" dirty="0">
                <a:solidFill>
                  <a:schemeClr val="tx1"/>
                </a:solidFill>
              </a:rPr>
              <a:t>2-	تكاليف ونواتج الاستغلال</a:t>
            </a:r>
          </a:p>
          <a:p>
            <a:pPr marL="360363" lvl="1" algn="r">
              <a:tabLst>
                <a:tab pos="1254125" algn="l"/>
              </a:tabLst>
            </a:pPr>
            <a:r>
              <a:rPr lang="ar-DZ" sz="2600" b="1" dirty="0">
                <a:solidFill>
                  <a:schemeClr val="tx1"/>
                </a:solidFill>
              </a:rPr>
              <a:t>3-	رأس المال العامل </a:t>
            </a:r>
          </a:p>
          <a:p>
            <a:pPr marL="360363" lvl="1" algn="r">
              <a:tabLst>
                <a:tab pos="1254125" algn="l"/>
              </a:tabLst>
            </a:pPr>
            <a:r>
              <a:rPr lang="ar-DZ" sz="2600" b="1" dirty="0">
                <a:solidFill>
                  <a:schemeClr val="tx1"/>
                </a:solidFill>
              </a:rPr>
              <a:t>4-	 الاحتياج لرأس المال العامل، إدارة الاحتياج لرأس المال العامل</a:t>
            </a: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B863F648-DBCA-D06A-D31F-54C5921FEF2B}"/>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pPr marL="228600" rtl="1">
              <a:lnSpc>
                <a:spcPct val="115000"/>
              </a:lnSpc>
              <a:spcAft>
                <a:spcPts val="800"/>
              </a:spcAft>
              <a:tabLst>
                <a:tab pos="1503045" algn="l"/>
                <a:tab pos="3216910" algn="ctr"/>
              </a:tabLst>
            </a:pP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lang="ar-DZ"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b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دورة الاستغلال</a:t>
            </a:r>
            <a:endParaRPr lang="fr-FR"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A85D3CD4-E224-12A7-D50A-54AF8643683B}"/>
              </a:ext>
            </a:extLst>
          </p:cNvPr>
          <p:cNvSpPr>
            <a:spLocks noGrp="1"/>
          </p:cNvSpPr>
          <p:nvPr>
            <p:ph type="dt" sz="half" idx="10"/>
          </p:nvPr>
        </p:nvSpPr>
        <p:spPr/>
        <p:txBody>
          <a:bodyPr/>
          <a:lstStyle/>
          <a:p>
            <a:fld id="{46509064-B2CB-41DA-B405-50B484CF6D53}" type="datetime1">
              <a:rPr lang="fr-FR" smtClean="0"/>
              <a:t>15/03/2025</a:t>
            </a:fld>
            <a:endParaRPr lang="ar-SA"/>
          </a:p>
        </p:txBody>
      </p:sp>
      <p:sp>
        <p:nvSpPr>
          <p:cNvPr id="5" name="Slide Number Placeholder 4">
            <a:extLst>
              <a:ext uri="{FF2B5EF4-FFF2-40B4-BE49-F238E27FC236}">
                <a16:creationId xmlns:a16="http://schemas.microsoft.com/office/drawing/2014/main" id="{3017340D-0A34-8842-0835-A158543A7D1A}"/>
              </a:ext>
            </a:extLst>
          </p:cNvPr>
          <p:cNvSpPr>
            <a:spLocks noGrp="1"/>
          </p:cNvSpPr>
          <p:nvPr>
            <p:ph type="sldNum" sz="quarter" idx="12"/>
          </p:nvPr>
        </p:nvSpPr>
        <p:spPr/>
        <p:txBody>
          <a:bodyPr/>
          <a:lstStyle/>
          <a:p>
            <a:fld id="{520A17BE-F3C5-43D9-8B6B-FF47DB5F0742}" type="slidenum">
              <a:rPr lang="ar-SA" smtClean="0"/>
              <a:pPr/>
              <a:t>3</a:t>
            </a:fld>
            <a:endParaRPr lang="ar-SA"/>
          </a:p>
        </p:txBody>
      </p:sp>
      <p:sp>
        <p:nvSpPr>
          <p:cNvPr id="6" name="Footer Placeholder 5">
            <a:extLst>
              <a:ext uri="{FF2B5EF4-FFF2-40B4-BE49-F238E27FC236}">
                <a16:creationId xmlns:a16="http://schemas.microsoft.com/office/drawing/2014/main" id="{B5848755-023E-DE9C-FB1D-B1DBFCC0788D}"/>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384138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206D6-3C61-1D12-462E-5DF9AB846B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2C8DB66-9AA6-96D6-05B2-A12C4FCC6E5C}"/>
              </a:ext>
            </a:extLst>
          </p:cNvPr>
          <p:cNvSpPr>
            <a:spLocks noGrp="1"/>
          </p:cNvSpPr>
          <p:nvPr>
            <p:ph type="subTitle" idx="1"/>
          </p:nvPr>
        </p:nvSpPr>
        <p:spPr>
          <a:xfrm>
            <a:off x="323528" y="2060848"/>
            <a:ext cx="8424936" cy="4248472"/>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600" b="1" dirty="0">
                <a:solidFill>
                  <a:schemeClr val="tx1"/>
                </a:solidFill>
              </a:rPr>
              <a:t>1-	دورة الاستغلال وأهميتها</a:t>
            </a:r>
          </a:p>
          <a:p>
            <a:pPr marL="360363" lvl="1" algn="just">
              <a:tabLst>
                <a:tab pos="1254125" algn="l"/>
              </a:tabLst>
            </a:pPr>
            <a:r>
              <a:rPr lang="ar-DZ" sz="2400" dirty="0">
                <a:solidFill>
                  <a:schemeClr val="tx1"/>
                </a:solidFill>
              </a:rPr>
              <a:t>يقصد بدورة الاستغلال النشاط العملياتي الذي تقوم به المؤسسة الاقتصادية تماشيا مع طبيعة الإنتاج أو الخدمة المنجزة، والمدة الزمنية المطلوبة لذلك. وتنبع أهمية دورة الاستغلال من أهمية النشاط اليومي الممارس </a:t>
            </a:r>
            <a:r>
              <a:rPr lang="en-GB" sz="2000" dirty="0">
                <a:solidFill>
                  <a:schemeClr val="tx1"/>
                </a:solidFill>
              </a:rPr>
              <a:t>Day-to-day business</a:t>
            </a:r>
            <a:r>
              <a:rPr lang="ar-DZ" sz="2000" dirty="0">
                <a:solidFill>
                  <a:schemeClr val="tx1"/>
                </a:solidFill>
              </a:rPr>
              <a:t> </a:t>
            </a:r>
            <a:r>
              <a:rPr lang="ar-DZ" sz="2400" dirty="0">
                <a:solidFill>
                  <a:schemeClr val="tx1"/>
                </a:solidFill>
              </a:rPr>
              <a:t>. وتبدأ دورة الاستغلال وفق نمطين أساسيين، أما الأول فتتحدد فيها دورة الاستغلال ابتداءً من فترة التموين بالمواد الأولية، مرورا بالعملية الإنتاجية، وإلى غاية فترة توزيع المنتوج إلى الزبون (المورد – المؤسسة - الزبون). أما النمط الثاني، فيقتصر على طبيعة الإنتاج من وقت الحصول المادة الأولية وإلى غاية الحصول على المنتوج التام الصنع القابل للتوزيع في مخازن المؤسسة. (مخ المواد الأولية- الإنتاج- مخ المنتوج التام). </a:t>
            </a:r>
          </a:p>
        </p:txBody>
      </p:sp>
      <p:sp>
        <p:nvSpPr>
          <p:cNvPr id="2" name="Title 1">
            <a:extLst>
              <a:ext uri="{FF2B5EF4-FFF2-40B4-BE49-F238E27FC236}">
                <a16:creationId xmlns:a16="http://schemas.microsoft.com/office/drawing/2014/main" id="{6E7866C2-B383-C74D-5DFF-A0E8F1C780BC}"/>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pPr marL="228600" rtl="1">
              <a:lnSpc>
                <a:spcPct val="115000"/>
              </a:lnSpc>
              <a:spcAft>
                <a:spcPts val="800"/>
              </a:spcAft>
              <a:tabLst>
                <a:tab pos="1503045" algn="l"/>
                <a:tab pos="3216910" algn="ctr"/>
              </a:tabLst>
            </a:pP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lang="ar-DZ"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b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دورة الاستغلال</a:t>
            </a:r>
            <a:endParaRPr lang="fr-FR"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3BCDCF86-4A8E-F6B1-4E7F-A239AC7BB39C}"/>
              </a:ext>
            </a:extLst>
          </p:cNvPr>
          <p:cNvSpPr>
            <a:spLocks noGrp="1"/>
          </p:cNvSpPr>
          <p:nvPr>
            <p:ph type="dt" sz="half" idx="10"/>
          </p:nvPr>
        </p:nvSpPr>
        <p:spPr/>
        <p:txBody>
          <a:bodyPr/>
          <a:lstStyle/>
          <a:p>
            <a:fld id="{46509064-B2CB-41DA-B405-50B484CF6D53}" type="datetime1">
              <a:rPr lang="fr-FR" smtClean="0"/>
              <a:t>15/03/2025</a:t>
            </a:fld>
            <a:endParaRPr lang="ar-SA"/>
          </a:p>
        </p:txBody>
      </p:sp>
      <p:sp>
        <p:nvSpPr>
          <p:cNvPr id="5" name="Slide Number Placeholder 4">
            <a:extLst>
              <a:ext uri="{FF2B5EF4-FFF2-40B4-BE49-F238E27FC236}">
                <a16:creationId xmlns:a16="http://schemas.microsoft.com/office/drawing/2014/main" id="{2A015768-2683-4B51-59E7-4BC44A663B7C}"/>
              </a:ext>
            </a:extLst>
          </p:cNvPr>
          <p:cNvSpPr>
            <a:spLocks noGrp="1"/>
          </p:cNvSpPr>
          <p:nvPr>
            <p:ph type="sldNum" sz="quarter" idx="12"/>
          </p:nvPr>
        </p:nvSpPr>
        <p:spPr/>
        <p:txBody>
          <a:bodyPr/>
          <a:lstStyle/>
          <a:p>
            <a:fld id="{520A17BE-F3C5-43D9-8B6B-FF47DB5F0742}" type="slidenum">
              <a:rPr lang="ar-SA" smtClean="0"/>
              <a:pPr/>
              <a:t>4</a:t>
            </a:fld>
            <a:endParaRPr lang="ar-SA"/>
          </a:p>
        </p:txBody>
      </p:sp>
      <p:sp>
        <p:nvSpPr>
          <p:cNvPr id="6" name="Footer Placeholder 5">
            <a:extLst>
              <a:ext uri="{FF2B5EF4-FFF2-40B4-BE49-F238E27FC236}">
                <a16:creationId xmlns:a16="http://schemas.microsoft.com/office/drawing/2014/main" id="{9633BA78-A59D-2F4C-320E-581F762704B2}"/>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3118924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5A00B-7A94-FE86-7676-E1DB6C4860E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78D3078-0D68-FBF7-055D-89B4A17FB8E1}"/>
              </a:ext>
            </a:extLst>
          </p:cNvPr>
          <p:cNvSpPr>
            <a:spLocks noGrp="1"/>
          </p:cNvSpPr>
          <p:nvPr>
            <p:ph type="subTitle" idx="1"/>
          </p:nvPr>
        </p:nvSpPr>
        <p:spPr>
          <a:xfrm>
            <a:off x="323528" y="2132857"/>
            <a:ext cx="8424936" cy="4032448"/>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dirty="0">
                <a:solidFill>
                  <a:schemeClr val="tx1"/>
                </a:solidFill>
              </a:rPr>
              <a:t>1-	دورة الاستغلال وأهميتها</a:t>
            </a:r>
          </a:p>
          <a:p>
            <a:pPr marL="360363" lvl="1" algn="just">
              <a:tabLst>
                <a:tab pos="1254125" algn="l"/>
              </a:tabLst>
            </a:pPr>
            <a:r>
              <a:rPr lang="ar-DZ" sz="2400" dirty="0">
                <a:solidFill>
                  <a:schemeClr val="tx1"/>
                </a:solidFill>
              </a:rPr>
              <a:t>ويبقى النمط الأول هو الأكثر شيوعا من حيث المفهوم أو من حيث الاستخدام. فعندما يتعلق الأمر بدراسة التحليل المالي أو التشخيص المالي للمؤسسة الاقتصادية، يصبح لزاما التطرق من خلال المؤشرات المالية إلى العناصر ذات العلاقة بالمورد والإنتاج، والزبون. فمن الناحية المالية يصبح مؤشر رأس المال العامل، مثلا، على علاقة وطيدة بالمورد والزبون والمخزون، والتي عادة ما يعبر عنها من منطلق محاسبي الأصول الجارية (المخزون والمدينون)، والخصوم الجارية (الموردين والدائنين الآخرين). والجدير بالملاحظة، أن دورة الاستغلال لها أهميتها البالغة، فمن خلالها يتم تحديد قدرة المؤسسة على إنجاز أهدافها في الأجل القصير، والتي هي بالأساس المحققة للأهداف في الأجل الطويل.</a:t>
            </a:r>
          </a:p>
        </p:txBody>
      </p:sp>
      <p:sp>
        <p:nvSpPr>
          <p:cNvPr id="2" name="Title 1">
            <a:extLst>
              <a:ext uri="{FF2B5EF4-FFF2-40B4-BE49-F238E27FC236}">
                <a16:creationId xmlns:a16="http://schemas.microsoft.com/office/drawing/2014/main" id="{B33FAD22-4975-6A2B-7718-6B2C75C55F0E}"/>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pPr marL="228600" rtl="1">
              <a:lnSpc>
                <a:spcPct val="115000"/>
              </a:lnSpc>
              <a:spcAft>
                <a:spcPts val="800"/>
              </a:spcAft>
              <a:tabLst>
                <a:tab pos="1503045" algn="l"/>
                <a:tab pos="3216910" algn="ctr"/>
              </a:tabLst>
            </a:pP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lang="ar-DZ"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b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دورة الاستغلال</a:t>
            </a:r>
            <a:endParaRPr lang="fr-FR"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AE637643-14AE-A544-A712-3198C1340CE9}"/>
              </a:ext>
            </a:extLst>
          </p:cNvPr>
          <p:cNvSpPr>
            <a:spLocks noGrp="1"/>
          </p:cNvSpPr>
          <p:nvPr>
            <p:ph type="dt" sz="half" idx="10"/>
          </p:nvPr>
        </p:nvSpPr>
        <p:spPr/>
        <p:txBody>
          <a:bodyPr/>
          <a:lstStyle/>
          <a:p>
            <a:fld id="{46509064-B2CB-41DA-B405-50B484CF6D53}" type="datetime1">
              <a:rPr lang="fr-FR" smtClean="0"/>
              <a:t>15/03/2025</a:t>
            </a:fld>
            <a:endParaRPr lang="ar-SA"/>
          </a:p>
        </p:txBody>
      </p:sp>
      <p:sp>
        <p:nvSpPr>
          <p:cNvPr id="5" name="Slide Number Placeholder 4">
            <a:extLst>
              <a:ext uri="{FF2B5EF4-FFF2-40B4-BE49-F238E27FC236}">
                <a16:creationId xmlns:a16="http://schemas.microsoft.com/office/drawing/2014/main" id="{A0DE5CC0-A60A-5A72-4FBF-51C91DCEE03D}"/>
              </a:ext>
            </a:extLst>
          </p:cNvPr>
          <p:cNvSpPr>
            <a:spLocks noGrp="1"/>
          </p:cNvSpPr>
          <p:nvPr>
            <p:ph type="sldNum" sz="quarter" idx="12"/>
          </p:nvPr>
        </p:nvSpPr>
        <p:spPr/>
        <p:txBody>
          <a:bodyPr/>
          <a:lstStyle/>
          <a:p>
            <a:fld id="{520A17BE-F3C5-43D9-8B6B-FF47DB5F0742}" type="slidenum">
              <a:rPr lang="ar-SA" smtClean="0"/>
              <a:pPr/>
              <a:t>5</a:t>
            </a:fld>
            <a:endParaRPr lang="ar-SA"/>
          </a:p>
        </p:txBody>
      </p:sp>
      <p:sp>
        <p:nvSpPr>
          <p:cNvPr id="6" name="Footer Placeholder 5">
            <a:extLst>
              <a:ext uri="{FF2B5EF4-FFF2-40B4-BE49-F238E27FC236}">
                <a16:creationId xmlns:a16="http://schemas.microsoft.com/office/drawing/2014/main" id="{7F62EE32-9D51-AA2A-4D1A-A3F2C30F835E}"/>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119955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40FE3-1D4F-9BD8-5A9C-6D975122473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DBE733A-6649-3DE2-4AC2-BB733D18C2D9}"/>
              </a:ext>
            </a:extLst>
          </p:cNvPr>
          <p:cNvSpPr>
            <a:spLocks noGrp="1"/>
          </p:cNvSpPr>
          <p:nvPr>
            <p:ph type="subTitle" idx="1"/>
          </p:nvPr>
        </p:nvSpPr>
        <p:spPr>
          <a:xfrm>
            <a:off x="323528" y="2132857"/>
            <a:ext cx="8424936" cy="4032448"/>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dirty="0">
                <a:solidFill>
                  <a:schemeClr val="tx1"/>
                </a:solidFill>
              </a:rPr>
              <a:t>2-	تكاليف ونواتج الاستغلال</a:t>
            </a:r>
          </a:p>
          <a:p>
            <a:pPr marL="452438" algn="just">
              <a:tabLst>
                <a:tab pos="1254125" algn="l"/>
              </a:tabLst>
            </a:pPr>
            <a:r>
              <a:rPr lang="ar-DZ" sz="2400" b="0" spc="0" dirty="0">
                <a:solidFill>
                  <a:schemeClr val="tx1"/>
                </a:solidFill>
              </a:rPr>
              <a:t>يتم رصد تكاليف ونواتج العملية الاستغلالية من خلال النشاط المحاسبي الذي تقوم به المؤسسة من خلال الدورة المستندية (دفتر اليومية – دفتر الأستاذ – ميزان المراجعة – الجرد المادي – إعداد القوائم النهائية)</a:t>
            </a:r>
            <a:r>
              <a:rPr lang="ar-SA" sz="2400" b="0" spc="0" dirty="0">
                <a:solidFill>
                  <a:schemeClr val="tx1"/>
                </a:solidFill>
              </a:rPr>
              <a:t> </a:t>
            </a:r>
            <a:r>
              <a:rPr lang="ar-DZ" sz="2400" b="0" spc="0" dirty="0">
                <a:solidFill>
                  <a:schemeClr val="tx1"/>
                </a:solidFill>
              </a:rPr>
              <a:t>. ويتم إبراز تكاليف و نواتج الاستغلال عبر القوائم المالية، وتحديدا من خلال جدولي حساب النتائج/ حسب الطبيعة وحسب الوظيفة. والنظام المحاسبي المالي </a:t>
            </a:r>
            <a:r>
              <a:rPr lang="en-GB" sz="2000" b="0" spc="0" dirty="0">
                <a:solidFill>
                  <a:schemeClr val="tx1"/>
                </a:solidFill>
              </a:rPr>
              <a:t>SCF</a:t>
            </a:r>
            <a:r>
              <a:rPr lang="ar-DZ" sz="2000" b="0" spc="0" dirty="0">
                <a:solidFill>
                  <a:schemeClr val="tx1"/>
                </a:solidFill>
              </a:rPr>
              <a:t> </a:t>
            </a:r>
            <a:r>
              <a:rPr lang="ar-DZ" sz="2400" b="0" spc="0" dirty="0">
                <a:solidFill>
                  <a:schemeClr val="tx1"/>
                </a:solidFill>
              </a:rPr>
              <a:t>يوضح الكيفية التي تتم بها عملية الإعداد. واختصارا، يتم رصد التكاليف في مقابل النواتج (الإيرادات)، والمفاضلة بينها، من أجل تحديد نتيجة السنة المالية الصافية. والملاحظ، أن جدول حسابات النتائج يفرز مؤشرات وأرصدة حسابات تسمى بأرصدة حسابات التسيير الوسيطة لها علاقة متينة بدورة الاستغلال.</a:t>
            </a:r>
            <a:endParaRPr lang="ar-SA" sz="2000" b="0" dirty="0">
              <a:solidFill>
                <a:schemeClr val="tx1"/>
              </a:solidFill>
            </a:endParaRPr>
          </a:p>
        </p:txBody>
      </p:sp>
      <p:sp>
        <p:nvSpPr>
          <p:cNvPr id="2" name="Title 1">
            <a:extLst>
              <a:ext uri="{FF2B5EF4-FFF2-40B4-BE49-F238E27FC236}">
                <a16:creationId xmlns:a16="http://schemas.microsoft.com/office/drawing/2014/main" id="{6E3FDFCA-13A1-1E8F-03BE-A5ED9FFD5A6A}"/>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pPr marL="228600" rtl="1">
              <a:lnSpc>
                <a:spcPct val="115000"/>
              </a:lnSpc>
              <a:spcAft>
                <a:spcPts val="800"/>
              </a:spcAft>
              <a:tabLst>
                <a:tab pos="1503045" algn="l"/>
                <a:tab pos="3216910" algn="ctr"/>
              </a:tabLst>
            </a:pP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lang="ar-DZ"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br>
            <a:r>
              <a:rPr lang="ar-SA" sz="3600" b="1" kern="0" dirty="0">
                <a:solidFill>
                  <a:schemeClr val="tx1"/>
                </a:solidFill>
                <a:effectLst/>
                <a:latin typeface="Calibri" panose="020F0502020204030204" pitchFamily="34" charset="0"/>
                <a:ea typeface="Calibri" panose="020F0502020204030204" pitchFamily="34" charset="0"/>
                <a:cs typeface="Sakkal Majalla" panose="02000000000000000000" pitchFamily="2" charset="-78"/>
              </a:rPr>
              <a:t>دورة الاستغلال</a:t>
            </a:r>
            <a:endParaRPr lang="fr-FR"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35A40C72-FD51-D129-130B-68E57091637A}"/>
              </a:ext>
            </a:extLst>
          </p:cNvPr>
          <p:cNvSpPr>
            <a:spLocks noGrp="1"/>
          </p:cNvSpPr>
          <p:nvPr>
            <p:ph type="dt" sz="half" idx="10"/>
          </p:nvPr>
        </p:nvSpPr>
        <p:spPr/>
        <p:txBody>
          <a:bodyPr/>
          <a:lstStyle/>
          <a:p>
            <a:fld id="{46509064-B2CB-41DA-B405-50B484CF6D53}" type="datetime1">
              <a:rPr lang="fr-FR" smtClean="0"/>
              <a:t>15/03/2025</a:t>
            </a:fld>
            <a:endParaRPr lang="ar-SA"/>
          </a:p>
        </p:txBody>
      </p:sp>
      <p:sp>
        <p:nvSpPr>
          <p:cNvPr id="5" name="Slide Number Placeholder 4">
            <a:extLst>
              <a:ext uri="{FF2B5EF4-FFF2-40B4-BE49-F238E27FC236}">
                <a16:creationId xmlns:a16="http://schemas.microsoft.com/office/drawing/2014/main" id="{0CB685A5-5ADD-375B-51E8-FC8C117059A2}"/>
              </a:ext>
            </a:extLst>
          </p:cNvPr>
          <p:cNvSpPr>
            <a:spLocks noGrp="1"/>
          </p:cNvSpPr>
          <p:nvPr>
            <p:ph type="sldNum" sz="quarter" idx="12"/>
          </p:nvPr>
        </p:nvSpPr>
        <p:spPr/>
        <p:txBody>
          <a:bodyPr/>
          <a:lstStyle/>
          <a:p>
            <a:fld id="{520A17BE-F3C5-43D9-8B6B-FF47DB5F0742}" type="slidenum">
              <a:rPr lang="ar-SA" smtClean="0"/>
              <a:pPr/>
              <a:t>6</a:t>
            </a:fld>
            <a:endParaRPr lang="ar-SA"/>
          </a:p>
        </p:txBody>
      </p:sp>
      <p:sp>
        <p:nvSpPr>
          <p:cNvPr id="6" name="Footer Placeholder 5">
            <a:extLst>
              <a:ext uri="{FF2B5EF4-FFF2-40B4-BE49-F238E27FC236}">
                <a16:creationId xmlns:a16="http://schemas.microsoft.com/office/drawing/2014/main" id="{AB0E0870-4761-C162-6A2D-AF1BB7E9375E}"/>
              </a:ext>
            </a:extLst>
          </p:cNvPr>
          <p:cNvSpPr>
            <a:spLocks noGrp="1"/>
          </p:cNvSpPr>
          <p:nvPr>
            <p:ph type="ftr" sz="quarter" idx="11"/>
          </p:nvPr>
        </p:nvSpPr>
        <p:spPr>
          <a:xfrm>
            <a:off x="304800" y="6410848"/>
            <a:ext cx="4267200" cy="365760"/>
          </a:xfrm>
        </p:spPr>
        <p:txBody>
          <a:bodyPr/>
          <a:lstStyle/>
          <a:p>
            <a:r>
              <a:rPr lang="ar-SA"/>
              <a:t>سنة 2 محاسبة ومالية :مالية المؤسسة                     أ. د بوداح عبدالجليل</a:t>
            </a:r>
            <a:endParaRPr lang="ar-SA" dirty="0"/>
          </a:p>
        </p:txBody>
      </p:sp>
    </p:spTree>
    <p:extLst>
      <p:ext uri="{BB962C8B-B14F-4D97-AF65-F5344CB8AC3E}">
        <p14:creationId xmlns:p14="http://schemas.microsoft.com/office/powerpoint/2010/main" val="1619032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060848"/>
            <a:ext cx="8712968" cy="4248472"/>
          </a:xfrm>
          <a:ln/>
        </p:spPr>
        <p:style>
          <a:lnRef idx="2">
            <a:schemeClr val="dk1"/>
          </a:lnRef>
          <a:fillRef idx="1002">
            <a:schemeClr val="lt1"/>
          </a:fillRef>
          <a:effectRef idx="0">
            <a:schemeClr val="dk1"/>
          </a:effectRef>
          <a:fontRef idx="minor">
            <a:schemeClr val="dk1"/>
          </a:fontRef>
        </p:style>
        <p:txBody>
          <a:bodyPr anchor="ctr">
            <a:noAutofit/>
          </a:bodyPr>
          <a:lstStyle/>
          <a:p>
            <a:pPr marL="0" marR="0" lvl="1" algn="r" defTabSz="914400" rtl="1" eaLnBrk="1" fontAlgn="auto" latinLnBrk="0" hangingPunct="1">
              <a:lnSpc>
                <a:spcPct val="100000"/>
              </a:lnSpc>
              <a:spcBef>
                <a:spcPct val="20000"/>
              </a:spcBef>
              <a:spcAft>
                <a:spcPts val="0"/>
              </a:spcAft>
              <a:buClr>
                <a:srgbClr val="CCB400"/>
              </a:buClr>
              <a:buSzPct val="70000"/>
              <a:buFont typeface="Wingdings"/>
              <a:buNone/>
              <a:tabLst>
                <a:tab pos="1254125" algn="l"/>
              </a:tabLst>
              <a:defRPr/>
            </a:pP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3-	رأس المال العامل </a:t>
            </a:r>
          </a:p>
          <a:p>
            <a:pPr algn="just"/>
            <a:r>
              <a:rPr lang="ar-SA" sz="2400" b="0" spc="0" dirty="0">
                <a:solidFill>
                  <a:schemeClr val="tx1"/>
                </a:solidFill>
              </a:rPr>
              <a:t>قبل التطرق إلى دراسة مؤشرات التوازن المالي للمؤسسة الاقتصادية، والمتمثلة في رأس المال العامل،</a:t>
            </a:r>
            <a:r>
              <a:rPr lang="ar-DZ" sz="2400" b="0" spc="0" dirty="0">
                <a:solidFill>
                  <a:schemeClr val="tx1"/>
                </a:solidFill>
              </a:rPr>
              <a:t> والاحتياج إلى رأس المال العامل،</a:t>
            </a:r>
            <a:r>
              <a:rPr lang="ar-SA" sz="2400" b="0" spc="0" dirty="0">
                <a:solidFill>
                  <a:schemeClr val="tx1"/>
                </a:solidFill>
              </a:rPr>
              <a:t> يبدو من الأهمية بمكان التطرق إلى الدعائم التي تقوم على أساسها البنية المالية للمؤسسة والتي غالبا ماتهتم بدعامتين أساسيتين هما: الملاءة المالية، ومؤشر الأداء المالي والاقتصادي.</a:t>
            </a:r>
          </a:p>
          <a:p>
            <a:pPr algn="r"/>
            <a:r>
              <a:rPr lang="ar-SA" sz="2400" b="0" dirty="0">
                <a:solidFill>
                  <a:schemeClr val="tx1"/>
                </a:solidFill>
              </a:rPr>
              <a:t> </a:t>
            </a: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40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00A0F23-29D7-4D19-8790-2C9297D53A23}"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15/03/2025</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7</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4915272"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2846345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844824"/>
            <a:ext cx="8712968" cy="4560160"/>
          </a:xfrm>
          <a:ln/>
        </p:spPr>
        <p:style>
          <a:lnRef idx="2">
            <a:schemeClr val="dk1"/>
          </a:lnRef>
          <a:fillRef idx="1002">
            <a:schemeClr val="lt1"/>
          </a:fillRef>
          <a:effectRef idx="0">
            <a:schemeClr val="dk1"/>
          </a:effectRef>
          <a:fontRef idx="minor">
            <a:schemeClr val="dk1"/>
          </a:fontRef>
        </p:style>
        <p:txBody>
          <a:bodyPr anchor="ctr">
            <a:noAutofit/>
          </a:bodyPr>
          <a:lstStyle/>
          <a:p>
            <a:pPr algn="just">
              <a:buFont typeface="Wingdings" pitchFamily="2" charset="2"/>
              <a:buChar char="q"/>
            </a:pPr>
            <a:r>
              <a:rPr lang="ar-SA" sz="2400" dirty="0">
                <a:solidFill>
                  <a:schemeClr val="tx1"/>
                </a:solidFill>
              </a:rPr>
              <a:t> </a:t>
            </a:r>
            <a:r>
              <a:rPr lang="ar-SA" sz="2800" spc="0" dirty="0">
                <a:solidFill>
                  <a:schemeClr val="tx1"/>
                </a:solidFill>
              </a:rPr>
              <a:t>الملاءة المالية</a:t>
            </a:r>
            <a:endParaRPr lang="ar-DZ" sz="2800" spc="0" dirty="0">
              <a:solidFill>
                <a:schemeClr val="tx1"/>
              </a:solidFill>
            </a:endParaRPr>
          </a:p>
          <a:p>
            <a:pPr algn="just"/>
            <a:r>
              <a:rPr lang="ar-SA" sz="2800" b="0" spc="0" dirty="0">
                <a:solidFill>
                  <a:schemeClr val="tx1"/>
                </a:solidFill>
              </a:rPr>
              <a:t>تعرف الملاءة المالية عن قدرة المؤسسة الاقتصادية في تسوية جميع ديونها القصيرة، والمتوسطة، والطويلة. وهذا إلى جانب قدرتعا في توفير السيولة عند الحاجة والمرتبطة أساسا بالعمليات التشغيلية (الاستغلالية). وتبرز أهمية الملاءة من خلال المخاطر التي تواجه بها المؤسسة في إدارتها للأنشطة المختلفة. ومن مخاطر الملاءة: خسارة جزء من ممتلكات المؤسسة، الت</a:t>
            </a:r>
            <a:r>
              <a:rPr lang="ar-DZ" sz="2800" b="0" spc="0" dirty="0">
                <a:solidFill>
                  <a:schemeClr val="tx1"/>
                </a:solidFill>
              </a:rPr>
              <a:t>ع</a:t>
            </a:r>
            <a:r>
              <a:rPr lang="ar-SA" sz="2800" b="0" spc="0" dirty="0">
                <a:solidFill>
                  <a:schemeClr val="tx1"/>
                </a:solidFill>
              </a:rPr>
              <a:t>رض للعسر المالي أو الإفلاس، وفقدان السيطرة على النشاط.</a:t>
            </a:r>
            <a:r>
              <a:rPr lang="ar-SA" sz="3200" b="0" spc="0" dirty="0">
                <a:solidFill>
                  <a:schemeClr val="tx1"/>
                </a:solidFill>
              </a:rPr>
              <a:t>  </a:t>
            </a:r>
          </a:p>
          <a:p>
            <a:pPr algn="just"/>
            <a:r>
              <a:rPr lang="ar-SA" sz="2400" b="0" dirty="0">
                <a:solidFill>
                  <a:schemeClr val="tx1"/>
                </a:solidFill>
              </a:rPr>
              <a:t> </a:t>
            </a:r>
            <a:endParaRPr lang="ar-SA" sz="2800" dirty="0">
              <a:solidFill>
                <a:schemeClr val="tx1"/>
              </a:solidFill>
            </a:endParaRPr>
          </a:p>
        </p:txBody>
      </p:sp>
      <p:sp>
        <p:nvSpPr>
          <p:cNvPr id="2" name="Title 1"/>
          <p:cNvSpPr>
            <a:spLocks noGrp="1"/>
          </p:cNvSpPr>
          <p:nvPr>
            <p:ph type="ctrTitle"/>
          </p:nvPr>
        </p:nvSpPr>
        <p:spPr>
          <a:xfrm>
            <a:off x="323528" y="372176"/>
            <a:ext cx="8568952" cy="1040600"/>
          </a:xfrm>
          <a:ln/>
        </p:spPr>
        <p:style>
          <a:lnRef idx="1">
            <a:schemeClr val="accent3"/>
          </a:lnRef>
          <a:fillRef idx="2">
            <a:schemeClr val="accent3"/>
          </a:fillRef>
          <a:effectRef idx="1">
            <a:schemeClr val="accent3"/>
          </a:effectRef>
          <a:fontRef idx="minor">
            <a:schemeClr val="dk1"/>
          </a:fontRef>
        </p:style>
        <p:txBody>
          <a:bodyPr anchor="ctr">
            <a:normAutofit fontScale="90000"/>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40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19DB857F-5887-45E9-B861-DAFB802BBCE8}"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15/03/2025</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8</a:t>
            </a:fld>
            <a:endParaRPr kumimoji="0" lang="ar-SA" sz="1600" b="0" i="0" u="none" strike="noStrike" kern="1200" cap="none" spc="0" normalizeH="0" baseline="0" noProof="0" dirty="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534732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700808"/>
            <a:ext cx="8712968" cy="4608512"/>
          </a:xfrm>
          <a:ln/>
        </p:spPr>
        <p:style>
          <a:lnRef idx="2">
            <a:schemeClr val="dk1"/>
          </a:lnRef>
          <a:fillRef idx="1002">
            <a:schemeClr val="lt1"/>
          </a:fillRef>
          <a:effectRef idx="0">
            <a:schemeClr val="dk1"/>
          </a:effectRef>
          <a:fontRef idx="minor">
            <a:schemeClr val="dk1"/>
          </a:fontRef>
        </p:style>
        <p:txBody>
          <a:bodyPr anchor="ctr">
            <a:noAutofit/>
          </a:bodyPr>
          <a:lstStyle/>
          <a:p>
            <a:pPr algn="just">
              <a:buFont typeface="Wingdings" pitchFamily="2" charset="2"/>
              <a:buChar char="q"/>
            </a:pPr>
            <a:endParaRPr lang="ar-DZ" sz="3200" spc="0" dirty="0">
              <a:solidFill>
                <a:schemeClr val="tx1"/>
              </a:solidFill>
            </a:endParaRPr>
          </a:p>
          <a:p>
            <a:pPr algn="just">
              <a:buFont typeface="Wingdings" pitchFamily="2" charset="2"/>
              <a:buChar char="q"/>
            </a:pPr>
            <a:r>
              <a:rPr lang="ar-SA" sz="2800" spc="0" dirty="0">
                <a:solidFill>
                  <a:schemeClr val="tx1"/>
                </a:solidFill>
              </a:rPr>
              <a:t>الأداء المالي والاقتصادي</a:t>
            </a:r>
            <a:endParaRPr lang="ar-DZ" sz="2800" spc="0" dirty="0">
              <a:solidFill>
                <a:schemeClr val="tx1"/>
              </a:solidFill>
            </a:endParaRPr>
          </a:p>
          <a:p>
            <a:pPr algn="just"/>
            <a:r>
              <a:rPr lang="ar-SA" sz="2800" b="0" spc="0" dirty="0">
                <a:solidFill>
                  <a:schemeClr val="tx1"/>
                </a:solidFill>
              </a:rPr>
              <a:t>إن الاهتمام بالأداء المالي والاقتصادي يدعو بالضرورة إلى الإجابة على التساؤل التالي ” هل الأداء المالي والاقتصادي غاية في حد ذاته أم قيد ؟ غاية في حد ذاته معناه أن المؤسسة تعمل على تعريفه وتصمم المعايير بكل حرية وتعمل على تحقيقها. من بين مؤشرات الأداء المصممة والمستهدفة معدل النمو، رقم الأعمال (المبيعات)، معدل المردودية المالية والاقتصادية المعبر عنها بالرفع المالي، والعائد على الأصول</a:t>
            </a:r>
            <a:r>
              <a:rPr lang="ar-DZ" sz="2800" b="0" spc="0" dirty="0">
                <a:solidFill>
                  <a:schemeClr val="tx1"/>
                </a:solidFill>
              </a:rPr>
              <a:t>، والعائد على السهم</a:t>
            </a:r>
            <a:r>
              <a:rPr lang="ar-SA" sz="2800" b="0" spc="0" dirty="0">
                <a:solidFill>
                  <a:schemeClr val="tx1"/>
                </a:solidFill>
              </a:rPr>
              <a:t>. من جهة أخرى، فإن النظر إلى الأداء المالي كقيد مثل قيد الملاءة المالية معناه سعي المؤسسة إلى تجاوز مثل هذا القيد لتحقيق وبشكل دائم مبدأ التوازن المالي المستهدف.</a:t>
            </a:r>
            <a:r>
              <a:rPr lang="ar-SA" sz="2400" b="0" spc="0" dirty="0">
                <a:solidFill>
                  <a:schemeClr val="tx1"/>
                </a:solidFill>
              </a:rPr>
              <a:t>  </a:t>
            </a:r>
          </a:p>
          <a:p>
            <a:pPr algn="just"/>
            <a:r>
              <a:rPr lang="ar-SA" sz="2400" b="0" dirty="0">
                <a:solidFill>
                  <a:schemeClr val="tx1"/>
                </a:solidFill>
              </a:rPr>
              <a:t> </a:t>
            </a:r>
            <a:endParaRPr lang="ar-SA" sz="280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fontScale="90000"/>
          </a:bodyPr>
          <a:lstStyle/>
          <a:p>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الفصل السادس: الدورات الأساسية في المؤسسة: </a:t>
            </a:r>
            <a:br>
              <a:rPr kumimoji="0" lang="ar-DZ"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br>
            <a:r>
              <a:rPr kumimoji="0" lang="ar-SA" sz="3600" b="1" i="0" u="none" strike="noStrike" kern="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دورة الاستغلال</a:t>
            </a:r>
            <a:endParaRPr lang="ar-SA" sz="40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B9CA44-27CD-484C-83CF-969AE9C9A9B4}"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15/03/2025</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9</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54864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2 محاسبة ومالية :مالية المؤسسة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65321</TotalTime>
  <Words>2757</Words>
  <Application>Microsoft Office PowerPoint</Application>
  <PresentationFormat>Affichage à l'écran (4:3)</PresentationFormat>
  <Paragraphs>292</Paragraphs>
  <Slides>26</Slides>
  <Notes>23</Notes>
  <HiddenSlides>0</HiddenSlides>
  <MMClips>0</MMClips>
  <ScaleCrop>false</ScaleCrop>
  <HeadingPairs>
    <vt:vector size="6" baseType="variant">
      <vt:variant>
        <vt:lpstr>Polices utilisées</vt:lpstr>
      </vt:variant>
      <vt:variant>
        <vt:i4>7</vt:i4>
      </vt:variant>
      <vt:variant>
        <vt:lpstr>Thème</vt:lpstr>
      </vt:variant>
      <vt:variant>
        <vt:i4>3</vt:i4>
      </vt:variant>
      <vt:variant>
        <vt:lpstr>Titres des diapositives</vt:lpstr>
      </vt:variant>
      <vt:variant>
        <vt:i4>26</vt:i4>
      </vt:variant>
    </vt:vector>
  </HeadingPairs>
  <TitlesOfParts>
    <vt:vector size="36" baseType="lpstr">
      <vt:lpstr>Adobe Caslon Pro</vt:lpstr>
      <vt:lpstr>Adobe Gurmukhi</vt:lpstr>
      <vt:lpstr>Arial</vt:lpstr>
      <vt:lpstr>Calibri</vt:lpstr>
      <vt:lpstr>Georgia</vt:lpstr>
      <vt:lpstr>Wingdings</vt:lpstr>
      <vt:lpstr>Wingdings 2</vt:lpstr>
      <vt:lpstr>Civic</vt:lpstr>
      <vt:lpstr>1_Civic</vt:lpstr>
      <vt:lpstr>2_Civic</vt:lpstr>
      <vt:lpstr>Présentation PowerPoint</vt:lpstr>
      <vt:lpstr>الجمهورية الجزائرية الديمقراطية الشعبية وزارة التعليم العالي والبحث العلمي جامعة أم الواقي–العربي بن مهيدي كلية العلوم الاقتصادية والتجارة والتسيير قسم التسيير     </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السادس: الدورات الأساسية في المؤسسة:  دورة الاستغلال</vt:lpstr>
      <vt:lpstr>الفصل 5: تحليل احتياجات دورة الاستغلال: تقدير الاحتياج إلى رأس المال العامل المعياري(BFRN)</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101</cp:revision>
  <dcterms:created xsi:type="dcterms:W3CDTF">2013-04-10T19:40:44Z</dcterms:created>
  <dcterms:modified xsi:type="dcterms:W3CDTF">2025-03-15T17:25:28Z</dcterms:modified>
</cp:coreProperties>
</file>