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notesMasterIdLst>
    <p:notesMasterId r:id="rId8"/>
  </p:notesMasterIdLst>
  <p:sldIdLst>
    <p:sldId id="257" r:id="rId3"/>
    <p:sldId id="256" r:id="rId4"/>
    <p:sldId id="258" r:id="rId5"/>
    <p:sldId id="259" r:id="rId6"/>
    <p:sldId id="260"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010" autoAdjust="0"/>
  </p:normalViewPr>
  <p:slideViewPr>
    <p:cSldViewPr snapToGrid="0">
      <p:cViewPr varScale="1">
        <p:scale>
          <a:sx n="65" d="100"/>
          <a:sy n="65" d="100"/>
        </p:scale>
        <p:origin x="696" y="3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66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558F23-A553-4885-AAA2-5CB8AB5DD74C}" type="datetimeFigureOut">
              <a:rPr lang="fr-FR" smtClean="0"/>
              <a:t>09/11/2024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C08AD6-CEA5-4649-9EBC-C907957C8E87}" type="slidenum">
              <a:rPr lang="fr-FR" smtClean="0"/>
              <a:t>‹N°›</a:t>
            </a:fld>
            <a:endParaRPr lang="fr-FR"/>
          </a:p>
        </p:txBody>
      </p:sp>
    </p:spTree>
    <p:extLst>
      <p:ext uri="{BB962C8B-B14F-4D97-AF65-F5344CB8AC3E}">
        <p14:creationId xmlns:p14="http://schemas.microsoft.com/office/powerpoint/2010/main" val="4094111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80D7E065-6677-4596-889F-B9EFA7934F8C}" type="datetimeFigureOut">
              <a:rPr lang="fr-FR" smtClean="0"/>
              <a:t>09/11/2024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253805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0D7E065-6677-4596-889F-B9EFA7934F8C}" type="datetimeFigureOut">
              <a:rPr lang="fr-FR" smtClean="0"/>
              <a:t>09/11/2024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497033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0D7E065-6677-4596-889F-B9EFA7934F8C}" type="datetimeFigureOut">
              <a:rPr lang="fr-FR" smtClean="0"/>
              <a:t>09/11/2024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14279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0D7E065-6677-4596-889F-B9EFA7934F8C}" type="datetimeFigureOut">
              <a:rPr lang="fr-FR" smtClean="0"/>
              <a:t>09/11/2024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368579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0D7E065-6677-4596-889F-B9EFA7934F8C}" type="datetimeFigureOut">
              <a:rPr lang="fr-FR" smtClean="0"/>
              <a:t>09/11/2024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01485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0D7E065-6677-4596-889F-B9EFA7934F8C}" type="datetimeFigureOut">
              <a:rPr lang="fr-FR" smtClean="0"/>
              <a:t>09/11/2024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37583093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0D7E065-6677-4596-889F-B9EFA7934F8C}" type="datetimeFigureOut">
              <a:rPr lang="fr-FR" smtClean="0"/>
              <a:t>09/11/2024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17569783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0D7E065-6677-4596-889F-B9EFA7934F8C}" type="datetimeFigureOut">
              <a:rPr lang="fr-FR" smtClean="0"/>
              <a:t>09/11/2024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10652355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BDE0B449-0B16-4061-B863-6290F3ECC167}" type="datetimeFigureOut">
              <a:rPr lang="fr-FR" smtClean="0"/>
              <a:t>09/11/2024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41145344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DE0B449-0B16-4061-B863-6290F3ECC167}" type="datetimeFigureOut">
              <a:rPr lang="fr-FR" smtClean="0"/>
              <a:t>09/11/2024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27184372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DE0B449-0B16-4061-B863-6290F3ECC167}" type="datetimeFigureOut">
              <a:rPr lang="fr-FR" smtClean="0"/>
              <a:t>09/11/2024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2837350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0D7E065-6677-4596-889F-B9EFA7934F8C}" type="datetimeFigureOut">
              <a:rPr lang="fr-FR" smtClean="0"/>
              <a:t>09/11/2024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21976999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DE0B449-0B16-4061-B863-6290F3ECC167}" type="datetimeFigureOut">
              <a:rPr lang="fr-FR" smtClean="0"/>
              <a:t>09/11/2024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31394323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DE0B449-0B16-4061-B863-6290F3ECC167}" type="datetimeFigureOut">
              <a:rPr lang="fr-FR" smtClean="0"/>
              <a:t>09/11/2024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525238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DE0B449-0B16-4061-B863-6290F3ECC167}" type="datetimeFigureOut">
              <a:rPr lang="fr-FR" smtClean="0"/>
              <a:t>09/11/2024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32517945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DE0B449-0B16-4061-B863-6290F3ECC167}" type="datetimeFigureOut">
              <a:rPr lang="fr-FR" smtClean="0"/>
              <a:t>09/11/2024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6631616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DE0B449-0B16-4061-B863-6290F3ECC167}" type="datetimeFigureOut">
              <a:rPr lang="fr-FR" smtClean="0"/>
              <a:t>09/11/2024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18368342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DE0B449-0B16-4061-B863-6290F3ECC167}" type="datetimeFigureOut">
              <a:rPr lang="fr-FR" smtClean="0"/>
              <a:t>09/11/2024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34705912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DE0B449-0B16-4061-B863-6290F3ECC167}" type="datetimeFigureOut">
              <a:rPr lang="fr-FR" smtClean="0"/>
              <a:t>09/11/2024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9870741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DE0B449-0B16-4061-B863-6290F3ECC167}" type="datetimeFigureOut">
              <a:rPr lang="fr-FR" smtClean="0"/>
              <a:t>09/11/2024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40899065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DE0B449-0B16-4061-B863-6290F3ECC167}" type="datetimeFigureOut">
              <a:rPr lang="fr-FR" smtClean="0"/>
              <a:t>09/11/2024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4545CD1-6BAB-4D45-A0F9-98A1509C7190}" type="slidenum">
              <a:rPr lang="fr-FR" smtClean="0"/>
              <a:t>‹N°›</a:t>
            </a:fld>
            <a:endParaRPr lang="fr-FR"/>
          </a:p>
        </p:txBody>
      </p:sp>
    </p:spTree>
    <p:extLst>
      <p:ext uri="{BB962C8B-B14F-4D97-AF65-F5344CB8AC3E}">
        <p14:creationId xmlns:p14="http://schemas.microsoft.com/office/powerpoint/2010/main" val="826078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0D7E065-6677-4596-889F-B9EFA7934F8C}" type="datetimeFigureOut">
              <a:rPr lang="fr-FR" smtClean="0"/>
              <a:t>09/11/2024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3795694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0D7E065-6677-4596-889F-B9EFA7934F8C}" type="datetimeFigureOut">
              <a:rPr lang="fr-FR" smtClean="0"/>
              <a:t>09/11/2024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3327639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0D7E065-6677-4596-889F-B9EFA7934F8C}" type="datetimeFigureOut">
              <a:rPr lang="fr-FR" smtClean="0"/>
              <a:t>09/11/2024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1309438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80D7E065-6677-4596-889F-B9EFA7934F8C}" type="datetimeFigureOut">
              <a:rPr lang="fr-FR" smtClean="0"/>
              <a:t>09/11/2024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570802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D7E065-6677-4596-889F-B9EFA7934F8C}" type="datetimeFigureOut">
              <a:rPr lang="fr-FR" smtClean="0"/>
              <a:t>09/11/2024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1575484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0D7E065-6677-4596-889F-B9EFA7934F8C}" type="datetimeFigureOut">
              <a:rPr lang="fr-FR" smtClean="0"/>
              <a:t>09/11/2024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210496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0D7E065-6677-4596-889F-B9EFA7934F8C}" type="datetimeFigureOut">
              <a:rPr lang="fr-FR" smtClean="0"/>
              <a:t>09/11/2024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D312B1-A9C2-448E-B208-1F076924FB30}" type="slidenum">
              <a:rPr lang="fr-FR" smtClean="0"/>
              <a:t>‹N°›</a:t>
            </a:fld>
            <a:endParaRPr lang="fr-FR"/>
          </a:p>
        </p:txBody>
      </p:sp>
    </p:spTree>
    <p:extLst>
      <p:ext uri="{BB962C8B-B14F-4D97-AF65-F5344CB8AC3E}">
        <p14:creationId xmlns:p14="http://schemas.microsoft.com/office/powerpoint/2010/main" val="1530891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dirty="0"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D7E065-6677-4596-889F-B9EFA7934F8C}" type="datetimeFigureOut">
              <a:rPr lang="fr-FR" smtClean="0"/>
              <a:t>09/11/2024</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6D312B1-A9C2-448E-B208-1F076924FB30}" type="slidenum">
              <a:rPr lang="fr-FR" smtClean="0"/>
              <a:t>‹N°›</a:t>
            </a:fld>
            <a:endParaRPr lang="fr-FR"/>
          </a:p>
        </p:txBody>
      </p:sp>
    </p:spTree>
    <p:extLst>
      <p:ext uri="{BB962C8B-B14F-4D97-AF65-F5344CB8AC3E}">
        <p14:creationId xmlns:p14="http://schemas.microsoft.com/office/powerpoint/2010/main" val="14486270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E0B449-0B16-4061-B863-6290F3ECC167}" type="datetimeFigureOut">
              <a:rPr lang="fr-FR" smtClean="0"/>
              <a:t>09/11/2024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545CD1-6BAB-4D45-A0F9-98A1509C7190}" type="slidenum">
              <a:rPr lang="fr-FR" smtClean="0"/>
              <a:t>‹N°›</a:t>
            </a:fld>
            <a:endParaRPr lang="fr-FR"/>
          </a:p>
        </p:txBody>
      </p:sp>
    </p:spTree>
    <p:extLst>
      <p:ext uri="{BB962C8B-B14F-4D97-AF65-F5344CB8AC3E}">
        <p14:creationId xmlns:p14="http://schemas.microsoft.com/office/powerpoint/2010/main" val="206901277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1570" y="2774724"/>
            <a:ext cx="9411266" cy="1058593"/>
          </a:xfrm>
        </p:spPr>
        <p:txBody>
          <a:bodyPr/>
          <a:lstStyle/>
          <a:p>
            <a:r>
              <a:rPr lang="fr-FR" dirty="0" smtClean="0">
                <a:solidFill>
                  <a:schemeClr val="bg2">
                    <a:lumMod val="75000"/>
                  </a:schemeClr>
                </a:solidFill>
              </a:rPr>
              <a:t>Création d’entreprise: </a:t>
            </a:r>
            <a:r>
              <a:rPr lang="fr-FR" dirty="0" smtClean="0">
                <a:solidFill>
                  <a:schemeClr val="bg2">
                    <a:lumMod val="75000"/>
                  </a:schemeClr>
                </a:solidFill>
              </a:rPr>
              <a:t/>
            </a:r>
            <a:br>
              <a:rPr lang="fr-FR" dirty="0" smtClean="0">
                <a:solidFill>
                  <a:schemeClr val="bg2">
                    <a:lumMod val="75000"/>
                  </a:schemeClr>
                </a:solidFill>
              </a:rPr>
            </a:br>
            <a:r>
              <a:rPr lang="fr-FR" smtClean="0">
                <a:solidFill>
                  <a:schemeClr val="bg2">
                    <a:lumMod val="75000"/>
                  </a:schemeClr>
                </a:solidFill>
              </a:rPr>
              <a:t>les étapes administratives  </a:t>
            </a:r>
            <a:endParaRPr lang="fr-FR" dirty="0">
              <a:solidFill>
                <a:schemeClr val="bg2">
                  <a:lumMod val="75000"/>
                </a:schemeClr>
              </a:solidFill>
            </a:endParaRPr>
          </a:p>
        </p:txBody>
      </p:sp>
      <p:sp>
        <p:nvSpPr>
          <p:cNvPr id="3" name="Sous-titre 2"/>
          <p:cNvSpPr>
            <a:spLocks noGrp="1"/>
          </p:cNvSpPr>
          <p:nvPr>
            <p:ph type="subTitle" idx="1"/>
          </p:nvPr>
        </p:nvSpPr>
        <p:spPr>
          <a:xfrm>
            <a:off x="5496448" y="5819972"/>
            <a:ext cx="2270488" cy="1096899"/>
          </a:xfrm>
        </p:spPr>
        <p:txBody>
          <a:bodyPr>
            <a:normAutofit/>
          </a:bodyPr>
          <a:lstStyle/>
          <a:p>
            <a:r>
              <a:rPr lang="fr-FR" dirty="0" err="1" smtClean="0">
                <a:solidFill>
                  <a:schemeClr val="tx1"/>
                </a:solidFill>
              </a:rPr>
              <a:t>Realiser</a:t>
            </a:r>
            <a:r>
              <a:rPr lang="fr-FR" dirty="0" smtClean="0">
                <a:solidFill>
                  <a:schemeClr val="tx1"/>
                </a:solidFill>
              </a:rPr>
              <a:t> par:</a:t>
            </a:r>
          </a:p>
          <a:p>
            <a:r>
              <a:rPr lang="fr-FR" dirty="0" smtClean="0">
                <a:solidFill>
                  <a:schemeClr val="tx1"/>
                </a:solidFill>
              </a:rPr>
              <a:t>Dr. </a:t>
            </a:r>
            <a:r>
              <a:rPr lang="fr-FR" dirty="0" err="1" smtClean="0">
                <a:solidFill>
                  <a:schemeClr val="tx1"/>
                </a:solidFill>
              </a:rPr>
              <a:t>Omeiche</a:t>
            </a:r>
            <a:r>
              <a:rPr lang="fr-FR" dirty="0" smtClean="0">
                <a:solidFill>
                  <a:schemeClr val="tx1"/>
                </a:solidFill>
              </a:rPr>
              <a:t> </a:t>
            </a:r>
            <a:r>
              <a:rPr lang="fr-FR" dirty="0" err="1" smtClean="0">
                <a:solidFill>
                  <a:schemeClr val="tx1"/>
                </a:solidFill>
              </a:rPr>
              <a:t>khoula</a:t>
            </a:r>
            <a:r>
              <a:rPr lang="fr-FR" dirty="0" smtClean="0">
                <a:solidFill>
                  <a:schemeClr val="tx1"/>
                </a:solidFill>
              </a:rPr>
              <a:t> </a:t>
            </a:r>
            <a:endParaRPr lang="fr-FR" dirty="0">
              <a:solidFill>
                <a:schemeClr val="tx1"/>
              </a:solidFill>
            </a:endParaRPr>
          </a:p>
        </p:txBody>
      </p:sp>
      <p:sp>
        <p:nvSpPr>
          <p:cNvPr id="4" name="ZoneTexte 3"/>
          <p:cNvSpPr txBox="1"/>
          <p:nvPr/>
        </p:nvSpPr>
        <p:spPr>
          <a:xfrm>
            <a:off x="894944" y="2220665"/>
            <a:ext cx="2256817" cy="369332"/>
          </a:xfrm>
          <a:prstGeom prst="rect">
            <a:avLst/>
          </a:prstGeom>
          <a:noFill/>
        </p:spPr>
        <p:txBody>
          <a:bodyPr wrap="square" rtlCol="0">
            <a:spAutoFit/>
          </a:bodyPr>
          <a:lstStyle/>
          <a:p>
            <a:r>
              <a:rPr lang="fr-FR" dirty="0" smtClean="0">
                <a:solidFill>
                  <a:schemeClr val="bg2">
                    <a:lumMod val="25000"/>
                  </a:schemeClr>
                </a:solidFill>
              </a:rPr>
              <a:t>Cours 06</a:t>
            </a:r>
            <a:endParaRPr lang="fr-FR" dirty="0">
              <a:solidFill>
                <a:schemeClr val="bg2">
                  <a:lumMod val="25000"/>
                </a:schemeClr>
              </a:solidFill>
            </a:endParaRPr>
          </a:p>
        </p:txBody>
      </p:sp>
      <p:sp>
        <p:nvSpPr>
          <p:cNvPr id="5" name="Rectangle 4"/>
          <p:cNvSpPr/>
          <p:nvPr/>
        </p:nvSpPr>
        <p:spPr>
          <a:xfrm>
            <a:off x="2294373" y="211644"/>
            <a:ext cx="6096000" cy="1948226"/>
          </a:xfrm>
          <a:prstGeom prst="rect">
            <a:avLst/>
          </a:prstGeom>
        </p:spPr>
        <p:txBody>
          <a:bodyPr>
            <a:spAutoFit/>
          </a:bodyPr>
          <a:lstStyle/>
          <a:p>
            <a:pPr algn="ctr"/>
            <a:r>
              <a:rPr lang="fr-FR" sz="1600" b="1" dirty="0" smtClean="0">
                <a:solidFill>
                  <a:prstClr val="black"/>
                </a:solidFill>
                <a:latin typeface="Garamond" panose="02020404030301010803"/>
              </a:rPr>
              <a:t>Université </a:t>
            </a:r>
            <a:r>
              <a:rPr lang="fr-FR" sz="1600" b="1" dirty="0">
                <a:solidFill>
                  <a:prstClr val="black"/>
                </a:solidFill>
                <a:latin typeface="Garamond" panose="02020404030301010803"/>
              </a:rPr>
              <a:t>Larbi Ben M’</a:t>
            </a:r>
            <a:r>
              <a:rPr lang="fr-FR" sz="1600" b="1" dirty="0" err="1">
                <a:solidFill>
                  <a:prstClr val="black"/>
                </a:solidFill>
                <a:latin typeface="Garamond" panose="02020404030301010803"/>
              </a:rPr>
              <a:t>Hidi</a:t>
            </a:r>
            <a:r>
              <a:rPr lang="fr-FR" sz="1600" b="1" dirty="0">
                <a:solidFill>
                  <a:prstClr val="black"/>
                </a:solidFill>
                <a:latin typeface="Garamond" panose="02020404030301010803"/>
              </a:rPr>
              <a:t> "Oum El </a:t>
            </a:r>
            <a:r>
              <a:rPr lang="fr-FR" sz="1600" b="1" dirty="0" err="1">
                <a:solidFill>
                  <a:prstClr val="black"/>
                </a:solidFill>
                <a:latin typeface="Garamond" panose="02020404030301010803"/>
              </a:rPr>
              <a:t>Bouaghi</a:t>
            </a:r>
            <a:r>
              <a:rPr lang="fr-FR" sz="1600" b="1" dirty="0">
                <a:solidFill>
                  <a:prstClr val="black"/>
                </a:solidFill>
                <a:latin typeface="Garamond" panose="02020404030301010803"/>
              </a:rPr>
              <a:t>"</a:t>
            </a:r>
          </a:p>
          <a:p>
            <a:pPr lvl="0" algn="ctr" defTabSz="457200">
              <a:lnSpc>
                <a:spcPct val="120000"/>
              </a:lnSpc>
              <a:spcBef>
                <a:spcPct val="20000"/>
              </a:spcBef>
              <a:spcAft>
                <a:spcPts val="600"/>
              </a:spcAft>
              <a:buClr>
                <a:srgbClr val="D9B247"/>
              </a:buClr>
              <a:buSzPct val="115000"/>
            </a:pPr>
            <a:r>
              <a:rPr lang="fr-FR" sz="1600" b="1" dirty="0">
                <a:solidFill>
                  <a:prstClr val="black"/>
                </a:solidFill>
                <a:latin typeface="Garamond" panose="02020404030301010803"/>
              </a:rPr>
              <a:t>Faculté sciences de la terre et d'architecture</a:t>
            </a:r>
          </a:p>
          <a:p>
            <a:pPr lvl="0" algn="ctr" defTabSz="457200">
              <a:lnSpc>
                <a:spcPct val="120000"/>
              </a:lnSpc>
              <a:spcBef>
                <a:spcPct val="20000"/>
              </a:spcBef>
              <a:spcAft>
                <a:spcPts val="600"/>
              </a:spcAft>
              <a:buClr>
                <a:srgbClr val="D9B247"/>
              </a:buClr>
              <a:buSzPct val="115000"/>
            </a:pPr>
            <a:r>
              <a:rPr lang="fr-FR" sz="1600" b="1" dirty="0">
                <a:solidFill>
                  <a:prstClr val="black"/>
                </a:solidFill>
                <a:latin typeface="Garamond" panose="02020404030301010803"/>
              </a:rPr>
              <a:t>département Géographie et aménagement du </a:t>
            </a:r>
            <a:r>
              <a:rPr lang="fr-FR" sz="1600" b="1" dirty="0" smtClean="0">
                <a:solidFill>
                  <a:prstClr val="black"/>
                </a:solidFill>
                <a:latin typeface="Garamond" panose="02020404030301010803"/>
              </a:rPr>
              <a:t>territoire</a:t>
            </a:r>
          </a:p>
          <a:p>
            <a:pPr lvl="0" algn="ctr" defTabSz="457200">
              <a:lnSpc>
                <a:spcPct val="120000"/>
              </a:lnSpc>
              <a:spcBef>
                <a:spcPct val="20000"/>
              </a:spcBef>
              <a:spcAft>
                <a:spcPts val="600"/>
              </a:spcAft>
              <a:buClr>
                <a:srgbClr val="D9B247"/>
              </a:buClr>
              <a:buSzPct val="115000"/>
            </a:pPr>
            <a:r>
              <a:rPr lang="fr-FR" sz="1600" b="1" dirty="0" smtClean="0">
                <a:solidFill>
                  <a:prstClr val="black"/>
                </a:solidFill>
                <a:latin typeface="Garamond" panose="02020404030301010803"/>
              </a:rPr>
              <a:t>Master 02: Aménagement urbain</a:t>
            </a:r>
          </a:p>
          <a:p>
            <a:pPr lvl="0" algn="ctr" defTabSz="457200">
              <a:lnSpc>
                <a:spcPct val="120000"/>
              </a:lnSpc>
              <a:spcBef>
                <a:spcPct val="20000"/>
              </a:spcBef>
              <a:spcAft>
                <a:spcPts val="600"/>
              </a:spcAft>
              <a:buClr>
                <a:srgbClr val="D9B247"/>
              </a:buClr>
              <a:buSzPct val="115000"/>
            </a:pPr>
            <a:r>
              <a:rPr lang="fr-FR" sz="1600" b="1" dirty="0" smtClean="0">
                <a:solidFill>
                  <a:prstClr val="black"/>
                </a:solidFill>
                <a:latin typeface="Garamond" panose="02020404030301010803"/>
              </a:rPr>
              <a:t>Module : Entrepreneuriat  </a:t>
            </a:r>
          </a:p>
        </p:txBody>
      </p:sp>
    </p:spTree>
    <p:extLst>
      <p:ext uri="{BB962C8B-B14F-4D97-AF65-F5344CB8AC3E}">
        <p14:creationId xmlns:p14="http://schemas.microsoft.com/office/powerpoint/2010/main" val="40532985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37673" y="2154489"/>
            <a:ext cx="7777018" cy="1569660"/>
          </a:xfrm>
          <a:prstGeom prst="rect">
            <a:avLst/>
          </a:prstGeom>
        </p:spPr>
        <p:txBody>
          <a:bodyPr wrap="square">
            <a:spAutoFit/>
          </a:bodyPr>
          <a:lstStyle/>
          <a:p>
            <a:r>
              <a:rPr lang="fr-FR" sz="2400" dirty="0">
                <a:latin typeface="Garamond" panose="02020404030301010803" pitchFamily="18" charset="0"/>
              </a:rPr>
              <a:t>Le futur entrepreneur doit respecter les étapes de création d'entreprise, et pour cela il est obligé de passer par plusieurs formalités administratives, ces dernières sont résumés dans le tableau ci dessous :</a:t>
            </a:r>
            <a:endParaRPr lang="fr-FR" dirty="0"/>
          </a:p>
        </p:txBody>
      </p:sp>
      <p:sp>
        <p:nvSpPr>
          <p:cNvPr id="5" name="Rectangle 4"/>
          <p:cNvSpPr/>
          <p:nvPr/>
        </p:nvSpPr>
        <p:spPr>
          <a:xfrm>
            <a:off x="1122135" y="279461"/>
            <a:ext cx="3209533" cy="584775"/>
          </a:xfrm>
          <a:prstGeom prst="rect">
            <a:avLst/>
          </a:prstGeom>
        </p:spPr>
        <p:txBody>
          <a:bodyPr wrap="none">
            <a:spAutoFit/>
          </a:bodyPr>
          <a:lstStyle/>
          <a:p>
            <a:r>
              <a:rPr lang="fr-FR" sz="3200" b="1" dirty="0" smtClean="0">
                <a:solidFill>
                  <a:schemeClr val="accent6">
                    <a:lumMod val="75000"/>
                  </a:schemeClr>
                </a:solidFill>
              </a:rPr>
              <a:t>INTRODUCTION </a:t>
            </a:r>
            <a:endParaRPr lang="fr-FR" sz="3200" b="1" dirty="0">
              <a:solidFill>
                <a:schemeClr val="accent6">
                  <a:lumMod val="75000"/>
                </a:schemeClr>
              </a:solidFill>
            </a:endParaRPr>
          </a:p>
        </p:txBody>
      </p:sp>
    </p:spTree>
    <p:extLst>
      <p:ext uri="{BB962C8B-B14F-4D97-AF65-F5344CB8AC3E}">
        <p14:creationId xmlns:p14="http://schemas.microsoft.com/office/powerpoint/2010/main" val="3921094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196469" y="187098"/>
            <a:ext cx="11024172" cy="584775"/>
          </a:xfrm>
          <a:prstGeom prst="rect">
            <a:avLst/>
          </a:prstGeom>
        </p:spPr>
        <p:txBody>
          <a:bodyPr wrap="none">
            <a:spAutoFit/>
          </a:bodyPr>
          <a:lstStyle/>
          <a:p>
            <a:r>
              <a:rPr lang="fr-FR" sz="3200" b="1" dirty="0" smtClean="0">
                <a:solidFill>
                  <a:schemeClr val="accent6">
                    <a:lumMod val="75000"/>
                  </a:schemeClr>
                </a:solidFill>
              </a:rPr>
              <a:t>1. Processus administratives de création une entreprise </a:t>
            </a:r>
            <a:endParaRPr lang="fr-FR" sz="3200" b="1" dirty="0">
              <a:solidFill>
                <a:schemeClr val="accent6">
                  <a:lumMod val="75000"/>
                </a:schemeClr>
              </a:solidFill>
            </a:endParaRPr>
          </a:p>
        </p:txBody>
      </p:sp>
      <p:pic>
        <p:nvPicPr>
          <p:cNvPr id="2" name="Image 1"/>
          <p:cNvPicPr>
            <a:picLocks noChangeAspect="1"/>
          </p:cNvPicPr>
          <p:nvPr/>
        </p:nvPicPr>
        <p:blipFill>
          <a:blip r:embed="rId2"/>
          <a:stretch>
            <a:fillRect/>
          </a:stretch>
        </p:blipFill>
        <p:spPr>
          <a:xfrm>
            <a:off x="274292" y="1013771"/>
            <a:ext cx="11486448" cy="5625474"/>
          </a:xfrm>
          <a:prstGeom prst="rect">
            <a:avLst/>
          </a:prstGeom>
        </p:spPr>
      </p:pic>
    </p:spTree>
    <p:extLst>
      <p:ext uri="{BB962C8B-B14F-4D97-AF65-F5344CB8AC3E}">
        <p14:creationId xmlns:p14="http://schemas.microsoft.com/office/powerpoint/2010/main" val="4038840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196469" y="187098"/>
            <a:ext cx="7624203" cy="584775"/>
          </a:xfrm>
          <a:prstGeom prst="rect">
            <a:avLst/>
          </a:prstGeom>
        </p:spPr>
        <p:txBody>
          <a:bodyPr wrap="none">
            <a:spAutoFit/>
          </a:bodyPr>
          <a:lstStyle/>
          <a:p>
            <a:r>
              <a:rPr lang="fr-FR" sz="3200" b="1" dirty="0" smtClean="0">
                <a:solidFill>
                  <a:schemeClr val="accent6">
                    <a:lumMod val="75000"/>
                  </a:schemeClr>
                </a:solidFill>
              </a:rPr>
              <a:t>Les étapes de création une entreprise </a:t>
            </a:r>
            <a:endParaRPr lang="fr-FR" sz="3200" b="1" dirty="0">
              <a:solidFill>
                <a:schemeClr val="accent6">
                  <a:lumMod val="75000"/>
                </a:schemeClr>
              </a:solidFill>
            </a:endParaRPr>
          </a:p>
        </p:txBody>
      </p:sp>
      <p:sp>
        <p:nvSpPr>
          <p:cNvPr id="2" name="Rectangle 1"/>
          <p:cNvSpPr/>
          <p:nvPr/>
        </p:nvSpPr>
        <p:spPr>
          <a:xfrm>
            <a:off x="89464" y="991745"/>
            <a:ext cx="11369718" cy="4893647"/>
          </a:xfrm>
          <a:prstGeom prst="rect">
            <a:avLst/>
          </a:prstGeom>
        </p:spPr>
        <p:txBody>
          <a:bodyPr wrap="square">
            <a:spAutoFit/>
          </a:bodyPr>
          <a:lstStyle/>
          <a:p>
            <a:pPr algn="just"/>
            <a:r>
              <a:rPr lang="fr-FR" sz="2400" dirty="0">
                <a:latin typeface="Garamond" panose="02020404030301010803" pitchFamily="18" charset="0"/>
              </a:rPr>
              <a:t>Le tableau précédent représente les formalités administratives qui doivent être réaliser par le futur entrepreneur, et a partir de ce tableau on retient que le porteur d'idée doit passé par huit formalités administratives; afin de créer une entreprise légale. </a:t>
            </a:r>
            <a:endParaRPr lang="fr-FR" sz="2400" dirty="0" smtClean="0">
              <a:latin typeface="Garamond" panose="02020404030301010803" pitchFamily="18" charset="0"/>
            </a:endParaRPr>
          </a:p>
          <a:p>
            <a:pPr marL="457200" indent="-457200" algn="just">
              <a:buAutoNum type="arabicPeriod"/>
            </a:pPr>
            <a:r>
              <a:rPr lang="fr-FR" sz="2400" dirty="0" smtClean="0">
                <a:latin typeface="Garamond" panose="02020404030301010803" pitchFamily="18" charset="0"/>
              </a:rPr>
              <a:t>La </a:t>
            </a:r>
            <a:r>
              <a:rPr lang="fr-FR" sz="2400" dirty="0">
                <a:latin typeface="Garamond" panose="02020404030301010803" pitchFamily="18" charset="0"/>
              </a:rPr>
              <a:t>première formalité est relative au local; car il faut faire l'identification du local chez un huissier de justice, puis il faut que le contrat de location ou d'achat et l'authentification du constat d'huissier (l'identification du local) soit vérifier par un notaire, et en fin la disponibilité de la dénomination sociale, du nom commercial et de l'enseigne doivent être enregistré et certifié au niveau du CNRC (Centre National du registre de commerce) ou INAPI (Institut National Algérien de la Propriété Intellectuel</a:t>
            </a:r>
            <a:r>
              <a:rPr lang="fr-FR" sz="2400" dirty="0" smtClean="0">
                <a:latin typeface="Garamond" panose="02020404030301010803" pitchFamily="18" charset="0"/>
              </a:rPr>
              <a:t>)</a:t>
            </a:r>
          </a:p>
          <a:p>
            <a:pPr marL="457200" indent="-457200" algn="just">
              <a:buAutoNum type="arabicPeriod"/>
            </a:pPr>
            <a:r>
              <a:rPr lang="fr-FR" sz="2400" dirty="0">
                <a:latin typeface="Garamond" panose="02020404030301010803" pitchFamily="18" charset="0"/>
              </a:rPr>
              <a:t>La deuxième formalité est relative au statut juridique, car le porteur d'idée doit faire la rédaction du projet de statut de la nouvelle entreprise chez un notaire. </a:t>
            </a:r>
            <a:endParaRPr lang="fr-FR" sz="2400" dirty="0" smtClean="0">
              <a:latin typeface="Garamond" panose="02020404030301010803" pitchFamily="18" charset="0"/>
            </a:endParaRPr>
          </a:p>
          <a:p>
            <a:pPr marL="457200" indent="-457200" algn="just">
              <a:buAutoNum type="arabicPeriod"/>
            </a:pPr>
            <a:r>
              <a:rPr lang="fr-FR" sz="2400" dirty="0" smtClean="0">
                <a:latin typeface="Garamond" panose="02020404030301010803" pitchFamily="18" charset="0"/>
              </a:rPr>
              <a:t>La </a:t>
            </a:r>
            <a:r>
              <a:rPr lang="fr-FR" sz="2400" dirty="0">
                <a:latin typeface="Garamond" panose="02020404030301010803" pitchFamily="18" charset="0"/>
              </a:rPr>
              <a:t>troisième formalité est relative au registre de commerce au niveau du CNRC pour avoir le numéro d'immatriculation et faire l'enregistrement de l'activité. </a:t>
            </a:r>
            <a:endParaRPr lang="fr-FR" sz="2400" dirty="0" smtClean="0">
              <a:latin typeface="Garamond" panose="02020404030301010803" pitchFamily="18" charset="0"/>
            </a:endParaRPr>
          </a:p>
        </p:txBody>
      </p:sp>
    </p:spTree>
    <p:extLst>
      <p:ext uri="{BB962C8B-B14F-4D97-AF65-F5344CB8AC3E}">
        <p14:creationId xmlns:p14="http://schemas.microsoft.com/office/powerpoint/2010/main" val="2344429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74290" y="1821423"/>
            <a:ext cx="11749097" cy="3785652"/>
          </a:xfrm>
          <a:prstGeom prst="rect">
            <a:avLst/>
          </a:prstGeom>
        </p:spPr>
        <p:txBody>
          <a:bodyPr wrap="square">
            <a:spAutoFit/>
          </a:bodyPr>
          <a:lstStyle/>
          <a:p>
            <a:pPr algn="just"/>
            <a:r>
              <a:rPr lang="fr-FR" sz="2400" dirty="0" smtClean="0">
                <a:latin typeface="Garamond" panose="02020404030301010803" pitchFamily="18" charset="0"/>
              </a:rPr>
              <a:t>4. La </a:t>
            </a:r>
            <a:r>
              <a:rPr lang="fr-FR" sz="2400" dirty="0">
                <a:latin typeface="Garamond" panose="02020404030301010803" pitchFamily="18" charset="0"/>
              </a:rPr>
              <a:t>quatrième formalité est relative a la carte fiscale, en effet il faut que le futur entrepreneur obtient son identifiant fiscal au niveau de l'inspection des impôts de sa </a:t>
            </a:r>
            <a:r>
              <a:rPr lang="fr-FR" sz="2400" dirty="0" smtClean="0">
                <a:latin typeface="Garamond" panose="02020404030301010803" pitchFamily="18" charset="0"/>
              </a:rPr>
              <a:t>région.</a:t>
            </a:r>
          </a:p>
          <a:p>
            <a:pPr algn="just"/>
            <a:r>
              <a:rPr lang="fr-FR" sz="2400" dirty="0" smtClean="0">
                <a:latin typeface="Garamond" panose="02020404030301010803" pitchFamily="18" charset="0"/>
              </a:rPr>
              <a:t>5. La </a:t>
            </a:r>
            <a:r>
              <a:rPr lang="fr-FR" sz="2400" dirty="0">
                <a:latin typeface="Garamond" panose="02020404030301010803" pitchFamily="18" charset="0"/>
              </a:rPr>
              <a:t>cinquième formalité est relative au NIS (Numéro d'Identifiant Statistique) ; le futur entrepreneur doit avoir son NIS au niveau de l'ONS (Office National des Statistiques</a:t>
            </a:r>
            <a:r>
              <a:rPr lang="fr-FR" sz="2400" dirty="0" smtClean="0">
                <a:latin typeface="Garamond" panose="02020404030301010803" pitchFamily="18" charset="0"/>
              </a:rPr>
              <a:t>).</a:t>
            </a:r>
          </a:p>
          <a:p>
            <a:pPr marL="457200" indent="-457200" algn="just">
              <a:buAutoNum type="arabicPeriod" startAt="6"/>
            </a:pPr>
            <a:r>
              <a:rPr lang="fr-FR" sz="2400" dirty="0" smtClean="0">
                <a:latin typeface="Garamond" panose="02020404030301010803" pitchFamily="18" charset="0"/>
              </a:rPr>
              <a:t>La </a:t>
            </a:r>
            <a:r>
              <a:rPr lang="fr-FR" sz="2400" dirty="0">
                <a:latin typeface="Garamond" panose="02020404030301010803" pitchFamily="18" charset="0"/>
              </a:rPr>
              <a:t>sixième formalité est l'ouverture d'un compte courant bancaire de l'entreprise au niveau des banques (l'entrepreneur peut choisir la banque qui lui convient). </a:t>
            </a:r>
            <a:endParaRPr lang="fr-FR" sz="2400" dirty="0" smtClean="0">
              <a:latin typeface="Garamond" panose="02020404030301010803" pitchFamily="18" charset="0"/>
            </a:endParaRPr>
          </a:p>
          <a:p>
            <a:pPr marL="457200" indent="-457200" algn="just">
              <a:buAutoNum type="arabicPeriod" startAt="6"/>
            </a:pPr>
            <a:r>
              <a:rPr lang="fr-FR" sz="2400" dirty="0" smtClean="0">
                <a:latin typeface="Garamond" panose="02020404030301010803" pitchFamily="18" charset="0"/>
              </a:rPr>
              <a:t>La </a:t>
            </a:r>
            <a:r>
              <a:rPr lang="fr-FR" sz="2400" dirty="0">
                <a:latin typeface="Garamond" panose="02020404030301010803" pitchFamily="18" charset="0"/>
              </a:rPr>
              <a:t>septième formalité est relative a la CASNOS afin d'effectuer l'affiliation a la sécurité sociale pour les non salariés. </a:t>
            </a:r>
            <a:endParaRPr lang="fr-FR" sz="2400" dirty="0" smtClean="0">
              <a:latin typeface="Garamond" panose="02020404030301010803" pitchFamily="18" charset="0"/>
            </a:endParaRPr>
          </a:p>
          <a:p>
            <a:pPr marL="457200" indent="-457200" algn="just">
              <a:buAutoNum type="arabicPeriod" startAt="6"/>
            </a:pPr>
            <a:r>
              <a:rPr lang="fr-FR" sz="2400" dirty="0" smtClean="0">
                <a:latin typeface="Garamond" panose="02020404030301010803" pitchFamily="18" charset="0"/>
              </a:rPr>
              <a:t>La </a:t>
            </a:r>
            <a:r>
              <a:rPr lang="fr-FR" sz="2400" dirty="0">
                <a:latin typeface="Garamond" panose="02020404030301010803" pitchFamily="18" charset="0"/>
              </a:rPr>
              <a:t>dernière formalité est relatives a la CNAS pour l'affiliation a la sécurité sociale pour les salariés.</a:t>
            </a:r>
          </a:p>
        </p:txBody>
      </p:sp>
    </p:spTree>
    <p:extLst>
      <p:ext uri="{BB962C8B-B14F-4D97-AF65-F5344CB8AC3E}">
        <p14:creationId xmlns:p14="http://schemas.microsoft.com/office/powerpoint/2010/main" val="4099135542"/>
      </p:ext>
    </p:extLst>
  </p:cSld>
  <p:clrMapOvr>
    <a:masterClrMapping/>
  </p:clrMapOvr>
</p:sld>
</file>

<file path=ppt/theme/theme1.xml><?xml version="1.0" encoding="utf-8"?>
<a:theme xmlns:a="http://schemas.openxmlformats.org/drawingml/2006/main" name="Facette">
  <a:themeElements>
    <a:clrScheme name="Bleu vert">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6916</TotalTime>
  <Words>406</Words>
  <Application>Microsoft Office PowerPoint</Application>
  <PresentationFormat>Grand écran</PresentationFormat>
  <Paragraphs>22</Paragraphs>
  <Slides>5</Slides>
  <Notes>0</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5</vt:i4>
      </vt:variant>
    </vt:vector>
  </HeadingPairs>
  <TitlesOfParts>
    <vt:vector size="13" baseType="lpstr">
      <vt:lpstr>Arial</vt:lpstr>
      <vt:lpstr>Calibri</vt:lpstr>
      <vt:lpstr>Calibri Light</vt:lpstr>
      <vt:lpstr>Garamond</vt:lpstr>
      <vt:lpstr>Trebuchet MS</vt:lpstr>
      <vt:lpstr>Wingdings 3</vt:lpstr>
      <vt:lpstr>Facette</vt:lpstr>
      <vt:lpstr>Conception personnalisée</vt:lpstr>
      <vt:lpstr>Création d’entreprise:  les étapes administratives  </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Setifis</dc:creator>
  <cp:lastModifiedBy>Setifis</cp:lastModifiedBy>
  <cp:revision>20</cp:revision>
  <dcterms:created xsi:type="dcterms:W3CDTF">2024-10-02T10:36:01Z</dcterms:created>
  <dcterms:modified xsi:type="dcterms:W3CDTF">2024-11-09T14:39:03Z</dcterms:modified>
</cp:coreProperties>
</file>