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05" r:id="rId5"/>
    <p:sldId id="337" r:id="rId6"/>
    <p:sldId id="330" r:id="rId7"/>
    <p:sldId id="340" r:id="rId8"/>
    <p:sldId id="341" r:id="rId9"/>
    <p:sldId id="338" r:id="rId10"/>
    <p:sldId id="342" r:id="rId11"/>
    <p:sldId id="343" r:id="rId12"/>
    <p:sldId id="339" r:id="rId13"/>
    <p:sldId id="332" r:id="rId14"/>
    <p:sldId id="344" r:id="rId15"/>
    <p:sldId id="345" r:id="rId16"/>
    <p:sldId id="316" r:id="rId17"/>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81" d="100"/>
          <a:sy n="81" d="100"/>
        </p:scale>
        <p:origin x="677"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835A2FAA-00D7-4906-94FC-52F75B867E12}" type="datetime1">
              <a:rPr lang="fr-FR" smtClean="0"/>
              <a:t>16/03/2024</a:t>
            </a:fld>
            <a:endParaRPr lang="fr-FR"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7369B77-94AB-0344-9EBF-9DB9EE8D3ABC}" type="slidenum">
              <a:rPr lang="fr-FR" smtClean="0"/>
              <a:t>‹N°›</a:t>
            </a:fld>
            <a:endParaRPr lang="fr-FR"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E80C4560-5FBB-485D-BE83-008463A93D3F}" type="datetime1">
              <a:rPr lang="fr-FR" smtClean="0"/>
              <a:pPr/>
              <a:t>16/03/2024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775476F-A808-1F46-A368-07984F6DA22E}" type="slidenum">
              <a:rPr lang="fr-FR" smtClean="0"/>
              <a:t>‹N°›</a:t>
            </a:fld>
            <a:endParaRPr lang="fr-FR"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a:t>
            </a:fld>
            <a:endParaRPr lang="fr-FR" dirty="0"/>
          </a:p>
        </p:txBody>
      </p:sp>
    </p:spTree>
    <p:extLst>
      <p:ext uri="{BB962C8B-B14F-4D97-AF65-F5344CB8AC3E}">
        <p14:creationId xmlns:p14="http://schemas.microsoft.com/office/powerpoint/2010/main" val="283061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2</a:t>
            </a:fld>
            <a:endParaRPr lang="fr-FR" dirty="0"/>
          </a:p>
        </p:txBody>
      </p:sp>
    </p:spTree>
    <p:extLst>
      <p:ext uri="{BB962C8B-B14F-4D97-AF65-F5344CB8AC3E}">
        <p14:creationId xmlns:p14="http://schemas.microsoft.com/office/powerpoint/2010/main" val="54644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8</a:t>
            </a:fld>
            <a:endParaRPr lang="fr-FR" dirty="0"/>
          </a:p>
        </p:txBody>
      </p:sp>
    </p:spTree>
    <p:extLst>
      <p:ext uri="{BB962C8B-B14F-4D97-AF65-F5344CB8AC3E}">
        <p14:creationId xmlns:p14="http://schemas.microsoft.com/office/powerpoint/2010/main" val="212719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13</a:t>
            </a:fld>
            <a:endParaRPr lang="fr-FR" dirty="0"/>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FR" sz="4600"/>
            </a:lvl1pPr>
          </a:lstStyle>
          <a:p>
            <a:pPr rtl="0"/>
            <a:r>
              <a:rPr lang="fr-FR"/>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se en page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FR"/>
            </a:lvl1pPr>
          </a:lstStyle>
          <a:p>
            <a:pPr rtl="0"/>
            <a:r>
              <a:rPr lang="fr-FR"/>
              <a:t>Modifiez le style du titre</a:t>
            </a: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FR"/>
            </a:lvl1pPr>
          </a:lstStyle>
          <a:p>
            <a:pPr rtl="0"/>
            <a:r>
              <a:rPr lang="fr-FR"/>
              <a:t>Modifiez le style du titre</a:t>
            </a: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FR" sz="2400">
                <a:latin typeface="Gill Sans Nova Light" panose="020F0302020204030204" pitchFamily="34" charset="0"/>
                <a:cs typeface="Gill Sans Nova Light" panose="020F0302020204030204" pitchFamily="34" charset="0"/>
              </a:defRPr>
            </a:lvl1pPr>
            <a:lvl2pPr algn="l">
              <a:lnSpc>
                <a:spcPct val="150000"/>
              </a:lnSpc>
              <a:defRPr lang="fr-FR" sz="20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FR" sz="2000">
                <a:latin typeface="Gill Sans Nova Light" panose="020F0302020204030204" pitchFamily="34" charset="0"/>
                <a:cs typeface="Gill Sans Nova Light" panose="020F0302020204030204" pitchFamily="34" charset="0"/>
              </a:defRPr>
            </a:lvl1pPr>
            <a:lvl2pPr algn="ctr">
              <a:lnSpc>
                <a:spcPct val="100000"/>
              </a:lnSpc>
              <a:defRPr lang="fr-FR" sz="18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latin typeface="Gill Sans Light" panose="020B0302020104020203" pitchFamily="34" charset="-79"/>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FR" sz="2400">
                <a:solidFill>
                  <a:schemeClr val="tx1">
                    <a:tint val="75000"/>
                  </a:schemeClr>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FR" sz="2400">
                <a:solidFill>
                  <a:schemeClr val="accent3"/>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FR" sz="1200">
                <a:solidFill>
                  <a:schemeClr val="tx1"/>
                </a:solidFill>
                <a:latin typeface="Gill Sans Nova Light" panose="020F0302020204030204" pitchFamily="34" charset="0"/>
                <a:cs typeface="Gill Sans Nova Light" panose="020F0302020204030204" pitchFamily="34" charset="0"/>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F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fr-F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ar-DZ" sz="4400" spc="-20" dirty="0"/>
              <a:t>المقاولاتية </a:t>
            </a:r>
            <a:endParaRPr lang="fr-FR" sz="4400" spc="-20" dirty="0"/>
          </a:p>
        </p:txBody>
      </p:sp>
      <p:sp>
        <p:nvSpPr>
          <p:cNvPr id="3" name="Sous-titr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fr-FR"/>
            </a:defPPr>
          </a:lstStyle>
          <a:p>
            <a:pPr rtl="0"/>
            <a:r>
              <a:rPr lang="ar-DZ" dirty="0"/>
              <a:t>المحاضرة الرابعة </a:t>
            </a:r>
            <a:endParaRPr lang="fr-FR"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26710E3-A613-20D2-2540-C093AB4A9677}"/>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560D465-C2A1-6B74-56EA-DB6691B892C3}"/>
              </a:ext>
            </a:extLst>
          </p:cNvPr>
          <p:cNvSpPr>
            <a:spLocks noGrp="1"/>
          </p:cNvSpPr>
          <p:nvPr>
            <p:ph type="sldNum" sz="quarter" idx="12"/>
          </p:nvPr>
        </p:nvSpPr>
        <p:spPr/>
        <p:txBody>
          <a:bodyPr/>
          <a:lstStyle/>
          <a:p>
            <a:pPr rtl="0"/>
            <a:fld id="{294A09A9-5501-47C1-A89A-A340965A2BE2}" type="slidenum">
              <a:rPr lang="fr-FR" smtClean="0"/>
              <a:t>10</a:t>
            </a:fld>
            <a:endParaRPr lang="fr-FR" dirty="0"/>
          </a:p>
        </p:txBody>
      </p:sp>
      <p:sp>
        <p:nvSpPr>
          <p:cNvPr id="9" name="Espace réservé du texte 8">
            <a:extLst>
              <a:ext uri="{FF2B5EF4-FFF2-40B4-BE49-F238E27FC236}">
                <a16:creationId xmlns:a16="http://schemas.microsoft.com/office/drawing/2014/main" id="{D1751C9E-0D4D-17A9-1997-C9976902D403}"/>
              </a:ext>
            </a:extLst>
          </p:cNvPr>
          <p:cNvSpPr>
            <a:spLocks noGrp="1"/>
          </p:cNvSpPr>
          <p:nvPr>
            <p:ph type="body" sz="quarter" idx="13"/>
          </p:nvPr>
        </p:nvSpPr>
        <p:spPr/>
        <p:txBody>
          <a:bodyPr>
            <a:normAutofit/>
          </a:bodyPr>
          <a:lstStyle/>
          <a:p>
            <a:r>
              <a:rPr lang="ar-DZ" sz="6600" dirty="0">
                <a:solidFill>
                  <a:srgbClr val="FF0000"/>
                </a:solidFill>
              </a:rPr>
              <a:t>التعليم </a:t>
            </a:r>
            <a:r>
              <a:rPr lang="ar-DZ" sz="6600" dirty="0" err="1">
                <a:solidFill>
                  <a:srgbClr val="FF0000"/>
                </a:solidFill>
              </a:rPr>
              <a:t>المقاولاتي</a:t>
            </a:r>
            <a:endParaRPr lang="fr-FR" sz="6600" dirty="0">
              <a:solidFill>
                <a:srgbClr val="FF0000"/>
              </a:solidFill>
            </a:endParaRPr>
          </a:p>
        </p:txBody>
      </p:sp>
      <p:sp>
        <p:nvSpPr>
          <p:cNvPr id="2" name="ZoneTexte 1">
            <a:extLst>
              <a:ext uri="{FF2B5EF4-FFF2-40B4-BE49-F238E27FC236}">
                <a16:creationId xmlns:a16="http://schemas.microsoft.com/office/drawing/2014/main" id="{65A2E270-F4CB-0911-F188-A3951100070A}"/>
              </a:ext>
            </a:extLst>
          </p:cNvPr>
          <p:cNvSpPr txBox="1"/>
          <p:nvPr/>
        </p:nvSpPr>
        <p:spPr>
          <a:xfrm>
            <a:off x="5344998" y="593889"/>
            <a:ext cx="6108569" cy="1477328"/>
          </a:xfrm>
          <a:prstGeom prst="rect">
            <a:avLst/>
          </a:prstGeom>
          <a:noFill/>
        </p:spPr>
        <p:txBody>
          <a:bodyPr wrap="square" rtlCol="0">
            <a:spAutoFit/>
          </a:bodyPr>
          <a:lstStyle/>
          <a:p>
            <a:pPr algn="r" rtl="1"/>
            <a:r>
              <a:rPr lang="ar-DZ" dirty="0"/>
              <a:t>     مقاربة تربوية تهدف الى تعزيز التقدير الذاتي والثقة بالنفس، عن طريق تعزيز وتغذية المواهب والابداعات الفردية، وفي الوقت نفسه </a:t>
            </a:r>
            <a:r>
              <a:rPr lang="ar-DZ" dirty="0" err="1"/>
              <a:t>بناءا</a:t>
            </a:r>
            <a:r>
              <a:rPr lang="ar-DZ" dirty="0"/>
              <a:t> لقيم والمهارات ذات العلاقة والتي ستساعد الدارسين في توسيع مدركاتهم في الدراسة وما يليها من فرص، وتبني الأساليب اللازمة لذلك (استخدام النشاطات الشخصية والسلوكية المتعلقة بالتخطيط لمسار المهني)</a:t>
            </a:r>
            <a:endParaRPr lang="fr-FR" dirty="0"/>
          </a:p>
        </p:txBody>
      </p:sp>
      <p:sp>
        <p:nvSpPr>
          <p:cNvPr id="6" name="ZoneTexte 5">
            <a:extLst>
              <a:ext uri="{FF2B5EF4-FFF2-40B4-BE49-F238E27FC236}">
                <a16:creationId xmlns:a16="http://schemas.microsoft.com/office/drawing/2014/main" id="{F95AB5A4-973D-5C1D-006B-3DE1D313796E}"/>
              </a:ext>
            </a:extLst>
          </p:cNvPr>
          <p:cNvSpPr txBox="1"/>
          <p:nvPr/>
        </p:nvSpPr>
        <p:spPr>
          <a:xfrm>
            <a:off x="5269584" y="2479249"/>
            <a:ext cx="6240544" cy="3139321"/>
          </a:xfrm>
          <a:prstGeom prst="rect">
            <a:avLst/>
          </a:prstGeom>
          <a:noFill/>
        </p:spPr>
        <p:txBody>
          <a:bodyPr wrap="square" rtlCol="0">
            <a:spAutoFit/>
          </a:bodyPr>
          <a:lstStyle/>
          <a:p>
            <a:pPr algn="r" rtl="1"/>
            <a:r>
              <a:rPr lang="ar-DZ" b="1" dirty="0"/>
              <a:t>أهداف </a:t>
            </a:r>
            <a:r>
              <a:rPr lang="ar-DZ" b="1" dirty="0" err="1"/>
              <a:t>اتعليم</a:t>
            </a:r>
            <a:r>
              <a:rPr lang="ar-DZ" b="1" dirty="0"/>
              <a:t> </a:t>
            </a:r>
            <a:r>
              <a:rPr lang="ar-DZ" b="1" dirty="0" err="1"/>
              <a:t>المقاولاتي</a:t>
            </a:r>
            <a:r>
              <a:rPr lang="ar-DZ" b="1" dirty="0"/>
              <a:t> </a:t>
            </a:r>
          </a:p>
          <a:p>
            <a:pPr algn="r" rtl="1"/>
            <a:r>
              <a:rPr lang="ar-DZ" dirty="0"/>
              <a:t>-كشف وهيكلة القيادة المقاولاتية لدى الطلبة والتخفيف من الحواجز وصولا إلى تنمية الحس </a:t>
            </a:r>
            <a:r>
              <a:rPr lang="ar-DZ" dirty="0" err="1"/>
              <a:t>المقاولاتيىعن</a:t>
            </a:r>
            <a:r>
              <a:rPr lang="ar-DZ" dirty="0"/>
              <a:t> طريق التكوين الخاص للطلبة بتنمية التقنيات والمؤهلات الخاصة </a:t>
            </a:r>
            <a:r>
              <a:rPr lang="ar-DZ" dirty="0" err="1"/>
              <a:t>بالمقاولاتية</a:t>
            </a:r>
            <a:r>
              <a:rPr lang="ar-DZ" dirty="0"/>
              <a:t>.</a:t>
            </a:r>
          </a:p>
          <a:p>
            <a:pPr algn="r" rtl="1"/>
            <a:r>
              <a:rPr lang="ar-DZ" dirty="0"/>
              <a:t>-التركيز على دراسات السوق، تحليل المنافسين ، تمويل المشروع والإجراءات القانونية.</a:t>
            </a:r>
          </a:p>
          <a:p>
            <a:pPr algn="r" rtl="1"/>
            <a:r>
              <a:rPr lang="ar-DZ" dirty="0"/>
              <a:t>-تمكين الكلبة من تطوير سمات وخصائص السلوك </a:t>
            </a:r>
            <a:r>
              <a:rPr lang="ar-DZ" dirty="0" err="1"/>
              <a:t>المقاولاتي</a:t>
            </a:r>
            <a:r>
              <a:rPr lang="ar-DZ" dirty="0"/>
              <a:t> لديهم مثل الاستقلالية وأخذ المبادرة، أي التركيز </a:t>
            </a:r>
            <a:r>
              <a:rPr lang="ar-DZ" dirty="0" err="1"/>
              <a:t>هلى</a:t>
            </a:r>
            <a:r>
              <a:rPr lang="ar-DZ" dirty="0"/>
              <a:t> مهارات العمل </a:t>
            </a:r>
            <a:r>
              <a:rPr lang="ar-DZ" dirty="0" err="1"/>
              <a:t>المقاولاتي</a:t>
            </a:r>
            <a:r>
              <a:rPr lang="ar-DZ" dirty="0"/>
              <a:t> والمعرفة اللازمة المتعلقة بكيف يبدأ المشروع وادارته بنجاح</a:t>
            </a:r>
          </a:p>
          <a:p>
            <a:pPr algn="r" rtl="1"/>
            <a:r>
              <a:rPr lang="ar-DZ" dirty="0"/>
              <a:t>-تطوير الشخصية: الثقة بالنفس التحفيز المستمر، التفكير النقدي، القدرة على تحمل المخاطر وعلى تجسيد </a:t>
            </a:r>
            <a:r>
              <a:rPr lang="ar-DZ" dirty="0" err="1"/>
              <a:t>الفكار</a:t>
            </a:r>
            <a:r>
              <a:rPr lang="ar-DZ" dirty="0"/>
              <a:t>.</a:t>
            </a:r>
            <a:endParaRPr lang="fr-FR" dirty="0"/>
          </a:p>
        </p:txBody>
      </p:sp>
    </p:spTree>
    <p:extLst>
      <p:ext uri="{BB962C8B-B14F-4D97-AF65-F5344CB8AC3E}">
        <p14:creationId xmlns:p14="http://schemas.microsoft.com/office/powerpoint/2010/main" val="4142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26710E3-A613-20D2-2540-C093AB4A9677}"/>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560D465-C2A1-6B74-56EA-DB6691B892C3}"/>
              </a:ext>
            </a:extLst>
          </p:cNvPr>
          <p:cNvSpPr>
            <a:spLocks noGrp="1"/>
          </p:cNvSpPr>
          <p:nvPr>
            <p:ph type="sldNum" sz="quarter" idx="12"/>
          </p:nvPr>
        </p:nvSpPr>
        <p:spPr/>
        <p:txBody>
          <a:bodyPr/>
          <a:lstStyle/>
          <a:p>
            <a:pPr rtl="0"/>
            <a:fld id="{294A09A9-5501-47C1-A89A-A340965A2BE2}" type="slidenum">
              <a:rPr lang="fr-FR" smtClean="0"/>
              <a:t>11</a:t>
            </a:fld>
            <a:endParaRPr lang="fr-FR" dirty="0"/>
          </a:p>
        </p:txBody>
      </p:sp>
      <p:sp>
        <p:nvSpPr>
          <p:cNvPr id="9" name="Espace réservé du texte 8">
            <a:extLst>
              <a:ext uri="{FF2B5EF4-FFF2-40B4-BE49-F238E27FC236}">
                <a16:creationId xmlns:a16="http://schemas.microsoft.com/office/drawing/2014/main" id="{D1751C9E-0D4D-17A9-1997-C9976902D403}"/>
              </a:ext>
            </a:extLst>
          </p:cNvPr>
          <p:cNvSpPr>
            <a:spLocks noGrp="1"/>
          </p:cNvSpPr>
          <p:nvPr>
            <p:ph type="body" sz="quarter" idx="13"/>
          </p:nvPr>
        </p:nvSpPr>
        <p:spPr/>
        <p:txBody>
          <a:bodyPr>
            <a:normAutofit/>
          </a:bodyPr>
          <a:lstStyle/>
          <a:p>
            <a:r>
              <a:rPr lang="ar-DZ" sz="6600" dirty="0">
                <a:solidFill>
                  <a:srgbClr val="FF0000"/>
                </a:solidFill>
              </a:rPr>
              <a:t>التعليم </a:t>
            </a:r>
            <a:r>
              <a:rPr lang="ar-DZ" sz="6600" dirty="0" err="1">
                <a:solidFill>
                  <a:srgbClr val="FF0000"/>
                </a:solidFill>
              </a:rPr>
              <a:t>المقاولاتي</a:t>
            </a:r>
            <a:endParaRPr lang="fr-FR" sz="6600" dirty="0">
              <a:solidFill>
                <a:srgbClr val="FF0000"/>
              </a:solidFill>
            </a:endParaRPr>
          </a:p>
        </p:txBody>
      </p:sp>
      <p:sp>
        <p:nvSpPr>
          <p:cNvPr id="2" name="ZoneTexte 1">
            <a:extLst>
              <a:ext uri="{FF2B5EF4-FFF2-40B4-BE49-F238E27FC236}">
                <a16:creationId xmlns:a16="http://schemas.microsoft.com/office/drawing/2014/main" id="{65A2E270-F4CB-0911-F188-A3951100070A}"/>
              </a:ext>
            </a:extLst>
          </p:cNvPr>
          <p:cNvSpPr txBox="1"/>
          <p:nvPr/>
        </p:nvSpPr>
        <p:spPr>
          <a:xfrm>
            <a:off x="5344998" y="593889"/>
            <a:ext cx="6108569" cy="830997"/>
          </a:xfrm>
          <a:prstGeom prst="rect">
            <a:avLst/>
          </a:prstGeom>
          <a:noFill/>
        </p:spPr>
        <p:txBody>
          <a:bodyPr wrap="square" rtlCol="0">
            <a:spAutoFit/>
          </a:bodyPr>
          <a:lstStyle/>
          <a:p>
            <a:pPr algn="r" rtl="1"/>
            <a:r>
              <a:rPr lang="ar-DZ" sz="2400" b="1" dirty="0"/>
              <a:t>المقاولاتية كأحد سبل تقليص الفجوة بين مخرجات التعليم وسوق التشغيل</a:t>
            </a:r>
            <a:endParaRPr lang="fr-FR" sz="2400" b="1" dirty="0"/>
          </a:p>
        </p:txBody>
      </p:sp>
      <p:sp>
        <p:nvSpPr>
          <p:cNvPr id="6" name="ZoneTexte 5">
            <a:extLst>
              <a:ext uri="{FF2B5EF4-FFF2-40B4-BE49-F238E27FC236}">
                <a16:creationId xmlns:a16="http://schemas.microsoft.com/office/drawing/2014/main" id="{F95AB5A4-973D-5C1D-006B-3DE1D313796E}"/>
              </a:ext>
            </a:extLst>
          </p:cNvPr>
          <p:cNvSpPr txBox="1"/>
          <p:nvPr/>
        </p:nvSpPr>
        <p:spPr>
          <a:xfrm>
            <a:off x="5344998" y="1508288"/>
            <a:ext cx="6240544" cy="2585323"/>
          </a:xfrm>
          <a:prstGeom prst="rect">
            <a:avLst/>
          </a:prstGeom>
          <a:noFill/>
        </p:spPr>
        <p:txBody>
          <a:bodyPr wrap="square" rtlCol="0">
            <a:spAutoFit/>
          </a:bodyPr>
          <a:lstStyle/>
          <a:p>
            <a:pPr algn="r" rtl="1"/>
            <a:r>
              <a:rPr lang="ar-DZ" dirty="0"/>
              <a:t>تسعى الدولة جاهدة لوضع قنوات بين مخرجات التعليم ومناصب الشغل من أجل تحقيق التنمية الاقتصادية باتباعها الإجراءات التالية:</a:t>
            </a:r>
          </a:p>
          <a:p>
            <a:pPr algn="r" rtl="1"/>
            <a:r>
              <a:rPr lang="ar-DZ" dirty="0"/>
              <a:t>1-تشجيع المبادرة المقاولاتية لدى الشباب لتجسيد أكبر عدد من المؤسسات المصغرة في اطار تدعيم مخطط العمل لترقية التشغيل ومحاربة البطالة المسطرة من قبل وزارة العمل والتشغيل والضمان الاجتماعي </a:t>
            </a:r>
          </a:p>
          <a:p>
            <a:pPr algn="r" rtl="1"/>
            <a:r>
              <a:rPr lang="ar-DZ" dirty="0"/>
              <a:t>2-تخصيص هذه الفئة جهاز عقود </a:t>
            </a:r>
            <a:r>
              <a:rPr lang="ar-DZ" dirty="0" err="1"/>
              <a:t>ماقبل</a:t>
            </a:r>
            <a:r>
              <a:rPr lang="ar-DZ" dirty="0"/>
              <a:t> التشغيل كألية لدعم ادماجهم مهنيا ومرافقة أحسن لحاملي الشهادة الجامعية</a:t>
            </a:r>
          </a:p>
          <a:p>
            <a:pPr algn="r" rtl="1"/>
            <a:r>
              <a:rPr lang="ar-DZ" dirty="0"/>
              <a:t>3- تبني النظام الجديد في الجامعات الجزائرية للرفع من مستوى الطلب على العمل المتخصص والدقيق </a:t>
            </a:r>
            <a:endParaRPr lang="fr-FR" dirty="0"/>
          </a:p>
        </p:txBody>
      </p:sp>
    </p:spTree>
    <p:extLst>
      <p:ext uri="{BB962C8B-B14F-4D97-AF65-F5344CB8AC3E}">
        <p14:creationId xmlns:p14="http://schemas.microsoft.com/office/powerpoint/2010/main" val="28096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26710E3-A613-20D2-2540-C093AB4A9677}"/>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560D465-C2A1-6B74-56EA-DB6691B892C3}"/>
              </a:ext>
            </a:extLst>
          </p:cNvPr>
          <p:cNvSpPr>
            <a:spLocks noGrp="1"/>
          </p:cNvSpPr>
          <p:nvPr>
            <p:ph type="sldNum" sz="quarter" idx="12"/>
          </p:nvPr>
        </p:nvSpPr>
        <p:spPr/>
        <p:txBody>
          <a:bodyPr/>
          <a:lstStyle/>
          <a:p>
            <a:pPr rtl="0"/>
            <a:fld id="{294A09A9-5501-47C1-A89A-A340965A2BE2}" type="slidenum">
              <a:rPr lang="fr-FR" smtClean="0"/>
              <a:t>12</a:t>
            </a:fld>
            <a:endParaRPr lang="fr-FR" dirty="0"/>
          </a:p>
        </p:txBody>
      </p:sp>
      <p:sp>
        <p:nvSpPr>
          <p:cNvPr id="9" name="Espace réservé du texte 8">
            <a:extLst>
              <a:ext uri="{FF2B5EF4-FFF2-40B4-BE49-F238E27FC236}">
                <a16:creationId xmlns:a16="http://schemas.microsoft.com/office/drawing/2014/main" id="{D1751C9E-0D4D-17A9-1997-C9976902D403}"/>
              </a:ext>
            </a:extLst>
          </p:cNvPr>
          <p:cNvSpPr>
            <a:spLocks noGrp="1"/>
          </p:cNvSpPr>
          <p:nvPr>
            <p:ph type="body" sz="quarter" idx="13"/>
          </p:nvPr>
        </p:nvSpPr>
        <p:spPr/>
        <p:txBody>
          <a:bodyPr>
            <a:normAutofit/>
          </a:bodyPr>
          <a:lstStyle/>
          <a:p>
            <a:r>
              <a:rPr lang="ar-DZ" sz="6600" dirty="0">
                <a:solidFill>
                  <a:srgbClr val="FF0000"/>
                </a:solidFill>
              </a:rPr>
              <a:t>التعليم </a:t>
            </a:r>
            <a:r>
              <a:rPr lang="ar-DZ" sz="6600" dirty="0" err="1">
                <a:solidFill>
                  <a:srgbClr val="FF0000"/>
                </a:solidFill>
              </a:rPr>
              <a:t>المقاولاتي</a:t>
            </a:r>
            <a:endParaRPr lang="fr-FR" sz="6600" dirty="0">
              <a:solidFill>
                <a:srgbClr val="FF0000"/>
              </a:solidFill>
            </a:endParaRPr>
          </a:p>
        </p:txBody>
      </p:sp>
      <p:sp>
        <p:nvSpPr>
          <p:cNvPr id="2" name="ZoneTexte 1">
            <a:extLst>
              <a:ext uri="{FF2B5EF4-FFF2-40B4-BE49-F238E27FC236}">
                <a16:creationId xmlns:a16="http://schemas.microsoft.com/office/drawing/2014/main" id="{65A2E270-F4CB-0911-F188-A3951100070A}"/>
              </a:ext>
            </a:extLst>
          </p:cNvPr>
          <p:cNvSpPr txBox="1"/>
          <p:nvPr/>
        </p:nvSpPr>
        <p:spPr>
          <a:xfrm>
            <a:off x="5344998" y="593889"/>
            <a:ext cx="6108569" cy="461665"/>
          </a:xfrm>
          <a:prstGeom prst="rect">
            <a:avLst/>
          </a:prstGeom>
          <a:noFill/>
        </p:spPr>
        <p:txBody>
          <a:bodyPr wrap="square" rtlCol="0">
            <a:spAutoFit/>
          </a:bodyPr>
          <a:lstStyle/>
          <a:p>
            <a:pPr algn="r" rtl="1"/>
            <a:r>
              <a:rPr lang="ar-DZ" sz="2400" b="1" dirty="0"/>
              <a:t>أهداف التعليم والتدريب الموجه نحو المقاولاتية</a:t>
            </a:r>
            <a:endParaRPr lang="fr-FR" sz="2400" b="1" dirty="0"/>
          </a:p>
        </p:txBody>
      </p:sp>
      <p:sp>
        <p:nvSpPr>
          <p:cNvPr id="6" name="ZoneTexte 5">
            <a:extLst>
              <a:ext uri="{FF2B5EF4-FFF2-40B4-BE49-F238E27FC236}">
                <a16:creationId xmlns:a16="http://schemas.microsoft.com/office/drawing/2014/main" id="{F95AB5A4-973D-5C1D-006B-3DE1D313796E}"/>
              </a:ext>
            </a:extLst>
          </p:cNvPr>
          <p:cNvSpPr txBox="1"/>
          <p:nvPr/>
        </p:nvSpPr>
        <p:spPr>
          <a:xfrm>
            <a:off x="5344998" y="1508288"/>
            <a:ext cx="6240544" cy="4801314"/>
          </a:xfrm>
          <a:prstGeom prst="rect">
            <a:avLst/>
          </a:prstGeom>
          <a:noFill/>
        </p:spPr>
        <p:txBody>
          <a:bodyPr wrap="square" rtlCol="0">
            <a:spAutoFit/>
          </a:bodyPr>
          <a:lstStyle/>
          <a:p>
            <a:pPr algn="r" rtl="1"/>
            <a:endParaRPr lang="ar-DZ" dirty="0"/>
          </a:p>
          <a:p>
            <a:pPr algn="r" rtl="1"/>
            <a:r>
              <a:rPr lang="ar-DZ" dirty="0"/>
              <a:t>1-تسليط الضوء على أفضل الممارسات المعاصرة من أجل تعزيز وتطوير الثقافة المقاولاتية لدى الطلبة (تنمية باحث مقاول ومبدع ، وتوفير المعرفة الأساسية )</a:t>
            </a:r>
          </a:p>
          <a:p>
            <a:pPr algn="r" rtl="1"/>
            <a:endParaRPr lang="ar-DZ" dirty="0"/>
          </a:p>
          <a:p>
            <a:pPr algn="r" rtl="1"/>
            <a:r>
              <a:rPr lang="ar-DZ" dirty="0"/>
              <a:t>2-كسب الخبرة والمهارات من خلال مشاركة الطلبة في المشاريع خارج المنهاج</a:t>
            </a:r>
          </a:p>
          <a:p>
            <a:pPr algn="r" rtl="1"/>
            <a:r>
              <a:rPr lang="ar-DZ" dirty="0"/>
              <a:t> </a:t>
            </a:r>
          </a:p>
          <a:p>
            <a:pPr algn="r" rtl="1"/>
            <a:r>
              <a:rPr lang="ar-DZ" dirty="0"/>
              <a:t>3-التكيف مع متطلبات السوق من خلال تعزيز مهارات الطلبة بمشاريع إبداعية ومبتكرة</a:t>
            </a:r>
          </a:p>
          <a:p>
            <a:pPr algn="r" rtl="1"/>
            <a:endParaRPr lang="ar-DZ" dirty="0"/>
          </a:p>
          <a:p>
            <a:pPr algn="r" rtl="1"/>
            <a:r>
              <a:rPr lang="ar-DZ" dirty="0"/>
              <a:t>4-تعزيز البنية التحتية للمقاولاتية </a:t>
            </a:r>
          </a:p>
          <a:p>
            <a:pPr algn="r" rtl="1"/>
            <a:endParaRPr lang="ar-DZ" dirty="0"/>
          </a:p>
          <a:p>
            <a:pPr algn="r" rtl="1"/>
            <a:r>
              <a:rPr lang="ar-DZ" dirty="0"/>
              <a:t>5 تدريس استراتيجيات المقاولاتية وتطوير قدرات خريجي الجامعة</a:t>
            </a:r>
          </a:p>
          <a:p>
            <a:pPr algn="r" rtl="1"/>
            <a:endParaRPr lang="ar-DZ" dirty="0"/>
          </a:p>
          <a:p>
            <a:pPr algn="r" rtl="1"/>
            <a:r>
              <a:rPr lang="ar-DZ" dirty="0"/>
              <a:t>6-تعزيز ثقافة المغامرة في المجتمع</a:t>
            </a:r>
          </a:p>
          <a:p>
            <a:pPr algn="r" rtl="1"/>
            <a:endParaRPr lang="ar-DZ" dirty="0"/>
          </a:p>
          <a:p>
            <a:pPr algn="r" rtl="1"/>
            <a:r>
              <a:rPr lang="ar-DZ" dirty="0"/>
              <a:t>7- المعرفة </a:t>
            </a:r>
          </a:p>
          <a:p>
            <a:pPr algn="r" rtl="1"/>
            <a:endParaRPr lang="fr-FR" dirty="0"/>
          </a:p>
        </p:txBody>
      </p:sp>
    </p:spTree>
    <p:extLst>
      <p:ext uri="{BB962C8B-B14F-4D97-AF65-F5344CB8AC3E}">
        <p14:creationId xmlns:p14="http://schemas.microsoft.com/office/powerpoint/2010/main" val="16749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fr-FR"/>
            </a:defPPr>
          </a:lstStyle>
          <a:p>
            <a:pPr rtl="0"/>
            <a:r>
              <a:rPr lang="ar-DZ" dirty="0"/>
              <a:t>شكرا</a:t>
            </a:r>
            <a:endParaRPr lang="fr-FR" dirty="0"/>
          </a:p>
        </p:txBody>
      </p:sp>
      <p:sp>
        <p:nvSpPr>
          <p:cNvPr id="5" name="Espace réservé du contenu 4">
            <a:extLst>
              <a:ext uri="{FF2B5EF4-FFF2-40B4-BE49-F238E27FC236}">
                <a16:creationId xmlns:a16="http://schemas.microsoft.com/office/drawing/2014/main" id="{AAF5CF3F-E5EF-5769-3F83-24ADB4412BBF}"/>
              </a:ext>
            </a:extLst>
          </p:cNvPr>
          <p:cNvSpPr>
            <a:spLocks noGrp="1"/>
          </p:cNvSpPr>
          <p:nvPr>
            <p:ph idx="1"/>
          </p:nvPr>
        </p:nvSpPr>
        <p:spPr>
          <a:xfrm>
            <a:off x="7376845" y="2011680"/>
            <a:ext cx="3833699" cy="2843784"/>
          </a:xfrm>
        </p:spPr>
        <p:txBody>
          <a:bodyPr rtlCol="0"/>
          <a:lstStyle>
            <a:defPPr>
              <a:defRPr lang="fr-FR"/>
            </a:defPPr>
          </a:lstStyle>
          <a:p>
            <a:pPr algn="ctr" rtl="1"/>
            <a:r>
              <a:rPr lang="ar-DZ" dirty="0"/>
              <a:t>دالي سعيدة </a:t>
            </a:r>
            <a:r>
              <a:rPr lang="fr-FR" dirty="0"/>
              <a:t>​</a:t>
            </a:r>
          </a:p>
          <a:p>
            <a:pPr algn="ctr" rtl="0"/>
            <a:r>
              <a:rPr lang="fr-FR" dirty="0"/>
              <a:t>Saida.dali90@ gmail.com</a:t>
            </a: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ar-DZ" sz="4400" spc="-20" dirty="0"/>
              <a:t>المقاول الابداع والابتكار </a:t>
            </a:r>
            <a:endParaRPr lang="fr-FR" sz="4400" spc="-20" dirty="0"/>
          </a:p>
        </p:txBody>
      </p:sp>
    </p:spTree>
    <p:extLst>
      <p:ext uri="{BB962C8B-B14F-4D97-AF65-F5344CB8AC3E}">
        <p14:creationId xmlns:p14="http://schemas.microsoft.com/office/powerpoint/2010/main" val="60357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3</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المقاول</a:t>
            </a:r>
            <a:endParaRPr lang="ar-DZ" sz="1000" dirty="0">
              <a:solidFill>
                <a:srgbClr val="FF0000"/>
              </a:solidFill>
            </a:endParaRPr>
          </a:p>
        </p:txBody>
      </p:sp>
      <p:sp>
        <p:nvSpPr>
          <p:cNvPr id="6" name="Ellipse 5">
            <a:extLst>
              <a:ext uri="{FF2B5EF4-FFF2-40B4-BE49-F238E27FC236}">
                <a16:creationId xmlns:a16="http://schemas.microsoft.com/office/drawing/2014/main" id="{39B82B8E-ED73-CC98-7F01-E1B003BD3DB1}"/>
              </a:ext>
            </a:extLst>
          </p:cNvPr>
          <p:cNvSpPr/>
          <p:nvPr/>
        </p:nvSpPr>
        <p:spPr>
          <a:xfrm>
            <a:off x="9992413" y="207390"/>
            <a:ext cx="1958796" cy="48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a:t>مفهوم المقاول</a:t>
            </a:r>
            <a:endParaRPr lang="fr-FR" dirty="0"/>
          </a:p>
        </p:txBody>
      </p:sp>
      <p:sp>
        <p:nvSpPr>
          <p:cNvPr id="7" name="Rectangle 6">
            <a:extLst>
              <a:ext uri="{FF2B5EF4-FFF2-40B4-BE49-F238E27FC236}">
                <a16:creationId xmlns:a16="http://schemas.microsoft.com/office/drawing/2014/main" id="{D437A9DE-F720-23CD-0166-74B223B806D5}"/>
              </a:ext>
            </a:extLst>
          </p:cNvPr>
          <p:cNvSpPr/>
          <p:nvPr/>
        </p:nvSpPr>
        <p:spPr>
          <a:xfrm>
            <a:off x="5109328" y="603315"/>
            <a:ext cx="5542961" cy="704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اقتصاديا: هو كل فرد يدير مؤسسة خاصة والذي يضع مختلف عوامل الإنتاج لخلق منتج وخدمات جديدة قصد بيعها</a:t>
            </a:r>
            <a:endParaRPr lang="fr-FR" dirty="0"/>
          </a:p>
        </p:txBody>
      </p:sp>
      <p:sp>
        <p:nvSpPr>
          <p:cNvPr id="8" name="Rectangle 7">
            <a:extLst>
              <a:ext uri="{FF2B5EF4-FFF2-40B4-BE49-F238E27FC236}">
                <a16:creationId xmlns:a16="http://schemas.microsoft.com/office/drawing/2014/main" id="{0530AF8D-D2FA-961E-6F7B-F173A547992F}"/>
              </a:ext>
            </a:extLst>
          </p:cNvPr>
          <p:cNvSpPr/>
          <p:nvPr/>
        </p:nvSpPr>
        <p:spPr>
          <a:xfrm>
            <a:off x="5109327" y="1425018"/>
            <a:ext cx="5542961" cy="704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الشخص الذي يريد وقادر على تحويل فكرة الى ابتكار ناجح</a:t>
            </a:r>
            <a:endParaRPr lang="fr-FR" dirty="0"/>
          </a:p>
        </p:txBody>
      </p:sp>
      <p:sp>
        <p:nvSpPr>
          <p:cNvPr id="10" name="Rectangle 9">
            <a:extLst>
              <a:ext uri="{FF2B5EF4-FFF2-40B4-BE49-F238E27FC236}">
                <a16:creationId xmlns:a16="http://schemas.microsoft.com/office/drawing/2014/main" id="{1B4567A4-4A23-4A5C-254A-A8579985DBAE}"/>
              </a:ext>
            </a:extLst>
          </p:cNvPr>
          <p:cNvSpPr/>
          <p:nvPr/>
        </p:nvSpPr>
        <p:spPr>
          <a:xfrm>
            <a:off x="5109326" y="2288733"/>
            <a:ext cx="5542961" cy="1236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الفرد الذي يأخذ ويتحمل الأخطار، ويجمع الموارد بشكل فعال، يبتكر في انتاج خدمات ومنتجات بطرق جديدة، يحدد الأهداف التي يريد بلوغها وذلك بتخصيصه الناجح</a:t>
            </a:r>
            <a:endParaRPr lang="fr-FR" dirty="0"/>
          </a:p>
        </p:txBody>
      </p:sp>
      <p:sp>
        <p:nvSpPr>
          <p:cNvPr id="11" name="Triangle isocèle 10">
            <a:extLst>
              <a:ext uri="{FF2B5EF4-FFF2-40B4-BE49-F238E27FC236}">
                <a16:creationId xmlns:a16="http://schemas.microsoft.com/office/drawing/2014/main" id="{73710168-997E-153D-6BB4-3BA0B2CF9780}"/>
              </a:ext>
            </a:extLst>
          </p:cNvPr>
          <p:cNvSpPr/>
          <p:nvPr/>
        </p:nvSpPr>
        <p:spPr>
          <a:xfrm>
            <a:off x="7239348" y="3525625"/>
            <a:ext cx="1602556" cy="999241"/>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a:t>من هنا </a:t>
            </a:r>
            <a:endParaRPr lang="fr-FR" dirty="0"/>
          </a:p>
        </p:txBody>
      </p:sp>
      <p:sp>
        <p:nvSpPr>
          <p:cNvPr id="13" name="Rectangle 12">
            <a:extLst>
              <a:ext uri="{FF2B5EF4-FFF2-40B4-BE49-F238E27FC236}">
                <a16:creationId xmlns:a16="http://schemas.microsoft.com/office/drawing/2014/main" id="{94001E9B-59F1-C3C9-0C8B-86079F91986C}"/>
              </a:ext>
            </a:extLst>
          </p:cNvPr>
          <p:cNvSpPr/>
          <p:nvPr/>
        </p:nvSpPr>
        <p:spPr>
          <a:xfrm>
            <a:off x="5109326" y="4762517"/>
            <a:ext cx="5542961" cy="1441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هناك اسلوبين في تعريف المقابل </a:t>
            </a:r>
          </a:p>
          <a:p>
            <a:pPr algn="ctr"/>
            <a:endParaRPr lang="ar-DZ" dirty="0"/>
          </a:p>
          <a:p>
            <a:pPr algn="ctr"/>
            <a:r>
              <a:rPr lang="ar-DZ" dirty="0"/>
              <a:t>أسلوب وظيفي                  أسلوب شخصي </a:t>
            </a:r>
            <a:endParaRPr lang="fr-FR" dirty="0"/>
          </a:p>
        </p:txBody>
      </p:sp>
    </p:spTree>
    <p:extLst>
      <p:ext uri="{BB962C8B-B14F-4D97-AF65-F5344CB8AC3E}">
        <p14:creationId xmlns:p14="http://schemas.microsoft.com/office/powerpoint/2010/main" val="33993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4</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المقاول</a:t>
            </a:r>
            <a:endParaRPr lang="ar-DZ" sz="1000" dirty="0">
              <a:solidFill>
                <a:srgbClr val="FF0000"/>
              </a:solidFill>
            </a:endParaRPr>
          </a:p>
        </p:txBody>
      </p:sp>
      <p:sp>
        <p:nvSpPr>
          <p:cNvPr id="6" name="Ellipse 5">
            <a:extLst>
              <a:ext uri="{FF2B5EF4-FFF2-40B4-BE49-F238E27FC236}">
                <a16:creationId xmlns:a16="http://schemas.microsoft.com/office/drawing/2014/main" id="{39B82B8E-ED73-CC98-7F01-E1B003BD3DB1}"/>
              </a:ext>
            </a:extLst>
          </p:cNvPr>
          <p:cNvSpPr/>
          <p:nvPr/>
        </p:nvSpPr>
        <p:spPr>
          <a:xfrm>
            <a:off x="9492792" y="207390"/>
            <a:ext cx="2458417" cy="48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a:t>خصائص المقاول</a:t>
            </a:r>
            <a:endParaRPr lang="fr-FR" dirty="0"/>
          </a:p>
        </p:txBody>
      </p:sp>
      <p:sp>
        <p:nvSpPr>
          <p:cNvPr id="7" name="Rectangle 6">
            <a:extLst>
              <a:ext uri="{FF2B5EF4-FFF2-40B4-BE49-F238E27FC236}">
                <a16:creationId xmlns:a16="http://schemas.microsoft.com/office/drawing/2014/main" id="{D437A9DE-F720-23CD-0166-74B223B806D5}"/>
              </a:ext>
            </a:extLst>
          </p:cNvPr>
          <p:cNvSpPr/>
          <p:nvPr/>
        </p:nvSpPr>
        <p:spPr>
          <a:xfrm>
            <a:off x="7828522" y="632758"/>
            <a:ext cx="2026763" cy="42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المهارات الشخصية </a:t>
            </a:r>
            <a:endParaRPr lang="fr-FR" dirty="0"/>
          </a:p>
        </p:txBody>
      </p:sp>
      <p:sp>
        <p:nvSpPr>
          <p:cNvPr id="8" name="Rectangle 7">
            <a:extLst>
              <a:ext uri="{FF2B5EF4-FFF2-40B4-BE49-F238E27FC236}">
                <a16:creationId xmlns:a16="http://schemas.microsoft.com/office/drawing/2014/main" id="{0530AF8D-D2FA-961E-6F7B-F173A547992F}"/>
              </a:ext>
            </a:extLst>
          </p:cNvPr>
          <p:cNvSpPr/>
          <p:nvPr/>
        </p:nvSpPr>
        <p:spPr>
          <a:xfrm>
            <a:off x="7418895" y="1224143"/>
            <a:ext cx="2818614" cy="5497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Tx/>
              <a:buChar char="-"/>
            </a:pPr>
            <a:r>
              <a:rPr lang="ar-DZ" dirty="0"/>
              <a:t>الابداع والابتكار </a:t>
            </a:r>
          </a:p>
          <a:p>
            <a:pPr marL="285750" indent="-285750" algn="r" rtl="1">
              <a:buFont typeface="Arial" panose="020B0604020202020204" pitchFamily="34" charset="0"/>
              <a:buChar char="•"/>
            </a:pPr>
            <a:r>
              <a:rPr lang="ar-DZ" dirty="0"/>
              <a:t>تحمل المسؤولية </a:t>
            </a:r>
          </a:p>
          <a:p>
            <a:pPr marL="285750" indent="-285750" algn="r" rtl="1">
              <a:buFont typeface="Arial" panose="020B0604020202020204" pitchFamily="34" charset="0"/>
              <a:buChar char="•"/>
            </a:pPr>
            <a:r>
              <a:rPr lang="ar-DZ" dirty="0"/>
              <a:t>القيادة </a:t>
            </a:r>
          </a:p>
          <a:p>
            <a:pPr marL="285750" indent="-285750" algn="r" rtl="1">
              <a:buFont typeface="Arial" panose="020B0604020202020204" pitchFamily="34" charset="0"/>
              <a:buChar char="•"/>
            </a:pPr>
            <a:r>
              <a:rPr lang="ar-DZ" dirty="0"/>
              <a:t>الطموح</a:t>
            </a:r>
          </a:p>
          <a:p>
            <a:pPr marL="285750" indent="-285750" algn="r" rtl="1">
              <a:buFont typeface="Arial" panose="020B0604020202020204" pitchFamily="34" charset="0"/>
              <a:buChar char="•"/>
            </a:pPr>
            <a:r>
              <a:rPr lang="ar-DZ" dirty="0"/>
              <a:t>الاستقلالية </a:t>
            </a:r>
          </a:p>
          <a:p>
            <a:pPr marL="285750" indent="-285750" algn="r" rtl="1">
              <a:buFont typeface="Arial" panose="020B0604020202020204" pitchFamily="34" charset="0"/>
              <a:buChar char="•"/>
            </a:pPr>
            <a:r>
              <a:rPr lang="ar-DZ" dirty="0"/>
              <a:t>البصيرة</a:t>
            </a:r>
          </a:p>
          <a:p>
            <a:pPr marL="285750" indent="-285750" algn="r" rtl="1">
              <a:buFont typeface="Arial" panose="020B0604020202020204" pitchFamily="34" charset="0"/>
              <a:buChar char="•"/>
            </a:pPr>
            <a:r>
              <a:rPr lang="ar-DZ" dirty="0" err="1"/>
              <a:t>الوقعية</a:t>
            </a:r>
            <a:r>
              <a:rPr lang="ar-DZ" dirty="0"/>
              <a:t> </a:t>
            </a:r>
          </a:p>
          <a:p>
            <a:pPr marL="285750" indent="-285750" algn="r" rtl="1">
              <a:buFont typeface="Arial" panose="020B0604020202020204" pitchFamily="34" charset="0"/>
              <a:buChar char="•"/>
            </a:pPr>
            <a:r>
              <a:rPr lang="ar-DZ" dirty="0"/>
              <a:t>التعليمية</a:t>
            </a:r>
          </a:p>
          <a:p>
            <a:pPr marL="285750" indent="-285750" algn="r" rtl="1">
              <a:buFont typeface="Arial" panose="020B0604020202020204" pitchFamily="34" charset="0"/>
              <a:buChar char="•"/>
            </a:pPr>
            <a:r>
              <a:rPr lang="ar-DZ" dirty="0"/>
              <a:t> سرعة البديعة</a:t>
            </a:r>
          </a:p>
          <a:p>
            <a:pPr marL="285750" indent="-285750" algn="r" rtl="1">
              <a:buFont typeface="Arial" panose="020B0604020202020204" pitchFamily="34" charset="0"/>
              <a:buChar char="•"/>
            </a:pPr>
            <a:r>
              <a:rPr lang="ar-DZ" dirty="0"/>
              <a:t>المخاطر </a:t>
            </a:r>
          </a:p>
          <a:p>
            <a:pPr marL="285750" indent="-285750" algn="r" rtl="1">
              <a:buFont typeface="Arial" panose="020B0604020202020204" pitchFamily="34" charset="0"/>
              <a:buChar char="•"/>
            </a:pPr>
            <a:r>
              <a:rPr lang="ar-DZ" dirty="0"/>
              <a:t>المرونة والتنوع</a:t>
            </a:r>
          </a:p>
          <a:p>
            <a:pPr marL="285750" indent="-285750" algn="r" rtl="1">
              <a:buFont typeface="Arial" panose="020B0604020202020204" pitchFamily="34" charset="0"/>
              <a:buChar char="•"/>
            </a:pPr>
            <a:r>
              <a:rPr lang="ar-DZ" dirty="0"/>
              <a:t>العملية</a:t>
            </a:r>
          </a:p>
          <a:p>
            <a:pPr marL="285750" indent="-285750" algn="r" rtl="1">
              <a:buFont typeface="Arial" panose="020B0604020202020204" pitchFamily="34" charset="0"/>
              <a:buChar char="•"/>
            </a:pPr>
            <a:r>
              <a:rPr lang="ar-DZ" dirty="0"/>
              <a:t>الثقة بالنفس</a:t>
            </a:r>
          </a:p>
          <a:p>
            <a:pPr marL="285750" indent="-285750" algn="r" rtl="1">
              <a:buFont typeface="Arial" panose="020B0604020202020204" pitchFamily="34" charset="0"/>
              <a:buChar char="•"/>
            </a:pPr>
            <a:r>
              <a:rPr lang="ar-DZ" dirty="0"/>
              <a:t>الشخصية</a:t>
            </a:r>
          </a:p>
          <a:p>
            <a:pPr marL="285750" indent="-285750" algn="r" rtl="1">
              <a:buFont typeface="Arial" panose="020B0604020202020204" pitchFamily="34" charset="0"/>
              <a:buChar char="•"/>
            </a:pPr>
            <a:r>
              <a:rPr lang="ar-DZ" dirty="0"/>
              <a:t>الاجتماعية </a:t>
            </a:r>
          </a:p>
          <a:p>
            <a:pPr marL="285750" indent="-285750" algn="r" rtl="1">
              <a:buFont typeface="Arial" panose="020B0604020202020204" pitchFamily="34" charset="0"/>
              <a:buChar char="•"/>
            </a:pPr>
            <a:r>
              <a:rPr lang="ar-DZ" dirty="0"/>
              <a:t>المهارة </a:t>
            </a:r>
          </a:p>
          <a:p>
            <a:pPr marL="285750" indent="-285750" algn="r" rtl="1">
              <a:buFont typeface="Arial" panose="020B0604020202020204" pitchFamily="34" charset="0"/>
              <a:buChar char="•"/>
            </a:pPr>
            <a:r>
              <a:rPr lang="ar-DZ" dirty="0"/>
              <a:t>المبادرة </a:t>
            </a:r>
          </a:p>
          <a:p>
            <a:pPr marL="285750" indent="-285750" algn="r" rtl="1">
              <a:buFont typeface="Arial" panose="020B0604020202020204" pitchFamily="34" charset="0"/>
              <a:buChar char="•"/>
            </a:pPr>
            <a:r>
              <a:rPr lang="ar-DZ" dirty="0"/>
              <a:t>التفاؤل</a:t>
            </a:r>
          </a:p>
        </p:txBody>
      </p:sp>
    </p:spTree>
    <p:extLst>
      <p:ext uri="{BB962C8B-B14F-4D97-AF65-F5344CB8AC3E}">
        <p14:creationId xmlns:p14="http://schemas.microsoft.com/office/powerpoint/2010/main" val="372823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5</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المقاول</a:t>
            </a:r>
            <a:endParaRPr lang="ar-DZ" sz="1000" dirty="0">
              <a:solidFill>
                <a:srgbClr val="FF0000"/>
              </a:solidFill>
            </a:endParaRPr>
          </a:p>
        </p:txBody>
      </p:sp>
      <p:sp>
        <p:nvSpPr>
          <p:cNvPr id="6" name="Ellipse 5">
            <a:extLst>
              <a:ext uri="{FF2B5EF4-FFF2-40B4-BE49-F238E27FC236}">
                <a16:creationId xmlns:a16="http://schemas.microsoft.com/office/drawing/2014/main" id="{39B82B8E-ED73-CC98-7F01-E1B003BD3DB1}"/>
              </a:ext>
            </a:extLst>
          </p:cNvPr>
          <p:cNvSpPr/>
          <p:nvPr/>
        </p:nvSpPr>
        <p:spPr>
          <a:xfrm>
            <a:off x="9492792" y="207390"/>
            <a:ext cx="2458417" cy="48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a:t>خصائص المقاول</a:t>
            </a:r>
            <a:endParaRPr lang="fr-FR" dirty="0"/>
          </a:p>
        </p:txBody>
      </p:sp>
      <p:sp>
        <p:nvSpPr>
          <p:cNvPr id="7" name="Rectangle 6">
            <a:extLst>
              <a:ext uri="{FF2B5EF4-FFF2-40B4-BE49-F238E27FC236}">
                <a16:creationId xmlns:a16="http://schemas.microsoft.com/office/drawing/2014/main" id="{D437A9DE-F720-23CD-0166-74B223B806D5}"/>
              </a:ext>
            </a:extLst>
          </p:cNvPr>
          <p:cNvSpPr/>
          <p:nvPr/>
        </p:nvSpPr>
        <p:spPr>
          <a:xfrm>
            <a:off x="7828522" y="632758"/>
            <a:ext cx="2026763" cy="42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مهارات الأعمال</a:t>
            </a:r>
            <a:endParaRPr lang="fr-FR" dirty="0"/>
          </a:p>
        </p:txBody>
      </p:sp>
      <p:sp>
        <p:nvSpPr>
          <p:cNvPr id="8" name="Rectangle 7">
            <a:extLst>
              <a:ext uri="{FF2B5EF4-FFF2-40B4-BE49-F238E27FC236}">
                <a16:creationId xmlns:a16="http://schemas.microsoft.com/office/drawing/2014/main" id="{0530AF8D-D2FA-961E-6F7B-F173A547992F}"/>
              </a:ext>
            </a:extLst>
          </p:cNvPr>
          <p:cNvSpPr/>
          <p:nvPr/>
        </p:nvSpPr>
        <p:spPr>
          <a:xfrm>
            <a:off x="7418895" y="1224143"/>
            <a:ext cx="2818614" cy="2961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Tx/>
              <a:buChar char="-"/>
            </a:pPr>
            <a:r>
              <a:rPr lang="ar-DZ" dirty="0"/>
              <a:t>مهارات ادارية</a:t>
            </a:r>
          </a:p>
          <a:p>
            <a:pPr marL="285750" indent="-285750" algn="r" rtl="1">
              <a:buFont typeface="Arial" panose="020B0604020202020204" pitchFamily="34" charset="0"/>
              <a:buChar char="•"/>
            </a:pPr>
            <a:r>
              <a:rPr lang="ar-DZ" dirty="0"/>
              <a:t>مهارات تفاعلية</a:t>
            </a:r>
          </a:p>
          <a:p>
            <a:pPr marL="285750" indent="-285750" algn="r" rtl="1">
              <a:buFont typeface="Arial" panose="020B0604020202020204" pitchFamily="34" charset="0"/>
              <a:buChar char="•"/>
            </a:pPr>
            <a:r>
              <a:rPr lang="ar-DZ" dirty="0"/>
              <a:t>مهارات فكرية</a:t>
            </a:r>
          </a:p>
          <a:p>
            <a:pPr marL="285750" indent="-285750" algn="r" rtl="1">
              <a:buFont typeface="Arial" panose="020B0604020202020204" pitchFamily="34" charset="0"/>
              <a:buChar char="•"/>
            </a:pPr>
            <a:r>
              <a:rPr lang="ar-DZ" dirty="0"/>
              <a:t>مهارات تكاملية</a:t>
            </a:r>
          </a:p>
          <a:p>
            <a:pPr marL="285750" indent="-285750" algn="r" rtl="1">
              <a:buFont typeface="Arial" panose="020B0604020202020204" pitchFamily="34" charset="0"/>
              <a:buChar char="•"/>
            </a:pPr>
            <a:r>
              <a:rPr lang="ar-DZ" dirty="0"/>
              <a:t>مهارات تحليلية</a:t>
            </a:r>
          </a:p>
          <a:p>
            <a:pPr marL="285750" indent="-285750" algn="r" rtl="1">
              <a:buFont typeface="Arial" panose="020B0604020202020204" pitchFamily="34" charset="0"/>
              <a:buChar char="•"/>
            </a:pPr>
            <a:r>
              <a:rPr lang="ar-DZ" dirty="0"/>
              <a:t>مهارات فنية</a:t>
            </a:r>
          </a:p>
          <a:p>
            <a:pPr marL="285750" indent="-285750" algn="r" rtl="1">
              <a:buFont typeface="Arial" panose="020B0604020202020204" pitchFamily="34" charset="0"/>
              <a:buChar char="•"/>
            </a:pPr>
            <a:r>
              <a:rPr lang="ar-DZ" dirty="0"/>
              <a:t>مهارات تكنولوجية</a:t>
            </a:r>
          </a:p>
          <a:p>
            <a:pPr marL="285750" indent="-285750" algn="r" rtl="1">
              <a:buFont typeface="Arial" panose="020B0604020202020204" pitchFamily="34" charset="0"/>
              <a:buChar char="•"/>
            </a:pPr>
            <a:r>
              <a:rPr lang="ar-DZ" dirty="0"/>
              <a:t>مهارات انسانية</a:t>
            </a:r>
          </a:p>
        </p:txBody>
      </p:sp>
    </p:spTree>
    <p:extLst>
      <p:ext uri="{BB962C8B-B14F-4D97-AF65-F5344CB8AC3E}">
        <p14:creationId xmlns:p14="http://schemas.microsoft.com/office/powerpoint/2010/main" val="3164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6</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الابداع والابتكار</a:t>
            </a:r>
            <a:endParaRPr lang="ar-DZ" sz="1000" dirty="0">
              <a:solidFill>
                <a:srgbClr val="FF0000"/>
              </a:solidFill>
            </a:endParaRPr>
          </a:p>
        </p:txBody>
      </p:sp>
      <p:sp>
        <p:nvSpPr>
          <p:cNvPr id="5" name="ZoneTexte 4">
            <a:extLst>
              <a:ext uri="{FF2B5EF4-FFF2-40B4-BE49-F238E27FC236}">
                <a16:creationId xmlns:a16="http://schemas.microsoft.com/office/drawing/2014/main" id="{B787F923-6E38-1CE8-0079-C2DD223E374D}"/>
              </a:ext>
            </a:extLst>
          </p:cNvPr>
          <p:cNvSpPr txBox="1"/>
          <p:nvPr/>
        </p:nvSpPr>
        <p:spPr>
          <a:xfrm>
            <a:off x="5147035" y="537328"/>
            <a:ext cx="6485641" cy="1231106"/>
          </a:xfrm>
          <a:prstGeom prst="rect">
            <a:avLst/>
          </a:prstGeom>
          <a:noFill/>
        </p:spPr>
        <p:txBody>
          <a:bodyPr wrap="square" rtlCol="0">
            <a:spAutoFit/>
          </a:bodyPr>
          <a:lstStyle/>
          <a:p>
            <a:pPr algn="r" rtl="1"/>
            <a:r>
              <a:rPr lang="ar-DZ" sz="2000" b="1" dirty="0"/>
              <a:t>الابداع: </a:t>
            </a:r>
            <a:r>
              <a:rPr lang="ar-DZ" dirty="0"/>
              <a:t>هو عملية تهدف إلى خلق أعمال أو أشياء جديدة لم تكن موجودة من قبل وغير مألوفة</a:t>
            </a:r>
          </a:p>
          <a:p>
            <a:pPr algn="r" rtl="1"/>
            <a:r>
              <a:rPr lang="ar-DZ" dirty="0"/>
              <a:t>هو المبادرة التي يبديها الفرد بقدرته على الخروج عن المألوف والروتين.</a:t>
            </a:r>
          </a:p>
          <a:p>
            <a:pPr algn="r" rtl="1"/>
            <a:r>
              <a:rPr lang="ar-DZ" dirty="0"/>
              <a:t>هو القدرة على جمع أو مشاركة المعلومات بطرق تطوير أفكار جديدة</a:t>
            </a:r>
            <a:endParaRPr lang="fr-FR" dirty="0"/>
          </a:p>
        </p:txBody>
      </p:sp>
      <p:sp>
        <p:nvSpPr>
          <p:cNvPr id="6" name="ZoneTexte 5">
            <a:extLst>
              <a:ext uri="{FF2B5EF4-FFF2-40B4-BE49-F238E27FC236}">
                <a16:creationId xmlns:a16="http://schemas.microsoft.com/office/drawing/2014/main" id="{9DA3A284-3BA8-F5B4-F428-698AF5FF475B}"/>
              </a:ext>
            </a:extLst>
          </p:cNvPr>
          <p:cNvSpPr txBox="1"/>
          <p:nvPr/>
        </p:nvSpPr>
        <p:spPr>
          <a:xfrm>
            <a:off x="5250730" y="1970202"/>
            <a:ext cx="6381946" cy="2031325"/>
          </a:xfrm>
          <a:prstGeom prst="rect">
            <a:avLst/>
          </a:prstGeom>
          <a:noFill/>
        </p:spPr>
        <p:txBody>
          <a:bodyPr wrap="square" rtlCol="0">
            <a:spAutoFit/>
          </a:bodyPr>
          <a:lstStyle/>
          <a:p>
            <a:pPr algn="r" rtl="1"/>
            <a:r>
              <a:rPr lang="ar-DZ" b="1" dirty="0"/>
              <a:t>من الصفات الأساسية للمبدعين</a:t>
            </a:r>
          </a:p>
          <a:p>
            <a:pPr algn="r" rtl="1"/>
            <a:endParaRPr lang="ar-DZ" b="1" dirty="0"/>
          </a:p>
          <a:p>
            <a:pPr algn="r" rtl="1"/>
            <a:r>
              <a:rPr lang="ar-DZ" dirty="0"/>
              <a:t>-العقل المتسائل الخلاق </a:t>
            </a:r>
          </a:p>
          <a:p>
            <a:pPr algn="r" rtl="1"/>
            <a:r>
              <a:rPr lang="ar-DZ" dirty="0"/>
              <a:t>-القدرة على التحليل</a:t>
            </a:r>
          </a:p>
          <a:p>
            <a:pPr algn="r" rtl="1"/>
            <a:r>
              <a:rPr lang="ar-DZ" dirty="0"/>
              <a:t>-المرونة</a:t>
            </a:r>
          </a:p>
          <a:p>
            <a:pPr algn="r" rtl="1"/>
            <a:r>
              <a:rPr lang="ar-DZ" dirty="0"/>
              <a:t>-النشاط المتميز</a:t>
            </a:r>
          </a:p>
          <a:p>
            <a:pPr algn="r" rtl="1"/>
            <a:endParaRPr lang="fr-FR" dirty="0"/>
          </a:p>
        </p:txBody>
      </p:sp>
      <p:sp>
        <p:nvSpPr>
          <p:cNvPr id="7" name="ZoneTexte 6">
            <a:extLst>
              <a:ext uri="{FF2B5EF4-FFF2-40B4-BE49-F238E27FC236}">
                <a16:creationId xmlns:a16="http://schemas.microsoft.com/office/drawing/2014/main" id="{0E790995-E013-08EA-77EE-86BE7364E607}"/>
              </a:ext>
            </a:extLst>
          </p:cNvPr>
          <p:cNvSpPr txBox="1"/>
          <p:nvPr/>
        </p:nvSpPr>
        <p:spPr>
          <a:xfrm>
            <a:off x="5448693" y="4223208"/>
            <a:ext cx="6183983" cy="1785104"/>
          </a:xfrm>
          <a:prstGeom prst="rect">
            <a:avLst/>
          </a:prstGeom>
          <a:noFill/>
        </p:spPr>
        <p:txBody>
          <a:bodyPr wrap="square" rtlCol="0">
            <a:spAutoFit/>
          </a:bodyPr>
          <a:lstStyle/>
          <a:p>
            <a:pPr algn="r" rtl="1"/>
            <a:r>
              <a:rPr lang="ar-DZ" sz="2000" b="1" dirty="0"/>
              <a:t>مراحل الابداع:</a:t>
            </a:r>
          </a:p>
          <a:p>
            <a:pPr algn="r" rtl="1"/>
            <a:r>
              <a:rPr lang="ar-DZ" dirty="0"/>
              <a:t>-مرحلة الاعداد</a:t>
            </a:r>
          </a:p>
          <a:p>
            <a:pPr algn="r" rtl="1"/>
            <a:r>
              <a:rPr lang="ar-DZ" dirty="0"/>
              <a:t>-مرحلة التركيز</a:t>
            </a:r>
          </a:p>
          <a:p>
            <a:pPr algn="r" rtl="1"/>
            <a:r>
              <a:rPr lang="ar-DZ" dirty="0"/>
              <a:t>مرحلة الاحتضان </a:t>
            </a:r>
          </a:p>
          <a:p>
            <a:pPr algn="r" rtl="1"/>
            <a:r>
              <a:rPr lang="ar-DZ" dirty="0"/>
              <a:t>مرحلة الالهام</a:t>
            </a:r>
          </a:p>
          <a:p>
            <a:pPr algn="r" rtl="1"/>
            <a:r>
              <a:rPr lang="ar-DZ" dirty="0"/>
              <a:t>مرحلة التحقيق</a:t>
            </a:r>
          </a:p>
        </p:txBody>
      </p:sp>
    </p:spTree>
    <p:extLst>
      <p:ext uri="{BB962C8B-B14F-4D97-AF65-F5344CB8AC3E}">
        <p14:creationId xmlns:p14="http://schemas.microsoft.com/office/powerpoint/2010/main" val="32391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7</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الابداع والابتكار</a:t>
            </a:r>
            <a:endParaRPr lang="ar-DZ" sz="1000" dirty="0">
              <a:solidFill>
                <a:srgbClr val="FF0000"/>
              </a:solidFill>
            </a:endParaRPr>
          </a:p>
        </p:txBody>
      </p:sp>
      <p:sp>
        <p:nvSpPr>
          <p:cNvPr id="5" name="ZoneTexte 4">
            <a:extLst>
              <a:ext uri="{FF2B5EF4-FFF2-40B4-BE49-F238E27FC236}">
                <a16:creationId xmlns:a16="http://schemas.microsoft.com/office/drawing/2014/main" id="{B787F923-6E38-1CE8-0079-C2DD223E374D}"/>
              </a:ext>
            </a:extLst>
          </p:cNvPr>
          <p:cNvSpPr txBox="1"/>
          <p:nvPr/>
        </p:nvSpPr>
        <p:spPr>
          <a:xfrm>
            <a:off x="5147035" y="537328"/>
            <a:ext cx="6485641" cy="3170099"/>
          </a:xfrm>
          <a:prstGeom prst="rect">
            <a:avLst/>
          </a:prstGeom>
          <a:noFill/>
        </p:spPr>
        <p:txBody>
          <a:bodyPr wrap="square" rtlCol="0">
            <a:spAutoFit/>
          </a:bodyPr>
          <a:lstStyle/>
          <a:p>
            <a:pPr algn="r" rtl="1"/>
            <a:r>
              <a:rPr lang="ar-DZ" sz="2000" b="1" dirty="0"/>
              <a:t>الابتكار: </a:t>
            </a:r>
            <a:r>
              <a:rPr lang="ar-DZ" dirty="0"/>
              <a:t>الاتيان بالجديد الذي لم يكن معروف من قبل وتطبيقه على أرض الواقع </a:t>
            </a:r>
          </a:p>
          <a:p>
            <a:pPr algn="r" rtl="1"/>
            <a:r>
              <a:rPr lang="ar-DZ" dirty="0"/>
              <a:t>هو عملية تطبيق </a:t>
            </a:r>
            <a:r>
              <a:rPr lang="ar-DZ" b="1" dirty="0"/>
              <a:t>للإبداع</a:t>
            </a:r>
            <a:r>
              <a:rPr lang="ar-DZ" dirty="0"/>
              <a:t> وانشاء قيمة مضافة بتطوير أعمال أو أشياء تم اختراعها من قبل  </a:t>
            </a:r>
          </a:p>
          <a:p>
            <a:pPr algn="r" rtl="1"/>
            <a:r>
              <a:rPr lang="ar-DZ" dirty="0"/>
              <a:t>مجموعة من الطرق العملية التكنولوجية التنظيمية المالية والتجارية التي تمكن المؤسسة من طرح منتجات جديدة أو محسنة في السوق</a:t>
            </a:r>
          </a:p>
          <a:p>
            <a:pPr algn="r" rtl="1"/>
            <a:r>
              <a:rPr lang="ar-DZ" dirty="0"/>
              <a:t>أذن فكل ابتكار يبدأ بأفكار مبدعة والابداع يكون إما من طرف الافراد أو الفريق وهو نقطة بداية </a:t>
            </a:r>
            <a:r>
              <a:rPr lang="ar-DZ" dirty="0" err="1"/>
              <a:t>الابتكار،فالاول</a:t>
            </a:r>
            <a:r>
              <a:rPr lang="ar-DZ" dirty="0"/>
              <a:t> ضروري لكنه غير كاف</a:t>
            </a:r>
          </a:p>
          <a:p>
            <a:pPr algn="r" rtl="1"/>
            <a:endParaRPr lang="ar-DZ" dirty="0"/>
          </a:p>
          <a:p>
            <a:pPr algn="r" rtl="1"/>
            <a:endParaRPr lang="ar-DZ" dirty="0"/>
          </a:p>
          <a:p>
            <a:pPr algn="r" rtl="1"/>
            <a:r>
              <a:rPr lang="ar-DZ" dirty="0"/>
              <a:t>أي أن الابداع هو عملية عقلية تؤدي </a:t>
            </a:r>
            <a:r>
              <a:rPr lang="ar-DZ" dirty="0" err="1"/>
              <a:t>اللى</a:t>
            </a:r>
            <a:r>
              <a:rPr lang="ar-DZ" dirty="0"/>
              <a:t> انتاج أفكار جديدة  أما الابتكار هو عملية التطبيق الإيجابي لتلك الأفكار الإبداعية.</a:t>
            </a:r>
            <a:endParaRPr lang="fr-FR" dirty="0"/>
          </a:p>
        </p:txBody>
      </p:sp>
      <p:sp>
        <p:nvSpPr>
          <p:cNvPr id="7" name="ZoneTexte 6">
            <a:extLst>
              <a:ext uri="{FF2B5EF4-FFF2-40B4-BE49-F238E27FC236}">
                <a16:creationId xmlns:a16="http://schemas.microsoft.com/office/drawing/2014/main" id="{0E790995-E013-08EA-77EE-86BE7364E607}"/>
              </a:ext>
            </a:extLst>
          </p:cNvPr>
          <p:cNvSpPr txBox="1"/>
          <p:nvPr/>
        </p:nvSpPr>
        <p:spPr>
          <a:xfrm>
            <a:off x="5448693" y="4223208"/>
            <a:ext cx="6183983" cy="1508105"/>
          </a:xfrm>
          <a:prstGeom prst="rect">
            <a:avLst/>
          </a:prstGeom>
          <a:noFill/>
        </p:spPr>
        <p:txBody>
          <a:bodyPr wrap="square" rtlCol="0">
            <a:spAutoFit/>
          </a:bodyPr>
          <a:lstStyle/>
          <a:p>
            <a:pPr algn="r" rtl="1"/>
            <a:r>
              <a:rPr lang="ar-DZ" sz="2000" b="1" dirty="0"/>
              <a:t>أشكال الابتكار</a:t>
            </a:r>
          </a:p>
          <a:p>
            <a:pPr algn="r" rtl="1"/>
            <a:r>
              <a:rPr lang="ar-DZ" dirty="0"/>
              <a:t>-الابتكار الإداري</a:t>
            </a:r>
          </a:p>
          <a:p>
            <a:pPr algn="r" rtl="1"/>
            <a:r>
              <a:rPr lang="ar-DZ" dirty="0"/>
              <a:t>-الابتكار التقني </a:t>
            </a:r>
          </a:p>
          <a:p>
            <a:pPr algn="r" rtl="1"/>
            <a:r>
              <a:rPr lang="ar-DZ" dirty="0"/>
              <a:t>-الابتكار الإضافي </a:t>
            </a:r>
          </a:p>
          <a:p>
            <a:pPr algn="r" rtl="1"/>
            <a:r>
              <a:rPr lang="ar-DZ" dirty="0"/>
              <a:t>-</a:t>
            </a:r>
          </a:p>
        </p:txBody>
      </p:sp>
    </p:spTree>
    <p:extLst>
      <p:ext uri="{BB962C8B-B14F-4D97-AF65-F5344CB8AC3E}">
        <p14:creationId xmlns:p14="http://schemas.microsoft.com/office/powerpoint/2010/main" val="41462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ar-DZ" sz="4400" spc="-20" dirty="0"/>
              <a:t>الجامعة والتعليم </a:t>
            </a:r>
            <a:r>
              <a:rPr lang="ar-DZ" sz="4400" spc="-20" dirty="0" err="1"/>
              <a:t>المقاولاتي</a:t>
            </a:r>
            <a:r>
              <a:rPr lang="ar-DZ" sz="4400" spc="-20" dirty="0"/>
              <a:t>  </a:t>
            </a:r>
            <a:endParaRPr lang="fr-FR" sz="4400" spc="-20" dirty="0"/>
          </a:p>
        </p:txBody>
      </p:sp>
    </p:spTree>
    <p:extLst>
      <p:ext uri="{BB962C8B-B14F-4D97-AF65-F5344CB8AC3E}">
        <p14:creationId xmlns:p14="http://schemas.microsoft.com/office/powerpoint/2010/main" val="72307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9</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مفهوم الجامعة </a:t>
            </a:r>
            <a:endParaRPr lang="ar-DZ" sz="1000" dirty="0">
              <a:solidFill>
                <a:srgbClr val="FF0000"/>
              </a:solidFill>
            </a:endParaRPr>
          </a:p>
        </p:txBody>
      </p:sp>
      <p:sp>
        <p:nvSpPr>
          <p:cNvPr id="5" name="ZoneTexte 4">
            <a:extLst>
              <a:ext uri="{FF2B5EF4-FFF2-40B4-BE49-F238E27FC236}">
                <a16:creationId xmlns:a16="http://schemas.microsoft.com/office/drawing/2014/main" id="{80040862-32DE-8D27-E507-46C53EE3F57E}"/>
              </a:ext>
            </a:extLst>
          </p:cNvPr>
          <p:cNvSpPr txBox="1"/>
          <p:nvPr/>
        </p:nvSpPr>
        <p:spPr>
          <a:xfrm>
            <a:off x="5458120" y="612742"/>
            <a:ext cx="6108569" cy="1200329"/>
          </a:xfrm>
          <a:prstGeom prst="rect">
            <a:avLst/>
          </a:prstGeom>
          <a:noFill/>
        </p:spPr>
        <p:txBody>
          <a:bodyPr wrap="square" rtlCol="0">
            <a:spAutoFit/>
          </a:bodyPr>
          <a:lstStyle/>
          <a:p>
            <a:pPr algn="r" rtl="1"/>
            <a:r>
              <a:rPr lang="ar-DZ" dirty="0"/>
              <a:t>         تعتبر الجامعة بمثابة الحجر الأساس لأي مجتمع كونها تساهم في تطويره وفي التنمية الاقتصادية والاجتماعية لأي دولة، عن طريق تحقيق التقارب بين أفراد المجتمع والمؤسسات الاقتصادية.</a:t>
            </a:r>
          </a:p>
          <a:p>
            <a:pPr algn="r" rtl="1"/>
            <a:endParaRPr lang="ar-DZ" dirty="0"/>
          </a:p>
        </p:txBody>
      </p:sp>
      <p:sp>
        <p:nvSpPr>
          <p:cNvPr id="6" name="ZoneTexte 5">
            <a:extLst>
              <a:ext uri="{FF2B5EF4-FFF2-40B4-BE49-F238E27FC236}">
                <a16:creationId xmlns:a16="http://schemas.microsoft.com/office/drawing/2014/main" id="{DD7F015F-D25D-6774-6D2F-F36D9B648516}"/>
              </a:ext>
            </a:extLst>
          </p:cNvPr>
          <p:cNvSpPr txBox="1"/>
          <p:nvPr/>
        </p:nvSpPr>
        <p:spPr>
          <a:xfrm>
            <a:off x="5542961" y="2196445"/>
            <a:ext cx="6014301" cy="2031325"/>
          </a:xfrm>
          <a:prstGeom prst="rect">
            <a:avLst/>
          </a:prstGeom>
          <a:noFill/>
        </p:spPr>
        <p:txBody>
          <a:bodyPr wrap="square" rtlCol="0">
            <a:spAutoFit/>
          </a:bodyPr>
          <a:lstStyle/>
          <a:p>
            <a:pPr algn="r" rtl="1"/>
            <a:r>
              <a:rPr lang="ar-DZ" dirty="0"/>
              <a:t>هي مؤسسة تعترف بالتداخل بينها وبين الأفراد والمجتمعات وبأنها وجدت لتحدث فرقا نوعيا في البيئة التي توجد فيها وليس مجرد هيكل منغلق على ذاته</a:t>
            </a:r>
          </a:p>
          <a:p>
            <a:pPr algn="r" rtl="1"/>
            <a:endParaRPr lang="ar-DZ" dirty="0"/>
          </a:p>
          <a:p>
            <a:pPr algn="r" rtl="1"/>
            <a:r>
              <a:rPr lang="ar-DZ" dirty="0"/>
              <a:t>هي مؤسسة للتكوين لا تحدد أهدافها واتجاهاتها من جانب واحد ومن داخل جهازها، بل تتلقى أهدافها من مجتمعها الذي تقوم على أسسه والذي يعطيها وحدة حياة ومعنى ووجود، أي أنها مؤسسة اجتماعية طورها المجتمع لغرض أساسي هو خدمته</a:t>
            </a:r>
            <a:endParaRPr lang="fr-FR" dirty="0"/>
          </a:p>
        </p:txBody>
      </p:sp>
    </p:spTree>
    <p:extLst>
      <p:ext uri="{BB962C8B-B14F-4D97-AF65-F5344CB8AC3E}">
        <p14:creationId xmlns:p14="http://schemas.microsoft.com/office/powerpoint/2010/main" val="3425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7_TF56410444_Win32" id="{68477A9D-C4DC-4CB2-9FCF-5CCF7CAC0EB1}" vid="{0D64B0DD-AC28-4E42-82C5-429DF2BAD0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{994C41E6-B5E2-4DDB-BADE-EF25A061AEF1}tf56410444_win32</Template>
  <TotalTime>5832</TotalTime>
  <Words>784</Words>
  <Application>Microsoft Office PowerPoint</Application>
  <PresentationFormat>Grand écran</PresentationFormat>
  <Paragraphs>139</Paragraphs>
  <Slides>13</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Baskerville</vt:lpstr>
      <vt:lpstr>Baskerville Old Face</vt:lpstr>
      <vt:lpstr>Calibri</vt:lpstr>
      <vt:lpstr>Gill Sans Light</vt:lpstr>
      <vt:lpstr>Gill Sans Nova</vt:lpstr>
      <vt:lpstr>Gill Sans Nova Light</vt:lpstr>
      <vt:lpstr>Thème Office</vt:lpstr>
      <vt:lpstr>المقاولاتية </vt:lpstr>
      <vt:lpstr>المقاول الابداع والابتكار </vt:lpstr>
      <vt:lpstr>Présentation PowerPoint</vt:lpstr>
      <vt:lpstr>Présentation PowerPoint</vt:lpstr>
      <vt:lpstr>Présentation PowerPoint</vt:lpstr>
      <vt:lpstr>Présentation PowerPoint</vt:lpstr>
      <vt:lpstr>Présentation PowerPoint</vt:lpstr>
      <vt:lpstr>الجامعة والتعليم المقاولاتي  </vt:lpstr>
      <vt:lpstr>Présentation PowerPoint</vt:lpstr>
      <vt:lpstr>Présentation PowerPoint</vt:lpstr>
      <vt:lpstr>Présentation PowerPoint</vt:lpstr>
      <vt:lpstr>Présentation PowerPoint</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المقاولاتية</dc:title>
  <dc:creator>saida dali</dc:creator>
  <cp:lastModifiedBy>saida dali</cp:lastModifiedBy>
  <cp:revision>9</cp:revision>
  <dcterms:created xsi:type="dcterms:W3CDTF">2024-02-10T09:24:24Z</dcterms:created>
  <dcterms:modified xsi:type="dcterms:W3CDTF">2024-03-16T14:18:59Z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