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4" r:id="rId8"/>
    <p:sldId id="266" r:id="rId9"/>
    <p:sldId id="267" r:id="rId10"/>
    <p:sldId id="268" r:id="rId11"/>
    <p:sldId id="270" r:id="rId12"/>
    <p:sldId id="271" r:id="rId13"/>
    <p:sldId id="274" r:id="rId14"/>
    <p:sldId id="275" r:id="rId15"/>
    <p:sldId id="277" r:id="rId16"/>
    <p:sldId id="278" r:id="rId17"/>
    <p:sldId id="279" r:id="rId18"/>
    <p:sldId id="280"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5" d="100"/>
          <a:sy n="65" d="100"/>
        </p:scale>
        <p:origin x="-91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9E2928-ED85-4944-9DE5-FE88C02871A2}" type="doc">
      <dgm:prSet loTypeId="urn:microsoft.com/office/officeart/2005/8/layout/cycle4#1" loCatId="cycle" qsTypeId="urn:microsoft.com/office/officeart/2005/8/quickstyle/simple5" qsCatId="simple" csTypeId="urn:microsoft.com/office/officeart/2005/8/colors/colorful5" csCatId="colorful" phldr="1"/>
      <dgm:spPr/>
      <dgm:t>
        <a:bodyPr/>
        <a:lstStyle/>
        <a:p>
          <a:endParaRPr lang="fr-FR"/>
        </a:p>
      </dgm:t>
    </dgm:pt>
    <dgm:pt modelId="{DE357DED-6610-4B60-A787-2CE6425140DD}">
      <dgm:prSet phldrT="[Texte]"/>
      <dgm:spPr/>
      <dgm:t>
        <a:bodyPr/>
        <a:lstStyle/>
        <a:p>
          <a:pPr rtl="1"/>
          <a:r>
            <a:rPr lang="ar-DZ" b="1" dirty="0" smtClean="0">
              <a:solidFill>
                <a:schemeClr val="tx1"/>
              </a:solidFill>
            </a:rPr>
            <a:t>القائد كقائم بالتغيير: تغيير البيئة الداخلية بمايتوافق مع رؤيته الستقبلية</a:t>
          </a:r>
          <a:endParaRPr lang="fr-FR" b="1" dirty="0">
            <a:solidFill>
              <a:schemeClr val="tx1"/>
            </a:solidFill>
          </a:endParaRPr>
        </a:p>
      </dgm:t>
    </dgm:pt>
    <dgm:pt modelId="{8D9BF3C4-3206-4CE9-9076-044E3C7E689D}" type="parTrans" cxnId="{6A9BD2E5-FBAA-46AE-91B3-A9D0E437CC19}">
      <dgm:prSet/>
      <dgm:spPr/>
      <dgm:t>
        <a:bodyPr/>
        <a:lstStyle/>
        <a:p>
          <a:endParaRPr lang="fr-FR"/>
        </a:p>
      </dgm:t>
    </dgm:pt>
    <dgm:pt modelId="{CF90E6F8-3576-4E19-9505-AFE9BAAEA269}" type="sibTrans" cxnId="{6A9BD2E5-FBAA-46AE-91B3-A9D0E437CC19}">
      <dgm:prSet/>
      <dgm:spPr/>
      <dgm:t>
        <a:bodyPr/>
        <a:lstStyle/>
        <a:p>
          <a:endParaRPr lang="fr-FR"/>
        </a:p>
      </dgm:t>
    </dgm:pt>
    <dgm:pt modelId="{653CBC64-C3E0-4FED-8FD1-AAE6BAB7E537}">
      <dgm:prSet phldrT="[Texte]">
        <dgm:style>
          <a:lnRef idx="1">
            <a:schemeClr val="accent5"/>
          </a:lnRef>
          <a:fillRef idx="2">
            <a:schemeClr val="accent5"/>
          </a:fillRef>
          <a:effectRef idx="1">
            <a:schemeClr val="accent5"/>
          </a:effectRef>
          <a:fontRef idx="minor">
            <a:schemeClr val="dk1"/>
          </a:fontRef>
        </dgm:style>
      </dgm:prSet>
      <dgm:spPr/>
      <dgm:t>
        <a:bodyPr/>
        <a:lstStyle/>
        <a:p>
          <a:r>
            <a:rPr lang="ar-DZ" dirty="0" smtClean="0"/>
            <a:t>قادر على توقع التغيرات خارجيا وأثرها على المنظمة</a:t>
          </a:r>
          <a:endParaRPr lang="fr-FR" dirty="0"/>
        </a:p>
      </dgm:t>
    </dgm:pt>
    <dgm:pt modelId="{BE24E6B6-756B-407C-A0E0-CE41D52AABD6}" type="parTrans" cxnId="{98CFA863-47B4-4F96-9014-A4FE5B458864}">
      <dgm:prSet/>
      <dgm:spPr/>
      <dgm:t>
        <a:bodyPr/>
        <a:lstStyle/>
        <a:p>
          <a:endParaRPr lang="fr-FR"/>
        </a:p>
      </dgm:t>
    </dgm:pt>
    <dgm:pt modelId="{C29612DB-EE30-435A-98AD-969F0590398A}" type="sibTrans" cxnId="{98CFA863-47B4-4F96-9014-A4FE5B458864}">
      <dgm:prSet/>
      <dgm:spPr/>
      <dgm:t>
        <a:bodyPr/>
        <a:lstStyle/>
        <a:p>
          <a:endParaRPr lang="fr-FR"/>
        </a:p>
      </dgm:t>
    </dgm:pt>
    <dgm:pt modelId="{89647BE2-BF7C-4F37-BF10-B4AD2773710A}">
      <dgm:prSet phldrT="[Texte]"/>
      <dgm:spPr/>
      <dgm:t>
        <a:bodyPr/>
        <a:lstStyle/>
        <a:p>
          <a:pPr rtl="1"/>
          <a:r>
            <a:rPr lang="ar-DZ" b="1" dirty="0" smtClean="0">
              <a:solidFill>
                <a:schemeClr val="tx1"/>
              </a:solidFill>
            </a:rPr>
            <a:t>القائد كمحدد للتوجه: يحدد تطلعاته في ظل بالبيئة الخارجية</a:t>
          </a:r>
          <a:endParaRPr lang="fr-FR" b="1" dirty="0">
            <a:solidFill>
              <a:schemeClr val="tx1"/>
            </a:solidFill>
          </a:endParaRPr>
        </a:p>
      </dgm:t>
    </dgm:pt>
    <dgm:pt modelId="{4FFC0B21-4D50-4D4F-80BB-6A011E8E8E2E}" type="parTrans" cxnId="{4579A86C-2698-436D-A2AB-92D120E53F5B}">
      <dgm:prSet/>
      <dgm:spPr/>
      <dgm:t>
        <a:bodyPr/>
        <a:lstStyle/>
        <a:p>
          <a:endParaRPr lang="fr-FR"/>
        </a:p>
      </dgm:t>
    </dgm:pt>
    <dgm:pt modelId="{B4843938-8AB2-425F-9286-FAAABB960405}" type="sibTrans" cxnId="{4579A86C-2698-436D-A2AB-92D120E53F5B}">
      <dgm:prSet/>
      <dgm:spPr/>
      <dgm:t>
        <a:bodyPr/>
        <a:lstStyle/>
        <a:p>
          <a:endParaRPr lang="fr-FR"/>
        </a:p>
      </dgm:t>
    </dgm:pt>
    <dgm:pt modelId="{654E2267-164B-4AB6-B276-8A1C069BC7FE}">
      <dgm:prSet phldrT="[Texte]">
        <dgm:style>
          <a:lnRef idx="1">
            <a:schemeClr val="accent3"/>
          </a:lnRef>
          <a:fillRef idx="2">
            <a:schemeClr val="accent3"/>
          </a:fillRef>
          <a:effectRef idx="1">
            <a:schemeClr val="accent3"/>
          </a:effectRef>
          <a:fontRef idx="minor">
            <a:schemeClr val="dk1"/>
          </a:fontRef>
        </dgm:style>
      </dgm:prSet>
      <dgm:spPr/>
      <dgm:t>
        <a:bodyPr/>
        <a:lstStyle/>
        <a:p>
          <a:r>
            <a:rPr lang="ar-DZ" dirty="0" smtClean="0"/>
            <a:t>وضع مجموعة من النقاط التي تضمن الوصول الى النهاية</a:t>
          </a:r>
          <a:endParaRPr lang="fr-FR" dirty="0"/>
        </a:p>
      </dgm:t>
    </dgm:pt>
    <dgm:pt modelId="{6DB05A68-F5D1-47B9-BEBA-36D8644B2B49}" type="parTrans" cxnId="{C5E1A513-0760-4C23-966A-183D905EC993}">
      <dgm:prSet/>
      <dgm:spPr/>
      <dgm:t>
        <a:bodyPr/>
        <a:lstStyle/>
        <a:p>
          <a:endParaRPr lang="fr-FR"/>
        </a:p>
      </dgm:t>
    </dgm:pt>
    <dgm:pt modelId="{E5DF7531-4285-41DF-AB0D-ABD5B0EA77F5}" type="sibTrans" cxnId="{C5E1A513-0760-4C23-966A-183D905EC993}">
      <dgm:prSet/>
      <dgm:spPr/>
      <dgm:t>
        <a:bodyPr/>
        <a:lstStyle/>
        <a:p>
          <a:endParaRPr lang="fr-FR"/>
        </a:p>
      </dgm:t>
    </dgm:pt>
    <dgm:pt modelId="{55E45F9D-D916-4EF7-8B26-9EB15FDE79B3}">
      <dgm:prSet phldrT="[Texte]"/>
      <dgm:spPr/>
      <dgm:t>
        <a:bodyPr/>
        <a:lstStyle/>
        <a:p>
          <a:pPr algn="ctr" rtl="1"/>
          <a:r>
            <a:rPr lang="ar-DZ" b="1" dirty="0" smtClean="0">
              <a:solidFill>
                <a:schemeClr val="tx1"/>
              </a:solidFill>
            </a:rPr>
            <a:t>القائد كمدرب للفريق: تشجيع الأفراد لعيش الرؤية</a:t>
          </a:r>
          <a:endParaRPr lang="fr-FR" b="1" dirty="0">
            <a:solidFill>
              <a:schemeClr val="tx1"/>
            </a:solidFill>
          </a:endParaRPr>
        </a:p>
      </dgm:t>
    </dgm:pt>
    <dgm:pt modelId="{E4CC0662-A56B-485C-8E2C-438388406E13}" type="parTrans" cxnId="{DD69E45C-EE96-4712-B0F5-C98E98960074}">
      <dgm:prSet/>
      <dgm:spPr/>
      <dgm:t>
        <a:bodyPr/>
        <a:lstStyle/>
        <a:p>
          <a:endParaRPr lang="fr-FR"/>
        </a:p>
      </dgm:t>
    </dgm:pt>
    <dgm:pt modelId="{82FF15E4-2DA6-42AD-9E5D-241CD341B07E}" type="sibTrans" cxnId="{DD69E45C-EE96-4712-B0F5-C98E98960074}">
      <dgm:prSet/>
      <dgm:spPr/>
      <dgm:t>
        <a:bodyPr/>
        <a:lstStyle/>
        <a:p>
          <a:endParaRPr lang="fr-FR"/>
        </a:p>
      </dgm:t>
    </dgm:pt>
    <dgm:pt modelId="{2CD41863-6352-46AB-974B-A3E78B0E45EE}">
      <dgm:prSet phldrT="[Texte]"/>
      <dgm:spPr>
        <a:solidFill>
          <a:srgbClr val="FFFF00">
            <a:alpha val="90000"/>
          </a:srgbClr>
        </a:solidFill>
      </dgm:spPr>
      <dgm:t>
        <a:bodyPr/>
        <a:lstStyle/>
        <a:p>
          <a:r>
            <a:rPr lang="ar-DZ" dirty="0" smtClean="0"/>
            <a:t>تعريف الأفراد بظروفهم وماذا تعني الرؤية بالنسبة لهم وكيف سينفذها</a:t>
          </a:r>
          <a:endParaRPr lang="fr-FR" dirty="0"/>
        </a:p>
      </dgm:t>
    </dgm:pt>
    <dgm:pt modelId="{BC586FE0-9941-49EC-83B4-E71DFA69037E}" type="parTrans" cxnId="{96077C9C-47FF-4A21-BFE4-433141AE95A8}">
      <dgm:prSet/>
      <dgm:spPr/>
      <dgm:t>
        <a:bodyPr/>
        <a:lstStyle/>
        <a:p>
          <a:endParaRPr lang="fr-FR"/>
        </a:p>
      </dgm:t>
    </dgm:pt>
    <dgm:pt modelId="{5A968FCA-D857-4207-9311-CB4EF98ACD13}" type="sibTrans" cxnId="{96077C9C-47FF-4A21-BFE4-433141AE95A8}">
      <dgm:prSet/>
      <dgm:spPr/>
      <dgm:t>
        <a:bodyPr/>
        <a:lstStyle/>
        <a:p>
          <a:endParaRPr lang="fr-FR"/>
        </a:p>
      </dgm:t>
    </dgm:pt>
    <dgm:pt modelId="{11127886-20F3-4144-B9EE-26BA46AF7A47}">
      <dgm:prSet phldrT="[Texte]"/>
      <dgm:spPr/>
      <dgm:t>
        <a:bodyPr/>
        <a:lstStyle/>
        <a:p>
          <a:pPr algn="ctr" rtl="1"/>
          <a:r>
            <a:rPr lang="ar-DZ" b="1" dirty="0" smtClean="0">
              <a:solidFill>
                <a:schemeClr val="tx1"/>
              </a:solidFill>
            </a:rPr>
            <a:t>القائد كمتحدث: متكلم ماهر ومستمع مهتم، ملم برؤية الشركة </a:t>
          </a:r>
          <a:endParaRPr lang="fr-FR" b="1" dirty="0">
            <a:solidFill>
              <a:schemeClr val="tx1"/>
            </a:solidFill>
          </a:endParaRPr>
        </a:p>
      </dgm:t>
    </dgm:pt>
    <dgm:pt modelId="{91B94180-A5F6-41E3-8735-D8F542D9C01C}" type="parTrans" cxnId="{7BBBCD72-23AD-46F8-A0F3-C572BA85F028}">
      <dgm:prSet/>
      <dgm:spPr/>
      <dgm:t>
        <a:bodyPr/>
        <a:lstStyle/>
        <a:p>
          <a:endParaRPr lang="fr-FR"/>
        </a:p>
      </dgm:t>
    </dgm:pt>
    <dgm:pt modelId="{5ACE3BF3-E242-4455-B6E4-51E47ADC34AC}" type="sibTrans" cxnId="{7BBBCD72-23AD-46F8-A0F3-C572BA85F028}">
      <dgm:prSet/>
      <dgm:spPr/>
      <dgm:t>
        <a:bodyPr/>
        <a:lstStyle/>
        <a:p>
          <a:endParaRPr lang="fr-FR"/>
        </a:p>
      </dgm:t>
    </dgm:pt>
    <dgm:pt modelId="{861D41EB-E501-4502-B16F-FFD4E7E70F85}">
      <dgm:prSet phldrT="[Texte]">
        <dgm:style>
          <a:lnRef idx="1">
            <a:schemeClr val="accent6"/>
          </a:lnRef>
          <a:fillRef idx="2">
            <a:schemeClr val="accent6"/>
          </a:fillRef>
          <a:effectRef idx="1">
            <a:schemeClr val="accent6"/>
          </a:effectRef>
          <a:fontRef idx="minor">
            <a:schemeClr val="dk1"/>
          </a:fontRef>
        </dgm:style>
      </dgm:prSet>
      <dgm:spPr/>
      <dgm:t>
        <a:bodyPr/>
        <a:lstStyle/>
        <a:p>
          <a:r>
            <a:rPr lang="ar-DZ" dirty="0" smtClean="0"/>
            <a:t>المفاوض الرئيسي مع المنظمات الأخرى</a:t>
          </a:r>
          <a:endParaRPr lang="fr-FR" dirty="0"/>
        </a:p>
      </dgm:t>
    </dgm:pt>
    <dgm:pt modelId="{66037199-EB4D-47A9-8262-16E5703F098B}" type="parTrans" cxnId="{190E3427-14E1-4016-A970-1B966CDB876C}">
      <dgm:prSet/>
      <dgm:spPr/>
      <dgm:t>
        <a:bodyPr/>
        <a:lstStyle/>
        <a:p>
          <a:endParaRPr lang="fr-FR"/>
        </a:p>
      </dgm:t>
    </dgm:pt>
    <dgm:pt modelId="{45368877-80BD-4E8A-B36A-D7F2B15B498E}" type="sibTrans" cxnId="{190E3427-14E1-4016-A970-1B966CDB876C}">
      <dgm:prSet/>
      <dgm:spPr/>
      <dgm:t>
        <a:bodyPr/>
        <a:lstStyle/>
        <a:p>
          <a:endParaRPr lang="fr-FR"/>
        </a:p>
      </dgm:t>
    </dgm:pt>
    <dgm:pt modelId="{437212A6-07C9-46F2-BE72-9D68BF4D70BE}" type="pres">
      <dgm:prSet presAssocID="{639E2928-ED85-4944-9DE5-FE88C02871A2}" presName="cycleMatrixDiagram" presStyleCnt="0">
        <dgm:presLayoutVars>
          <dgm:chMax val="1"/>
          <dgm:dir/>
          <dgm:animLvl val="lvl"/>
          <dgm:resizeHandles val="exact"/>
        </dgm:presLayoutVars>
      </dgm:prSet>
      <dgm:spPr/>
      <dgm:t>
        <a:bodyPr/>
        <a:lstStyle/>
        <a:p>
          <a:endParaRPr lang="fr-FR"/>
        </a:p>
      </dgm:t>
    </dgm:pt>
    <dgm:pt modelId="{E8A80F45-8084-4794-88DB-B7C98333E6E4}" type="pres">
      <dgm:prSet presAssocID="{639E2928-ED85-4944-9DE5-FE88C02871A2}" presName="children" presStyleCnt="0"/>
      <dgm:spPr/>
    </dgm:pt>
    <dgm:pt modelId="{4965B450-14DA-4691-B613-85AD7E1B097E}" type="pres">
      <dgm:prSet presAssocID="{639E2928-ED85-4944-9DE5-FE88C02871A2}" presName="child1group" presStyleCnt="0"/>
      <dgm:spPr/>
    </dgm:pt>
    <dgm:pt modelId="{BA58686C-CF39-4293-A6AE-67E961C5F818}" type="pres">
      <dgm:prSet presAssocID="{639E2928-ED85-4944-9DE5-FE88C02871A2}" presName="child1" presStyleLbl="bgAcc1" presStyleIdx="0" presStyleCnt="4"/>
      <dgm:spPr/>
      <dgm:t>
        <a:bodyPr/>
        <a:lstStyle/>
        <a:p>
          <a:endParaRPr lang="fr-FR"/>
        </a:p>
      </dgm:t>
    </dgm:pt>
    <dgm:pt modelId="{F8563115-2D57-4EA0-9EEF-4B6D38634671}" type="pres">
      <dgm:prSet presAssocID="{639E2928-ED85-4944-9DE5-FE88C02871A2}" presName="child1Text" presStyleLbl="bgAcc1" presStyleIdx="0" presStyleCnt="4">
        <dgm:presLayoutVars>
          <dgm:bulletEnabled val="1"/>
        </dgm:presLayoutVars>
      </dgm:prSet>
      <dgm:spPr/>
      <dgm:t>
        <a:bodyPr/>
        <a:lstStyle/>
        <a:p>
          <a:endParaRPr lang="fr-FR"/>
        </a:p>
      </dgm:t>
    </dgm:pt>
    <dgm:pt modelId="{3B682824-C9C5-424B-B49F-829DAF24F0DE}" type="pres">
      <dgm:prSet presAssocID="{639E2928-ED85-4944-9DE5-FE88C02871A2}" presName="child2group" presStyleCnt="0"/>
      <dgm:spPr/>
    </dgm:pt>
    <dgm:pt modelId="{8349F2C2-8E1F-4C53-8BDC-39D58A47586F}" type="pres">
      <dgm:prSet presAssocID="{639E2928-ED85-4944-9DE5-FE88C02871A2}" presName="child2" presStyleLbl="bgAcc1" presStyleIdx="1" presStyleCnt="4"/>
      <dgm:spPr/>
      <dgm:t>
        <a:bodyPr/>
        <a:lstStyle/>
        <a:p>
          <a:endParaRPr lang="fr-FR"/>
        </a:p>
      </dgm:t>
    </dgm:pt>
    <dgm:pt modelId="{B6ACE686-FBA4-420F-93F3-9314AB0A9E35}" type="pres">
      <dgm:prSet presAssocID="{639E2928-ED85-4944-9DE5-FE88C02871A2}" presName="child2Text" presStyleLbl="bgAcc1" presStyleIdx="1" presStyleCnt="4">
        <dgm:presLayoutVars>
          <dgm:bulletEnabled val="1"/>
        </dgm:presLayoutVars>
      </dgm:prSet>
      <dgm:spPr/>
      <dgm:t>
        <a:bodyPr/>
        <a:lstStyle/>
        <a:p>
          <a:endParaRPr lang="fr-FR"/>
        </a:p>
      </dgm:t>
    </dgm:pt>
    <dgm:pt modelId="{10D020A6-A30F-495F-82F8-2019E6A6FCF3}" type="pres">
      <dgm:prSet presAssocID="{639E2928-ED85-4944-9DE5-FE88C02871A2}" presName="child3group" presStyleCnt="0"/>
      <dgm:spPr/>
    </dgm:pt>
    <dgm:pt modelId="{FEC0D842-6B80-46F5-A021-2F78FA105276}" type="pres">
      <dgm:prSet presAssocID="{639E2928-ED85-4944-9DE5-FE88C02871A2}" presName="child3" presStyleLbl="bgAcc1" presStyleIdx="2" presStyleCnt="4"/>
      <dgm:spPr/>
      <dgm:t>
        <a:bodyPr/>
        <a:lstStyle/>
        <a:p>
          <a:endParaRPr lang="fr-FR"/>
        </a:p>
      </dgm:t>
    </dgm:pt>
    <dgm:pt modelId="{7E2CE131-468F-4B4E-8A0E-A856B3B22EB4}" type="pres">
      <dgm:prSet presAssocID="{639E2928-ED85-4944-9DE5-FE88C02871A2}" presName="child3Text" presStyleLbl="bgAcc1" presStyleIdx="2" presStyleCnt="4">
        <dgm:presLayoutVars>
          <dgm:bulletEnabled val="1"/>
        </dgm:presLayoutVars>
      </dgm:prSet>
      <dgm:spPr/>
      <dgm:t>
        <a:bodyPr/>
        <a:lstStyle/>
        <a:p>
          <a:endParaRPr lang="fr-FR"/>
        </a:p>
      </dgm:t>
    </dgm:pt>
    <dgm:pt modelId="{F719E9FE-A42E-430D-88EB-2DD059E50509}" type="pres">
      <dgm:prSet presAssocID="{639E2928-ED85-4944-9DE5-FE88C02871A2}" presName="child4group" presStyleCnt="0"/>
      <dgm:spPr/>
    </dgm:pt>
    <dgm:pt modelId="{22A1DA27-9714-4F10-B285-76347B4C212C}" type="pres">
      <dgm:prSet presAssocID="{639E2928-ED85-4944-9DE5-FE88C02871A2}" presName="child4" presStyleLbl="bgAcc1" presStyleIdx="3" presStyleCnt="4"/>
      <dgm:spPr/>
      <dgm:t>
        <a:bodyPr/>
        <a:lstStyle/>
        <a:p>
          <a:endParaRPr lang="fr-FR"/>
        </a:p>
      </dgm:t>
    </dgm:pt>
    <dgm:pt modelId="{F66A7880-A789-4BF7-BDDC-4B86AE85707E}" type="pres">
      <dgm:prSet presAssocID="{639E2928-ED85-4944-9DE5-FE88C02871A2}" presName="child4Text" presStyleLbl="bgAcc1" presStyleIdx="3" presStyleCnt="4">
        <dgm:presLayoutVars>
          <dgm:bulletEnabled val="1"/>
        </dgm:presLayoutVars>
      </dgm:prSet>
      <dgm:spPr/>
      <dgm:t>
        <a:bodyPr/>
        <a:lstStyle/>
        <a:p>
          <a:endParaRPr lang="fr-FR"/>
        </a:p>
      </dgm:t>
    </dgm:pt>
    <dgm:pt modelId="{9F48AA82-2DC0-4D4E-AC31-7F1C54CE137A}" type="pres">
      <dgm:prSet presAssocID="{639E2928-ED85-4944-9DE5-FE88C02871A2}" presName="childPlaceholder" presStyleCnt="0"/>
      <dgm:spPr/>
    </dgm:pt>
    <dgm:pt modelId="{0695375D-4F48-4E0E-84B1-C778C1F66C4D}" type="pres">
      <dgm:prSet presAssocID="{639E2928-ED85-4944-9DE5-FE88C02871A2}" presName="circle" presStyleCnt="0"/>
      <dgm:spPr/>
    </dgm:pt>
    <dgm:pt modelId="{7B125DF0-5FEF-477B-81CC-682538A13324}" type="pres">
      <dgm:prSet presAssocID="{639E2928-ED85-4944-9DE5-FE88C02871A2}" presName="quadrant1" presStyleLbl="node1" presStyleIdx="0" presStyleCnt="4">
        <dgm:presLayoutVars>
          <dgm:chMax val="1"/>
          <dgm:bulletEnabled val="1"/>
        </dgm:presLayoutVars>
      </dgm:prSet>
      <dgm:spPr/>
      <dgm:t>
        <a:bodyPr/>
        <a:lstStyle/>
        <a:p>
          <a:endParaRPr lang="fr-FR"/>
        </a:p>
      </dgm:t>
    </dgm:pt>
    <dgm:pt modelId="{B640DF72-B11D-4DCA-82B7-1D231D36C334}" type="pres">
      <dgm:prSet presAssocID="{639E2928-ED85-4944-9DE5-FE88C02871A2}" presName="quadrant2" presStyleLbl="node1" presStyleIdx="1" presStyleCnt="4">
        <dgm:presLayoutVars>
          <dgm:chMax val="1"/>
          <dgm:bulletEnabled val="1"/>
        </dgm:presLayoutVars>
      </dgm:prSet>
      <dgm:spPr/>
      <dgm:t>
        <a:bodyPr/>
        <a:lstStyle/>
        <a:p>
          <a:endParaRPr lang="fr-FR"/>
        </a:p>
      </dgm:t>
    </dgm:pt>
    <dgm:pt modelId="{1C8EC870-4201-4994-99F9-5A86449B4029}" type="pres">
      <dgm:prSet presAssocID="{639E2928-ED85-4944-9DE5-FE88C02871A2}" presName="quadrant3" presStyleLbl="node1" presStyleIdx="2" presStyleCnt="4">
        <dgm:presLayoutVars>
          <dgm:chMax val="1"/>
          <dgm:bulletEnabled val="1"/>
        </dgm:presLayoutVars>
      </dgm:prSet>
      <dgm:spPr/>
      <dgm:t>
        <a:bodyPr/>
        <a:lstStyle/>
        <a:p>
          <a:endParaRPr lang="fr-FR"/>
        </a:p>
      </dgm:t>
    </dgm:pt>
    <dgm:pt modelId="{86B98996-1C37-4549-9538-71C3652AA13E}" type="pres">
      <dgm:prSet presAssocID="{639E2928-ED85-4944-9DE5-FE88C02871A2}" presName="quadrant4" presStyleLbl="node1" presStyleIdx="3" presStyleCnt="4">
        <dgm:presLayoutVars>
          <dgm:chMax val="1"/>
          <dgm:bulletEnabled val="1"/>
        </dgm:presLayoutVars>
      </dgm:prSet>
      <dgm:spPr/>
      <dgm:t>
        <a:bodyPr/>
        <a:lstStyle/>
        <a:p>
          <a:endParaRPr lang="fr-FR"/>
        </a:p>
      </dgm:t>
    </dgm:pt>
    <dgm:pt modelId="{728BB31D-6C9B-4679-88E4-7577F59E2907}" type="pres">
      <dgm:prSet presAssocID="{639E2928-ED85-4944-9DE5-FE88C02871A2}" presName="quadrantPlaceholder" presStyleCnt="0"/>
      <dgm:spPr/>
    </dgm:pt>
    <dgm:pt modelId="{CFB7B538-37DC-4848-9204-70A77268ABA0}" type="pres">
      <dgm:prSet presAssocID="{639E2928-ED85-4944-9DE5-FE88C02871A2}" presName="center1" presStyleLbl="fgShp" presStyleIdx="0" presStyleCnt="2"/>
      <dgm:spPr/>
    </dgm:pt>
    <dgm:pt modelId="{16CEF7C0-36F0-48F1-B366-2651F581A22B}" type="pres">
      <dgm:prSet presAssocID="{639E2928-ED85-4944-9DE5-FE88C02871A2}" presName="center2" presStyleLbl="fgShp" presStyleIdx="1" presStyleCnt="2"/>
      <dgm:spPr/>
    </dgm:pt>
  </dgm:ptLst>
  <dgm:cxnLst>
    <dgm:cxn modelId="{21A43BC2-580A-4270-89CF-B94D716A4C77}" type="presOf" srcId="{654E2267-164B-4AB6-B276-8A1C069BC7FE}" destId="{B6ACE686-FBA4-420F-93F3-9314AB0A9E35}" srcOrd="1" destOrd="0" presId="urn:microsoft.com/office/officeart/2005/8/layout/cycle4#1"/>
    <dgm:cxn modelId="{CC4BB8BD-8F98-455D-9023-3DA863B2BC67}" type="presOf" srcId="{DE357DED-6610-4B60-A787-2CE6425140DD}" destId="{7B125DF0-5FEF-477B-81CC-682538A13324}" srcOrd="0" destOrd="0" presId="urn:microsoft.com/office/officeart/2005/8/layout/cycle4#1"/>
    <dgm:cxn modelId="{3400A9B9-0DE1-4C7C-9121-57741E83B2DD}" type="presOf" srcId="{11127886-20F3-4144-B9EE-26BA46AF7A47}" destId="{86B98996-1C37-4549-9538-71C3652AA13E}" srcOrd="0" destOrd="0" presId="urn:microsoft.com/office/officeart/2005/8/layout/cycle4#1"/>
    <dgm:cxn modelId="{DD69E45C-EE96-4712-B0F5-C98E98960074}" srcId="{639E2928-ED85-4944-9DE5-FE88C02871A2}" destId="{55E45F9D-D916-4EF7-8B26-9EB15FDE79B3}" srcOrd="2" destOrd="0" parTransId="{E4CC0662-A56B-485C-8E2C-438388406E13}" sibTransId="{82FF15E4-2DA6-42AD-9E5D-241CD341B07E}"/>
    <dgm:cxn modelId="{6A9BD2E5-FBAA-46AE-91B3-A9D0E437CC19}" srcId="{639E2928-ED85-4944-9DE5-FE88C02871A2}" destId="{DE357DED-6610-4B60-A787-2CE6425140DD}" srcOrd="0" destOrd="0" parTransId="{8D9BF3C4-3206-4CE9-9076-044E3C7E689D}" sibTransId="{CF90E6F8-3576-4E19-9505-AFE9BAAEA269}"/>
    <dgm:cxn modelId="{DBA7964D-90F4-4389-90C8-FA2CE7896B26}" type="presOf" srcId="{2CD41863-6352-46AB-974B-A3E78B0E45EE}" destId="{FEC0D842-6B80-46F5-A021-2F78FA105276}" srcOrd="0" destOrd="0" presId="urn:microsoft.com/office/officeart/2005/8/layout/cycle4#1"/>
    <dgm:cxn modelId="{E295B37B-63C0-4854-9D24-41CDEC88AD8D}" type="presOf" srcId="{653CBC64-C3E0-4FED-8FD1-AAE6BAB7E537}" destId="{BA58686C-CF39-4293-A6AE-67E961C5F818}" srcOrd="0" destOrd="0" presId="urn:microsoft.com/office/officeart/2005/8/layout/cycle4#1"/>
    <dgm:cxn modelId="{C5E1A513-0760-4C23-966A-183D905EC993}" srcId="{89647BE2-BF7C-4F37-BF10-B4AD2773710A}" destId="{654E2267-164B-4AB6-B276-8A1C069BC7FE}" srcOrd="0" destOrd="0" parTransId="{6DB05A68-F5D1-47B9-BEBA-36D8644B2B49}" sibTransId="{E5DF7531-4285-41DF-AB0D-ABD5B0EA77F5}"/>
    <dgm:cxn modelId="{F5079204-E8A9-4A18-8BF3-5890E961325F}" type="presOf" srcId="{639E2928-ED85-4944-9DE5-FE88C02871A2}" destId="{437212A6-07C9-46F2-BE72-9D68BF4D70BE}" srcOrd="0" destOrd="0" presId="urn:microsoft.com/office/officeart/2005/8/layout/cycle4#1"/>
    <dgm:cxn modelId="{F6EDBFED-D209-475F-B67F-22792EEE9A4F}" type="presOf" srcId="{653CBC64-C3E0-4FED-8FD1-AAE6BAB7E537}" destId="{F8563115-2D57-4EA0-9EEF-4B6D38634671}" srcOrd="1" destOrd="0" presId="urn:microsoft.com/office/officeart/2005/8/layout/cycle4#1"/>
    <dgm:cxn modelId="{8447755F-8120-4D9D-B83A-8DE4B696A220}" type="presOf" srcId="{55E45F9D-D916-4EF7-8B26-9EB15FDE79B3}" destId="{1C8EC870-4201-4994-99F9-5A86449B4029}" srcOrd="0" destOrd="0" presId="urn:microsoft.com/office/officeart/2005/8/layout/cycle4#1"/>
    <dgm:cxn modelId="{190E3427-14E1-4016-A970-1B966CDB876C}" srcId="{11127886-20F3-4144-B9EE-26BA46AF7A47}" destId="{861D41EB-E501-4502-B16F-FFD4E7E70F85}" srcOrd="0" destOrd="0" parTransId="{66037199-EB4D-47A9-8262-16E5703F098B}" sibTransId="{45368877-80BD-4E8A-B36A-D7F2B15B498E}"/>
    <dgm:cxn modelId="{98CFA863-47B4-4F96-9014-A4FE5B458864}" srcId="{DE357DED-6610-4B60-A787-2CE6425140DD}" destId="{653CBC64-C3E0-4FED-8FD1-AAE6BAB7E537}" srcOrd="0" destOrd="0" parTransId="{BE24E6B6-756B-407C-A0E0-CE41D52AABD6}" sibTransId="{C29612DB-EE30-435A-98AD-969F0590398A}"/>
    <dgm:cxn modelId="{4579A86C-2698-436D-A2AB-92D120E53F5B}" srcId="{639E2928-ED85-4944-9DE5-FE88C02871A2}" destId="{89647BE2-BF7C-4F37-BF10-B4AD2773710A}" srcOrd="1" destOrd="0" parTransId="{4FFC0B21-4D50-4D4F-80BB-6A011E8E8E2E}" sibTransId="{B4843938-8AB2-425F-9286-FAAABB960405}"/>
    <dgm:cxn modelId="{96077C9C-47FF-4A21-BFE4-433141AE95A8}" srcId="{55E45F9D-D916-4EF7-8B26-9EB15FDE79B3}" destId="{2CD41863-6352-46AB-974B-A3E78B0E45EE}" srcOrd="0" destOrd="0" parTransId="{BC586FE0-9941-49EC-83B4-E71DFA69037E}" sibTransId="{5A968FCA-D857-4207-9311-CB4EF98ACD13}"/>
    <dgm:cxn modelId="{71CDB74F-1772-45BB-B7D7-54C3C6E6B88B}" type="presOf" srcId="{861D41EB-E501-4502-B16F-FFD4E7E70F85}" destId="{22A1DA27-9714-4F10-B285-76347B4C212C}" srcOrd="0" destOrd="0" presId="urn:microsoft.com/office/officeart/2005/8/layout/cycle4#1"/>
    <dgm:cxn modelId="{EE09DDA3-B455-47B4-85DA-BC88652D8C72}" type="presOf" srcId="{861D41EB-E501-4502-B16F-FFD4E7E70F85}" destId="{F66A7880-A789-4BF7-BDDC-4B86AE85707E}" srcOrd="1" destOrd="0" presId="urn:microsoft.com/office/officeart/2005/8/layout/cycle4#1"/>
    <dgm:cxn modelId="{7BBBCD72-23AD-46F8-A0F3-C572BA85F028}" srcId="{639E2928-ED85-4944-9DE5-FE88C02871A2}" destId="{11127886-20F3-4144-B9EE-26BA46AF7A47}" srcOrd="3" destOrd="0" parTransId="{91B94180-A5F6-41E3-8735-D8F542D9C01C}" sibTransId="{5ACE3BF3-E242-4455-B6E4-51E47ADC34AC}"/>
    <dgm:cxn modelId="{6D11E085-4D46-45D2-B297-307F44EE90DB}" type="presOf" srcId="{89647BE2-BF7C-4F37-BF10-B4AD2773710A}" destId="{B640DF72-B11D-4DCA-82B7-1D231D36C334}" srcOrd="0" destOrd="0" presId="urn:microsoft.com/office/officeart/2005/8/layout/cycle4#1"/>
    <dgm:cxn modelId="{92896FEB-1E2D-4198-AB1E-77D7BFCC5A71}" type="presOf" srcId="{654E2267-164B-4AB6-B276-8A1C069BC7FE}" destId="{8349F2C2-8E1F-4C53-8BDC-39D58A47586F}" srcOrd="0" destOrd="0" presId="urn:microsoft.com/office/officeart/2005/8/layout/cycle4#1"/>
    <dgm:cxn modelId="{89C468F9-B5C8-46D8-B10A-E895175999F4}" type="presOf" srcId="{2CD41863-6352-46AB-974B-A3E78B0E45EE}" destId="{7E2CE131-468F-4B4E-8A0E-A856B3B22EB4}" srcOrd="1" destOrd="0" presId="urn:microsoft.com/office/officeart/2005/8/layout/cycle4#1"/>
    <dgm:cxn modelId="{67BB2CB8-A637-4D39-A757-C56F2EDE871A}" type="presParOf" srcId="{437212A6-07C9-46F2-BE72-9D68BF4D70BE}" destId="{E8A80F45-8084-4794-88DB-B7C98333E6E4}" srcOrd="0" destOrd="0" presId="urn:microsoft.com/office/officeart/2005/8/layout/cycle4#1"/>
    <dgm:cxn modelId="{8FB4C647-B287-41B7-949C-5D77B0A6A1FE}" type="presParOf" srcId="{E8A80F45-8084-4794-88DB-B7C98333E6E4}" destId="{4965B450-14DA-4691-B613-85AD7E1B097E}" srcOrd="0" destOrd="0" presId="urn:microsoft.com/office/officeart/2005/8/layout/cycle4#1"/>
    <dgm:cxn modelId="{771501AD-38FD-4D89-ADFD-7F0E10F27BAC}" type="presParOf" srcId="{4965B450-14DA-4691-B613-85AD7E1B097E}" destId="{BA58686C-CF39-4293-A6AE-67E961C5F818}" srcOrd="0" destOrd="0" presId="urn:microsoft.com/office/officeart/2005/8/layout/cycle4#1"/>
    <dgm:cxn modelId="{567E10F4-D5D6-4BBC-A728-5D6E22F0269C}" type="presParOf" srcId="{4965B450-14DA-4691-B613-85AD7E1B097E}" destId="{F8563115-2D57-4EA0-9EEF-4B6D38634671}" srcOrd="1" destOrd="0" presId="urn:microsoft.com/office/officeart/2005/8/layout/cycle4#1"/>
    <dgm:cxn modelId="{7F1EE9FA-AB5C-46ED-8B3C-6C404AA623E8}" type="presParOf" srcId="{E8A80F45-8084-4794-88DB-B7C98333E6E4}" destId="{3B682824-C9C5-424B-B49F-829DAF24F0DE}" srcOrd="1" destOrd="0" presId="urn:microsoft.com/office/officeart/2005/8/layout/cycle4#1"/>
    <dgm:cxn modelId="{CF58DF4D-B6F0-4BE6-B15C-59906FAA3006}" type="presParOf" srcId="{3B682824-C9C5-424B-B49F-829DAF24F0DE}" destId="{8349F2C2-8E1F-4C53-8BDC-39D58A47586F}" srcOrd="0" destOrd="0" presId="urn:microsoft.com/office/officeart/2005/8/layout/cycle4#1"/>
    <dgm:cxn modelId="{2908C56B-20F7-4EC4-AB6B-044D41974098}" type="presParOf" srcId="{3B682824-C9C5-424B-B49F-829DAF24F0DE}" destId="{B6ACE686-FBA4-420F-93F3-9314AB0A9E35}" srcOrd="1" destOrd="0" presId="urn:microsoft.com/office/officeart/2005/8/layout/cycle4#1"/>
    <dgm:cxn modelId="{06D1CE23-18EB-4826-BED5-20042CBFA722}" type="presParOf" srcId="{E8A80F45-8084-4794-88DB-B7C98333E6E4}" destId="{10D020A6-A30F-495F-82F8-2019E6A6FCF3}" srcOrd="2" destOrd="0" presId="urn:microsoft.com/office/officeart/2005/8/layout/cycle4#1"/>
    <dgm:cxn modelId="{C0CE6101-2127-4C65-B3F3-96F9177FE89C}" type="presParOf" srcId="{10D020A6-A30F-495F-82F8-2019E6A6FCF3}" destId="{FEC0D842-6B80-46F5-A021-2F78FA105276}" srcOrd="0" destOrd="0" presId="urn:microsoft.com/office/officeart/2005/8/layout/cycle4#1"/>
    <dgm:cxn modelId="{C959580C-BB5E-4852-B289-BD6130104BD5}" type="presParOf" srcId="{10D020A6-A30F-495F-82F8-2019E6A6FCF3}" destId="{7E2CE131-468F-4B4E-8A0E-A856B3B22EB4}" srcOrd="1" destOrd="0" presId="urn:microsoft.com/office/officeart/2005/8/layout/cycle4#1"/>
    <dgm:cxn modelId="{5D8E10C6-8DCF-4896-AE6D-035A449E2895}" type="presParOf" srcId="{E8A80F45-8084-4794-88DB-B7C98333E6E4}" destId="{F719E9FE-A42E-430D-88EB-2DD059E50509}" srcOrd="3" destOrd="0" presId="urn:microsoft.com/office/officeart/2005/8/layout/cycle4#1"/>
    <dgm:cxn modelId="{BE234417-47A2-4861-A774-725603E872EF}" type="presParOf" srcId="{F719E9FE-A42E-430D-88EB-2DD059E50509}" destId="{22A1DA27-9714-4F10-B285-76347B4C212C}" srcOrd="0" destOrd="0" presId="urn:microsoft.com/office/officeart/2005/8/layout/cycle4#1"/>
    <dgm:cxn modelId="{1E0C2AEC-7B07-438E-8661-6B9DCA4E07FE}" type="presParOf" srcId="{F719E9FE-A42E-430D-88EB-2DD059E50509}" destId="{F66A7880-A789-4BF7-BDDC-4B86AE85707E}" srcOrd="1" destOrd="0" presId="urn:microsoft.com/office/officeart/2005/8/layout/cycle4#1"/>
    <dgm:cxn modelId="{7735B268-8D3F-41DB-8615-F5DF81CD05C7}" type="presParOf" srcId="{E8A80F45-8084-4794-88DB-B7C98333E6E4}" destId="{9F48AA82-2DC0-4D4E-AC31-7F1C54CE137A}" srcOrd="4" destOrd="0" presId="urn:microsoft.com/office/officeart/2005/8/layout/cycle4#1"/>
    <dgm:cxn modelId="{121E1913-7AC2-41B0-96DC-FD1C103E42DA}" type="presParOf" srcId="{437212A6-07C9-46F2-BE72-9D68BF4D70BE}" destId="{0695375D-4F48-4E0E-84B1-C778C1F66C4D}" srcOrd="1" destOrd="0" presId="urn:microsoft.com/office/officeart/2005/8/layout/cycle4#1"/>
    <dgm:cxn modelId="{1C3F49C1-810B-4AA0-B625-3D84A4BA6995}" type="presParOf" srcId="{0695375D-4F48-4E0E-84B1-C778C1F66C4D}" destId="{7B125DF0-5FEF-477B-81CC-682538A13324}" srcOrd="0" destOrd="0" presId="urn:microsoft.com/office/officeart/2005/8/layout/cycle4#1"/>
    <dgm:cxn modelId="{8358DCB6-55A6-48B6-817F-8D9E2E39FE0B}" type="presParOf" srcId="{0695375D-4F48-4E0E-84B1-C778C1F66C4D}" destId="{B640DF72-B11D-4DCA-82B7-1D231D36C334}" srcOrd="1" destOrd="0" presId="urn:microsoft.com/office/officeart/2005/8/layout/cycle4#1"/>
    <dgm:cxn modelId="{2348EAA6-87CD-4EC9-8108-C75B2BC62FB7}" type="presParOf" srcId="{0695375D-4F48-4E0E-84B1-C778C1F66C4D}" destId="{1C8EC870-4201-4994-99F9-5A86449B4029}" srcOrd="2" destOrd="0" presId="urn:microsoft.com/office/officeart/2005/8/layout/cycle4#1"/>
    <dgm:cxn modelId="{46A540FD-A551-4432-B8AD-12A65EB28F39}" type="presParOf" srcId="{0695375D-4F48-4E0E-84B1-C778C1F66C4D}" destId="{86B98996-1C37-4549-9538-71C3652AA13E}" srcOrd="3" destOrd="0" presId="urn:microsoft.com/office/officeart/2005/8/layout/cycle4#1"/>
    <dgm:cxn modelId="{FA2E6D02-F177-4FE8-A2A8-5297451947A0}" type="presParOf" srcId="{0695375D-4F48-4E0E-84B1-C778C1F66C4D}" destId="{728BB31D-6C9B-4679-88E4-7577F59E2907}" srcOrd="4" destOrd="0" presId="urn:microsoft.com/office/officeart/2005/8/layout/cycle4#1"/>
    <dgm:cxn modelId="{2AC92A11-68A1-4116-B05F-8932C94F8C87}" type="presParOf" srcId="{437212A6-07C9-46F2-BE72-9D68BF4D70BE}" destId="{CFB7B538-37DC-4848-9204-70A77268ABA0}" srcOrd="2" destOrd="0" presId="urn:microsoft.com/office/officeart/2005/8/layout/cycle4#1"/>
    <dgm:cxn modelId="{43C6F5E6-14AA-48F9-B01A-DCA46A80317D}" type="presParOf" srcId="{437212A6-07C9-46F2-BE72-9D68BF4D70BE}" destId="{16CEF7C0-36F0-48F1-B366-2651F581A22B}"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ACB236-CB35-465D-9E36-54C2F7E51886}" type="doc">
      <dgm:prSet loTypeId="urn:microsoft.com/office/officeart/2005/8/layout/chart3" loCatId="cycle" qsTypeId="urn:microsoft.com/office/officeart/2005/8/quickstyle/3d2" qsCatId="3D" csTypeId="urn:microsoft.com/office/officeart/2005/8/colors/colorful1#1" csCatId="colorful" phldr="1"/>
      <dgm:spPr/>
    </dgm:pt>
    <dgm:pt modelId="{C1E2147F-BC40-4EB0-856F-39486D48CC0D}">
      <dgm:prSet phldrT="[Texte]"/>
      <dgm:spPr/>
      <dgm:t>
        <a:bodyPr/>
        <a:lstStyle/>
        <a:p>
          <a:pPr rtl="1"/>
          <a:r>
            <a:rPr lang="ar-DZ" dirty="0" smtClean="0">
              <a:solidFill>
                <a:srgbClr val="FFFF00"/>
              </a:solidFill>
            </a:rPr>
            <a:t>التمايز أوالاختلاف</a:t>
          </a:r>
          <a:endParaRPr lang="fr-FR" dirty="0">
            <a:solidFill>
              <a:srgbClr val="FFFF00"/>
            </a:solidFill>
          </a:endParaRPr>
        </a:p>
      </dgm:t>
    </dgm:pt>
    <dgm:pt modelId="{33BB85A5-B582-45AB-B52A-C569976E0857}" type="parTrans" cxnId="{37DC57B0-D4D9-4694-B9E7-3AD43CAD76D8}">
      <dgm:prSet/>
      <dgm:spPr/>
      <dgm:t>
        <a:bodyPr/>
        <a:lstStyle/>
        <a:p>
          <a:endParaRPr lang="fr-FR"/>
        </a:p>
      </dgm:t>
    </dgm:pt>
    <dgm:pt modelId="{ABFD3C3F-08B3-45DF-82CF-F113E0322EFB}" type="sibTrans" cxnId="{37DC57B0-D4D9-4694-B9E7-3AD43CAD76D8}">
      <dgm:prSet/>
      <dgm:spPr/>
      <dgm:t>
        <a:bodyPr/>
        <a:lstStyle/>
        <a:p>
          <a:endParaRPr lang="fr-FR"/>
        </a:p>
      </dgm:t>
    </dgm:pt>
    <dgm:pt modelId="{79FB9CAB-BA9F-4AAE-A90B-5AEF3BFA24EC}">
      <dgm:prSet phldrT="[Texte]"/>
      <dgm:spPr/>
      <dgm:t>
        <a:bodyPr/>
        <a:lstStyle/>
        <a:p>
          <a:pPr rtl="1"/>
          <a:r>
            <a:rPr lang="ar-DZ" dirty="0" smtClean="0">
              <a:solidFill>
                <a:schemeClr val="tx1"/>
              </a:solidFill>
            </a:rPr>
            <a:t>ندرة الموارد</a:t>
          </a:r>
          <a:endParaRPr lang="fr-FR" dirty="0">
            <a:solidFill>
              <a:schemeClr val="tx1"/>
            </a:solidFill>
          </a:endParaRPr>
        </a:p>
      </dgm:t>
    </dgm:pt>
    <dgm:pt modelId="{84688485-B3F7-4CE3-B76F-FB0F3E0C4760}" type="parTrans" cxnId="{093CB78B-9A82-44DF-AEFC-EDDC1FAF9C94}">
      <dgm:prSet/>
      <dgm:spPr/>
      <dgm:t>
        <a:bodyPr/>
        <a:lstStyle/>
        <a:p>
          <a:endParaRPr lang="fr-FR"/>
        </a:p>
      </dgm:t>
    </dgm:pt>
    <dgm:pt modelId="{3061AA80-4AC2-400B-83C4-397B573D4D2F}" type="sibTrans" cxnId="{093CB78B-9A82-44DF-AEFC-EDDC1FAF9C94}">
      <dgm:prSet/>
      <dgm:spPr/>
      <dgm:t>
        <a:bodyPr/>
        <a:lstStyle/>
        <a:p>
          <a:endParaRPr lang="fr-FR"/>
        </a:p>
      </dgm:t>
    </dgm:pt>
    <dgm:pt modelId="{02F40413-3CEB-4E0C-896E-9B1890E25782}">
      <dgm:prSet phldrT="[Texte]"/>
      <dgm:spPr/>
      <dgm:t>
        <a:bodyPr/>
        <a:lstStyle/>
        <a:p>
          <a:pPr rtl="1"/>
          <a:r>
            <a:rPr lang="ar-DZ" dirty="0" smtClean="0">
              <a:solidFill>
                <a:srgbClr val="FFFF00"/>
              </a:solidFill>
            </a:rPr>
            <a:t>علاقات مهام العمل</a:t>
          </a:r>
          <a:endParaRPr lang="fr-FR" dirty="0">
            <a:solidFill>
              <a:srgbClr val="FFFF00"/>
            </a:solidFill>
          </a:endParaRPr>
        </a:p>
      </dgm:t>
    </dgm:pt>
    <dgm:pt modelId="{8D92E17B-8A3E-4C2E-A576-043F8A21697A}" type="parTrans" cxnId="{E93124FC-02B3-45B9-93B8-16ACFFD7F028}">
      <dgm:prSet/>
      <dgm:spPr/>
      <dgm:t>
        <a:bodyPr/>
        <a:lstStyle/>
        <a:p>
          <a:endParaRPr lang="fr-FR"/>
        </a:p>
      </dgm:t>
    </dgm:pt>
    <dgm:pt modelId="{2CAD2268-4496-4FF8-9AF0-3EDCF1FD8A5B}" type="sibTrans" cxnId="{E93124FC-02B3-45B9-93B8-16ACFFD7F028}">
      <dgm:prSet/>
      <dgm:spPr/>
      <dgm:t>
        <a:bodyPr/>
        <a:lstStyle/>
        <a:p>
          <a:endParaRPr lang="fr-FR"/>
        </a:p>
      </dgm:t>
    </dgm:pt>
    <dgm:pt modelId="{406B2D76-BC4B-40F3-834F-63A1235A4776}" type="pres">
      <dgm:prSet presAssocID="{9CACB236-CB35-465D-9E36-54C2F7E51886}" presName="compositeShape" presStyleCnt="0">
        <dgm:presLayoutVars>
          <dgm:chMax val="7"/>
          <dgm:dir/>
          <dgm:resizeHandles val="exact"/>
        </dgm:presLayoutVars>
      </dgm:prSet>
      <dgm:spPr/>
    </dgm:pt>
    <dgm:pt modelId="{C8C33078-08ED-43B2-A26F-0884E32C324A}" type="pres">
      <dgm:prSet presAssocID="{9CACB236-CB35-465D-9E36-54C2F7E51886}" presName="wedge1" presStyleLbl="node1" presStyleIdx="0" presStyleCnt="3"/>
      <dgm:spPr/>
      <dgm:t>
        <a:bodyPr/>
        <a:lstStyle/>
        <a:p>
          <a:endParaRPr lang="fr-FR"/>
        </a:p>
      </dgm:t>
    </dgm:pt>
    <dgm:pt modelId="{0474C1AD-C47E-4337-B7C3-8CBC05A8FB32}" type="pres">
      <dgm:prSet presAssocID="{9CACB236-CB35-465D-9E36-54C2F7E51886}" presName="wedge1Tx" presStyleLbl="node1" presStyleIdx="0" presStyleCnt="3">
        <dgm:presLayoutVars>
          <dgm:chMax val="0"/>
          <dgm:chPref val="0"/>
          <dgm:bulletEnabled val="1"/>
        </dgm:presLayoutVars>
      </dgm:prSet>
      <dgm:spPr/>
      <dgm:t>
        <a:bodyPr/>
        <a:lstStyle/>
        <a:p>
          <a:endParaRPr lang="fr-FR"/>
        </a:p>
      </dgm:t>
    </dgm:pt>
    <dgm:pt modelId="{B5CEEA70-8FED-4639-98D8-273277779A02}" type="pres">
      <dgm:prSet presAssocID="{9CACB236-CB35-465D-9E36-54C2F7E51886}" presName="wedge2" presStyleLbl="node1" presStyleIdx="1" presStyleCnt="3"/>
      <dgm:spPr/>
      <dgm:t>
        <a:bodyPr/>
        <a:lstStyle/>
        <a:p>
          <a:endParaRPr lang="fr-FR"/>
        </a:p>
      </dgm:t>
    </dgm:pt>
    <dgm:pt modelId="{71716449-06D0-4CF7-A9A4-353B2634A5B7}" type="pres">
      <dgm:prSet presAssocID="{9CACB236-CB35-465D-9E36-54C2F7E51886}" presName="wedge2Tx" presStyleLbl="node1" presStyleIdx="1" presStyleCnt="3">
        <dgm:presLayoutVars>
          <dgm:chMax val="0"/>
          <dgm:chPref val="0"/>
          <dgm:bulletEnabled val="1"/>
        </dgm:presLayoutVars>
      </dgm:prSet>
      <dgm:spPr/>
      <dgm:t>
        <a:bodyPr/>
        <a:lstStyle/>
        <a:p>
          <a:endParaRPr lang="fr-FR"/>
        </a:p>
      </dgm:t>
    </dgm:pt>
    <dgm:pt modelId="{FE2B656F-17D4-460C-8442-AD3A04CE164E}" type="pres">
      <dgm:prSet presAssocID="{9CACB236-CB35-465D-9E36-54C2F7E51886}" presName="wedge3" presStyleLbl="node1" presStyleIdx="2" presStyleCnt="3"/>
      <dgm:spPr/>
      <dgm:t>
        <a:bodyPr/>
        <a:lstStyle/>
        <a:p>
          <a:endParaRPr lang="fr-FR"/>
        </a:p>
      </dgm:t>
    </dgm:pt>
    <dgm:pt modelId="{9CF9B1FB-7DC2-481F-89FC-7769929BEBF8}" type="pres">
      <dgm:prSet presAssocID="{9CACB236-CB35-465D-9E36-54C2F7E51886}" presName="wedge3Tx" presStyleLbl="node1" presStyleIdx="2" presStyleCnt="3">
        <dgm:presLayoutVars>
          <dgm:chMax val="0"/>
          <dgm:chPref val="0"/>
          <dgm:bulletEnabled val="1"/>
        </dgm:presLayoutVars>
      </dgm:prSet>
      <dgm:spPr/>
      <dgm:t>
        <a:bodyPr/>
        <a:lstStyle/>
        <a:p>
          <a:endParaRPr lang="fr-FR"/>
        </a:p>
      </dgm:t>
    </dgm:pt>
  </dgm:ptLst>
  <dgm:cxnLst>
    <dgm:cxn modelId="{EF5CCCE2-0107-4039-A232-157A3565C558}" type="presOf" srcId="{02F40413-3CEB-4E0C-896E-9B1890E25782}" destId="{9CF9B1FB-7DC2-481F-89FC-7769929BEBF8}" srcOrd="1" destOrd="0" presId="urn:microsoft.com/office/officeart/2005/8/layout/chart3"/>
    <dgm:cxn modelId="{EC66A108-5902-4A8B-8D58-8ECE0E40CAC7}" type="presOf" srcId="{79FB9CAB-BA9F-4AAE-A90B-5AEF3BFA24EC}" destId="{B5CEEA70-8FED-4639-98D8-273277779A02}" srcOrd="0" destOrd="0" presId="urn:microsoft.com/office/officeart/2005/8/layout/chart3"/>
    <dgm:cxn modelId="{22828CEC-CEED-458C-AF79-53444EABE01A}" type="presOf" srcId="{79FB9CAB-BA9F-4AAE-A90B-5AEF3BFA24EC}" destId="{71716449-06D0-4CF7-A9A4-353B2634A5B7}" srcOrd="1" destOrd="0" presId="urn:microsoft.com/office/officeart/2005/8/layout/chart3"/>
    <dgm:cxn modelId="{E93124FC-02B3-45B9-93B8-16ACFFD7F028}" srcId="{9CACB236-CB35-465D-9E36-54C2F7E51886}" destId="{02F40413-3CEB-4E0C-896E-9B1890E25782}" srcOrd="2" destOrd="0" parTransId="{8D92E17B-8A3E-4C2E-A576-043F8A21697A}" sibTransId="{2CAD2268-4496-4FF8-9AF0-3EDCF1FD8A5B}"/>
    <dgm:cxn modelId="{60E70BFF-7F97-41CA-9C36-8206404285D7}" type="presOf" srcId="{C1E2147F-BC40-4EB0-856F-39486D48CC0D}" destId="{0474C1AD-C47E-4337-B7C3-8CBC05A8FB32}" srcOrd="1" destOrd="0" presId="urn:microsoft.com/office/officeart/2005/8/layout/chart3"/>
    <dgm:cxn modelId="{37DC57B0-D4D9-4694-B9E7-3AD43CAD76D8}" srcId="{9CACB236-CB35-465D-9E36-54C2F7E51886}" destId="{C1E2147F-BC40-4EB0-856F-39486D48CC0D}" srcOrd="0" destOrd="0" parTransId="{33BB85A5-B582-45AB-B52A-C569976E0857}" sibTransId="{ABFD3C3F-08B3-45DF-82CF-F113E0322EFB}"/>
    <dgm:cxn modelId="{236776E4-CD00-4A30-A470-D8C142F5E975}" type="presOf" srcId="{C1E2147F-BC40-4EB0-856F-39486D48CC0D}" destId="{C8C33078-08ED-43B2-A26F-0884E32C324A}" srcOrd="0" destOrd="0" presId="urn:microsoft.com/office/officeart/2005/8/layout/chart3"/>
    <dgm:cxn modelId="{8A4BE7D4-A20E-4BFC-ADEB-1D3268F08C05}" type="presOf" srcId="{9CACB236-CB35-465D-9E36-54C2F7E51886}" destId="{406B2D76-BC4B-40F3-834F-63A1235A4776}" srcOrd="0" destOrd="0" presId="urn:microsoft.com/office/officeart/2005/8/layout/chart3"/>
    <dgm:cxn modelId="{E6DAB950-EDF2-40C6-90F6-2AF0DB49575C}" type="presOf" srcId="{02F40413-3CEB-4E0C-896E-9B1890E25782}" destId="{FE2B656F-17D4-460C-8442-AD3A04CE164E}" srcOrd="0" destOrd="0" presId="urn:microsoft.com/office/officeart/2005/8/layout/chart3"/>
    <dgm:cxn modelId="{093CB78B-9A82-44DF-AEFC-EDDC1FAF9C94}" srcId="{9CACB236-CB35-465D-9E36-54C2F7E51886}" destId="{79FB9CAB-BA9F-4AAE-A90B-5AEF3BFA24EC}" srcOrd="1" destOrd="0" parTransId="{84688485-B3F7-4CE3-B76F-FB0F3E0C4760}" sibTransId="{3061AA80-4AC2-400B-83C4-397B573D4D2F}"/>
    <dgm:cxn modelId="{646E1742-819B-48E0-9C39-EB2627AE8756}" type="presParOf" srcId="{406B2D76-BC4B-40F3-834F-63A1235A4776}" destId="{C8C33078-08ED-43B2-A26F-0884E32C324A}" srcOrd="0" destOrd="0" presId="urn:microsoft.com/office/officeart/2005/8/layout/chart3"/>
    <dgm:cxn modelId="{E61E3406-C6E3-4CE6-B353-7FEE272A6E4B}" type="presParOf" srcId="{406B2D76-BC4B-40F3-834F-63A1235A4776}" destId="{0474C1AD-C47E-4337-B7C3-8CBC05A8FB32}" srcOrd="1" destOrd="0" presId="urn:microsoft.com/office/officeart/2005/8/layout/chart3"/>
    <dgm:cxn modelId="{6D8083AE-8821-46F5-8D19-2C1A56D83448}" type="presParOf" srcId="{406B2D76-BC4B-40F3-834F-63A1235A4776}" destId="{B5CEEA70-8FED-4639-98D8-273277779A02}" srcOrd="2" destOrd="0" presId="urn:microsoft.com/office/officeart/2005/8/layout/chart3"/>
    <dgm:cxn modelId="{7105CCF4-C3B7-401E-9FAE-20DFBD01316C}" type="presParOf" srcId="{406B2D76-BC4B-40F3-834F-63A1235A4776}" destId="{71716449-06D0-4CF7-A9A4-353B2634A5B7}" srcOrd="3" destOrd="0" presId="urn:microsoft.com/office/officeart/2005/8/layout/chart3"/>
    <dgm:cxn modelId="{B77FC5B2-3584-494E-8C01-2309CE7CE147}" type="presParOf" srcId="{406B2D76-BC4B-40F3-834F-63A1235A4776}" destId="{FE2B656F-17D4-460C-8442-AD3A04CE164E}" srcOrd="4" destOrd="0" presId="urn:microsoft.com/office/officeart/2005/8/layout/chart3"/>
    <dgm:cxn modelId="{C8D74C6E-756D-4945-BED4-AFFA72FCA182}" type="presParOf" srcId="{406B2D76-BC4B-40F3-834F-63A1235A4776}" destId="{9CF9B1FB-7DC2-481F-89FC-7769929BEBF8}" srcOrd="5"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2C48E2-0531-4AC7-B86D-D811A1725B7D}" type="doc">
      <dgm:prSet loTypeId="urn:microsoft.com/office/officeart/2005/8/layout/vProcess5" loCatId="process" qsTypeId="urn:microsoft.com/office/officeart/2005/8/quickstyle/3d2" qsCatId="3D" csTypeId="urn:microsoft.com/office/officeart/2005/8/colors/colorful5" csCatId="colorful" phldr="1"/>
      <dgm:spPr/>
      <dgm:t>
        <a:bodyPr/>
        <a:lstStyle/>
        <a:p>
          <a:endParaRPr lang="fr-FR"/>
        </a:p>
      </dgm:t>
    </dgm:pt>
    <dgm:pt modelId="{B3CD622E-B19E-4D80-98FB-A7992B1C3920}">
      <dgm:prSet phldrT="[Texte]"/>
      <dgm:spPr/>
      <dgm:t>
        <a:bodyPr/>
        <a:lstStyle/>
        <a:p>
          <a:pPr rtl="1"/>
          <a:r>
            <a:rPr lang="ar-DZ" b="1" dirty="0" smtClean="0">
              <a:solidFill>
                <a:schemeClr val="tx1"/>
              </a:solidFill>
            </a:rPr>
            <a:t>الصراع الخفي أو المحتمل، نظرا لحدوث تغييرات في الاستراتيجية أو الهيكل</a:t>
          </a:r>
          <a:endParaRPr lang="fr-FR" b="1" dirty="0">
            <a:solidFill>
              <a:schemeClr val="tx1"/>
            </a:solidFill>
          </a:endParaRPr>
        </a:p>
      </dgm:t>
    </dgm:pt>
    <dgm:pt modelId="{773B8210-2FD9-4170-878D-D4AC81B534E4}" type="parTrans" cxnId="{E8FFB5A4-5AAF-40B2-A211-5590A3FD415F}">
      <dgm:prSet/>
      <dgm:spPr/>
      <dgm:t>
        <a:bodyPr/>
        <a:lstStyle/>
        <a:p>
          <a:endParaRPr lang="fr-FR"/>
        </a:p>
      </dgm:t>
    </dgm:pt>
    <dgm:pt modelId="{5B32D63A-94C6-4E6C-8A75-5FDC67958D61}" type="sibTrans" cxnId="{E8FFB5A4-5AAF-40B2-A211-5590A3FD415F}">
      <dgm:prSet/>
      <dgm:spPr/>
      <dgm:t>
        <a:bodyPr/>
        <a:lstStyle/>
        <a:p>
          <a:endParaRPr lang="fr-FR"/>
        </a:p>
      </dgm:t>
    </dgm:pt>
    <dgm:pt modelId="{7E548887-C1B1-4F69-9B70-FA1DAC5775F9}">
      <dgm:prSet phldrT="[Texte]"/>
      <dgm:spPr/>
      <dgm:t>
        <a:bodyPr/>
        <a:lstStyle/>
        <a:p>
          <a:pPr rtl="1"/>
          <a:r>
            <a:rPr lang="ar-DZ" b="1" dirty="0" smtClean="0">
              <a:solidFill>
                <a:schemeClr val="tx1"/>
              </a:solidFill>
            </a:rPr>
            <a:t>الصراع المدرك: علم الادارة بالصراع</a:t>
          </a:r>
          <a:endParaRPr lang="fr-FR" b="1" dirty="0">
            <a:solidFill>
              <a:schemeClr val="tx1"/>
            </a:solidFill>
          </a:endParaRPr>
        </a:p>
      </dgm:t>
    </dgm:pt>
    <dgm:pt modelId="{81D87285-908A-4427-9397-31E15BDD1433}" type="parTrans" cxnId="{2FBB7677-6534-471D-8EA1-3C643432EF91}">
      <dgm:prSet/>
      <dgm:spPr/>
      <dgm:t>
        <a:bodyPr/>
        <a:lstStyle/>
        <a:p>
          <a:endParaRPr lang="fr-FR"/>
        </a:p>
      </dgm:t>
    </dgm:pt>
    <dgm:pt modelId="{5292BA1C-5ECB-4B83-BFEA-C90A4A91C949}" type="sibTrans" cxnId="{2FBB7677-6534-471D-8EA1-3C643432EF91}">
      <dgm:prSet/>
      <dgm:spPr/>
      <dgm:t>
        <a:bodyPr/>
        <a:lstStyle/>
        <a:p>
          <a:endParaRPr lang="fr-FR"/>
        </a:p>
      </dgm:t>
    </dgm:pt>
    <dgm:pt modelId="{9BC78D4B-C2B2-445C-B8F7-BC39F82F4FD9}">
      <dgm:prSet phldrT="[Texte]"/>
      <dgm:spPr/>
      <dgm:t>
        <a:bodyPr/>
        <a:lstStyle/>
        <a:p>
          <a:pPr rtl="1"/>
          <a:r>
            <a:rPr lang="ar-DZ" b="1" dirty="0" smtClean="0">
              <a:solidFill>
                <a:schemeClr val="tx1"/>
              </a:solidFill>
            </a:rPr>
            <a:t>الاحساس بالصراع: أخذ الادارة للطابع الشخصي فكل ادارة تبلور رأيها وتلقي اللوم على الأخرى</a:t>
          </a:r>
          <a:endParaRPr lang="fr-FR" b="1" dirty="0">
            <a:solidFill>
              <a:schemeClr val="tx1"/>
            </a:solidFill>
          </a:endParaRPr>
        </a:p>
      </dgm:t>
    </dgm:pt>
    <dgm:pt modelId="{DEA5A658-3BE6-4195-BE96-E7126C40E6B8}" type="parTrans" cxnId="{9BEF6067-317D-44C3-B3FB-6AFCD0DB450C}">
      <dgm:prSet/>
      <dgm:spPr/>
      <dgm:t>
        <a:bodyPr/>
        <a:lstStyle/>
        <a:p>
          <a:endParaRPr lang="fr-FR"/>
        </a:p>
      </dgm:t>
    </dgm:pt>
    <dgm:pt modelId="{2D3E6093-3EB3-409B-AB93-CDEF88E7903E}" type="sibTrans" cxnId="{9BEF6067-317D-44C3-B3FB-6AFCD0DB450C}">
      <dgm:prSet/>
      <dgm:spPr/>
      <dgm:t>
        <a:bodyPr/>
        <a:lstStyle/>
        <a:p>
          <a:endParaRPr lang="fr-FR"/>
        </a:p>
      </dgm:t>
    </dgm:pt>
    <dgm:pt modelId="{8427B8BE-A76A-4C31-A68D-E5D3DD54B37B}">
      <dgm:prSet phldrT="[Texte]"/>
      <dgm:spPr/>
      <dgm:t>
        <a:bodyPr/>
        <a:lstStyle/>
        <a:p>
          <a:pPr rtl="1"/>
          <a:r>
            <a:rPr lang="ar-DZ" b="1" dirty="0" smtClean="0">
              <a:solidFill>
                <a:schemeClr val="tx1"/>
              </a:solidFill>
            </a:rPr>
            <a:t>علانية الصراع: تحاول كل مجموعةعرقلة الأخرى عن تحقيق أهدافها</a:t>
          </a:r>
        </a:p>
      </dgm:t>
    </dgm:pt>
    <dgm:pt modelId="{AC3FAEA4-7DAA-4107-842E-2345367AA92A}" type="parTrans" cxnId="{4D6099B5-A198-4668-BE80-06C832EB4F2B}">
      <dgm:prSet/>
      <dgm:spPr/>
      <dgm:t>
        <a:bodyPr/>
        <a:lstStyle/>
        <a:p>
          <a:endParaRPr lang="fr-FR"/>
        </a:p>
      </dgm:t>
    </dgm:pt>
    <dgm:pt modelId="{E7F9D6FE-6A38-4B67-8B71-4331A07E82F6}" type="sibTrans" cxnId="{4D6099B5-A198-4668-BE80-06C832EB4F2B}">
      <dgm:prSet/>
      <dgm:spPr/>
      <dgm:t>
        <a:bodyPr/>
        <a:lstStyle/>
        <a:p>
          <a:endParaRPr lang="fr-FR"/>
        </a:p>
      </dgm:t>
    </dgm:pt>
    <dgm:pt modelId="{B01868C1-4FD0-4D7D-8028-0CD7AF3E98BD}">
      <dgm:prSet phldrT="[Texte]"/>
      <dgm:spPr/>
      <dgm:t>
        <a:bodyPr/>
        <a:lstStyle/>
        <a:p>
          <a:pPr rtl="1"/>
          <a:r>
            <a:rPr lang="ar-DZ" b="1" dirty="0" smtClean="0">
              <a:solidFill>
                <a:schemeClr val="tx1"/>
              </a:solidFill>
            </a:rPr>
            <a:t>الأثار الطويلة الأجل للصراع</a:t>
          </a:r>
        </a:p>
      </dgm:t>
    </dgm:pt>
    <dgm:pt modelId="{86DA8D22-2DDB-4159-9E43-AC38E8EFB0AB}" type="parTrans" cxnId="{F1F9E50E-0477-4AAB-906B-F901E2EB7425}">
      <dgm:prSet/>
      <dgm:spPr/>
      <dgm:t>
        <a:bodyPr/>
        <a:lstStyle/>
        <a:p>
          <a:endParaRPr lang="fr-FR"/>
        </a:p>
      </dgm:t>
    </dgm:pt>
    <dgm:pt modelId="{A181C708-00A5-4A9B-B15C-DD92C4B17340}" type="sibTrans" cxnId="{F1F9E50E-0477-4AAB-906B-F901E2EB7425}">
      <dgm:prSet/>
      <dgm:spPr/>
      <dgm:t>
        <a:bodyPr/>
        <a:lstStyle/>
        <a:p>
          <a:endParaRPr lang="fr-FR"/>
        </a:p>
      </dgm:t>
    </dgm:pt>
    <dgm:pt modelId="{CA1EA324-895A-437D-8A0E-69ED4356C6C6}" type="pres">
      <dgm:prSet presAssocID="{902C48E2-0531-4AC7-B86D-D811A1725B7D}" presName="outerComposite" presStyleCnt="0">
        <dgm:presLayoutVars>
          <dgm:chMax val="5"/>
          <dgm:dir/>
          <dgm:resizeHandles val="exact"/>
        </dgm:presLayoutVars>
      </dgm:prSet>
      <dgm:spPr/>
      <dgm:t>
        <a:bodyPr/>
        <a:lstStyle/>
        <a:p>
          <a:endParaRPr lang="fr-FR"/>
        </a:p>
      </dgm:t>
    </dgm:pt>
    <dgm:pt modelId="{FC5B6262-29D4-4DD8-8293-6F73551D209C}" type="pres">
      <dgm:prSet presAssocID="{902C48E2-0531-4AC7-B86D-D811A1725B7D}" presName="dummyMaxCanvas" presStyleCnt="0">
        <dgm:presLayoutVars/>
      </dgm:prSet>
      <dgm:spPr/>
    </dgm:pt>
    <dgm:pt modelId="{99E23C03-00AA-4DF2-A7BB-43A719D08F54}" type="pres">
      <dgm:prSet presAssocID="{902C48E2-0531-4AC7-B86D-D811A1725B7D}" presName="FiveNodes_1" presStyleLbl="node1" presStyleIdx="0" presStyleCnt="5">
        <dgm:presLayoutVars>
          <dgm:bulletEnabled val="1"/>
        </dgm:presLayoutVars>
      </dgm:prSet>
      <dgm:spPr/>
      <dgm:t>
        <a:bodyPr/>
        <a:lstStyle/>
        <a:p>
          <a:endParaRPr lang="fr-FR"/>
        </a:p>
      </dgm:t>
    </dgm:pt>
    <dgm:pt modelId="{784C2A55-4BAA-4534-9ECC-A630DA14675A}" type="pres">
      <dgm:prSet presAssocID="{902C48E2-0531-4AC7-B86D-D811A1725B7D}" presName="FiveNodes_2" presStyleLbl="node1" presStyleIdx="1" presStyleCnt="5">
        <dgm:presLayoutVars>
          <dgm:bulletEnabled val="1"/>
        </dgm:presLayoutVars>
      </dgm:prSet>
      <dgm:spPr/>
      <dgm:t>
        <a:bodyPr/>
        <a:lstStyle/>
        <a:p>
          <a:endParaRPr lang="fr-FR"/>
        </a:p>
      </dgm:t>
    </dgm:pt>
    <dgm:pt modelId="{9FA9D52E-85AD-4B15-B43E-AAB23181ADEC}" type="pres">
      <dgm:prSet presAssocID="{902C48E2-0531-4AC7-B86D-D811A1725B7D}" presName="FiveNodes_3" presStyleLbl="node1" presStyleIdx="2" presStyleCnt="5">
        <dgm:presLayoutVars>
          <dgm:bulletEnabled val="1"/>
        </dgm:presLayoutVars>
      </dgm:prSet>
      <dgm:spPr/>
      <dgm:t>
        <a:bodyPr/>
        <a:lstStyle/>
        <a:p>
          <a:endParaRPr lang="fr-FR"/>
        </a:p>
      </dgm:t>
    </dgm:pt>
    <dgm:pt modelId="{8CFE9251-EFB9-471E-A892-06BB987349EF}" type="pres">
      <dgm:prSet presAssocID="{902C48E2-0531-4AC7-B86D-D811A1725B7D}" presName="FiveNodes_4" presStyleLbl="node1" presStyleIdx="3" presStyleCnt="5">
        <dgm:presLayoutVars>
          <dgm:bulletEnabled val="1"/>
        </dgm:presLayoutVars>
      </dgm:prSet>
      <dgm:spPr/>
      <dgm:t>
        <a:bodyPr/>
        <a:lstStyle/>
        <a:p>
          <a:endParaRPr lang="fr-FR"/>
        </a:p>
      </dgm:t>
    </dgm:pt>
    <dgm:pt modelId="{935FB76C-7F0B-4C23-8CC2-0EDF33C537C6}" type="pres">
      <dgm:prSet presAssocID="{902C48E2-0531-4AC7-B86D-D811A1725B7D}" presName="FiveNodes_5" presStyleLbl="node1" presStyleIdx="4" presStyleCnt="5">
        <dgm:presLayoutVars>
          <dgm:bulletEnabled val="1"/>
        </dgm:presLayoutVars>
      </dgm:prSet>
      <dgm:spPr/>
      <dgm:t>
        <a:bodyPr/>
        <a:lstStyle/>
        <a:p>
          <a:endParaRPr lang="fr-FR"/>
        </a:p>
      </dgm:t>
    </dgm:pt>
    <dgm:pt modelId="{3E7E86A1-304B-4258-A4DC-BD57123B7F96}" type="pres">
      <dgm:prSet presAssocID="{902C48E2-0531-4AC7-B86D-D811A1725B7D}" presName="FiveConn_1-2" presStyleLbl="fgAccFollowNode1" presStyleIdx="0" presStyleCnt="4">
        <dgm:presLayoutVars>
          <dgm:bulletEnabled val="1"/>
        </dgm:presLayoutVars>
      </dgm:prSet>
      <dgm:spPr/>
      <dgm:t>
        <a:bodyPr/>
        <a:lstStyle/>
        <a:p>
          <a:endParaRPr lang="fr-FR"/>
        </a:p>
      </dgm:t>
    </dgm:pt>
    <dgm:pt modelId="{BDE87D01-718A-47CD-A74E-007D7F44B521}" type="pres">
      <dgm:prSet presAssocID="{902C48E2-0531-4AC7-B86D-D811A1725B7D}" presName="FiveConn_2-3" presStyleLbl="fgAccFollowNode1" presStyleIdx="1" presStyleCnt="4">
        <dgm:presLayoutVars>
          <dgm:bulletEnabled val="1"/>
        </dgm:presLayoutVars>
      </dgm:prSet>
      <dgm:spPr/>
      <dgm:t>
        <a:bodyPr/>
        <a:lstStyle/>
        <a:p>
          <a:endParaRPr lang="fr-FR"/>
        </a:p>
      </dgm:t>
    </dgm:pt>
    <dgm:pt modelId="{9C58CEEB-B3BC-4E60-8B6D-C01FA3D447D2}" type="pres">
      <dgm:prSet presAssocID="{902C48E2-0531-4AC7-B86D-D811A1725B7D}" presName="FiveConn_3-4" presStyleLbl="fgAccFollowNode1" presStyleIdx="2" presStyleCnt="4">
        <dgm:presLayoutVars>
          <dgm:bulletEnabled val="1"/>
        </dgm:presLayoutVars>
      </dgm:prSet>
      <dgm:spPr/>
      <dgm:t>
        <a:bodyPr/>
        <a:lstStyle/>
        <a:p>
          <a:endParaRPr lang="fr-FR"/>
        </a:p>
      </dgm:t>
    </dgm:pt>
    <dgm:pt modelId="{7D98051B-F703-4A2B-AA74-9105748D1DEE}" type="pres">
      <dgm:prSet presAssocID="{902C48E2-0531-4AC7-B86D-D811A1725B7D}" presName="FiveConn_4-5" presStyleLbl="fgAccFollowNode1" presStyleIdx="3" presStyleCnt="4">
        <dgm:presLayoutVars>
          <dgm:bulletEnabled val="1"/>
        </dgm:presLayoutVars>
      </dgm:prSet>
      <dgm:spPr/>
      <dgm:t>
        <a:bodyPr/>
        <a:lstStyle/>
        <a:p>
          <a:endParaRPr lang="fr-FR"/>
        </a:p>
      </dgm:t>
    </dgm:pt>
    <dgm:pt modelId="{AAE6A65D-D5D4-46D5-8B3E-15749FCAFA8F}" type="pres">
      <dgm:prSet presAssocID="{902C48E2-0531-4AC7-B86D-D811A1725B7D}" presName="FiveNodes_1_text" presStyleLbl="node1" presStyleIdx="4" presStyleCnt="5">
        <dgm:presLayoutVars>
          <dgm:bulletEnabled val="1"/>
        </dgm:presLayoutVars>
      </dgm:prSet>
      <dgm:spPr/>
      <dgm:t>
        <a:bodyPr/>
        <a:lstStyle/>
        <a:p>
          <a:endParaRPr lang="fr-FR"/>
        </a:p>
      </dgm:t>
    </dgm:pt>
    <dgm:pt modelId="{94A054D4-A043-4F26-87C8-46E7A993BA21}" type="pres">
      <dgm:prSet presAssocID="{902C48E2-0531-4AC7-B86D-D811A1725B7D}" presName="FiveNodes_2_text" presStyleLbl="node1" presStyleIdx="4" presStyleCnt="5">
        <dgm:presLayoutVars>
          <dgm:bulletEnabled val="1"/>
        </dgm:presLayoutVars>
      </dgm:prSet>
      <dgm:spPr/>
      <dgm:t>
        <a:bodyPr/>
        <a:lstStyle/>
        <a:p>
          <a:endParaRPr lang="fr-FR"/>
        </a:p>
      </dgm:t>
    </dgm:pt>
    <dgm:pt modelId="{672D209A-A2D6-474E-89AD-FB1280C2F057}" type="pres">
      <dgm:prSet presAssocID="{902C48E2-0531-4AC7-B86D-D811A1725B7D}" presName="FiveNodes_3_text" presStyleLbl="node1" presStyleIdx="4" presStyleCnt="5">
        <dgm:presLayoutVars>
          <dgm:bulletEnabled val="1"/>
        </dgm:presLayoutVars>
      </dgm:prSet>
      <dgm:spPr/>
      <dgm:t>
        <a:bodyPr/>
        <a:lstStyle/>
        <a:p>
          <a:endParaRPr lang="fr-FR"/>
        </a:p>
      </dgm:t>
    </dgm:pt>
    <dgm:pt modelId="{9536D77C-F218-4A78-A755-FA689237896F}" type="pres">
      <dgm:prSet presAssocID="{902C48E2-0531-4AC7-B86D-D811A1725B7D}" presName="FiveNodes_4_text" presStyleLbl="node1" presStyleIdx="4" presStyleCnt="5">
        <dgm:presLayoutVars>
          <dgm:bulletEnabled val="1"/>
        </dgm:presLayoutVars>
      </dgm:prSet>
      <dgm:spPr/>
      <dgm:t>
        <a:bodyPr/>
        <a:lstStyle/>
        <a:p>
          <a:endParaRPr lang="fr-FR"/>
        </a:p>
      </dgm:t>
    </dgm:pt>
    <dgm:pt modelId="{B870F01E-B564-44F0-8884-525D4F428F4E}" type="pres">
      <dgm:prSet presAssocID="{902C48E2-0531-4AC7-B86D-D811A1725B7D}" presName="FiveNodes_5_text" presStyleLbl="node1" presStyleIdx="4" presStyleCnt="5">
        <dgm:presLayoutVars>
          <dgm:bulletEnabled val="1"/>
        </dgm:presLayoutVars>
      </dgm:prSet>
      <dgm:spPr/>
      <dgm:t>
        <a:bodyPr/>
        <a:lstStyle/>
        <a:p>
          <a:endParaRPr lang="fr-FR"/>
        </a:p>
      </dgm:t>
    </dgm:pt>
  </dgm:ptLst>
  <dgm:cxnLst>
    <dgm:cxn modelId="{1286271A-405B-4927-AA46-663A203648F7}" type="presOf" srcId="{B3CD622E-B19E-4D80-98FB-A7992B1C3920}" destId="{99E23C03-00AA-4DF2-A7BB-43A719D08F54}" srcOrd="0" destOrd="0" presId="urn:microsoft.com/office/officeart/2005/8/layout/vProcess5"/>
    <dgm:cxn modelId="{565ECCB6-C6BB-4827-99F0-50F94C36446F}" type="presOf" srcId="{9BC78D4B-C2B2-445C-B8F7-BC39F82F4FD9}" destId="{9FA9D52E-85AD-4B15-B43E-AAB23181ADEC}" srcOrd="0" destOrd="0" presId="urn:microsoft.com/office/officeart/2005/8/layout/vProcess5"/>
    <dgm:cxn modelId="{522D63FC-F20C-4E8B-B172-A26ECB9988A1}" type="presOf" srcId="{902C48E2-0531-4AC7-B86D-D811A1725B7D}" destId="{CA1EA324-895A-437D-8A0E-69ED4356C6C6}" srcOrd="0" destOrd="0" presId="urn:microsoft.com/office/officeart/2005/8/layout/vProcess5"/>
    <dgm:cxn modelId="{8C16ACC6-BF7B-4926-B82B-796A34A7CEF6}" type="presOf" srcId="{B3CD622E-B19E-4D80-98FB-A7992B1C3920}" destId="{AAE6A65D-D5D4-46D5-8B3E-15749FCAFA8F}" srcOrd="1" destOrd="0" presId="urn:microsoft.com/office/officeart/2005/8/layout/vProcess5"/>
    <dgm:cxn modelId="{2FBB7677-6534-471D-8EA1-3C643432EF91}" srcId="{902C48E2-0531-4AC7-B86D-D811A1725B7D}" destId="{7E548887-C1B1-4F69-9B70-FA1DAC5775F9}" srcOrd="1" destOrd="0" parTransId="{81D87285-908A-4427-9397-31E15BDD1433}" sibTransId="{5292BA1C-5ECB-4B83-BFEA-C90A4A91C949}"/>
    <dgm:cxn modelId="{DED29F3F-D713-403B-BF0C-B02899CBADD2}" type="presOf" srcId="{7E548887-C1B1-4F69-9B70-FA1DAC5775F9}" destId="{784C2A55-4BAA-4534-9ECC-A630DA14675A}" srcOrd="0" destOrd="0" presId="urn:microsoft.com/office/officeart/2005/8/layout/vProcess5"/>
    <dgm:cxn modelId="{383CA693-C53F-4D10-8E89-06D8DBF90A6E}" type="presOf" srcId="{B01868C1-4FD0-4D7D-8028-0CD7AF3E98BD}" destId="{935FB76C-7F0B-4C23-8CC2-0EDF33C537C6}" srcOrd="0" destOrd="0" presId="urn:microsoft.com/office/officeart/2005/8/layout/vProcess5"/>
    <dgm:cxn modelId="{C99E6123-8A81-4461-9F83-09BCC8B8B97C}" type="presOf" srcId="{7E548887-C1B1-4F69-9B70-FA1DAC5775F9}" destId="{94A054D4-A043-4F26-87C8-46E7A993BA21}" srcOrd="1" destOrd="0" presId="urn:microsoft.com/office/officeart/2005/8/layout/vProcess5"/>
    <dgm:cxn modelId="{9BEF6067-317D-44C3-B3FB-6AFCD0DB450C}" srcId="{902C48E2-0531-4AC7-B86D-D811A1725B7D}" destId="{9BC78D4B-C2B2-445C-B8F7-BC39F82F4FD9}" srcOrd="2" destOrd="0" parTransId="{DEA5A658-3BE6-4195-BE96-E7126C40E6B8}" sibTransId="{2D3E6093-3EB3-409B-AB93-CDEF88E7903E}"/>
    <dgm:cxn modelId="{A94F149E-7BF5-4EAF-94E8-F127288C09E6}" type="presOf" srcId="{2D3E6093-3EB3-409B-AB93-CDEF88E7903E}" destId="{9C58CEEB-B3BC-4E60-8B6D-C01FA3D447D2}" srcOrd="0" destOrd="0" presId="urn:microsoft.com/office/officeart/2005/8/layout/vProcess5"/>
    <dgm:cxn modelId="{F41D1230-253B-4D14-A2B8-EBA856C32955}" type="presOf" srcId="{5B32D63A-94C6-4E6C-8A75-5FDC67958D61}" destId="{3E7E86A1-304B-4258-A4DC-BD57123B7F96}" srcOrd="0" destOrd="0" presId="urn:microsoft.com/office/officeart/2005/8/layout/vProcess5"/>
    <dgm:cxn modelId="{F1F9E50E-0477-4AAB-906B-F901E2EB7425}" srcId="{902C48E2-0531-4AC7-B86D-D811A1725B7D}" destId="{B01868C1-4FD0-4D7D-8028-0CD7AF3E98BD}" srcOrd="4" destOrd="0" parTransId="{86DA8D22-2DDB-4159-9E43-AC38E8EFB0AB}" sibTransId="{A181C708-00A5-4A9B-B15C-DD92C4B17340}"/>
    <dgm:cxn modelId="{24528DAB-E9C5-4D22-92C2-0D5C6781249A}" type="presOf" srcId="{5292BA1C-5ECB-4B83-BFEA-C90A4A91C949}" destId="{BDE87D01-718A-47CD-A74E-007D7F44B521}" srcOrd="0" destOrd="0" presId="urn:microsoft.com/office/officeart/2005/8/layout/vProcess5"/>
    <dgm:cxn modelId="{09791FDF-7216-4C1C-B752-820977977C50}" type="presOf" srcId="{E7F9D6FE-6A38-4B67-8B71-4331A07E82F6}" destId="{7D98051B-F703-4A2B-AA74-9105748D1DEE}" srcOrd="0" destOrd="0" presId="urn:microsoft.com/office/officeart/2005/8/layout/vProcess5"/>
    <dgm:cxn modelId="{E8FFB5A4-5AAF-40B2-A211-5590A3FD415F}" srcId="{902C48E2-0531-4AC7-B86D-D811A1725B7D}" destId="{B3CD622E-B19E-4D80-98FB-A7992B1C3920}" srcOrd="0" destOrd="0" parTransId="{773B8210-2FD9-4170-878D-D4AC81B534E4}" sibTransId="{5B32D63A-94C6-4E6C-8A75-5FDC67958D61}"/>
    <dgm:cxn modelId="{44B6ACD7-13B1-40AA-A725-1A5221DA3F1F}" type="presOf" srcId="{8427B8BE-A76A-4C31-A68D-E5D3DD54B37B}" destId="{8CFE9251-EFB9-471E-A892-06BB987349EF}" srcOrd="0" destOrd="0" presId="urn:microsoft.com/office/officeart/2005/8/layout/vProcess5"/>
    <dgm:cxn modelId="{2FA12595-841A-4A39-9F3B-4BA9B7A10944}" type="presOf" srcId="{B01868C1-4FD0-4D7D-8028-0CD7AF3E98BD}" destId="{B870F01E-B564-44F0-8884-525D4F428F4E}" srcOrd="1" destOrd="0" presId="urn:microsoft.com/office/officeart/2005/8/layout/vProcess5"/>
    <dgm:cxn modelId="{99B1477A-62E5-41AA-A357-228251A634BD}" type="presOf" srcId="{8427B8BE-A76A-4C31-A68D-E5D3DD54B37B}" destId="{9536D77C-F218-4A78-A755-FA689237896F}" srcOrd="1" destOrd="0" presId="urn:microsoft.com/office/officeart/2005/8/layout/vProcess5"/>
    <dgm:cxn modelId="{0F31C139-FEC0-4A84-9F28-9DD41ED0DA37}" type="presOf" srcId="{9BC78D4B-C2B2-445C-B8F7-BC39F82F4FD9}" destId="{672D209A-A2D6-474E-89AD-FB1280C2F057}" srcOrd="1" destOrd="0" presId="urn:microsoft.com/office/officeart/2005/8/layout/vProcess5"/>
    <dgm:cxn modelId="{4D6099B5-A198-4668-BE80-06C832EB4F2B}" srcId="{902C48E2-0531-4AC7-B86D-D811A1725B7D}" destId="{8427B8BE-A76A-4C31-A68D-E5D3DD54B37B}" srcOrd="3" destOrd="0" parTransId="{AC3FAEA4-7DAA-4107-842E-2345367AA92A}" sibTransId="{E7F9D6FE-6A38-4B67-8B71-4331A07E82F6}"/>
    <dgm:cxn modelId="{4D7213C1-DDCB-4215-B17A-A19B490A10CB}" type="presParOf" srcId="{CA1EA324-895A-437D-8A0E-69ED4356C6C6}" destId="{FC5B6262-29D4-4DD8-8293-6F73551D209C}" srcOrd="0" destOrd="0" presId="urn:microsoft.com/office/officeart/2005/8/layout/vProcess5"/>
    <dgm:cxn modelId="{C05A8F49-ABBA-4B04-9683-AC7539C44E80}" type="presParOf" srcId="{CA1EA324-895A-437D-8A0E-69ED4356C6C6}" destId="{99E23C03-00AA-4DF2-A7BB-43A719D08F54}" srcOrd="1" destOrd="0" presId="urn:microsoft.com/office/officeart/2005/8/layout/vProcess5"/>
    <dgm:cxn modelId="{811D5390-AF4D-4D5A-890B-767880E06094}" type="presParOf" srcId="{CA1EA324-895A-437D-8A0E-69ED4356C6C6}" destId="{784C2A55-4BAA-4534-9ECC-A630DA14675A}" srcOrd="2" destOrd="0" presId="urn:microsoft.com/office/officeart/2005/8/layout/vProcess5"/>
    <dgm:cxn modelId="{32097CAD-CFAB-46ED-9666-3D8B94408C0C}" type="presParOf" srcId="{CA1EA324-895A-437D-8A0E-69ED4356C6C6}" destId="{9FA9D52E-85AD-4B15-B43E-AAB23181ADEC}" srcOrd="3" destOrd="0" presId="urn:microsoft.com/office/officeart/2005/8/layout/vProcess5"/>
    <dgm:cxn modelId="{7F2619CF-51A9-45ED-8F92-97EF90E06088}" type="presParOf" srcId="{CA1EA324-895A-437D-8A0E-69ED4356C6C6}" destId="{8CFE9251-EFB9-471E-A892-06BB987349EF}" srcOrd="4" destOrd="0" presId="urn:microsoft.com/office/officeart/2005/8/layout/vProcess5"/>
    <dgm:cxn modelId="{7740D5A9-05AC-4136-890B-C360FE3A91F2}" type="presParOf" srcId="{CA1EA324-895A-437D-8A0E-69ED4356C6C6}" destId="{935FB76C-7F0B-4C23-8CC2-0EDF33C537C6}" srcOrd="5" destOrd="0" presId="urn:microsoft.com/office/officeart/2005/8/layout/vProcess5"/>
    <dgm:cxn modelId="{4F0179E0-CEBF-40D4-A35E-840CEAEBA391}" type="presParOf" srcId="{CA1EA324-895A-437D-8A0E-69ED4356C6C6}" destId="{3E7E86A1-304B-4258-A4DC-BD57123B7F96}" srcOrd="6" destOrd="0" presId="urn:microsoft.com/office/officeart/2005/8/layout/vProcess5"/>
    <dgm:cxn modelId="{C90C6319-B89B-4872-A251-18506D42EB48}" type="presParOf" srcId="{CA1EA324-895A-437D-8A0E-69ED4356C6C6}" destId="{BDE87D01-718A-47CD-A74E-007D7F44B521}" srcOrd="7" destOrd="0" presId="urn:microsoft.com/office/officeart/2005/8/layout/vProcess5"/>
    <dgm:cxn modelId="{3EE632E9-79A7-499D-95C5-A1B27BAF4151}" type="presParOf" srcId="{CA1EA324-895A-437D-8A0E-69ED4356C6C6}" destId="{9C58CEEB-B3BC-4E60-8B6D-C01FA3D447D2}" srcOrd="8" destOrd="0" presId="urn:microsoft.com/office/officeart/2005/8/layout/vProcess5"/>
    <dgm:cxn modelId="{B4115415-7990-475E-9DC8-8357EAA25341}" type="presParOf" srcId="{CA1EA324-895A-437D-8A0E-69ED4356C6C6}" destId="{7D98051B-F703-4A2B-AA74-9105748D1DEE}" srcOrd="9" destOrd="0" presId="urn:microsoft.com/office/officeart/2005/8/layout/vProcess5"/>
    <dgm:cxn modelId="{8818C061-854D-4936-BEA7-4633A689624E}" type="presParOf" srcId="{CA1EA324-895A-437D-8A0E-69ED4356C6C6}" destId="{AAE6A65D-D5D4-46D5-8B3E-15749FCAFA8F}" srcOrd="10" destOrd="0" presId="urn:microsoft.com/office/officeart/2005/8/layout/vProcess5"/>
    <dgm:cxn modelId="{46ABC3DC-39A1-4994-8482-B606CF26FAEA}" type="presParOf" srcId="{CA1EA324-895A-437D-8A0E-69ED4356C6C6}" destId="{94A054D4-A043-4F26-87C8-46E7A993BA21}" srcOrd="11" destOrd="0" presId="urn:microsoft.com/office/officeart/2005/8/layout/vProcess5"/>
    <dgm:cxn modelId="{DDA16ACA-2F02-4260-BB55-CE272312BE34}" type="presParOf" srcId="{CA1EA324-895A-437D-8A0E-69ED4356C6C6}" destId="{672D209A-A2D6-474E-89AD-FB1280C2F057}" srcOrd="12" destOrd="0" presId="urn:microsoft.com/office/officeart/2005/8/layout/vProcess5"/>
    <dgm:cxn modelId="{592AE6A0-9819-4BA3-B8DF-65374D19875D}" type="presParOf" srcId="{CA1EA324-895A-437D-8A0E-69ED4356C6C6}" destId="{9536D77C-F218-4A78-A755-FA689237896F}" srcOrd="13" destOrd="0" presId="urn:microsoft.com/office/officeart/2005/8/layout/vProcess5"/>
    <dgm:cxn modelId="{09D440CB-9DF5-4410-AD1A-3464B10F51E3}" type="presParOf" srcId="{CA1EA324-895A-437D-8A0E-69ED4356C6C6}" destId="{B870F01E-B564-44F0-8884-525D4F428F4E}"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554DA1-A7DE-49F7-B9F8-E7EF6CC9388D}" type="doc">
      <dgm:prSet loTypeId="urn:microsoft.com/office/officeart/2005/8/layout/cycle6" loCatId="cycle" qsTypeId="urn:microsoft.com/office/officeart/2005/8/quickstyle/simple3" qsCatId="simple" csTypeId="urn:microsoft.com/office/officeart/2005/8/colors/colorful1#2" csCatId="colorful" phldr="1"/>
      <dgm:spPr/>
      <dgm:t>
        <a:bodyPr/>
        <a:lstStyle/>
        <a:p>
          <a:endParaRPr lang="fr-FR"/>
        </a:p>
      </dgm:t>
    </dgm:pt>
    <dgm:pt modelId="{8A72A222-C58C-427B-9C2A-1767FC675749}">
      <dgm:prSet phldrT="[Texte]" custT="1"/>
      <dgm:spPr/>
      <dgm:t>
        <a:bodyPr/>
        <a:lstStyle/>
        <a:p>
          <a:r>
            <a:rPr lang="ar-DZ" sz="2000" b="1" dirty="0" smtClean="0"/>
            <a:t>التدخل المبكر</a:t>
          </a:r>
          <a:endParaRPr lang="fr-FR" sz="2000" b="1" dirty="0"/>
        </a:p>
      </dgm:t>
    </dgm:pt>
    <dgm:pt modelId="{EB1048A9-F5C0-45FD-90F0-3BEADA048982}" type="parTrans" cxnId="{8D4FCD0D-8248-4A1E-9F3E-603E92AF01CB}">
      <dgm:prSet/>
      <dgm:spPr/>
      <dgm:t>
        <a:bodyPr/>
        <a:lstStyle/>
        <a:p>
          <a:endParaRPr lang="fr-FR"/>
        </a:p>
      </dgm:t>
    </dgm:pt>
    <dgm:pt modelId="{EFDD0890-5725-4CEE-84FF-4921DC0D44DC}" type="sibTrans" cxnId="{8D4FCD0D-8248-4A1E-9F3E-603E92AF01CB}">
      <dgm:prSet/>
      <dgm:spPr/>
      <dgm:t>
        <a:bodyPr/>
        <a:lstStyle/>
        <a:p>
          <a:endParaRPr lang="fr-FR"/>
        </a:p>
      </dgm:t>
    </dgm:pt>
    <dgm:pt modelId="{442E7EE8-6573-4FCE-90DB-6EBDA581075F}">
      <dgm:prSet phldrT="[Texte]" custT="1"/>
      <dgm:spPr/>
      <dgm:t>
        <a:bodyPr/>
        <a:lstStyle/>
        <a:p>
          <a:r>
            <a:rPr lang="ar-DZ" sz="1800" b="1" dirty="0" smtClean="0"/>
            <a:t>تغيير نظام الرقابة </a:t>
          </a:r>
          <a:endParaRPr lang="fr-FR" sz="1800" b="1" dirty="0"/>
        </a:p>
      </dgm:t>
    </dgm:pt>
    <dgm:pt modelId="{C782D225-57CE-486F-865E-2FC8BE2F4219}" type="parTrans" cxnId="{02C037B9-8E71-401C-AEBC-2F3D2D797D99}">
      <dgm:prSet/>
      <dgm:spPr/>
      <dgm:t>
        <a:bodyPr/>
        <a:lstStyle/>
        <a:p>
          <a:endParaRPr lang="fr-FR"/>
        </a:p>
      </dgm:t>
    </dgm:pt>
    <dgm:pt modelId="{D5AD9F17-E657-41FC-948C-36AA4B24EE90}" type="sibTrans" cxnId="{02C037B9-8E71-401C-AEBC-2F3D2D797D99}">
      <dgm:prSet/>
      <dgm:spPr/>
      <dgm:t>
        <a:bodyPr/>
        <a:lstStyle/>
        <a:p>
          <a:endParaRPr lang="fr-FR"/>
        </a:p>
      </dgm:t>
    </dgm:pt>
    <dgm:pt modelId="{FBD60666-8F3A-498E-B92D-FFB92103E682}">
      <dgm:prSet phldrT="[Texte]"/>
      <dgm:spPr/>
      <dgm:t>
        <a:bodyPr/>
        <a:lstStyle/>
        <a:p>
          <a:r>
            <a:rPr lang="ar-DZ" b="1" dirty="0" smtClean="0"/>
            <a:t>تغيير علاقات مهام العمل: تغيير علاقات التبادل بين الوظائف</a:t>
          </a:r>
          <a:endParaRPr lang="fr-FR" b="1" dirty="0"/>
        </a:p>
      </dgm:t>
    </dgm:pt>
    <dgm:pt modelId="{E1FDE83F-B8CD-4478-B2A8-3BF0E40977AE}" type="parTrans" cxnId="{30682BEC-D42B-4739-B863-96EA9386A63E}">
      <dgm:prSet/>
      <dgm:spPr/>
      <dgm:t>
        <a:bodyPr/>
        <a:lstStyle/>
        <a:p>
          <a:endParaRPr lang="fr-FR"/>
        </a:p>
      </dgm:t>
    </dgm:pt>
    <dgm:pt modelId="{B31651BD-55C2-4995-936A-573B04C02F98}" type="sibTrans" cxnId="{30682BEC-D42B-4739-B863-96EA9386A63E}">
      <dgm:prSet/>
      <dgm:spPr/>
      <dgm:t>
        <a:bodyPr/>
        <a:lstStyle/>
        <a:p>
          <a:endParaRPr lang="fr-FR"/>
        </a:p>
      </dgm:t>
    </dgm:pt>
    <dgm:pt modelId="{3AAC3E72-3CE3-448A-9AF7-62CECE816AAC}">
      <dgm:prSet phldrT="[Texte]"/>
      <dgm:spPr/>
      <dgm:t>
        <a:bodyPr/>
        <a:lstStyle/>
        <a:p>
          <a:r>
            <a:rPr lang="ar-DZ" b="1" dirty="0" smtClean="0"/>
            <a:t>استخدا السلطة</a:t>
          </a:r>
          <a:endParaRPr lang="fr-FR" b="1" dirty="0"/>
        </a:p>
      </dgm:t>
    </dgm:pt>
    <dgm:pt modelId="{DB04A13A-4182-4186-8469-0CD29A0981F7}" type="parTrans" cxnId="{9CEE7137-0C20-4ED3-8ACE-1EC1F3D1C7AC}">
      <dgm:prSet/>
      <dgm:spPr/>
      <dgm:t>
        <a:bodyPr/>
        <a:lstStyle/>
        <a:p>
          <a:endParaRPr lang="fr-FR"/>
        </a:p>
      </dgm:t>
    </dgm:pt>
    <dgm:pt modelId="{C70EB47F-7D60-40E5-9B04-4DC04389A4B8}" type="sibTrans" cxnId="{9CEE7137-0C20-4ED3-8ACE-1EC1F3D1C7AC}">
      <dgm:prSet/>
      <dgm:spPr/>
      <dgm:t>
        <a:bodyPr/>
        <a:lstStyle/>
        <a:p>
          <a:endParaRPr lang="fr-FR"/>
        </a:p>
      </dgm:t>
    </dgm:pt>
    <dgm:pt modelId="{DEF8AE1D-14E0-4131-90A9-4F781B6C49D6}">
      <dgm:prSet phldrT="[Texte]" custT="1"/>
      <dgm:spPr/>
      <dgm:t>
        <a:bodyPr/>
        <a:lstStyle/>
        <a:p>
          <a:r>
            <a:rPr lang="ar-DZ" sz="1600" b="1" dirty="0" smtClean="0"/>
            <a:t>التعامل مع مصادر الصراع</a:t>
          </a:r>
          <a:endParaRPr lang="fr-FR" sz="1600" b="1" dirty="0"/>
        </a:p>
      </dgm:t>
    </dgm:pt>
    <dgm:pt modelId="{79331980-F8BE-4333-B203-ADBE77852FE6}" type="parTrans" cxnId="{A8AAAFCA-CF5E-4B9C-885A-F7840D12AE0A}">
      <dgm:prSet/>
      <dgm:spPr/>
      <dgm:t>
        <a:bodyPr/>
        <a:lstStyle/>
        <a:p>
          <a:endParaRPr lang="fr-FR"/>
        </a:p>
      </dgm:t>
    </dgm:pt>
    <dgm:pt modelId="{B121CAEF-F2B1-422F-AB3E-851FEF3C9C4A}" type="sibTrans" cxnId="{A8AAAFCA-CF5E-4B9C-885A-F7840D12AE0A}">
      <dgm:prSet/>
      <dgm:spPr/>
      <dgm:t>
        <a:bodyPr/>
        <a:lstStyle/>
        <a:p>
          <a:endParaRPr lang="fr-FR"/>
        </a:p>
      </dgm:t>
    </dgm:pt>
    <dgm:pt modelId="{1A923258-E6E3-4C6A-BA3B-97BE77C8DA05}" type="pres">
      <dgm:prSet presAssocID="{BE554DA1-A7DE-49F7-B9F8-E7EF6CC9388D}" presName="cycle" presStyleCnt="0">
        <dgm:presLayoutVars>
          <dgm:dir/>
          <dgm:resizeHandles val="exact"/>
        </dgm:presLayoutVars>
      </dgm:prSet>
      <dgm:spPr/>
      <dgm:t>
        <a:bodyPr/>
        <a:lstStyle/>
        <a:p>
          <a:endParaRPr lang="fr-FR"/>
        </a:p>
      </dgm:t>
    </dgm:pt>
    <dgm:pt modelId="{8EB25514-8DAC-43B9-B340-1813CE18A3C4}" type="pres">
      <dgm:prSet presAssocID="{8A72A222-C58C-427B-9C2A-1767FC675749}" presName="node" presStyleLbl="node1" presStyleIdx="0" presStyleCnt="5">
        <dgm:presLayoutVars>
          <dgm:bulletEnabled val="1"/>
        </dgm:presLayoutVars>
      </dgm:prSet>
      <dgm:spPr/>
      <dgm:t>
        <a:bodyPr/>
        <a:lstStyle/>
        <a:p>
          <a:endParaRPr lang="fr-FR"/>
        </a:p>
      </dgm:t>
    </dgm:pt>
    <dgm:pt modelId="{B8E7805D-FE27-4B06-8111-2A65DC186EFF}" type="pres">
      <dgm:prSet presAssocID="{8A72A222-C58C-427B-9C2A-1767FC675749}" presName="spNode" presStyleCnt="0"/>
      <dgm:spPr/>
      <dgm:t>
        <a:bodyPr/>
        <a:lstStyle/>
        <a:p>
          <a:endParaRPr lang="fr-FR"/>
        </a:p>
      </dgm:t>
    </dgm:pt>
    <dgm:pt modelId="{D871093C-FC36-4310-AAB3-57A41760AB88}" type="pres">
      <dgm:prSet presAssocID="{EFDD0890-5725-4CEE-84FF-4921DC0D44DC}" presName="sibTrans" presStyleLbl="sibTrans1D1" presStyleIdx="0" presStyleCnt="5"/>
      <dgm:spPr/>
      <dgm:t>
        <a:bodyPr/>
        <a:lstStyle/>
        <a:p>
          <a:endParaRPr lang="fr-FR"/>
        </a:p>
      </dgm:t>
    </dgm:pt>
    <dgm:pt modelId="{588028AF-6469-4276-93E9-CE7DA125249A}" type="pres">
      <dgm:prSet presAssocID="{442E7EE8-6573-4FCE-90DB-6EBDA581075F}" presName="node" presStyleLbl="node1" presStyleIdx="1" presStyleCnt="5">
        <dgm:presLayoutVars>
          <dgm:bulletEnabled val="1"/>
        </dgm:presLayoutVars>
      </dgm:prSet>
      <dgm:spPr/>
      <dgm:t>
        <a:bodyPr/>
        <a:lstStyle/>
        <a:p>
          <a:endParaRPr lang="fr-FR"/>
        </a:p>
      </dgm:t>
    </dgm:pt>
    <dgm:pt modelId="{9817B1CE-9BA6-4164-9B38-CC611981EECD}" type="pres">
      <dgm:prSet presAssocID="{442E7EE8-6573-4FCE-90DB-6EBDA581075F}" presName="spNode" presStyleCnt="0"/>
      <dgm:spPr/>
      <dgm:t>
        <a:bodyPr/>
        <a:lstStyle/>
        <a:p>
          <a:endParaRPr lang="fr-FR"/>
        </a:p>
      </dgm:t>
    </dgm:pt>
    <dgm:pt modelId="{9F188948-6B3B-4E50-B50E-73B00779967C}" type="pres">
      <dgm:prSet presAssocID="{D5AD9F17-E657-41FC-948C-36AA4B24EE90}" presName="sibTrans" presStyleLbl="sibTrans1D1" presStyleIdx="1" presStyleCnt="5"/>
      <dgm:spPr/>
      <dgm:t>
        <a:bodyPr/>
        <a:lstStyle/>
        <a:p>
          <a:endParaRPr lang="fr-FR"/>
        </a:p>
      </dgm:t>
    </dgm:pt>
    <dgm:pt modelId="{E460B7E5-1C94-4AA9-BFBD-973C8F8230B1}" type="pres">
      <dgm:prSet presAssocID="{FBD60666-8F3A-498E-B92D-FFB92103E682}" presName="node" presStyleLbl="node1" presStyleIdx="2" presStyleCnt="5">
        <dgm:presLayoutVars>
          <dgm:bulletEnabled val="1"/>
        </dgm:presLayoutVars>
      </dgm:prSet>
      <dgm:spPr/>
      <dgm:t>
        <a:bodyPr/>
        <a:lstStyle/>
        <a:p>
          <a:endParaRPr lang="fr-FR"/>
        </a:p>
      </dgm:t>
    </dgm:pt>
    <dgm:pt modelId="{CCD1F0A4-9570-4EE4-83E5-2145D8B18C92}" type="pres">
      <dgm:prSet presAssocID="{FBD60666-8F3A-498E-B92D-FFB92103E682}" presName="spNode" presStyleCnt="0"/>
      <dgm:spPr/>
      <dgm:t>
        <a:bodyPr/>
        <a:lstStyle/>
        <a:p>
          <a:endParaRPr lang="fr-FR"/>
        </a:p>
      </dgm:t>
    </dgm:pt>
    <dgm:pt modelId="{23A28FA0-F453-435E-BD6F-FABD1F267F3D}" type="pres">
      <dgm:prSet presAssocID="{B31651BD-55C2-4995-936A-573B04C02F98}" presName="sibTrans" presStyleLbl="sibTrans1D1" presStyleIdx="2" presStyleCnt="5"/>
      <dgm:spPr/>
      <dgm:t>
        <a:bodyPr/>
        <a:lstStyle/>
        <a:p>
          <a:endParaRPr lang="fr-FR"/>
        </a:p>
      </dgm:t>
    </dgm:pt>
    <dgm:pt modelId="{86F85DF4-5307-4B40-B486-C89FD9DFCD4C}" type="pres">
      <dgm:prSet presAssocID="{3AAC3E72-3CE3-448A-9AF7-62CECE816AAC}" presName="node" presStyleLbl="node1" presStyleIdx="3" presStyleCnt="5">
        <dgm:presLayoutVars>
          <dgm:bulletEnabled val="1"/>
        </dgm:presLayoutVars>
      </dgm:prSet>
      <dgm:spPr/>
      <dgm:t>
        <a:bodyPr/>
        <a:lstStyle/>
        <a:p>
          <a:endParaRPr lang="fr-FR"/>
        </a:p>
      </dgm:t>
    </dgm:pt>
    <dgm:pt modelId="{BE5955C7-6595-40EE-8AA6-44D4BD3C3EAD}" type="pres">
      <dgm:prSet presAssocID="{3AAC3E72-3CE3-448A-9AF7-62CECE816AAC}" presName="spNode" presStyleCnt="0"/>
      <dgm:spPr/>
      <dgm:t>
        <a:bodyPr/>
        <a:lstStyle/>
        <a:p>
          <a:endParaRPr lang="fr-FR"/>
        </a:p>
      </dgm:t>
    </dgm:pt>
    <dgm:pt modelId="{2E845E98-71E3-4D32-8679-4992DF4CE35D}" type="pres">
      <dgm:prSet presAssocID="{C70EB47F-7D60-40E5-9B04-4DC04389A4B8}" presName="sibTrans" presStyleLbl="sibTrans1D1" presStyleIdx="3" presStyleCnt="5"/>
      <dgm:spPr/>
      <dgm:t>
        <a:bodyPr/>
        <a:lstStyle/>
        <a:p>
          <a:endParaRPr lang="fr-FR"/>
        </a:p>
      </dgm:t>
    </dgm:pt>
    <dgm:pt modelId="{A215B0D4-7A40-4EC5-8986-E9A05E5238DA}" type="pres">
      <dgm:prSet presAssocID="{DEF8AE1D-14E0-4131-90A9-4F781B6C49D6}" presName="node" presStyleLbl="node1" presStyleIdx="4" presStyleCnt="5">
        <dgm:presLayoutVars>
          <dgm:bulletEnabled val="1"/>
        </dgm:presLayoutVars>
      </dgm:prSet>
      <dgm:spPr/>
      <dgm:t>
        <a:bodyPr/>
        <a:lstStyle/>
        <a:p>
          <a:endParaRPr lang="fr-FR"/>
        </a:p>
      </dgm:t>
    </dgm:pt>
    <dgm:pt modelId="{6C57F5A7-D3F1-4FBC-BC69-BF83A129F7AD}" type="pres">
      <dgm:prSet presAssocID="{DEF8AE1D-14E0-4131-90A9-4F781B6C49D6}" presName="spNode" presStyleCnt="0"/>
      <dgm:spPr/>
      <dgm:t>
        <a:bodyPr/>
        <a:lstStyle/>
        <a:p>
          <a:endParaRPr lang="fr-FR"/>
        </a:p>
      </dgm:t>
    </dgm:pt>
    <dgm:pt modelId="{84FA2548-1C4F-438F-A3C0-B34D5A305BDC}" type="pres">
      <dgm:prSet presAssocID="{B121CAEF-F2B1-422F-AB3E-851FEF3C9C4A}" presName="sibTrans" presStyleLbl="sibTrans1D1" presStyleIdx="4" presStyleCnt="5"/>
      <dgm:spPr/>
      <dgm:t>
        <a:bodyPr/>
        <a:lstStyle/>
        <a:p>
          <a:endParaRPr lang="fr-FR"/>
        </a:p>
      </dgm:t>
    </dgm:pt>
  </dgm:ptLst>
  <dgm:cxnLst>
    <dgm:cxn modelId="{065E6571-5627-49A9-ACF1-12D181AD9BDE}" type="presOf" srcId="{3AAC3E72-3CE3-448A-9AF7-62CECE816AAC}" destId="{86F85DF4-5307-4B40-B486-C89FD9DFCD4C}" srcOrd="0" destOrd="0" presId="urn:microsoft.com/office/officeart/2005/8/layout/cycle6"/>
    <dgm:cxn modelId="{02C037B9-8E71-401C-AEBC-2F3D2D797D99}" srcId="{BE554DA1-A7DE-49F7-B9F8-E7EF6CC9388D}" destId="{442E7EE8-6573-4FCE-90DB-6EBDA581075F}" srcOrd="1" destOrd="0" parTransId="{C782D225-57CE-486F-865E-2FC8BE2F4219}" sibTransId="{D5AD9F17-E657-41FC-948C-36AA4B24EE90}"/>
    <dgm:cxn modelId="{8D4FCD0D-8248-4A1E-9F3E-603E92AF01CB}" srcId="{BE554DA1-A7DE-49F7-B9F8-E7EF6CC9388D}" destId="{8A72A222-C58C-427B-9C2A-1767FC675749}" srcOrd="0" destOrd="0" parTransId="{EB1048A9-F5C0-45FD-90F0-3BEADA048982}" sibTransId="{EFDD0890-5725-4CEE-84FF-4921DC0D44DC}"/>
    <dgm:cxn modelId="{12990CF5-7D06-4606-B930-7F560490698A}" type="presOf" srcId="{8A72A222-C58C-427B-9C2A-1767FC675749}" destId="{8EB25514-8DAC-43B9-B340-1813CE18A3C4}" srcOrd="0" destOrd="0" presId="urn:microsoft.com/office/officeart/2005/8/layout/cycle6"/>
    <dgm:cxn modelId="{36A66C26-7C29-4F35-9CAA-D925E25D934E}" type="presOf" srcId="{FBD60666-8F3A-498E-B92D-FFB92103E682}" destId="{E460B7E5-1C94-4AA9-BFBD-973C8F8230B1}" srcOrd="0" destOrd="0" presId="urn:microsoft.com/office/officeart/2005/8/layout/cycle6"/>
    <dgm:cxn modelId="{B4E2ECFE-D070-474A-8391-58D041A0E2D3}" type="presOf" srcId="{D5AD9F17-E657-41FC-948C-36AA4B24EE90}" destId="{9F188948-6B3B-4E50-B50E-73B00779967C}" srcOrd="0" destOrd="0" presId="urn:microsoft.com/office/officeart/2005/8/layout/cycle6"/>
    <dgm:cxn modelId="{9CEE7137-0C20-4ED3-8ACE-1EC1F3D1C7AC}" srcId="{BE554DA1-A7DE-49F7-B9F8-E7EF6CC9388D}" destId="{3AAC3E72-3CE3-448A-9AF7-62CECE816AAC}" srcOrd="3" destOrd="0" parTransId="{DB04A13A-4182-4186-8469-0CD29A0981F7}" sibTransId="{C70EB47F-7D60-40E5-9B04-4DC04389A4B8}"/>
    <dgm:cxn modelId="{9A288347-3181-40EF-A6FF-F5A4EE1D9CF1}" type="presOf" srcId="{EFDD0890-5725-4CEE-84FF-4921DC0D44DC}" destId="{D871093C-FC36-4310-AAB3-57A41760AB88}" srcOrd="0" destOrd="0" presId="urn:microsoft.com/office/officeart/2005/8/layout/cycle6"/>
    <dgm:cxn modelId="{5B8714A1-0B23-4925-927E-654D04F31627}" type="presOf" srcId="{DEF8AE1D-14E0-4131-90A9-4F781B6C49D6}" destId="{A215B0D4-7A40-4EC5-8986-E9A05E5238DA}" srcOrd="0" destOrd="0" presId="urn:microsoft.com/office/officeart/2005/8/layout/cycle6"/>
    <dgm:cxn modelId="{30682BEC-D42B-4739-B863-96EA9386A63E}" srcId="{BE554DA1-A7DE-49F7-B9F8-E7EF6CC9388D}" destId="{FBD60666-8F3A-498E-B92D-FFB92103E682}" srcOrd="2" destOrd="0" parTransId="{E1FDE83F-B8CD-4478-B2A8-3BF0E40977AE}" sibTransId="{B31651BD-55C2-4995-936A-573B04C02F98}"/>
    <dgm:cxn modelId="{EB1F4634-8F49-433E-9EBD-FD0C818CDCF6}" type="presOf" srcId="{B121CAEF-F2B1-422F-AB3E-851FEF3C9C4A}" destId="{84FA2548-1C4F-438F-A3C0-B34D5A305BDC}" srcOrd="0" destOrd="0" presId="urn:microsoft.com/office/officeart/2005/8/layout/cycle6"/>
    <dgm:cxn modelId="{871160FE-F349-401D-A3A6-1E5015625CD4}" type="presOf" srcId="{442E7EE8-6573-4FCE-90DB-6EBDA581075F}" destId="{588028AF-6469-4276-93E9-CE7DA125249A}" srcOrd="0" destOrd="0" presId="urn:microsoft.com/office/officeart/2005/8/layout/cycle6"/>
    <dgm:cxn modelId="{A8AAAFCA-CF5E-4B9C-885A-F7840D12AE0A}" srcId="{BE554DA1-A7DE-49F7-B9F8-E7EF6CC9388D}" destId="{DEF8AE1D-14E0-4131-90A9-4F781B6C49D6}" srcOrd="4" destOrd="0" parTransId="{79331980-F8BE-4333-B203-ADBE77852FE6}" sibTransId="{B121CAEF-F2B1-422F-AB3E-851FEF3C9C4A}"/>
    <dgm:cxn modelId="{D5FB6B39-6226-4625-B19B-D5183A67DA62}" type="presOf" srcId="{B31651BD-55C2-4995-936A-573B04C02F98}" destId="{23A28FA0-F453-435E-BD6F-FABD1F267F3D}" srcOrd="0" destOrd="0" presId="urn:microsoft.com/office/officeart/2005/8/layout/cycle6"/>
    <dgm:cxn modelId="{8A2C4175-E10B-4164-AA4A-EC38D8639875}" type="presOf" srcId="{C70EB47F-7D60-40E5-9B04-4DC04389A4B8}" destId="{2E845E98-71E3-4D32-8679-4992DF4CE35D}" srcOrd="0" destOrd="0" presId="urn:microsoft.com/office/officeart/2005/8/layout/cycle6"/>
    <dgm:cxn modelId="{648D6B4D-864A-4D20-8B86-FAC903A4BDB1}" type="presOf" srcId="{BE554DA1-A7DE-49F7-B9F8-E7EF6CC9388D}" destId="{1A923258-E6E3-4C6A-BA3B-97BE77C8DA05}" srcOrd="0" destOrd="0" presId="urn:microsoft.com/office/officeart/2005/8/layout/cycle6"/>
    <dgm:cxn modelId="{3CF5AC29-CF1C-4E74-A877-CFEEA334B188}" type="presParOf" srcId="{1A923258-E6E3-4C6A-BA3B-97BE77C8DA05}" destId="{8EB25514-8DAC-43B9-B340-1813CE18A3C4}" srcOrd="0" destOrd="0" presId="urn:microsoft.com/office/officeart/2005/8/layout/cycle6"/>
    <dgm:cxn modelId="{94149512-5470-47B6-8896-709DF6B2605C}" type="presParOf" srcId="{1A923258-E6E3-4C6A-BA3B-97BE77C8DA05}" destId="{B8E7805D-FE27-4B06-8111-2A65DC186EFF}" srcOrd="1" destOrd="0" presId="urn:microsoft.com/office/officeart/2005/8/layout/cycle6"/>
    <dgm:cxn modelId="{391F35AD-0A0F-4947-A018-8E2758689ABF}" type="presParOf" srcId="{1A923258-E6E3-4C6A-BA3B-97BE77C8DA05}" destId="{D871093C-FC36-4310-AAB3-57A41760AB88}" srcOrd="2" destOrd="0" presId="urn:microsoft.com/office/officeart/2005/8/layout/cycle6"/>
    <dgm:cxn modelId="{CDE591ED-575B-4C87-B04C-4A4CBB5AEE7D}" type="presParOf" srcId="{1A923258-E6E3-4C6A-BA3B-97BE77C8DA05}" destId="{588028AF-6469-4276-93E9-CE7DA125249A}" srcOrd="3" destOrd="0" presId="urn:microsoft.com/office/officeart/2005/8/layout/cycle6"/>
    <dgm:cxn modelId="{AB4BCF8D-42E6-4CA7-989F-05B58A333203}" type="presParOf" srcId="{1A923258-E6E3-4C6A-BA3B-97BE77C8DA05}" destId="{9817B1CE-9BA6-4164-9B38-CC611981EECD}" srcOrd="4" destOrd="0" presId="urn:microsoft.com/office/officeart/2005/8/layout/cycle6"/>
    <dgm:cxn modelId="{9C4FCB64-9FBF-4479-ABAF-54CD654912F9}" type="presParOf" srcId="{1A923258-E6E3-4C6A-BA3B-97BE77C8DA05}" destId="{9F188948-6B3B-4E50-B50E-73B00779967C}" srcOrd="5" destOrd="0" presId="urn:microsoft.com/office/officeart/2005/8/layout/cycle6"/>
    <dgm:cxn modelId="{1238C0C8-ECBE-4B06-B0B1-8D1F38514F9F}" type="presParOf" srcId="{1A923258-E6E3-4C6A-BA3B-97BE77C8DA05}" destId="{E460B7E5-1C94-4AA9-BFBD-973C8F8230B1}" srcOrd="6" destOrd="0" presId="urn:microsoft.com/office/officeart/2005/8/layout/cycle6"/>
    <dgm:cxn modelId="{8B193FCC-9C83-484D-B4E2-0BBAEF169703}" type="presParOf" srcId="{1A923258-E6E3-4C6A-BA3B-97BE77C8DA05}" destId="{CCD1F0A4-9570-4EE4-83E5-2145D8B18C92}" srcOrd="7" destOrd="0" presId="urn:microsoft.com/office/officeart/2005/8/layout/cycle6"/>
    <dgm:cxn modelId="{47EBD75C-8DE7-444A-8042-3ECB477485C3}" type="presParOf" srcId="{1A923258-E6E3-4C6A-BA3B-97BE77C8DA05}" destId="{23A28FA0-F453-435E-BD6F-FABD1F267F3D}" srcOrd="8" destOrd="0" presId="urn:microsoft.com/office/officeart/2005/8/layout/cycle6"/>
    <dgm:cxn modelId="{14338CB9-586A-4C02-91AB-806AD15821D1}" type="presParOf" srcId="{1A923258-E6E3-4C6A-BA3B-97BE77C8DA05}" destId="{86F85DF4-5307-4B40-B486-C89FD9DFCD4C}" srcOrd="9" destOrd="0" presId="urn:microsoft.com/office/officeart/2005/8/layout/cycle6"/>
    <dgm:cxn modelId="{3C13C601-56FD-46B5-922C-53D01E6C8A22}" type="presParOf" srcId="{1A923258-E6E3-4C6A-BA3B-97BE77C8DA05}" destId="{BE5955C7-6595-40EE-8AA6-44D4BD3C3EAD}" srcOrd="10" destOrd="0" presId="urn:microsoft.com/office/officeart/2005/8/layout/cycle6"/>
    <dgm:cxn modelId="{90739B67-D0F8-4741-A777-B7814E3A88CF}" type="presParOf" srcId="{1A923258-E6E3-4C6A-BA3B-97BE77C8DA05}" destId="{2E845E98-71E3-4D32-8679-4992DF4CE35D}" srcOrd="11" destOrd="0" presId="urn:microsoft.com/office/officeart/2005/8/layout/cycle6"/>
    <dgm:cxn modelId="{E0508B5B-4CB2-45C6-9770-0A6F0854278F}" type="presParOf" srcId="{1A923258-E6E3-4C6A-BA3B-97BE77C8DA05}" destId="{A215B0D4-7A40-4EC5-8986-E9A05E5238DA}" srcOrd="12" destOrd="0" presId="urn:microsoft.com/office/officeart/2005/8/layout/cycle6"/>
    <dgm:cxn modelId="{6CDE0664-80BF-4FB2-81B3-AAC74CEA886F}" type="presParOf" srcId="{1A923258-E6E3-4C6A-BA3B-97BE77C8DA05}" destId="{6C57F5A7-D3F1-4FBC-BC69-BF83A129F7AD}" srcOrd="13" destOrd="0" presId="urn:microsoft.com/office/officeart/2005/8/layout/cycle6"/>
    <dgm:cxn modelId="{92534F1A-55E9-40DD-A0C9-FC14E559CD2E}" type="presParOf" srcId="{1A923258-E6E3-4C6A-BA3B-97BE77C8DA05}" destId="{84FA2548-1C4F-438F-A3C0-B34D5A305BDC}"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0D842-6B80-46F5-A021-2F78FA105276}">
      <dsp:nvSpPr>
        <dsp:cNvPr id="0" name=""/>
        <dsp:cNvSpPr/>
      </dsp:nvSpPr>
      <dsp:spPr>
        <a:xfrm>
          <a:off x="5294375" y="4145280"/>
          <a:ext cx="3011424" cy="1950720"/>
        </a:xfrm>
        <a:prstGeom prst="roundRect">
          <a:avLst>
            <a:gd name="adj" fmla="val 10000"/>
          </a:avLst>
        </a:prstGeom>
        <a:solidFill>
          <a:srgbClr val="FFFF00">
            <a:alpha val="90000"/>
          </a:srgbClr>
        </a:solidFill>
        <a:ln w="6350" cap="flat" cmpd="sng" algn="ctr">
          <a:solidFill>
            <a:schemeClr val="accent5">
              <a:hueOff val="-4902230"/>
              <a:satOff val="-6819"/>
              <a:lumOff val="-261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ar-DZ" sz="2000" kern="1200" dirty="0" smtClean="0"/>
            <a:t>تعريف الأفراد بظروفهم وماذا تعني الرؤية بالنسبة لهم وكيف سينفذها</a:t>
          </a:r>
          <a:endParaRPr lang="fr-FR" sz="2000" kern="1200" dirty="0"/>
        </a:p>
      </dsp:txBody>
      <dsp:txXfrm>
        <a:off x="6240654" y="4675811"/>
        <a:ext cx="2022294" cy="1377338"/>
      </dsp:txXfrm>
    </dsp:sp>
    <dsp:sp modelId="{22A1DA27-9714-4F10-B285-76347B4C212C}">
      <dsp:nvSpPr>
        <dsp:cNvPr id="0" name=""/>
        <dsp:cNvSpPr/>
      </dsp:nvSpPr>
      <dsp:spPr>
        <a:xfrm>
          <a:off x="380999" y="4145280"/>
          <a:ext cx="3011424" cy="1950720"/>
        </a:xfrm>
        <a:prstGeom prst="roundRect">
          <a:avLst>
            <a:gd name="adj" fmla="val 10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ar-DZ" sz="2000" kern="1200" dirty="0" smtClean="0"/>
            <a:t>المفاوض الرئيسي مع المنظمات الأخرى</a:t>
          </a:r>
          <a:endParaRPr lang="fr-FR" sz="2000" kern="1200" dirty="0"/>
        </a:p>
      </dsp:txBody>
      <dsp:txXfrm>
        <a:off x="423850" y="4675811"/>
        <a:ext cx="2022294" cy="1377338"/>
      </dsp:txXfrm>
    </dsp:sp>
    <dsp:sp modelId="{8349F2C2-8E1F-4C53-8BDC-39D58A47586F}">
      <dsp:nvSpPr>
        <dsp:cNvPr id="0" name=""/>
        <dsp:cNvSpPr/>
      </dsp:nvSpPr>
      <dsp:spPr>
        <a:xfrm>
          <a:off x="5294375" y="0"/>
          <a:ext cx="3011424" cy="1950720"/>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ar-DZ" sz="2000" kern="1200" dirty="0" smtClean="0"/>
            <a:t>وضع مجموعة من النقاط التي تضمن الوصول الى النهاية</a:t>
          </a:r>
          <a:endParaRPr lang="fr-FR" sz="2000" kern="1200" dirty="0"/>
        </a:p>
      </dsp:txBody>
      <dsp:txXfrm>
        <a:off x="6240654" y="42851"/>
        <a:ext cx="2022294" cy="1377338"/>
      </dsp:txXfrm>
    </dsp:sp>
    <dsp:sp modelId="{BA58686C-CF39-4293-A6AE-67E961C5F818}">
      <dsp:nvSpPr>
        <dsp:cNvPr id="0" name=""/>
        <dsp:cNvSpPr/>
      </dsp:nvSpPr>
      <dsp:spPr>
        <a:xfrm>
          <a:off x="380999" y="0"/>
          <a:ext cx="3011424" cy="1950720"/>
        </a:xfrm>
        <a:prstGeom prst="roundRect">
          <a:avLst>
            <a:gd name="adj" fmla="val 10000"/>
          </a:avLst>
        </a:prstGeom>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99060" tIns="99060" rIns="99060" bIns="99060" numCol="1" spcCol="1270" anchor="t" anchorCtr="0">
          <a:noAutofit/>
        </a:bodyPr>
        <a:lstStyle/>
        <a:p>
          <a:pPr marL="228600" lvl="1" indent="-228600" algn="l" defTabSz="889000">
            <a:lnSpc>
              <a:spcPct val="90000"/>
            </a:lnSpc>
            <a:spcBef>
              <a:spcPct val="0"/>
            </a:spcBef>
            <a:spcAft>
              <a:spcPct val="15000"/>
            </a:spcAft>
            <a:buChar char="••"/>
          </a:pPr>
          <a:r>
            <a:rPr lang="ar-DZ" sz="2000" kern="1200" dirty="0" smtClean="0"/>
            <a:t>قادر على توقع التغيرات خارجيا وأثرها على المنظمة</a:t>
          </a:r>
          <a:endParaRPr lang="fr-FR" sz="2000" kern="1200" dirty="0"/>
        </a:p>
      </dsp:txBody>
      <dsp:txXfrm>
        <a:off x="423850" y="42851"/>
        <a:ext cx="2022294" cy="1377338"/>
      </dsp:txXfrm>
    </dsp:sp>
    <dsp:sp modelId="{7B125DF0-5FEF-477B-81CC-682538A13324}">
      <dsp:nvSpPr>
        <dsp:cNvPr id="0" name=""/>
        <dsp:cNvSpPr/>
      </dsp:nvSpPr>
      <dsp:spPr>
        <a:xfrm>
          <a:off x="1642872" y="347472"/>
          <a:ext cx="2639568" cy="2639568"/>
        </a:xfrm>
        <a:prstGeom prst="pieWedg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DZ" sz="2300" b="1" kern="1200" dirty="0" smtClean="0">
              <a:solidFill>
                <a:schemeClr val="tx1"/>
              </a:solidFill>
            </a:rPr>
            <a:t>القائد كقائم بالتغيير: تغيير البيئة الداخلية بمايتوافق مع رؤيته الستقبلية</a:t>
          </a:r>
          <a:endParaRPr lang="fr-FR" sz="2300" b="1" kern="1200" dirty="0">
            <a:solidFill>
              <a:schemeClr val="tx1"/>
            </a:solidFill>
          </a:endParaRPr>
        </a:p>
      </dsp:txBody>
      <dsp:txXfrm>
        <a:off x="2415984" y="1120584"/>
        <a:ext cx="1866456" cy="1866456"/>
      </dsp:txXfrm>
    </dsp:sp>
    <dsp:sp modelId="{B640DF72-B11D-4DCA-82B7-1D231D36C334}">
      <dsp:nvSpPr>
        <dsp:cNvPr id="0" name=""/>
        <dsp:cNvSpPr/>
      </dsp:nvSpPr>
      <dsp:spPr>
        <a:xfrm rot="5400000">
          <a:off x="4404360" y="347472"/>
          <a:ext cx="2639568" cy="2639568"/>
        </a:xfrm>
        <a:prstGeom prst="pieWedge">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DZ" sz="2300" b="1" kern="1200" dirty="0" smtClean="0">
              <a:solidFill>
                <a:schemeClr val="tx1"/>
              </a:solidFill>
            </a:rPr>
            <a:t>القائد كمحدد للتوجه: يحدد تطلعاته في ظل بالبيئة الخارجية</a:t>
          </a:r>
          <a:endParaRPr lang="fr-FR" sz="2300" b="1" kern="1200" dirty="0">
            <a:solidFill>
              <a:schemeClr val="tx1"/>
            </a:solidFill>
          </a:endParaRPr>
        </a:p>
      </dsp:txBody>
      <dsp:txXfrm rot="-5400000">
        <a:off x="4404360" y="1120584"/>
        <a:ext cx="1866456" cy="1866456"/>
      </dsp:txXfrm>
    </dsp:sp>
    <dsp:sp modelId="{1C8EC870-4201-4994-99F9-5A86449B4029}">
      <dsp:nvSpPr>
        <dsp:cNvPr id="0" name=""/>
        <dsp:cNvSpPr/>
      </dsp:nvSpPr>
      <dsp:spPr>
        <a:xfrm rot="10800000">
          <a:off x="4404360" y="3108960"/>
          <a:ext cx="2639568" cy="2639568"/>
        </a:xfrm>
        <a:prstGeom prst="pieWedge">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DZ" sz="2300" b="1" kern="1200" dirty="0" smtClean="0">
              <a:solidFill>
                <a:schemeClr val="tx1"/>
              </a:solidFill>
            </a:rPr>
            <a:t>القائد كمدرب للفريق: تشجيع الأفراد لعيش الرؤية</a:t>
          </a:r>
          <a:endParaRPr lang="fr-FR" sz="2300" b="1" kern="1200" dirty="0">
            <a:solidFill>
              <a:schemeClr val="tx1"/>
            </a:solidFill>
          </a:endParaRPr>
        </a:p>
      </dsp:txBody>
      <dsp:txXfrm rot="10800000">
        <a:off x="4404360" y="3108960"/>
        <a:ext cx="1866456" cy="1866456"/>
      </dsp:txXfrm>
    </dsp:sp>
    <dsp:sp modelId="{86B98996-1C37-4549-9538-71C3652AA13E}">
      <dsp:nvSpPr>
        <dsp:cNvPr id="0" name=""/>
        <dsp:cNvSpPr/>
      </dsp:nvSpPr>
      <dsp:spPr>
        <a:xfrm rot="16200000">
          <a:off x="1642872" y="3108960"/>
          <a:ext cx="2639568" cy="2639568"/>
        </a:xfrm>
        <a:prstGeom prst="pieWedge">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1">
            <a:lnSpc>
              <a:spcPct val="90000"/>
            </a:lnSpc>
            <a:spcBef>
              <a:spcPct val="0"/>
            </a:spcBef>
            <a:spcAft>
              <a:spcPct val="35000"/>
            </a:spcAft>
          </a:pPr>
          <a:r>
            <a:rPr lang="ar-DZ" sz="2300" b="1" kern="1200" dirty="0" smtClean="0">
              <a:solidFill>
                <a:schemeClr val="tx1"/>
              </a:solidFill>
            </a:rPr>
            <a:t>القائد كمتحدث: متكلم ماهر ومستمع مهتم، ملم برؤية الشركة </a:t>
          </a:r>
          <a:endParaRPr lang="fr-FR" sz="2300" b="1" kern="1200" dirty="0">
            <a:solidFill>
              <a:schemeClr val="tx1"/>
            </a:solidFill>
          </a:endParaRPr>
        </a:p>
      </dsp:txBody>
      <dsp:txXfrm rot="5400000">
        <a:off x="2415984" y="3108960"/>
        <a:ext cx="1866456" cy="1866456"/>
      </dsp:txXfrm>
    </dsp:sp>
    <dsp:sp modelId="{CFB7B538-37DC-4848-9204-70A77268ABA0}">
      <dsp:nvSpPr>
        <dsp:cNvPr id="0" name=""/>
        <dsp:cNvSpPr/>
      </dsp:nvSpPr>
      <dsp:spPr>
        <a:xfrm>
          <a:off x="3887724" y="2499360"/>
          <a:ext cx="911352" cy="792480"/>
        </a:xfrm>
        <a:prstGeom prst="circularArrow">
          <a:avLst/>
        </a:prstGeom>
        <a:gradFill rotWithShape="0">
          <a:gsLst>
            <a:gs pos="0">
              <a:schemeClr val="accent5">
                <a:tint val="40000"/>
                <a:hueOff val="0"/>
                <a:satOff val="0"/>
                <a:lumOff val="0"/>
                <a:alphaOff val="0"/>
                <a:satMod val="103000"/>
                <a:lumMod val="102000"/>
                <a:tint val="94000"/>
              </a:schemeClr>
            </a:gs>
            <a:gs pos="50000">
              <a:schemeClr val="accent5">
                <a:tint val="40000"/>
                <a:hueOff val="0"/>
                <a:satOff val="0"/>
                <a:lumOff val="0"/>
                <a:alphaOff val="0"/>
                <a:satMod val="110000"/>
                <a:lumMod val="100000"/>
                <a:shade val="100000"/>
              </a:schemeClr>
            </a:gs>
            <a:gs pos="100000">
              <a:schemeClr val="accent5">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 modelId="{16CEF7C0-36F0-48F1-B366-2651F581A22B}">
      <dsp:nvSpPr>
        <dsp:cNvPr id="0" name=""/>
        <dsp:cNvSpPr/>
      </dsp:nvSpPr>
      <dsp:spPr>
        <a:xfrm rot="10800000">
          <a:off x="3887724" y="2804160"/>
          <a:ext cx="911352" cy="792480"/>
        </a:xfrm>
        <a:prstGeom prst="circularArrow">
          <a:avLst/>
        </a:prstGeom>
        <a:gradFill rotWithShape="0">
          <a:gsLst>
            <a:gs pos="0">
              <a:schemeClr val="accent5">
                <a:tint val="40000"/>
                <a:hueOff val="0"/>
                <a:satOff val="0"/>
                <a:lumOff val="0"/>
                <a:alphaOff val="0"/>
                <a:satMod val="103000"/>
                <a:lumMod val="102000"/>
                <a:tint val="94000"/>
              </a:schemeClr>
            </a:gs>
            <a:gs pos="50000">
              <a:schemeClr val="accent5">
                <a:tint val="40000"/>
                <a:hueOff val="0"/>
                <a:satOff val="0"/>
                <a:lumOff val="0"/>
                <a:alphaOff val="0"/>
                <a:satMod val="110000"/>
                <a:lumMod val="100000"/>
                <a:shade val="100000"/>
              </a:schemeClr>
            </a:gs>
            <a:gs pos="100000">
              <a:schemeClr val="accent5">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C33078-08ED-43B2-A26F-0884E32C324A}">
      <dsp:nvSpPr>
        <dsp:cNvPr id="0" name=""/>
        <dsp:cNvSpPr/>
      </dsp:nvSpPr>
      <dsp:spPr>
        <a:xfrm>
          <a:off x="1530286" y="257174"/>
          <a:ext cx="3200400" cy="3200400"/>
        </a:xfrm>
        <a:prstGeom prst="pie">
          <a:avLst>
            <a:gd name="adj1" fmla="val 16200000"/>
            <a:gd name="adj2" fmla="val 18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DZ" sz="2200" kern="1200" dirty="0" smtClean="0">
              <a:solidFill>
                <a:srgbClr val="FFFF00"/>
              </a:solidFill>
            </a:rPr>
            <a:t>التمايز أوالاختلاف</a:t>
          </a:r>
          <a:endParaRPr lang="fr-FR" sz="2200" kern="1200" dirty="0">
            <a:solidFill>
              <a:srgbClr val="FFFF00"/>
            </a:solidFill>
          </a:endParaRPr>
        </a:p>
      </dsp:txBody>
      <dsp:txXfrm>
        <a:off x="3270313" y="847725"/>
        <a:ext cx="1085850" cy="1066800"/>
      </dsp:txXfrm>
    </dsp:sp>
    <dsp:sp modelId="{B5CEEA70-8FED-4639-98D8-273277779A02}">
      <dsp:nvSpPr>
        <dsp:cNvPr id="0" name=""/>
        <dsp:cNvSpPr/>
      </dsp:nvSpPr>
      <dsp:spPr>
        <a:xfrm>
          <a:off x="1365313" y="352425"/>
          <a:ext cx="3200400" cy="3200400"/>
        </a:xfrm>
        <a:prstGeom prst="pie">
          <a:avLst>
            <a:gd name="adj1" fmla="val 1800000"/>
            <a:gd name="adj2" fmla="val 90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DZ" sz="2200" kern="1200" dirty="0" smtClean="0">
              <a:solidFill>
                <a:schemeClr val="tx1"/>
              </a:solidFill>
            </a:rPr>
            <a:t>ندرة الموارد</a:t>
          </a:r>
          <a:endParaRPr lang="fr-FR" sz="2200" kern="1200" dirty="0">
            <a:solidFill>
              <a:schemeClr val="tx1"/>
            </a:solidFill>
          </a:endParaRPr>
        </a:p>
      </dsp:txBody>
      <dsp:txXfrm>
        <a:off x="2241613" y="2371724"/>
        <a:ext cx="1447800" cy="990600"/>
      </dsp:txXfrm>
    </dsp:sp>
    <dsp:sp modelId="{FE2B656F-17D4-460C-8442-AD3A04CE164E}">
      <dsp:nvSpPr>
        <dsp:cNvPr id="0" name=""/>
        <dsp:cNvSpPr/>
      </dsp:nvSpPr>
      <dsp:spPr>
        <a:xfrm>
          <a:off x="1365313" y="352425"/>
          <a:ext cx="3200400" cy="3200400"/>
        </a:xfrm>
        <a:prstGeom prst="pie">
          <a:avLst>
            <a:gd name="adj1" fmla="val 9000000"/>
            <a:gd name="adj2" fmla="val 1620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rtl="1">
            <a:lnSpc>
              <a:spcPct val="90000"/>
            </a:lnSpc>
            <a:spcBef>
              <a:spcPct val="0"/>
            </a:spcBef>
            <a:spcAft>
              <a:spcPct val="35000"/>
            </a:spcAft>
          </a:pPr>
          <a:r>
            <a:rPr lang="ar-DZ" sz="2200" kern="1200" dirty="0" smtClean="0">
              <a:solidFill>
                <a:srgbClr val="FFFF00"/>
              </a:solidFill>
            </a:rPr>
            <a:t>علاقات مهام العمل</a:t>
          </a:r>
          <a:endParaRPr lang="fr-FR" sz="2200" kern="1200" dirty="0">
            <a:solidFill>
              <a:srgbClr val="FFFF00"/>
            </a:solidFill>
          </a:endParaRPr>
        </a:p>
      </dsp:txBody>
      <dsp:txXfrm>
        <a:off x="1708213" y="981075"/>
        <a:ext cx="1085850" cy="1066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23C03-00AA-4DF2-A7BB-43A719D08F54}">
      <dsp:nvSpPr>
        <dsp:cNvPr id="0" name=""/>
        <dsp:cNvSpPr/>
      </dsp:nvSpPr>
      <dsp:spPr>
        <a:xfrm>
          <a:off x="0" y="0"/>
          <a:ext cx="6336792" cy="814673"/>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DZ" sz="2200" b="1" kern="1200" dirty="0" smtClean="0">
              <a:solidFill>
                <a:schemeClr val="tx1"/>
              </a:solidFill>
            </a:rPr>
            <a:t>الصراع الخفي أو المحتمل، نظرا لحدوث تغييرات في الاستراتيجية أو الهيكل</a:t>
          </a:r>
          <a:endParaRPr lang="fr-FR" sz="2200" b="1" kern="1200" dirty="0">
            <a:solidFill>
              <a:schemeClr val="tx1"/>
            </a:solidFill>
          </a:endParaRPr>
        </a:p>
      </dsp:txBody>
      <dsp:txXfrm>
        <a:off x="23861" y="23861"/>
        <a:ext cx="5362379" cy="766951"/>
      </dsp:txXfrm>
    </dsp:sp>
    <dsp:sp modelId="{784C2A55-4BAA-4534-9ECC-A630DA14675A}">
      <dsp:nvSpPr>
        <dsp:cNvPr id="0" name=""/>
        <dsp:cNvSpPr/>
      </dsp:nvSpPr>
      <dsp:spPr>
        <a:xfrm>
          <a:off x="473202" y="927822"/>
          <a:ext cx="6336792" cy="814673"/>
        </a:xfrm>
        <a:prstGeom prst="roundRect">
          <a:avLst>
            <a:gd name="adj" fmla="val 10000"/>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DZ" sz="2200" b="1" kern="1200" dirty="0" smtClean="0">
              <a:solidFill>
                <a:schemeClr val="tx1"/>
              </a:solidFill>
            </a:rPr>
            <a:t>الصراع المدرك: علم الادارة بالصراع</a:t>
          </a:r>
          <a:endParaRPr lang="fr-FR" sz="2200" b="1" kern="1200" dirty="0">
            <a:solidFill>
              <a:schemeClr val="tx1"/>
            </a:solidFill>
          </a:endParaRPr>
        </a:p>
      </dsp:txBody>
      <dsp:txXfrm>
        <a:off x="497063" y="951683"/>
        <a:ext cx="5286330" cy="766951"/>
      </dsp:txXfrm>
    </dsp:sp>
    <dsp:sp modelId="{9FA9D52E-85AD-4B15-B43E-AAB23181ADEC}">
      <dsp:nvSpPr>
        <dsp:cNvPr id="0" name=""/>
        <dsp:cNvSpPr/>
      </dsp:nvSpPr>
      <dsp:spPr>
        <a:xfrm>
          <a:off x="946404" y="1855644"/>
          <a:ext cx="6336792" cy="814673"/>
        </a:xfrm>
        <a:prstGeom prst="roundRect">
          <a:avLst>
            <a:gd name="adj" fmla="val 10000"/>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DZ" sz="2200" b="1" kern="1200" dirty="0" smtClean="0">
              <a:solidFill>
                <a:schemeClr val="tx1"/>
              </a:solidFill>
            </a:rPr>
            <a:t>الاحساس بالصراع: أخذ الادارة للطابع الشخصي فكل ادارة تبلور رأيها وتلقي اللوم على الأخرى</a:t>
          </a:r>
          <a:endParaRPr lang="fr-FR" sz="2200" b="1" kern="1200" dirty="0">
            <a:solidFill>
              <a:schemeClr val="tx1"/>
            </a:solidFill>
          </a:endParaRPr>
        </a:p>
      </dsp:txBody>
      <dsp:txXfrm>
        <a:off x="970265" y="1879505"/>
        <a:ext cx="5286330" cy="766951"/>
      </dsp:txXfrm>
    </dsp:sp>
    <dsp:sp modelId="{8CFE9251-EFB9-471E-A892-06BB987349EF}">
      <dsp:nvSpPr>
        <dsp:cNvPr id="0" name=""/>
        <dsp:cNvSpPr/>
      </dsp:nvSpPr>
      <dsp:spPr>
        <a:xfrm>
          <a:off x="1419605" y="2783467"/>
          <a:ext cx="6336792" cy="814673"/>
        </a:xfrm>
        <a:prstGeom prst="roundRect">
          <a:avLst>
            <a:gd name="adj" fmla="val 10000"/>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DZ" sz="2200" b="1" kern="1200" dirty="0" smtClean="0">
              <a:solidFill>
                <a:schemeClr val="tx1"/>
              </a:solidFill>
            </a:rPr>
            <a:t>علانية الصراع: تحاول كل مجموعةعرقلة الأخرى عن تحقيق أهدافها</a:t>
          </a:r>
        </a:p>
      </dsp:txBody>
      <dsp:txXfrm>
        <a:off x="1443466" y="2807328"/>
        <a:ext cx="5286330" cy="766951"/>
      </dsp:txXfrm>
    </dsp:sp>
    <dsp:sp modelId="{935FB76C-7F0B-4C23-8CC2-0EDF33C537C6}">
      <dsp:nvSpPr>
        <dsp:cNvPr id="0" name=""/>
        <dsp:cNvSpPr/>
      </dsp:nvSpPr>
      <dsp:spPr>
        <a:xfrm>
          <a:off x="1892808" y="3711289"/>
          <a:ext cx="6336792" cy="814673"/>
        </a:xfrm>
        <a:prstGeom prst="roundRect">
          <a:avLst>
            <a:gd name="adj" fmla="val 1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DZ" sz="2200" b="1" kern="1200" dirty="0" smtClean="0">
              <a:solidFill>
                <a:schemeClr val="tx1"/>
              </a:solidFill>
            </a:rPr>
            <a:t>الأثار الطويلة الأجل للصراع</a:t>
          </a:r>
        </a:p>
      </dsp:txBody>
      <dsp:txXfrm>
        <a:off x="1916669" y="3735150"/>
        <a:ext cx="5286330" cy="766951"/>
      </dsp:txXfrm>
    </dsp:sp>
    <dsp:sp modelId="{3E7E86A1-304B-4258-A4DC-BD57123B7F96}">
      <dsp:nvSpPr>
        <dsp:cNvPr id="0" name=""/>
        <dsp:cNvSpPr/>
      </dsp:nvSpPr>
      <dsp:spPr>
        <a:xfrm>
          <a:off x="5807254" y="595164"/>
          <a:ext cx="529537" cy="529537"/>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fr-FR" sz="2400" kern="1200"/>
        </a:p>
      </dsp:txBody>
      <dsp:txXfrm>
        <a:off x="5926400" y="595164"/>
        <a:ext cx="291245" cy="398477"/>
      </dsp:txXfrm>
    </dsp:sp>
    <dsp:sp modelId="{BDE87D01-718A-47CD-A74E-007D7F44B521}">
      <dsp:nvSpPr>
        <dsp:cNvPr id="0" name=""/>
        <dsp:cNvSpPr/>
      </dsp:nvSpPr>
      <dsp:spPr>
        <a:xfrm>
          <a:off x="6280456" y="1522986"/>
          <a:ext cx="529537" cy="529537"/>
        </a:xfrm>
        <a:prstGeom prst="downArrow">
          <a:avLst>
            <a:gd name="adj1" fmla="val 55000"/>
            <a:gd name="adj2" fmla="val 45000"/>
          </a:avLst>
        </a:prstGeom>
        <a:solidFill>
          <a:schemeClr val="accent5">
            <a:tint val="40000"/>
            <a:alpha val="90000"/>
            <a:hueOff val="-2463918"/>
            <a:satOff val="-4272"/>
            <a:lumOff val="-43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fr-FR" sz="2400" kern="1200"/>
        </a:p>
      </dsp:txBody>
      <dsp:txXfrm>
        <a:off x="6399602" y="1522986"/>
        <a:ext cx="291245" cy="398477"/>
      </dsp:txXfrm>
    </dsp:sp>
    <dsp:sp modelId="{9C58CEEB-B3BC-4E60-8B6D-C01FA3D447D2}">
      <dsp:nvSpPr>
        <dsp:cNvPr id="0" name=""/>
        <dsp:cNvSpPr/>
      </dsp:nvSpPr>
      <dsp:spPr>
        <a:xfrm>
          <a:off x="6753658" y="2437231"/>
          <a:ext cx="529537" cy="529537"/>
        </a:xfrm>
        <a:prstGeom prst="downArrow">
          <a:avLst>
            <a:gd name="adj1" fmla="val 55000"/>
            <a:gd name="adj2" fmla="val 45000"/>
          </a:avLst>
        </a:prstGeom>
        <a:solidFill>
          <a:schemeClr val="accent5">
            <a:tint val="40000"/>
            <a:alpha val="90000"/>
            <a:hueOff val="-4927837"/>
            <a:satOff val="-8544"/>
            <a:lumOff val="-859"/>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fr-FR" sz="2400" kern="1200"/>
        </a:p>
      </dsp:txBody>
      <dsp:txXfrm>
        <a:off x="6872804" y="2437231"/>
        <a:ext cx="291245" cy="398477"/>
      </dsp:txXfrm>
    </dsp:sp>
    <dsp:sp modelId="{7D98051B-F703-4A2B-AA74-9105748D1DEE}">
      <dsp:nvSpPr>
        <dsp:cNvPr id="0" name=""/>
        <dsp:cNvSpPr/>
      </dsp:nvSpPr>
      <dsp:spPr>
        <a:xfrm>
          <a:off x="7226860" y="3374105"/>
          <a:ext cx="529537" cy="529537"/>
        </a:xfrm>
        <a:prstGeom prst="downArrow">
          <a:avLst>
            <a:gd name="adj1" fmla="val 55000"/>
            <a:gd name="adj2" fmla="val 45000"/>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fr-FR" sz="2400" kern="1200"/>
        </a:p>
      </dsp:txBody>
      <dsp:txXfrm>
        <a:off x="7346006" y="3374105"/>
        <a:ext cx="291245" cy="398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B25514-8DAC-43B9-B340-1813CE18A3C4}">
      <dsp:nvSpPr>
        <dsp:cNvPr id="0" name=""/>
        <dsp:cNvSpPr/>
      </dsp:nvSpPr>
      <dsp:spPr>
        <a:xfrm>
          <a:off x="3371403" y="736"/>
          <a:ext cx="1486792" cy="96641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t>التدخل المبكر</a:t>
          </a:r>
          <a:endParaRPr lang="fr-FR" sz="2000" b="1" kern="1200" dirty="0"/>
        </a:p>
      </dsp:txBody>
      <dsp:txXfrm>
        <a:off x="3418579" y="47912"/>
        <a:ext cx="1392440" cy="872063"/>
      </dsp:txXfrm>
    </dsp:sp>
    <dsp:sp modelId="{D871093C-FC36-4310-AAB3-57A41760AB88}">
      <dsp:nvSpPr>
        <dsp:cNvPr id="0" name=""/>
        <dsp:cNvSpPr/>
      </dsp:nvSpPr>
      <dsp:spPr>
        <a:xfrm>
          <a:off x="2183365" y="483943"/>
          <a:ext cx="3862868" cy="3862868"/>
        </a:xfrm>
        <a:custGeom>
          <a:avLst/>
          <a:gdLst/>
          <a:ahLst/>
          <a:cxnLst/>
          <a:rect l="0" t="0" r="0" b="0"/>
          <a:pathLst>
            <a:path>
              <a:moveTo>
                <a:pt x="2685052" y="153092"/>
              </a:moveTo>
              <a:arcTo wR="1931434" hR="1931434" stAng="17577964" swAng="1962280"/>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8028AF-6469-4276-93E9-CE7DA125249A}">
      <dsp:nvSpPr>
        <dsp:cNvPr id="0" name=""/>
        <dsp:cNvSpPr/>
      </dsp:nvSpPr>
      <dsp:spPr>
        <a:xfrm>
          <a:off x="5208306" y="1335324"/>
          <a:ext cx="1486792" cy="966415"/>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b="1" kern="1200" dirty="0" smtClean="0"/>
            <a:t>تغيير نظام الرقابة </a:t>
          </a:r>
          <a:endParaRPr lang="fr-FR" sz="1800" b="1" kern="1200" dirty="0"/>
        </a:p>
      </dsp:txBody>
      <dsp:txXfrm>
        <a:off x="5255482" y="1382500"/>
        <a:ext cx="1392440" cy="872063"/>
      </dsp:txXfrm>
    </dsp:sp>
    <dsp:sp modelId="{9F188948-6B3B-4E50-B50E-73B00779967C}">
      <dsp:nvSpPr>
        <dsp:cNvPr id="0" name=""/>
        <dsp:cNvSpPr/>
      </dsp:nvSpPr>
      <dsp:spPr>
        <a:xfrm>
          <a:off x="2183365" y="483943"/>
          <a:ext cx="3862868" cy="3862868"/>
        </a:xfrm>
        <a:custGeom>
          <a:avLst/>
          <a:gdLst/>
          <a:ahLst/>
          <a:cxnLst/>
          <a:rect l="0" t="0" r="0" b="0"/>
          <a:pathLst>
            <a:path>
              <a:moveTo>
                <a:pt x="3860210" y="1830145"/>
              </a:moveTo>
              <a:arcTo wR="1931434" hR="1931434" stAng="21419634" swAng="2196873"/>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460B7E5-1C94-4AA9-BFBD-973C8F8230B1}">
      <dsp:nvSpPr>
        <dsp:cNvPr id="0" name=""/>
        <dsp:cNvSpPr/>
      </dsp:nvSpPr>
      <dsp:spPr>
        <a:xfrm>
          <a:off x="4506671" y="3494733"/>
          <a:ext cx="1486792" cy="966415"/>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ar-DZ" sz="1500" b="1" kern="1200" dirty="0" smtClean="0"/>
            <a:t>تغيير علاقات مهام العمل: تغيير علاقات التبادل بين الوظائف</a:t>
          </a:r>
          <a:endParaRPr lang="fr-FR" sz="1500" b="1" kern="1200" dirty="0"/>
        </a:p>
      </dsp:txBody>
      <dsp:txXfrm>
        <a:off x="4553847" y="3541909"/>
        <a:ext cx="1392440" cy="872063"/>
      </dsp:txXfrm>
    </dsp:sp>
    <dsp:sp modelId="{23A28FA0-F453-435E-BD6F-FABD1F267F3D}">
      <dsp:nvSpPr>
        <dsp:cNvPr id="0" name=""/>
        <dsp:cNvSpPr/>
      </dsp:nvSpPr>
      <dsp:spPr>
        <a:xfrm>
          <a:off x="2183365" y="483943"/>
          <a:ext cx="3862868" cy="3862868"/>
        </a:xfrm>
        <a:custGeom>
          <a:avLst/>
          <a:gdLst/>
          <a:ahLst/>
          <a:cxnLst/>
          <a:rect l="0" t="0" r="0" b="0"/>
          <a:pathLst>
            <a:path>
              <a:moveTo>
                <a:pt x="2315628" y="3824271"/>
              </a:moveTo>
              <a:arcTo wR="1931434" hR="1931434" stAng="4711583" swAng="1376834"/>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6F85DF4-5307-4B40-B486-C89FD9DFCD4C}">
      <dsp:nvSpPr>
        <dsp:cNvPr id="0" name=""/>
        <dsp:cNvSpPr/>
      </dsp:nvSpPr>
      <dsp:spPr>
        <a:xfrm>
          <a:off x="2236135" y="3494733"/>
          <a:ext cx="1486792" cy="966415"/>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ar-DZ" sz="1500" b="1" kern="1200" dirty="0" smtClean="0"/>
            <a:t>استخدا السلطة</a:t>
          </a:r>
          <a:endParaRPr lang="fr-FR" sz="1500" b="1" kern="1200" dirty="0"/>
        </a:p>
      </dsp:txBody>
      <dsp:txXfrm>
        <a:off x="2283311" y="3541909"/>
        <a:ext cx="1392440" cy="872063"/>
      </dsp:txXfrm>
    </dsp:sp>
    <dsp:sp modelId="{2E845E98-71E3-4D32-8679-4992DF4CE35D}">
      <dsp:nvSpPr>
        <dsp:cNvPr id="0" name=""/>
        <dsp:cNvSpPr/>
      </dsp:nvSpPr>
      <dsp:spPr>
        <a:xfrm>
          <a:off x="2183365" y="483943"/>
          <a:ext cx="3862868" cy="3862868"/>
        </a:xfrm>
        <a:custGeom>
          <a:avLst/>
          <a:gdLst/>
          <a:ahLst/>
          <a:cxnLst/>
          <a:rect l="0" t="0" r="0" b="0"/>
          <a:pathLst>
            <a:path>
              <a:moveTo>
                <a:pt x="322859" y="3000510"/>
              </a:moveTo>
              <a:arcTo wR="1931434" hR="1931434" stAng="8783493" swAng="2196873"/>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215B0D4-7A40-4EC5-8986-E9A05E5238DA}">
      <dsp:nvSpPr>
        <dsp:cNvPr id="0" name=""/>
        <dsp:cNvSpPr/>
      </dsp:nvSpPr>
      <dsp:spPr>
        <a:xfrm>
          <a:off x="1534500" y="1335324"/>
          <a:ext cx="1486792" cy="966415"/>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1" kern="1200" dirty="0" smtClean="0"/>
            <a:t>التعامل مع مصادر الصراع</a:t>
          </a:r>
          <a:endParaRPr lang="fr-FR" sz="1600" b="1" kern="1200" dirty="0"/>
        </a:p>
      </dsp:txBody>
      <dsp:txXfrm>
        <a:off x="1581676" y="1382500"/>
        <a:ext cx="1392440" cy="872063"/>
      </dsp:txXfrm>
    </dsp:sp>
    <dsp:sp modelId="{84FA2548-1C4F-438F-A3C0-B34D5A305BDC}">
      <dsp:nvSpPr>
        <dsp:cNvPr id="0" name=""/>
        <dsp:cNvSpPr/>
      </dsp:nvSpPr>
      <dsp:spPr>
        <a:xfrm>
          <a:off x="2183365" y="483943"/>
          <a:ext cx="3862868" cy="3862868"/>
        </a:xfrm>
        <a:custGeom>
          <a:avLst/>
          <a:gdLst/>
          <a:ahLst/>
          <a:cxnLst/>
          <a:rect l="0" t="0" r="0" b="0"/>
          <a:pathLst>
            <a:path>
              <a:moveTo>
                <a:pt x="336435" y="842205"/>
              </a:moveTo>
              <a:arcTo wR="1931434" hR="1931434" stAng="12859756" swAng="1962280"/>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DC904-E00D-4612-8C46-2284765D7B3C}" type="datetimeFigureOut">
              <a:rPr lang="fr-FR" smtClean="0"/>
              <a:pPr/>
              <a:t>01/03/2023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ED20B2-A2C7-4F98-B364-EEEC86F1CDBA}" type="slidenum">
              <a:rPr lang="fr-FR" smtClean="0"/>
              <a:pPr/>
              <a:t>‹N°›</a:t>
            </a:fld>
            <a:endParaRPr lang="fr-FR"/>
          </a:p>
        </p:txBody>
      </p:sp>
    </p:spTree>
    <p:extLst>
      <p:ext uri="{BB962C8B-B14F-4D97-AF65-F5344CB8AC3E}">
        <p14:creationId xmlns:p14="http://schemas.microsoft.com/office/powerpoint/2010/main" xmlns="" val="2097465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r" rtl="1"/>
            <a:r>
              <a:rPr lang="ar-DZ" dirty="0" smtClean="0"/>
              <a:t> التمايز أي طريقة تقسيم السلطة من ادارات الى وحدات قد يؤدي الى ظهور صراعات</a:t>
            </a:r>
            <a:r>
              <a:rPr lang="ar-DZ" baseline="0" dirty="0" smtClean="0"/>
              <a:t> نظرا للاختلاف في المهام الاهداف والصالح فمثلا قسم الانتاج هدفه المنتوج وهو هدف قصير المدي بينما قسم التسويق هدفه المستهلك وهو هدف طويل المدى</a:t>
            </a:r>
          </a:p>
          <a:p>
            <a:pPr algn="r" rtl="1"/>
            <a:r>
              <a:rPr lang="ar-DZ" baseline="0" dirty="0" smtClean="0"/>
              <a:t>علاقات العمل مثل تداخل السلطة، نظم حوافز مختلف، مهام متداخلة</a:t>
            </a:r>
          </a:p>
          <a:p>
            <a:endParaRPr lang="fr-FR" dirty="0"/>
          </a:p>
        </p:txBody>
      </p:sp>
      <p:sp>
        <p:nvSpPr>
          <p:cNvPr id="4" name="Espace réservé du numéro de diapositive 3"/>
          <p:cNvSpPr>
            <a:spLocks noGrp="1"/>
          </p:cNvSpPr>
          <p:nvPr>
            <p:ph type="sldNum" sz="quarter" idx="10"/>
          </p:nvPr>
        </p:nvSpPr>
        <p:spPr/>
        <p:txBody>
          <a:bodyPr/>
          <a:lstStyle/>
          <a:p>
            <a:fld id="{8A903B0D-0873-438A-BC6E-9F41495CF895}" type="slidenum">
              <a:rPr lang="en-US" smtClean="0"/>
              <a:pPr/>
              <a:t>16</a:t>
            </a:fld>
            <a:endParaRPr lang="en-US"/>
          </a:p>
        </p:txBody>
      </p:sp>
    </p:spTree>
    <p:extLst>
      <p:ext uri="{BB962C8B-B14F-4D97-AF65-F5344CB8AC3E}">
        <p14:creationId xmlns:p14="http://schemas.microsoft.com/office/powerpoint/2010/main" xmlns="" val="297484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125621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3277218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3373881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411131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22069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122541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124094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317613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291632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347116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45AD1B-54E9-4D22-9DC5-BD35F7F06DD6}" type="datetimeFigureOut">
              <a:rPr lang="fr-FR" smtClean="0"/>
              <a:pPr/>
              <a:t>01/03/2023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123442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5AD1B-54E9-4D22-9DC5-BD35F7F06DD6}" type="datetimeFigureOut">
              <a:rPr lang="fr-FR" smtClean="0"/>
              <a:pPr/>
              <a:t>01/03/2023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9F638-4AE3-47DB-81F9-057D950972B8}" type="slidenum">
              <a:rPr lang="fr-FR" smtClean="0"/>
              <a:pPr/>
              <a:t>‹N°›</a:t>
            </a:fld>
            <a:endParaRPr lang="fr-FR"/>
          </a:p>
        </p:txBody>
      </p:sp>
    </p:spTree>
    <p:extLst>
      <p:ext uri="{BB962C8B-B14F-4D97-AF65-F5344CB8AC3E}">
        <p14:creationId xmlns:p14="http://schemas.microsoft.com/office/powerpoint/2010/main" xmlns="" val="3114996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p:cNvGraphicFramePr>
          <p:nvPr>
            <p:extLst>
              <p:ext uri="{D42A27DB-BD31-4B8C-83A1-F6EECF244321}">
                <p14:modId xmlns:p14="http://schemas.microsoft.com/office/powerpoint/2010/main" xmlns="" val="1772333881"/>
              </p:ext>
            </p:extLst>
          </p:nvPr>
        </p:nvGraphicFramePr>
        <p:xfrm>
          <a:off x="2023672" y="1295400"/>
          <a:ext cx="8964118" cy="4724400"/>
        </p:xfrm>
        <a:graphic>
          <a:graphicData uri="http://schemas.openxmlformats.org/presentationml/2006/ole">
            <p:oleObj spid="_x0000_s1029" name="Clip" r:id="rId3" imgW="7840663" imgH="6469063" progId="">
              <p:embed/>
            </p:oleObj>
          </a:graphicData>
        </a:graphic>
      </p:graphicFrame>
      <p:sp>
        <p:nvSpPr>
          <p:cNvPr id="2" name="عنوان 1"/>
          <p:cNvSpPr>
            <a:spLocks noGrp="1"/>
          </p:cNvSpPr>
          <p:nvPr>
            <p:ph type="ctrTitle"/>
          </p:nvPr>
        </p:nvSpPr>
        <p:spPr>
          <a:xfrm>
            <a:off x="3429000" y="2590800"/>
            <a:ext cx="6172200" cy="1894362"/>
          </a:xfrm>
        </p:spPr>
        <p:txBody>
          <a:bodyPr>
            <a:normAutofit/>
          </a:bodyPr>
          <a:lstStyle/>
          <a:p>
            <a:pPr algn="ctr" rtl="1"/>
            <a:r>
              <a:rPr lang="ar-SA" b="1" dirty="0" smtClean="0">
                <a:latin typeface="Simplified Arabic" pitchFamily="18" charset="-78"/>
                <a:cs typeface="+mn-cs"/>
              </a:rPr>
              <a:t>ال</a:t>
            </a:r>
            <a:r>
              <a:rPr lang="ar-DZ" b="1" dirty="0" smtClean="0">
                <a:latin typeface="Simplified Arabic" pitchFamily="18" charset="-78"/>
                <a:cs typeface="+mn-cs"/>
              </a:rPr>
              <a:t>صياغة والتنفيذ</a:t>
            </a:r>
            <a:r>
              <a:rPr lang="ar-DZ" b="1" dirty="0">
                <a:latin typeface="Simplified Arabic" pitchFamily="18" charset="-78"/>
                <a:cs typeface="+mn-cs"/>
              </a:rPr>
              <a:t/>
            </a:r>
            <a:br>
              <a:rPr lang="ar-DZ" b="1" dirty="0">
                <a:latin typeface="Simplified Arabic" pitchFamily="18" charset="-78"/>
                <a:cs typeface="+mn-cs"/>
              </a:rPr>
            </a:br>
            <a:r>
              <a:rPr lang="ar-SA" b="1" dirty="0">
                <a:latin typeface="Simplified Arabic" pitchFamily="18" charset="-78"/>
                <a:cs typeface="+mn-cs"/>
              </a:rPr>
              <a:t> الإستراتيجي</a:t>
            </a:r>
          </a:p>
        </p:txBody>
      </p:sp>
      <p:sp>
        <p:nvSpPr>
          <p:cNvPr id="3" name="عنوان فرعي 2"/>
          <p:cNvSpPr>
            <a:spLocks noGrp="1"/>
          </p:cNvSpPr>
          <p:nvPr>
            <p:ph type="subTitle" idx="1"/>
          </p:nvPr>
        </p:nvSpPr>
        <p:spPr>
          <a:xfrm>
            <a:off x="3200400" y="756681"/>
            <a:ext cx="6400800" cy="1752600"/>
          </a:xfrm>
        </p:spPr>
        <p:txBody>
          <a:bodyPr/>
          <a:lstStyle/>
          <a:p>
            <a:r>
              <a:rPr lang="ar-DZ" b="1" dirty="0" smtClean="0">
                <a:solidFill>
                  <a:schemeClr val="tx1"/>
                </a:solidFill>
              </a:rPr>
              <a:t>الباب الخامس</a:t>
            </a:r>
            <a:endParaRPr lang="ar-SA" b="1" dirty="0">
              <a:solidFill>
                <a:schemeClr val="tx1"/>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a:t>
            </a:fld>
            <a:endParaRPr lang="ar-SA" dirty="0"/>
          </a:p>
        </p:txBody>
      </p:sp>
      <p:pic>
        <p:nvPicPr>
          <p:cNvPr id="5" name="Picture 4" descr="AG00299_"/>
          <p:cNvPicPr>
            <a:picLocks noChangeAspect="1" noChangeArrowheads="1" noCrop="1"/>
          </p:cNvPicPr>
          <p:nvPr/>
        </p:nvPicPr>
        <p:blipFill>
          <a:blip r:embed="rId4" cstate="print"/>
          <a:srcRect/>
          <a:stretch>
            <a:fillRect/>
          </a:stretch>
        </p:blipFill>
        <p:spPr bwMode="auto">
          <a:xfrm>
            <a:off x="4686300" y="4648200"/>
            <a:ext cx="4114800" cy="2133600"/>
          </a:xfrm>
          <a:prstGeom prst="rect">
            <a:avLst/>
          </a:prstGeom>
          <a:noFill/>
          <a:ln w="9525">
            <a:noFill/>
            <a:miter lim="800000"/>
            <a:headEnd/>
            <a:tailEnd/>
          </a:ln>
        </p:spPr>
      </p:pic>
    </p:spTree>
    <p:extLst>
      <p:ext uri="{BB962C8B-B14F-4D97-AF65-F5344CB8AC3E}">
        <p14:creationId xmlns:p14="http://schemas.microsoft.com/office/powerpoint/2010/main" xmlns="" val="2109879109"/>
      </p:ext>
    </p:extLst>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381000"/>
            <a:ext cx="11695470" cy="6477000"/>
          </a:xfrm>
        </p:spPr>
        <p:txBody>
          <a:bodyPr>
            <a:normAutofit/>
          </a:bodyPr>
          <a:lstStyle/>
          <a:p>
            <a:pPr marL="0" indent="0" algn="r" rtl="1">
              <a:buNone/>
            </a:pPr>
            <a:r>
              <a:rPr lang="ar-DZ" b="1" dirty="0" smtClean="0"/>
              <a:t>أ. استراتيجيات </a:t>
            </a:r>
            <a:r>
              <a:rPr lang="ar-DZ" b="1" dirty="0"/>
              <a:t>التملك (الاكتساب) أو الاندماج</a:t>
            </a:r>
            <a:r>
              <a:rPr lang="ar-DZ" dirty="0"/>
              <a:t>: تتمثل حسب في شراء المنظمة أو وحدة أعمال لوحدات أو </a:t>
            </a:r>
            <a:r>
              <a:rPr lang="ar-DZ" dirty="0" smtClean="0"/>
              <a:t>منظمات أخرى </a:t>
            </a:r>
            <a:r>
              <a:rPr lang="ar-DZ" dirty="0"/>
              <a:t>واحتواءها بطريقة ودية أو العكس، وتأخذ الأشكال التالية</a:t>
            </a:r>
            <a:r>
              <a:rPr lang="ar-DZ" dirty="0" smtClean="0"/>
              <a:t>:</a:t>
            </a:r>
          </a:p>
          <a:p>
            <a:pPr lvl="0" algn="just" rtl="1"/>
            <a:r>
              <a:rPr lang="ar-DZ" u="sng" dirty="0"/>
              <a:t>استراتيجية التكامل الرأسي أو العمودي</a:t>
            </a:r>
            <a:r>
              <a:rPr lang="ar-DZ" dirty="0"/>
              <a:t> تكون كالتالي:</a:t>
            </a:r>
            <a:endParaRPr lang="fr-FR" dirty="0"/>
          </a:p>
          <a:p>
            <a:pPr lvl="0" algn="just" rtl="1">
              <a:buFont typeface="Wingdings" panose="05000000000000000000" pitchFamily="2" charset="2"/>
              <a:buChar char="v"/>
            </a:pPr>
            <a:r>
              <a:rPr lang="ar-DZ" dirty="0"/>
              <a:t>التكامل العمودي الخلفي (</a:t>
            </a:r>
            <a:r>
              <a:rPr lang="en-US" dirty="0"/>
              <a:t>Back Ward Integrations</a:t>
            </a:r>
            <a:r>
              <a:rPr lang="ar-DZ" dirty="0" smtClean="0"/>
              <a:t>)</a:t>
            </a:r>
          </a:p>
          <a:p>
            <a:pPr lvl="0" algn="just" rtl="1">
              <a:buFont typeface="Wingdings" panose="05000000000000000000" pitchFamily="2" charset="2"/>
              <a:buChar char="v"/>
            </a:pPr>
            <a:r>
              <a:rPr lang="ar-DZ" dirty="0" smtClean="0"/>
              <a:t>التكامل العمودي للأمام (</a:t>
            </a:r>
            <a:r>
              <a:rPr lang="en-US" dirty="0" smtClean="0"/>
              <a:t>Forward </a:t>
            </a:r>
            <a:r>
              <a:rPr lang="en-US" dirty="0" smtClean="0"/>
              <a:t>Integrations</a:t>
            </a:r>
            <a:endParaRPr lang="fr-FR" dirty="0" smtClean="0"/>
          </a:p>
          <a:p>
            <a:pPr algn="just" rtl="1"/>
            <a:r>
              <a:rPr lang="ar-DZ" u="sng" dirty="0" err="1" smtClean="0"/>
              <a:t>استراتيجية</a:t>
            </a:r>
            <a:r>
              <a:rPr lang="ar-DZ" u="sng" dirty="0" smtClean="0"/>
              <a:t> التكامل الأفقي(</a:t>
            </a:r>
            <a:r>
              <a:rPr lang="fr-FR" u="sng" dirty="0" smtClean="0"/>
              <a:t>Horizontal</a:t>
            </a:r>
            <a:r>
              <a:rPr lang="ar-DZ" u="sng" dirty="0" smtClean="0"/>
              <a:t>)</a:t>
            </a:r>
            <a:endParaRPr lang="ar-DZ" dirty="0" smtClean="0"/>
          </a:p>
          <a:p>
            <a:pPr marL="0" indent="0" algn="just" rtl="1">
              <a:buNone/>
            </a:pPr>
            <a:r>
              <a:rPr lang="ar-DZ" b="1" dirty="0" smtClean="0"/>
              <a:t>ب. </a:t>
            </a:r>
            <a:r>
              <a:rPr lang="ar-DZ" b="1" dirty="0" err="1" smtClean="0"/>
              <a:t>استراتيجية</a:t>
            </a:r>
            <a:r>
              <a:rPr lang="ar-DZ" b="1" dirty="0" smtClean="0"/>
              <a:t> التنويع المختلط (</a:t>
            </a:r>
            <a:r>
              <a:rPr lang="fr-FR" b="1" dirty="0" err="1" smtClean="0"/>
              <a:t>Conglomerate</a:t>
            </a:r>
            <a:r>
              <a:rPr lang="ar-DZ" b="1" dirty="0" smtClean="0"/>
              <a:t>)</a:t>
            </a:r>
            <a:endParaRPr lang="fr-FR" dirty="0" smtClean="0"/>
          </a:p>
          <a:p>
            <a:pPr lvl="0" algn="just" rtl="1">
              <a:buFont typeface="Wingdings" panose="05000000000000000000" pitchFamily="2" charset="2"/>
              <a:buChar char="v"/>
            </a:pPr>
            <a:endParaRPr lang="fr-FR" dirty="0"/>
          </a:p>
          <a:p>
            <a:pPr lvl="0" algn="r" rtl="1"/>
            <a:endParaRPr lang="fr-FR" dirty="0"/>
          </a:p>
        </p:txBody>
      </p:sp>
    </p:spTree>
    <p:extLst>
      <p:ext uri="{BB962C8B-B14F-4D97-AF65-F5344CB8AC3E}">
        <p14:creationId xmlns:p14="http://schemas.microsoft.com/office/powerpoint/2010/main" xmlns="" val="1131880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p:cNvGraphicFramePr>
          <p:nvPr/>
        </p:nvGraphicFramePr>
        <p:xfrm>
          <a:off x="3200400" y="1295400"/>
          <a:ext cx="7124700" cy="4724400"/>
        </p:xfrm>
        <a:graphic>
          <a:graphicData uri="http://schemas.openxmlformats.org/presentationml/2006/ole">
            <p:oleObj spid="_x0000_s3077" name="Clip" r:id="rId3" imgW="7840663" imgH="6469063" progId="">
              <p:embed/>
            </p:oleObj>
          </a:graphicData>
        </a:graphic>
      </p:graphicFrame>
      <p:sp>
        <p:nvSpPr>
          <p:cNvPr id="2" name="عنوان 1"/>
          <p:cNvSpPr>
            <a:spLocks noGrp="1"/>
          </p:cNvSpPr>
          <p:nvPr>
            <p:ph type="ctrTitle"/>
          </p:nvPr>
        </p:nvSpPr>
        <p:spPr>
          <a:xfrm>
            <a:off x="3429000" y="2590800"/>
            <a:ext cx="6172200" cy="1894362"/>
          </a:xfrm>
        </p:spPr>
        <p:txBody>
          <a:bodyPr>
            <a:normAutofit/>
          </a:bodyPr>
          <a:lstStyle/>
          <a:p>
            <a:pPr rtl="1"/>
            <a:r>
              <a:rPr lang="ar-JO" sz="5400" b="1" u="sng" dirty="0"/>
              <a:t>استراتيجي</a:t>
            </a:r>
            <a:r>
              <a:rPr lang="ar-DZ" sz="5400" b="1" u="sng" dirty="0" err="1"/>
              <a:t>ات</a:t>
            </a:r>
            <a:r>
              <a:rPr lang="ar-DZ" sz="5400" b="1" u="sng" dirty="0"/>
              <a:t/>
            </a:r>
            <a:br>
              <a:rPr lang="ar-DZ" sz="5400" b="1" u="sng" dirty="0"/>
            </a:br>
            <a:r>
              <a:rPr lang="ar-JO" sz="5400" b="1" u="sng" dirty="0"/>
              <a:t> الاستقرار</a:t>
            </a:r>
            <a:endParaRPr lang="ar-SA" b="1" dirty="0">
              <a:solidFill>
                <a:srgbClr val="FF0000"/>
              </a:solidFill>
              <a:latin typeface="Simplified Arabic" pitchFamily="18" charset="-78"/>
              <a:cs typeface="+mn-cs"/>
            </a:endParaRPr>
          </a:p>
        </p:txBody>
      </p:sp>
      <p:sp>
        <p:nvSpPr>
          <p:cNvPr id="3" name="عنوان فرعي 2"/>
          <p:cNvSpPr>
            <a:spLocks noGrp="1"/>
          </p:cNvSpPr>
          <p:nvPr>
            <p:ph type="subTitle" idx="1"/>
          </p:nvPr>
        </p:nvSpPr>
        <p:spPr>
          <a:xfrm>
            <a:off x="3200400" y="0"/>
            <a:ext cx="6400800" cy="1752600"/>
          </a:xfrm>
        </p:spPr>
        <p:txBody>
          <a:bodyPr/>
          <a:lstStyle/>
          <a:p>
            <a:endParaRPr lang="ar-SA" b="1" dirty="0">
              <a:solidFill>
                <a:schemeClr val="tx1"/>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11</a:t>
            </a:fld>
            <a:endParaRPr lang="ar-SA" dirty="0"/>
          </a:p>
        </p:txBody>
      </p:sp>
      <p:pic>
        <p:nvPicPr>
          <p:cNvPr id="5" name="Picture 4" descr="AG00299_"/>
          <p:cNvPicPr>
            <a:picLocks noChangeAspect="1" noChangeArrowheads="1" noCrop="1"/>
          </p:cNvPicPr>
          <p:nvPr/>
        </p:nvPicPr>
        <p:blipFill>
          <a:blip r:embed="rId4" cstate="print"/>
          <a:srcRect/>
          <a:stretch>
            <a:fillRect/>
          </a:stretch>
        </p:blipFill>
        <p:spPr bwMode="auto">
          <a:xfrm>
            <a:off x="4686300" y="4648200"/>
            <a:ext cx="4114800" cy="2133600"/>
          </a:xfrm>
          <a:prstGeom prst="rect">
            <a:avLst/>
          </a:prstGeom>
          <a:noFill/>
          <a:ln w="9525">
            <a:noFill/>
            <a:miter lim="800000"/>
            <a:headEnd/>
            <a:tailEnd/>
          </a:ln>
        </p:spPr>
      </p:pic>
    </p:spTree>
    <p:extLst>
      <p:ext uri="{BB962C8B-B14F-4D97-AF65-F5344CB8AC3E}">
        <p14:creationId xmlns:p14="http://schemas.microsoft.com/office/powerpoint/2010/main" xmlns="" val="2099902917"/>
      </p:ext>
    </p:extLst>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857999"/>
          </a:xfrm>
        </p:spPr>
        <p:txBody>
          <a:bodyPr>
            <a:normAutofit/>
          </a:bodyPr>
          <a:lstStyle/>
          <a:p>
            <a:pPr algn="just" rtl="1"/>
            <a:r>
              <a:rPr lang="ar-JO" dirty="0"/>
              <a:t>تركز هذه الاستراتيجية على فلسفة عدم إجراء أي تغييرات جوهرية في الأهداف والخطط الحالية وتتناسب هذه الاستراتيجية مع المؤسسات الناجحة في أعمالها في بيئة مستقرة وعدم وجود تغييرات خارجية على البيئة التنافسية للمؤسسة تتمثل </a:t>
            </a:r>
            <a:r>
              <a:rPr lang="ar-JO" dirty="0" smtClean="0"/>
              <a:t>في</a:t>
            </a:r>
            <a:r>
              <a:rPr lang="ar-DZ" dirty="0" smtClean="0"/>
              <a:t>:</a:t>
            </a:r>
          </a:p>
          <a:p>
            <a:pPr algn="just" rtl="1"/>
            <a:r>
              <a:rPr lang="ar-DZ" b="1" dirty="0" smtClean="0"/>
              <a:t>أ. </a:t>
            </a:r>
            <a:r>
              <a:rPr lang="ar-JO" b="1" dirty="0" smtClean="0"/>
              <a:t>استراتيجية </a:t>
            </a:r>
            <a:r>
              <a:rPr lang="ar-JO" b="1" dirty="0"/>
              <a:t>عدم إجراء أي </a:t>
            </a:r>
            <a:r>
              <a:rPr lang="ar-JO" b="1" dirty="0" smtClean="0"/>
              <a:t>تغيير</a:t>
            </a:r>
            <a:endParaRPr lang="ar-DZ" b="1" dirty="0" smtClean="0"/>
          </a:p>
          <a:p>
            <a:pPr marL="0" indent="0" algn="just" rtl="1">
              <a:buNone/>
            </a:pPr>
            <a:r>
              <a:rPr lang="ar-DZ" dirty="0" smtClean="0"/>
              <a:t>ب. </a:t>
            </a:r>
            <a:r>
              <a:rPr lang="ar-JO" b="1" dirty="0" err="1" smtClean="0"/>
              <a:t>استراتيجية</a:t>
            </a:r>
            <a:r>
              <a:rPr lang="ar-JO" b="1" dirty="0" smtClean="0"/>
              <a:t> الربح: </a:t>
            </a:r>
            <a:r>
              <a:rPr lang="ar-JO" dirty="0" smtClean="0"/>
              <a:t>وتعتمد هذه </a:t>
            </a:r>
            <a:r>
              <a:rPr lang="ar-JO" dirty="0" err="1" smtClean="0"/>
              <a:t>الاستراتيجية</a:t>
            </a:r>
            <a:r>
              <a:rPr lang="ar-JO" dirty="0" smtClean="0"/>
              <a:t> على التخفيض الكبير في حجم الموارد المخصصة للإنفاق على المصاريف الحرجة. </a:t>
            </a:r>
            <a:r>
              <a:rPr lang="ar-JO" dirty="0" smtClean="0"/>
              <a:t>تناسب </a:t>
            </a:r>
            <a:r>
              <a:rPr lang="ar-JO" dirty="0" smtClean="0"/>
              <a:t>هذه </a:t>
            </a:r>
            <a:r>
              <a:rPr lang="ar-JO" dirty="0" err="1" smtClean="0"/>
              <a:t>الاستراتيجية</a:t>
            </a:r>
            <a:r>
              <a:rPr lang="ar-JO" dirty="0" smtClean="0"/>
              <a:t> المؤسسات التي تمر في ضائقة مالية أو صعوبات مالية مؤقتة تتبناها لحين تجاوز تلك الضائقة لتعود بعد ذلك إلى وضعها الطبيعي وينصح عادة ألا تستمر هذه الفترة الزمنية إلى فترة زمنية طويلة</a:t>
            </a:r>
            <a:r>
              <a:rPr lang="ar-JO" dirty="0" smtClean="0"/>
              <a:t>.</a:t>
            </a:r>
            <a:endParaRPr lang="ar-DZ" dirty="0" smtClean="0"/>
          </a:p>
          <a:p>
            <a:pPr algn="just" rtl="1"/>
            <a:r>
              <a:rPr lang="ar-JO" b="1" dirty="0" err="1" smtClean="0"/>
              <a:t>استراتيجية</a:t>
            </a:r>
            <a:r>
              <a:rPr lang="ar-JO" b="1" dirty="0" smtClean="0"/>
              <a:t> التوقف </a:t>
            </a:r>
            <a:r>
              <a:rPr lang="ar-JO" b="1" dirty="0" smtClean="0"/>
              <a:t>المؤقت</a:t>
            </a:r>
            <a:r>
              <a:rPr lang="ar-DZ" b="1" dirty="0" smtClean="0"/>
              <a:t> </a:t>
            </a:r>
            <a:r>
              <a:rPr lang="ar-JO" dirty="0" err="1" smtClean="0"/>
              <a:t>استراتيجية</a:t>
            </a:r>
            <a:r>
              <a:rPr lang="ar-JO" dirty="0" smtClean="0"/>
              <a:t> مؤقتة </a:t>
            </a:r>
            <a:r>
              <a:rPr lang="ar-DZ" dirty="0" err="1" smtClean="0"/>
              <a:t>لل</a:t>
            </a:r>
            <a:r>
              <a:rPr lang="ar-JO" dirty="0" smtClean="0"/>
              <a:t>استراحة </a:t>
            </a:r>
            <a:r>
              <a:rPr lang="ar-JO" dirty="0" smtClean="0"/>
              <a:t>وتتناسب مع المؤسسات التي تمر بمراحل طويلة من النمو </a:t>
            </a:r>
            <a:r>
              <a:rPr lang="ar-JO" dirty="0" smtClean="0"/>
              <a:t>المتميز</a:t>
            </a:r>
            <a:endParaRPr lang="fr-FR" dirty="0" smtClean="0"/>
          </a:p>
          <a:p>
            <a:pPr algn="just" rtl="1"/>
            <a:r>
              <a:rPr lang="ar-JO" b="1" dirty="0" smtClean="0"/>
              <a:t>د. </a:t>
            </a:r>
            <a:r>
              <a:rPr lang="ar-JO" b="1" dirty="0" err="1" smtClean="0"/>
              <a:t>استراتيجية</a:t>
            </a:r>
            <a:r>
              <a:rPr lang="ar-JO" b="1" dirty="0" smtClean="0"/>
              <a:t> التقدم الحذر إلى الأمام: </a:t>
            </a:r>
            <a:r>
              <a:rPr lang="ar-JO" dirty="0" smtClean="0"/>
              <a:t>ترتكز هذه </a:t>
            </a:r>
            <a:r>
              <a:rPr lang="ar-JO" dirty="0" err="1" smtClean="0"/>
              <a:t>الاستراتيجية</a:t>
            </a:r>
            <a:r>
              <a:rPr lang="ar-JO" dirty="0" smtClean="0"/>
              <a:t> على فلسفة المعرفة الدقيقة لموقع العمل وفي هذه </a:t>
            </a:r>
            <a:r>
              <a:rPr lang="ar-JO" dirty="0" err="1" smtClean="0"/>
              <a:t>الاستراتيجية</a:t>
            </a:r>
            <a:r>
              <a:rPr lang="ar-JO" dirty="0" smtClean="0"/>
              <a:t> يتوقف الاستراتيجي على قدم مثل تحريكها تجنبا للمفاجآت. </a:t>
            </a:r>
            <a:endParaRPr lang="fr-FR" dirty="0" smtClean="0"/>
          </a:p>
          <a:p>
            <a:pPr marL="0" indent="0" algn="just" rtl="1">
              <a:buNone/>
            </a:pPr>
            <a:endParaRPr lang="ar-DZ" dirty="0" smtClean="0"/>
          </a:p>
          <a:p>
            <a:pPr algn="just" rtl="1"/>
            <a:endParaRPr lang="fr-FR" dirty="0"/>
          </a:p>
        </p:txBody>
      </p:sp>
    </p:spTree>
    <p:extLst>
      <p:ext uri="{BB962C8B-B14F-4D97-AF65-F5344CB8AC3E}">
        <p14:creationId xmlns:p14="http://schemas.microsoft.com/office/powerpoint/2010/main" xmlns="" val="982560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p:cNvGraphicFramePr>
          <p:nvPr/>
        </p:nvGraphicFramePr>
        <p:xfrm>
          <a:off x="3200400" y="1295400"/>
          <a:ext cx="7124700" cy="4724400"/>
        </p:xfrm>
        <a:graphic>
          <a:graphicData uri="http://schemas.openxmlformats.org/presentationml/2006/ole">
            <p:oleObj spid="_x0000_s4101" name="Clip" r:id="rId3" imgW="7840663" imgH="6469063" progId="">
              <p:embed/>
            </p:oleObj>
          </a:graphicData>
        </a:graphic>
      </p:graphicFrame>
      <p:sp>
        <p:nvSpPr>
          <p:cNvPr id="2" name="عنوان 1"/>
          <p:cNvSpPr>
            <a:spLocks noGrp="1"/>
          </p:cNvSpPr>
          <p:nvPr>
            <p:ph type="ctrTitle"/>
          </p:nvPr>
        </p:nvSpPr>
        <p:spPr>
          <a:xfrm>
            <a:off x="3429000" y="2590800"/>
            <a:ext cx="6172200" cy="1894362"/>
          </a:xfrm>
        </p:spPr>
        <p:txBody>
          <a:bodyPr>
            <a:normAutofit/>
          </a:bodyPr>
          <a:lstStyle/>
          <a:p>
            <a:pPr rtl="1"/>
            <a:r>
              <a:rPr lang="ar-DZ" sz="5400" b="1" u="sng" dirty="0"/>
              <a:t>استراتيجيات</a:t>
            </a:r>
            <a:br>
              <a:rPr lang="ar-DZ" sz="5400" b="1" u="sng" dirty="0"/>
            </a:br>
            <a:r>
              <a:rPr lang="ar-DZ" sz="5400" b="1" u="sng" dirty="0"/>
              <a:t> الانكماش</a:t>
            </a:r>
            <a:r>
              <a:rPr lang="ar-DZ" sz="5400" dirty="0"/>
              <a:t> </a:t>
            </a:r>
            <a:endParaRPr lang="ar-SA" b="1" dirty="0">
              <a:solidFill>
                <a:srgbClr val="FF0000"/>
              </a:solidFill>
              <a:latin typeface="Simplified Arabic" pitchFamily="18" charset="-78"/>
              <a:cs typeface="+mn-cs"/>
            </a:endParaRPr>
          </a:p>
        </p:txBody>
      </p:sp>
      <p:sp>
        <p:nvSpPr>
          <p:cNvPr id="3" name="عنوان فرعي 2"/>
          <p:cNvSpPr>
            <a:spLocks noGrp="1"/>
          </p:cNvSpPr>
          <p:nvPr>
            <p:ph type="subTitle" idx="1"/>
          </p:nvPr>
        </p:nvSpPr>
        <p:spPr>
          <a:xfrm>
            <a:off x="3200400" y="0"/>
            <a:ext cx="6400800" cy="1752600"/>
          </a:xfrm>
        </p:spPr>
        <p:txBody>
          <a:bodyPr/>
          <a:lstStyle/>
          <a:p>
            <a:endParaRPr lang="ar-SA" b="1" dirty="0">
              <a:solidFill>
                <a:schemeClr val="tx1"/>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13</a:t>
            </a:fld>
            <a:endParaRPr lang="ar-SA" dirty="0"/>
          </a:p>
        </p:txBody>
      </p:sp>
      <p:pic>
        <p:nvPicPr>
          <p:cNvPr id="5" name="Picture 4" descr="AG00299_"/>
          <p:cNvPicPr>
            <a:picLocks noChangeAspect="1" noChangeArrowheads="1" noCrop="1"/>
          </p:cNvPicPr>
          <p:nvPr/>
        </p:nvPicPr>
        <p:blipFill>
          <a:blip r:embed="rId4" cstate="print"/>
          <a:srcRect/>
          <a:stretch>
            <a:fillRect/>
          </a:stretch>
        </p:blipFill>
        <p:spPr bwMode="auto">
          <a:xfrm>
            <a:off x="4686300" y="4648200"/>
            <a:ext cx="4114800" cy="2133600"/>
          </a:xfrm>
          <a:prstGeom prst="rect">
            <a:avLst/>
          </a:prstGeom>
          <a:noFill/>
          <a:ln w="9525">
            <a:noFill/>
            <a:miter lim="800000"/>
            <a:headEnd/>
            <a:tailEnd/>
          </a:ln>
        </p:spPr>
      </p:pic>
    </p:spTree>
    <p:extLst>
      <p:ext uri="{BB962C8B-B14F-4D97-AF65-F5344CB8AC3E}">
        <p14:creationId xmlns:p14="http://schemas.microsoft.com/office/powerpoint/2010/main" xmlns="" val="215944620"/>
      </p:ext>
    </p:extLst>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632" y="381001"/>
            <a:ext cx="9955162" cy="5745163"/>
          </a:xfrm>
        </p:spPr>
        <p:txBody>
          <a:bodyPr>
            <a:normAutofit/>
          </a:bodyPr>
          <a:lstStyle/>
          <a:p>
            <a:pPr algn="r" rtl="1"/>
            <a:r>
              <a:rPr lang="ar-DZ" dirty="0" smtClean="0"/>
              <a:t>الانكماش هو محاولة تخفيض عناصر التكلفة للبقاء في الصناعة لمدة أطول أو مواجهة كساد مؤقت مثل ما حدث لشركات الطيران عقب أحداث 11 سبتمبر، ويكون الانكماش كالتالي:</a:t>
            </a:r>
          </a:p>
          <a:p>
            <a:pPr algn="r" rtl="1"/>
            <a:r>
              <a:rPr lang="ar-DZ" b="1" dirty="0" smtClean="0"/>
              <a:t>أ. استراتيجيات التحول</a:t>
            </a:r>
            <a:r>
              <a:rPr lang="ar-DZ" b="1" dirty="0" smtClean="0"/>
              <a:t>:</a:t>
            </a:r>
            <a:endParaRPr lang="fr-FR" dirty="0" smtClean="0"/>
          </a:p>
          <a:p>
            <a:pPr algn="just" rtl="1"/>
            <a:r>
              <a:rPr lang="ar-DZ" b="1" dirty="0" smtClean="0"/>
              <a:t>ب. الحصاد</a:t>
            </a:r>
            <a:r>
              <a:rPr lang="ar-DZ" b="1" dirty="0" smtClean="0"/>
              <a:t>:</a:t>
            </a:r>
            <a:endParaRPr lang="fr-FR" dirty="0" smtClean="0"/>
          </a:p>
          <a:p>
            <a:pPr algn="just" rtl="1"/>
            <a:r>
              <a:rPr lang="ar-DZ" b="1" dirty="0" smtClean="0"/>
              <a:t>ج. التصفية</a:t>
            </a:r>
            <a:r>
              <a:rPr lang="ar-DZ" b="1" dirty="0" smtClean="0"/>
              <a:t>:</a:t>
            </a:r>
            <a:endParaRPr lang="fr-FR" dirty="0" smtClean="0"/>
          </a:p>
          <a:p>
            <a:pPr algn="just" rtl="1"/>
            <a:r>
              <a:rPr lang="ar-DZ" dirty="0" smtClean="0"/>
              <a:t>بسبب ضرورة مواجهة المنافسة العالمية فقد لجأت العديد من الشركات إلى </a:t>
            </a:r>
            <a:r>
              <a:rPr lang="ar-DZ" dirty="0" err="1" smtClean="0"/>
              <a:t>اتباع</a:t>
            </a:r>
            <a:r>
              <a:rPr lang="ar-DZ" dirty="0" smtClean="0"/>
              <a:t> استراتيجيات جديدة تتمثل في التنافس من خلال التعاون وتوحيد جهود المتنافسين في مجالات محددة وتبادل المعلومات والتقنيات في مجال نشاطهم فمهما بلغت القوة المالية والإنتاجية لا يمكن السيطرة على كل عناصر الإنتاج لهذا لا بد من توزيع الأدوار بين المتنافسين</a:t>
            </a:r>
          </a:p>
          <a:p>
            <a:pPr algn="r" rtl="1"/>
            <a:r>
              <a:rPr lang="ar-DZ" b="1" dirty="0" smtClean="0"/>
              <a:t>تنويه:</a:t>
            </a:r>
            <a:r>
              <a:rPr lang="ar-DZ" dirty="0" smtClean="0"/>
              <a:t> يرفض الإسلام بعض الاستراتيجيات التي يصل فيها التنافس حد الصراع ويشجع على الكسب وترك الآخرين أيضا يكسبون</a:t>
            </a:r>
            <a:endParaRPr lang="fr-FR" dirty="0" smtClean="0"/>
          </a:p>
          <a:p>
            <a:pPr algn="r" rtl="1"/>
            <a:endParaRPr lang="fr-FR" dirty="0"/>
          </a:p>
        </p:txBody>
      </p:sp>
    </p:spTree>
    <p:extLst>
      <p:ext uri="{BB962C8B-B14F-4D97-AF65-F5344CB8AC3E}">
        <p14:creationId xmlns:p14="http://schemas.microsoft.com/office/powerpoint/2010/main" xmlns="" val="1888180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4638"/>
            <a:ext cx="8229600" cy="563562"/>
          </a:xfrm>
        </p:spPr>
        <p:txBody>
          <a:bodyPr>
            <a:normAutofit/>
          </a:bodyPr>
          <a:lstStyle/>
          <a:p>
            <a:pPr rtl="1"/>
            <a:r>
              <a:rPr lang="ar-DZ" sz="3200" dirty="0">
                <a:solidFill>
                  <a:srgbClr val="FF0000"/>
                </a:solidFill>
              </a:rPr>
              <a:t>الأدوار القيادية لتنفيذ الاستراتيجية</a:t>
            </a:r>
            <a:endParaRPr lang="fr-FR" sz="3200" dirty="0">
              <a:solidFill>
                <a:srgbClr val="FF0000"/>
              </a:solidFill>
            </a:endParaRPr>
          </a:p>
        </p:txBody>
      </p:sp>
      <p:graphicFrame>
        <p:nvGraphicFramePr>
          <p:cNvPr id="4" name="Espace réservé du contenu 3"/>
          <p:cNvGraphicFramePr>
            <a:graphicFrameLocks noGrp="1"/>
          </p:cNvGraphicFramePr>
          <p:nvPr>
            <p:ph idx="1"/>
          </p:nvPr>
        </p:nvGraphicFramePr>
        <p:xfrm>
          <a:off x="1524000" y="762000"/>
          <a:ext cx="86868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92539285"/>
      </p:ext>
    </p:extLst>
  </p:cSld>
  <p:clrMapOvr>
    <a:masterClrMapping/>
  </p:clrMapOvr>
  <p:transition>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Étoile à 32 branches 3"/>
          <p:cNvSpPr/>
          <p:nvPr/>
        </p:nvSpPr>
        <p:spPr>
          <a:xfrm>
            <a:off x="899160" y="335280"/>
            <a:ext cx="7406640" cy="914400"/>
          </a:xfrm>
          <a:prstGeom prst="star3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2" name="Titre 1"/>
          <p:cNvSpPr>
            <a:spLocks noGrp="1"/>
          </p:cNvSpPr>
          <p:nvPr>
            <p:ph type="title"/>
          </p:nvPr>
        </p:nvSpPr>
        <p:spPr>
          <a:xfrm>
            <a:off x="1981200" y="274638"/>
            <a:ext cx="8229600" cy="715962"/>
          </a:xfrm>
        </p:spPr>
        <p:txBody>
          <a:bodyPr>
            <a:normAutofit/>
          </a:bodyPr>
          <a:lstStyle/>
          <a:p>
            <a:r>
              <a:rPr lang="ar-DZ" sz="2400" dirty="0"/>
              <a:t>الصراع التنظيمي وأثره على تنفيذ الاستراتيجية</a:t>
            </a:r>
            <a:endParaRPr lang="fr-FR" sz="2400" dirty="0"/>
          </a:p>
        </p:txBody>
      </p:sp>
      <p:sp>
        <p:nvSpPr>
          <p:cNvPr id="3" name="Espace réservé du contenu 2"/>
          <p:cNvSpPr>
            <a:spLocks noGrp="1"/>
          </p:cNvSpPr>
          <p:nvPr>
            <p:ph idx="1"/>
          </p:nvPr>
        </p:nvSpPr>
        <p:spPr>
          <a:xfrm>
            <a:off x="1981200" y="1371601"/>
            <a:ext cx="8229600" cy="4754563"/>
          </a:xfrm>
        </p:spPr>
        <p:txBody>
          <a:bodyPr>
            <a:normAutofit/>
          </a:bodyPr>
          <a:lstStyle/>
          <a:p>
            <a:pPr algn="r" rtl="1"/>
            <a:r>
              <a:rPr lang="ar-DZ" sz="2400" dirty="0">
                <a:cs typeface="+mj-cs"/>
              </a:rPr>
              <a:t>التعارض الذي يحدث داخل مجموعة واحدة أو مجموعتين مختلفتين في سلوك تحقيق الأهداف</a:t>
            </a:r>
          </a:p>
          <a:p>
            <a:pPr algn="r" rtl="1"/>
            <a:r>
              <a:rPr lang="ar-DZ" sz="2400" dirty="0">
                <a:cs typeface="+mj-cs"/>
              </a:rPr>
              <a:t>مصادر الصراع:</a:t>
            </a:r>
          </a:p>
          <a:p>
            <a:pPr algn="r" rtl="1"/>
            <a:endParaRPr lang="fr-FR" sz="2400" dirty="0">
              <a:cs typeface="+mj-cs"/>
            </a:endParaRPr>
          </a:p>
        </p:txBody>
      </p:sp>
      <p:graphicFrame>
        <p:nvGraphicFramePr>
          <p:cNvPr id="5" name="Diagramme 4"/>
          <p:cNvGraphicFramePr/>
          <p:nvPr/>
        </p:nvGraphicFramePr>
        <p:xfrm>
          <a:off x="1905000" y="2438400"/>
          <a:ext cx="60960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769483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Étoile à 24 branches 4"/>
          <p:cNvSpPr/>
          <p:nvPr/>
        </p:nvSpPr>
        <p:spPr>
          <a:xfrm>
            <a:off x="6934200" y="0"/>
            <a:ext cx="4038600" cy="1143000"/>
          </a:xfrm>
          <a:prstGeom prst="star24">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 name="Titre 1"/>
          <p:cNvSpPr>
            <a:spLocks noGrp="1"/>
          </p:cNvSpPr>
          <p:nvPr>
            <p:ph type="title"/>
          </p:nvPr>
        </p:nvSpPr>
        <p:spPr>
          <a:xfrm>
            <a:off x="7391400" y="0"/>
            <a:ext cx="2819400" cy="1143000"/>
          </a:xfrm>
        </p:spPr>
        <p:txBody>
          <a:bodyPr>
            <a:normAutofit/>
          </a:bodyPr>
          <a:lstStyle/>
          <a:p>
            <a:r>
              <a:rPr lang="ar-DZ" sz="3200" dirty="0">
                <a:solidFill>
                  <a:srgbClr val="FF0000"/>
                </a:solidFill>
              </a:rPr>
              <a:t>خطوات ظهور الصراع</a:t>
            </a:r>
            <a:endParaRPr lang="fr-FR" sz="3200" dirty="0">
              <a:solidFill>
                <a:srgbClr val="FF0000"/>
              </a:solidFill>
            </a:endParaRPr>
          </a:p>
        </p:txBody>
      </p:sp>
      <p:graphicFrame>
        <p:nvGraphicFramePr>
          <p:cNvPr id="4" name="Espace réservé du contenu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92236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خطوات حل الصراع استراتيجيا</a:t>
            </a:r>
            <a:endParaRPr lang="fr-FR" dirty="0"/>
          </a:p>
        </p:txBody>
      </p:sp>
      <p:graphicFrame>
        <p:nvGraphicFramePr>
          <p:cNvPr id="4" name="Espace réservé du contenu 3"/>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69661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1881158" y="260350"/>
            <a:ext cx="8215370" cy="915988"/>
          </a:xfrm>
        </p:spPr>
        <p:txBody>
          <a:bodyPr/>
          <a:lstStyle/>
          <a:p>
            <a:pPr rtl="1">
              <a:defRPr/>
            </a:pPr>
            <a:r>
              <a:rPr lang="ar-SA" sz="3200" dirty="0"/>
              <a:t>تطبيق / تنفيذ </a:t>
            </a:r>
            <a:r>
              <a:rPr lang="ar-SA" sz="3200" dirty="0" err="1"/>
              <a:t>الاستراتيجية</a:t>
            </a:r>
            <a:r>
              <a:rPr lang="ar-EG" sz="3200" dirty="0"/>
              <a:t>  </a:t>
            </a:r>
            <a:r>
              <a:rPr lang="ar-SA" sz="3200" dirty="0"/>
              <a:t> </a:t>
            </a:r>
            <a:r>
              <a:rPr lang="en-US" sz="3200" dirty="0"/>
              <a:t>Strategy Implementation</a:t>
            </a:r>
          </a:p>
        </p:txBody>
      </p:sp>
      <p:sp>
        <p:nvSpPr>
          <p:cNvPr id="93187" name="AutoShape 3"/>
          <p:cNvSpPr>
            <a:spLocks noChangeArrowheads="1"/>
          </p:cNvSpPr>
          <p:nvPr/>
        </p:nvSpPr>
        <p:spPr bwMode="auto">
          <a:xfrm>
            <a:off x="1631951" y="333376"/>
            <a:ext cx="8893175" cy="6264275"/>
          </a:xfrm>
          <a:prstGeom prst="flowChartAlternateProcess">
            <a:avLst/>
          </a:prstGeom>
          <a:noFill/>
          <a:ln w="9525">
            <a:solidFill>
              <a:schemeClr val="tx1"/>
            </a:solidFill>
            <a:miter lim="800000"/>
            <a:headEnd/>
            <a:tailEnd/>
          </a:ln>
        </p:spPr>
        <p:txBody>
          <a:bodyPr wrap="none" anchor="ctr"/>
          <a:lstStyle/>
          <a:p>
            <a:pPr algn="ctr"/>
            <a:endParaRPr lang="en-US">
              <a:latin typeface="Verdana" pitchFamily="34" charset="0"/>
            </a:endParaRPr>
          </a:p>
        </p:txBody>
      </p:sp>
      <p:sp>
        <p:nvSpPr>
          <p:cNvPr id="55300" name="Text Box 4"/>
          <p:cNvSpPr txBox="1">
            <a:spLocks noChangeArrowheads="1"/>
          </p:cNvSpPr>
          <p:nvPr/>
        </p:nvSpPr>
        <p:spPr bwMode="auto">
          <a:xfrm>
            <a:off x="1524000" y="4191000"/>
            <a:ext cx="9067800" cy="630942"/>
          </a:xfrm>
          <a:prstGeom prst="rect">
            <a:avLst/>
          </a:prstGeom>
          <a:noFill/>
          <a:ln w="9525">
            <a:noFill/>
            <a:miter lim="800000"/>
            <a:headEnd/>
            <a:tailEnd/>
          </a:ln>
          <a:effectLst/>
        </p:spPr>
        <p:txBody>
          <a:bodyPr wrap="square">
            <a:spAutoFit/>
          </a:bodyPr>
          <a:lstStyle/>
          <a:p>
            <a:pPr marL="342900" indent="-342900" algn="r" rtl="1">
              <a:buClr>
                <a:srgbClr val="FFCC00"/>
              </a:buClr>
              <a:buFontTx/>
              <a:buChar char="o"/>
              <a:defRPr/>
            </a:pPr>
            <a:r>
              <a:rPr lang="ar-SA" sz="3500" b="1" dirty="0">
                <a:effectLst>
                  <a:outerShdw blurRad="38100" dist="38100" dir="2700000" algn="tl">
                    <a:srgbClr val="000000"/>
                  </a:outerShdw>
                </a:effectLst>
                <a:latin typeface="Verdana" pitchFamily="34" charset="0"/>
              </a:rPr>
              <a:t>النجاح في صياغة الإستراتيجية لا يعني النجاح في تطبيقها.</a:t>
            </a:r>
          </a:p>
        </p:txBody>
      </p:sp>
      <p:sp>
        <p:nvSpPr>
          <p:cNvPr id="55301" name="AutoShape 5"/>
          <p:cNvSpPr>
            <a:spLocks noChangeArrowheads="1"/>
          </p:cNvSpPr>
          <p:nvPr/>
        </p:nvSpPr>
        <p:spPr bwMode="auto">
          <a:xfrm>
            <a:off x="3935413" y="1628775"/>
            <a:ext cx="3529012" cy="1944688"/>
          </a:xfrm>
          <a:prstGeom prst="cloudCallout">
            <a:avLst>
              <a:gd name="adj1" fmla="val 97144"/>
              <a:gd name="adj2" fmla="val 72940"/>
            </a:avLst>
          </a:prstGeom>
          <a:gradFill rotWithShape="0">
            <a:gsLst>
              <a:gs pos="0">
                <a:srgbClr val="FFFFFF"/>
              </a:gs>
              <a:gs pos="100000">
                <a:srgbClr val="FFCC00"/>
              </a:gs>
            </a:gsLst>
            <a:path path="rect">
              <a:fillToRect l="100000" b="100000"/>
            </a:path>
          </a:gradFill>
          <a:ln w="9525">
            <a:solidFill>
              <a:srgbClr val="FF0000"/>
            </a:solidFill>
            <a:round/>
            <a:headEnd/>
            <a:tailEnd/>
          </a:ln>
          <a:effectLst/>
        </p:spPr>
        <p:txBody>
          <a:bodyPr lIns="90000" tIns="46800" rIns="90000" bIns="46800" anchor="ctr"/>
          <a:lstStyle/>
          <a:p>
            <a:pPr algn="ctr">
              <a:defRPr/>
            </a:pPr>
            <a:r>
              <a:rPr lang="ar-SA" sz="4000" b="1">
                <a:solidFill>
                  <a:srgbClr val="FF0000"/>
                </a:solidFill>
                <a:effectLst>
                  <a:outerShdw blurRad="38100" dist="38100" dir="2700000" algn="tl">
                    <a:srgbClr val="C0C0C0"/>
                  </a:outerShdw>
                </a:effectLst>
                <a:latin typeface="Verdana" pitchFamily="34" charset="0"/>
              </a:rPr>
              <a:t>تذكر أن</a:t>
            </a:r>
            <a:endParaRPr lang="en-US" sz="4000" b="1">
              <a:solidFill>
                <a:srgbClr val="FF0000"/>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xmlns="" val="1608229683"/>
      </p:ext>
    </p:extLst>
  </p:cSld>
  <p:clrMapOvr>
    <a:masterClrMapping/>
  </p:clrMapOvr>
  <p:transition>
    <p:circle/>
    <p:sndAc>
      <p:stSnd>
        <p:snd r:embed="rId2" name="pu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مراحل وأنشطة تنفيذ الاستراتيجية</a:t>
            </a:r>
            <a:endParaRPr lang="fr-FR" dirty="0"/>
          </a:p>
        </p:txBody>
      </p:sp>
      <p:pic>
        <p:nvPicPr>
          <p:cNvPr id="4" name="Content Placeholder 3" descr="C:\Users\ADMIN\Downloads\مراحل وأنشطة عملية إدارة الاستراتيجية.pn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24000" y="1417639"/>
            <a:ext cx="9296400" cy="5440361"/>
          </a:xfrm>
          <a:prstGeom prst="rect">
            <a:avLst/>
          </a:prstGeom>
          <a:noFill/>
          <a:ln>
            <a:noFill/>
          </a:ln>
        </p:spPr>
      </p:pic>
    </p:spTree>
    <p:extLst>
      <p:ext uri="{BB962C8B-B14F-4D97-AF65-F5344CB8AC3E}">
        <p14:creationId xmlns:p14="http://schemas.microsoft.com/office/powerpoint/2010/main" xmlns="" val="4164158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1524000" y="0"/>
            <a:ext cx="8820150" cy="6858000"/>
          </a:xfrm>
        </p:spPr>
        <p:txBody>
          <a:bodyPr>
            <a:normAutofit/>
          </a:bodyPr>
          <a:lstStyle/>
          <a:p>
            <a:pPr algn="ctr" rtl="1" eaLnBrk="1" hangingPunct="1">
              <a:lnSpc>
                <a:spcPct val="90000"/>
              </a:lnSpc>
            </a:pPr>
            <a:r>
              <a:rPr lang="ar-SA" dirty="0">
                <a:solidFill>
                  <a:srgbClr val="FF0000"/>
                </a:solidFill>
              </a:rPr>
              <a:t>  </a:t>
            </a:r>
            <a:r>
              <a:rPr lang="ar-SA" b="1" u="sng" dirty="0">
                <a:solidFill>
                  <a:srgbClr val="FF0000"/>
                </a:solidFill>
              </a:rPr>
              <a:t>علاقة الصياغة بالتطبيق</a:t>
            </a:r>
            <a:r>
              <a:rPr lang="ar-SA" b="1" dirty="0">
                <a:solidFill>
                  <a:srgbClr val="FF0000"/>
                </a:solidFill>
              </a:rPr>
              <a:t> </a:t>
            </a:r>
            <a:r>
              <a:rPr lang="ar-SA" dirty="0">
                <a:solidFill>
                  <a:srgbClr val="FF0000"/>
                </a:solidFill>
              </a:rPr>
              <a:t>: </a:t>
            </a:r>
            <a:endParaRPr lang="ar-JO" dirty="0">
              <a:solidFill>
                <a:srgbClr val="FF0000"/>
              </a:solidFill>
            </a:endParaRPr>
          </a:p>
          <a:p>
            <a:pPr algn="r" rtl="1" eaLnBrk="1" hangingPunct="1">
              <a:lnSpc>
                <a:spcPct val="90000"/>
              </a:lnSpc>
              <a:buFont typeface="Wingdings" pitchFamily="2" charset="2"/>
              <a:buNone/>
            </a:pPr>
            <a:endParaRPr lang="ar-SA" dirty="0"/>
          </a:p>
        </p:txBody>
      </p:sp>
      <p:sp>
        <p:nvSpPr>
          <p:cNvPr id="40963" name="Rectangle 4"/>
          <p:cNvSpPr>
            <a:spLocks noChangeArrowheads="1"/>
          </p:cNvSpPr>
          <p:nvPr/>
        </p:nvSpPr>
        <p:spPr bwMode="auto">
          <a:xfrm>
            <a:off x="640782" y="508718"/>
            <a:ext cx="3168650" cy="2447925"/>
          </a:xfrm>
          <a:prstGeom prst="rect">
            <a:avLst/>
          </a:prstGeom>
          <a:solidFill>
            <a:srgbClr val="FFFFFF"/>
          </a:solidFill>
          <a:ln w="9525">
            <a:solidFill>
              <a:srgbClr val="000000"/>
            </a:solidFill>
            <a:miter lim="800000"/>
            <a:headEnd/>
            <a:tailEnd/>
          </a:ln>
        </p:spPr>
        <p:txBody>
          <a:bodyPr/>
          <a:lstStyle/>
          <a:p>
            <a:endParaRPr lang="ar-DZ"/>
          </a:p>
        </p:txBody>
      </p:sp>
      <p:sp>
        <p:nvSpPr>
          <p:cNvPr id="40964" name="Rectangle 5"/>
          <p:cNvSpPr>
            <a:spLocks noChangeArrowheads="1"/>
          </p:cNvSpPr>
          <p:nvPr/>
        </p:nvSpPr>
        <p:spPr bwMode="auto">
          <a:xfrm>
            <a:off x="2738453" y="811869"/>
            <a:ext cx="874021" cy="646331"/>
          </a:xfrm>
          <a:prstGeom prst="rect">
            <a:avLst/>
          </a:prstGeom>
          <a:noFill/>
          <a:ln w="9525">
            <a:noFill/>
            <a:miter lim="800000"/>
            <a:headEnd/>
            <a:tailEnd/>
          </a:ln>
          <a:effectLst/>
        </p:spPr>
        <p:txBody>
          <a:bodyPr wrap="none" anchor="ctr">
            <a:spAutoFit/>
          </a:bodyPr>
          <a:lstStyle/>
          <a:p>
            <a:pPr algn="ctr" rtl="1"/>
            <a:r>
              <a:rPr lang="ar-SA" b="1" dirty="0"/>
              <a:t>مغامرة</a:t>
            </a:r>
            <a:endParaRPr lang="en-US" b="1" dirty="0"/>
          </a:p>
          <a:p>
            <a:pPr algn="ctr" rtl="1"/>
            <a:r>
              <a:rPr lang="en-US" b="1" dirty="0"/>
              <a:t>Rolette</a:t>
            </a:r>
          </a:p>
        </p:txBody>
      </p:sp>
      <p:sp>
        <p:nvSpPr>
          <p:cNvPr id="40965" name="Rectangle 6"/>
          <p:cNvSpPr>
            <a:spLocks noChangeArrowheads="1"/>
          </p:cNvSpPr>
          <p:nvPr/>
        </p:nvSpPr>
        <p:spPr bwMode="auto">
          <a:xfrm>
            <a:off x="2599255" y="2142041"/>
            <a:ext cx="977900" cy="641350"/>
          </a:xfrm>
          <a:prstGeom prst="rect">
            <a:avLst/>
          </a:prstGeom>
          <a:noFill/>
          <a:ln w="9525">
            <a:noFill/>
            <a:miter lim="800000"/>
            <a:headEnd/>
            <a:tailEnd/>
          </a:ln>
          <a:effectLst/>
        </p:spPr>
        <p:txBody>
          <a:bodyPr anchor="ctr">
            <a:spAutoFit/>
          </a:bodyPr>
          <a:lstStyle/>
          <a:p>
            <a:pPr algn="ctr" rtl="1"/>
            <a:r>
              <a:rPr lang="ar-SA" b="1" dirty="0"/>
              <a:t>فشل</a:t>
            </a:r>
            <a:endParaRPr lang="en-US" b="1" dirty="0"/>
          </a:p>
          <a:p>
            <a:pPr algn="ctr" rtl="1"/>
            <a:r>
              <a:rPr lang="en-US" b="1" dirty="0"/>
              <a:t>Failure </a:t>
            </a:r>
          </a:p>
        </p:txBody>
      </p:sp>
      <p:sp>
        <p:nvSpPr>
          <p:cNvPr id="40966" name="Rectangle 7"/>
          <p:cNvSpPr>
            <a:spLocks noChangeArrowheads="1"/>
          </p:cNvSpPr>
          <p:nvPr/>
        </p:nvSpPr>
        <p:spPr bwMode="auto">
          <a:xfrm>
            <a:off x="895337" y="803565"/>
            <a:ext cx="907620" cy="646331"/>
          </a:xfrm>
          <a:prstGeom prst="rect">
            <a:avLst/>
          </a:prstGeom>
          <a:noFill/>
          <a:ln w="9525">
            <a:noFill/>
            <a:miter lim="800000"/>
            <a:headEnd/>
            <a:tailEnd/>
          </a:ln>
          <a:effectLst/>
        </p:spPr>
        <p:txBody>
          <a:bodyPr wrap="none" anchor="ctr">
            <a:spAutoFit/>
          </a:bodyPr>
          <a:lstStyle/>
          <a:p>
            <a:pPr algn="ctr" rtl="1"/>
            <a:r>
              <a:rPr lang="ar-SA" b="1" dirty="0"/>
              <a:t>نجاح</a:t>
            </a:r>
            <a:endParaRPr lang="en-US" b="1" dirty="0"/>
          </a:p>
          <a:p>
            <a:pPr algn="ctr" rtl="1"/>
            <a:r>
              <a:rPr lang="en-US" b="1" dirty="0"/>
              <a:t>Success</a:t>
            </a:r>
          </a:p>
        </p:txBody>
      </p:sp>
      <p:sp>
        <p:nvSpPr>
          <p:cNvPr id="40967" name="Rectangle 8"/>
          <p:cNvSpPr>
            <a:spLocks noChangeArrowheads="1"/>
          </p:cNvSpPr>
          <p:nvPr/>
        </p:nvSpPr>
        <p:spPr bwMode="auto">
          <a:xfrm>
            <a:off x="995665" y="1956839"/>
            <a:ext cx="907363" cy="646331"/>
          </a:xfrm>
          <a:prstGeom prst="rect">
            <a:avLst/>
          </a:prstGeom>
          <a:noFill/>
          <a:ln w="9525">
            <a:noFill/>
            <a:miter lim="800000"/>
            <a:headEnd/>
            <a:tailEnd/>
          </a:ln>
          <a:effectLst/>
        </p:spPr>
        <p:txBody>
          <a:bodyPr wrap="none" anchor="ctr">
            <a:spAutoFit/>
          </a:bodyPr>
          <a:lstStyle/>
          <a:p>
            <a:pPr algn="ctr" rtl="1"/>
            <a:r>
              <a:rPr lang="ar-SA" b="1" dirty="0"/>
              <a:t>إشكالية</a:t>
            </a:r>
            <a:endParaRPr lang="en-US" b="1" dirty="0"/>
          </a:p>
          <a:p>
            <a:pPr algn="ctr" rtl="1"/>
            <a:r>
              <a:rPr lang="en-US" b="1" dirty="0"/>
              <a:t>Trouble</a:t>
            </a:r>
          </a:p>
        </p:txBody>
      </p:sp>
      <p:sp>
        <p:nvSpPr>
          <p:cNvPr id="40968" name="Line 9"/>
          <p:cNvSpPr>
            <a:spLocks noChangeShapeType="1"/>
          </p:cNvSpPr>
          <p:nvPr/>
        </p:nvSpPr>
        <p:spPr bwMode="auto">
          <a:xfrm>
            <a:off x="2225107" y="508717"/>
            <a:ext cx="0" cy="2447925"/>
          </a:xfrm>
          <a:prstGeom prst="line">
            <a:avLst/>
          </a:prstGeom>
          <a:noFill/>
          <a:ln w="9525">
            <a:solidFill>
              <a:srgbClr val="000000"/>
            </a:solidFill>
            <a:round/>
            <a:headEnd/>
            <a:tailEnd/>
          </a:ln>
        </p:spPr>
        <p:txBody>
          <a:bodyPr/>
          <a:lstStyle/>
          <a:p>
            <a:endParaRPr lang="fr-FR"/>
          </a:p>
        </p:txBody>
      </p:sp>
      <p:sp>
        <p:nvSpPr>
          <p:cNvPr id="40969" name="Line 10"/>
          <p:cNvSpPr>
            <a:spLocks noChangeShapeType="1"/>
          </p:cNvSpPr>
          <p:nvPr/>
        </p:nvSpPr>
        <p:spPr bwMode="auto">
          <a:xfrm>
            <a:off x="640782" y="1661992"/>
            <a:ext cx="3168650" cy="0"/>
          </a:xfrm>
          <a:prstGeom prst="line">
            <a:avLst/>
          </a:prstGeom>
          <a:noFill/>
          <a:ln w="9525">
            <a:solidFill>
              <a:srgbClr val="000000"/>
            </a:solidFill>
            <a:round/>
            <a:headEnd/>
            <a:tailEnd/>
          </a:ln>
        </p:spPr>
        <p:txBody>
          <a:bodyPr/>
          <a:lstStyle/>
          <a:p>
            <a:endParaRPr lang="fr-FR"/>
          </a:p>
        </p:txBody>
      </p:sp>
      <p:sp>
        <p:nvSpPr>
          <p:cNvPr id="40970" name="Text Box 11"/>
          <p:cNvSpPr txBox="1">
            <a:spLocks noChangeArrowheads="1"/>
          </p:cNvSpPr>
          <p:nvPr/>
        </p:nvSpPr>
        <p:spPr bwMode="auto">
          <a:xfrm rot="-5400000">
            <a:off x="103022" y="918915"/>
            <a:ext cx="439738" cy="366712"/>
          </a:xfrm>
          <a:prstGeom prst="rect">
            <a:avLst/>
          </a:prstGeom>
          <a:noFill/>
          <a:ln w="9525">
            <a:noFill/>
            <a:miter lim="800000"/>
            <a:headEnd/>
            <a:tailEnd/>
          </a:ln>
          <a:effectLst/>
        </p:spPr>
        <p:txBody>
          <a:bodyPr wrap="none">
            <a:spAutoFit/>
          </a:bodyPr>
          <a:lstStyle/>
          <a:p>
            <a:r>
              <a:rPr lang="ar-JO" dirty="0"/>
              <a:t>جيد</a:t>
            </a:r>
            <a:endParaRPr lang="en-US" dirty="0"/>
          </a:p>
        </p:txBody>
      </p:sp>
      <p:sp>
        <p:nvSpPr>
          <p:cNvPr id="40971" name="Text Box 12"/>
          <p:cNvSpPr txBox="1">
            <a:spLocks noChangeArrowheads="1"/>
          </p:cNvSpPr>
          <p:nvPr/>
        </p:nvSpPr>
        <p:spPr bwMode="auto">
          <a:xfrm>
            <a:off x="1032907" y="71003"/>
            <a:ext cx="439737" cy="366712"/>
          </a:xfrm>
          <a:prstGeom prst="rect">
            <a:avLst/>
          </a:prstGeom>
          <a:noFill/>
          <a:ln w="9525">
            <a:noFill/>
            <a:miter lim="800000"/>
            <a:headEnd/>
            <a:tailEnd/>
          </a:ln>
          <a:effectLst/>
        </p:spPr>
        <p:txBody>
          <a:bodyPr wrap="none">
            <a:spAutoFit/>
          </a:bodyPr>
          <a:lstStyle/>
          <a:p>
            <a:r>
              <a:rPr lang="ar-JO" dirty="0"/>
              <a:t>جيد</a:t>
            </a:r>
            <a:endParaRPr lang="en-US" dirty="0"/>
          </a:p>
        </p:txBody>
      </p:sp>
      <p:sp>
        <p:nvSpPr>
          <p:cNvPr id="40972" name="Text Box 13"/>
          <p:cNvSpPr txBox="1">
            <a:spLocks noChangeArrowheads="1"/>
          </p:cNvSpPr>
          <p:nvPr/>
        </p:nvSpPr>
        <p:spPr bwMode="auto">
          <a:xfrm rot="-5400000">
            <a:off x="37733" y="2155922"/>
            <a:ext cx="704850" cy="366713"/>
          </a:xfrm>
          <a:prstGeom prst="rect">
            <a:avLst/>
          </a:prstGeom>
          <a:noFill/>
          <a:ln w="9525">
            <a:noFill/>
            <a:miter lim="800000"/>
            <a:headEnd/>
            <a:tailEnd/>
          </a:ln>
          <a:effectLst/>
        </p:spPr>
        <p:txBody>
          <a:bodyPr wrap="none">
            <a:spAutoFit/>
          </a:bodyPr>
          <a:lstStyle/>
          <a:p>
            <a:r>
              <a:rPr lang="ar-JO" dirty="0"/>
              <a:t>ضعيف</a:t>
            </a:r>
            <a:endParaRPr lang="en-US" dirty="0"/>
          </a:p>
        </p:txBody>
      </p:sp>
      <p:sp>
        <p:nvSpPr>
          <p:cNvPr id="40973" name="Text Box 14"/>
          <p:cNvSpPr txBox="1">
            <a:spLocks noChangeArrowheads="1"/>
          </p:cNvSpPr>
          <p:nvPr/>
        </p:nvSpPr>
        <p:spPr bwMode="auto">
          <a:xfrm>
            <a:off x="3028569" y="150311"/>
            <a:ext cx="704850" cy="366712"/>
          </a:xfrm>
          <a:prstGeom prst="rect">
            <a:avLst/>
          </a:prstGeom>
          <a:noFill/>
          <a:ln w="9525">
            <a:noFill/>
            <a:miter lim="800000"/>
            <a:headEnd/>
            <a:tailEnd/>
          </a:ln>
          <a:effectLst/>
        </p:spPr>
        <p:txBody>
          <a:bodyPr wrap="none">
            <a:spAutoFit/>
          </a:bodyPr>
          <a:lstStyle/>
          <a:p>
            <a:r>
              <a:rPr lang="ar-JO" dirty="0"/>
              <a:t>ضعيف</a:t>
            </a:r>
            <a:endParaRPr lang="en-US" dirty="0"/>
          </a:p>
        </p:txBody>
      </p:sp>
      <p:sp>
        <p:nvSpPr>
          <p:cNvPr id="40974" name="Text Box 15"/>
          <p:cNvSpPr txBox="1">
            <a:spLocks noChangeArrowheads="1"/>
          </p:cNvSpPr>
          <p:nvPr/>
        </p:nvSpPr>
        <p:spPr bwMode="auto">
          <a:xfrm rot="-2040877">
            <a:off x="-15386" y="1478635"/>
            <a:ext cx="712788" cy="366713"/>
          </a:xfrm>
          <a:prstGeom prst="rect">
            <a:avLst/>
          </a:prstGeom>
          <a:noFill/>
          <a:ln w="9525">
            <a:noFill/>
            <a:miter lim="800000"/>
            <a:headEnd/>
            <a:tailEnd/>
          </a:ln>
          <a:effectLst/>
        </p:spPr>
        <p:txBody>
          <a:bodyPr wrap="none">
            <a:spAutoFit/>
          </a:bodyPr>
          <a:lstStyle/>
          <a:p>
            <a:r>
              <a:rPr lang="ar-JO" dirty="0"/>
              <a:t>التطبيق</a:t>
            </a:r>
            <a:endParaRPr lang="en-US" dirty="0"/>
          </a:p>
        </p:txBody>
      </p:sp>
      <p:sp>
        <p:nvSpPr>
          <p:cNvPr id="40975" name="Text Box 16"/>
          <p:cNvSpPr txBox="1">
            <a:spLocks noChangeArrowheads="1"/>
          </p:cNvSpPr>
          <p:nvPr/>
        </p:nvSpPr>
        <p:spPr bwMode="auto">
          <a:xfrm rot="-835012">
            <a:off x="2009658" y="83599"/>
            <a:ext cx="787400" cy="366713"/>
          </a:xfrm>
          <a:prstGeom prst="rect">
            <a:avLst/>
          </a:prstGeom>
          <a:noFill/>
          <a:ln w="9525">
            <a:noFill/>
            <a:miter lim="800000"/>
            <a:headEnd/>
            <a:tailEnd/>
          </a:ln>
          <a:effectLst/>
        </p:spPr>
        <p:txBody>
          <a:bodyPr wrap="none">
            <a:spAutoFit/>
          </a:bodyPr>
          <a:lstStyle/>
          <a:p>
            <a:r>
              <a:rPr lang="ar-JO" dirty="0"/>
              <a:t>الصياغة</a:t>
            </a:r>
            <a:endParaRPr lang="en-US" dirty="0"/>
          </a:p>
        </p:txBody>
      </p:sp>
    </p:spTree>
    <p:extLst>
      <p:ext uri="{BB962C8B-B14F-4D97-AF65-F5344CB8AC3E}">
        <p14:creationId xmlns:p14="http://schemas.microsoft.com/office/powerpoint/2010/main" xmlns="" val="2474295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50" name="Rectangle 6"/>
          <p:cNvSpPr>
            <a:spLocks noGrp="1" noChangeArrowheads="1"/>
          </p:cNvSpPr>
          <p:nvPr>
            <p:ph type="ctrTitle"/>
          </p:nvPr>
        </p:nvSpPr>
        <p:spPr>
          <a:xfrm>
            <a:off x="2209800" y="228600"/>
            <a:ext cx="7772400" cy="744538"/>
          </a:xfrm>
        </p:spPr>
        <p:txBody>
          <a:bodyPr>
            <a:normAutofit fontScale="90000"/>
          </a:bodyPr>
          <a:lstStyle/>
          <a:p>
            <a:pPr>
              <a:defRPr/>
            </a:pPr>
            <a:r>
              <a:rPr lang="ar-EG" sz="3200" dirty="0"/>
              <a:t>تطبيق الإستراتيجية يحتاج إلى مهارات إدارية وفنية متعددة الأبعاد</a:t>
            </a:r>
            <a:endParaRPr lang="en-US" sz="3200" dirty="0"/>
          </a:p>
        </p:txBody>
      </p:sp>
      <p:sp>
        <p:nvSpPr>
          <p:cNvPr id="57351" name="AutoShape 7"/>
          <p:cNvSpPr>
            <a:spLocks noChangeArrowheads="1"/>
          </p:cNvSpPr>
          <p:nvPr/>
        </p:nvSpPr>
        <p:spPr bwMode="auto">
          <a:xfrm>
            <a:off x="4600576" y="2422525"/>
            <a:ext cx="3095625" cy="2374900"/>
          </a:xfrm>
          <a:prstGeom prst="octagon">
            <a:avLst>
              <a:gd name="adj" fmla="val 29287"/>
            </a:avLst>
          </a:prstGeom>
          <a:solidFill>
            <a:srgbClr val="FFFFCC"/>
          </a:soli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CC99"/>
            </a:extrusionClr>
          </a:sp3d>
        </p:spPr>
        <p:txBody>
          <a:bodyPr wrap="none" lIns="90000" tIns="46800" rIns="90000" bIns="46800" anchor="ctr">
            <a:flatTx/>
          </a:bodyPr>
          <a:lstStyle/>
          <a:p>
            <a:pPr algn="ctr">
              <a:defRPr/>
            </a:pPr>
            <a:r>
              <a:rPr lang="ar-EG" sz="3600" b="1" dirty="0">
                <a:effectLst>
                  <a:outerShdw blurRad="38100" dist="38100" dir="2700000" algn="tl">
                    <a:srgbClr val="000000"/>
                  </a:outerShdw>
                </a:effectLst>
                <a:latin typeface="Verdana" pitchFamily="34" charset="0"/>
                <a:cs typeface="Arabic Transparent" pitchFamily="2" charset="-78"/>
              </a:rPr>
              <a:t>متطلبات التطبيق</a:t>
            </a:r>
          </a:p>
          <a:p>
            <a:pPr algn="ctr">
              <a:defRPr/>
            </a:pPr>
            <a:r>
              <a:rPr lang="ar-EG" sz="3600" b="1" dirty="0">
                <a:effectLst>
                  <a:outerShdw blurRad="38100" dist="38100" dir="2700000" algn="tl">
                    <a:srgbClr val="000000"/>
                  </a:outerShdw>
                </a:effectLst>
                <a:latin typeface="Verdana" pitchFamily="34" charset="0"/>
                <a:cs typeface="Arabic Transparent" pitchFamily="2" charset="-78"/>
              </a:rPr>
              <a:t>الفعال للإستراتيجية</a:t>
            </a:r>
            <a:endParaRPr lang="en-US" sz="3600" b="1" dirty="0">
              <a:effectLst>
                <a:outerShdw blurRad="38100" dist="38100" dir="2700000" algn="tl">
                  <a:srgbClr val="000000"/>
                </a:outerShdw>
              </a:effectLst>
              <a:latin typeface="Verdana" pitchFamily="34" charset="0"/>
              <a:cs typeface="Arabic Transparent" pitchFamily="2" charset="-78"/>
            </a:endParaRPr>
          </a:p>
        </p:txBody>
      </p:sp>
      <p:sp>
        <p:nvSpPr>
          <p:cNvPr id="57354" name="AutoShape 10"/>
          <p:cNvSpPr>
            <a:spLocks noChangeArrowheads="1"/>
          </p:cNvSpPr>
          <p:nvPr/>
        </p:nvSpPr>
        <p:spPr bwMode="auto">
          <a:xfrm>
            <a:off x="7239001" y="1344614"/>
            <a:ext cx="3071813" cy="1017587"/>
          </a:xfrm>
          <a:prstGeom prst="bevel">
            <a:avLst>
              <a:gd name="adj" fmla="val 12500"/>
            </a:avLst>
          </a:prstGeom>
          <a:solidFill>
            <a:schemeClr val="bg2"/>
          </a:solidFill>
          <a:ln w="9525">
            <a:solidFill>
              <a:schemeClr val="tx1"/>
            </a:solidFill>
            <a:miter lim="800000"/>
            <a:headEnd/>
            <a:tailEnd/>
          </a:ln>
          <a:effectLst/>
        </p:spPr>
        <p:txBody>
          <a:bodyPr wrap="none" lIns="90000" tIns="46800" rIns="90000" bIns="46800" anchor="ctr"/>
          <a:lstStyle/>
          <a:p>
            <a:pPr algn="ctr">
              <a:defRPr/>
            </a:pPr>
            <a:r>
              <a:rPr lang="ar-EG" sz="2400" b="1" dirty="0">
                <a:effectLst>
                  <a:outerShdw blurRad="38100" dist="38100" dir="2700000" algn="tl">
                    <a:srgbClr val="000000"/>
                  </a:outerShdw>
                </a:effectLst>
                <a:latin typeface="Verdana" pitchFamily="34" charset="0"/>
              </a:rPr>
              <a:t>الهياكل التنظيمية</a:t>
            </a:r>
            <a:endParaRPr lang="en-US" sz="2400" b="1" dirty="0">
              <a:effectLst>
                <a:outerShdw blurRad="38100" dist="38100" dir="2700000" algn="tl">
                  <a:srgbClr val="000000"/>
                </a:outerShdw>
              </a:effectLst>
              <a:latin typeface="Verdana" pitchFamily="34" charset="0"/>
            </a:endParaRPr>
          </a:p>
        </p:txBody>
      </p:sp>
      <p:sp>
        <p:nvSpPr>
          <p:cNvPr id="57355" name="AutoShape 11"/>
          <p:cNvSpPr>
            <a:spLocks noChangeArrowheads="1"/>
          </p:cNvSpPr>
          <p:nvPr/>
        </p:nvSpPr>
        <p:spPr bwMode="auto">
          <a:xfrm>
            <a:off x="7739064" y="3263900"/>
            <a:ext cx="2928937" cy="1079500"/>
          </a:xfrm>
          <a:prstGeom prst="bevel">
            <a:avLst>
              <a:gd name="adj" fmla="val 12500"/>
            </a:avLst>
          </a:prstGeom>
          <a:solidFill>
            <a:schemeClr val="bg2"/>
          </a:solidFill>
          <a:ln w="9525">
            <a:solidFill>
              <a:schemeClr val="tx1"/>
            </a:solidFill>
            <a:miter lim="800000"/>
            <a:headEnd/>
            <a:tailEnd/>
          </a:ln>
          <a:effectLst/>
        </p:spPr>
        <p:txBody>
          <a:bodyPr wrap="none" lIns="90000" tIns="46800" rIns="90000" bIns="46800" anchor="ctr"/>
          <a:lstStyle/>
          <a:p>
            <a:pPr algn="ctr">
              <a:defRPr/>
            </a:pPr>
            <a:r>
              <a:rPr lang="ar-EG" sz="2400" b="1" dirty="0">
                <a:effectLst>
                  <a:outerShdw blurRad="38100" dist="38100" dir="2700000" algn="tl">
                    <a:srgbClr val="000000"/>
                  </a:outerShdw>
                </a:effectLst>
                <a:latin typeface="Verdana" pitchFamily="34" charset="0"/>
              </a:rPr>
              <a:t>ممارسات </a:t>
            </a:r>
          </a:p>
          <a:p>
            <a:pPr algn="ctr">
              <a:defRPr/>
            </a:pPr>
            <a:r>
              <a:rPr lang="ar-EG" sz="2400" b="1" dirty="0">
                <a:effectLst>
                  <a:outerShdw blurRad="38100" dist="38100" dir="2700000" algn="tl">
                    <a:srgbClr val="000000"/>
                  </a:outerShdw>
                </a:effectLst>
                <a:latin typeface="Verdana" pitchFamily="34" charset="0"/>
              </a:rPr>
              <a:t>إدارية فعالة</a:t>
            </a:r>
            <a:endParaRPr lang="en-US" sz="2400" b="1" dirty="0">
              <a:effectLst>
                <a:outerShdw blurRad="38100" dist="38100" dir="2700000" algn="tl">
                  <a:srgbClr val="000000"/>
                </a:outerShdw>
              </a:effectLst>
              <a:latin typeface="Verdana" pitchFamily="34" charset="0"/>
            </a:endParaRPr>
          </a:p>
        </p:txBody>
      </p:sp>
      <p:sp>
        <p:nvSpPr>
          <p:cNvPr id="57356" name="AutoShape 12"/>
          <p:cNvSpPr>
            <a:spLocks noChangeArrowheads="1"/>
          </p:cNvSpPr>
          <p:nvPr/>
        </p:nvSpPr>
        <p:spPr bwMode="auto">
          <a:xfrm>
            <a:off x="6529389" y="5373688"/>
            <a:ext cx="3495675" cy="1079500"/>
          </a:xfrm>
          <a:prstGeom prst="bevel">
            <a:avLst>
              <a:gd name="adj" fmla="val 12500"/>
            </a:avLst>
          </a:prstGeom>
          <a:solidFill>
            <a:schemeClr val="bg2"/>
          </a:solidFill>
          <a:ln w="9525">
            <a:solidFill>
              <a:schemeClr val="tx1"/>
            </a:solidFill>
            <a:miter lim="800000"/>
            <a:headEnd/>
            <a:tailEnd/>
          </a:ln>
          <a:effectLst/>
        </p:spPr>
        <p:txBody>
          <a:bodyPr wrap="none" lIns="90000" tIns="46800" rIns="90000" bIns="46800" anchor="ctr"/>
          <a:lstStyle/>
          <a:p>
            <a:pPr algn="ctr">
              <a:defRPr/>
            </a:pPr>
            <a:r>
              <a:rPr lang="ar-EG" sz="2400" b="1" dirty="0">
                <a:effectLst>
                  <a:outerShdw blurRad="38100" dist="38100" dir="2700000" algn="tl">
                    <a:srgbClr val="000000"/>
                  </a:outerShdw>
                </a:effectLst>
                <a:latin typeface="Verdana" pitchFamily="34" charset="0"/>
              </a:rPr>
              <a:t>نظم معلومات</a:t>
            </a:r>
          </a:p>
          <a:p>
            <a:pPr algn="ctr">
              <a:defRPr/>
            </a:pPr>
            <a:r>
              <a:rPr lang="ar-EG" sz="2400" b="1" dirty="0">
                <a:effectLst>
                  <a:outerShdw blurRad="38100" dist="38100" dir="2700000" algn="tl">
                    <a:srgbClr val="000000"/>
                  </a:outerShdw>
                </a:effectLst>
                <a:latin typeface="Verdana" pitchFamily="34" charset="0"/>
              </a:rPr>
              <a:t>واتصالات</a:t>
            </a:r>
            <a:endParaRPr lang="en-US" sz="2400" b="1" dirty="0">
              <a:effectLst>
                <a:outerShdw blurRad="38100" dist="38100" dir="2700000" algn="tl">
                  <a:srgbClr val="000000"/>
                </a:outerShdw>
              </a:effectLst>
              <a:latin typeface="Verdana" pitchFamily="34" charset="0"/>
            </a:endParaRPr>
          </a:p>
        </p:txBody>
      </p:sp>
      <p:sp>
        <p:nvSpPr>
          <p:cNvPr id="57359" name="AutoShape 15"/>
          <p:cNvSpPr>
            <a:spLocks noChangeArrowheads="1"/>
          </p:cNvSpPr>
          <p:nvPr/>
        </p:nvSpPr>
        <p:spPr bwMode="auto">
          <a:xfrm>
            <a:off x="2309813" y="5373688"/>
            <a:ext cx="3065462" cy="1079500"/>
          </a:xfrm>
          <a:prstGeom prst="bevel">
            <a:avLst>
              <a:gd name="adj" fmla="val 12500"/>
            </a:avLst>
          </a:prstGeom>
          <a:solidFill>
            <a:schemeClr val="bg2"/>
          </a:solidFill>
          <a:ln w="9525">
            <a:solidFill>
              <a:schemeClr val="tx1"/>
            </a:solidFill>
            <a:miter lim="800000"/>
            <a:headEnd/>
            <a:tailEnd/>
          </a:ln>
          <a:effectLst/>
        </p:spPr>
        <p:txBody>
          <a:bodyPr wrap="none" lIns="90000" tIns="46800" rIns="90000" bIns="46800" anchor="ctr"/>
          <a:lstStyle/>
          <a:p>
            <a:pPr algn="ctr">
              <a:defRPr/>
            </a:pPr>
            <a:r>
              <a:rPr lang="ar-EG" sz="2400" b="1" dirty="0">
                <a:effectLst>
                  <a:outerShdw blurRad="38100" dist="38100" dir="2700000" algn="tl">
                    <a:srgbClr val="000000"/>
                  </a:outerShdw>
                </a:effectLst>
                <a:latin typeface="Verdana" pitchFamily="34" charset="0"/>
              </a:rPr>
              <a:t>ثقافة مؤسسية</a:t>
            </a:r>
          </a:p>
          <a:p>
            <a:pPr algn="ctr">
              <a:defRPr/>
            </a:pPr>
            <a:r>
              <a:rPr lang="ar-EG" sz="2400" b="1" dirty="0">
                <a:effectLst>
                  <a:outerShdw blurRad="38100" dist="38100" dir="2700000" algn="tl">
                    <a:srgbClr val="000000"/>
                  </a:outerShdw>
                </a:effectLst>
                <a:latin typeface="Verdana" pitchFamily="34" charset="0"/>
              </a:rPr>
              <a:t>إيجابية</a:t>
            </a:r>
            <a:endParaRPr lang="en-US" sz="2400" b="1" dirty="0">
              <a:effectLst>
                <a:outerShdw blurRad="38100" dist="38100" dir="2700000" algn="tl">
                  <a:srgbClr val="000000"/>
                </a:outerShdw>
              </a:effectLst>
              <a:latin typeface="Verdana" pitchFamily="34" charset="0"/>
            </a:endParaRPr>
          </a:p>
        </p:txBody>
      </p:sp>
      <p:sp>
        <p:nvSpPr>
          <p:cNvPr id="57360" name="AutoShape 16"/>
          <p:cNvSpPr>
            <a:spLocks noChangeArrowheads="1"/>
          </p:cNvSpPr>
          <p:nvPr/>
        </p:nvSpPr>
        <p:spPr bwMode="auto">
          <a:xfrm>
            <a:off x="1666875" y="3340100"/>
            <a:ext cx="2571750" cy="1079500"/>
          </a:xfrm>
          <a:prstGeom prst="bevel">
            <a:avLst>
              <a:gd name="adj" fmla="val 12500"/>
            </a:avLst>
          </a:prstGeom>
          <a:solidFill>
            <a:schemeClr val="bg2"/>
          </a:solidFill>
          <a:ln w="9525">
            <a:solidFill>
              <a:schemeClr val="tx1"/>
            </a:solidFill>
            <a:miter lim="800000"/>
            <a:headEnd/>
            <a:tailEnd/>
          </a:ln>
          <a:effectLst/>
        </p:spPr>
        <p:txBody>
          <a:bodyPr wrap="none" lIns="90000" tIns="46800" rIns="90000" bIns="46800" anchor="ctr"/>
          <a:lstStyle/>
          <a:p>
            <a:pPr algn="ctr">
              <a:defRPr/>
            </a:pPr>
            <a:r>
              <a:rPr lang="ar-EG" sz="2400" b="1" dirty="0">
                <a:effectLst>
                  <a:outerShdw blurRad="38100" dist="38100" dir="2700000" algn="tl">
                    <a:srgbClr val="000000"/>
                  </a:outerShdw>
                </a:effectLst>
                <a:latin typeface="Verdana" pitchFamily="34" charset="0"/>
              </a:rPr>
              <a:t>مهارات وخبرات</a:t>
            </a:r>
          </a:p>
          <a:p>
            <a:pPr algn="ctr">
              <a:defRPr/>
            </a:pPr>
            <a:r>
              <a:rPr lang="ar-EG" sz="2400" b="1" dirty="0">
                <a:effectLst>
                  <a:outerShdw blurRad="38100" dist="38100" dir="2700000" algn="tl">
                    <a:srgbClr val="000000"/>
                  </a:outerShdw>
                </a:effectLst>
                <a:latin typeface="Verdana" pitchFamily="34" charset="0"/>
              </a:rPr>
              <a:t> وقدرات متميزة</a:t>
            </a:r>
            <a:endParaRPr lang="en-US" sz="2400" b="1" dirty="0">
              <a:effectLst>
                <a:outerShdw blurRad="38100" dist="38100" dir="2700000" algn="tl">
                  <a:srgbClr val="000000"/>
                </a:outerShdw>
              </a:effectLst>
              <a:latin typeface="Verdana" pitchFamily="34" charset="0"/>
            </a:endParaRPr>
          </a:p>
        </p:txBody>
      </p:sp>
      <p:sp>
        <p:nvSpPr>
          <p:cNvPr id="57361" name="AutoShape 17"/>
          <p:cNvSpPr>
            <a:spLocks noChangeArrowheads="1"/>
          </p:cNvSpPr>
          <p:nvPr/>
        </p:nvSpPr>
        <p:spPr bwMode="auto">
          <a:xfrm>
            <a:off x="1952625" y="1341438"/>
            <a:ext cx="2857500" cy="1079500"/>
          </a:xfrm>
          <a:prstGeom prst="bevel">
            <a:avLst>
              <a:gd name="adj" fmla="val 12500"/>
            </a:avLst>
          </a:prstGeom>
          <a:solidFill>
            <a:schemeClr val="bg2"/>
          </a:solidFill>
          <a:ln w="9525">
            <a:solidFill>
              <a:schemeClr val="tx1"/>
            </a:solidFill>
            <a:miter lim="800000"/>
            <a:headEnd/>
            <a:tailEnd/>
          </a:ln>
          <a:effectLst/>
        </p:spPr>
        <p:txBody>
          <a:bodyPr wrap="none" lIns="90000" tIns="46800" rIns="90000" bIns="46800" anchor="ctr"/>
          <a:lstStyle/>
          <a:p>
            <a:pPr algn="ctr">
              <a:defRPr/>
            </a:pPr>
            <a:r>
              <a:rPr lang="ar-EG" sz="2400" b="1" dirty="0">
                <a:effectLst>
                  <a:outerShdw blurRad="38100" dist="38100" dir="2700000" algn="tl">
                    <a:srgbClr val="000000"/>
                  </a:outerShdw>
                </a:effectLst>
                <a:latin typeface="Verdana" pitchFamily="34" charset="0"/>
              </a:rPr>
              <a:t>أنظمة العمل</a:t>
            </a:r>
            <a:endParaRPr lang="en-US" sz="2400" b="1" dirty="0">
              <a:effectLst>
                <a:outerShdw blurRad="38100" dist="38100" dir="2700000" algn="tl">
                  <a:srgbClr val="000000"/>
                </a:outerShdw>
              </a:effectLst>
              <a:latin typeface="Verdana" pitchFamily="34" charset="0"/>
            </a:endParaRPr>
          </a:p>
        </p:txBody>
      </p:sp>
    </p:spTree>
    <p:extLst>
      <p:ext uri="{BB962C8B-B14F-4D97-AF65-F5344CB8AC3E}">
        <p14:creationId xmlns:p14="http://schemas.microsoft.com/office/powerpoint/2010/main" xmlns="" val="2070260608"/>
      </p:ext>
    </p:extLst>
  </p:cSld>
  <p:clrMapOvr>
    <a:masterClrMapping/>
  </p:clrMapOvr>
  <p:transition>
    <p:strips dir="ru"/>
    <p:sndAc>
      <p:stSnd>
        <p:snd r:embed="rId2" name="hamm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499"/>
                                          </p:stCondLst>
                                        </p:cTn>
                                        <p:tgtEl>
                                          <p:spTgt spid="57350"/>
                                        </p:tgtEl>
                                        <p:attrNameLst>
                                          <p:attrName>style.visibility</p:attrName>
                                        </p:attrNameLst>
                                      </p:cBhvr>
                                      <p:to>
                                        <p:strVal val="visible"/>
                                      </p:to>
                                    </p:set>
                                    <p:anim to="" calcmode="lin" valueType="num">
                                      <p:cBhvr>
                                        <p:cTn id="7" dur="1" fill="hold"/>
                                        <p:tgtEl>
                                          <p:spTgt spid="57350"/>
                                        </p:tgtEl>
                                        <p:attrNameLst>
                                          <p:attrName/>
                                        </p:attrNameLst>
                                      </p:cBhvr>
                                    </p:anim>
                                  </p:childTnLst>
                                </p:cTn>
                              </p:par>
                            </p:childTnLst>
                          </p:cTn>
                        </p:par>
                        <p:par>
                          <p:cTn id="8" fill="hold">
                            <p:stCondLst>
                              <p:cond delay="500"/>
                            </p:stCondLst>
                            <p:childTnLst>
                              <p:par>
                                <p:cTn id="9" presetID="24" presetClass="entr" presetSubtype="0" fill="hold" grpId="0" nodeType="afterEffect">
                                  <p:stCondLst>
                                    <p:cond delay="0"/>
                                  </p:stCondLst>
                                  <p:childTnLst>
                                    <p:set>
                                      <p:cBhvr>
                                        <p:cTn id="10" dur="1" fill="hold">
                                          <p:stCondLst>
                                            <p:cond delay="499"/>
                                          </p:stCondLst>
                                        </p:cTn>
                                        <p:tgtEl>
                                          <p:spTgt spid="57351"/>
                                        </p:tgtEl>
                                        <p:attrNameLst>
                                          <p:attrName>style.visibility</p:attrName>
                                        </p:attrNameLst>
                                      </p:cBhvr>
                                      <p:to>
                                        <p:strVal val="visible"/>
                                      </p:to>
                                    </p:set>
                                    <p:anim to="" calcmode="lin" valueType="num">
                                      <p:cBhvr>
                                        <p:cTn id="11" dur="1" fill="hold"/>
                                        <p:tgtEl>
                                          <p:spTgt spid="57351"/>
                                        </p:tgtEl>
                                        <p:attrNameLst>
                                          <p:attrName/>
                                        </p:attrNameLst>
                                      </p:cBhvr>
                                    </p:anim>
                                  </p:childTnLst>
                                </p:cTn>
                              </p:par>
                            </p:childTnLst>
                          </p:cTn>
                        </p:par>
                        <p:par>
                          <p:cTn id="12" fill="hold">
                            <p:stCondLst>
                              <p:cond delay="1000"/>
                            </p:stCondLst>
                            <p:childTnLst>
                              <p:par>
                                <p:cTn id="13" presetID="24" presetClass="entr" presetSubtype="0" fill="hold" grpId="0" nodeType="afterEffect">
                                  <p:stCondLst>
                                    <p:cond delay="0"/>
                                  </p:stCondLst>
                                  <p:childTnLst>
                                    <p:set>
                                      <p:cBhvr>
                                        <p:cTn id="14" dur="1" fill="hold">
                                          <p:stCondLst>
                                            <p:cond delay="499"/>
                                          </p:stCondLst>
                                        </p:cTn>
                                        <p:tgtEl>
                                          <p:spTgt spid="57354"/>
                                        </p:tgtEl>
                                        <p:attrNameLst>
                                          <p:attrName>style.visibility</p:attrName>
                                        </p:attrNameLst>
                                      </p:cBhvr>
                                      <p:to>
                                        <p:strVal val="visible"/>
                                      </p:to>
                                    </p:set>
                                    <p:anim to="" calcmode="lin" valueType="num">
                                      <p:cBhvr>
                                        <p:cTn id="15" dur="1" fill="hold"/>
                                        <p:tgtEl>
                                          <p:spTgt spid="57354"/>
                                        </p:tgtEl>
                                        <p:attrNameLst>
                                          <p:attrName/>
                                        </p:attrNameLst>
                                      </p:cBhvr>
                                    </p:anim>
                                  </p:childTnLst>
                                </p:cTn>
                              </p:par>
                            </p:childTnLst>
                          </p:cTn>
                        </p:par>
                        <p:par>
                          <p:cTn id="16" fill="hold">
                            <p:stCondLst>
                              <p:cond delay="1500"/>
                            </p:stCondLst>
                            <p:childTnLst>
                              <p:par>
                                <p:cTn id="17" presetID="24" presetClass="entr" presetSubtype="0" fill="hold" grpId="0" nodeType="afterEffect">
                                  <p:stCondLst>
                                    <p:cond delay="0"/>
                                  </p:stCondLst>
                                  <p:childTnLst>
                                    <p:set>
                                      <p:cBhvr>
                                        <p:cTn id="18" dur="1" fill="hold">
                                          <p:stCondLst>
                                            <p:cond delay="499"/>
                                          </p:stCondLst>
                                        </p:cTn>
                                        <p:tgtEl>
                                          <p:spTgt spid="57355"/>
                                        </p:tgtEl>
                                        <p:attrNameLst>
                                          <p:attrName>style.visibility</p:attrName>
                                        </p:attrNameLst>
                                      </p:cBhvr>
                                      <p:to>
                                        <p:strVal val="visible"/>
                                      </p:to>
                                    </p:set>
                                    <p:anim to="" calcmode="lin" valueType="num">
                                      <p:cBhvr>
                                        <p:cTn id="19" dur="1" fill="hold"/>
                                        <p:tgtEl>
                                          <p:spTgt spid="57355"/>
                                        </p:tgtEl>
                                        <p:attrNameLst>
                                          <p:attrName/>
                                        </p:attrNameLst>
                                      </p:cBhvr>
                                    </p:anim>
                                  </p:childTnLst>
                                </p:cTn>
                              </p:par>
                            </p:childTnLst>
                          </p:cTn>
                        </p:par>
                        <p:par>
                          <p:cTn id="20" fill="hold">
                            <p:stCondLst>
                              <p:cond delay="2000"/>
                            </p:stCondLst>
                            <p:childTnLst>
                              <p:par>
                                <p:cTn id="21" presetID="24" presetClass="entr" presetSubtype="0" fill="hold" grpId="0" nodeType="afterEffect">
                                  <p:stCondLst>
                                    <p:cond delay="0"/>
                                  </p:stCondLst>
                                  <p:childTnLst>
                                    <p:set>
                                      <p:cBhvr>
                                        <p:cTn id="22" dur="1" fill="hold">
                                          <p:stCondLst>
                                            <p:cond delay="499"/>
                                          </p:stCondLst>
                                        </p:cTn>
                                        <p:tgtEl>
                                          <p:spTgt spid="57356"/>
                                        </p:tgtEl>
                                        <p:attrNameLst>
                                          <p:attrName>style.visibility</p:attrName>
                                        </p:attrNameLst>
                                      </p:cBhvr>
                                      <p:to>
                                        <p:strVal val="visible"/>
                                      </p:to>
                                    </p:set>
                                    <p:anim to="" calcmode="lin" valueType="num">
                                      <p:cBhvr>
                                        <p:cTn id="23" dur="1" fill="hold"/>
                                        <p:tgtEl>
                                          <p:spTgt spid="57356"/>
                                        </p:tgtEl>
                                        <p:attrNameLst>
                                          <p:attrName/>
                                        </p:attrNameLst>
                                      </p:cBhvr>
                                    </p:anim>
                                  </p:childTnLst>
                                </p:cTn>
                              </p:par>
                            </p:childTnLst>
                          </p:cTn>
                        </p:par>
                        <p:par>
                          <p:cTn id="24" fill="hold">
                            <p:stCondLst>
                              <p:cond delay="2500"/>
                            </p:stCondLst>
                            <p:childTnLst>
                              <p:par>
                                <p:cTn id="25" presetID="24" presetClass="entr" presetSubtype="0" fill="hold" grpId="0" nodeType="afterEffect">
                                  <p:stCondLst>
                                    <p:cond delay="0"/>
                                  </p:stCondLst>
                                  <p:childTnLst>
                                    <p:set>
                                      <p:cBhvr>
                                        <p:cTn id="26" dur="1" fill="hold">
                                          <p:stCondLst>
                                            <p:cond delay="499"/>
                                          </p:stCondLst>
                                        </p:cTn>
                                        <p:tgtEl>
                                          <p:spTgt spid="57359"/>
                                        </p:tgtEl>
                                        <p:attrNameLst>
                                          <p:attrName>style.visibility</p:attrName>
                                        </p:attrNameLst>
                                      </p:cBhvr>
                                      <p:to>
                                        <p:strVal val="visible"/>
                                      </p:to>
                                    </p:set>
                                    <p:anim to="" calcmode="lin" valueType="num">
                                      <p:cBhvr>
                                        <p:cTn id="27" dur="1" fill="hold"/>
                                        <p:tgtEl>
                                          <p:spTgt spid="57359"/>
                                        </p:tgtEl>
                                        <p:attrNameLst>
                                          <p:attrName/>
                                        </p:attrNameLst>
                                      </p:cBhvr>
                                    </p:anim>
                                  </p:childTnLst>
                                </p:cTn>
                              </p:par>
                            </p:childTnLst>
                          </p:cTn>
                        </p:par>
                        <p:par>
                          <p:cTn id="28" fill="hold">
                            <p:stCondLst>
                              <p:cond delay="3000"/>
                            </p:stCondLst>
                            <p:childTnLst>
                              <p:par>
                                <p:cTn id="29" presetID="24" presetClass="entr" presetSubtype="0" fill="hold" grpId="0" nodeType="afterEffect">
                                  <p:stCondLst>
                                    <p:cond delay="0"/>
                                  </p:stCondLst>
                                  <p:childTnLst>
                                    <p:set>
                                      <p:cBhvr>
                                        <p:cTn id="30" dur="1" fill="hold">
                                          <p:stCondLst>
                                            <p:cond delay="499"/>
                                          </p:stCondLst>
                                        </p:cTn>
                                        <p:tgtEl>
                                          <p:spTgt spid="57360"/>
                                        </p:tgtEl>
                                        <p:attrNameLst>
                                          <p:attrName>style.visibility</p:attrName>
                                        </p:attrNameLst>
                                      </p:cBhvr>
                                      <p:to>
                                        <p:strVal val="visible"/>
                                      </p:to>
                                    </p:set>
                                    <p:anim to="" calcmode="lin" valueType="num">
                                      <p:cBhvr>
                                        <p:cTn id="31" dur="1" fill="hold"/>
                                        <p:tgtEl>
                                          <p:spTgt spid="57360"/>
                                        </p:tgtEl>
                                        <p:attrNameLst>
                                          <p:attrName/>
                                        </p:attrNameLst>
                                      </p:cBhvr>
                                    </p:anim>
                                  </p:childTnLst>
                                </p:cTn>
                              </p:par>
                            </p:childTnLst>
                          </p:cTn>
                        </p:par>
                        <p:par>
                          <p:cTn id="32" fill="hold">
                            <p:stCondLst>
                              <p:cond delay="3500"/>
                            </p:stCondLst>
                            <p:childTnLst>
                              <p:par>
                                <p:cTn id="33" presetID="24" presetClass="entr" presetSubtype="0" fill="hold" grpId="0" nodeType="afterEffect">
                                  <p:stCondLst>
                                    <p:cond delay="0"/>
                                  </p:stCondLst>
                                  <p:childTnLst>
                                    <p:set>
                                      <p:cBhvr>
                                        <p:cTn id="34" dur="1" fill="hold">
                                          <p:stCondLst>
                                            <p:cond delay="499"/>
                                          </p:stCondLst>
                                        </p:cTn>
                                        <p:tgtEl>
                                          <p:spTgt spid="57361"/>
                                        </p:tgtEl>
                                        <p:attrNameLst>
                                          <p:attrName>style.visibility</p:attrName>
                                        </p:attrNameLst>
                                      </p:cBhvr>
                                      <p:to>
                                        <p:strVal val="visible"/>
                                      </p:to>
                                    </p:set>
                                    <p:anim to="" calcmode="lin" valueType="num">
                                      <p:cBhvr>
                                        <p:cTn id="35" dur="1" fill="hold"/>
                                        <p:tgtEl>
                                          <p:spTgt spid="5736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1" grpId="0" animBg="1" autoUpdateAnimBg="0"/>
      <p:bldP spid="57354" grpId="0" animBg="1" autoUpdateAnimBg="0"/>
      <p:bldP spid="57355" grpId="0" animBg="1" autoUpdateAnimBg="0"/>
      <p:bldP spid="57356" grpId="0" animBg="1" autoUpdateAnimBg="0"/>
      <p:bldP spid="57359" grpId="0" animBg="1" autoUpdateAnimBg="0"/>
      <p:bldP spid="57360" grpId="0" animBg="1" autoUpdateAnimBg="0"/>
      <p:bldP spid="5736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1524000" y="0"/>
            <a:ext cx="9144000" cy="7334250"/>
          </a:xfrm>
        </p:spPr>
        <p:txBody>
          <a:bodyPr>
            <a:normAutofit/>
          </a:bodyPr>
          <a:lstStyle/>
          <a:p>
            <a:pPr algn="r" rtl="1" eaLnBrk="1" hangingPunct="1">
              <a:lnSpc>
                <a:spcPct val="80000"/>
              </a:lnSpc>
              <a:buFont typeface="Wingdings" pitchFamily="2" charset="2"/>
              <a:buNone/>
            </a:pPr>
            <a:endParaRPr lang="fr-FR" b="1" u="sng" dirty="0">
              <a:solidFill>
                <a:srgbClr val="FF0000"/>
              </a:solidFill>
            </a:endParaRPr>
          </a:p>
          <a:p>
            <a:pPr algn="r" rtl="1" eaLnBrk="1" hangingPunct="1">
              <a:lnSpc>
                <a:spcPct val="80000"/>
              </a:lnSpc>
              <a:buFont typeface="Wingdings" pitchFamily="2" charset="2"/>
              <a:buNone/>
            </a:pPr>
            <a:r>
              <a:rPr lang="ar-SA" b="1" u="sng" dirty="0">
                <a:solidFill>
                  <a:srgbClr val="FF0000"/>
                </a:solidFill>
              </a:rPr>
              <a:t>نماذج صياغة الإستراتيجية على مستوى المنظمة </a:t>
            </a:r>
            <a:r>
              <a:rPr lang="en-US" b="1" u="sng" dirty="0">
                <a:solidFill>
                  <a:srgbClr val="FF0000"/>
                </a:solidFill>
              </a:rPr>
              <a:t>Corporate Strategy</a:t>
            </a:r>
            <a:r>
              <a:rPr lang="en-US" dirty="0">
                <a:solidFill>
                  <a:srgbClr val="FF0000"/>
                </a:solidFill>
              </a:rPr>
              <a:t> </a:t>
            </a:r>
            <a:endParaRPr lang="ar-SA" dirty="0">
              <a:solidFill>
                <a:srgbClr val="FF0000"/>
              </a:solidFill>
            </a:endParaRPr>
          </a:p>
          <a:p>
            <a:pPr algn="r" rtl="1" eaLnBrk="1" hangingPunct="1">
              <a:lnSpc>
                <a:spcPct val="80000"/>
              </a:lnSpc>
              <a:buFont typeface="Wingdings" pitchFamily="2" charset="2"/>
              <a:buNone/>
            </a:pPr>
            <a:r>
              <a:rPr lang="ar-SA" dirty="0">
                <a:solidFill>
                  <a:srgbClr val="FF0000"/>
                </a:solidFill>
              </a:rPr>
              <a:t> </a:t>
            </a:r>
            <a:endParaRPr lang="en-US" dirty="0"/>
          </a:p>
        </p:txBody>
      </p:sp>
      <p:sp>
        <p:nvSpPr>
          <p:cNvPr id="35843" name="Rectangle 7"/>
          <p:cNvSpPr>
            <a:spLocks noChangeArrowheads="1"/>
          </p:cNvSpPr>
          <p:nvPr/>
        </p:nvSpPr>
        <p:spPr bwMode="auto">
          <a:xfrm>
            <a:off x="325070" y="2386992"/>
            <a:ext cx="3024187" cy="2446338"/>
          </a:xfrm>
          <a:prstGeom prst="rect">
            <a:avLst/>
          </a:prstGeom>
          <a:solidFill>
            <a:srgbClr val="FFFFFF"/>
          </a:solidFill>
          <a:ln w="9525">
            <a:solidFill>
              <a:srgbClr val="000000"/>
            </a:solidFill>
            <a:miter lim="800000"/>
            <a:headEnd/>
            <a:tailEnd/>
          </a:ln>
        </p:spPr>
        <p:txBody>
          <a:bodyPr/>
          <a:lstStyle/>
          <a:p>
            <a:pPr algn="r" rtl="1"/>
            <a:endParaRPr lang="en-US" b="1"/>
          </a:p>
        </p:txBody>
      </p:sp>
      <p:sp>
        <p:nvSpPr>
          <p:cNvPr id="35844" name="Line 8"/>
          <p:cNvSpPr>
            <a:spLocks noChangeShapeType="1"/>
          </p:cNvSpPr>
          <p:nvPr/>
        </p:nvSpPr>
        <p:spPr bwMode="auto">
          <a:xfrm>
            <a:off x="1792473" y="2385405"/>
            <a:ext cx="0" cy="2447925"/>
          </a:xfrm>
          <a:prstGeom prst="line">
            <a:avLst/>
          </a:prstGeom>
          <a:noFill/>
          <a:ln w="9525">
            <a:solidFill>
              <a:srgbClr val="000000"/>
            </a:solidFill>
            <a:round/>
            <a:headEnd/>
            <a:tailEnd/>
          </a:ln>
        </p:spPr>
        <p:txBody>
          <a:bodyPr/>
          <a:lstStyle/>
          <a:p>
            <a:endParaRPr lang="fr-FR"/>
          </a:p>
        </p:txBody>
      </p:sp>
      <p:sp>
        <p:nvSpPr>
          <p:cNvPr id="35845" name="Line 10"/>
          <p:cNvSpPr>
            <a:spLocks noChangeShapeType="1"/>
          </p:cNvSpPr>
          <p:nvPr/>
        </p:nvSpPr>
        <p:spPr bwMode="auto">
          <a:xfrm>
            <a:off x="309759" y="3554218"/>
            <a:ext cx="3024187" cy="0"/>
          </a:xfrm>
          <a:prstGeom prst="line">
            <a:avLst/>
          </a:prstGeom>
          <a:noFill/>
          <a:ln w="9525">
            <a:solidFill>
              <a:srgbClr val="000000"/>
            </a:solidFill>
            <a:round/>
            <a:headEnd/>
            <a:tailEnd/>
          </a:ln>
        </p:spPr>
        <p:txBody>
          <a:bodyPr/>
          <a:lstStyle/>
          <a:p>
            <a:endParaRPr lang="fr-FR"/>
          </a:p>
        </p:txBody>
      </p:sp>
      <p:sp>
        <p:nvSpPr>
          <p:cNvPr id="35846" name="Rectangle 12"/>
          <p:cNvSpPr>
            <a:spLocks noChangeArrowheads="1"/>
          </p:cNvSpPr>
          <p:nvPr/>
        </p:nvSpPr>
        <p:spPr bwMode="auto">
          <a:xfrm>
            <a:off x="424899" y="2586021"/>
            <a:ext cx="1326004" cy="923330"/>
          </a:xfrm>
          <a:prstGeom prst="rect">
            <a:avLst/>
          </a:prstGeom>
          <a:noFill/>
          <a:ln w="9525">
            <a:noFill/>
            <a:miter lim="800000"/>
            <a:headEnd/>
            <a:tailEnd/>
          </a:ln>
          <a:effectLst/>
        </p:spPr>
        <p:txBody>
          <a:bodyPr wrap="none" anchor="ctr">
            <a:spAutoFit/>
          </a:bodyPr>
          <a:lstStyle/>
          <a:p>
            <a:pPr algn="ctr" rtl="1">
              <a:tabLst>
                <a:tab pos="2025650" algn="l"/>
              </a:tabLst>
            </a:pPr>
            <a:r>
              <a:rPr lang="ar-SA" b="1" dirty="0"/>
              <a:t>اختراق السوق </a:t>
            </a:r>
            <a:endParaRPr lang="en-US" b="1" dirty="0"/>
          </a:p>
          <a:p>
            <a:pPr algn="ctr" rtl="1">
              <a:tabLst>
                <a:tab pos="2025650" algn="l"/>
              </a:tabLst>
            </a:pPr>
            <a:r>
              <a:rPr lang="en-US" b="1" dirty="0"/>
              <a:t>Market </a:t>
            </a:r>
          </a:p>
          <a:p>
            <a:pPr algn="ctr" rtl="1">
              <a:tabLst>
                <a:tab pos="2025650" algn="l"/>
              </a:tabLst>
            </a:pPr>
            <a:r>
              <a:rPr lang="en-US" b="1" dirty="0"/>
              <a:t>Penetration</a:t>
            </a:r>
          </a:p>
        </p:txBody>
      </p:sp>
      <p:sp>
        <p:nvSpPr>
          <p:cNvPr id="35847" name="Rectangle 13"/>
          <p:cNvSpPr>
            <a:spLocks noChangeArrowheads="1"/>
          </p:cNvSpPr>
          <p:nvPr/>
        </p:nvSpPr>
        <p:spPr bwMode="auto">
          <a:xfrm>
            <a:off x="2034897" y="3677133"/>
            <a:ext cx="960263" cy="923330"/>
          </a:xfrm>
          <a:prstGeom prst="rect">
            <a:avLst/>
          </a:prstGeom>
          <a:noFill/>
          <a:ln w="9525">
            <a:noFill/>
            <a:miter lim="800000"/>
            <a:headEnd/>
            <a:tailEnd/>
          </a:ln>
          <a:effectLst/>
        </p:spPr>
        <p:txBody>
          <a:bodyPr wrap="none" anchor="ctr">
            <a:spAutoFit/>
          </a:bodyPr>
          <a:lstStyle/>
          <a:p>
            <a:pPr algn="ctr" rtl="1">
              <a:tabLst>
                <a:tab pos="2025650" algn="l"/>
              </a:tabLst>
            </a:pPr>
            <a:r>
              <a:rPr lang="ar-SA" b="1" dirty="0"/>
              <a:t>التنويع</a:t>
            </a:r>
            <a:endParaRPr lang="en-US" b="1" dirty="0"/>
          </a:p>
          <a:p>
            <a:pPr algn="ctr" rtl="1">
              <a:tabLst>
                <a:tab pos="2025650" algn="l"/>
              </a:tabLst>
            </a:pPr>
            <a:r>
              <a:rPr lang="en-US" b="1" dirty="0"/>
              <a:t>Divers-</a:t>
            </a:r>
          </a:p>
          <a:p>
            <a:pPr algn="ctr" rtl="1">
              <a:tabLst>
                <a:tab pos="2025650" algn="l"/>
              </a:tabLst>
            </a:pPr>
            <a:r>
              <a:rPr lang="en-US" b="1" dirty="0" err="1"/>
              <a:t>ification</a:t>
            </a:r>
            <a:endParaRPr lang="en-US" b="1" dirty="0"/>
          </a:p>
        </p:txBody>
      </p:sp>
      <p:sp>
        <p:nvSpPr>
          <p:cNvPr id="35848" name="Rectangle 14"/>
          <p:cNvSpPr>
            <a:spLocks noChangeArrowheads="1"/>
          </p:cNvSpPr>
          <p:nvPr/>
        </p:nvSpPr>
        <p:spPr bwMode="auto">
          <a:xfrm>
            <a:off x="309759" y="3677133"/>
            <a:ext cx="1527405" cy="923330"/>
          </a:xfrm>
          <a:prstGeom prst="rect">
            <a:avLst/>
          </a:prstGeom>
          <a:noFill/>
          <a:ln w="9525">
            <a:noFill/>
            <a:miter lim="800000"/>
            <a:headEnd/>
            <a:tailEnd/>
          </a:ln>
          <a:effectLst/>
        </p:spPr>
        <p:txBody>
          <a:bodyPr wrap="none" anchor="ctr">
            <a:spAutoFit/>
          </a:bodyPr>
          <a:lstStyle/>
          <a:p>
            <a:pPr algn="ctr" rtl="1">
              <a:tabLst>
                <a:tab pos="2025650" algn="l"/>
              </a:tabLst>
            </a:pPr>
            <a:r>
              <a:rPr lang="ar-SA" b="1" dirty="0"/>
              <a:t>تنمية السوق </a:t>
            </a:r>
            <a:endParaRPr lang="en-US" b="1" dirty="0"/>
          </a:p>
          <a:p>
            <a:pPr algn="ctr" rtl="1">
              <a:tabLst>
                <a:tab pos="2025650" algn="l"/>
              </a:tabLst>
            </a:pPr>
            <a:r>
              <a:rPr lang="en-US" b="1" dirty="0"/>
              <a:t>Market </a:t>
            </a:r>
          </a:p>
          <a:p>
            <a:pPr algn="ctr" rtl="1">
              <a:tabLst>
                <a:tab pos="2025650" algn="l"/>
              </a:tabLst>
            </a:pPr>
            <a:r>
              <a:rPr lang="en-US" b="1" dirty="0"/>
              <a:t>Development </a:t>
            </a:r>
          </a:p>
        </p:txBody>
      </p:sp>
      <p:sp>
        <p:nvSpPr>
          <p:cNvPr id="35849" name="Rectangle 15"/>
          <p:cNvSpPr>
            <a:spLocks noChangeArrowheads="1"/>
          </p:cNvSpPr>
          <p:nvPr/>
        </p:nvSpPr>
        <p:spPr bwMode="auto">
          <a:xfrm>
            <a:off x="1830509" y="2510533"/>
            <a:ext cx="1474506" cy="923330"/>
          </a:xfrm>
          <a:prstGeom prst="rect">
            <a:avLst/>
          </a:prstGeom>
          <a:noFill/>
          <a:ln w="9525">
            <a:noFill/>
            <a:miter lim="800000"/>
            <a:headEnd/>
            <a:tailEnd/>
          </a:ln>
          <a:effectLst/>
        </p:spPr>
        <p:txBody>
          <a:bodyPr wrap="none" anchor="ctr">
            <a:spAutoFit/>
          </a:bodyPr>
          <a:lstStyle/>
          <a:p>
            <a:pPr algn="ctr" rtl="1">
              <a:tabLst>
                <a:tab pos="2025650" algn="l"/>
              </a:tabLst>
            </a:pPr>
            <a:r>
              <a:rPr lang="ar-SA" b="1" dirty="0"/>
              <a:t>تنمية المنتج </a:t>
            </a:r>
            <a:endParaRPr lang="en-US" b="1" dirty="0"/>
          </a:p>
          <a:p>
            <a:pPr algn="ctr" rtl="1">
              <a:tabLst>
                <a:tab pos="2025650" algn="l"/>
              </a:tabLst>
            </a:pPr>
            <a:r>
              <a:rPr lang="en-US" b="1" dirty="0"/>
              <a:t>Product </a:t>
            </a:r>
          </a:p>
          <a:p>
            <a:pPr algn="ctr" rtl="1">
              <a:tabLst>
                <a:tab pos="2025650" algn="l"/>
              </a:tabLst>
            </a:pPr>
            <a:r>
              <a:rPr lang="en-US" b="1" dirty="0"/>
              <a:t>Development</a:t>
            </a:r>
          </a:p>
        </p:txBody>
      </p:sp>
      <p:sp>
        <p:nvSpPr>
          <p:cNvPr id="35850" name="Text Box 16"/>
          <p:cNvSpPr txBox="1">
            <a:spLocks noChangeArrowheads="1"/>
          </p:cNvSpPr>
          <p:nvPr/>
        </p:nvSpPr>
        <p:spPr bwMode="auto">
          <a:xfrm>
            <a:off x="1667344" y="4833330"/>
            <a:ext cx="1182688" cy="366712"/>
          </a:xfrm>
          <a:prstGeom prst="rect">
            <a:avLst/>
          </a:prstGeom>
          <a:noFill/>
          <a:ln w="9525">
            <a:noFill/>
            <a:miter lim="800000"/>
            <a:headEnd/>
            <a:tailEnd/>
          </a:ln>
          <a:effectLst/>
        </p:spPr>
        <p:txBody>
          <a:bodyPr wrap="none">
            <a:spAutoFit/>
          </a:bodyPr>
          <a:lstStyle/>
          <a:p>
            <a:r>
              <a:rPr lang="ar-JO" dirty="0"/>
              <a:t>منتجات جديدة</a:t>
            </a:r>
            <a:endParaRPr lang="en-US" dirty="0"/>
          </a:p>
        </p:txBody>
      </p:sp>
      <p:sp>
        <p:nvSpPr>
          <p:cNvPr id="35851" name="Text Box 17"/>
          <p:cNvSpPr txBox="1">
            <a:spLocks noChangeArrowheads="1"/>
          </p:cNvSpPr>
          <p:nvPr/>
        </p:nvSpPr>
        <p:spPr bwMode="auto">
          <a:xfrm>
            <a:off x="309759" y="4933199"/>
            <a:ext cx="1147763" cy="366712"/>
          </a:xfrm>
          <a:prstGeom prst="rect">
            <a:avLst/>
          </a:prstGeom>
          <a:noFill/>
          <a:ln w="9525">
            <a:noFill/>
            <a:miter lim="800000"/>
            <a:headEnd/>
            <a:tailEnd/>
          </a:ln>
          <a:effectLst/>
        </p:spPr>
        <p:txBody>
          <a:bodyPr wrap="square">
            <a:spAutoFit/>
          </a:bodyPr>
          <a:lstStyle/>
          <a:p>
            <a:r>
              <a:rPr lang="ar-JO" dirty="0"/>
              <a:t>منتجات حالية</a:t>
            </a:r>
            <a:endParaRPr lang="en-US" dirty="0"/>
          </a:p>
        </p:txBody>
      </p:sp>
      <p:sp>
        <p:nvSpPr>
          <p:cNvPr id="35852" name="Text Box 18"/>
          <p:cNvSpPr txBox="1">
            <a:spLocks noChangeArrowheads="1"/>
          </p:cNvSpPr>
          <p:nvPr/>
        </p:nvSpPr>
        <p:spPr bwMode="auto">
          <a:xfrm rot="5400000">
            <a:off x="3231829" y="2721869"/>
            <a:ext cx="1057275" cy="366713"/>
          </a:xfrm>
          <a:prstGeom prst="rect">
            <a:avLst/>
          </a:prstGeom>
          <a:noFill/>
          <a:ln w="9525">
            <a:noFill/>
            <a:miter lim="800000"/>
            <a:headEnd/>
            <a:tailEnd/>
          </a:ln>
          <a:effectLst/>
        </p:spPr>
        <p:txBody>
          <a:bodyPr wrap="none">
            <a:spAutoFit/>
          </a:bodyPr>
          <a:lstStyle/>
          <a:p>
            <a:r>
              <a:rPr lang="ar-JO" dirty="0" err="1"/>
              <a:t>اسواق</a:t>
            </a:r>
            <a:r>
              <a:rPr lang="ar-JO" dirty="0"/>
              <a:t> حالية</a:t>
            </a:r>
            <a:endParaRPr lang="en-US" dirty="0"/>
          </a:p>
        </p:txBody>
      </p:sp>
      <p:sp>
        <p:nvSpPr>
          <p:cNvPr id="35853" name="Text Box 19"/>
          <p:cNvSpPr txBox="1">
            <a:spLocks noChangeArrowheads="1"/>
          </p:cNvSpPr>
          <p:nvPr/>
        </p:nvSpPr>
        <p:spPr bwMode="auto">
          <a:xfrm rot="5400000">
            <a:off x="3082323" y="4168511"/>
            <a:ext cx="1092200" cy="366713"/>
          </a:xfrm>
          <a:prstGeom prst="rect">
            <a:avLst/>
          </a:prstGeom>
          <a:noFill/>
          <a:ln w="9525">
            <a:noFill/>
            <a:miter lim="800000"/>
            <a:headEnd/>
            <a:tailEnd/>
          </a:ln>
          <a:effectLst/>
        </p:spPr>
        <p:txBody>
          <a:bodyPr wrap="none">
            <a:spAutoFit/>
          </a:bodyPr>
          <a:lstStyle/>
          <a:p>
            <a:r>
              <a:rPr lang="ar-JO" dirty="0" err="1"/>
              <a:t>اسواق</a:t>
            </a:r>
            <a:r>
              <a:rPr lang="ar-JO" dirty="0"/>
              <a:t> جديدة</a:t>
            </a:r>
            <a:endParaRPr lang="en-US" dirty="0"/>
          </a:p>
        </p:txBody>
      </p:sp>
    </p:spTree>
    <p:extLst>
      <p:ext uri="{BB962C8B-B14F-4D97-AF65-F5344CB8AC3E}">
        <p14:creationId xmlns:p14="http://schemas.microsoft.com/office/powerpoint/2010/main" xmlns="" val="2915538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u="sng" dirty="0">
                <a:solidFill>
                  <a:srgbClr val="FF0000"/>
                </a:solidFill>
              </a:rPr>
              <a:t>نموذج بورتر للمجال </a:t>
            </a:r>
            <a:r>
              <a:rPr lang="ar-SA" b="1" u="sng" dirty="0" smtClean="0">
                <a:solidFill>
                  <a:srgbClr val="FF0000"/>
                </a:solidFill>
              </a:rPr>
              <a:t>التنافسي</a:t>
            </a:r>
            <a:r>
              <a:rPr lang="ar-DZ" b="1" u="sng" dirty="0" smtClean="0">
                <a:solidFill>
                  <a:srgbClr val="FF0000"/>
                </a:solidFill>
              </a:rPr>
              <a:t> </a:t>
            </a:r>
            <a:r>
              <a:rPr lang="ar-DZ" b="1" u="sng" dirty="0" smtClean="0"/>
              <a:t>(</a:t>
            </a:r>
            <a:r>
              <a:rPr lang="ar-DZ" b="1" dirty="0"/>
              <a:t>استراتيجيات </a:t>
            </a:r>
            <a:r>
              <a:rPr lang="ar-DZ" b="1" dirty="0" smtClean="0"/>
              <a:t>التنافس)</a:t>
            </a:r>
            <a:endParaRPr lang="fr-FR" b="1" dirty="0"/>
          </a:p>
        </p:txBody>
      </p:sp>
      <p:sp>
        <p:nvSpPr>
          <p:cNvPr id="8" name="Rectangle 7"/>
          <p:cNvSpPr/>
          <p:nvPr/>
        </p:nvSpPr>
        <p:spPr>
          <a:xfrm>
            <a:off x="6819900" y="1970563"/>
            <a:ext cx="23622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dirty="0">
                <a:cs typeface="+mj-cs"/>
              </a:rPr>
              <a:t>التمايز </a:t>
            </a:r>
            <a:endParaRPr lang="fr-FR" sz="2400" dirty="0">
              <a:cs typeface="+mj-cs"/>
            </a:endParaRPr>
          </a:p>
        </p:txBody>
      </p:sp>
      <p:sp>
        <p:nvSpPr>
          <p:cNvPr id="9" name="Rectangle 8"/>
          <p:cNvSpPr/>
          <p:nvPr/>
        </p:nvSpPr>
        <p:spPr>
          <a:xfrm>
            <a:off x="9486900" y="4465636"/>
            <a:ext cx="23622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a:t>سوق مستهدف ضيق</a:t>
            </a:r>
            <a:endParaRPr lang="fr-FR" dirty="0"/>
          </a:p>
        </p:txBody>
      </p:sp>
      <p:sp>
        <p:nvSpPr>
          <p:cNvPr id="10" name="Rectangle 9"/>
          <p:cNvSpPr/>
          <p:nvPr/>
        </p:nvSpPr>
        <p:spPr>
          <a:xfrm>
            <a:off x="9486900" y="3078162"/>
            <a:ext cx="23622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b="1" dirty="0"/>
              <a:t>سوق مستهدف واسع</a:t>
            </a:r>
            <a:endParaRPr lang="fr-FR" dirty="0"/>
          </a:p>
        </p:txBody>
      </p:sp>
      <p:sp>
        <p:nvSpPr>
          <p:cNvPr id="11" name="Rectangle 10"/>
          <p:cNvSpPr/>
          <p:nvPr/>
        </p:nvSpPr>
        <p:spPr>
          <a:xfrm>
            <a:off x="3382108" y="1970563"/>
            <a:ext cx="2133600" cy="685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400" dirty="0">
                <a:cs typeface="+mj-cs"/>
              </a:rPr>
              <a:t>تكلفة أقل</a:t>
            </a:r>
            <a:endParaRPr lang="fr-FR" sz="2400" dirty="0">
              <a:cs typeface="+mj-cs"/>
            </a:endParaRPr>
          </a:p>
        </p:txBody>
      </p:sp>
      <p:graphicFrame>
        <p:nvGraphicFramePr>
          <p:cNvPr id="12" name="Table 11"/>
          <p:cNvGraphicFramePr>
            <a:graphicFrameLocks noGrp="1"/>
          </p:cNvGraphicFramePr>
          <p:nvPr>
            <p:extLst>
              <p:ext uri="{D42A27DB-BD31-4B8C-83A1-F6EECF244321}">
                <p14:modId xmlns:p14="http://schemas.microsoft.com/office/powerpoint/2010/main" xmlns="" val="2889088496"/>
              </p:ext>
            </p:extLst>
          </p:nvPr>
        </p:nvGraphicFramePr>
        <p:xfrm>
          <a:off x="3522785" y="2936238"/>
          <a:ext cx="5791200" cy="2689224"/>
        </p:xfrm>
        <a:graphic>
          <a:graphicData uri="http://schemas.openxmlformats.org/drawingml/2006/table">
            <a:tbl>
              <a:tblPr firstRow="1" bandRow="1">
                <a:tableStyleId>{5C22544A-7EE6-4342-B048-85BDC9FD1C3A}</a:tableStyleId>
              </a:tblPr>
              <a:tblGrid>
                <a:gridCol w="2895600">
                  <a:extLst>
                    <a:ext uri="{9D8B030D-6E8A-4147-A177-3AD203B41FA5}">
                      <a16:colId xmlns:a16="http://schemas.microsoft.com/office/drawing/2014/main" xmlns="" val="20000"/>
                    </a:ext>
                  </a:extLst>
                </a:gridCol>
                <a:gridCol w="2895600">
                  <a:extLst>
                    <a:ext uri="{9D8B030D-6E8A-4147-A177-3AD203B41FA5}">
                      <a16:colId xmlns:a16="http://schemas.microsoft.com/office/drawing/2014/main" xmlns="" val="20001"/>
                    </a:ext>
                  </a:extLst>
                </a:gridCol>
              </a:tblGrid>
              <a:tr h="1344612">
                <a:tc>
                  <a:txBody>
                    <a:bodyPr/>
                    <a:lstStyle/>
                    <a:p>
                      <a:pPr algn="ctr" rtl="1">
                        <a:lnSpc>
                          <a:spcPct val="115000"/>
                        </a:lnSpc>
                        <a:spcAft>
                          <a:spcPts val="0"/>
                        </a:spcAft>
                      </a:pPr>
                      <a:r>
                        <a:rPr lang="ar-SA" sz="2800" b="1">
                          <a:solidFill>
                            <a:schemeClr val="tx1"/>
                          </a:solidFill>
                          <a:effectLst/>
                          <a:latin typeface="Calibri" panose="020F0502020204030204" pitchFamily="34" charset="0"/>
                          <a:ea typeface="Calibri" panose="020F0502020204030204" pitchFamily="34" charset="0"/>
                          <a:cs typeface="+mj-cs"/>
                        </a:rPr>
                        <a:t>قيادة التكلفة</a:t>
                      </a:r>
                      <a:endParaRPr lang="fr-FR" sz="2800" b="1">
                        <a:solidFill>
                          <a:schemeClr val="tx1"/>
                        </a:solidFill>
                        <a:effectLst/>
                        <a:latin typeface="Calibri" panose="020F0502020204030204" pitchFamily="34" charset="0"/>
                        <a:ea typeface="Calibri" panose="020F0502020204030204" pitchFamily="34" charset="0"/>
                        <a:cs typeface="+mj-cs"/>
                      </a:endParaRPr>
                    </a:p>
                    <a:p>
                      <a:pPr algn="ctr" rtl="0">
                        <a:lnSpc>
                          <a:spcPct val="115000"/>
                        </a:lnSpc>
                        <a:spcAft>
                          <a:spcPts val="0"/>
                        </a:spcAft>
                      </a:pPr>
                      <a:r>
                        <a:rPr lang="en-US" sz="2800" b="1">
                          <a:solidFill>
                            <a:schemeClr val="tx1"/>
                          </a:solidFill>
                          <a:effectLst/>
                          <a:latin typeface="Simplified Arabic" panose="02020603050405020304" pitchFamily="18" charset="-78"/>
                          <a:ea typeface="Calibri" panose="020F0502020204030204" pitchFamily="34" charset="0"/>
                          <a:cs typeface="+mj-cs"/>
                        </a:rPr>
                        <a:t>Cost Leader-ship</a:t>
                      </a:r>
                      <a:endParaRPr lang="fr-FR" sz="2800" b="1">
                        <a:solidFill>
                          <a:schemeClr val="tx1"/>
                        </a:solidFill>
                        <a:effectLst/>
                        <a:latin typeface="Calibri" panose="020F0502020204030204" pitchFamily="34" charset="0"/>
                        <a:ea typeface="Calibri" panose="020F0502020204030204" pitchFamily="34" charset="0"/>
                        <a:cs typeface="+mj-cs"/>
                      </a:endParaRPr>
                    </a:p>
                  </a:txBody>
                  <a:tcPr marL="68580" marR="68580" marT="0" marB="0">
                    <a:solidFill>
                      <a:srgbClr val="66FFFF"/>
                    </a:solidFill>
                  </a:tcPr>
                </a:tc>
                <a:tc>
                  <a:txBody>
                    <a:bodyPr/>
                    <a:lstStyle/>
                    <a:p>
                      <a:pPr algn="ctr" rtl="1"/>
                      <a:r>
                        <a:rPr lang="ar-SA" sz="2800" b="1" kern="1200" dirty="0" smtClean="0">
                          <a:solidFill>
                            <a:schemeClr val="tx1"/>
                          </a:solidFill>
                          <a:effectLst/>
                          <a:latin typeface="+mn-lt"/>
                          <a:ea typeface="+mn-ea"/>
                          <a:cs typeface="+mj-cs"/>
                        </a:rPr>
                        <a:t>التميز </a:t>
                      </a:r>
                      <a:endParaRPr lang="fr-FR" sz="2800" b="1" kern="1200" dirty="0" smtClean="0">
                        <a:solidFill>
                          <a:schemeClr val="tx1"/>
                        </a:solidFill>
                        <a:effectLst/>
                        <a:latin typeface="+mn-lt"/>
                        <a:ea typeface="+mn-ea"/>
                        <a:cs typeface="+mj-cs"/>
                      </a:endParaRPr>
                    </a:p>
                    <a:p>
                      <a:pPr algn="ctr"/>
                      <a:r>
                        <a:rPr lang="fr-FR" sz="2800" b="1" kern="1200" dirty="0" err="1" smtClean="0">
                          <a:solidFill>
                            <a:schemeClr val="tx1"/>
                          </a:solidFill>
                          <a:effectLst/>
                          <a:latin typeface="+mn-lt"/>
                          <a:ea typeface="+mn-ea"/>
                          <a:cs typeface="+mj-cs"/>
                        </a:rPr>
                        <a:t>Differentiation</a:t>
                      </a:r>
                      <a:endParaRPr lang="fr-FR" sz="2800" b="1" dirty="0">
                        <a:solidFill>
                          <a:schemeClr val="tx1"/>
                        </a:solidFill>
                        <a:cs typeface="+mj-cs"/>
                      </a:endParaRPr>
                    </a:p>
                  </a:txBody>
                  <a:tcPr>
                    <a:solidFill>
                      <a:srgbClr val="FCDBC0"/>
                    </a:solidFill>
                  </a:tcPr>
                </a:tc>
                <a:extLst>
                  <a:ext uri="{0D108BD9-81ED-4DB2-BD59-A6C34878D82A}">
                    <a16:rowId xmlns:a16="http://schemas.microsoft.com/office/drawing/2014/main" xmlns="" val="10000"/>
                  </a:ext>
                </a:extLst>
              </a:tr>
              <a:tr h="1344612">
                <a:tc>
                  <a:txBody>
                    <a:bodyPr/>
                    <a:lstStyle/>
                    <a:p>
                      <a:pPr algn="ctr" rtl="1">
                        <a:lnSpc>
                          <a:spcPct val="115000"/>
                        </a:lnSpc>
                        <a:spcAft>
                          <a:spcPts val="0"/>
                        </a:spcAft>
                      </a:pPr>
                      <a:r>
                        <a:rPr lang="ar-SA" sz="2800" b="1" dirty="0">
                          <a:solidFill>
                            <a:schemeClr val="tx1"/>
                          </a:solidFill>
                          <a:effectLst/>
                          <a:latin typeface="Calibri" panose="020F0502020204030204" pitchFamily="34" charset="0"/>
                          <a:ea typeface="Calibri" panose="020F0502020204030204" pitchFamily="34" charset="0"/>
                          <a:cs typeface="+mj-cs"/>
                        </a:rPr>
                        <a:t>مركز الكلفة</a:t>
                      </a:r>
                      <a:endParaRPr lang="fr-FR" sz="2800" b="1" dirty="0">
                        <a:solidFill>
                          <a:schemeClr val="tx1"/>
                        </a:solidFill>
                        <a:effectLst/>
                        <a:latin typeface="Calibri" panose="020F0502020204030204" pitchFamily="34" charset="0"/>
                        <a:ea typeface="Calibri" panose="020F0502020204030204" pitchFamily="34" charset="0"/>
                        <a:cs typeface="+mj-cs"/>
                      </a:endParaRPr>
                    </a:p>
                    <a:p>
                      <a:pPr algn="ctr" rtl="0">
                        <a:lnSpc>
                          <a:spcPct val="115000"/>
                        </a:lnSpc>
                        <a:spcAft>
                          <a:spcPts val="0"/>
                        </a:spcAft>
                      </a:pPr>
                      <a:r>
                        <a:rPr lang="en-US" sz="2800" b="1" dirty="0">
                          <a:solidFill>
                            <a:schemeClr val="tx1"/>
                          </a:solidFill>
                          <a:effectLst/>
                          <a:latin typeface="Simplified Arabic" panose="02020603050405020304" pitchFamily="18" charset="-78"/>
                          <a:ea typeface="Calibri" panose="020F0502020204030204" pitchFamily="34" charset="0"/>
                          <a:cs typeface="+mj-cs"/>
                        </a:rPr>
                        <a:t>Cost Centers</a:t>
                      </a:r>
                      <a:endParaRPr lang="fr-FR" sz="2800" b="1" dirty="0">
                        <a:solidFill>
                          <a:schemeClr val="tx1"/>
                        </a:solidFill>
                        <a:effectLst/>
                        <a:latin typeface="Calibri" panose="020F0502020204030204" pitchFamily="34" charset="0"/>
                        <a:ea typeface="Calibri" panose="020F0502020204030204" pitchFamily="34" charset="0"/>
                        <a:cs typeface="+mj-cs"/>
                      </a:endParaRPr>
                    </a:p>
                  </a:txBody>
                  <a:tcPr marL="68580" marR="68580" marT="0" marB="0">
                    <a:solidFill>
                      <a:srgbClr val="66FFFF"/>
                    </a:solidFill>
                  </a:tcPr>
                </a:tc>
                <a:tc>
                  <a:txBody>
                    <a:bodyPr/>
                    <a:lstStyle/>
                    <a:p>
                      <a:pPr algn="ctr" rtl="1"/>
                      <a:r>
                        <a:rPr lang="ar-SA" sz="2800" b="1" kern="1200" dirty="0" smtClean="0">
                          <a:solidFill>
                            <a:schemeClr val="tx1"/>
                          </a:solidFill>
                          <a:effectLst/>
                          <a:latin typeface="+mn-lt"/>
                          <a:ea typeface="+mn-ea"/>
                          <a:cs typeface="+mj-cs"/>
                        </a:rPr>
                        <a:t>التركيز</a:t>
                      </a:r>
                      <a:endParaRPr lang="fr-FR" sz="2800" b="1" kern="1200" dirty="0" smtClean="0">
                        <a:solidFill>
                          <a:schemeClr val="tx1"/>
                        </a:solidFill>
                        <a:effectLst/>
                        <a:latin typeface="+mn-lt"/>
                        <a:ea typeface="+mn-ea"/>
                        <a:cs typeface="+mj-cs"/>
                      </a:endParaRPr>
                    </a:p>
                    <a:p>
                      <a:pPr algn="ctr"/>
                      <a:r>
                        <a:rPr lang="fr-FR" sz="2800" b="1" kern="1200" dirty="0" smtClean="0">
                          <a:solidFill>
                            <a:schemeClr val="tx1"/>
                          </a:solidFill>
                          <a:effectLst/>
                          <a:latin typeface="+mn-lt"/>
                          <a:ea typeface="+mn-ea"/>
                          <a:cs typeface="+mj-cs"/>
                        </a:rPr>
                        <a:t>Focus</a:t>
                      </a:r>
                      <a:endParaRPr lang="fr-FR" sz="2800" b="1" dirty="0">
                        <a:solidFill>
                          <a:schemeClr val="tx1"/>
                        </a:solidFill>
                        <a:cs typeface="+mj-cs"/>
                      </a:endParaRPr>
                    </a:p>
                  </a:txBody>
                  <a:tcPr>
                    <a:solidFill>
                      <a:srgbClr val="FFFF00"/>
                    </a:solidFill>
                  </a:tcPr>
                </a:tc>
                <a:extLst>
                  <a:ext uri="{0D108BD9-81ED-4DB2-BD59-A6C34878D82A}">
                    <a16:rowId xmlns:a16="http://schemas.microsoft.com/office/drawing/2014/main" xmlns="" val="10001"/>
                  </a:ext>
                </a:extLst>
              </a:tr>
            </a:tbl>
          </a:graphicData>
        </a:graphic>
      </p:graphicFrame>
      <p:sp>
        <p:nvSpPr>
          <p:cNvPr id="3" name="Rectangle 2"/>
          <p:cNvSpPr/>
          <p:nvPr/>
        </p:nvSpPr>
        <p:spPr>
          <a:xfrm>
            <a:off x="164123" y="1690687"/>
            <a:ext cx="3217985" cy="447565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000" b="1" dirty="0"/>
              <a:t>هي مجوعة متكاملة من التصرفات تؤدي الى تحقيق ميزة متواصلة ومستمرة على المتنافسين</a:t>
            </a:r>
          </a:p>
          <a:p>
            <a:pPr algn="r" rtl="1"/>
            <a:r>
              <a:rPr lang="ar-DZ" sz="2000" b="1" dirty="0"/>
              <a:t>تتحدد من خلال ثلاث مكونات:</a:t>
            </a:r>
          </a:p>
          <a:p>
            <a:pPr algn="r" rtl="1"/>
            <a:r>
              <a:rPr lang="ar-DZ" sz="2000" b="1" dirty="0"/>
              <a:t>طريقة التنافس: طرق التسعير، النتصنيع، استراتيجية المنتج</a:t>
            </a:r>
          </a:p>
          <a:p>
            <a:pPr algn="r" rtl="1"/>
            <a:r>
              <a:rPr lang="ar-DZ" sz="2000" b="1" dirty="0"/>
              <a:t>ميدان التنافس: الأسواق والمنافسين</a:t>
            </a:r>
          </a:p>
          <a:p>
            <a:pPr algn="r" rtl="1"/>
            <a:r>
              <a:rPr lang="ar-DZ" sz="2000" b="1" dirty="0"/>
              <a:t>أساس التنافس: يشمل الأصول (العلامة، الولاء..) والمهارات (عنصر تؤديه المؤسسة افضل من المنافسين مثل الاعلان، الجودة...) التي تمتلكها المؤسسة</a:t>
            </a:r>
            <a:endParaRPr lang="fr-FR" sz="2000" b="1" dirty="0"/>
          </a:p>
          <a:p>
            <a:pPr algn="ctr"/>
            <a:endParaRPr lang="fr-FR" sz="2000" b="1" dirty="0"/>
          </a:p>
        </p:txBody>
      </p:sp>
    </p:spTree>
    <p:extLst>
      <p:ext uri="{BB962C8B-B14F-4D97-AF65-F5344CB8AC3E}">
        <p14:creationId xmlns:p14="http://schemas.microsoft.com/office/powerpoint/2010/main" xmlns="" val="666870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rtl="1"/>
            <a:r>
              <a:rPr lang="ar-DZ" b="1" dirty="0"/>
              <a:t>نموذج </a:t>
            </a:r>
            <a:r>
              <a:rPr lang="ar-DZ" b="1" dirty="0" err="1" smtClean="0"/>
              <a:t>ماكينزي</a:t>
            </a:r>
            <a:r>
              <a:rPr lang="ar-DZ" b="1" dirty="0" smtClean="0"/>
              <a:t>:</a:t>
            </a:r>
            <a:r>
              <a:rPr lang="fr-FR" b="1" dirty="0" smtClean="0"/>
              <a:t> </a:t>
            </a:r>
            <a:r>
              <a:rPr lang="ar-SA" dirty="0" smtClean="0"/>
              <a:t>(</a:t>
            </a:r>
            <a:r>
              <a:rPr lang="en-US" dirty="0"/>
              <a:t>7S</a:t>
            </a:r>
            <a:r>
              <a:rPr lang="ar-SA" dirty="0" smtClean="0"/>
              <a:t>)</a:t>
            </a:r>
            <a:endParaRPr lang="fr-FR" dirty="0"/>
          </a:p>
        </p:txBody>
      </p:sp>
      <p:sp>
        <p:nvSpPr>
          <p:cNvPr id="3" name="Content Placeholder 2"/>
          <p:cNvSpPr>
            <a:spLocks noGrp="1"/>
          </p:cNvSpPr>
          <p:nvPr>
            <p:ph idx="1"/>
          </p:nvPr>
        </p:nvSpPr>
        <p:spPr/>
        <p:txBody>
          <a:bodyPr/>
          <a:lstStyle/>
          <a:p>
            <a:endParaRPr lang="fr-FR"/>
          </a:p>
        </p:txBody>
      </p:sp>
      <p:pic>
        <p:nvPicPr>
          <p:cNvPr id="4" name="Picture 3"/>
          <p:cNvPicPr/>
          <p:nvPr/>
        </p:nvPicPr>
        <p:blipFill>
          <a:blip r:embed="rId2"/>
          <a:stretch>
            <a:fillRect/>
          </a:stretch>
        </p:blipFill>
        <p:spPr>
          <a:xfrm>
            <a:off x="656492" y="1219200"/>
            <a:ext cx="10879016" cy="5334000"/>
          </a:xfrm>
          <a:prstGeom prst="rect">
            <a:avLst/>
          </a:prstGeom>
          <a:ln>
            <a:solidFill>
              <a:schemeClr val="tx1"/>
            </a:solidFill>
          </a:ln>
        </p:spPr>
      </p:pic>
      <p:sp>
        <p:nvSpPr>
          <p:cNvPr id="5" name="Rectangle 4"/>
          <p:cNvSpPr/>
          <p:nvPr/>
        </p:nvSpPr>
        <p:spPr>
          <a:xfrm>
            <a:off x="7033846" y="6176963"/>
            <a:ext cx="937846" cy="317622"/>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000" b="1" dirty="0" smtClean="0">
                <a:solidFill>
                  <a:sysClr val="windowText" lastClr="000000"/>
                </a:solidFill>
              </a:rPr>
              <a:t>style</a:t>
            </a:r>
            <a:endParaRPr lang="fr-FR" sz="2000" b="1" dirty="0">
              <a:solidFill>
                <a:sysClr val="windowText" lastClr="000000"/>
              </a:solidFill>
            </a:endParaRPr>
          </a:p>
        </p:txBody>
      </p:sp>
      <p:sp>
        <p:nvSpPr>
          <p:cNvPr id="6" name="Rectangle 5"/>
          <p:cNvSpPr/>
          <p:nvPr/>
        </p:nvSpPr>
        <p:spPr>
          <a:xfrm>
            <a:off x="1946031" y="4712676"/>
            <a:ext cx="1617784" cy="39858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Shared value</a:t>
            </a:r>
            <a:endParaRPr lang="fr-FR" dirty="0">
              <a:solidFill>
                <a:sysClr val="windowText" lastClr="000000"/>
              </a:solidFill>
            </a:endParaRPr>
          </a:p>
        </p:txBody>
      </p:sp>
      <p:sp>
        <p:nvSpPr>
          <p:cNvPr id="7" name="Rectangle 6"/>
          <p:cNvSpPr/>
          <p:nvPr/>
        </p:nvSpPr>
        <p:spPr>
          <a:xfrm>
            <a:off x="2766646" y="5884985"/>
            <a:ext cx="1172308"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ysClr val="windowText" lastClr="000000"/>
                </a:solidFill>
              </a:rPr>
              <a:t>staff</a:t>
            </a:r>
            <a:endParaRPr lang="fr-FR" sz="2000" b="1" dirty="0">
              <a:solidFill>
                <a:sysClr val="windowText" lastClr="000000"/>
              </a:solidFill>
            </a:endParaRPr>
          </a:p>
        </p:txBody>
      </p:sp>
    </p:spTree>
    <p:extLst>
      <p:ext uri="{BB962C8B-B14F-4D97-AF65-F5344CB8AC3E}">
        <p14:creationId xmlns:p14="http://schemas.microsoft.com/office/powerpoint/2010/main" xmlns="" val="366182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p:cNvGraphicFramePr>
          <p:nvPr/>
        </p:nvGraphicFramePr>
        <p:xfrm>
          <a:off x="3200400" y="1295400"/>
          <a:ext cx="7124700" cy="4724400"/>
        </p:xfrm>
        <a:graphic>
          <a:graphicData uri="http://schemas.openxmlformats.org/presentationml/2006/ole">
            <p:oleObj spid="_x0000_s2053" name="Clip" r:id="rId3" imgW="7840663" imgH="6469063" progId="">
              <p:embed/>
            </p:oleObj>
          </a:graphicData>
        </a:graphic>
      </p:graphicFrame>
      <p:sp>
        <p:nvSpPr>
          <p:cNvPr id="2" name="عنوان 1"/>
          <p:cNvSpPr>
            <a:spLocks noGrp="1"/>
          </p:cNvSpPr>
          <p:nvPr>
            <p:ph type="ctrTitle"/>
          </p:nvPr>
        </p:nvSpPr>
        <p:spPr>
          <a:xfrm>
            <a:off x="3429000" y="2590800"/>
            <a:ext cx="6172200" cy="1894362"/>
          </a:xfrm>
        </p:spPr>
        <p:txBody>
          <a:bodyPr>
            <a:normAutofit/>
          </a:bodyPr>
          <a:lstStyle/>
          <a:p>
            <a:pPr rtl="1"/>
            <a:r>
              <a:rPr lang="ar-DZ" b="1" dirty="0"/>
              <a:t>استراتيجيات </a:t>
            </a:r>
            <a:br>
              <a:rPr lang="ar-DZ" b="1" dirty="0"/>
            </a:br>
            <a:r>
              <a:rPr lang="ar-DZ" b="1" dirty="0"/>
              <a:t>النمو</a:t>
            </a:r>
            <a:endParaRPr lang="ar-SA" b="1" dirty="0">
              <a:solidFill>
                <a:srgbClr val="FF0000"/>
              </a:solidFill>
              <a:latin typeface="Simplified Arabic" pitchFamily="18" charset="-78"/>
              <a:cs typeface="+mn-cs"/>
            </a:endParaRPr>
          </a:p>
        </p:txBody>
      </p:sp>
      <p:sp>
        <p:nvSpPr>
          <p:cNvPr id="3" name="عنوان فرعي 2"/>
          <p:cNvSpPr>
            <a:spLocks noGrp="1"/>
          </p:cNvSpPr>
          <p:nvPr>
            <p:ph type="subTitle" idx="1"/>
          </p:nvPr>
        </p:nvSpPr>
        <p:spPr>
          <a:xfrm>
            <a:off x="3200400" y="0"/>
            <a:ext cx="6400800" cy="1752600"/>
          </a:xfrm>
        </p:spPr>
        <p:txBody>
          <a:bodyPr/>
          <a:lstStyle/>
          <a:p>
            <a:endParaRPr lang="ar-SA" b="1" dirty="0">
              <a:solidFill>
                <a:schemeClr val="tx1"/>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9</a:t>
            </a:fld>
            <a:endParaRPr lang="ar-SA" dirty="0"/>
          </a:p>
        </p:txBody>
      </p:sp>
      <p:pic>
        <p:nvPicPr>
          <p:cNvPr id="5" name="Picture 4" descr="AG00299_"/>
          <p:cNvPicPr>
            <a:picLocks noChangeAspect="1" noChangeArrowheads="1" noCrop="1"/>
          </p:cNvPicPr>
          <p:nvPr/>
        </p:nvPicPr>
        <p:blipFill>
          <a:blip r:embed="rId4" cstate="print"/>
          <a:srcRect/>
          <a:stretch>
            <a:fillRect/>
          </a:stretch>
        </p:blipFill>
        <p:spPr bwMode="auto">
          <a:xfrm>
            <a:off x="4686300" y="4648200"/>
            <a:ext cx="4114800" cy="2133600"/>
          </a:xfrm>
          <a:prstGeom prst="rect">
            <a:avLst/>
          </a:prstGeom>
          <a:noFill/>
          <a:ln w="9525">
            <a:noFill/>
            <a:miter lim="800000"/>
            <a:headEnd/>
            <a:tailEnd/>
          </a:ln>
        </p:spPr>
      </p:pic>
    </p:spTree>
    <p:extLst>
      <p:ext uri="{BB962C8B-B14F-4D97-AF65-F5344CB8AC3E}">
        <p14:creationId xmlns:p14="http://schemas.microsoft.com/office/powerpoint/2010/main" xmlns="" val="2291781663"/>
      </p:ext>
    </p:extLst>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773</Words>
  <Application>Microsoft Office PowerPoint</Application>
  <PresentationFormat>Personnalisé</PresentationFormat>
  <Paragraphs>129</Paragraphs>
  <Slides>18</Slides>
  <Notes>1</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18</vt:i4>
      </vt:variant>
    </vt:vector>
  </HeadingPairs>
  <TitlesOfParts>
    <vt:vector size="20" baseType="lpstr">
      <vt:lpstr>Office Theme</vt:lpstr>
      <vt:lpstr>Clip</vt:lpstr>
      <vt:lpstr>الصياغة والتنفيذ  الإستراتيجي</vt:lpstr>
      <vt:lpstr>تطبيق / تنفيذ الاستراتيجية   Strategy Implementation</vt:lpstr>
      <vt:lpstr>مراحل وأنشطة تنفيذ الاستراتيجية</vt:lpstr>
      <vt:lpstr>Diapositive 4</vt:lpstr>
      <vt:lpstr>تطبيق الإستراتيجية يحتاج إلى مهارات إدارية وفنية متعددة الأبعاد</vt:lpstr>
      <vt:lpstr>Diapositive 6</vt:lpstr>
      <vt:lpstr>نموذج بورتر للمجال التنافسي (استراتيجيات التنافس)</vt:lpstr>
      <vt:lpstr>نموذج ماكينزي: (7S)</vt:lpstr>
      <vt:lpstr>استراتيجيات  النمو</vt:lpstr>
      <vt:lpstr>Diapositive 10</vt:lpstr>
      <vt:lpstr>استراتيجيات  الاستقرار</vt:lpstr>
      <vt:lpstr>Diapositive 12</vt:lpstr>
      <vt:lpstr>استراتيجيات  الانكماش </vt:lpstr>
      <vt:lpstr>Diapositive 14</vt:lpstr>
      <vt:lpstr>الأدوار القيادية لتنفيذ الاستراتيجية</vt:lpstr>
      <vt:lpstr>الصراع التنظيمي وأثره على تنفيذ الاستراتيجية</vt:lpstr>
      <vt:lpstr>خطوات ظهور الصراع</vt:lpstr>
      <vt:lpstr>خطوات حل الصراع استراتيجيا</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التنفيذ  الإستراتيجي</dc:title>
  <dc:creator>pc</dc:creator>
  <cp:lastModifiedBy>elkima</cp:lastModifiedBy>
  <cp:revision>7</cp:revision>
  <dcterms:created xsi:type="dcterms:W3CDTF">2022-03-05T13:08:16Z</dcterms:created>
  <dcterms:modified xsi:type="dcterms:W3CDTF">2023-03-01T13:49:19Z</dcterms:modified>
</cp:coreProperties>
</file>