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2" r:id="rId5"/>
    <p:sldId id="263" r:id="rId6"/>
    <p:sldId id="264" r:id="rId7"/>
    <p:sldId id="265" r:id="rId8"/>
    <p:sldId id="266" r:id="rId9"/>
    <p:sldId id="267" r:id="rId10"/>
    <p:sldId id="268" r:id="rId11"/>
    <p:sldId id="269" r:id="rId12"/>
    <p:sldId id="270" r:id="rId13"/>
    <p:sldId id="271" r:id="rId14"/>
    <p:sldId id="272" r:id="rId15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4EC5AD-0D04-40D1-9CF7-06D8BCBF92DC}" type="datetimeFigureOut">
              <a:rPr lang="fr-FR" smtClean="0"/>
              <a:pPr/>
              <a:t>04/12/2017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D87B10-6163-4DC7-BB7C-ECE1270DFC5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4EC5AD-0D04-40D1-9CF7-06D8BCBF92DC}" type="datetimeFigureOut">
              <a:rPr lang="fr-FR" smtClean="0"/>
              <a:pPr/>
              <a:t>04/12/2017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D87B10-6163-4DC7-BB7C-ECE1270DFC5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4EC5AD-0D04-40D1-9CF7-06D8BCBF92DC}" type="datetimeFigureOut">
              <a:rPr lang="fr-FR" smtClean="0"/>
              <a:pPr/>
              <a:t>04/12/2017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D87B10-6163-4DC7-BB7C-ECE1270DFC5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4EC5AD-0D04-40D1-9CF7-06D8BCBF92DC}" type="datetimeFigureOut">
              <a:rPr lang="fr-FR" smtClean="0"/>
              <a:pPr/>
              <a:t>04/12/2017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D87B10-6163-4DC7-BB7C-ECE1270DFC5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4EC5AD-0D04-40D1-9CF7-06D8BCBF92DC}" type="datetimeFigureOut">
              <a:rPr lang="fr-FR" smtClean="0"/>
              <a:pPr/>
              <a:t>04/12/2017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D87B10-6163-4DC7-BB7C-ECE1270DFC5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4EC5AD-0D04-40D1-9CF7-06D8BCBF92DC}" type="datetimeFigureOut">
              <a:rPr lang="fr-FR" smtClean="0"/>
              <a:pPr/>
              <a:t>04/12/2017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D87B10-6163-4DC7-BB7C-ECE1270DFC5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4EC5AD-0D04-40D1-9CF7-06D8BCBF92DC}" type="datetimeFigureOut">
              <a:rPr lang="fr-FR" smtClean="0"/>
              <a:pPr/>
              <a:t>04/12/2017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D87B10-6163-4DC7-BB7C-ECE1270DFC5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4EC5AD-0D04-40D1-9CF7-06D8BCBF92DC}" type="datetimeFigureOut">
              <a:rPr lang="fr-FR" smtClean="0"/>
              <a:pPr/>
              <a:t>04/12/2017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D87B10-6163-4DC7-BB7C-ECE1270DFC5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4EC5AD-0D04-40D1-9CF7-06D8BCBF92DC}" type="datetimeFigureOut">
              <a:rPr lang="fr-FR" smtClean="0"/>
              <a:pPr/>
              <a:t>04/12/2017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D87B10-6163-4DC7-BB7C-ECE1270DFC5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4EC5AD-0D04-40D1-9CF7-06D8BCBF92DC}" type="datetimeFigureOut">
              <a:rPr lang="fr-FR" smtClean="0"/>
              <a:pPr/>
              <a:t>04/12/2017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D87B10-6163-4DC7-BB7C-ECE1270DFC5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4EC5AD-0D04-40D1-9CF7-06D8BCBF92DC}" type="datetimeFigureOut">
              <a:rPr lang="fr-FR" smtClean="0"/>
              <a:pPr/>
              <a:t>04/12/2017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D87B10-6163-4DC7-BB7C-ECE1270DFC5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4EC5AD-0D04-40D1-9CF7-06D8BCBF92DC}" type="datetimeFigureOut">
              <a:rPr lang="fr-FR" smtClean="0"/>
              <a:pPr/>
              <a:t>04/12/2017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D87B10-6163-4DC7-BB7C-ECE1270DFC5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7" Type="http://schemas.openxmlformats.org/officeDocument/2006/relationships/image" Target="../media/image20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9.png"/><Relationship Id="rId5" Type="http://schemas.openxmlformats.org/officeDocument/2006/relationships/image" Target="../media/image18.png"/><Relationship Id="rId4" Type="http://schemas.openxmlformats.org/officeDocument/2006/relationships/image" Target="../media/image17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3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b="1" dirty="0" smtClean="0"/>
              <a:t/>
            </a:r>
            <a:br>
              <a:rPr lang="fr-FR" b="1" dirty="0" smtClean="0"/>
            </a:br>
            <a:r>
              <a:rPr lang="fr-FR" b="1" dirty="0" smtClean="0"/>
              <a:t>A </a:t>
            </a:r>
            <a:r>
              <a:rPr lang="fr-FR" b="1" dirty="0"/>
              <a:t>la découverte de STEP 7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142852"/>
            <a:ext cx="8229600" cy="511156"/>
          </a:xfrm>
        </p:spPr>
        <p:txBody>
          <a:bodyPr>
            <a:noAutofit/>
          </a:bodyPr>
          <a:lstStyle/>
          <a:p>
            <a:r>
              <a:rPr lang="fr-FR" sz="3000" b="1" dirty="0" smtClean="0"/>
              <a:t>Programmation de l‘OB1 en </a:t>
            </a:r>
            <a:r>
              <a:rPr lang="fr-FR" sz="3000" b="1" dirty="0" smtClean="0">
                <a:solidFill>
                  <a:srgbClr val="FF0000"/>
                </a:solidFill>
              </a:rPr>
              <a:t>CONT</a:t>
            </a:r>
            <a:endParaRPr lang="fr-FR" sz="3000" dirty="0">
              <a:solidFill>
                <a:srgbClr val="FF0000"/>
              </a:solidFill>
            </a:endParaRPr>
          </a:p>
        </p:txBody>
      </p:sp>
      <p:sp>
        <p:nvSpPr>
          <p:cNvPr id="3" name="ZoneTexte 2"/>
          <p:cNvSpPr txBox="1"/>
          <p:nvPr/>
        </p:nvSpPr>
        <p:spPr>
          <a:xfrm>
            <a:off x="292866" y="571480"/>
            <a:ext cx="86368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dirty="0" smtClean="0"/>
              <a:t>Dans ce TP_01, </a:t>
            </a:r>
            <a:r>
              <a:rPr lang="fr-FR" sz="1600" dirty="0" err="1" smtClean="0"/>
              <a:t>vousapprendrez</a:t>
            </a:r>
            <a:r>
              <a:rPr lang="fr-FR" sz="1600" dirty="0" smtClean="0"/>
              <a:t>  à programmer un circuit </a:t>
            </a:r>
            <a:r>
              <a:rPr lang="fr-FR" sz="1600" b="1" dirty="0" smtClean="0"/>
              <a:t>série</a:t>
            </a:r>
            <a:r>
              <a:rPr lang="fr-FR" sz="1600" dirty="0" smtClean="0"/>
              <a:t>, un circuit </a:t>
            </a:r>
            <a:r>
              <a:rPr lang="fr-FR" sz="1600" b="1" dirty="0" smtClean="0"/>
              <a:t>parallèle</a:t>
            </a:r>
            <a:r>
              <a:rPr lang="fr-FR" sz="1600" dirty="0" smtClean="0"/>
              <a:t> et une </a:t>
            </a:r>
            <a:r>
              <a:rPr lang="fr-FR" sz="1600" b="1" dirty="0" smtClean="0"/>
              <a:t>bascule</a:t>
            </a:r>
            <a:r>
              <a:rPr lang="fr-FR" sz="1600" dirty="0" smtClean="0"/>
              <a:t> Mise à 1 /Remise à 0 </a:t>
            </a:r>
            <a:r>
              <a:rPr lang="fr-FR" sz="1600" b="1" dirty="0" smtClean="0"/>
              <a:t>en langage de programmation CONT </a:t>
            </a:r>
            <a:r>
              <a:rPr lang="fr-FR" sz="1600" dirty="0" smtClean="0"/>
              <a:t>(Schéma à </a:t>
            </a:r>
            <a:r>
              <a:rPr lang="fr-FR" sz="1600" b="1" dirty="0" err="1" smtClean="0"/>
              <a:t>CONTacts</a:t>
            </a:r>
            <a:r>
              <a:rPr lang="fr-FR" sz="1600" b="1" dirty="0" smtClean="0"/>
              <a:t>).</a:t>
            </a:r>
            <a:endParaRPr lang="fr-FR" sz="1600" dirty="0"/>
          </a:p>
        </p:txBody>
      </p:sp>
      <p:sp>
        <p:nvSpPr>
          <p:cNvPr id="4" name="ZoneTexte 3"/>
          <p:cNvSpPr txBox="1"/>
          <p:nvPr/>
        </p:nvSpPr>
        <p:spPr>
          <a:xfrm>
            <a:off x="428596" y="1158150"/>
            <a:ext cx="44321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 smtClean="0"/>
              <a:t>1. Programmation d‘un circuit série en CONT</a:t>
            </a:r>
            <a:endParaRPr lang="fr-FR" dirty="0"/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42910" y="1473133"/>
            <a:ext cx="5796000" cy="23227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28971" y="3857629"/>
            <a:ext cx="7884000" cy="4875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16328" y="4357701"/>
            <a:ext cx="5220000" cy="519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78" name="Picture 6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79195" y="5000641"/>
            <a:ext cx="8028000" cy="4648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79" name="Picture 7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550070" y="5586437"/>
            <a:ext cx="5436000" cy="443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80" name="Picture 8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500034" y="6119834"/>
            <a:ext cx="8512986" cy="5238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5908" y="1643050"/>
            <a:ext cx="8588058" cy="37147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500165" y="5643578"/>
            <a:ext cx="6720133" cy="9286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" name="Picture 9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52594" y="214288"/>
            <a:ext cx="8820000" cy="14590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/>
          <p:cNvSpPr txBox="1"/>
          <p:nvPr/>
        </p:nvSpPr>
        <p:spPr>
          <a:xfrm>
            <a:off x="214282" y="214290"/>
            <a:ext cx="49159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 smtClean="0"/>
              <a:t>2. Programmation d‘un circuit parallèle en CONT</a:t>
            </a:r>
            <a:endParaRPr lang="fr-FR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8595" y="642899"/>
            <a:ext cx="7920000" cy="61892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/>
          <p:cNvSpPr txBox="1"/>
          <p:nvPr/>
        </p:nvSpPr>
        <p:spPr>
          <a:xfrm>
            <a:off x="214282" y="214290"/>
            <a:ext cx="44571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 smtClean="0"/>
              <a:t>3. Programmation d‘une bascule RS en CONT</a:t>
            </a:r>
            <a:endParaRPr lang="fr-FR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3878" y="619104"/>
            <a:ext cx="8640000" cy="54395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2844" y="993160"/>
            <a:ext cx="8820000" cy="3793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ZoneTexte 3"/>
          <p:cNvSpPr txBox="1"/>
          <p:nvPr/>
        </p:nvSpPr>
        <p:spPr>
          <a:xfrm>
            <a:off x="4071934" y="5589646"/>
            <a:ext cx="107157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000" dirty="0" smtClean="0"/>
              <a:t>FIN</a:t>
            </a:r>
            <a:endParaRPr lang="fr-FR" sz="3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sz="4000" b="1" dirty="0" smtClean="0"/>
              <a:t/>
            </a:r>
            <a:br>
              <a:rPr lang="fr-FR" sz="4000" b="1" dirty="0" smtClean="0"/>
            </a:br>
            <a:r>
              <a:rPr lang="fr-FR" sz="4000" b="1" dirty="0" smtClean="0"/>
              <a:t>TP01:   Création d‘un programme</a:t>
            </a:r>
            <a:br>
              <a:rPr lang="fr-FR" sz="4000" b="1" dirty="0" smtClean="0"/>
            </a:br>
            <a:r>
              <a:rPr lang="fr-FR" sz="4000" b="1" dirty="0" smtClean="0"/>
              <a:t>à l‘aide de fonctions binaires</a:t>
            </a:r>
            <a:r>
              <a:rPr lang="fr-FR" b="1" dirty="0" smtClean="0"/>
              <a:t/>
            </a:r>
            <a:br>
              <a:rPr lang="fr-FR" b="1" dirty="0" smtClean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sz="2000" dirty="0" smtClean="0"/>
              <a:t>Dans ce TP_01, </a:t>
            </a:r>
            <a:r>
              <a:rPr lang="fr-FR" sz="2000" dirty="0"/>
              <a:t>vous </a:t>
            </a:r>
            <a:r>
              <a:rPr lang="fr-FR" sz="2000" dirty="0" smtClean="0"/>
              <a:t>allez créer </a:t>
            </a:r>
            <a:r>
              <a:rPr lang="fr-FR" sz="2000" dirty="0"/>
              <a:t>un programme </a:t>
            </a:r>
            <a:r>
              <a:rPr lang="fr-FR" sz="2000" dirty="0" smtClean="0"/>
              <a:t>en </a:t>
            </a:r>
            <a:r>
              <a:rPr lang="fr-FR" sz="2000" b="1" dirty="0" smtClean="0">
                <a:solidFill>
                  <a:srgbClr val="FF0000"/>
                </a:solidFill>
              </a:rPr>
              <a:t>langage CONT </a:t>
            </a:r>
            <a:r>
              <a:rPr lang="fr-FR" sz="2000" dirty="0" smtClean="0"/>
              <a:t>à </a:t>
            </a:r>
            <a:r>
              <a:rPr lang="fr-FR" sz="2000" dirty="0"/>
              <a:t>l‘aide de fonctions </a:t>
            </a:r>
            <a:r>
              <a:rPr lang="fr-FR" sz="2000" dirty="0" smtClean="0"/>
              <a:t>binaires: ET, OU et la bascule RS.</a:t>
            </a:r>
          </a:p>
          <a:p>
            <a:pPr>
              <a:buNone/>
            </a:pPr>
            <a:endParaRPr lang="fr-FR" dirty="0" smtClean="0"/>
          </a:p>
          <a:p>
            <a:pPr>
              <a:buNone/>
            </a:pPr>
            <a:endParaRPr lang="fr-FR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7158" y="2714620"/>
            <a:ext cx="3242883" cy="15716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008593" y="5033983"/>
            <a:ext cx="5635241" cy="14668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643306" y="2643182"/>
            <a:ext cx="5467350" cy="2314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714364"/>
            <a:ext cx="8229600" cy="1143000"/>
          </a:xfrm>
        </p:spPr>
        <p:txBody>
          <a:bodyPr>
            <a:noAutofit/>
          </a:bodyPr>
          <a:lstStyle/>
          <a:p>
            <a:r>
              <a:rPr lang="fr-FR" sz="3300" b="1" dirty="0" smtClean="0">
                <a:solidFill>
                  <a:srgbClr val="0070C0"/>
                </a:solidFill>
              </a:rPr>
              <a:t>Lancer </a:t>
            </a:r>
            <a:r>
              <a:rPr lang="fr-FR" sz="3300" b="1" dirty="0">
                <a:solidFill>
                  <a:srgbClr val="0070C0"/>
                </a:solidFill>
              </a:rPr>
              <a:t>SIMATIC Manager et créer un projet</a:t>
            </a:r>
            <a:endParaRPr lang="fr-FR" sz="3300" dirty="0">
              <a:solidFill>
                <a:srgbClr val="0070C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2243142"/>
            <a:ext cx="8229600" cy="3400436"/>
          </a:xfrm>
        </p:spPr>
        <p:txBody>
          <a:bodyPr>
            <a:normAutofit/>
          </a:bodyPr>
          <a:lstStyle/>
          <a:p>
            <a:pPr lvl="1" algn="just"/>
            <a:r>
              <a:rPr lang="fr-FR" sz="2600" dirty="0"/>
              <a:t>Le lancement de STEP 7 fait </a:t>
            </a:r>
            <a:r>
              <a:rPr lang="fr-FR" sz="2600" dirty="0" smtClean="0"/>
              <a:t>ouvrir </a:t>
            </a:r>
            <a:r>
              <a:rPr lang="fr-FR" sz="2600" dirty="0"/>
              <a:t>le gestionnaire de projets SIMATIC Manager</a:t>
            </a:r>
            <a:r>
              <a:rPr lang="fr-FR" sz="2600" dirty="0" smtClean="0"/>
              <a:t>.</a:t>
            </a:r>
          </a:p>
          <a:p>
            <a:pPr lvl="1" algn="just"/>
            <a:r>
              <a:rPr lang="fr-FR" sz="2600" dirty="0" smtClean="0"/>
              <a:t>L‘assistant de </a:t>
            </a:r>
            <a:r>
              <a:rPr lang="fr-FR" sz="2600" dirty="0"/>
              <a:t>STEP 7 est par défaut toujours activé. Celui-ci a pour but de vous assister dans la </a:t>
            </a:r>
            <a:r>
              <a:rPr lang="fr-FR" sz="2600" dirty="0" smtClean="0"/>
              <a:t>création de </a:t>
            </a:r>
            <a:r>
              <a:rPr lang="fr-FR" sz="2600" dirty="0"/>
              <a:t>votre projet STEP 7</a:t>
            </a:r>
            <a:r>
              <a:rPr lang="fr-FR" sz="2600" dirty="0" smtClean="0"/>
              <a:t>.</a:t>
            </a:r>
          </a:p>
          <a:p>
            <a:pPr lvl="1" algn="just"/>
            <a:r>
              <a:rPr lang="fr-FR" sz="2600" dirty="0" smtClean="0"/>
              <a:t>La </a:t>
            </a:r>
            <a:r>
              <a:rPr lang="fr-FR" sz="2600" dirty="0"/>
              <a:t>structure du projet sert à ordonner les données et programmes </a:t>
            </a:r>
            <a:r>
              <a:rPr lang="fr-FR" sz="2600" dirty="0" smtClean="0"/>
              <a:t>créés au </a:t>
            </a:r>
            <a:r>
              <a:rPr lang="fr-FR" sz="2600" dirty="0"/>
              <a:t>cours du projet</a:t>
            </a:r>
            <a:r>
              <a:rPr lang="fr-FR" dirty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2844" y="939410"/>
            <a:ext cx="8712000" cy="49184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sz="3300" b="1" dirty="0">
                <a:solidFill>
                  <a:srgbClr val="0070C0"/>
                </a:solidFill>
              </a:rPr>
              <a:t>Sélectionnez pour l‘exemple de projet de notre</a:t>
            </a:r>
            <a:r>
              <a:rPr lang="fr-FR" sz="3000" dirty="0"/>
              <a:t/>
            </a:r>
            <a:br>
              <a:rPr lang="fr-FR" sz="3000" dirty="0"/>
            </a:br>
            <a:r>
              <a:rPr lang="en-US" sz="3000" dirty="0" smtClean="0"/>
              <a:t>“TP_01“ </a:t>
            </a:r>
            <a:r>
              <a:rPr lang="en-US" sz="3000" dirty="0"/>
              <a:t>la CPU 314.</a:t>
            </a:r>
            <a:endParaRPr lang="fr-FR" sz="3000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25686" y="1500164"/>
            <a:ext cx="4032000" cy="38591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393718" y="3143248"/>
            <a:ext cx="4536000" cy="35420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ZoneTexte 4"/>
          <p:cNvSpPr txBox="1"/>
          <p:nvPr/>
        </p:nvSpPr>
        <p:spPr>
          <a:xfrm>
            <a:off x="4429124" y="2071678"/>
            <a:ext cx="40305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L‘adresse MPI est réglée par défaut sur 2.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296974"/>
          </a:xfrm>
        </p:spPr>
        <p:txBody>
          <a:bodyPr>
            <a:noAutofit/>
          </a:bodyPr>
          <a:lstStyle/>
          <a:p>
            <a:r>
              <a:rPr lang="fr-FR" sz="3300" b="1" dirty="0">
                <a:solidFill>
                  <a:srgbClr val="0070C0"/>
                </a:solidFill>
              </a:rPr>
              <a:t>Sélectionnez le bloc d‘organisation </a:t>
            </a:r>
            <a:r>
              <a:rPr lang="fr-FR" sz="3300" b="1" dirty="0" smtClean="0">
                <a:solidFill>
                  <a:srgbClr val="0070C0"/>
                </a:solidFill>
              </a:rPr>
              <a:t>OB1,</a:t>
            </a:r>
            <a:r>
              <a:rPr lang="fr-FR" sz="3000" dirty="0"/>
              <a:t/>
            </a:r>
            <a:br>
              <a:rPr lang="fr-FR" sz="3000" dirty="0"/>
            </a:br>
            <a:r>
              <a:rPr lang="fr-FR" sz="3000" dirty="0"/>
              <a:t>Choisissez votre langage de programmation : </a:t>
            </a:r>
            <a:r>
              <a:rPr lang="fr-FR" sz="3000" b="1" dirty="0" smtClean="0">
                <a:solidFill>
                  <a:srgbClr val="FF0000"/>
                </a:solidFill>
              </a:rPr>
              <a:t>CONT</a:t>
            </a:r>
            <a:r>
              <a:rPr lang="fr-FR" sz="3000" b="1" dirty="0" smtClean="0"/>
              <a:t>,</a:t>
            </a:r>
            <a:r>
              <a:rPr lang="fr-FR" sz="3000" b="1" dirty="0"/>
              <a:t/>
            </a:r>
            <a:br>
              <a:rPr lang="fr-FR" sz="3000" b="1" dirty="0"/>
            </a:br>
            <a:r>
              <a:rPr lang="fr-FR" sz="3000" dirty="0"/>
              <a:t>Confirmez vos sélections avec </a:t>
            </a:r>
            <a:r>
              <a:rPr lang="fr-FR" sz="3000" b="1" dirty="0"/>
              <a:t>Suivant.</a:t>
            </a:r>
            <a:endParaRPr lang="fr-FR" sz="3000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0034" y="1714488"/>
            <a:ext cx="3929090" cy="37736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324422" y="3929066"/>
            <a:ext cx="4819578" cy="27098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142852"/>
            <a:ext cx="8229600" cy="1368412"/>
          </a:xfrm>
        </p:spPr>
        <p:txBody>
          <a:bodyPr>
            <a:noAutofit/>
          </a:bodyPr>
          <a:lstStyle/>
          <a:p>
            <a:r>
              <a:rPr lang="fr-FR" sz="2500" dirty="0" smtClean="0"/>
              <a:t> </a:t>
            </a:r>
            <a:r>
              <a:rPr lang="fr-FR" sz="2000" dirty="0" smtClean="0"/>
              <a:t>Sélectionnez </a:t>
            </a:r>
            <a:r>
              <a:rPr lang="fr-FR" sz="2000" dirty="0"/>
              <a:t>en double-cliquant dans la zone </a:t>
            </a:r>
            <a:r>
              <a:rPr lang="fr-FR" sz="2000" dirty="0" smtClean="0"/>
              <a:t>de texte </a:t>
            </a:r>
            <a:r>
              <a:rPr lang="fr-FR" sz="2000" dirty="0"/>
              <a:t>“</a:t>
            </a:r>
            <a:r>
              <a:rPr lang="fr-FR" sz="2000" dirty="0" smtClean="0"/>
              <a:t>Nom du projet “ </a:t>
            </a:r>
            <a:br>
              <a:rPr lang="fr-FR" sz="2000" dirty="0" smtClean="0"/>
            </a:br>
            <a:r>
              <a:rPr lang="fr-FR" sz="2000" dirty="0" smtClean="0"/>
              <a:t>le </a:t>
            </a:r>
            <a:r>
              <a:rPr lang="fr-FR" sz="2000" dirty="0"/>
              <a:t>nom proposé </a:t>
            </a:r>
            <a:r>
              <a:rPr lang="fr-FR" sz="2000" dirty="0" smtClean="0"/>
              <a:t>“TP_01“,</a:t>
            </a:r>
            <a:br>
              <a:rPr lang="fr-FR" sz="2000" dirty="0" smtClean="0"/>
            </a:br>
            <a:r>
              <a:rPr lang="fr-FR" sz="2000" dirty="0" smtClean="0"/>
              <a:t>Si </a:t>
            </a:r>
            <a:r>
              <a:rPr lang="fr-FR" sz="2000" dirty="0"/>
              <a:t>vous cliquez sur </a:t>
            </a:r>
            <a:r>
              <a:rPr lang="fr-FR" sz="2000" b="1" dirty="0"/>
              <a:t>Créer, votre nouveau projet </a:t>
            </a:r>
            <a:r>
              <a:rPr lang="fr-FR" sz="2000" b="1" dirty="0" smtClean="0"/>
              <a:t>sera </a:t>
            </a:r>
            <a:r>
              <a:rPr lang="fr-FR" sz="2000" dirty="0" smtClean="0"/>
              <a:t>créé </a:t>
            </a:r>
            <a:r>
              <a:rPr lang="fr-FR" sz="2000" dirty="0"/>
              <a:t>selon la structure que vous pouvez voir </a:t>
            </a:r>
            <a:r>
              <a:rPr lang="fr-FR" sz="2000" dirty="0" smtClean="0"/>
              <a:t>avec </a:t>
            </a:r>
            <a:r>
              <a:rPr lang="fr-FR" sz="2000" b="1" dirty="0" smtClean="0"/>
              <a:t>Aperçu</a:t>
            </a:r>
            <a:r>
              <a:rPr lang="fr-FR" sz="2000" b="1" dirty="0"/>
              <a:t>.</a:t>
            </a:r>
            <a:endParaRPr lang="fr-FR" sz="2000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81218" y="1500175"/>
            <a:ext cx="4248170" cy="41254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ZoneTexte 3"/>
          <p:cNvSpPr txBox="1"/>
          <p:nvPr/>
        </p:nvSpPr>
        <p:spPr>
          <a:xfrm>
            <a:off x="77319" y="5572140"/>
            <a:ext cx="9066713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600" dirty="0"/>
              <a:t>L‘assistant de STEP 7 est activé par défaut à chaque nouveau lancement du programme. Si vous voulez</a:t>
            </a:r>
          </a:p>
          <a:p>
            <a:r>
              <a:rPr lang="fr-FR" sz="1600" dirty="0"/>
              <a:t>le désactiver, vous pouvez le faire dans le premier dialogue de l‘assistant. Sachez toutefois qu‘il vous faudra</a:t>
            </a:r>
          </a:p>
          <a:p>
            <a:r>
              <a:rPr lang="fr-FR" sz="1600" dirty="0"/>
              <a:t>créer manuellement chaque dossier du projet que vous créerez sans l‘assistant.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142852"/>
            <a:ext cx="8229600" cy="582594"/>
          </a:xfrm>
        </p:spPr>
        <p:txBody>
          <a:bodyPr>
            <a:normAutofit/>
          </a:bodyPr>
          <a:lstStyle/>
          <a:p>
            <a:r>
              <a:rPr lang="fr-FR" sz="3000" b="1" dirty="0"/>
              <a:t>Naviguer dans la structure du projet</a:t>
            </a:r>
            <a:endParaRPr lang="fr-FR" sz="3000" dirty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/>
          <a:srcRect b="18593"/>
          <a:stretch>
            <a:fillRect/>
          </a:stretch>
        </p:blipFill>
        <p:spPr bwMode="auto">
          <a:xfrm>
            <a:off x="285719" y="714356"/>
            <a:ext cx="7786743" cy="19288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85720" y="2643182"/>
            <a:ext cx="3929090" cy="15001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ZoneTexte 5"/>
          <p:cNvSpPr txBox="1"/>
          <p:nvPr/>
        </p:nvSpPr>
        <p:spPr>
          <a:xfrm>
            <a:off x="4214810" y="2428868"/>
            <a:ext cx="4643469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dirty="0" smtClean="0"/>
              <a:t>Cliquez sur le dossier </a:t>
            </a:r>
            <a:r>
              <a:rPr lang="fr-FR" sz="1600" b="1" dirty="0" smtClean="0"/>
              <a:t>Programme S7. Il contient</a:t>
            </a:r>
          </a:p>
          <a:p>
            <a:r>
              <a:rPr lang="fr-FR" sz="1600" dirty="0" smtClean="0"/>
              <a:t>à son tour d‘autres constituants du programme.</a:t>
            </a:r>
          </a:p>
          <a:p>
            <a:r>
              <a:rPr lang="fr-FR" sz="1600" dirty="0" smtClean="0"/>
              <a:t>Via </a:t>
            </a:r>
            <a:r>
              <a:rPr lang="fr-FR" sz="1600" b="1" dirty="0" smtClean="0"/>
              <a:t>Mnémoniques vous ouvrez la table des mnémoniques </a:t>
            </a:r>
            <a:r>
              <a:rPr lang="fr-FR" sz="1600" dirty="0" smtClean="0"/>
              <a:t>qui sera ultérieurement décrite et dans laquelle vous donnez aux adresses des noms symboliques. Le dossier Sources sert à archiver vos programmes source. </a:t>
            </a:r>
            <a:endParaRPr lang="fr-FR" sz="1600" dirty="0"/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/>
          <a:srcRect b="8415"/>
          <a:stretch>
            <a:fillRect/>
          </a:stretch>
        </p:blipFill>
        <p:spPr bwMode="auto">
          <a:xfrm>
            <a:off x="357158" y="4000504"/>
            <a:ext cx="2638425" cy="26432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9" name="ZoneTexte 8"/>
          <p:cNvSpPr txBox="1"/>
          <p:nvPr/>
        </p:nvSpPr>
        <p:spPr>
          <a:xfrm>
            <a:off x="3000364" y="4214818"/>
            <a:ext cx="6255623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600" dirty="0" smtClean="0"/>
              <a:t>Si vous cliquez sur le dossier </a:t>
            </a:r>
            <a:r>
              <a:rPr lang="fr-FR" sz="1600" b="1" dirty="0" smtClean="0"/>
              <a:t>Blocs, vous voyez </a:t>
            </a:r>
            <a:r>
              <a:rPr lang="fr-FR" sz="1600" dirty="0" smtClean="0"/>
              <a:t>l‘unique bloc créé</a:t>
            </a:r>
          </a:p>
          <a:p>
            <a:r>
              <a:rPr lang="fr-FR" sz="1600" dirty="0" smtClean="0"/>
              <a:t>jusqu‘ici l‘</a:t>
            </a:r>
            <a:r>
              <a:rPr lang="fr-FR" sz="1600" b="1" dirty="0" smtClean="0"/>
              <a:t>OB1. Il contiendra tous </a:t>
            </a:r>
            <a:r>
              <a:rPr lang="fr-FR" sz="1600" dirty="0" smtClean="0"/>
              <a:t>les autres blocs qui viendront après lui.</a:t>
            </a:r>
          </a:p>
          <a:p>
            <a:r>
              <a:rPr lang="fr-FR" sz="1600" dirty="0" smtClean="0"/>
              <a:t>Via les blocs vous parvenez à la programmation en CONT, LOG et LIST.</a:t>
            </a:r>
          </a:p>
          <a:p>
            <a:endParaRPr lang="fr-FR" sz="1600" dirty="0" smtClean="0"/>
          </a:p>
          <a:p>
            <a:endParaRPr lang="fr-FR" sz="1600" dirty="0" smtClean="0"/>
          </a:p>
          <a:p>
            <a:r>
              <a:rPr lang="fr-FR" sz="1600" dirty="0" smtClean="0"/>
              <a:t>Cliquez sur le dossier </a:t>
            </a:r>
            <a:r>
              <a:rPr lang="fr-FR" sz="1600" b="1" dirty="0" smtClean="0"/>
              <a:t>Station SIMATIC 300. Il </a:t>
            </a:r>
            <a:r>
              <a:rPr lang="fr-FR" sz="1600" dirty="0" smtClean="0"/>
              <a:t>contient toutes les données</a:t>
            </a:r>
          </a:p>
          <a:p>
            <a:r>
              <a:rPr lang="fr-FR" sz="1600" dirty="0" smtClean="0"/>
              <a:t>du projet servant au matériel.</a:t>
            </a:r>
          </a:p>
          <a:p>
            <a:r>
              <a:rPr lang="fr-FR" sz="1600" dirty="0" smtClean="0"/>
              <a:t>Via </a:t>
            </a:r>
            <a:r>
              <a:rPr lang="fr-FR" sz="1600" b="1" dirty="0" smtClean="0"/>
              <a:t>Matériel vous spécifiez les paramètres de votre </a:t>
            </a:r>
          </a:p>
          <a:p>
            <a:r>
              <a:rPr lang="fr-FR" sz="1600" dirty="0" smtClean="0"/>
              <a:t>système d‘automatisation.</a:t>
            </a:r>
            <a:endParaRPr lang="fr-FR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>
          <a:xfrm>
            <a:off x="457200" y="-24"/>
            <a:ext cx="8229600" cy="725470"/>
          </a:xfrm>
        </p:spPr>
        <p:txBody>
          <a:bodyPr>
            <a:normAutofit/>
          </a:bodyPr>
          <a:lstStyle/>
          <a:p>
            <a:r>
              <a:rPr lang="fr-FR" sz="4000" b="1" dirty="0" smtClean="0"/>
              <a:t>Création d‘un programme dans l‘OB1</a:t>
            </a:r>
            <a:endParaRPr lang="fr-FR" sz="4000" dirty="0"/>
          </a:p>
        </p:txBody>
      </p:sp>
      <p:sp>
        <p:nvSpPr>
          <p:cNvPr id="4" name="ZoneTexte 3"/>
          <p:cNvSpPr txBox="1"/>
          <p:nvPr/>
        </p:nvSpPr>
        <p:spPr>
          <a:xfrm>
            <a:off x="285720" y="714356"/>
            <a:ext cx="871543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b="1" dirty="0" smtClean="0"/>
              <a:t>Ouvrir l'éditeur de programme dans la vue CONT, LIST ou LOG et ouvrir l‘OB1.</a:t>
            </a:r>
          </a:p>
          <a:p>
            <a:r>
              <a:rPr lang="fr-FR" sz="1600" dirty="0" smtClean="0"/>
              <a:t>Pour créer vos programmes S7, vous disposez dans STEP 7 de trois langages de programmation </a:t>
            </a:r>
            <a:r>
              <a:rPr lang="fr-FR" sz="1600" b="1" dirty="0" smtClean="0"/>
              <a:t>CONT</a:t>
            </a:r>
            <a:r>
              <a:rPr lang="fr-FR" sz="1600" dirty="0" smtClean="0"/>
              <a:t>, </a:t>
            </a:r>
            <a:r>
              <a:rPr lang="fr-FR" sz="1600" b="1" dirty="0" smtClean="0"/>
              <a:t>LIST</a:t>
            </a:r>
            <a:r>
              <a:rPr lang="fr-FR" sz="1600" dirty="0" smtClean="0"/>
              <a:t> ou </a:t>
            </a:r>
            <a:r>
              <a:rPr lang="fr-FR" sz="1600" b="1" dirty="0" smtClean="0"/>
              <a:t>LOG</a:t>
            </a:r>
            <a:r>
              <a:rPr lang="fr-FR" sz="1600" dirty="0" smtClean="0"/>
              <a:t>. Dans la pratique et pour ce chapitre, vous devez vous décider pour l‘un de ces langages.</a:t>
            </a:r>
            <a:endParaRPr lang="fr-FR" sz="1600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 l="10567" t="1218" r="14782" b="16544"/>
          <a:stretch>
            <a:fillRect/>
          </a:stretch>
        </p:blipFill>
        <p:spPr bwMode="auto">
          <a:xfrm>
            <a:off x="285720" y="1571612"/>
            <a:ext cx="5072098" cy="5286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824444" y="5429264"/>
            <a:ext cx="424815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173</TotalTime>
  <Words>428</Words>
  <Application>Microsoft Office PowerPoint</Application>
  <PresentationFormat>Affichage à l'écran (4:3)</PresentationFormat>
  <Paragraphs>36</Paragraphs>
  <Slides>14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14</vt:i4>
      </vt:variant>
    </vt:vector>
  </HeadingPairs>
  <TitlesOfParts>
    <vt:vector size="15" baseType="lpstr">
      <vt:lpstr>Thème Office</vt:lpstr>
      <vt:lpstr> A la découverte de STEP 7</vt:lpstr>
      <vt:lpstr> TP01:   Création d‘un programme à l‘aide de fonctions binaires </vt:lpstr>
      <vt:lpstr>Lancer SIMATIC Manager et créer un projet</vt:lpstr>
      <vt:lpstr>Diapositive 4</vt:lpstr>
      <vt:lpstr>Sélectionnez pour l‘exemple de projet de notre “TP_01“ la CPU 314.</vt:lpstr>
      <vt:lpstr>Sélectionnez le bloc d‘organisation OB1, Choisissez votre langage de programmation : CONT, Confirmez vos sélections avec Suivant.</vt:lpstr>
      <vt:lpstr> Sélectionnez en double-cliquant dans la zone de texte “Nom du projet “  le nom proposé “TP_01“, Si vous cliquez sur Créer, votre nouveau projet sera créé selon la structure que vous pouvez voir avec Aperçu.</vt:lpstr>
      <vt:lpstr>Naviguer dans la structure du projet</vt:lpstr>
      <vt:lpstr>Création d‘un programme dans l‘OB1</vt:lpstr>
      <vt:lpstr>Programmation de l‘OB1 en CONT</vt:lpstr>
      <vt:lpstr>Diapositive 11</vt:lpstr>
      <vt:lpstr>Diapositive 12</vt:lpstr>
      <vt:lpstr>Diapositive 13</vt:lpstr>
      <vt:lpstr>Diapositive 14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 A la découverte de STEP 7</dc:title>
  <dc:creator>samir</dc:creator>
  <cp:lastModifiedBy>samir</cp:lastModifiedBy>
  <cp:revision>56</cp:revision>
  <dcterms:created xsi:type="dcterms:W3CDTF">2017-12-03T20:56:02Z</dcterms:created>
  <dcterms:modified xsi:type="dcterms:W3CDTF">2017-12-04T10:54:22Z</dcterms:modified>
</cp:coreProperties>
</file>