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18"/>
  </p:notesMasterIdLst>
  <p:sldIdLst>
    <p:sldId id="257" r:id="rId3"/>
    <p:sldId id="256" r:id="rId4"/>
    <p:sldId id="258" r:id="rId5"/>
    <p:sldId id="259" r:id="rId6"/>
    <p:sldId id="260" r:id="rId7"/>
    <p:sldId id="261" r:id="rId8"/>
    <p:sldId id="262" r:id="rId9"/>
    <p:sldId id="263" r:id="rId10"/>
    <p:sldId id="264" r:id="rId11"/>
    <p:sldId id="265" r:id="rId12"/>
    <p:sldId id="266" r:id="rId13"/>
    <p:sldId id="267" r:id="rId14"/>
    <p:sldId id="270" r:id="rId15"/>
    <p:sldId id="269" r:id="rId16"/>
    <p:sldId id="268"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010" autoAdjust="0"/>
  </p:normalViewPr>
  <p:slideViewPr>
    <p:cSldViewPr snapToGrid="0">
      <p:cViewPr>
        <p:scale>
          <a:sx n="60" d="100"/>
          <a:sy n="60" d="100"/>
        </p:scale>
        <p:origin x="184" y="1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66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558F23-A553-4885-AAA2-5CB8AB5DD74C}" type="datetimeFigureOut">
              <a:rPr lang="fr-FR" smtClean="0"/>
              <a:t>04/10/2024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C08AD6-CEA5-4649-9EBC-C907957C8E87}" type="slidenum">
              <a:rPr lang="fr-FR" smtClean="0"/>
              <a:t>‹N°›</a:t>
            </a:fld>
            <a:endParaRPr lang="fr-FR"/>
          </a:p>
        </p:txBody>
      </p:sp>
    </p:spTree>
    <p:extLst>
      <p:ext uri="{BB962C8B-B14F-4D97-AF65-F5344CB8AC3E}">
        <p14:creationId xmlns:p14="http://schemas.microsoft.com/office/powerpoint/2010/main" val="4094111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80D7E065-6677-4596-889F-B9EFA7934F8C}" type="datetimeFigureOut">
              <a:rPr lang="fr-FR" smtClean="0"/>
              <a:t>02/10/2024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253805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D7E065-6677-4596-889F-B9EFA7934F8C}" type="datetimeFigureOut">
              <a:rPr lang="fr-FR" smtClean="0"/>
              <a:t>02/10/2024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497033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D7E065-6677-4596-889F-B9EFA7934F8C}" type="datetimeFigureOut">
              <a:rPr lang="fr-FR" smtClean="0"/>
              <a:t>02/10/2024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14279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D7E065-6677-4596-889F-B9EFA7934F8C}" type="datetimeFigureOut">
              <a:rPr lang="fr-FR" smtClean="0"/>
              <a:t>02/10/2024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368579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D7E065-6677-4596-889F-B9EFA7934F8C}" type="datetimeFigureOut">
              <a:rPr lang="fr-FR" smtClean="0"/>
              <a:t>02/10/2024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01485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D7E065-6677-4596-889F-B9EFA7934F8C}" type="datetimeFigureOut">
              <a:rPr lang="fr-FR" smtClean="0"/>
              <a:t>02/10/2024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37583093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0D7E065-6677-4596-889F-B9EFA7934F8C}" type="datetimeFigureOut">
              <a:rPr lang="fr-FR" smtClean="0"/>
              <a:t>02/10/2024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17569783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0D7E065-6677-4596-889F-B9EFA7934F8C}" type="datetimeFigureOut">
              <a:rPr lang="fr-FR" smtClean="0"/>
              <a:t>02/10/2024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10652355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DE0B449-0B16-4061-B863-6290F3ECC167}" type="datetimeFigureOut">
              <a:rPr lang="fr-FR" smtClean="0"/>
              <a:t>04/10/2024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41145344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E0B449-0B16-4061-B863-6290F3ECC167}" type="datetimeFigureOut">
              <a:rPr lang="fr-FR" smtClean="0"/>
              <a:t>04/10/2024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27184372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DE0B449-0B16-4061-B863-6290F3ECC167}" type="datetimeFigureOut">
              <a:rPr lang="fr-FR" smtClean="0"/>
              <a:t>04/10/2024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2837350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0D7E065-6677-4596-889F-B9EFA7934F8C}" type="datetimeFigureOut">
              <a:rPr lang="fr-FR" smtClean="0"/>
              <a:t>02/10/2024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21976999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DE0B449-0B16-4061-B863-6290F3ECC167}" type="datetimeFigureOut">
              <a:rPr lang="fr-FR" smtClean="0"/>
              <a:t>04/10/2024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31394323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DE0B449-0B16-4061-B863-6290F3ECC167}" type="datetimeFigureOut">
              <a:rPr lang="fr-FR" smtClean="0"/>
              <a:t>04/10/2024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525238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DE0B449-0B16-4061-B863-6290F3ECC167}" type="datetimeFigureOut">
              <a:rPr lang="fr-FR" smtClean="0"/>
              <a:t>04/10/2024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32517945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DE0B449-0B16-4061-B863-6290F3ECC167}" type="datetimeFigureOut">
              <a:rPr lang="fr-FR" smtClean="0"/>
              <a:t>04/10/2024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6631616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DE0B449-0B16-4061-B863-6290F3ECC167}" type="datetimeFigureOut">
              <a:rPr lang="fr-FR" smtClean="0"/>
              <a:t>04/10/2024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18368342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DE0B449-0B16-4061-B863-6290F3ECC167}" type="datetimeFigureOut">
              <a:rPr lang="fr-FR" smtClean="0"/>
              <a:t>04/10/2024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34705912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E0B449-0B16-4061-B863-6290F3ECC167}" type="datetimeFigureOut">
              <a:rPr lang="fr-FR" smtClean="0"/>
              <a:t>04/10/2024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9870741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E0B449-0B16-4061-B863-6290F3ECC167}" type="datetimeFigureOut">
              <a:rPr lang="fr-FR" smtClean="0"/>
              <a:t>04/10/2024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40899065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DE0B449-0B16-4061-B863-6290F3ECC167}" type="datetimeFigureOut">
              <a:rPr lang="fr-FR" smtClean="0"/>
              <a:t>04/10/2024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826078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D7E065-6677-4596-889F-B9EFA7934F8C}" type="datetimeFigureOut">
              <a:rPr lang="fr-FR" smtClean="0"/>
              <a:t>02/10/2024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3795694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0D7E065-6677-4596-889F-B9EFA7934F8C}" type="datetimeFigureOut">
              <a:rPr lang="fr-FR" smtClean="0"/>
              <a:t>02/10/2024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3327639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0D7E065-6677-4596-889F-B9EFA7934F8C}" type="datetimeFigureOut">
              <a:rPr lang="fr-FR" smtClean="0"/>
              <a:t>02/10/2024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1309438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0D7E065-6677-4596-889F-B9EFA7934F8C}" type="datetimeFigureOut">
              <a:rPr lang="fr-FR" smtClean="0"/>
              <a:t>02/10/2024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570802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D7E065-6677-4596-889F-B9EFA7934F8C}" type="datetimeFigureOut">
              <a:rPr lang="fr-FR" smtClean="0"/>
              <a:t>02/10/2024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1575484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0D7E065-6677-4596-889F-B9EFA7934F8C}" type="datetimeFigureOut">
              <a:rPr lang="fr-FR" smtClean="0"/>
              <a:t>02/10/2024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210496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0D7E065-6677-4596-889F-B9EFA7934F8C}" type="datetimeFigureOut">
              <a:rPr lang="fr-FR" smtClean="0"/>
              <a:t>02/10/2024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1530891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dirty="0"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D7E065-6677-4596-889F-B9EFA7934F8C}" type="datetimeFigureOut">
              <a:rPr lang="fr-FR" smtClean="0"/>
              <a:t>02/10/2024</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6D312B1-A9C2-448E-B208-1F076924FB30}" type="slidenum">
              <a:rPr lang="fr-FR" smtClean="0"/>
              <a:t>‹N°›</a:t>
            </a:fld>
            <a:endParaRPr lang="fr-FR"/>
          </a:p>
        </p:txBody>
      </p:sp>
    </p:spTree>
    <p:extLst>
      <p:ext uri="{BB962C8B-B14F-4D97-AF65-F5344CB8AC3E}">
        <p14:creationId xmlns:p14="http://schemas.microsoft.com/office/powerpoint/2010/main" val="14486270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0B449-0B16-4061-B863-6290F3ECC167}" type="datetimeFigureOut">
              <a:rPr lang="fr-FR" smtClean="0"/>
              <a:t>04/10/2024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45CD1-6BAB-4D45-A0F9-98A1509C7190}" type="slidenum">
              <a:rPr lang="fr-FR" smtClean="0"/>
              <a:t>‹N°›</a:t>
            </a:fld>
            <a:endParaRPr lang="fr-FR"/>
          </a:p>
        </p:txBody>
      </p:sp>
    </p:spTree>
    <p:extLst>
      <p:ext uri="{BB962C8B-B14F-4D97-AF65-F5344CB8AC3E}">
        <p14:creationId xmlns:p14="http://schemas.microsoft.com/office/powerpoint/2010/main" val="206901277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1570" y="2774724"/>
            <a:ext cx="9411266" cy="1058593"/>
          </a:xfrm>
        </p:spPr>
        <p:txBody>
          <a:bodyPr/>
          <a:lstStyle/>
          <a:p>
            <a:r>
              <a:rPr lang="fr-FR" dirty="0" smtClean="0">
                <a:solidFill>
                  <a:schemeClr val="bg2">
                    <a:lumMod val="75000"/>
                  </a:schemeClr>
                </a:solidFill>
              </a:rPr>
              <a:t>Classification des entreprises </a:t>
            </a:r>
            <a:endParaRPr lang="fr-FR" dirty="0">
              <a:solidFill>
                <a:schemeClr val="bg2">
                  <a:lumMod val="75000"/>
                </a:schemeClr>
              </a:solidFill>
            </a:endParaRPr>
          </a:p>
        </p:txBody>
      </p:sp>
      <p:sp>
        <p:nvSpPr>
          <p:cNvPr id="3" name="Sous-titre 2"/>
          <p:cNvSpPr>
            <a:spLocks noGrp="1"/>
          </p:cNvSpPr>
          <p:nvPr>
            <p:ph type="subTitle" idx="1"/>
          </p:nvPr>
        </p:nvSpPr>
        <p:spPr>
          <a:xfrm>
            <a:off x="5496448" y="5819972"/>
            <a:ext cx="2270488" cy="1096899"/>
          </a:xfrm>
        </p:spPr>
        <p:txBody>
          <a:bodyPr>
            <a:normAutofit/>
          </a:bodyPr>
          <a:lstStyle/>
          <a:p>
            <a:r>
              <a:rPr lang="fr-FR" dirty="0" err="1" smtClean="0">
                <a:solidFill>
                  <a:schemeClr val="tx1"/>
                </a:solidFill>
              </a:rPr>
              <a:t>Realiser</a:t>
            </a:r>
            <a:r>
              <a:rPr lang="fr-FR" dirty="0" smtClean="0">
                <a:solidFill>
                  <a:schemeClr val="tx1"/>
                </a:solidFill>
              </a:rPr>
              <a:t> par:</a:t>
            </a:r>
          </a:p>
          <a:p>
            <a:r>
              <a:rPr lang="fr-FR" dirty="0" smtClean="0">
                <a:solidFill>
                  <a:schemeClr val="tx1"/>
                </a:solidFill>
              </a:rPr>
              <a:t>Dr. </a:t>
            </a:r>
            <a:r>
              <a:rPr lang="fr-FR" dirty="0" err="1" smtClean="0">
                <a:solidFill>
                  <a:schemeClr val="tx1"/>
                </a:solidFill>
              </a:rPr>
              <a:t>Omeiche</a:t>
            </a:r>
            <a:r>
              <a:rPr lang="fr-FR" dirty="0" smtClean="0">
                <a:solidFill>
                  <a:schemeClr val="tx1"/>
                </a:solidFill>
              </a:rPr>
              <a:t> </a:t>
            </a:r>
            <a:r>
              <a:rPr lang="fr-FR" dirty="0" err="1" smtClean="0">
                <a:solidFill>
                  <a:schemeClr val="tx1"/>
                </a:solidFill>
              </a:rPr>
              <a:t>khoula</a:t>
            </a:r>
            <a:r>
              <a:rPr lang="fr-FR" dirty="0" smtClean="0">
                <a:solidFill>
                  <a:schemeClr val="tx1"/>
                </a:solidFill>
              </a:rPr>
              <a:t> </a:t>
            </a:r>
            <a:endParaRPr lang="fr-FR" dirty="0">
              <a:solidFill>
                <a:schemeClr val="tx1"/>
              </a:solidFill>
            </a:endParaRPr>
          </a:p>
        </p:txBody>
      </p:sp>
      <p:sp>
        <p:nvSpPr>
          <p:cNvPr id="4" name="ZoneTexte 3"/>
          <p:cNvSpPr txBox="1"/>
          <p:nvPr/>
        </p:nvSpPr>
        <p:spPr>
          <a:xfrm>
            <a:off x="894944" y="2220665"/>
            <a:ext cx="2256817" cy="369332"/>
          </a:xfrm>
          <a:prstGeom prst="rect">
            <a:avLst/>
          </a:prstGeom>
          <a:noFill/>
        </p:spPr>
        <p:txBody>
          <a:bodyPr wrap="square" rtlCol="0">
            <a:spAutoFit/>
          </a:bodyPr>
          <a:lstStyle/>
          <a:p>
            <a:r>
              <a:rPr lang="fr-FR" dirty="0" smtClean="0">
                <a:solidFill>
                  <a:schemeClr val="bg2">
                    <a:lumMod val="25000"/>
                  </a:schemeClr>
                </a:solidFill>
              </a:rPr>
              <a:t>Cours </a:t>
            </a:r>
            <a:r>
              <a:rPr lang="fr-FR" dirty="0" smtClean="0">
                <a:solidFill>
                  <a:schemeClr val="bg2">
                    <a:lumMod val="25000"/>
                  </a:schemeClr>
                </a:solidFill>
              </a:rPr>
              <a:t>02</a:t>
            </a:r>
            <a:endParaRPr lang="fr-FR" dirty="0">
              <a:solidFill>
                <a:schemeClr val="bg2">
                  <a:lumMod val="25000"/>
                </a:schemeClr>
              </a:solidFill>
            </a:endParaRPr>
          </a:p>
        </p:txBody>
      </p:sp>
      <p:sp>
        <p:nvSpPr>
          <p:cNvPr id="5" name="Rectangle 4"/>
          <p:cNvSpPr/>
          <p:nvPr/>
        </p:nvSpPr>
        <p:spPr>
          <a:xfrm>
            <a:off x="2294373" y="211644"/>
            <a:ext cx="6096000" cy="1948226"/>
          </a:xfrm>
          <a:prstGeom prst="rect">
            <a:avLst/>
          </a:prstGeom>
        </p:spPr>
        <p:txBody>
          <a:bodyPr>
            <a:spAutoFit/>
          </a:bodyPr>
          <a:lstStyle/>
          <a:p>
            <a:pPr algn="ctr"/>
            <a:r>
              <a:rPr lang="fr-FR" sz="1600" b="1" dirty="0" smtClean="0">
                <a:solidFill>
                  <a:prstClr val="black"/>
                </a:solidFill>
                <a:latin typeface="Garamond" panose="02020404030301010803"/>
              </a:rPr>
              <a:t>Université </a:t>
            </a:r>
            <a:r>
              <a:rPr lang="fr-FR" sz="1600" b="1" dirty="0">
                <a:solidFill>
                  <a:prstClr val="black"/>
                </a:solidFill>
                <a:latin typeface="Garamond" panose="02020404030301010803"/>
              </a:rPr>
              <a:t>Larbi Ben M’</a:t>
            </a:r>
            <a:r>
              <a:rPr lang="fr-FR" sz="1600" b="1" dirty="0" err="1">
                <a:solidFill>
                  <a:prstClr val="black"/>
                </a:solidFill>
                <a:latin typeface="Garamond" panose="02020404030301010803"/>
              </a:rPr>
              <a:t>Hidi</a:t>
            </a:r>
            <a:r>
              <a:rPr lang="fr-FR" sz="1600" b="1" dirty="0">
                <a:solidFill>
                  <a:prstClr val="black"/>
                </a:solidFill>
                <a:latin typeface="Garamond" panose="02020404030301010803"/>
              </a:rPr>
              <a:t> "Oum El </a:t>
            </a:r>
            <a:r>
              <a:rPr lang="fr-FR" sz="1600" b="1" dirty="0" err="1">
                <a:solidFill>
                  <a:prstClr val="black"/>
                </a:solidFill>
                <a:latin typeface="Garamond" panose="02020404030301010803"/>
              </a:rPr>
              <a:t>Bouaghi</a:t>
            </a:r>
            <a:r>
              <a:rPr lang="fr-FR" sz="1600" b="1" dirty="0">
                <a:solidFill>
                  <a:prstClr val="black"/>
                </a:solidFill>
                <a:latin typeface="Garamond" panose="02020404030301010803"/>
              </a:rPr>
              <a:t>"</a:t>
            </a:r>
          </a:p>
          <a:p>
            <a:pPr lvl="0" algn="ctr" defTabSz="457200">
              <a:lnSpc>
                <a:spcPct val="120000"/>
              </a:lnSpc>
              <a:spcBef>
                <a:spcPct val="20000"/>
              </a:spcBef>
              <a:spcAft>
                <a:spcPts val="600"/>
              </a:spcAft>
              <a:buClr>
                <a:srgbClr val="D9B247"/>
              </a:buClr>
              <a:buSzPct val="115000"/>
            </a:pPr>
            <a:r>
              <a:rPr lang="fr-FR" sz="1600" b="1" dirty="0">
                <a:solidFill>
                  <a:prstClr val="black"/>
                </a:solidFill>
                <a:latin typeface="Garamond" panose="02020404030301010803"/>
              </a:rPr>
              <a:t>Faculté sciences de la terre et d'architecture</a:t>
            </a:r>
          </a:p>
          <a:p>
            <a:pPr lvl="0" algn="ctr" defTabSz="457200">
              <a:lnSpc>
                <a:spcPct val="120000"/>
              </a:lnSpc>
              <a:spcBef>
                <a:spcPct val="20000"/>
              </a:spcBef>
              <a:spcAft>
                <a:spcPts val="600"/>
              </a:spcAft>
              <a:buClr>
                <a:srgbClr val="D9B247"/>
              </a:buClr>
              <a:buSzPct val="115000"/>
            </a:pPr>
            <a:r>
              <a:rPr lang="fr-FR" sz="1600" b="1" dirty="0">
                <a:solidFill>
                  <a:prstClr val="black"/>
                </a:solidFill>
                <a:latin typeface="Garamond" panose="02020404030301010803"/>
              </a:rPr>
              <a:t>département Géographie et aménagement du </a:t>
            </a:r>
            <a:r>
              <a:rPr lang="fr-FR" sz="1600" b="1" dirty="0" smtClean="0">
                <a:solidFill>
                  <a:prstClr val="black"/>
                </a:solidFill>
                <a:latin typeface="Garamond" panose="02020404030301010803"/>
              </a:rPr>
              <a:t>territoire</a:t>
            </a:r>
          </a:p>
          <a:p>
            <a:pPr lvl="0" algn="ctr" defTabSz="457200">
              <a:lnSpc>
                <a:spcPct val="120000"/>
              </a:lnSpc>
              <a:spcBef>
                <a:spcPct val="20000"/>
              </a:spcBef>
              <a:spcAft>
                <a:spcPts val="600"/>
              </a:spcAft>
              <a:buClr>
                <a:srgbClr val="D9B247"/>
              </a:buClr>
              <a:buSzPct val="115000"/>
            </a:pPr>
            <a:r>
              <a:rPr lang="fr-FR" sz="1600" b="1" dirty="0" smtClean="0">
                <a:solidFill>
                  <a:prstClr val="black"/>
                </a:solidFill>
                <a:latin typeface="Garamond" panose="02020404030301010803"/>
              </a:rPr>
              <a:t>Master </a:t>
            </a:r>
            <a:r>
              <a:rPr lang="fr-FR" sz="1600" b="1" dirty="0" smtClean="0">
                <a:solidFill>
                  <a:prstClr val="black"/>
                </a:solidFill>
                <a:latin typeface="Garamond" panose="02020404030301010803"/>
              </a:rPr>
              <a:t>02: </a:t>
            </a:r>
            <a:r>
              <a:rPr lang="fr-FR" sz="1600" b="1" dirty="0" smtClean="0">
                <a:solidFill>
                  <a:prstClr val="black"/>
                </a:solidFill>
                <a:latin typeface="Garamond" panose="02020404030301010803"/>
              </a:rPr>
              <a:t>Aménagement urbain</a:t>
            </a:r>
          </a:p>
          <a:p>
            <a:pPr lvl="0" algn="ctr" defTabSz="457200">
              <a:lnSpc>
                <a:spcPct val="120000"/>
              </a:lnSpc>
              <a:spcBef>
                <a:spcPct val="20000"/>
              </a:spcBef>
              <a:spcAft>
                <a:spcPts val="600"/>
              </a:spcAft>
              <a:buClr>
                <a:srgbClr val="D9B247"/>
              </a:buClr>
              <a:buSzPct val="115000"/>
            </a:pPr>
            <a:r>
              <a:rPr lang="fr-FR" sz="1600" b="1" dirty="0" smtClean="0">
                <a:solidFill>
                  <a:prstClr val="black"/>
                </a:solidFill>
                <a:latin typeface="Garamond" panose="02020404030301010803"/>
              </a:rPr>
              <a:t>Module : </a:t>
            </a:r>
            <a:r>
              <a:rPr lang="fr-FR" sz="1600" b="1" dirty="0" smtClean="0">
                <a:solidFill>
                  <a:prstClr val="black"/>
                </a:solidFill>
                <a:latin typeface="Garamond" panose="02020404030301010803"/>
              </a:rPr>
              <a:t>Entrepreneuriat </a:t>
            </a:r>
            <a:r>
              <a:rPr lang="fr-FR" sz="1600" b="1" dirty="0" smtClean="0">
                <a:solidFill>
                  <a:prstClr val="black"/>
                </a:solidFill>
                <a:latin typeface="Garamond" panose="02020404030301010803"/>
              </a:rPr>
              <a:t> </a:t>
            </a:r>
            <a:endParaRPr lang="fr-FR" sz="1600" b="1" dirty="0" smtClean="0">
              <a:solidFill>
                <a:prstClr val="black"/>
              </a:solidFill>
              <a:latin typeface="Garamond" panose="02020404030301010803"/>
            </a:endParaRPr>
          </a:p>
        </p:txBody>
      </p:sp>
    </p:spTree>
    <p:extLst>
      <p:ext uri="{BB962C8B-B14F-4D97-AF65-F5344CB8AC3E}">
        <p14:creationId xmlns:p14="http://schemas.microsoft.com/office/powerpoint/2010/main" val="4053298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536266" y="1585848"/>
            <a:ext cx="8612598" cy="523220"/>
          </a:xfrm>
          <a:prstGeom prst="rect">
            <a:avLst/>
          </a:prstGeom>
        </p:spPr>
        <p:txBody>
          <a:bodyPr wrap="square">
            <a:spAutoFit/>
          </a:bodyPr>
          <a:lstStyle/>
          <a:p>
            <a:r>
              <a:rPr lang="fr-FR" sz="2800" b="1" dirty="0" smtClean="0">
                <a:solidFill>
                  <a:schemeClr val="accent1">
                    <a:lumMod val="50000"/>
                  </a:schemeClr>
                </a:solidFill>
                <a:latin typeface="Garamond" panose="02020404030301010803" pitchFamily="18" charset="0"/>
              </a:rPr>
              <a:t>1. Entreprise individuelle (personne physique) </a:t>
            </a:r>
            <a:endParaRPr lang="fr-FR" sz="2800" b="1" dirty="0">
              <a:solidFill>
                <a:schemeClr val="accent1">
                  <a:lumMod val="50000"/>
                </a:schemeClr>
              </a:solidFill>
            </a:endParaRPr>
          </a:p>
        </p:txBody>
      </p:sp>
      <p:sp>
        <p:nvSpPr>
          <p:cNvPr id="5" name="Rectangle 4"/>
          <p:cNvSpPr/>
          <p:nvPr/>
        </p:nvSpPr>
        <p:spPr>
          <a:xfrm>
            <a:off x="196469" y="187098"/>
            <a:ext cx="5646097" cy="584775"/>
          </a:xfrm>
          <a:prstGeom prst="rect">
            <a:avLst/>
          </a:prstGeom>
        </p:spPr>
        <p:txBody>
          <a:bodyPr wrap="none">
            <a:spAutoFit/>
          </a:bodyPr>
          <a:lstStyle/>
          <a:p>
            <a:r>
              <a:rPr lang="fr-FR" sz="3200" b="1" dirty="0">
                <a:solidFill>
                  <a:schemeClr val="accent6">
                    <a:lumMod val="75000"/>
                  </a:schemeClr>
                </a:solidFill>
              </a:rPr>
              <a:t>3</a:t>
            </a:r>
            <a:r>
              <a:rPr lang="fr-FR" sz="3200" b="1" dirty="0" smtClean="0">
                <a:solidFill>
                  <a:schemeClr val="accent6">
                    <a:lumMod val="75000"/>
                  </a:schemeClr>
                </a:solidFill>
              </a:rPr>
              <a:t>. La classification juridique</a:t>
            </a:r>
            <a:endParaRPr lang="fr-FR" sz="3200" b="1" dirty="0">
              <a:solidFill>
                <a:schemeClr val="accent6">
                  <a:lumMod val="75000"/>
                </a:schemeClr>
              </a:solidFill>
            </a:endParaRPr>
          </a:p>
        </p:txBody>
      </p:sp>
      <p:sp>
        <p:nvSpPr>
          <p:cNvPr id="2" name="Rectangle 1"/>
          <p:cNvSpPr/>
          <p:nvPr/>
        </p:nvSpPr>
        <p:spPr>
          <a:xfrm>
            <a:off x="529454" y="2943634"/>
            <a:ext cx="10626223" cy="2677656"/>
          </a:xfrm>
          <a:prstGeom prst="rect">
            <a:avLst/>
          </a:prstGeom>
        </p:spPr>
        <p:txBody>
          <a:bodyPr wrap="square">
            <a:spAutoFit/>
          </a:bodyPr>
          <a:lstStyle/>
          <a:p>
            <a:pPr algn="just"/>
            <a:r>
              <a:rPr lang="fr-FR" sz="2400" dirty="0" smtClean="0">
                <a:latin typeface="Garamond" panose="02020404030301010803" pitchFamily="18" charset="0"/>
              </a:rPr>
              <a:t>Une entreprise individuelle est généralement de petite taille. </a:t>
            </a:r>
          </a:p>
          <a:p>
            <a:pPr algn="just"/>
            <a:r>
              <a:rPr lang="fr-FR" sz="2400" dirty="0" smtClean="0">
                <a:latin typeface="Garamond" panose="02020404030301010803" pitchFamily="18" charset="0"/>
              </a:rPr>
              <a:t>Le propriétaire doit s'inscrire comme commerçant au registre du commerce et obtenir sa carte professionnelle. </a:t>
            </a:r>
          </a:p>
          <a:p>
            <a:pPr algn="just"/>
            <a:r>
              <a:rPr lang="fr-FR" sz="2400" dirty="0" smtClean="0">
                <a:latin typeface="Garamond" panose="02020404030301010803" pitchFamily="18" charset="0"/>
              </a:rPr>
              <a:t>Cette forme offre l'avantage de </a:t>
            </a:r>
            <a:r>
              <a:rPr lang="fr-FR" sz="2400" b="1" dirty="0" smtClean="0">
                <a:latin typeface="Garamond" panose="02020404030301010803" pitchFamily="18" charset="0"/>
              </a:rPr>
              <a:t>ne demander aucun statut</a:t>
            </a:r>
            <a:r>
              <a:rPr lang="fr-FR" sz="2400" dirty="0" smtClean="0">
                <a:latin typeface="Garamond" panose="02020404030301010803" pitchFamily="18" charset="0"/>
              </a:rPr>
              <a:t>, un associé n'est pas nécessaire, et l'inscription au </a:t>
            </a:r>
            <a:r>
              <a:rPr lang="fr-FR" sz="2400" b="1" dirty="0" smtClean="0">
                <a:latin typeface="Garamond" panose="02020404030301010803" pitchFamily="18" charset="0"/>
              </a:rPr>
              <a:t>registre du commerce est rapide</a:t>
            </a:r>
            <a:r>
              <a:rPr lang="fr-FR" sz="2400" dirty="0" smtClean="0">
                <a:latin typeface="Garamond" panose="02020404030301010803" pitchFamily="18" charset="0"/>
              </a:rPr>
              <a:t>. </a:t>
            </a:r>
          </a:p>
          <a:p>
            <a:pPr algn="just"/>
            <a:r>
              <a:rPr lang="fr-FR" sz="2400" dirty="0" smtClean="0">
                <a:latin typeface="Garamond" panose="02020404030301010803" pitchFamily="18" charset="0"/>
              </a:rPr>
              <a:t>Le propriétaire est par contre responsable du patrimoine de l'entreprise, et donc, de ses dettes.</a:t>
            </a:r>
            <a:endParaRPr lang="fr-FR" sz="2400" dirty="0">
              <a:latin typeface="Garamond" panose="02020404030301010803" pitchFamily="18" charset="0"/>
            </a:endParaRPr>
          </a:p>
        </p:txBody>
      </p:sp>
      <p:sp>
        <p:nvSpPr>
          <p:cNvPr id="13" name="Rectangle 12"/>
          <p:cNvSpPr/>
          <p:nvPr/>
        </p:nvSpPr>
        <p:spPr>
          <a:xfrm>
            <a:off x="1234953" y="905171"/>
            <a:ext cx="4572662" cy="584775"/>
          </a:xfrm>
          <a:prstGeom prst="rect">
            <a:avLst/>
          </a:prstGeom>
        </p:spPr>
        <p:txBody>
          <a:bodyPr wrap="none">
            <a:spAutoFit/>
          </a:bodyPr>
          <a:lstStyle/>
          <a:p>
            <a:r>
              <a:rPr lang="fr-FR" sz="3200" b="1" dirty="0" smtClean="0">
                <a:solidFill>
                  <a:schemeClr val="accent3">
                    <a:lumMod val="75000"/>
                  </a:schemeClr>
                </a:solidFill>
                <a:latin typeface="Garamond" panose="02020404030301010803" pitchFamily="18" charset="0"/>
              </a:rPr>
              <a:t>A. Société des personnes </a:t>
            </a:r>
            <a:endParaRPr lang="fr-FR" sz="3200" b="1" dirty="0" smtClean="0">
              <a:solidFill>
                <a:schemeClr val="accent3">
                  <a:lumMod val="75000"/>
                </a:schemeClr>
              </a:solidFill>
              <a:latin typeface="Garamond" panose="02020404030301010803" pitchFamily="18" charset="0"/>
            </a:endParaRPr>
          </a:p>
        </p:txBody>
      </p:sp>
    </p:spTree>
    <p:extLst>
      <p:ext uri="{BB962C8B-B14F-4D97-AF65-F5344CB8AC3E}">
        <p14:creationId xmlns:p14="http://schemas.microsoft.com/office/powerpoint/2010/main" val="1672063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536267" y="1489946"/>
            <a:ext cx="8612598" cy="523220"/>
          </a:xfrm>
          <a:prstGeom prst="rect">
            <a:avLst/>
          </a:prstGeom>
        </p:spPr>
        <p:txBody>
          <a:bodyPr wrap="square">
            <a:spAutoFit/>
          </a:bodyPr>
          <a:lstStyle/>
          <a:p>
            <a:r>
              <a:rPr lang="fr-FR" sz="2800" b="1" dirty="0" smtClean="0">
                <a:solidFill>
                  <a:schemeClr val="accent1">
                    <a:lumMod val="50000"/>
                  </a:schemeClr>
                </a:solidFill>
                <a:latin typeface="Garamond" panose="02020404030301010803" pitchFamily="18" charset="0"/>
              </a:rPr>
              <a:t>2. Société à responsabilité limitée (SARL) </a:t>
            </a:r>
            <a:endParaRPr lang="fr-FR" sz="2800" b="1" dirty="0">
              <a:solidFill>
                <a:schemeClr val="accent1">
                  <a:lumMod val="50000"/>
                </a:schemeClr>
              </a:solidFill>
            </a:endParaRPr>
          </a:p>
        </p:txBody>
      </p:sp>
      <p:sp>
        <p:nvSpPr>
          <p:cNvPr id="5" name="Rectangle 4"/>
          <p:cNvSpPr/>
          <p:nvPr/>
        </p:nvSpPr>
        <p:spPr>
          <a:xfrm>
            <a:off x="196469" y="187098"/>
            <a:ext cx="5646097" cy="584775"/>
          </a:xfrm>
          <a:prstGeom prst="rect">
            <a:avLst/>
          </a:prstGeom>
        </p:spPr>
        <p:txBody>
          <a:bodyPr wrap="none">
            <a:spAutoFit/>
          </a:bodyPr>
          <a:lstStyle/>
          <a:p>
            <a:r>
              <a:rPr lang="fr-FR" sz="3200" b="1" dirty="0">
                <a:solidFill>
                  <a:schemeClr val="accent6">
                    <a:lumMod val="75000"/>
                  </a:schemeClr>
                </a:solidFill>
              </a:rPr>
              <a:t>3</a:t>
            </a:r>
            <a:r>
              <a:rPr lang="fr-FR" sz="3200" b="1" dirty="0" smtClean="0">
                <a:solidFill>
                  <a:schemeClr val="accent6">
                    <a:lumMod val="75000"/>
                  </a:schemeClr>
                </a:solidFill>
              </a:rPr>
              <a:t>. La classification juridique</a:t>
            </a:r>
            <a:endParaRPr lang="fr-FR" sz="3200" b="1" dirty="0">
              <a:solidFill>
                <a:schemeClr val="accent6">
                  <a:lumMod val="75000"/>
                </a:schemeClr>
              </a:solidFill>
            </a:endParaRPr>
          </a:p>
        </p:txBody>
      </p:sp>
      <p:sp>
        <p:nvSpPr>
          <p:cNvPr id="2" name="Rectangle 1"/>
          <p:cNvSpPr/>
          <p:nvPr/>
        </p:nvSpPr>
        <p:spPr>
          <a:xfrm>
            <a:off x="609224" y="2231253"/>
            <a:ext cx="10626223" cy="4154984"/>
          </a:xfrm>
          <a:prstGeom prst="rect">
            <a:avLst/>
          </a:prstGeom>
        </p:spPr>
        <p:txBody>
          <a:bodyPr wrap="square">
            <a:spAutoFit/>
          </a:bodyPr>
          <a:lstStyle/>
          <a:p>
            <a:pPr algn="just"/>
            <a:r>
              <a:rPr lang="fr-FR" sz="2400" dirty="0" smtClean="0">
                <a:latin typeface="Garamond" panose="02020404030301010803" pitchFamily="18" charset="0"/>
              </a:rPr>
              <a:t>C'est une société de capitaux, constituée entre deux (</a:t>
            </a:r>
            <a:r>
              <a:rPr lang="fr-FR" sz="2400" b="1" dirty="0" smtClean="0">
                <a:latin typeface="Garamond" panose="02020404030301010803" pitchFamily="18" charset="0"/>
              </a:rPr>
              <a:t>02) associés au moins et  cinquante (50)</a:t>
            </a:r>
            <a:r>
              <a:rPr lang="fr-FR" sz="2400" dirty="0" smtClean="0">
                <a:latin typeface="Garamond" panose="02020404030301010803" pitchFamily="18" charset="0"/>
              </a:rPr>
              <a:t> au plus, son capital social est librement déterminé par les associés dans les statuts constitutifs de la société. </a:t>
            </a:r>
          </a:p>
          <a:p>
            <a:pPr algn="just"/>
            <a:r>
              <a:rPr lang="fr-FR" sz="2400" dirty="0" smtClean="0">
                <a:latin typeface="Garamond" panose="02020404030301010803" pitchFamily="18" charset="0"/>
              </a:rPr>
              <a:t>Les associés ne supportent </a:t>
            </a:r>
            <a:r>
              <a:rPr lang="fr-FR" sz="2400" b="1" dirty="0" smtClean="0">
                <a:latin typeface="Garamond" panose="02020404030301010803" pitchFamily="18" charset="0"/>
              </a:rPr>
              <a:t>les dettes que dans la limite du capital social </a:t>
            </a:r>
            <a:r>
              <a:rPr lang="fr-FR" sz="2400" dirty="0" smtClean="0">
                <a:latin typeface="Garamond" panose="02020404030301010803" pitchFamily="18" charset="0"/>
              </a:rPr>
              <a:t>en fonction de leur apport. L'apport peut être en industrie sans qu’il ne rentre dans la composition du capital social. Elle est gérée par un ou plusieurs gérants. L'inscription au registre du commerce confère à la société la personnalité morale et la qualité de commerçant aux gérants.</a:t>
            </a:r>
          </a:p>
          <a:p>
            <a:pPr algn="just"/>
            <a:r>
              <a:rPr lang="fr-FR" sz="2400" dirty="0" smtClean="0">
                <a:latin typeface="Garamond" panose="02020404030301010803" pitchFamily="18" charset="0"/>
              </a:rPr>
              <a:t>-Code de commerce, modifié et complété (articles 564 et 565).</a:t>
            </a:r>
          </a:p>
          <a:p>
            <a:pPr algn="just"/>
            <a:r>
              <a:rPr lang="fr-FR" sz="2400" dirty="0" smtClean="0">
                <a:latin typeface="Garamond" panose="02020404030301010803" pitchFamily="18" charset="0"/>
              </a:rPr>
              <a:t>-La loi n°15-20 du 30/12/2015, modifiant et complétant, les articles 566, 567, 567 bis, et 567 bis 1, 590 du code de commerce.</a:t>
            </a:r>
            <a:endParaRPr lang="fr-FR" sz="2400" dirty="0">
              <a:latin typeface="Garamond" panose="02020404030301010803" pitchFamily="18" charset="0"/>
            </a:endParaRPr>
          </a:p>
        </p:txBody>
      </p:sp>
      <p:sp>
        <p:nvSpPr>
          <p:cNvPr id="6" name="Rectangle 5"/>
          <p:cNvSpPr/>
          <p:nvPr/>
        </p:nvSpPr>
        <p:spPr>
          <a:xfrm>
            <a:off x="1234953" y="905171"/>
            <a:ext cx="4572662" cy="584775"/>
          </a:xfrm>
          <a:prstGeom prst="rect">
            <a:avLst/>
          </a:prstGeom>
        </p:spPr>
        <p:txBody>
          <a:bodyPr wrap="none">
            <a:spAutoFit/>
          </a:bodyPr>
          <a:lstStyle/>
          <a:p>
            <a:r>
              <a:rPr lang="fr-FR" sz="3200" b="1" dirty="0" smtClean="0">
                <a:solidFill>
                  <a:schemeClr val="accent3">
                    <a:lumMod val="75000"/>
                  </a:schemeClr>
                </a:solidFill>
                <a:latin typeface="Garamond" panose="02020404030301010803" pitchFamily="18" charset="0"/>
              </a:rPr>
              <a:t>A. Société des personnes </a:t>
            </a:r>
            <a:endParaRPr lang="fr-FR" sz="3200" b="1" dirty="0" smtClean="0">
              <a:solidFill>
                <a:schemeClr val="accent3">
                  <a:lumMod val="75000"/>
                </a:schemeClr>
              </a:solidFill>
              <a:latin typeface="Garamond" panose="02020404030301010803" pitchFamily="18" charset="0"/>
            </a:endParaRPr>
          </a:p>
        </p:txBody>
      </p:sp>
    </p:spTree>
    <p:extLst>
      <p:ext uri="{BB962C8B-B14F-4D97-AF65-F5344CB8AC3E}">
        <p14:creationId xmlns:p14="http://schemas.microsoft.com/office/powerpoint/2010/main" val="3740174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234953" y="1489946"/>
            <a:ext cx="9668937" cy="523220"/>
          </a:xfrm>
          <a:prstGeom prst="rect">
            <a:avLst/>
          </a:prstGeom>
        </p:spPr>
        <p:txBody>
          <a:bodyPr wrap="square">
            <a:spAutoFit/>
          </a:bodyPr>
          <a:lstStyle/>
          <a:p>
            <a:r>
              <a:rPr lang="fr-FR" sz="2800" b="1" dirty="0" smtClean="0">
                <a:solidFill>
                  <a:schemeClr val="accent1">
                    <a:lumMod val="50000"/>
                  </a:schemeClr>
                </a:solidFill>
                <a:latin typeface="Garamond" panose="02020404030301010803" pitchFamily="18" charset="0"/>
              </a:rPr>
              <a:t>3. Entreprise unipersonnelle à responsabilité limitée (EURL) </a:t>
            </a:r>
            <a:endParaRPr lang="fr-FR" sz="2800" b="1" dirty="0">
              <a:solidFill>
                <a:schemeClr val="accent1">
                  <a:lumMod val="50000"/>
                </a:schemeClr>
              </a:solidFill>
            </a:endParaRPr>
          </a:p>
        </p:txBody>
      </p:sp>
      <p:sp>
        <p:nvSpPr>
          <p:cNvPr id="5" name="Rectangle 4"/>
          <p:cNvSpPr/>
          <p:nvPr/>
        </p:nvSpPr>
        <p:spPr>
          <a:xfrm>
            <a:off x="196469" y="187098"/>
            <a:ext cx="5646097" cy="584775"/>
          </a:xfrm>
          <a:prstGeom prst="rect">
            <a:avLst/>
          </a:prstGeom>
        </p:spPr>
        <p:txBody>
          <a:bodyPr wrap="none">
            <a:spAutoFit/>
          </a:bodyPr>
          <a:lstStyle/>
          <a:p>
            <a:r>
              <a:rPr lang="fr-FR" sz="3200" b="1" dirty="0">
                <a:solidFill>
                  <a:schemeClr val="accent6">
                    <a:lumMod val="75000"/>
                  </a:schemeClr>
                </a:solidFill>
              </a:rPr>
              <a:t>3</a:t>
            </a:r>
            <a:r>
              <a:rPr lang="fr-FR" sz="3200" b="1" dirty="0" smtClean="0">
                <a:solidFill>
                  <a:schemeClr val="accent6">
                    <a:lumMod val="75000"/>
                  </a:schemeClr>
                </a:solidFill>
              </a:rPr>
              <a:t>. La classification juridique</a:t>
            </a:r>
            <a:endParaRPr lang="fr-FR" sz="3200" b="1" dirty="0">
              <a:solidFill>
                <a:schemeClr val="accent6">
                  <a:lumMod val="75000"/>
                </a:schemeClr>
              </a:solidFill>
            </a:endParaRPr>
          </a:p>
        </p:txBody>
      </p:sp>
      <p:sp>
        <p:nvSpPr>
          <p:cNvPr id="2" name="Rectangle 1"/>
          <p:cNvSpPr/>
          <p:nvPr/>
        </p:nvSpPr>
        <p:spPr>
          <a:xfrm>
            <a:off x="609224" y="2263151"/>
            <a:ext cx="10626223" cy="4154984"/>
          </a:xfrm>
          <a:prstGeom prst="rect">
            <a:avLst/>
          </a:prstGeom>
        </p:spPr>
        <p:txBody>
          <a:bodyPr wrap="square">
            <a:spAutoFit/>
          </a:bodyPr>
          <a:lstStyle/>
          <a:p>
            <a:pPr algn="just"/>
            <a:r>
              <a:rPr lang="fr-FR" sz="2400" dirty="0" smtClean="0">
                <a:latin typeface="Garamond" panose="02020404030301010803" pitchFamily="18" charset="0"/>
              </a:rPr>
              <a:t>l s'agit d'une entreprise constituée d'une </a:t>
            </a:r>
            <a:r>
              <a:rPr lang="fr-FR" sz="2400" b="1" dirty="0" smtClean="0">
                <a:latin typeface="Garamond" panose="02020404030301010803" pitchFamily="18" charset="0"/>
              </a:rPr>
              <a:t>seule personne</a:t>
            </a:r>
            <a:r>
              <a:rPr lang="fr-FR" sz="2400" dirty="0" smtClean="0">
                <a:latin typeface="Garamond" panose="02020404030301010803" pitchFamily="18" charset="0"/>
              </a:rPr>
              <a:t>, dont le capital social est librement déterminé par l'associé unique dans les statuts constitutifs. </a:t>
            </a:r>
          </a:p>
          <a:p>
            <a:pPr algn="just"/>
            <a:r>
              <a:rPr lang="fr-FR" sz="2400" dirty="0" smtClean="0">
                <a:latin typeface="Garamond" panose="02020404030301010803" pitchFamily="18" charset="0"/>
              </a:rPr>
              <a:t>Les biens personnels du fondateur sont séparés de ceux de son entreprise, il ne supporte  donc les dettes qu’à concurrence du capital social. </a:t>
            </a:r>
          </a:p>
          <a:p>
            <a:pPr algn="just"/>
            <a:r>
              <a:rPr lang="fr-FR" sz="2400" dirty="0" smtClean="0">
                <a:latin typeface="Garamond" panose="02020404030301010803" pitchFamily="18" charset="0"/>
              </a:rPr>
              <a:t>L'inscription au registre du commerce confère à l'entreprise la personnalité m</a:t>
            </a:r>
            <a:r>
              <a:rPr lang="fr-FR" sz="2400" b="1" dirty="0" smtClean="0">
                <a:latin typeface="Garamond" panose="02020404030301010803" pitchFamily="18" charset="0"/>
              </a:rPr>
              <a:t>orale</a:t>
            </a:r>
            <a:r>
              <a:rPr lang="fr-FR" sz="2400" dirty="0" smtClean="0">
                <a:latin typeface="Garamond" panose="02020404030301010803" pitchFamily="18" charset="0"/>
              </a:rPr>
              <a:t> et la qualité  de commerçant au gérant.</a:t>
            </a:r>
          </a:p>
          <a:p>
            <a:pPr algn="just"/>
            <a:r>
              <a:rPr lang="fr-FR" sz="2400" dirty="0" smtClean="0">
                <a:latin typeface="Garamond" panose="02020404030301010803" pitchFamily="18" charset="0"/>
              </a:rPr>
              <a:t>-Code de commerce, modifié et complété (564, 565, 590 bis, 590 bis 2 et 591).</a:t>
            </a:r>
          </a:p>
          <a:p>
            <a:pPr algn="just"/>
            <a:r>
              <a:rPr lang="fr-FR" sz="2400" dirty="0" smtClean="0">
                <a:latin typeface="Garamond" panose="02020404030301010803" pitchFamily="18" charset="0"/>
              </a:rPr>
              <a:t>-La loi n°15-20 du 30/12/2015, modifiant et complétant, les articles 566, 567, 567 bis 1, 590 du code de commerce.</a:t>
            </a:r>
          </a:p>
          <a:p>
            <a:pPr algn="just"/>
            <a:r>
              <a:rPr lang="fr-FR" sz="2400" dirty="0" smtClean="0">
                <a:latin typeface="Garamond" panose="02020404030301010803" pitchFamily="18" charset="0"/>
              </a:rPr>
              <a:t>-La loi n°15-20 du 30/12/2015, modifiant et complétant, les articles 566, 567, 567 bis, et 567 bis 1, 590 du code de commerce.</a:t>
            </a:r>
            <a:endParaRPr lang="fr-FR" sz="2400" dirty="0">
              <a:latin typeface="Garamond" panose="02020404030301010803" pitchFamily="18" charset="0"/>
            </a:endParaRPr>
          </a:p>
        </p:txBody>
      </p:sp>
      <p:sp>
        <p:nvSpPr>
          <p:cNvPr id="6" name="Rectangle 5"/>
          <p:cNvSpPr/>
          <p:nvPr/>
        </p:nvSpPr>
        <p:spPr>
          <a:xfrm>
            <a:off x="1234953" y="780178"/>
            <a:ext cx="4572662" cy="584775"/>
          </a:xfrm>
          <a:prstGeom prst="rect">
            <a:avLst/>
          </a:prstGeom>
        </p:spPr>
        <p:txBody>
          <a:bodyPr wrap="none">
            <a:spAutoFit/>
          </a:bodyPr>
          <a:lstStyle/>
          <a:p>
            <a:r>
              <a:rPr lang="fr-FR" sz="3200" b="1" dirty="0" smtClean="0">
                <a:solidFill>
                  <a:schemeClr val="accent3">
                    <a:lumMod val="75000"/>
                  </a:schemeClr>
                </a:solidFill>
                <a:latin typeface="Garamond" panose="02020404030301010803" pitchFamily="18" charset="0"/>
              </a:rPr>
              <a:t>A. Société des personnes </a:t>
            </a:r>
            <a:endParaRPr lang="fr-FR" sz="3200" b="1" dirty="0" smtClean="0">
              <a:solidFill>
                <a:schemeClr val="accent3">
                  <a:lumMod val="75000"/>
                </a:schemeClr>
              </a:solidFill>
              <a:latin typeface="Garamond" panose="02020404030301010803" pitchFamily="18" charset="0"/>
            </a:endParaRPr>
          </a:p>
        </p:txBody>
      </p:sp>
    </p:spTree>
    <p:extLst>
      <p:ext uri="{BB962C8B-B14F-4D97-AF65-F5344CB8AC3E}">
        <p14:creationId xmlns:p14="http://schemas.microsoft.com/office/powerpoint/2010/main" val="2888601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234953" y="1489946"/>
            <a:ext cx="9668937" cy="523220"/>
          </a:xfrm>
          <a:prstGeom prst="rect">
            <a:avLst/>
          </a:prstGeom>
        </p:spPr>
        <p:txBody>
          <a:bodyPr wrap="square">
            <a:spAutoFit/>
          </a:bodyPr>
          <a:lstStyle/>
          <a:p>
            <a:r>
              <a:rPr lang="fr-FR" sz="2800" b="1" dirty="0" smtClean="0">
                <a:solidFill>
                  <a:schemeClr val="accent1">
                    <a:lumMod val="50000"/>
                  </a:schemeClr>
                </a:solidFill>
                <a:latin typeface="Garamond" panose="02020404030301010803" pitchFamily="18" charset="0"/>
              </a:rPr>
              <a:t>4. Société non collectif </a:t>
            </a:r>
            <a:r>
              <a:rPr lang="ar-DZ" sz="2800" b="1" dirty="0" smtClean="0">
                <a:solidFill>
                  <a:schemeClr val="accent1">
                    <a:lumMod val="50000"/>
                  </a:schemeClr>
                </a:solidFill>
                <a:latin typeface="Garamond" panose="02020404030301010803" pitchFamily="18" charset="0"/>
              </a:rPr>
              <a:t>التضامن </a:t>
            </a:r>
            <a:endParaRPr lang="fr-FR" sz="2800" b="1" dirty="0">
              <a:solidFill>
                <a:schemeClr val="accent1">
                  <a:lumMod val="50000"/>
                </a:schemeClr>
              </a:solidFill>
            </a:endParaRPr>
          </a:p>
        </p:txBody>
      </p:sp>
      <p:sp>
        <p:nvSpPr>
          <p:cNvPr id="5" name="Rectangle 4"/>
          <p:cNvSpPr/>
          <p:nvPr/>
        </p:nvSpPr>
        <p:spPr>
          <a:xfrm>
            <a:off x="196469" y="187098"/>
            <a:ext cx="5646097" cy="584775"/>
          </a:xfrm>
          <a:prstGeom prst="rect">
            <a:avLst/>
          </a:prstGeom>
        </p:spPr>
        <p:txBody>
          <a:bodyPr wrap="none">
            <a:spAutoFit/>
          </a:bodyPr>
          <a:lstStyle/>
          <a:p>
            <a:r>
              <a:rPr lang="fr-FR" sz="3200" b="1" dirty="0">
                <a:solidFill>
                  <a:schemeClr val="accent6">
                    <a:lumMod val="75000"/>
                  </a:schemeClr>
                </a:solidFill>
              </a:rPr>
              <a:t>3</a:t>
            </a:r>
            <a:r>
              <a:rPr lang="fr-FR" sz="3200" b="1" dirty="0" smtClean="0">
                <a:solidFill>
                  <a:schemeClr val="accent6">
                    <a:lumMod val="75000"/>
                  </a:schemeClr>
                </a:solidFill>
              </a:rPr>
              <a:t>. La classification juridique</a:t>
            </a:r>
            <a:endParaRPr lang="fr-FR" sz="3200" b="1" dirty="0">
              <a:solidFill>
                <a:schemeClr val="accent6">
                  <a:lumMod val="75000"/>
                </a:schemeClr>
              </a:solidFill>
            </a:endParaRPr>
          </a:p>
        </p:txBody>
      </p:sp>
      <p:sp>
        <p:nvSpPr>
          <p:cNvPr id="2" name="Rectangle 1"/>
          <p:cNvSpPr/>
          <p:nvPr/>
        </p:nvSpPr>
        <p:spPr>
          <a:xfrm>
            <a:off x="609224" y="2263151"/>
            <a:ext cx="10626223" cy="3785652"/>
          </a:xfrm>
          <a:prstGeom prst="rect">
            <a:avLst/>
          </a:prstGeom>
        </p:spPr>
        <p:txBody>
          <a:bodyPr wrap="square">
            <a:spAutoFit/>
          </a:bodyPr>
          <a:lstStyle/>
          <a:p>
            <a:pPr algn="just"/>
            <a:r>
              <a:rPr lang="fr-FR" sz="2400" dirty="0" smtClean="0">
                <a:latin typeface="Garamond" panose="02020404030301010803" pitchFamily="18" charset="0"/>
              </a:rPr>
              <a:t>C'est une société de personnes, généralement </a:t>
            </a:r>
            <a:r>
              <a:rPr lang="fr-FR" sz="2400" b="1" dirty="0" smtClean="0">
                <a:latin typeface="Garamond" panose="02020404030301010803" pitchFamily="18" charset="0"/>
              </a:rPr>
              <a:t>familial</a:t>
            </a:r>
            <a:r>
              <a:rPr lang="fr-FR" sz="2400" dirty="0" smtClean="0">
                <a:latin typeface="Garamond" panose="02020404030301010803" pitchFamily="18" charset="0"/>
              </a:rPr>
              <a:t>e. </a:t>
            </a:r>
            <a:endParaRPr lang="ar-DZ" sz="2400" dirty="0" smtClean="0">
              <a:latin typeface="Garamond" panose="02020404030301010803" pitchFamily="18" charset="0"/>
            </a:endParaRPr>
          </a:p>
          <a:p>
            <a:pPr marL="342900" indent="-342900" algn="just">
              <a:buFont typeface="Wingdings" panose="05000000000000000000" pitchFamily="2" charset="2"/>
              <a:buChar char="§"/>
            </a:pPr>
            <a:r>
              <a:rPr lang="fr-FR" sz="2400" dirty="0" smtClean="0">
                <a:latin typeface="Garamond" panose="02020404030301010803" pitchFamily="18" charset="0"/>
              </a:rPr>
              <a:t>Le nombre minimum d'associés est fixé à deux (02) </a:t>
            </a:r>
            <a:endParaRPr lang="ar-DZ" sz="2400" dirty="0">
              <a:latin typeface="Garamond" panose="02020404030301010803" pitchFamily="18" charset="0"/>
            </a:endParaRPr>
          </a:p>
          <a:p>
            <a:pPr marL="342900" indent="-342900" algn="just">
              <a:buFont typeface="Wingdings" panose="05000000000000000000" pitchFamily="2" charset="2"/>
              <a:buChar char="§"/>
            </a:pPr>
            <a:r>
              <a:rPr lang="fr-FR" sz="2400" dirty="0" smtClean="0">
                <a:latin typeface="Garamond" panose="02020404030301010803" pitchFamily="18" charset="0"/>
              </a:rPr>
              <a:t>il n'est pas fixé de capital  minimum. </a:t>
            </a:r>
            <a:endParaRPr lang="ar-DZ" sz="2400" dirty="0">
              <a:latin typeface="Garamond" panose="02020404030301010803" pitchFamily="18" charset="0"/>
            </a:endParaRPr>
          </a:p>
          <a:p>
            <a:pPr marL="342900" indent="-342900" algn="just">
              <a:buFont typeface="Wingdings" panose="05000000000000000000" pitchFamily="2" charset="2"/>
              <a:buChar char="§"/>
            </a:pPr>
            <a:r>
              <a:rPr lang="fr-FR" sz="2400" dirty="0" smtClean="0">
                <a:latin typeface="Garamond" panose="02020404030301010803" pitchFamily="18" charset="0"/>
              </a:rPr>
              <a:t>La gérance appartient à tous les associés, sauf stipulation contraire des statuts. </a:t>
            </a:r>
            <a:endParaRPr lang="ar-DZ" sz="2400" dirty="0">
              <a:latin typeface="Garamond" panose="02020404030301010803" pitchFamily="18" charset="0"/>
            </a:endParaRPr>
          </a:p>
          <a:p>
            <a:pPr marL="342900" indent="-342900" algn="just">
              <a:buFont typeface="Wingdings" panose="05000000000000000000" pitchFamily="2" charset="2"/>
              <a:buChar char="§"/>
            </a:pPr>
            <a:r>
              <a:rPr lang="fr-FR" sz="2400" dirty="0" smtClean="0">
                <a:latin typeface="Garamond" panose="02020404030301010803" pitchFamily="18" charset="0"/>
              </a:rPr>
              <a:t>Le capital social est divisé en parts sociales, tous les associés participent et répondent indéfiniment et solidairement des dettes de la société</a:t>
            </a:r>
            <a:endParaRPr lang="ar-DZ" sz="2400" dirty="0" smtClean="0">
              <a:latin typeface="Garamond" panose="02020404030301010803" pitchFamily="18" charset="0"/>
            </a:endParaRPr>
          </a:p>
          <a:p>
            <a:pPr marL="342900" indent="-342900" algn="just">
              <a:buFont typeface="Wingdings" panose="05000000000000000000" pitchFamily="2" charset="2"/>
              <a:buChar char="§"/>
            </a:pPr>
            <a:r>
              <a:rPr lang="fr-FR" sz="2400" dirty="0" smtClean="0">
                <a:latin typeface="Garamond" panose="02020404030301010803" pitchFamily="18" charset="0"/>
              </a:rPr>
              <a:t>l'immatriculation au registre  du commerce confère à la société une personnalité morale et à tous les associés la qualité de commerçant.</a:t>
            </a:r>
          </a:p>
          <a:p>
            <a:pPr algn="just"/>
            <a:endParaRPr lang="ar-DZ" sz="2400" dirty="0">
              <a:latin typeface="Garamond" panose="02020404030301010803" pitchFamily="18" charset="0"/>
            </a:endParaRPr>
          </a:p>
          <a:p>
            <a:pPr algn="just"/>
            <a:r>
              <a:rPr lang="fr-FR" sz="2400" dirty="0" smtClean="0">
                <a:latin typeface="Garamond" panose="02020404030301010803" pitchFamily="18" charset="0"/>
              </a:rPr>
              <a:t>Code de commerce, modifié et complété (article 551 et  suivants).</a:t>
            </a:r>
            <a:endParaRPr lang="fr-FR" sz="2400" dirty="0">
              <a:latin typeface="Garamond" panose="02020404030301010803" pitchFamily="18" charset="0"/>
            </a:endParaRPr>
          </a:p>
        </p:txBody>
      </p:sp>
      <p:sp>
        <p:nvSpPr>
          <p:cNvPr id="6" name="Rectangle 5"/>
          <p:cNvSpPr/>
          <p:nvPr/>
        </p:nvSpPr>
        <p:spPr>
          <a:xfrm>
            <a:off x="1234953" y="780178"/>
            <a:ext cx="4572662" cy="584775"/>
          </a:xfrm>
          <a:prstGeom prst="rect">
            <a:avLst/>
          </a:prstGeom>
        </p:spPr>
        <p:txBody>
          <a:bodyPr wrap="none">
            <a:spAutoFit/>
          </a:bodyPr>
          <a:lstStyle/>
          <a:p>
            <a:r>
              <a:rPr lang="fr-FR" sz="3200" b="1" dirty="0" smtClean="0">
                <a:solidFill>
                  <a:schemeClr val="accent3">
                    <a:lumMod val="75000"/>
                  </a:schemeClr>
                </a:solidFill>
                <a:latin typeface="Garamond" panose="02020404030301010803" pitchFamily="18" charset="0"/>
              </a:rPr>
              <a:t>A. Société des personnes </a:t>
            </a:r>
            <a:endParaRPr lang="fr-FR" sz="3200" b="1" dirty="0" smtClean="0">
              <a:solidFill>
                <a:schemeClr val="accent3">
                  <a:lumMod val="75000"/>
                </a:schemeClr>
              </a:solidFill>
              <a:latin typeface="Garamond" panose="02020404030301010803" pitchFamily="18" charset="0"/>
            </a:endParaRPr>
          </a:p>
        </p:txBody>
      </p:sp>
    </p:spTree>
    <p:extLst>
      <p:ext uri="{BB962C8B-B14F-4D97-AF65-F5344CB8AC3E}">
        <p14:creationId xmlns:p14="http://schemas.microsoft.com/office/powerpoint/2010/main" val="37316306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234953" y="1489946"/>
            <a:ext cx="9668937" cy="523220"/>
          </a:xfrm>
          <a:prstGeom prst="rect">
            <a:avLst/>
          </a:prstGeom>
        </p:spPr>
        <p:txBody>
          <a:bodyPr wrap="square">
            <a:spAutoFit/>
          </a:bodyPr>
          <a:lstStyle/>
          <a:p>
            <a:r>
              <a:rPr lang="fr-FR" sz="2800" b="1" dirty="0" smtClean="0">
                <a:solidFill>
                  <a:schemeClr val="accent1">
                    <a:lumMod val="50000"/>
                  </a:schemeClr>
                </a:solidFill>
                <a:latin typeface="Garamond" panose="02020404030301010803" pitchFamily="18" charset="0"/>
              </a:rPr>
              <a:t>1. Société par action (SPA)   </a:t>
            </a:r>
            <a:r>
              <a:rPr lang="ar-DZ" sz="2800" b="1" dirty="0" smtClean="0">
                <a:solidFill>
                  <a:schemeClr val="accent1">
                    <a:lumMod val="50000"/>
                  </a:schemeClr>
                </a:solidFill>
                <a:latin typeface="Garamond" panose="02020404030301010803" pitchFamily="18" charset="0"/>
              </a:rPr>
              <a:t>المساهمة</a:t>
            </a:r>
            <a:r>
              <a:rPr lang="fr-FR" sz="2800" b="1" dirty="0" smtClean="0">
                <a:solidFill>
                  <a:schemeClr val="accent1">
                    <a:lumMod val="50000"/>
                  </a:schemeClr>
                </a:solidFill>
                <a:latin typeface="Garamond" panose="02020404030301010803" pitchFamily="18" charset="0"/>
              </a:rPr>
              <a:t> </a:t>
            </a:r>
            <a:endParaRPr lang="fr-FR" sz="2800" b="1" dirty="0">
              <a:solidFill>
                <a:schemeClr val="accent1">
                  <a:lumMod val="50000"/>
                </a:schemeClr>
              </a:solidFill>
            </a:endParaRPr>
          </a:p>
        </p:txBody>
      </p:sp>
      <p:sp>
        <p:nvSpPr>
          <p:cNvPr id="5" name="Rectangle 4"/>
          <p:cNvSpPr/>
          <p:nvPr/>
        </p:nvSpPr>
        <p:spPr>
          <a:xfrm>
            <a:off x="196469" y="187098"/>
            <a:ext cx="5646097" cy="584775"/>
          </a:xfrm>
          <a:prstGeom prst="rect">
            <a:avLst/>
          </a:prstGeom>
        </p:spPr>
        <p:txBody>
          <a:bodyPr wrap="none">
            <a:spAutoFit/>
          </a:bodyPr>
          <a:lstStyle/>
          <a:p>
            <a:r>
              <a:rPr lang="fr-FR" sz="3200" b="1" dirty="0">
                <a:solidFill>
                  <a:schemeClr val="accent6">
                    <a:lumMod val="75000"/>
                  </a:schemeClr>
                </a:solidFill>
              </a:rPr>
              <a:t>3</a:t>
            </a:r>
            <a:r>
              <a:rPr lang="fr-FR" sz="3200" b="1" dirty="0" smtClean="0">
                <a:solidFill>
                  <a:schemeClr val="accent6">
                    <a:lumMod val="75000"/>
                  </a:schemeClr>
                </a:solidFill>
              </a:rPr>
              <a:t>. La classification juridique</a:t>
            </a:r>
            <a:endParaRPr lang="fr-FR" sz="3200" b="1" dirty="0">
              <a:solidFill>
                <a:schemeClr val="accent6">
                  <a:lumMod val="75000"/>
                </a:schemeClr>
              </a:solidFill>
            </a:endParaRPr>
          </a:p>
        </p:txBody>
      </p:sp>
      <p:sp>
        <p:nvSpPr>
          <p:cNvPr id="2" name="Rectangle 1"/>
          <p:cNvSpPr/>
          <p:nvPr/>
        </p:nvSpPr>
        <p:spPr>
          <a:xfrm>
            <a:off x="0" y="2083026"/>
            <a:ext cx="11865935" cy="4524315"/>
          </a:xfrm>
          <a:prstGeom prst="rect">
            <a:avLst/>
          </a:prstGeom>
          <a:noFill/>
        </p:spPr>
        <p:txBody>
          <a:bodyPr wrap="square">
            <a:spAutoFit/>
          </a:bodyPr>
          <a:lstStyle/>
          <a:p>
            <a:pPr algn="just"/>
            <a:r>
              <a:rPr lang="fr-FR" sz="2400" dirty="0" smtClean="0">
                <a:latin typeface="Garamond" panose="02020404030301010803" pitchFamily="18" charset="0"/>
              </a:rPr>
              <a:t>C'est une société à capitaux, c’est  la forme par excellence des sociétés d’envergure, elle est constituée d’au moins sept (07) actionnaires. Le capital social minimum requis est de cinq millions de dinars algériens (5.000.000 DZD) dans le cas de  constitution avec appel public à l’épargne  et d’un million de dinars algériens (1.000.000 DZD) sans recours public à l’épargne.  Le capital social est divisé en actions.</a:t>
            </a:r>
          </a:p>
          <a:p>
            <a:pPr algn="just"/>
            <a:r>
              <a:rPr lang="fr-FR" sz="2400" dirty="0" smtClean="0">
                <a:latin typeface="Garamond" panose="02020404030301010803" pitchFamily="18" charset="0"/>
              </a:rPr>
              <a:t>Cette société  et est administrée par </a:t>
            </a:r>
            <a:r>
              <a:rPr lang="fr-FR" sz="2400" b="1" dirty="0" smtClean="0">
                <a:latin typeface="Garamond" panose="02020404030301010803" pitchFamily="18" charset="0"/>
              </a:rPr>
              <a:t>un conseil d'administration </a:t>
            </a:r>
            <a:r>
              <a:rPr lang="fr-FR" sz="2400" dirty="0" smtClean="0">
                <a:latin typeface="Garamond" panose="02020404030301010803" pitchFamily="18" charset="0"/>
              </a:rPr>
              <a:t>composé de trois (03) membres au moins et de  douze (12) au plus, présidé par l'un de ses membres. </a:t>
            </a:r>
          </a:p>
          <a:p>
            <a:pPr algn="just"/>
            <a:r>
              <a:rPr lang="fr-FR" sz="2400" dirty="0" smtClean="0">
                <a:latin typeface="Garamond" panose="02020404030301010803" pitchFamily="18" charset="0"/>
              </a:rPr>
              <a:t>Les règles de sa gestion sont clairement et strictement définies. </a:t>
            </a:r>
          </a:p>
          <a:p>
            <a:pPr algn="just"/>
            <a:r>
              <a:rPr lang="fr-FR" sz="2400" dirty="0" smtClean="0">
                <a:latin typeface="Garamond" panose="02020404030301010803" pitchFamily="18" charset="0"/>
              </a:rPr>
              <a:t>Les actionnaires répondent des dettes de la société dans la limite de leur participation au capital. L’immatriculation au registre du commerce confère à la société la personnalité morale et la qualité de commerçant aux membres du conseil d'administration.</a:t>
            </a:r>
          </a:p>
          <a:p>
            <a:pPr algn="just"/>
            <a:r>
              <a:rPr lang="fr-FR" sz="2400" dirty="0" smtClean="0">
                <a:latin typeface="Garamond" panose="02020404030301010803" pitchFamily="18" charset="0"/>
              </a:rPr>
              <a:t>-Code de commerce, modifié et complété (article 592 et suivants).</a:t>
            </a:r>
          </a:p>
        </p:txBody>
      </p:sp>
      <p:sp>
        <p:nvSpPr>
          <p:cNvPr id="6" name="Rectangle 5"/>
          <p:cNvSpPr/>
          <p:nvPr/>
        </p:nvSpPr>
        <p:spPr>
          <a:xfrm>
            <a:off x="1234953" y="780178"/>
            <a:ext cx="4301177" cy="584775"/>
          </a:xfrm>
          <a:prstGeom prst="rect">
            <a:avLst/>
          </a:prstGeom>
        </p:spPr>
        <p:txBody>
          <a:bodyPr wrap="none">
            <a:spAutoFit/>
          </a:bodyPr>
          <a:lstStyle/>
          <a:p>
            <a:r>
              <a:rPr lang="fr-FR" sz="3200" b="1" dirty="0">
                <a:solidFill>
                  <a:schemeClr val="accent3">
                    <a:lumMod val="75000"/>
                  </a:schemeClr>
                </a:solidFill>
                <a:latin typeface="Garamond" panose="02020404030301010803" pitchFamily="18" charset="0"/>
              </a:rPr>
              <a:t>B</a:t>
            </a:r>
            <a:r>
              <a:rPr lang="fr-FR" sz="3200" b="1" dirty="0" smtClean="0">
                <a:solidFill>
                  <a:schemeClr val="accent3">
                    <a:lumMod val="75000"/>
                  </a:schemeClr>
                </a:solidFill>
                <a:latin typeface="Garamond" panose="02020404030301010803" pitchFamily="18" charset="0"/>
              </a:rPr>
              <a:t>. Société des capitaux </a:t>
            </a:r>
            <a:endParaRPr lang="fr-FR" sz="3200" b="1" dirty="0" smtClean="0">
              <a:solidFill>
                <a:schemeClr val="accent3">
                  <a:lumMod val="75000"/>
                </a:schemeClr>
              </a:solidFill>
              <a:latin typeface="Garamond" panose="02020404030301010803" pitchFamily="18" charset="0"/>
            </a:endParaRPr>
          </a:p>
        </p:txBody>
      </p:sp>
    </p:spTree>
    <p:extLst>
      <p:ext uri="{BB962C8B-B14F-4D97-AF65-F5344CB8AC3E}">
        <p14:creationId xmlns:p14="http://schemas.microsoft.com/office/powerpoint/2010/main" val="27621412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809651" y="873258"/>
            <a:ext cx="2603400" cy="523220"/>
          </a:xfrm>
          <a:prstGeom prst="rect">
            <a:avLst/>
          </a:prstGeom>
        </p:spPr>
        <p:txBody>
          <a:bodyPr wrap="square">
            <a:spAutoFit/>
          </a:bodyPr>
          <a:lstStyle/>
          <a:p>
            <a:r>
              <a:rPr lang="fr-FR" sz="2800" b="1" dirty="0" smtClean="0">
                <a:solidFill>
                  <a:schemeClr val="accent1">
                    <a:lumMod val="50000"/>
                  </a:schemeClr>
                </a:solidFill>
                <a:latin typeface="Garamond" panose="02020404030301010803" pitchFamily="18" charset="0"/>
              </a:rPr>
              <a:t>Le groupement </a:t>
            </a:r>
            <a:endParaRPr lang="ar-DZ" sz="2800" b="1" dirty="0" smtClean="0">
              <a:solidFill>
                <a:schemeClr val="accent1">
                  <a:lumMod val="50000"/>
                </a:schemeClr>
              </a:solidFill>
              <a:latin typeface="Garamond" panose="02020404030301010803" pitchFamily="18" charset="0"/>
            </a:endParaRPr>
          </a:p>
        </p:txBody>
      </p:sp>
      <p:sp>
        <p:nvSpPr>
          <p:cNvPr id="5" name="Rectangle 4"/>
          <p:cNvSpPr/>
          <p:nvPr/>
        </p:nvSpPr>
        <p:spPr>
          <a:xfrm>
            <a:off x="196469" y="187098"/>
            <a:ext cx="5646097" cy="584775"/>
          </a:xfrm>
          <a:prstGeom prst="rect">
            <a:avLst/>
          </a:prstGeom>
        </p:spPr>
        <p:txBody>
          <a:bodyPr wrap="none">
            <a:spAutoFit/>
          </a:bodyPr>
          <a:lstStyle/>
          <a:p>
            <a:r>
              <a:rPr lang="fr-FR" sz="3200" b="1" dirty="0">
                <a:solidFill>
                  <a:schemeClr val="accent6">
                    <a:lumMod val="75000"/>
                  </a:schemeClr>
                </a:solidFill>
              </a:rPr>
              <a:t>3</a:t>
            </a:r>
            <a:r>
              <a:rPr lang="fr-FR" sz="3200" b="1" dirty="0" smtClean="0">
                <a:solidFill>
                  <a:schemeClr val="accent6">
                    <a:lumMod val="75000"/>
                  </a:schemeClr>
                </a:solidFill>
              </a:rPr>
              <a:t>. La classification juridique</a:t>
            </a:r>
            <a:endParaRPr lang="fr-FR" sz="3200" b="1" dirty="0">
              <a:solidFill>
                <a:schemeClr val="accent6">
                  <a:lumMod val="75000"/>
                </a:schemeClr>
              </a:solidFill>
            </a:endParaRPr>
          </a:p>
        </p:txBody>
      </p:sp>
      <p:sp>
        <p:nvSpPr>
          <p:cNvPr id="2" name="Rectangle 1"/>
          <p:cNvSpPr/>
          <p:nvPr/>
        </p:nvSpPr>
        <p:spPr>
          <a:xfrm>
            <a:off x="354042" y="1595021"/>
            <a:ext cx="10626223" cy="4524315"/>
          </a:xfrm>
          <a:prstGeom prst="rect">
            <a:avLst/>
          </a:prstGeom>
        </p:spPr>
        <p:txBody>
          <a:bodyPr wrap="square">
            <a:spAutoFit/>
          </a:bodyPr>
          <a:lstStyle/>
          <a:p>
            <a:pPr algn="just"/>
            <a:r>
              <a:rPr lang="fr-FR" sz="2400" dirty="0" smtClean="0">
                <a:latin typeface="Garamond" panose="02020404030301010803" pitchFamily="18" charset="0"/>
              </a:rPr>
              <a:t>Le groupement est constitué entre deux ou plusieurs </a:t>
            </a:r>
            <a:r>
              <a:rPr lang="fr-FR" sz="2400" b="1" dirty="0" smtClean="0">
                <a:latin typeface="Garamond" panose="02020404030301010803" pitchFamily="18" charset="0"/>
              </a:rPr>
              <a:t>personnes morales </a:t>
            </a:r>
            <a:r>
              <a:rPr lang="fr-FR" sz="2400" dirty="0" smtClean="0">
                <a:latin typeface="Garamond" panose="02020404030301010803" pitchFamily="18" charset="0"/>
              </a:rPr>
              <a:t>pour une </a:t>
            </a:r>
            <a:r>
              <a:rPr lang="fr-FR" sz="2400" b="1" dirty="0" smtClean="0">
                <a:latin typeface="Garamond" panose="02020404030301010803" pitchFamily="18" charset="0"/>
              </a:rPr>
              <a:t>durée déterminée </a:t>
            </a:r>
            <a:r>
              <a:rPr lang="fr-FR" sz="2400" dirty="0" smtClean="0">
                <a:latin typeface="Garamond" panose="02020404030301010803" pitchFamily="18" charset="0"/>
              </a:rPr>
              <a:t>en vue de mettre en œuvre tous les moyens propres à faciliter ou à développer l’activité économique de ses membres, à améliorer ou à accroître les résultats de cette activité. il peut être constitué sans capital.        </a:t>
            </a:r>
          </a:p>
          <a:p>
            <a:pPr algn="just"/>
            <a:r>
              <a:rPr lang="fr-FR" sz="2400" dirty="0" smtClean="0">
                <a:latin typeface="Garamond" panose="02020404030301010803" pitchFamily="18" charset="0"/>
              </a:rPr>
              <a:t>le groupement ne donne pas lieu par lui-même à réalisation et partage de bénéfices et peut être constitué sans capital, </a:t>
            </a:r>
            <a:r>
              <a:rPr lang="fr-FR" sz="2400" b="1" dirty="0" smtClean="0">
                <a:latin typeface="Garamond" panose="02020404030301010803" pitchFamily="18" charset="0"/>
              </a:rPr>
              <a:t>il est géré par une ou plusieurs personnes</a:t>
            </a:r>
            <a:r>
              <a:rPr lang="fr-FR" sz="2400" dirty="0" smtClean="0">
                <a:latin typeface="Garamond" panose="02020404030301010803" pitchFamily="18" charset="0"/>
              </a:rPr>
              <a:t>. </a:t>
            </a:r>
          </a:p>
          <a:p>
            <a:pPr algn="just"/>
            <a:r>
              <a:rPr lang="fr-FR" sz="2400" dirty="0" smtClean="0">
                <a:latin typeface="Garamond" panose="02020404030301010803" pitchFamily="18" charset="0"/>
              </a:rPr>
              <a:t>Les membres du groupement sont tenus des  dettes de celui-ci sur leur patrimoine propre, Ils sont solidaires sauf conventions contraires avec le tiers co-contractant.</a:t>
            </a:r>
          </a:p>
          <a:p>
            <a:pPr algn="just"/>
            <a:r>
              <a:rPr lang="fr-FR" sz="2400" dirty="0" smtClean="0">
                <a:latin typeface="Garamond" panose="02020404030301010803" pitchFamily="18" charset="0"/>
              </a:rPr>
              <a:t> L'immatriculation au registre du commerce confère au groupement la personnalité morale.</a:t>
            </a:r>
          </a:p>
          <a:p>
            <a:pPr algn="just"/>
            <a:r>
              <a:rPr lang="fr-FR" sz="2400" dirty="0" smtClean="0">
                <a:latin typeface="Garamond" panose="02020404030301010803" pitchFamily="18" charset="0"/>
              </a:rPr>
              <a:t>-Code de commerce, modifié et complété (article 796 à 799 bis 4).</a:t>
            </a:r>
          </a:p>
          <a:p>
            <a:pPr algn="just"/>
            <a:r>
              <a:rPr lang="fr-FR" sz="2400" dirty="0" smtClean="0">
                <a:latin typeface="Garamond" panose="02020404030301010803" pitchFamily="18" charset="0"/>
              </a:rPr>
              <a:t> </a:t>
            </a:r>
            <a:endParaRPr lang="fr-FR" sz="2400" dirty="0">
              <a:latin typeface="Garamond" panose="02020404030301010803" pitchFamily="18" charset="0"/>
            </a:endParaRPr>
          </a:p>
        </p:txBody>
      </p:sp>
    </p:spTree>
    <p:extLst>
      <p:ext uri="{BB962C8B-B14F-4D97-AF65-F5344CB8AC3E}">
        <p14:creationId xmlns:p14="http://schemas.microsoft.com/office/powerpoint/2010/main" val="28360903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37673" y="2154489"/>
            <a:ext cx="7777018" cy="2215991"/>
          </a:xfrm>
          <a:prstGeom prst="rect">
            <a:avLst/>
          </a:prstGeom>
        </p:spPr>
        <p:txBody>
          <a:bodyPr wrap="square">
            <a:spAutoFit/>
          </a:bodyPr>
          <a:lstStyle/>
          <a:p>
            <a:r>
              <a:rPr lang="fr-FR" sz="2400" dirty="0" smtClean="0">
                <a:latin typeface="Garamond" panose="02020404030301010803" pitchFamily="18" charset="0"/>
              </a:rPr>
              <a:t>Il existe plusieurs types d'entreprises, ces dernières sont classées selon différents facteurs tel que:</a:t>
            </a:r>
          </a:p>
          <a:p>
            <a:pPr marL="342900" indent="-342900">
              <a:buFont typeface="Arial" panose="020B0604020202020204" pitchFamily="34" charset="0"/>
              <a:buChar char="•"/>
            </a:pPr>
            <a:r>
              <a:rPr lang="fr-FR" sz="2400" dirty="0" smtClean="0">
                <a:latin typeface="Garamond" panose="02020404030301010803" pitchFamily="18" charset="0"/>
              </a:rPr>
              <a:t>la classification selon la nature économique ;</a:t>
            </a:r>
          </a:p>
          <a:p>
            <a:pPr marL="342900" indent="-342900">
              <a:buFont typeface="Arial" panose="020B0604020202020204" pitchFamily="34" charset="0"/>
              <a:buChar char="•"/>
            </a:pPr>
            <a:r>
              <a:rPr lang="fr-FR" sz="2400" dirty="0" smtClean="0">
                <a:latin typeface="Garamond" panose="02020404030301010803" pitchFamily="18" charset="0"/>
              </a:rPr>
              <a:t>la classification selon la taille ;</a:t>
            </a:r>
          </a:p>
          <a:p>
            <a:pPr marL="342900" indent="-342900">
              <a:buFont typeface="Arial" panose="020B0604020202020204" pitchFamily="34" charset="0"/>
              <a:buChar char="•"/>
            </a:pPr>
            <a:r>
              <a:rPr lang="fr-FR" sz="2400" dirty="0" smtClean="0">
                <a:latin typeface="Garamond" panose="02020404030301010803" pitchFamily="18" charset="0"/>
              </a:rPr>
              <a:t>la classification juridique.</a:t>
            </a:r>
          </a:p>
          <a:p>
            <a:endParaRPr lang="fr-FR" dirty="0"/>
          </a:p>
        </p:txBody>
      </p:sp>
      <p:sp>
        <p:nvSpPr>
          <p:cNvPr id="5" name="Rectangle 4"/>
          <p:cNvSpPr/>
          <p:nvPr/>
        </p:nvSpPr>
        <p:spPr>
          <a:xfrm>
            <a:off x="1122135" y="279461"/>
            <a:ext cx="3209533" cy="584775"/>
          </a:xfrm>
          <a:prstGeom prst="rect">
            <a:avLst/>
          </a:prstGeom>
        </p:spPr>
        <p:txBody>
          <a:bodyPr wrap="none">
            <a:spAutoFit/>
          </a:bodyPr>
          <a:lstStyle/>
          <a:p>
            <a:r>
              <a:rPr lang="fr-FR" sz="3200" b="1" dirty="0" smtClean="0">
                <a:solidFill>
                  <a:schemeClr val="accent6">
                    <a:lumMod val="75000"/>
                  </a:schemeClr>
                </a:solidFill>
              </a:rPr>
              <a:t>INTRODUCTION </a:t>
            </a:r>
            <a:endParaRPr lang="fr-FR" sz="3200" b="1" dirty="0">
              <a:solidFill>
                <a:schemeClr val="accent6">
                  <a:lumMod val="75000"/>
                </a:schemeClr>
              </a:solidFill>
            </a:endParaRPr>
          </a:p>
        </p:txBody>
      </p:sp>
    </p:spTree>
    <p:extLst>
      <p:ext uri="{BB962C8B-B14F-4D97-AF65-F5344CB8AC3E}">
        <p14:creationId xmlns:p14="http://schemas.microsoft.com/office/powerpoint/2010/main" val="3921094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842687" y="1684675"/>
            <a:ext cx="7777018" cy="1569660"/>
          </a:xfrm>
          <a:prstGeom prst="rect">
            <a:avLst/>
          </a:prstGeom>
        </p:spPr>
        <p:txBody>
          <a:bodyPr wrap="square">
            <a:spAutoFit/>
          </a:bodyPr>
          <a:lstStyle/>
          <a:p>
            <a:r>
              <a:rPr lang="fr-FR" sz="2400" dirty="0" smtClean="0">
                <a:latin typeface="Garamond" panose="02020404030301010803" pitchFamily="18" charset="0"/>
              </a:rPr>
              <a:t>Cette classification peut se faire selon trois aspects :</a:t>
            </a:r>
          </a:p>
          <a:p>
            <a:pPr marL="457200" indent="-457200">
              <a:buFont typeface="+mj-lt"/>
              <a:buAutoNum type="alphaUcPeriod"/>
            </a:pPr>
            <a:r>
              <a:rPr lang="fr-FR" sz="2400" dirty="0" smtClean="0">
                <a:latin typeface="Garamond" panose="02020404030301010803" pitchFamily="18" charset="0"/>
              </a:rPr>
              <a:t>classification par secteur.</a:t>
            </a:r>
          </a:p>
          <a:p>
            <a:pPr marL="457200" indent="-457200">
              <a:buFont typeface="+mj-lt"/>
              <a:buAutoNum type="alphaUcPeriod"/>
            </a:pPr>
            <a:r>
              <a:rPr lang="fr-FR" sz="2400" dirty="0" smtClean="0">
                <a:latin typeface="Garamond" panose="02020404030301010803" pitchFamily="18" charset="0"/>
              </a:rPr>
              <a:t>classification par type d’opérations accomplies.</a:t>
            </a:r>
          </a:p>
          <a:p>
            <a:pPr marL="457200" indent="-457200">
              <a:buFont typeface="+mj-lt"/>
              <a:buAutoNum type="alphaUcPeriod"/>
            </a:pPr>
            <a:r>
              <a:rPr lang="fr-FR" sz="2400" dirty="0" smtClean="0">
                <a:latin typeface="Garamond" panose="02020404030301010803" pitchFamily="18" charset="0"/>
              </a:rPr>
              <a:t>classification selon la branche d’activité.</a:t>
            </a:r>
            <a:endParaRPr lang="fr-FR" dirty="0"/>
          </a:p>
        </p:txBody>
      </p:sp>
      <p:sp>
        <p:nvSpPr>
          <p:cNvPr id="5" name="Rectangle 4"/>
          <p:cNvSpPr/>
          <p:nvPr/>
        </p:nvSpPr>
        <p:spPr>
          <a:xfrm>
            <a:off x="196469" y="187098"/>
            <a:ext cx="9217588" cy="584775"/>
          </a:xfrm>
          <a:prstGeom prst="rect">
            <a:avLst/>
          </a:prstGeom>
        </p:spPr>
        <p:txBody>
          <a:bodyPr wrap="none">
            <a:spAutoFit/>
          </a:bodyPr>
          <a:lstStyle/>
          <a:p>
            <a:r>
              <a:rPr lang="fr-FR" sz="3200" b="1" dirty="0" smtClean="0">
                <a:solidFill>
                  <a:schemeClr val="accent6">
                    <a:lumMod val="75000"/>
                  </a:schemeClr>
                </a:solidFill>
              </a:rPr>
              <a:t>1. La classification selon la nature économique</a:t>
            </a:r>
            <a:endParaRPr lang="fr-FR" sz="3200" b="1" dirty="0">
              <a:solidFill>
                <a:schemeClr val="accent6">
                  <a:lumMod val="75000"/>
                </a:schemeClr>
              </a:solidFill>
            </a:endParaRPr>
          </a:p>
        </p:txBody>
      </p:sp>
    </p:spTree>
    <p:extLst>
      <p:ext uri="{BB962C8B-B14F-4D97-AF65-F5344CB8AC3E}">
        <p14:creationId xmlns:p14="http://schemas.microsoft.com/office/powerpoint/2010/main" val="4038840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192883" y="771873"/>
            <a:ext cx="7777018" cy="523220"/>
          </a:xfrm>
          <a:prstGeom prst="rect">
            <a:avLst/>
          </a:prstGeom>
        </p:spPr>
        <p:txBody>
          <a:bodyPr wrap="square">
            <a:spAutoFit/>
          </a:bodyPr>
          <a:lstStyle/>
          <a:p>
            <a:r>
              <a:rPr lang="fr-FR" sz="2800" b="1" dirty="0" smtClean="0">
                <a:solidFill>
                  <a:schemeClr val="accent1">
                    <a:lumMod val="50000"/>
                  </a:schemeClr>
                </a:solidFill>
                <a:latin typeface="Garamond" panose="02020404030301010803" pitchFamily="18" charset="0"/>
              </a:rPr>
              <a:t>A.  Classification par secteur  </a:t>
            </a:r>
            <a:endParaRPr lang="fr-FR" sz="2800" b="1" dirty="0">
              <a:solidFill>
                <a:schemeClr val="accent1">
                  <a:lumMod val="50000"/>
                </a:schemeClr>
              </a:solidFill>
            </a:endParaRPr>
          </a:p>
        </p:txBody>
      </p:sp>
      <p:sp>
        <p:nvSpPr>
          <p:cNvPr id="5" name="Rectangle 4"/>
          <p:cNvSpPr/>
          <p:nvPr/>
        </p:nvSpPr>
        <p:spPr>
          <a:xfrm>
            <a:off x="196469" y="187098"/>
            <a:ext cx="9217588" cy="584775"/>
          </a:xfrm>
          <a:prstGeom prst="rect">
            <a:avLst/>
          </a:prstGeom>
        </p:spPr>
        <p:txBody>
          <a:bodyPr wrap="none">
            <a:spAutoFit/>
          </a:bodyPr>
          <a:lstStyle/>
          <a:p>
            <a:r>
              <a:rPr lang="fr-FR" sz="3200" b="1" dirty="0" smtClean="0">
                <a:solidFill>
                  <a:schemeClr val="accent6">
                    <a:lumMod val="75000"/>
                  </a:schemeClr>
                </a:solidFill>
              </a:rPr>
              <a:t>1. La classification selon la nature économique</a:t>
            </a:r>
            <a:endParaRPr lang="fr-FR" sz="3200" b="1" dirty="0">
              <a:solidFill>
                <a:schemeClr val="accent6">
                  <a:lumMod val="75000"/>
                </a:schemeClr>
              </a:solidFill>
            </a:endParaRPr>
          </a:p>
        </p:txBody>
      </p:sp>
      <p:sp>
        <p:nvSpPr>
          <p:cNvPr id="2" name="Rectangle 1"/>
          <p:cNvSpPr/>
          <p:nvPr/>
        </p:nvSpPr>
        <p:spPr>
          <a:xfrm>
            <a:off x="196469" y="2159064"/>
            <a:ext cx="11369718" cy="3046988"/>
          </a:xfrm>
          <a:prstGeom prst="rect">
            <a:avLst/>
          </a:prstGeom>
        </p:spPr>
        <p:txBody>
          <a:bodyPr wrap="square">
            <a:spAutoFit/>
          </a:bodyPr>
          <a:lstStyle/>
          <a:p>
            <a:pPr algn="just"/>
            <a:r>
              <a:rPr lang="fr-FR" sz="2400" dirty="0" smtClean="0">
                <a:latin typeface="Garamond" panose="02020404030301010803" pitchFamily="18" charset="0"/>
              </a:rPr>
              <a:t>1. </a:t>
            </a:r>
            <a:r>
              <a:rPr lang="fr-FR" sz="2400" b="1" dirty="0" smtClean="0">
                <a:solidFill>
                  <a:schemeClr val="accent1">
                    <a:lumMod val="50000"/>
                  </a:schemeClr>
                </a:solidFill>
                <a:latin typeface="Garamond" panose="02020404030301010803" pitchFamily="18" charset="0"/>
              </a:rPr>
              <a:t>Le secteur primaire: </a:t>
            </a:r>
            <a:r>
              <a:rPr lang="fr-FR" sz="2400" dirty="0" smtClean="0">
                <a:latin typeface="Garamond" panose="02020404030301010803" pitchFamily="18" charset="0"/>
              </a:rPr>
              <a:t>regroupe toutes les entreprises utilisant à titre principal le facteur naturel. Il englobe l’agriculture, l’élevage, la pêche, etc…</a:t>
            </a:r>
          </a:p>
          <a:p>
            <a:pPr algn="just"/>
            <a:r>
              <a:rPr lang="fr-FR" sz="2400" dirty="0" smtClean="0">
                <a:latin typeface="Garamond" panose="02020404030301010803" pitchFamily="18" charset="0"/>
              </a:rPr>
              <a:t>2. </a:t>
            </a:r>
            <a:r>
              <a:rPr lang="fr-FR" sz="2400" b="1" dirty="0" smtClean="0">
                <a:solidFill>
                  <a:schemeClr val="accent1">
                    <a:lumMod val="50000"/>
                  </a:schemeClr>
                </a:solidFill>
                <a:latin typeface="Garamond" panose="02020404030301010803" pitchFamily="18" charset="0"/>
              </a:rPr>
              <a:t>Le secteur secondaire </a:t>
            </a:r>
            <a:r>
              <a:rPr lang="fr-FR" sz="2400" dirty="0" smtClean="0">
                <a:latin typeface="Garamond" panose="02020404030301010803" pitchFamily="18" charset="0"/>
              </a:rPr>
              <a:t>: réunit toutes les entreprises ayant comme activité la transformation de matières premières en produits finis et englobe donc toutes les industries.</a:t>
            </a:r>
          </a:p>
          <a:p>
            <a:pPr algn="just"/>
            <a:r>
              <a:rPr lang="fr-FR" sz="2400" dirty="0" smtClean="0">
                <a:latin typeface="Garamond" panose="02020404030301010803" pitchFamily="18" charset="0"/>
              </a:rPr>
              <a:t>3. </a:t>
            </a:r>
            <a:r>
              <a:rPr lang="fr-FR" sz="2400" b="1" dirty="0" smtClean="0">
                <a:solidFill>
                  <a:schemeClr val="accent1">
                    <a:lumMod val="50000"/>
                  </a:schemeClr>
                </a:solidFill>
                <a:latin typeface="Garamond" panose="02020404030301010803" pitchFamily="18" charset="0"/>
              </a:rPr>
              <a:t>Le secteur tertiaire: </a:t>
            </a:r>
            <a:r>
              <a:rPr lang="fr-FR" sz="2400" dirty="0" smtClean="0">
                <a:latin typeface="Garamond" panose="02020404030301010803" pitchFamily="18" charset="0"/>
              </a:rPr>
              <a:t> rassemble toutes les entreprises prestataires de services. </a:t>
            </a:r>
          </a:p>
          <a:p>
            <a:pPr algn="just"/>
            <a:r>
              <a:rPr lang="fr-FR" sz="2400" dirty="0" smtClean="0">
                <a:latin typeface="Garamond" panose="02020404030301010803" pitchFamily="18" charset="0"/>
              </a:rPr>
              <a:t>Sa</a:t>
            </a:r>
            <a:r>
              <a:rPr lang="fr-FR" sz="2400" dirty="0">
                <a:latin typeface="Garamond" panose="02020404030301010803" pitchFamily="18" charset="0"/>
              </a:rPr>
              <a:t> </a:t>
            </a:r>
            <a:r>
              <a:rPr lang="fr-FR" sz="2400" dirty="0" smtClean="0">
                <a:latin typeface="Garamond" panose="02020404030301010803" pitchFamily="18" charset="0"/>
              </a:rPr>
              <a:t>composition est très hétérogène car il regroupe tout ce qui n’appartient pas aux deux autres secteurs, à savoir : les activités de distribution, de transport, de loisir, de crédit, d’assurance, hôtellerie,…..</a:t>
            </a:r>
            <a:endParaRPr lang="fr-FR" sz="2400" dirty="0">
              <a:latin typeface="Garamond" panose="02020404030301010803" pitchFamily="18" charset="0"/>
            </a:endParaRPr>
          </a:p>
        </p:txBody>
      </p:sp>
    </p:spTree>
    <p:extLst>
      <p:ext uri="{BB962C8B-B14F-4D97-AF65-F5344CB8AC3E}">
        <p14:creationId xmlns:p14="http://schemas.microsoft.com/office/powerpoint/2010/main" val="2344429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192883" y="877919"/>
            <a:ext cx="8768240" cy="523220"/>
          </a:xfrm>
          <a:prstGeom prst="rect">
            <a:avLst/>
          </a:prstGeom>
        </p:spPr>
        <p:txBody>
          <a:bodyPr wrap="square">
            <a:spAutoFit/>
          </a:bodyPr>
          <a:lstStyle/>
          <a:p>
            <a:r>
              <a:rPr lang="fr-FR" sz="2800" b="1" dirty="0" smtClean="0">
                <a:solidFill>
                  <a:schemeClr val="accent1">
                    <a:lumMod val="50000"/>
                  </a:schemeClr>
                </a:solidFill>
                <a:latin typeface="Garamond" panose="02020404030301010803" pitchFamily="18" charset="0"/>
              </a:rPr>
              <a:t>B. La classification selon le type d’opérations accomplies</a:t>
            </a:r>
            <a:endParaRPr lang="fr-FR" sz="2800" b="1" dirty="0">
              <a:solidFill>
                <a:schemeClr val="accent1">
                  <a:lumMod val="50000"/>
                </a:schemeClr>
              </a:solidFill>
            </a:endParaRPr>
          </a:p>
        </p:txBody>
      </p:sp>
      <p:sp>
        <p:nvSpPr>
          <p:cNvPr id="5" name="Rectangle 4"/>
          <p:cNvSpPr/>
          <p:nvPr/>
        </p:nvSpPr>
        <p:spPr>
          <a:xfrm>
            <a:off x="196469" y="187098"/>
            <a:ext cx="9217588" cy="584775"/>
          </a:xfrm>
          <a:prstGeom prst="rect">
            <a:avLst/>
          </a:prstGeom>
        </p:spPr>
        <p:txBody>
          <a:bodyPr wrap="none">
            <a:spAutoFit/>
          </a:bodyPr>
          <a:lstStyle/>
          <a:p>
            <a:r>
              <a:rPr lang="fr-FR" sz="3200" b="1" dirty="0" smtClean="0">
                <a:solidFill>
                  <a:schemeClr val="accent6">
                    <a:lumMod val="75000"/>
                  </a:schemeClr>
                </a:solidFill>
              </a:rPr>
              <a:t>1. La classification selon la nature économique</a:t>
            </a:r>
            <a:endParaRPr lang="fr-FR" sz="3200" b="1" dirty="0">
              <a:solidFill>
                <a:schemeClr val="accent6">
                  <a:lumMod val="75000"/>
                </a:schemeClr>
              </a:solidFill>
            </a:endParaRPr>
          </a:p>
        </p:txBody>
      </p:sp>
      <p:sp>
        <p:nvSpPr>
          <p:cNvPr id="2" name="Rectangle 1"/>
          <p:cNvSpPr/>
          <p:nvPr/>
        </p:nvSpPr>
        <p:spPr>
          <a:xfrm>
            <a:off x="274290" y="1821423"/>
            <a:ext cx="11749097" cy="4093428"/>
          </a:xfrm>
          <a:prstGeom prst="rect">
            <a:avLst/>
          </a:prstGeom>
        </p:spPr>
        <p:txBody>
          <a:bodyPr wrap="square">
            <a:spAutoFit/>
          </a:bodyPr>
          <a:lstStyle/>
          <a:p>
            <a:pPr algn="just"/>
            <a:r>
              <a:rPr lang="fr-FR" sz="2000" dirty="0" smtClean="0">
                <a:latin typeface="Garamond" panose="02020404030301010803" pitchFamily="18" charset="0"/>
              </a:rPr>
              <a:t>Les opérations effectuées dans une entreprise peuvent être classées en 5 catégories :</a:t>
            </a:r>
          </a:p>
          <a:p>
            <a:pPr algn="just"/>
            <a:r>
              <a:rPr lang="fr-FR" sz="2000" dirty="0" smtClean="0">
                <a:latin typeface="Garamond" panose="02020404030301010803" pitchFamily="18" charset="0"/>
              </a:rPr>
              <a:t>1- Les opérations agricoles : ce sont des opérations dans lesquelles le facteur naturel est prédominant.</a:t>
            </a:r>
          </a:p>
          <a:p>
            <a:pPr algn="just"/>
            <a:r>
              <a:rPr lang="fr-FR" sz="2000" dirty="0" smtClean="0">
                <a:latin typeface="Garamond" panose="02020404030301010803" pitchFamily="18" charset="0"/>
              </a:rPr>
              <a:t>2- Les entreprises industrielles : effectuent des opérations de transformation de la matière en produits finis.</a:t>
            </a:r>
          </a:p>
          <a:p>
            <a:pPr algn="just"/>
            <a:r>
              <a:rPr lang="fr-FR" sz="2000" dirty="0" smtClean="0">
                <a:latin typeface="Garamond" panose="02020404030301010803" pitchFamily="18" charset="0"/>
              </a:rPr>
              <a:t>3- Les entreprises commerciales : réalisent les opérations de distribution des biens et assurent la fonction de grossiste (c’est-à-dire l’achat en grande quantité directement chez le fabricant et la vente en grande quantité au revendeur) ou de semi-grossistes (stade intermédiaire entre le grossiste et le détaillant) ou de détaillants qui vendent directement au consommateur.</a:t>
            </a:r>
          </a:p>
          <a:p>
            <a:pPr algn="just"/>
            <a:r>
              <a:rPr lang="fr-FR" sz="2000" dirty="0" smtClean="0">
                <a:latin typeface="Garamond" panose="02020404030301010803" pitchFamily="18" charset="0"/>
              </a:rPr>
              <a:t>4 – Les entreprises de prestations de service : fournissent deux types de services :</a:t>
            </a:r>
          </a:p>
          <a:p>
            <a:pPr marL="342900" indent="-342900" algn="just">
              <a:buFontTx/>
              <a:buChar char="-"/>
            </a:pPr>
            <a:r>
              <a:rPr lang="fr-FR" sz="2000" dirty="0" smtClean="0">
                <a:latin typeface="Garamond" panose="02020404030301010803" pitchFamily="18" charset="0"/>
              </a:rPr>
              <a:t>service de production vendue à d’autres entreprises : société d’étude, agences de publicité…</a:t>
            </a:r>
          </a:p>
          <a:p>
            <a:pPr marL="342900" indent="-342900" algn="just">
              <a:buFontTx/>
              <a:buChar char="-"/>
            </a:pPr>
            <a:r>
              <a:rPr lang="fr-FR" sz="2000" dirty="0" smtClean="0">
                <a:latin typeface="Garamond" panose="02020404030301010803" pitchFamily="18" charset="0"/>
              </a:rPr>
              <a:t>service de consommation : entreprises rendant des services aux consommateurs (transport, restaurants, locations…)</a:t>
            </a:r>
          </a:p>
          <a:p>
            <a:pPr algn="just"/>
            <a:r>
              <a:rPr lang="fr-FR" sz="2000" dirty="0" smtClean="0">
                <a:latin typeface="Garamond" panose="02020404030301010803" pitchFamily="18" charset="0"/>
              </a:rPr>
              <a:t>5- Les entreprises financières : réalisent des opérations financières à savoir : la création, la collecte, la transformation et la distribution des ressources monétaires et des ressources d’épargne. Elles sont constituées par les banques.</a:t>
            </a:r>
            <a:endParaRPr lang="fr-FR" sz="2000" dirty="0">
              <a:latin typeface="Garamond" panose="02020404030301010803" pitchFamily="18" charset="0"/>
            </a:endParaRPr>
          </a:p>
        </p:txBody>
      </p:sp>
    </p:spTree>
    <p:extLst>
      <p:ext uri="{BB962C8B-B14F-4D97-AF65-F5344CB8AC3E}">
        <p14:creationId xmlns:p14="http://schemas.microsoft.com/office/powerpoint/2010/main" val="4099135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192883" y="877919"/>
            <a:ext cx="8768240" cy="523220"/>
          </a:xfrm>
          <a:prstGeom prst="rect">
            <a:avLst/>
          </a:prstGeom>
        </p:spPr>
        <p:txBody>
          <a:bodyPr wrap="square">
            <a:spAutoFit/>
          </a:bodyPr>
          <a:lstStyle/>
          <a:p>
            <a:r>
              <a:rPr lang="fr-FR" sz="2800" b="1" dirty="0">
                <a:solidFill>
                  <a:schemeClr val="accent1">
                    <a:lumMod val="50000"/>
                  </a:schemeClr>
                </a:solidFill>
                <a:latin typeface="Garamond" panose="02020404030301010803" pitchFamily="18" charset="0"/>
              </a:rPr>
              <a:t>C</a:t>
            </a:r>
            <a:r>
              <a:rPr lang="fr-FR" sz="2800" b="1" dirty="0" smtClean="0">
                <a:solidFill>
                  <a:schemeClr val="accent1">
                    <a:lumMod val="50000"/>
                  </a:schemeClr>
                </a:solidFill>
                <a:latin typeface="Garamond" panose="02020404030301010803" pitchFamily="18" charset="0"/>
              </a:rPr>
              <a:t>. La classification selon la branche d’activité </a:t>
            </a:r>
            <a:endParaRPr lang="fr-FR" sz="2800" b="1" dirty="0">
              <a:solidFill>
                <a:schemeClr val="accent1">
                  <a:lumMod val="50000"/>
                </a:schemeClr>
              </a:solidFill>
            </a:endParaRPr>
          </a:p>
        </p:txBody>
      </p:sp>
      <p:sp>
        <p:nvSpPr>
          <p:cNvPr id="5" name="Rectangle 4"/>
          <p:cNvSpPr/>
          <p:nvPr/>
        </p:nvSpPr>
        <p:spPr>
          <a:xfrm>
            <a:off x="196469" y="187098"/>
            <a:ext cx="9217588" cy="584775"/>
          </a:xfrm>
          <a:prstGeom prst="rect">
            <a:avLst/>
          </a:prstGeom>
        </p:spPr>
        <p:txBody>
          <a:bodyPr wrap="none">
            <a:spAutoFit/>
          </a:bodyPr>
          <a:lstStyle/>
          <a:p>
            <a:r>
              <a:rPr lang="fr-FR" sz="3200" b="1" dirty="0" smtClean="0">
                <a:solidFill>
                  <a:schemeClr val="accent6">
                    <a:lumMod val="75000"/>
                  </a:schemeClr>
                </a:solidFill>
              </a:rPr>
              <a:t>1. La classification selon la nature économique</a:t>
            </a:r>
            <a:endParaRPr lang="fr-FR" sz="3200" b="1" dirty="0">
              <a:solidFill>
                <a:schemeClr val="accent6">
                  <a:lumMod val="75000"/>
                </a:schemeClr>
              </a:solidFill>
            </a:endParaRPr>
          </a:p>
        </p:txBody>
      </p:sp>
      <p:sp>
        <p:nvSpPr>
          <p:cNvPr id="2" name="Rectangle 1"/>
          <p:cNvSpPr/>
          <p:nvPr/>
        </p:nvSpPr>
        <p:spPr>
          <a:xfrm>
            <a:off x="274290" y="1821423"/>
            <a:ext cx="11749097" cy="3046988"/>
          </a:xfrm>
          <a:prstGeom prst="rect">
            <a:avLst/>
          </a:prstGeom>
        </p:spPr>
        <p:txBody>
          <a:bodyPr wrap="square">
            <a:spAutoFit/>
          </a:bodyPr>
          <a:lstStyle/>
          <a:p>
            <a:pPr algn="just"/>
            <a:r>
              <a:rPr lang="fr-FR" sz="2400" dirty="0" smtClean="0">
                <a:latin typeface="Garamond" panose="02020404030301010803" pitchFamily="18" charset="0"/>
              </a:rPr>
              <a:t>À la différence du secteur, qui rassemble des activités variées, la branche ne regroupe que </a:t>
            </a:r>
            <a:r>
              <a:rPr lang="fr-FR" sz="2400" b="1" dirty="0" smtClean="0">
                <a:latin typeface="Garamond" panose="02020404030301010803" pitchFamily="18" charset="0"/>
              </a:rPr>
              <a:t>les entreprises fabriquant</a:t>
            </a:r>
            <a:r>
              <a:rPr lang="fr-FR" sz="2400" dirty="0" smtClean="0">
                <a:latin typeface="Garamond" panose="02020404030301010803" pitchFamily="18" charset="0"/>
              </a:rPr>
              <a:t>, à titre principal, la </a:t>
            </a:r>
            <a:r>
              <a:rPr lang="fr-FR" sz="2400" b="1" dirty="0" smtClean="0">
                <a:latin typeface="Garamond" panose="02020404030301010803" pitchFamily="18" charset="0"/>
              </a:rPr>
              <a:t>même catégorie de biens</a:t>
            </a:r>
            <a:r>
              <a:rPr lang="fr-FR" sz="2400" dirty="0" smtClean="0">
                <a:latin typeface="Garamond" panose="02020404030301010803" pitchFamily="18" charset="0"/>
              </a:rPr>
              <a:t>, elles ont pour points communs :</a:t>
            </a:r>
          </a:p>
          <a:p>
            <a:pPr algn="just"/>
            <a:r>
              <a:rPr lang="fr-FR" sz="2400" dirty="0" smtClean="0">
                <a:latin typeface="Garamond" panose="02020404030301010803" pitchFamily="18" charset="0"/>
              </a:rPr>
              <a:t>- L’usage d’une même technique ;</a:t>
            </a:r>
          </a:p>
          <a:p>
            <a:pPr algn="just"/>
            <a:r>
              <a:rPr lang="fr-FR" sz="2400" dirty="0" smtClean="0">
                <a:latin typeface="Garamond" panose="02020404030301010803" pitchFamily="18" charset="0"/>
              </a:rPr>
              <a:t>- L’utilisation des mêmes matières premières ;</a:t>
            </a:r>
          </a:p>
          <a:p>
            <a:pPr algn="just"/>
            <a:r>
              <a:rPr lang="fr-FR" sz="2400" dirty="0" smtClean="0">
                <a:latin typeface="Garamond" panose="02020404030301010803" pitchFamily="18" charset="0"/>
              </a:rPr>
              <a:t>- Des intérêts communs dans certains domaines : ce qui leur permet de regrouper</a:t>
            </a:r>
          </a:p>
          <a:p>
            <a:pPr algn="just"/>
            <a:r>
              <a:rPr lang="fr-FR" sz="2400" dirty="0" smtClean="0">
                <a:latin typeface="Garamond" panose="02020404030301010803" pitchFamily="18" charset="0"/>
              </a:rPr>
              <a:t>certaines de leurs activités et de créer des services communs, notamment de</a:t>
            </a:r>
          </a:p>
          <a:p>
            <a:pPr algn="just"/>
            <a:r>
              <a:rPr lang="fr-FR" sz="2400" dirty="0" smtClean="0">
                <a:latin typeface="Garamond" panose="02020404030301010803" pitchFamily="18" charset="0"/>
              </a:rPr>
              <a:t>recherche, d’achat ou de vente, filiales communes.</a:t>
            </a:r>
            <a:endParaRPr lang="fr-FR" sz="2400" dirty="0">
              <a:latin typeface="Garamond" panose="02020404030301010803" pitchFamily="18" charset="0"/>
            </a:endParaRPr>
          </a:p>
        </p:txBody>
      </p:sp>
    </p:spTree>
    <p:extLst>
      <p:ext uri="{BB962C8B-B14F-4D97-AF65-F5344CB8AC3E}">
        <p14:creationId xmlns:p14="http://schemas.microsoft.com/office/powerpoint/2010/main" val="2778886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871870" y="1952111"/>
            <a:ext cx="8768240" cy="523220"/>
          </a:xfrm>
          <a:prstGeom prst="rect">
            <a:avLst/>
          </a:prstGeom>
        </p:spPr>
        <p:txBody>
          <a:bodyPr wrap="square">
            <a:spAutoFit/>
          </a:bodyPr>
          <a:lstStyle/>
          <a:p>
            <a:r>
              <a:rPr lang="fr-FR" sz="2800" b="1" dirty="0" smtClean="0">
                <a:solidFill>
                  <a:schemeClr val="accent1">
                    <a:lumMod val="50000"/>
                  </a:schemeClr>
                </a:solidFill>
                <a:latin typeface="Garamond" panose="02020404030301010803" pitchFamily="18" charset="0"/>
              </a:rPr>
              <a:t>A. Nombre des employeurs </a:t>
            </a:r>
            <a:endParaRPr lang="fr-FR" sz="2800" b="1" dirty="0">
              <a:solidFill>
                <a:schemeClr val="accent1">
                  <a:lumMod val="50000"/>
                </a:schemeClr>
              </a:solidFill>
            </a:endParaRPr>
          </a:p>
        </p:txBody>
      </p:sp>
      <p:sp>
        <p:nvSpPr>
          <p:cNvPr id="5" name="Rectangle 4"/>
          <p:cNvSpPr/>
          <p:nvPr/>
        </p:nvSpPr>
        <p:spPr>
          <a:xfrm>
            <a:off x="196469" y="187098"/>
            <a:ext cx="6455613" cy="584775"/>
          </a:xfrm>
          <a:prstGeom prst="rect">
            <a:avLst/>
          </a:prstGeom>
        </p:spPr>
        <p:txBody>
          <a:bodyPr wrap="none">
            <a:spAutoFit/>
          </a:bodyPr>
          <a:lstStyle/>
          <a:p>
            <a:r>
              <a:rPr lang="fr-FR" sz="3200" b="1" dirty="0">
                <a:solidFill>
                  <a:schemeClr val="accent6">
                    <a:lumMod val="75000"/>
                  </a:schemeClr>
                </a:solidFill>
              </a:rPr>
              <a:t>2</a:t>
            </a:r>
            <a:r>
              <a:rPr lang="fr-FR" sz="3200" b="1" dirty="0" smtClean="0">
                <a:solidFill>
                  <a:schemeClr val="accent6">
                    <a:lumMod val="75000"/>
                  </a:schemeClr>
                </a:solidFill>
              </a:rPr>
              <a:t>. La classification selon la taille</a:t>
            </a:r>
            <a:endParaRPr lang="fr-FR" sz="3200" b="1" dirty="0">
              <a:solidFill>
                <a:schemeClr val="accent6">
                  <a:lumMod val="75000"/>
                </a:schemeClr>
              </a:solidFill>
            </a:endParaRPr>
          </a:p>
        </p:txBody>
      </p:sp>
      <p:sp>
        <p:nvSpPr>
          <p:cNvPr id="2" name="Rectangle 1"/>
          <p:cNvSpPr/>
          <p:nvPr/>
        </p:nvSpPr>
        <p:spPr>
          <a:xfrm>
            <a:off x="871870" y="3013940"/>
            <a:ext cx="11749097" cy="1938992"/>
          </a:xfrm>
          <a:prstGeom prst="rect">
            <a:avLst/>
          </a:prstGeom>
        </p:spPr>
        <p:txBody>
          <a:bodyPr wrap="square">
            <a:spAutoFit/>
          </a:bodyPr>
          <a:lstStyle/>
          <a:p>
            <a:pPr algn="just"/>
            <a:r>
              <a:rPr lang="fr-FR" sz="2400" dirty="0" smtClean="0">
                <a:latin typeface="Garamond" panose="02020404030301010803" pitchFamily="18" charset="0"/>
              </a:rPr>
              <a:t>- les très petites entreprises (TPE) qui emploient moins de 5 employés ;</a:t>
            </a:r>
          </a:p>
          <a:p>
            <a:pPr algn="just"/>
            <a:r>
              <a:rPr lang="fr-FR" sz="2400" dirty="0" smtClean="0">
                <a:latin typeface="Garamond" panose="02020404030301010803" pitchFamily="18" charset="0"/>
              </a:rPr>
              <a:t>- les petites entreprises (PE) qui emploient un effectif compris entre 5 et 10 salariés ;</a:t>
            </a:r>
          </a:p>
          <a:p>
            <a:pPr algn="just"/>
            <a:r>
              <a:rPr lang="fr-FR" sz="2400" dirty="0" smtClean="0">
                <a:latin typeface="Garamond" panose="02020404030301010803" pitchFamily="18" charset="0"/>
              </a:rPr>
              <a:t>- les moyennes entreprises (ME) employant un effectif compris entre 10 et 100 salariés</a:t>
            </a:r>
          </a:p>
          <a:p>
            <a:pPr algn="just"/>
            <a:r>
              <a:rPr lang="fr-FR" sz="2400" dirty="0" smtClean="0">
                <a:latin typeface="Garamond" panose="02020404030301010803" pitchFamily="18" charset="0"/>
              </a:rPr>
              <a:t>(ce nombre peut aller à 500) ;</a:t>
            </a:r>
          </a:p>
          <a:p>
            <a:pPr algn="just"/>
            <a:r>
              <a:rPr lang="fr-FR" sz="2400" dirty="0" smtClean="0">
                <a:latin typeface="Garamond" panose="02020404030301010803" pitchFamily="18" charset="0"/>
              </a:rPr>
              <a:t>- les grandes entreprises qui emploient plus de 500 salariés.</a:t>
            </a:r>
            <a:endParaRPr lang="fr-FR" sz="2400" dirty="0">
              <a:latin typeface="Garamond" panose="02020404030301010803" pitchFamily="18" charset="0"/>
            </a:endParaRPr>
          </a:p>
        </p:txBody>
      </p:sp>
      <p:sp>
        <p:nvSpPr>
          <p:cNvPr id="6" name="Rectangle 5"/>
          <p:cNvSpPr/>
          <p:nvPr/>
        </p:nvSpPr>
        <p:spPr>
          <a:xfrm>
            <a:off x="376274" y="1002705"/>
            <a:ext cx="11335827" cy="830997"/>
          </a:xfrm>
          <a:prstGeom prst="rect">
            <a:avLst/>
          </a:prstGeom>
        </p:spPr>
        <p:txBody>
          <a:bodyPr wrap="square">
            <a:spAutoFit/>
          </a:bodyPr>
          <a:lstStyle/>
          <a:p>
            <a:pPr algn="just"/>
            <a:r>
              <a:rPr lang="fr-FR" sz="2400" dirty="0" smtClean="0">
                <a:latin typeface="Garamond" panose="02020404030301010803" pitchFamily="18" charset="0"/>
              </a:rPr>
              <a:t>Les entreprises ont des tailles différentes. Selon sa dimension, l’entreprise va du simple atelier jusqu’à la grande entreprise comme suit :</a:t>
            </a:r>
            <a:endParaRPr lang="fr-FR" sz="2400" dirty="0" smtClean="0">
              <a:latin typeface="Garamond" panose="02020404030301010803" pitchFamily="18" charset="0"/>
            </a:endParaRPr>
          </a:p>
        </p:txBody>
      </p:sp>
    </p:spTree>
    <p:extLst>
      <p:ext uri="{BB962C8B-B14F-4D97-AF65-F5344CB8AC3E}">
        <p14:creationId xmlns:p14="http://schemas.microsoft.com/office/powerpoint/2010/main" val="132961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745411" y="946333"/>
            <a:ext cx="8768240" cy="523220"/>
          </a:xfrm>
          <a:prstGeom prst="rect">
            <a:avLst/>
          </a:prstGeom>
        </p:spPr>
        <p:txBody>
          <a:bodyPr wrap="square">
            <a:spAutoFit/>
          </a:bodyPr>
          <a:lstStyle/>
          <a:p>
            <a:r>
              <a:rPr lang="fr-FR" sz="2800" b="1" dirty="0">
                <a:solidFill>
                  <a:schemeClr val="accent1">
                    <a:lumMod val="50000"/>
                  </a:schemeClr>
                </a:solidFill>
                <a:latin typeface="Garamond" panose="02020404030301010803" pitchFamily="18" charset="0"/>
              </a:rPr>
              <a:t>B</a:t>
            </a:r>
            <a:r>
              <a:rPr lang="fr-FR" sz="2800" b="1" dirty="0" smtClean="0">
                <a:solidFill>
                  <a:schemeClr val="accent1">
                    <a:lumMod val="50000"/>
                  </a:schemeClr>
                </a:solidFill>
                <a:latin typeface="Garamond" panose="02020404030301010803" pitchFamily="18" charset="0"/>
              </a:rPr>
              <a:t>. Selon chiffre d’affaires</a:t>
            </a:r>
            <a:endParaRPr lang="fr-FR" sz="2800" b="1" dirty="0">
              <a:solidFill>
                <a:schemeClr val="accent1">
                  <a:lumMod val="50000"/>
                </a:schemeClr>
              </a:solidFill>
            </a:endParaRPr>
          </a:p>
        </p:txBody>
      </p:sp>
      <p:sp>
        <p:nvSpPr>
          <p:cNvPr id="5" name="Rectangle 4"/>
          <p:cNvSpPr/>
          <p:nvPr/>
        </p:nvSpPr>
        <p:spPr>
          <a:xfrm>
            <a:off x="196469" y="187098"/>
            <a:ext cx="6455613" cy="584775"/>
          </a:xfrm>
          <a:prstGeom prst="rect">
            <a:avLst/>
          </a:prstGeom>
        </p:spPr>
        <p:txBody>
          <a:bodyPr wrap="none">
            <a:spAutoFit/>
          </a:bodyPr>
          <a:lstStyle/>
          <a:p>
            <a:r>
              <a:rPr lang="fr-FR" sz="3200" b="1" dirty="0" smtClean="0">
                <a:solidFill>
                  <a:schemeClr val="accent6">
                    <a:lumMod val="75000"/>
                  </a:schemeClr>
                </a:solidFill>
              </a:rPr>
              <a:t>2. La classification selon la taille</a:t>
            </a:r>
            <a:endParaRPr lang="fr-FR" sz="3200" b="1" dirty="0">
              <a:solidFill>
                <a:schemeClr val="accent6">
                  <a:lumMod val="75000"/>
                </a:schemeClr>
              </a:solidFill>
            </a:endParaRPr>
          </a:p>
        </p:txBody>
      </p:sp>
      <p:sp>
        <p:nvSpPr>
          <p:cNvPr id="2" name="Rectangle 1"/>
          <p:cNvSpPr/>
          <p:nvPr/>
        </p:nvSpPr>
        <p:spPr>
          <a:xfrm>
            <a:off x="196469" y="1545063"/>
            <a:ext cx="11749097" cy="4154984"/>
          </a:xfrm>
          <a:prstGeom prst="rect">
            <a:avLst/>
          </a:prstGeom>
        </p:spPr>
        <p:txBody>
          <a:bodyPr wrap="square">
            <a:spAutoFit/>
          </a:bodyPr>
          <a:lstStyle/>
          <a:p>
            <a:pPr algn="just"/>
            <a:r>
              <a:rPr lang="fr-FR" sz="2400" dirty="0" smtClean="0">
                <a:latin typeface="Garamond" panose="02020404030301010803" pitchFamily="18" charset="0"/>
              </a:rPr>
              <a:t>Le chiffre d’affaire permet d’avoir une idée sur le volume des transactions de l’entreprise avec ses clients. </a:t>
            </a:r>
          </a:p>
          <a:p>
            <a:pPr algn="just"/>
            <a:r>
              <a:rPr lang="fr-FR" sz="2400" dirty="0" smtClean="0">
                <a:latin typeface="Garamond" panose="02020404030301010803" pitchFamily="18" charset="0"/>
              </a:rPr>
              <a:t>L’importance d’une entreprise peut se définir par le volume de ses transactions. Ce critère est important pour les raisons suivantes :</a:t>
            </a:r>
          </a:p>
          <a:p>
            <a:pPr algn="just"/>
            <a:r>
              <a:rPr lang="fr-FR" sz="2400" dirty="0" smtClean="0">
                <a:latin typeface="Garamond" panose="02020404030301010803" pitchFamily="18" charset="0"/>
              </a:rPr>
              <a:t>- Il est utilisé pour apprécier l’évolution des entreprises et pour les classer par ordre d’importance selon leur chiffre d’affaires.</a:t>
            </a:r>
          </a:p>
          <a:p>
            <a:pPr marL="342900" indent="-342900" algn="just">
              <a:buFontTx/>
              <a:buChar char="-"/>
            </a:pPr>
            <a:r>
              <a:rPr lang="fr-FR" sz="2400" dirty="0" smtClean="0">
                <a:latin typeface="Garamond" panose="02020404030301010803" pitchFamily="18" charset="0"/>
              </a:rPr>
              <a:t>Pour l’entreprise, il constitue un outil de gestion : la variation du chiffre d’affaires permet à l’entreprise de mesurer la pertinence de ses méthodes de ventes. </a:t>
            </a:r>
          </a:p>
          <a:p>
            <a:pPr marL="342900" indent="-342900" algn="just">
              <a:buFontTx/>
              <a:buChar char="-"/>
            </a:pPr>
            <a:r>
              <a:rPr lang="fr-FR" sz="2400" dirty="0" smtClean="0">
                <a:latin typeface="Garamond" panose="02020404030301010803" pitchFamily="18" charset="0"/>
              </a:rPr>
              <a:t>Ainsi, une baisse du chiffre d’affaires est souvent interprétée comme </a:t>
            </a:r>
            <a:r>
              <a:rPr lang="fr-FR" sz="2400" b="1" dirty="0" smtClean="0">
                <a:latin typeface="Garamond" panose="02020404030301010803" pitchFamily="18" charset="0"/>
              </a:rPr>
              <a:t>un indicateur important</a:t>
            </a:r>
          </a:p>
          <a:p>
            <a:pPr algn="just"/>
            <a:r>
              <a:rPr lang="fr-FR" sz="2400" dirty="0" smtClean="0">
                <a:latin typeface="Garamond" panose="02020404030301010803" pitchFamily="18" charset="0"/>
              </a:rPr>
              <a:t>de la mauvaise santé de l’entreprise, Il est utilisé aussi à des fins comparatives dans la mesure où il permet à l’entreprise de se positionner par rapport aux autres entreprises de la même branche.</a:t>
            </a:r>
            <a:endParaRPr lang="fr-FR" sz="2400" dirty="0">
              <a:latin typeface="Garamond" panose="02020404030301010803" pitchFamily="18" charset="0"/>
            </a:endParaRPr>
          </a:p>
        </p:txBody>
      </p:sp>
    </p:spTree>
    <p:extLst>
      <p:ext uri="{BB962C8B-B14F-4D97-AF65-F5344CB8AC3E}">
        <p14:creationId xmlns:p14="http://schemas.microsoft.com/office/powerpoint/2010/main" val="3312922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7862" y="2518308"/>
            <a:ext cx="4215695" cy="523220"/>
          </a:xfrm>
          <a:prstGeom prst="rect">
            <a:avLst/>
          </a:prstGeom>
        </p:spPr>
        <p:txBody>
          <a:bodyPr wrap="square">
            <a:spAutoFit/>
          </a:bodyPr>
          <a:lstStyle/>
          <a:p>
            <a:r>
              <a:rPr lang="fr-FR" sz="2800" b="1" dirty="0" smtClean="0">
                <a:solidFill>
                  <a:schemeClr val="accent1">
                    <a:lumMod val="50000"/>
                  </a:schemeClr>
                </a:solidFill>
                <a:latin typeface="Garamond" panose="02020404030301010803" pitchFamily="18" charset="0"/>
              </a:rPr>
              <a:t>A. Société des personnes  </a:t>
            </a:r>
            <a:endParaRPr lang="fr-FR" sz="2800" b="1" dirty="0">
              <a:solidFill>
                <a:schemeClr val="accent1">
                  <a:lumMod val="50000"/>
                </a:schemeClr>
              </a:solidFill>
            </a:endParaRPr>
          </a:p>
        </p:txBody>
      </p:sp>
      <p:sp>
        <p:nvSpPr>
          <p:cNvPr id="5" name="Rectangle 4"/>
          <p:cNvSpPr/>
          <p:nvPr/>
        </p:nvSpPr>
        <p:spPr>
          <a:xfrm>
            <a:off x="196469" y="187098"/>
            <a:ext cx="5646097" cy="584775"/>
          </a:xfrm>
          <a:prstGeom prst="rect">
            <a:avLst/>
          </a:prstGeom>
        </p:spPr>
        <p:txBody>
          <a:bodyPr wrap="none">
            <a:spAutoFit/>
          </a:bodyPr>
          <a:lstStyle/>
          <a:p>
            <a:r>
              <a:rPr lang="fr-FR" sz="3200" b="1" dirty="0">
                <a:solidFill>
                  <a:schemeClr val="accent6">
                    <a:lumMod val="75000"/>
                  </a:schemeClr>
                </a:solidFill>
              </a:rPr>
              <a:t>3</a:t>
            </a:r>
            <a:r>
              <a:rPr lang="fr-FR" sz="3200" b="1" dirty="0" smtClean="0">
                <a:solidFill>
                  <a:schemeClr val="accent6">
                    <a:lumMod val="75000"/>
                  </a:schemeClr>
                </a:solidFill>
              </a:rPr>
              <a:t>. La classification juridique</a:t>
            </a:r>
            <a:endParaRPr lang="fr-FR" sz="3200" b="1" dirty="0">
              <a:solidFill>
                <a:schemeClr val="accent6">
                  <a:lumMod val="75000"/>
                </a:schemeClr>
              </a:solidFill>
            </a:endParaRPr>
          </a:p>
        </p:txBody>
      </p:sp>
      <p:sp>
        <p:nvSpPr>
          <p:cNvPr id="2" name="Rectangle 1"/>
          <p:cNvSpPr/>
          <p:nvPr/>
        </p:nvSpPr>
        <p:spPr>
          <a:xfrm>
            <a:off x="3019517" y="1301871"/>
            <a:ext cx="5667283" cy="461665"/>
          </a:xfrm>
          <a:prstGeom prst="rect">
            <a:avLst/>
          </a:prstGeom>
        </p:spPr>
        <p:txBody>
          <a:bodyPr wrap="square">
            <a:spAutoFit/>
          </a:bodyPr>
          <a:lstStyle/>
          <a:p>
            <a:pPr algn="just"/>
            <a:r>
              <a:rPr lang="fr-FR" sz="2400" dirty="0" smtClean="0">
                <a:latin typeface="Garamond" panose="02020404030301010803" pitchFamily="18" charset="0"/>
              </a:rPr>
              <a:t>Cette classification permet de distinguer entre </a:t>
            </a:r>
            <a:endParaRPr lang="fr-FR" sz="2400" dirty="0">
              <a:latin typeface="Garamond" panose="02020404030301010803" pitchFamily="18" charset="0"/>
            </a:endParaRPr>
          </a:p>
        </p:txBody>
      </p:sp>
      <p:sp>
        <p:nvSpPr>
          <p:cNvPr id="6" name="Rectangle 5"/>
          <p:cNvSpPr/>
          <p:nvPr/>
        </p:nvSpPr>
        <p:spPr>
          <a:xfrm>
            <a:off x="5842566" y="2518308"/>
            <a:ext cx="4215695" cy="523220"/>
          </a:xfrm>
          <a:prstGeom prst="rect">
            <a:avLst/>
          </a:prstGeom>
        </p:spPr>
        <p:txBody>
          <a:bodyPr wrap="square">
            <a:spAutoFit/>
          </a:bodyPr>
          <a:lstStyle/>
          <a:p>
            <a:r>
              <a:rPr lang="fr-FR" sz="2800" b="1" dirty="0">
                <a:solidFill>
                  <a:schemeClr val="accent1">
                    <a:lumMod val="50000"/>
                  </a:schemeClr>
                </a:solidFill>
                <a:latin typeface="Garamond" panose="02020404030301010803" pitchFamily="18" charset="0"/>
              </a:rPr>
              <a:t>B</a:t>
            </a:r>
            <a:r>
              <a:rPr lang="fr-FR" sz="2800" b="1" dirty="0" smtClean="0">
                <a:solidFill>
                  <a:schemeClr val="accent1">
                    <a:lumMod val="50000"/>
                  </a:schemeClr>
                </a:solidFill>
                <a:latin typeface="Garamond" panose="02020404030301010803" pitchFamily="18" charset="0"/>
              </a:rPr>
              <a:t>. Société des capitaux  </a:t>
            </a:r>
            <a:endParaRPr lang="fr-FR" sz="2800" b="1" dirty="0">
              <a:solidFill>
                <a:schemeClr val="accent1">
                  <a:lumMod val="50000"/>
                </a:schemeClr>
              </a:solidFill>
            </a:endParaRPr>
          </a:p>
        </p:txBody>
      </p:sp>
      <p:cxnSp>
        <p:nvCxnSpPr>
          <p:cNvPr id="7" name="Connecteur droit avec flèche 6"/>
          <p:cNvCxnSpPr/>
          <p:nvPr/>
        </p:nvCxnSpPr>
        <p:spPr>
          <a:xfrm flipV="1">
            <a:off x="3725694" y="1731523"/>
            <a:ext cx="0" cy="320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2" idx="2"/>
            <a:endCxn id="4" idx="0"/>
          </p:cNvCxnSpPr>
          <p:nvPr/>
        </p:nvCxnSpPr>
        <p:spPr>
          <a:xfrm flipH="1">
            <a:off x="2765710" y="1763536"/>
            <a:ext cx="3087449" cy="754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2" idx="2"/>
            <a:endCxn id="6" idx="0"/>
          </p:cNvCxnSpPr>
          <p:nvPr/>
        </p:nvCxnSpPr>
        <p:spPr>
          <a:xfrm>
            <a:off x="5853159" y="1763536"/>
            <a:ext cx="2097255" cy="754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3060892"/>
      </p:ext>
    </p:extLst>
  </p:cSld>
  <p:clrMapOvr>
    <a:masterClrMapping/>
  </p:clrMapOvr>
</p:sld>
</file>

<file path=ppt/theme/theme1.xml><?xml version="1.0" encoding="utf-8"?>
<a:theme xmlns:a="http://schemas.openxmlformats.org/drawingml/2006/main" name="Facette">
  <a:themeElements>
    <a:clrScheme name="Bleu vert">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4487</TotalTime>
  <Words>1697</Words>
  <Application>Microsoft Office PowerPoint</Application>
  <PresentationFormat>Grand écran</PresentationFormat>
  <Paragraphs>113</Paragraphs>
  <Slides>15</Slides>
  <Notes>0</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15</vt:i4>
      </vt:variant>
    </vt:vector>
  </HeadingPairs>
  <TitlesOfParts>
    <vt:vector size="25" baseType="lpstr">
      <vt:lpstr>Arial</vt:lpstr>
      <vt:lpstr>Calibri</vt:lpstr>
      <vt:lpstr>Calibri Light</vt:lpstr>
      <vt:lpstr>Garamond</vt:lpstr>
      <vt:lpstr>Tahoma</vt:lpstr>
      <vt:lpstr>Trebuchet MS</vt:lpstr>
      <vt:lpstr>Wingdings</vt:lpstr>
      <vt:lpstr>Wingdings 3</vt:lpstr>
      <vt:lpstr>Facette</vt:lpstr>
      <vt:lpstr>Conception personnalisée</vt:lpstr>
      <vt:lpstr>Classification des entreprises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Setifis</dc:creator>
  <cp:lastModifiedBy>Setifis</cp:lastModifiedBy>
  <cp:revision>15</cp:revision>
  <dcterms:created xsi:type="dcterms:W3CDTF">2024-10-02T10:36:01Z</dcterms:created>
  <dcterms:modified xsi:type="dcterms:W3CDTF">2024-10-05T13:23:46Z</dcterms:modified>
</cp:coreProperties>
</file>