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8" r:id="rId4"/>
    <p:sldId id="267" r:id="rId5"/>
    <p:sldId id="266" r:id="rId6"/>
    <p:sldId id="265" r:id="rId7"/>
    <p:sldId id="264" r:id="rId8"/>
    <p:sldId id="263" r:id="rId9"/>
    <p:sldId id="262" r:id="rId10"/>
    <p:sldId id="261" r:id="rId11"/>
    <p:sldId id="260" r:id="rId12"/>
    <p:sldId id="259" r:id="rId13"/>
    <p:sldId id="273" r:id="rId14"/>
    <p:sldId id="271" r:id="rId15"/>
    <p:sldId id="270" r:id="rId16"/>
    <p:sldId id="272" r:id="rId17"/>
    <p:sldId id="258" r:id="rId18"/>
    <p:sldId id="279" r:id="rId19"/>
    <p:sldId id="278" r:id="rId20"/>
    <p:sldId id="275" r:id="rId21"/>
    <p:sldId id="274" r:id="rId22"/>
    <p:sldId id="277" r:id="rId23"/>
    <p:sldId id="276" r:id="rId24"/>
    <p:sldId id="257" r:id="rId25"/>
    <p:sldId id="280" r:id="rId26"/>
    <p:sldId id="284" r:id="rId27"/>
    <p:sldId id="283" r:id="rId28"/>
    <p:sldId id="282" r:id="rId29"/>
    <p:sldId id="281"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02AC104-330F-48E6-8F21-593F15DBB670}" type="datetimeFigureOut">
              <a:rPr lang="fr-FR" smtClean="0"/>
              <a:pPr/>
              <a:t>13/03/2018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37E3064-9BD4-46CB-BACE-3BE54D9711A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2AC104-330F-48E6-8F21-593F15DBB670}" type="datetimeFigureOut">
              <a:rPr lang="fr-FR" smtClean="0"/>
              <a:pPr/>
              <a:t>13/03/2018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7E3064-9BD4-46CB-BACE-3BE54D9711A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ZoneTexte 4"/>
          <p:cNvSpPr txBox="1"/>
          <p:nvPr/>
        </p:nvSpPr>
        <p:spPr>
          <a:xfrm>
            <a:off x="642910" y="2643182"/>
            <a:ext cx="7786742" cy="646331"/>
          </a:xfrm>
          <a:prstGeom prst="rect">
            <a:avLst/>
          </a:prstGeom>
          <a:noFill/>
        </p:spPr>
        <p:txBody>
          <a:bodyPr wrap="square" rtlCol="0">
            <a:spAutoFit/>
          </a:bodyPr>
          <a:lstStyle/>
          <a:p>
            <a:r>
              <a:rPr lang="fr-FR" sz="3600" dirty="0" smtClean="0">
                <a:solidFill>
                  <a:schemeClr val="accent3">
                    <a:lumMod val="40000"/>
                    <a:lumOff val="60000"/>
                  </a:schemeClr>
                </a:solidFill>
                <a:latin typeface="Times New Roman" pitchFamily="18" charset="0"/>
                <a:cs typeface="Times New Roman" pitchFamily="18" charset="0"/>
              </a:rPr>
              <a:t>Hybridation  moléculaire et sondes</a:t>
            </a:r>
            <a:endParaRPr lang="fr-FR" sz="3600" dirty="0">
              <a:solidFill>
                <a:schemeClr val="accent3">
                  <a:lumMod val="40000"/>
                  <a:lumOff val="60000"/>
                </a:schemeClr>
              </a:solidFill>
              <a:latin typeface="Times New Roman" pitchFamily="18" charset="0"/>
              <a:cs typeface="Times New Roman" pitchFamily="18" charset="0"/>
            </a:endParaRPr>
          </a:p>
        </p:txBody>
      </p:sp>
      <p:sp>
        <p:nvSpPr>
          <p:cNvPr id="6" name="ZoneTexte 5"/>
          <p:cNvSpPr txBox="1"/>
          <p:nvPr/>
        </p:nvSpPr>
        <p:spPr>
          <a:xfrm>
            <a:off x="1285852" y="6357958"/>
            <a:ext cx="5286412" cy="400110"/>
          </a:xfrm>
          <a:prstGeom prst="rect">
            <a:avLst/>
          </a:prstGeom>
          <a:noFill/>
        </p:spPr>
        <p:txBody>
          <a:bodyPr wrap="square" rtlCol="0">
            <a:spAutoFit/>
          </a:bodyPr>
          <a:lstStyle/>
          <a:p>
            <a:r>
              <a:rPr lang="fr-FR" sz="2000" b="1" i="1" dirty="0" smtClean="0">
                <a:solidFill>
                  <a:schemeClr val="accent5">
                    <a:lumMod val="60000"/>
                    <a:lumOff val="40000"/>
                  </a:schemeClr>
                </a:solidFill>
                <a:latin typeface="Times New Roman" pitchFamily="18" charset="0"/>
                <a:cs typeface="Times New Roman" pitchFamily="18" charset="0"/>
              </a:rPr>
              <a:t>Responsable de module M: HAMDOUCHE</a:t>
            </a:r>
            <a:endParaRPr lang="fr-FR" sz="2000" b="1" i="1" dirty="0">
              <a:solidFill>
                <a:schemeClr val="accent5">
                  <a:lumMod val="60000"/>
                  <a:lumOff val="4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5122" name="Picture 2"/>
          <p:cNvPicPr>
            <a:picLocks noChangeAspect="1" noChangeArrowheads="1"/>
          </p:cNvPicPr>
          <p:nvPr/>
        </p:nvPicPr>
        <p:blipFill>
          <a:blip r:embed="rId3"/>
          <a:srcRect/>
          <a:stretch>
            <a:fillRect/>
          </a:stretch>
        </p:blipFill>
        <p:spPr bwMode="auto">
          <a:xfrm>
            <a:off x="428596" y="1428736"/>
            <a:ext cx="7715304" cy="5253060"/>
          </a:xfrm>
          <a:prstGeom prst="rect">
            <a:avLst/>
          </a:prstGeom>
          <a:noFill/>
          <a:ln w="9525">
            <a:noFill/>
            <a:miter lim="800000"/>
            <a:headEnd/>
            <a:tailEnd/>
          </a:ln>
          <a:effectLst/>
        </p:spPr>
      </p:pic>
      <p:sp>
        <p:nvSpPr>
          <p:cNvPr id="6" name="ZoneTexte 5"/>
          <p:cNvSpPr txBox="1"/>
          <p:nvPr/>
        </p:nvSpPr>
        <p:spPr>
          <a:xfrm>
            <a:off x="1928794" y="285728"/>
            <a:ext cx="6357982" cy="1200329"/>
          </a:xfrm>
          <a:prstGeom prst="rect">
            <a:avLst/>
          </a:prstGeom>
          <a:noFill/>
        </p:spPr>
        <p:txBody>
          <a:bodyPr wrap="square" rtlCol="0">
            <a:spAutoFit/>
          </a:bodyPr>
          <a:lstStyle/>
          <a:p>
            <a:r>
              <a:rPr lang="fr-FR" sz="2400" b="1" u="sng" dirty="0" smtClean="0">
                <a:solidFill>
                  <a:srgbClr val="92D050"/>
                </a:solidFill>
                <a:latin typeface="Times New Roman" pitchFamily="18" charset="0"/>
                <a:cs typeface="Times New Roman" pitchFamily="18" charset="0"/>
              </a:rPr>
              <a:t>Marquage interne</a:t>
            </a:r>
          </a:p>
          <a:p>
            <a:pPr algn="ctr"/>
            <a:r>
              <a:rPr lang="fr-FR" sz="2400" b="1" i="1" u="sng" dirty="0" smtClean="0">
                <a:solidFill>
                  <a:schemeClr val="accent5">
                    <a:lumMod val="60000"/>
                    <a:lumOff val="40000"/>
                  </a:schemeClr>
                </a:solidFill>
                <a:latin typeface="Times New Roman" pitchFamily="18" charset="0"/>
                <a:cs typeface="Times New Roman" pitchFamily="18" charset="0"/>
              </a:rPr>
              <a:t>1- </a:t>
            </a:r>
            <a:r>
              <a:rPr lang="fr-FR" sz="2400" b="1" i="1" dirty="0" smtClean="0">
                <a:solidFill>
                  <a:schemeClr val="accent5">
                    <a:lumMod val="60000"/>
                    <a:lumOff val="40000"/>
                  </a:schemeClr>
                </a:solidFill>
                <a:latin typeface="Times New Roman" pitchFamily="18" charset="0"/>
                <a:cs typeface="Times New Roman" pitchFamily="18" charset="0"/>
              </a:rPr>
              <a:t>« </a:t>
            </a:r>
            <a:r>
              <a:rPr lang="fr-FR" sz="2400" b="1" i="1" dirty="0" err="1">
                <a:solidFill>
                  <a:schemeClr val="accent5">
                    <a:lumMod val="60000"/>
                    <a:lumOff val="40000"/>
                  </a:schemeClr>
                </a:solidFill>
                <a:latin typeface="Times New Roman" pitchFamily="18" charset="0"/>
                <a:cs typeface="Times New Roman" pitchFamily="18" charset="0"/>
              </a:rPr>
              <a:t>nick</a:t>
            </a:r>
            <a:r>
              <a:rPr lang="fr-FR" sz="2400" b="1" i="1" dirty="0">
                <a:solidFill>
                  <a:schemeClr val="accent5">
                    <a:lumMod val="60000"/>
                    <a:lumOff val="40000"/>
                  </a:schemeClr>
                </a:solidFill>
                <a:latin typeface="Times New Roman" pitchFamily="18" charset="0"/>
                <a:cs typeface="Times New Roman" pitchFamily="18" charset="0"/>
              </a:rPr>
              <a:t> translation </a:t>
            </a:r>
            <a:r>
              <a:rPr lang="fr-FR" sz="2400" b="1" i="1" dirty="0" smtClean="0">
                <a:solidFill>
                  <a:schemeClr val="accent5">
                    <a:lumMod val="60000"/>
                    <a:lumOff val="40000"/>
                  </a:schemeClr>
                </a:solidFill>
                <a:latin typeface="Times New Roman" pitchFamily="18" charset="0"/>
                <a:cs typeface="Times New Roman" pitchFamily="18" charset="0"/>
              </a:rPr>
              <a:t>»</a:t>
            </a:r>
          </a:p>
          <a:p>
            <a:r>
              <a:rPr lang="fr-FR" sz="2400" b="1" dirty="0">
                <a:solidFill>
                  <a:srgbClr val="FFFF00"/>
                </a:solidFill>
                <a:latin typeface="Times New Roman" pitchFamily="18" charset="0"/>
                <a:cs typeface="Times New Roman" pitchFamily="18" charset="0"/>
              </a:rPr>
              <a:t>déplacement </a:t>
            </a:r>
            <a:r>
              <a:rPr lang="fr-FR" sz="2400" b="1" dirty="0" smtClean="0">
                <a:solidFill>
                  <a:srgbClr val="FFFF00"/>
                </a:solidFill>
                <a:latin typeface="Times New Roman" pitchFamily="18" charset="0"/>
                <a:cs typeface="Times New Roman" pitchFamily="18" charset="0"/>
              </a:rPr>
              <a:t>de coupure</a:t>
            </a:r>
            <a:endParaRPr lang="fr-FR" sz="2400" b="1" i="1" u="sng"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7170" name="Picture 2"/>
          <p:cNvPicPr>
            <a:picLocks noChangeAspect="1" noChangeArrowheads="1"/>
          </p:cNvPicPr>
          <p:nvPr/>
        </p:nvPicPr>
        <p:blipFill>
          <a:blip r:embed="rId3"/>
          <a:srcRect/>
          <a:stretch>
            <a:fillRect/>
          </a:stretch>
        </p:blipFill>
        <p:spPr bwMode="auto">
          <a:xfrm>
            <a:off x="5000596" y="1214422"/>
            <a:ext cx="4143404" cy="4833956"/>
          </a:xfrm>
          <a:prstGeom prst="rect">
            <a:avLst/>
          </a:prstGeom>
          <a:noFill/>
          <a:ln w="9525">
            <a:noFill/>
            <a:miter lim="800000"/>
            <a:headEnd/>
            <a:tailEnd/>
          </a:ln>
          <a:effectLst/>
        </p:spPr>
      </p:pic>
      <p:sp>
        <p:nvSpPr>
          <p:cNvPr id="6" name="ZoneTexte 5"/>
          <p:cNvSpPr txBox="1"/>
          <p:nvPr/>
        </p:nvSpPr>
        <p:spPr>
          <a:xfrm>
            <a:off x="2143108" y="357166"/>
            <a:ext cx="6072230" cy="461665"/>
          </a:xfrm>
          <a:prstGeom prst="rect">
            <a:avLst/>
          </a:prstGeom>
          <a:noFill/>
        </p:spPr>
        <p:txBody>
          <a:bodyPr wrap="square" rtlCol="0">
            <a:spAutoFit/>
          </a:bodyPr>
          <a:lstStyle/>
          <a:p>
            <a:r>
              <a:rPr lang="fr-FR" sz="2400" b="1" i="1" dirty="0">
                <a:solidFill>
                  <a:schemeClr val="accent5">
                    <a:lumMod val="60000"/>
                    <a:lumOff val="40000"/>
                  </a:schemeClr>
                </a:solidFill>
                <a:latin typeface="Times New Roman" pitchFamily="18" charset="0"/>
                <a:cs typeface="Times New Roman" pitchFamily="18" charset="0"/>
              </a:rPr>
              <a:t>« </a:t>
            </a:r>
            <a:r>
              <a:rPr lang="fr-FR" sz="2400" b="1" i="1" dirty="0" err="1" smtClean="0">
                <a:solidFill>
                  <a:schemeClr val="accent5">
                    <a:lumMod val="60000"/>
                    <a:lumOff val="40000"/>
                  </a:schemeClr>
                </a:solidFill>
                <a:latin typeface="Times New Roman" pitchFamily="18" charset="0"/>
                <a:cs typeface="Times New Roman" pitchFamily="18" charset="0"/>
              </a:rPr>
              <a:t>ramdom</a:t>
            </a:r>
            <a:r>
              <a:rPr lang="fr-FR" sz="2400" b="1" i="1" dirty="0" smtClean="0">
                <a:solidFill>
                  <a:schemeClr val="accent5">
                    <a:lumMod val="60000"/>
                    <a:lumOff val="40000"/>
                  </a:schemeClr>
                </a:solidFill>
                <a:latin typeface="Times New Roman" pitchFamily="18" charset="0"/>
                <a:cs typeface="Times New Roman" pitchFamily="18" charset="0"/>
              </a:rPr>
              <a:t> priming </a:t>
            </a:r>
            <a:r>
              <a:rPr lang="fr-FR" sz="2400" b="1" i="1" dirty="0" smtClean="0">
                <a:solidFill>
                  <a:srgbClr val="00B0F0"/>
                </a:solidFill>
                <a:latin typeface="Times New Roman" pitchFamily="18" charset="0"/>
                <a:cs typeface="Times New Roman" pitchFamily="18" charset="0"/>
              </a:rPr>
              <a:t>»</a:t>
            </a:r>
            <a:r>
              <a:rPr lang="fr-FR" sz="2400" dirty="0">
                <a:solidFill>
                  <a:srgbClr val="FFFF00"/>
                </a:solidFill>
              </a:rPr>
              <a:t> </a:t>
            </a:r>
            <a:r>
              <a:rPr lang="fr-FR" sz="2400" b="1" dirty="0">
                <a:solidFill>
                  <a:srgbClr val="FFFF00"/>
                </a:solidFill>
                <a:latin typeface="Times New Roman" pitchFamily="18" charset="0"/>
                <a:cs typeface="Times New Roman" pitchFamily="18" charset="0"/>
              </a:rPr>
              <a:t>amorçage au hasard</a:t>
            </a:r>
            <a:r>
              <a:rPr lang="fr-FR" sz="2400" dirty="0">
                <a:solidFill>
                  <a:srgbClr val="FFFF00"/>
                </a:solidFill>
              </a:rPr>
              <a:t>.</a:t>
            </a:r>
            <a:endParaRPr lang="fr-FR" sz="2400" b="1" i="1" dirty="0">
              <a:solidFill>
                <a:srgbClr val="FFFF00"/>
              </a:solidFill>
              <a:latin typeface="Times New Roman" pitchFamily="18" charset="0"/>
              <a:cs typeface="Times New Roman" pitchFamily="18" charset="0"/>
            </a:endParaRPr>
          </a:p>
        </p:txBody>
      </p:sp>
      <p:pic>
        <p:nvPicPr>
          <p:cNvPr id="7171" name="Picture 3"/>
          <p:cNvPicPr>
            <a:picLocks noChangeAspect="1" noChangeArrowheads="1"/>
          </p:cNvPicPr>
          <p:nvPr/>
        </p:nvPicPr>
        <p:blipFill>
          <a:blip r:embed="rId4"/>
          <a:srcRect/>
          <a:stretch>
            <a:fillRect/>
          </a:stretch>
        </p:blipFill>
        <p:spPr bwMode="auto">
          <a:xfrm>
            <a:off x="214282" y="1285860"/>
            <a:ext cx="4643470" cy="53482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ZoneTexte 4"/>
          <p:cNvSpPr txBox="1"/>
          <p:nvPr/>
        </p:nvSpPr>
        <p:spPr>
          <a:xfrm>
            <a:off x="2857488" y="285728"/>
            <a:ext cx="3000396" cy="523220"/>
          </a:xfrm>
          <a:prstGeom prst="rect">
            <a:avLst/>
          </a:prstGeom>
          <a:noFill/>
        </p:spPr>
        <p:txBody>
          <a:bodyPr wrap="square" rtlCol="0">
            <a:spAutoFit/>
          </a:bodyPr>
          <a:lstStyle/>
          <a:p>
            <a:pPr algn="ctr"/>
            <a:r>
              <a:rPr lang="fr-FR" sz="2800" b="1" u="sng" dirty="0" smtClean="0">
                <a:solidFill>
                  <a:srgbClr val="FFC000"/>
                </a:solidFill>
                <a:latin typeface="Times New Roman" pitchFamily="18" charset="0"/>
                <a:cs typeface="Times New Roman" pitchFamily="18" charset="0"/>
              </a:rPr>
              <a:t>hybridation</a:t>
            </a:r>
            <a:endParaRPr lang="fr-FR" sz="2800" b="1" u="sng" dirty="0">
              <a:solidFill>
                <a:srgbClr val="FFC000"/>
              </a:solidFill>
              <a:latin typeface="Times New Roman" pitchFamily="18" charset="0"/>
              <a:cs typeface="Times New Roman" pitchFamily="18" charset="0"/>
            </a:endParaRPr>
          </a:p>
        </p:txBody>
      </p:sp>
      <p:sp>
        <p:nvSpPr>
          <p:cNvPr id="6" name="ZoneTexte 5"/>
          <p:cNvSpPr txBox="1"/>
          <p:nvPr/>
        </p:nvSpPr>
        <p:spPr>
          <a:xfrm>
            <a:off x="571472" y="2000240"/>
            <a:ext cx="5072098" cy="3416320"/>
          </a:xfrm>
          <a:prstGeom prst="rect">
            <a:avLst/>
          </a:prstGeom>
          <a:noFill/>
        </p:spPr>
        <p:txBody>
          <a:bodyPr wrap="square" rtlCol="0">
            <a:spAutoFit/>
          </a:bodyPr>
          <a:lstStyle/>
          <a:p>
            <a:r>
              <a:rPr lang="fr-FR" sz="2400" b="1" i="1" u="sng" dirty="0" smtClean="0">
                <a:solidFill>
                  <a:schemeClr val="accent3">
                    <a:lumMod val="60000"/>
                    <a:lumOff val="40000"/>
                  </a:schemeClr>
                </a:solidFill>
                <a:latin typeface="Times New Roman" pitchFamily="18" charset="0"/>
                <a:cs typeface="Times New Roman" pitchFamily="18" charset="0"/>
              </a:rPr>
              <a:t>Dénaturation: </a:t>
            </a:r>
            <a:r>
              <a:rPr lang="fr-FR" sz="2400" b="1" i="1" dirty="0" smtClean="0">
                <a:solidFill>
                  <a:schemeClr val="accent3">
                    <a:lumMod val="60000"/>
                    <a:lumOff val="40000"/>
                  </a:schemeClr>
                </a:solidFill>
                <a:latin typeface="Times New Roman" pitchFamily="18" charset="0"/>
                <a:cs typeface="Times New Roman" pitchFamily="18" charset="0"/>
              </a:rPr>
              <a:t> </a:t>
            </a:r>
          </a:p>
          <a:p>
            <a:r>
              <a:rPr lang="fr-FR" sz="2400" b="1" i="1" dirty="0" smtClean="0">
                <a:solidFill>
                  <a:schemeClr val="bg1"/>
                </a:solidFill>
                <a:latin typeface="Times New Roman" pitchFamily="18" charset="0"/>
                <a:cs typeface="Times New Roman" pitchFamily="18" charset="0"/>
              </a:rPr>
              <a:t>on peut rompre les liaisons hydrogènes entre bases appariées d’une molécules d’ADN </a:t>
            </a:r>
            <a:r>
              <a:rPr lang="fr-FR" sz="2400" b="1" i="1" dirty="0" err="1" smtClean="0">
                <a:solidFill>
                  <a:schemeClr val="bg1"/>
                </a:solidFill>
                <a:latin typeface="Times New Roman" pitchFamily="18" charset="0"/>
                <a:cs typeface="Times New Roman" pitchFamily="18" charset="0"/>
              </a:rPr>
              <a:t>bicaténaire</a:t>
            </a:r>
            <a:r>
              <a:rPr lang="fr-FR" sz="2400" b="1" i="1" dirty="0" smtClean="0">
                <a:solidFill>
                  <a:schemeClr val="bg1"/>
                </a:solidFill>
                <a:latin typeface="Times New Roman" pitchFamily="18" charset="0"/>
                <a:cs typeface="Times New Roman" pitchFamily="18" charset="0"/>
              </a:rPr>
              <a:t> en chauffant la molécule ou en manipulant les conditions de milieu , cette séparation est appelée </a:t>
            </a:r>
            <a:r>
              <a:rPr lang="fr-FR" sz="2400" b="1" i="1" u="sng" dirty="0" smtClean="0">
                <a:solidFill>
                  <a:srgbClr val="FF0000"/>
                </a:solidFill>
                <a:latin typeface="Times New Roman" pitchFamily="18" charset="0"/>
                <a:cs typeface="Times New Roman" pitchFamily="18" charset="0"/>
              </a:rPr>
              <a:t>dénaturation ou fusion de l’ADN</a:t>
            </a:r>
          </a:p>
          <a:p>
            <a:r>
              <a:rPr lang="fr-FR" sz="2400" b="1" i="1" u="sng" dirty="0" smtClean="0">
                <a:solidFill>
                  <a:schemeClr val="accent3">
                    <a:lumMod val="60000"/>
                    <a:lumOff val="40000"/>
                  </a:schemeClr>
                </a:solidFill>
                <a:latin typeface="Times New Roman" pitchFamily="18" charset="0"/>
                <a:cs typeface="Times New Roman" pitchFamily="18" charset="0"/>
              </a:rPr>
              <a:t> </a:t>
            </a:r>
            <a:endParaRPr lang="fr-FR" sz="2400" b="1" i="1" u="sng" dirty="0">
              <a:solidFill>
                <a:schemeClr val="accent3">
                  <a:lumMod val="60000"/>
                  <a:lumOff val="40000"/>
                </a:schemeClr>
              </a:solidFill>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3"/>
          <a:srcRect/>
          <a:stretch>
            <a:fillRect/>
          </a:stretch>
        </p:blipFill>
        <p:spPr bwMode="auto">
          <a:xfrm>
            <a:off x="5857884" y="785794"/>
            <a:ext cx="3057525" cy="5629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ZoneTexte 5"/>
          <p:cNvSpPr txBox="1"/>
          <p:nvPr/>
        </p:nvSpPr>
        <p:spPr>
          <a:xfrm>
            <a:off x="214282" y="2000240"/>
            <a:ext cx="8572560" cy="461665"/>
          </a:xfrm>
          <a:prstGeom prst="rect">
            <a:avLst/>
          </a:prstGeom>
          <a:noFill/>
        </p:spPr>
        <p:txBody>
          <a:bodyPr wrap="square" rtlCol="0">
            <a:spAutoFit/>
          </a:bodyPr>
          <a:lstStyle/>
          <a:p>
            <a:r>
              <a:rPr lang="fr-FR" sz="2400" dirty="0" smtClean="0">
                <a:solidFill>
                  <a:schemeClr val="bg1"/>
                </a:solidFill>
                <a:latin typeface="Times New Roman" pitchFamily="18" charset="0"/>
                <a:cs typeface="Times New Roman" pitchFamily="18" charset="0"/>
              </a:rPr>
              <a:t>Tm défini comme la température ou 50% des brins sont dénaturés </a:t>
            </a:r>
            <a:endParaRPr lang="fr-FR" sz="2400" dirty="0">
              <a:solidFill>
                <a:schemeClr val="bg1"/>
              </a:solidFill>
              <a:latin typeface="Times New Roman" pitchFamily="18" charset="0"/>
              <a:cs typeface="Times New Roman" pitchFamily="18" charset="0"/>
            </a:endParaRPr>
          </a:p>
        </p:txBody>
      </p:sp>
      <p:sp>
        <p:nvSpPr>
          <p:cNvPr id="7" name="Rectangle 6"/>
          <p:cNvSpPr/>
          <p:nvPr/>
        </p:nvSpPr>
        <p:spPr>
          <a:xfrm>
            <a:off x="214282" y="2967335"/>
            <a:ext cx="8715436" cy="1938992"/>
          </a:xfrm>
          <a:prstGeom prst="rect">
            <a:avLst/>
          </a:prstGeom>
        </p:spPr>
        <p:txBody>
          <a:bodyPr wrap="square">
            <a:spAutoFit/>
          </a:bodyPr>
          <a:lstStyle/>
          <a:p>
            <a:r>
              <a:rPr lang="fr-FR" sz="2400" b="1" i="1" dirty="0">
                <a:solidFill>
                  <a:schemeClr val="bg1"/>
                </a:solidFill>
                <a:latin typeface="Times New Roman" pitchFamily="18" charset="0"/>
                <a:cs typeface="Times New Roman" pitchFamily="18" charset="0"/>
              </a:rPr>
              <a:t>Le Tm dépend de deux facteurs principaux </a:t>
            </a:r>
            <a:r>
              <a:rPr lang="fr-FR" sz="2400" b="1" i="1" dirty="0" smtClean="0">
                <a:solidFill>
                  <a:schemeClr val="bg1"/>
                </a:solidFill>
                <a:latin typeface="Times New Roman" pitchFamily="18" charset="0"/>
                <a:cs typeface="Times New Roman" pitchFamily="18" charset="0"/>
              </a:rPr>
              <a:t>:</a:t>
            </a:r>
          </a:p>
          <a:p>
            <a:r>
              <a:rPr lang="fr-FR" sz="2400" b="1" i="1" dirty="0" smtClean="0">
                <a:solidFill>
                  <a:schemeClr val="bg1"/>
                </a:solidFill>
                <a:latin typeface="Times New Roman" pitchFamily="18" charset="0"/>
                <a:cs typeface="Times New Roman" pitchFamily="18" charset="0"/>
              </a:rPr>
              <a:t> </a:t>
            </a:r>
          </a:p>
          <a:p>
            <a:pPr>
              <a:buFont typeface="Wingdings" pitchFamily="2" charset="2"/>
              <a:buChar char="Ø"/>
            </a:pPr>
            <a:r>
              <a:rPr lang="fr-FR" sz="2400" b="1" i="1" dirty="0">
                <a:solidFill>
                  <a:schemeClr val="bg1"/>
                </a:solidFill>
                <a:latin typeface="Times New Roman" pitchFamily="18" charset="0"/>
                <a:cs typeface="Times New Roman" pitchFamily="18" charset="0"/>
              </a:rPr>
              <a:t> </a:t>
            </a:r>
            <a:r>
              <a:rPr lang="fr-FR" sz="2400" b="1" i="1" dirty="0" smtClean="0">
                <a:solidFill>
                  <a:schemeClr val="bg1"/>
                </a:solidFill>
                <a:latin typeface="Times New Roman" pitchFamily="18" charset="0"/>
                <a:cs typeface="Times New Roman" pitchFamily="18" charset="0"/>
              </a:rPr>
              <a:t>du </a:t>
            </a:r>
            <a:r>
              <a:rPr lang="fr-FR" sz="2400" b="1" i="1" dirty="0">
                <a:solidFill>
                  <a:schemeClr val="bg1"/>
                </a:solidFill>
                <a:latin typeface="Times New Roman" pitchFamily="18" charset="0"/>
                <a:cs typeface="Times New Roman" pitchFamily="18" charset="0"/>
              </a:rPr>
              <a:t>nombre de liaisons hydrogènes </a:t>
            </a:r>
            <a:endParaRPr lang="fr-FR" sz="2400" b="1" i="1" dirty="0" smtClean="0">
              <a:solidFill>
                <a:schemeClr val="bg1"/>
              </a:solidFill>
              <a:latin typeface="Times New Roman" pitchFamily="18" charset="0"/>
              <a:cs typeface="Times New Roman" pitchFamily="18" charset="0"/>
            </a:endParaRPr>
          </a:p>
          <a:p>
            <a:endParaRPr lang="fr-FR" sz="2400" b="1" i="1" dirty="0" smtClean="0">
              <a:solidFill>
                <a:schemeClr val="bg1"/>
              </a:solidFill>
              <a:latin typeface="Times New Roman" pitchFamily="18" charset="0"/>
              <a:cs typeface="Times New Roman" pitchFamily="18" charset="0"/>
            </a:endParaRPr>
          </a:p>
          <a:p>
            <a:pPr>
              <a:buFont typeface="Wingdings" pitchFamily="2" charset="2"/>
              <a:buChar char="Ø"/>
            </a:pPr>
            <a:r>
              <a:rPr lang="fr-FR" sz="2400" b="1" i="1" dirty="0" smtClean="0">
                <a:solidFill>
                  <a:schemeClr val="bg1"/>
                </a:solidFill>
                <a:latin typeface="Times New Roman" pitchFamily="18" charset="0"/>
                <a:cs typeface="Times New Roman" pitchFamily="18" charset="0"/>
              </a:rPr>
              <a:t>La composition </a:t>
            </a:r>
            <a:r>
              <a:rPr lang="fr-FR" sz="2400" b="1" i="1" dirty="0">
                <a:solidFill>
                  <a:schemeClr val="bg1"/>
                </a:solidFill>
                <a:latin typeface="Times New Roman" pitchFamily="18" charset="0"/>
                <a:cs typeface="Times New Roman" pitchFamily="18" charset="0"/>
              </a:rPr>
              <a:t>du milieu.</a:t>
            </a:r>
          </a:p>
        </p:txBody>
      </p:sp>
      <p:sp>
        <p:nvSpPr>
          <p:cNvPr id="9" name="ZoneTexte 8"/>
          <p:cNvSpPr txBox="1"/>
          <p:nvPr/>
        </p:nvSpPr>
        <p:spPr>
          <a:xfrm>
            <a:off x="2643174" y="500042"/>
            <a:ext cx="3500462" cy="461665"/>
          </a:xfrm>
          <a:prstGeom prst="rect">
            <a:avLst/>
          </a:prstGeom>
          <a:noFill/>
        </p:spPr>
        <p:txBody>
          <a:bodyPr wrap="square" rtlCol="0">
            <a:spAutoFit/>
          </a:bodyPr>
          <a:lstStyle/>
          <a:p>
            <a:r>
              <a:rPr lang="fr-FR" sz="2400" b="1" i="1" dirty="0" smtClean="0">
                <a:solidFill>
                  <a:schemeClr val="tx2">
                    <a:lumMod val="20000"/>
                    <a:lumOff val="80000"/>
                  </a:schemeClr>
                </a:solidFill>
                <a:latin typeface="Times New Roman" pitchFamily="18" charset="0"/>
                <a:cs typeface="Times New Roman" pitchFamily="18" charset="0"/>
              </a:rPr>
              <a:t>Température de fusion</a:t>
            </a:r>
            <a:endParaRPr lang="fr-FR" sz="2400" b="1" i="1" dirty="0">
              <a:solidFill>
                <a:schemeClr val="tx2">
                  <a:lumMod val="20000"/>
                  <a:lumOff val="8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428596" y="142852"/>
            <a:ext cx="8572560" cy="6001643"/>
          </a:xfrm>
          <a:prstGeom prst="rect">
            <a:avLst/>
          </a:prstGeom>
        </p:spPr>
        <p:txBody>
          <a:bodyPr wrap="square">
            <a:spAutoFit/>
          </a:bodyPr>
          <a:lstStyle/>
          <a:p>
            <a:pPr algn="ctr"/>
            <a:r>
              <a:rPr lang="fr-FR" sz="2400" b="1" i="1" dirty="0" smtClean="0">
                <a:solidFill>
                  <a:srgbClr val="FFFF00"/>
                </a:solidFill>
                <a:latin typeface="Times New Roman" pitchFamily="18" charset="0"/>
                <a:cs typeface="Times New Roman" pitchFamily="18" charset="0"/>
              </a:rPr>
              <a:t>Le nombre de liaisons hydrogène lui-même dépend :</a:t>
            </a:r>
          </a:p>
          <a:p>
            <a:pPr algn="ctr"/>
            <a:endParaRPr lang="fr-FR" sz="2400" b="1" i="1" dirty="0">
              <a:solidFill>
                <a:srgbClr val="FFFF00"/>
              </a:solidFill>
              <a:latin typeface="Times New Roman" pitchFamily="18" charset="0"/>
              <a:cs typeface="Times New Roman" pitchFamily="18" charset="0"/>
            </a:endParaRPr>
          </a:p>
          <a:p>
            <a:pPr algn="ctr"/>
            <a:endParaRPr lang="fr-FR" sz="2400" b="1" i="1" dirty="0" smtClean="0">
              <a:solidFill>
                <a:srgbClr val="FFFF00"/>
              </a:solidFill>
              <a:latin typeface="Times New Roman" pitchFamily="18" charset="0"/>
              <a:cs typeface="Times New Roman" pitchFamily="18" charset="0"/>
            </a:endParaRPr>
          </a:p>
          <a:p>
            <a:pPr algn="ctr"/>
            <a:endParaRPr lang="fr-FR" sz="2400" b="1" i="1" dirty="0">
              <a:solidFill>
                <a:srgbClr val="FFFF00"/>
              </a:solidFill>
              <a:latin typeface="Times New Roman" pitchFamily="18" charset="0"/>
              <a:cs typeface="Times New Roman" pitchFamily="18" charset="0"/>
            </a:endParaRPr>
          </a:p>
          <a:p>
            <a:pPr algn="ctr"/>
            <a:endParaRPr lang="fr-FR" sz="2400" b="1" i="1" dirty="0" smtClean="0">
              <a:solidFill>
                <a:srgbClr val="FFFF00"/>
              </a:solidFill>
              <a:latin typeface="Times New Roman" pitchFamily="18" charset="0"/>
              <a:cs typeface="Times New Roman" pitchFamily="18" charset="0"/>
            </a:endParaRPr>
          </a:p>
          <a:p>
            <a:pPr algn="ctr"/>
            <a:endParaRPr lang="fr-FR" sz="2400" b="1" i="1" dirty="0">
              <a:solidFill>
                <a:srgbClr val="FFFF00"/>
              </a:solidFill>
              <a:latin typeface="Times New Roman" pitchFamily="18" charset="0"/>
              <a:cs typeface="Times New Roman" pitchFamily="18" charset="0"/>
            </a:endParaRPr>
          </a:p>
          <a:p>
            <a:pPr algn="ctr"/>
            <a:endParaRPr lang="fr-FR" sz="2400" b="1" i="1" dirty="0" smtClean="0">
              <a:solidFill>
                <a:srgbClr val="FFFF00"/>
              </a:solidFill>
              <a:latin typeface="Times New Roman" pitchFamily="18" charset="0"/>
              <a:cs typeface="Times New Roman" pitchFamily="18" charset="0"/>
            </a:endParaRPr>
          </a:p>
          <a:p>
            <a:pPr algn="ctr"/>
            <a:endParaRPr lang="fr-FR" sz="2400" b="1" i="1" dirty="0" smtClean="0">
              <a:solidFill>
                <a:srgbClr val="FFFF00"/>
              </a:solidFill>
              <a:latin typeface="Times New Roman" pitchFamily="18" charset="0"/>
              <a:cs typeface="Times New Roman" pitchFamily="18" charset="0"/>
            </a:endParaRPr>
          </a:p>
          <a:p>
            <a:pPr>
              <a:buFont typeface="Wingdings" pitchFamily="2" charset="2"/>
              <a:buChar char="q"/>
            </a:pPr>
            <a:r>
              <a:rPr lang="fr-FR" sz="2400" b="1" dirty="0" smtClean="0">
                <a:solidFill>
                  <a:schemeClr val="accent3">
                    <a:lumMod val="40000"/>
                    <a:lumOff val="60000"/>
                  </a:schemeClr>
                </a:solidFill>
                <a:latin typeface="Times New Roman" pitchFamily="18" charset="0"/>
                <a:cs typeface="Times New Roman" pitchFamily="18" charset="0"/>
              </a:rPr>
              <a:t>  la longueur du fragment : le Tm augmente avec la longueur</a:t>
            </a:r>
          </a:p>
          <a:p>
            <a:endParaRPr lang="fr-FR" sz="2400" b="1" dirty="0" smtClean="0">
              <a:solidFill>
                <a:schemeClr val="accent3">
                  <a:lumMod val="40000"/>
                  <a:lumOff val="60000"/>
                </a:schemeClr>
              </a:solidFill>
              <a:latin typeface="Times New Roman" pitchFamily="18" charset="0"/>
              <a:cs typeface="Times New Roman" pitchFamily="18" charset="0"/>
            </a:endParaRPr>
          </a:p>
          <a:p>
            <a:pPr>
              <a:buFont typeface="Wingdings" pitchFamily="2" charset="2"/>
              <a:buChar char="q"/>
            </a:pPr>
            <a:r>
              <a:rPr lang="fr-FR" sz="2400" b="1" dirty="0" smtClean="0">
                <a:solidFill>
                  <a:schemeClr val="accent3">
                    <a:lumMod val="40000"/>
                    <a:lumOff val="60000"/>
                  </a:schemeClr>
                </a:solidFill>
                <a:latin typeface="Times New Roman" pitchFamily="18" charset="0"/>
                <a:cs typeface="Times New Roman" pitchFamily="18" charset="0"/>
              </a:rPr>
              <a:t> de la composition en bases : l'augmentation de la proportion en GC augmente le Tm.</a:t>
            </a:r>
          </a:p>
          <a:p>
            <a:endParaRPr lang="fr-FR" sz="2400" b="1" dirty="0" smtClean="0">
              <a:solidFill>
                <a:schemeClr val="accent3">
                  <a:lumMod val="40000"/>
                  <a:lumOff val="60000"/>
                </a:schemeClr>
              </a:solidFill>
              <a:latin typeface="Times New Roman" pitchFamily="18" charset="0"/>
              <a:cs typeface="Times New Roman" pitchFamily="18" charset="0"/>
            </a:endParaRPr>
          </a:p>
          <a:p>
            <a:pPr>
              <a:buFont typeface="Wingdings" pitchFamily="2" charset="2"/>
              <a:buChar char="q"/>
            </a:pPr>
            <a:r>
              <a:rPr lang="fr-FR" sz="2400" b="1" dirty="0" smtClean="0">
                <a:solidFill>
                  <a:schemeClr val="accent3">
                    <a:lumMod val="40000"/>
                    <a:lumOff val="60000"/>
                  </a:schemeClr>
                </a:solidFill>
                <a:latin typeface="Times New Roman" pitchFamily="18" charset="0"/>
                <a:cs typeface="Times New Roman" pitchFamily="18" charset="0"/>
              </a:rPr>
              <a:t> de la présence de mésappariements : Les mésappariements abaissent le Tm, puisque au niveau du mésappariement, il n’y a pas de liaison hydrogène</a:t>
            </a:r>
            <a:r>
              <a:rPr lang="fr-FR" dirty="0" smtClean="0">
                <a:solidFill>
                  <a:schemeClr val="accent2">
                    <a:lumMod val="40000"/>
                    <a:lumOff val="60000"/>
                  </a:schemeClr>
                </a:solidFill>
              </a:rPr>
              <a:t>.</a:t>
            </a:r>
            <a:endParaRPr lang="fr-FR" dirty="0">
              <a:solidFill>
                <a:schemeClr val="accent2">
                  <a:lumMod val="40000"/>
                  <a:lumOff val="6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Effect transition="in" filter="wipe(down)">
                                      <p:cBhvr>
                                        <p:cTn id="7" dur="500"/>
                                        <p:tgtEl>
                                          <p:spTgt spid="5">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10" end="10"/>
                                            </p:txEl>
                                          </p:spTgt>
                                        </p:tgtEl>
                                        <p:attrNameLst>
                                          <p:attrName>style.visibility</p:attrName>
                                        </p:attrNameLst>
                                      </p:cBhvr>
                                      <p:to>
                                        <p:strVal val="visible"/>
                                      </p:to>
                                    </p:set>
                                    <p:animEffect transition="in" filter="wipe(down)">
                                      <p:cBhvr>
                                        <p:cTn id="12" dur="500"/>
                                        <p:tgtEl>
                                          <p:spTgt spid="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12" end="12"/>
                                            </p:txEl>
                                          </p:spTgt>
                                        </p:tgtEl>
                                        <p:attrNameLst>
                                          <p:attrName>style.visibility</p:attrName>
                                        </p:attrNameLst>
                                      </p:cBhvr>
                                      <p:to>
                                        <p:strVal val="visible"/>
                                      </p:to>
                                    </p:set>
                                    <p:animEffect transition="in" filter="wipe(down)">
                                      <p:cBhvr>
                                        <p:cTn id="1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357158" y="142853"/>
            <a:ext cx="8643998" cy="6370975"/>
          </a:xfrm>
          <a:prstGeom prst="rect">
            <a:avLst/>
          </a:prstGeom>
        </p:spPr>
        <p:txBody>
          <a:bodyPr wrap="square">
            <a:spAutoFit/>
          </a:bodyPr>
          <a:lstStyle/>
          <a:p>
            <a:pPr algn="ctr"/>
            <a:r>
              <a:rPr lang="fr-FR" sz="2400" b="1" i="1" dirty="0" smtClean="0">
                <a:solidFill>
                  <a:srgbClr val="FFFF00"/>
                </a:solidFill>
                <a:latin typeface="Times New Roman" pitchFamily="18" charset="0"/>
                <a:cs typeface="Times New Roman" pitchFamily="18" charset="0"/>
              </a:rPr>
              <a:t>La composition </a:t>
            </a:r>
            <a:r>
              <a:rPr lang="fr-FR" sz="2400" b="1" i="1" dirty="0">
                <a:solidFill>
                  <a:srgbClr val="FFFF00"/>
                </a:solidFill>
                <a:latin typeface="Times New Roman" pitchFamily="18" charset="0"/>
                <a:cs typeface="Times New Roman" pitchFamily="18" charset="0"/>
              </a:rPr>
              <a:t>du milieu</a:t>
            </a:r>
            <a:r>
              <a:rPr lang="fr-FR" sz="2400" b="1" i="1" dirty="0" smtClean="0">
                <a:solidFill>
                  <a:srgbClr val="FFFF00"/>
                </a:solidFill>
                <a:latin typeface="Times New Roman" pitchFamily="18" charset="0"/>
                <a:cs typeface="Times New Roman" pitchFamily="18" charset="0"/>
              </a:rPr>
              <a:t>.</a:t>
            </a:r>
          </a:p>
          <a:p>
            <a:pPr algn="ctr"/>
            <a:endParaRPr lang="fr-FR" sz="2400" b="1" i="1" dirty="0">
              <a:solidFill>
                <a:srgbClr val="FFFF00"/>
              </a:solidFill>
              <a:latin typeface="Times New Roman" pitchFamily="18" charset="0"/>
              <a:cs typeface="Times New Roman" pitchFamily="18" charset="0"/>
            </a:endParaRPr>
          </a:p>
          <a:p>
            <a:pPr algn="ctr"/>
            <a:endParaRPr lang="fr-FR" sz="2400" b="1" i="1" dirty="0" smtClean="0">
              <a:solidFill>
                <a:srgbClr val="FFFF00"/>
              </a:solidFill>
              <a:latin typeface="Times New Roman" pitchFamily="18" charset="0"/>
              <a:cs typeface="Times New Roman" pitchFamily="18" charset="0"/>
            </a:endParaRPr>
          </a:p>
          <a:p>
            <a:pPr algn="ctr"/>
            <a:endParaRPr lang="fr-FR" sz="2400" b="1" i="1" dirty="0">
              <a:solidFill>
                <a:srgbClr val="FFFF00"/>
              </a:solidFill>
              <a:latin typeface="Times New Roman" pitchFamily="18" charset="0"/>
              <a:cs typeface="Times New Roman" pitchFamily="18" charset="0"/>
            </a:endParaRPr>
          </a:p>
          <a:p>
            <a:pPr algn="ctr"/>
            <a:endParaRPr lang="fr-FR" sz="2400" b="1" i="1" dirty="0" smtClean="0">
              <a:solidFill>
                <a:srgbClr val="FFFF00"/>
              </a:solidFill>
              <a:latin typeface="Times New Roman" pitchFamily="18" charset="0"/>
              <a:cs typeface="Times New Roman" pitchFamily="18" charset="0"/>
            </a:endParaRPr>
          </a:p>
          <a:p>
            <a:pPr algn="ctr"/>
            <a:endParaRPr lang="fr-FR" sz="2400" b="1" i="1" dirty="0">
              <a:solidFill>
                <a:srgbClr val="FFFF00"/>
              </a:solidFill>
              <a:latin typeface="Times New Roman" pitchFamily="18" charset="0"/>
              <a:cs typeface="Times New Roman" pitchFamily="18" charset="0"/>
            </a:endParaRPr>
          </a:p>
          <a:p>
            <a:pPr algn="ctr"/>
            <a:endParaRPr lang="fr-FR" sz="2400" b="1" i="1" dirty="0" smtClean="0">
              <a:solidFill>
                <a:srgbClr val="FFFF00"/>
              </a:solidFill>
              <a:latin typeface="Times New Roman" pitchFamily="18" charset="0"/>
              <a:cs typeface="Times New Roman" pitchFamily="18" charset="0"/>
            </a:endParaRPr>
          </a:p>
          <a:p>
            <a:pPr algn="ctr"/>
            <a:endParaRPr lang="fr-FR" sz="2400" b="1" i="1" dirty="0" smtClean="0">
              <a:solidFill>
                <a:srgbClr val="FFFF00"/>
              </a:solidFill>
              <a:latin typeface="Times New Roman" pitchFamily="18" charset="0"/>
              <a:cs typeface="Times New Roman" pitchFamily="18" charset="0"/>
            </a:endParaRPr>
          </a:p>
          <a:p>
            <a:pPr>
              <a:buFont typeface="Wingdings" pitchFamily="2" charset="2"/>
              <a:buChar char="q"/>
            </a:pPr>
            <a:r>
              <a:rPr lang="fr-FR" sz="2400" b="1" dirty="0" smtClean="0">
                <a:solidFill>
                  <a:schemeClr val="accent3">
                    <a:lumMod val="40000"/>
                    <a:lumOff val="60000"/>
                  </a:schemeClr>
                </a:solidFill>
                <a:latin typeface="Times New Roman" pitchFamily="18" charset="0"/>
                <a:cs typeface="Times New Roman" pitchFamily="18" charset="0"/>
              </a:rPr>
              <a:t> la </a:t>
            </a:r>
            <a:r>
              <a:rPr lang="fr-FR" sz="2400" b="1" dirty="0">
                <a:solidFill>
                  <a:schemeClr val="accent3">
                    <a:lumMod val="40000"/>
                    <a:lumOff val="60000"/>
                  </a:schemeClr>
                </a:solidFill>
                <a:latin typeface="Times New Roman" pitchFamily="18" charset="0"/>
                <a:cs typeface="Times New Roman" pitchFamily="18" charset="0"/>
              </a:rPr>
              <a:t>force ionique. L’augmentation de la concentration en cations monovalents tel que le </a:t>
            </a:r>
            <a:r>
              <a:rPr lang="fr-FR" sz="2400" b="1" dirty="0" err="1">
                <a:solidFill>
                  <a:schemeClr val="accent3">
                    <a:lumMod val="40000"/>
                    <a:lumOff val="60000"/>
                  </a:schemeClr>
                </a:solidFill>
                <a:latin typeface="Times New Roman" pitchFamily="18" charset="0"/>
                <a:cs typeface="Times New Roman" pitchFamily="18" charset="0"/>
              </a:rPr>
              <a:t>NaCl</a:t>
            </a:r>
            <a:r>
              <a:rPr lang="fr-FR" sz="2400" b="1" dirty="0">
                <a:solidFill>
                  <a:schemeClr val="accent3">
                    <a:lumMod val="40000"/>
                    <a:lumOff val="60000"/>
                  </a:schemeClr>
                </a:solidFill>
                <a:latin typeface="Times New Roman" pitchFamily="18" charset="0"/>
                <a:cs typeface="Times New Roman" pitchFamily="18" charset="0"/>
              </a:rPr>
              <a:t> joue </a:t>
            </a:r>
            <a:r>
              <a:rPr lang="fr-FR" sz="2400" b="1" dirty="0" smtClean="0">
                <a:solidFill>
                  <a:schemeClr val="accent3">
                    <a:lumMod val="40000"/>
                    <a:lumOff val="60000"/>
                  </a:schemeClr>
                </a:solidFill>
                <a:latin typeface="Times New Roman" pitchFamily="18" charset="0"/>
                <a:cs typeface="Times New Roman" pitchFamily="18" charset="0"/>
              </a:rPr>
              <a:t>sur le </a:t>
            </a:r>
            <a:r>
              <a:rPr lang="fr-FR" sz="2400" b="1" dirty="0">
                <a:solidFill>
                  <a:schemeClr val="accent3">
                    <a:lumMod val="40000"/>
                    <a:lumOff val="60000"/>
                  </a:schemeClr>
                </a:solidFill>
                <a:latin typeface="Times New Roman" pitchFamily="18" charset="0"/>
                <a:cs typeface="Times New Roman" pitchFamily="18" charset="0"/>
              </a:rPr>
              <a:t>Tm</a:t>
            </a:r>
            <a:r>
              <a:rPr lang="fr-FR" sz="2400" b="1" dirty="0" smtClean="0">
                <a:solidFill>
                  <a:schemeClr val="accent3">
                    <a:lumMod val="40000"/>
                    <a:lumOff val="60000"/>
                  </a:schemeClr>
                </a:solidFill>
                <a:latin typeface="Times New Roman" pitchFamily="18" charset="0"/>
                <a:cs typeface="Times New Roman" pitchFamily="18" charset="0"/>
              </a:rPr>
              <a:t>.</a:t>
            </a:r>
          </a:p>
          <a:p>
            <a:pPr>
              <a:buFont typeface="Wingdings" pitchFamily="2" charset="2"/>
              <a:buChar char="q"/>
            </a:pPr>
            <a:endParaRPr lang="fr-FR" sz="2400" b="1" dirty="0" smtClean="0">
              <a:solidFill>
                <a:schemeClr val="accent3">
                  <a:lumMod val="40000"/>
                  <a:lumOff val="60000"/>
                </a:schemeClr>
              </a:solidFill>
              <a:latin typeface="Times New Roman" pitchFamily="18" charset="0"/>
              <a:cs typeface="Times New Roman" pitchFamily="18" charset="0"/>
            </a:endParaRPr>
          </a:p>
          <a:p>
            <a:pPr>
              <a:buFont typeface="Wingdings" pitchFamily="2" charset="2"/>
              <a:buChar char="q"/>
            </a:pPr>
            <a:r>
              <a:rPr lang="fr-FR" sz="2400" b="1" dirty="0" smtClean="0">
                <a:solidFill>
                  <a:schemeClr val="accent3">
                    <a:lumMod val="40000"/>
                    <a:lumOff val="60000"/>
                  </a:schemeClr>
                </a:solidFill>
                <a:latin typeface="Times New Roman" pitchFamily="18" charset="0"/>
                <a:cs typeface="Times New Roman" pitchFamily="18" charset="0"/>
              </a:rPr>
              <a:t> Certains </a:t>
            </a:r>
            <a:r>
              <a:rPr lang="fr-FR" sz="2400" b="1" dirty="0">
                <a:solidFill>
                  <a:schemeClr val="accent3">
                    <a:lumMod val="40000"/>
                    <a:lumOff val="60000"/>
                  </a:schemeClr>
                </a:solidFill>
                <a:latin typeface="Times New Roman" pitchFamily="18" charset="0"/>
                <a:cs typeface="Times New Roman" pitchFamily="18" charset="0"/>
              </a:rPr>
              <a:t>composés tels que la </a:t>
            </a:r>
            <a:r>
              <a:rPr lang="fr-FR" sz="2400" b="1" dirty="0" err="1">
                <a:solidFill>
                  <a:schemeClr val="accent3">
                    <a:lumMod val="40000"/>
                    <a:lumOff val="60000"/>
                  </a:schemeClr>
                </a:solidFill>
                <a:latin typeface="Times New Roman" pitchFamily="18" charset="0"/>
                <a:cs typeface="Times New Roman" pitchFamily="18" charset="0"/>
              </a:rPr>
              <a:t>formamide</a:t>
            </a:r>
            <a:r>
              <a:rPr lang="fr-FR" sz="2400" b="1" dirty="0">
                <a:solidFill>
                  <a:schemeClr val="accent3">
                    <a:lumMod val="40000"/>
                    <a:lumOff val="60000"/>
                  </a:schemeClr>
                </a:solidFill>
                <a:latin typeface="Times New Roman" pitchFamily="18" charset="0"/>
                <a:cs typeface="Times New Roman" pitchFamily="18" charset="0"/>
              </a:rPr>
              <a:t> ou l'urée abaissent le Tm</a:t>
            </a:r>
            <a:r>
              <a:rPr lang="fr-FR" sz="2400" b="1" dirty="0" smtClean="0">
                <a:solidFill>
                  <a:schemeClr val="accent3">
                    <a:lumMod val="40000"/>
                    <a:lumOff val="60000"/>
                  </a:schemeClr>
                </a:solidFill>
                <a:latin typeface="Times New Roman" pitchFamily="18" charset="0"/>
                <a:cs typeface="Times New Roman" pitchFamily="18" charset="0"/>
              </a:rPr>
              <a:t>.</a:t>
            </a:r>
          </a:p>
          <a:p>
            <a:pPr>
              <a:buFont typeface="Wingdings" pitchFamily="2" charset="2"/>
              <a:buChar char="q"/>
            </a:pPr>
            <a:endParaRPr lang="fr-FR" sz="2400" b="1" dirty="0" smtClean="0">
              <a:solidFill>
                <a:schemeClr val="accent3">
                  <a:lumMod val="40000"/>
                  <a:lumOff val="60000"/>
                </a:schemeClr>
              </a:solidFill>
              <a:latin typeface="Times New Roman" pitchFamily="18" charset="0"/>
              <a:cs typeface="Times New Roman" pitchFamily="18" charset="0"/>
            </a:endParaRPr>
          </a:p>
          <a:p>
            <a:pPr>
              <a:buFont typeface="Wingdings" pitchFamily="2" charset="2"/>
              <a:buChar char="q"/>
            </a:pPr>
            <a:r>
              <a:rPr lang="fr-FR" sz="2400" b="1" dirty="0">
                <a:solidFill>
                  <a:schemeClr val="accent3">
                    <a:lumMod val="40000"/>
                    <a:lumOff val="60000"/>
                  </a:schemeClr>
                </a:solidFill>
                <a:latin typeface="Times New Roman" pitchFamily="18" charset="0"/>
                <a:cs typeface="Times New Roman" pitchFamily="18" charset="0"/>
              </a:rPr>
              <a:t> </a:t>
            </a:r>
            <a:r>
              <a:rPr lang="fr-FR" sz="2400" b="1" dirty="0" smtClean="0">
                <a:solidFill>
                  <a:schemeClr val="accent3">
                    <a:lumMod val="40000"/>
                    <a:lumOff val="60000"/>
                  </a:schemeClr>
                </a:solidFill>
                <a:latin typeface="Times New Roman" pitchFamily="18" charset="0"/>
                <a:cs typeface="Times New Roman" pitchFamily="18" charset="0"/>
              </a:rPr>
              <a:t>le </a:t>
            </a:r>
            <a:r>
              <a:rPr lang="fr-FR" sz="2400" b="1" dirty="0">
                <a:solidFill>
                  <a:schemeClr val="accent3">
                    <a:lumMod val="40000"/>
                    <a:lumOff val="60000"/>
                  </a:schemeClr>
                </a:solidFill>
                <a:latin typeface="Times New Roman" pitchFamily="18" charset="0"/>
                <a:cs typeface="Times New Roman" pitchFamily="18" charset="0"/>
              </a:rPr>
              <a:t>pH est aussi important. Aux pH extrêmes, l’ADN est dénaturé. A température ambiante, on </a:t>
            </a:r>
            <a:r>
              <a:rPr lang="fr-FR" sz="2400" b="1" dirty="0" smtClean="0">
                <a:solidFill>
                  <a:schemeClr val="accent3">
                    <a:lumMod val="40000"/>
                    <a:lumOff val="60000"/>
                  </a:schemeClr>
                </a:solidFill>
                <a:latin typeface="Times New Roman" pitchFamily="18" charset="0"/>
                <a:cs typeface="Times New Roman" pitchFamily="18" charset="0"/>
              </a:rPr>
              <a:t>utilise souvent </a:t>
            </a:r>
            <a:r>
              <a:rPr lang="fr-FR" sz="2400" b="1" dirty="0">
                <a:solidFill>
                  <a:schemeClr val="accent3">
                    <a:lumMod val="40000"/>
                    <a:lumOff val="60000"/>
                  </a:schemeClr>
                </a:solidFill>
                <a:latin typeface="Times New Roman" pitchFamily="18" charset="0"/>
                <a:cs typeface="Times New Roman" pitchFamily="18" charset="0"/>
              </a:rPr>
              <a:t>le </a:t>
            </a:r>
            <a:r>
              <a:rPr lang="fr-FR" sz="2400" b="1" dirty="0" err="1">
                <a:solidFill>
                  <a:schemeClr val="accent3">
                    <a:lumMod val="40000"/>
                    <a:lumOff val="60000"/>
                  </a:schemeClr>
                </a:solidFill>
                <a:latin typeface="Times New Roman" pitchFamily="18" charset="0"/>
                <a:cs typeface="Times New Roman" pitchFamily="18" charset="0"/>
              </a:rPr>
              <a:t>NaOH</a:t>
            </a:r>
            <a:r>
              <a:rPr lang="fr-FR" sz="2400" b="1" dirty="0">
                <a:solidFill>
                  <a:schemeClr val="accent3">
                    <a:lumMod val="40000"/>
                    <a:lumOff val="60000"/>
                  </a:schemeClr>
                </a:solidFill>
                <a:latin typeface="Times New Roman" pitchFamily="18" charset="0"/>
                <a:cs typeface="Times New Roman" pitchFamily="18" charset="0"/>
              </a:rPr>
              <a:t> pour dénaturer l'ADN.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Effect transition="in" filter="wipe(down)">
                                      <p:cBhvr>
                                        <p:cTn id="7" dur="500"/>
                                        <p:tgtEl>
                                          <p:spTgt spid="5">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10" end="10"/>
                                            </p:txEl>
                                          </p:spTgt>
                                        </p:tgtEl>
                                        <p:attrNameLst>
                                          <p:attrName>style.visibility</p:attrName>
                                        </p:attrNameLst>
                                      </p:cBhvr>
                                      <p:to>
                                        <p:strVal val="visible"/>
                                      </p:to>
                                    </p:set>
                                    <p:animEffect transition="in" filter="wipe(down)">
                                      <p:cBhvr>
                                        <p:cTn id="12" dur="500"/>
                                        <p:tgtEl>
                                          <p:spTgt spid="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12" end="12"/>
                                            </p:txEl>
                                          </p:spTgt>
                                        </p:tgtEl>
                                        <p:attrNameLst>
                                          <p:attrName>style.visibility</p:attrName>
                                        </p:attrNameLst>
                                      </p:cBhvr>
                                      <p:to>
                                        <p:strVal val="visible"/>
                                      </p:to>
                                    </p:set>
                                    <p:animEffect transition="in" filter="wipe(down)">
                                      <p:cBhvr>
                                        <p:cTn id="1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142844" y="474345"/>
            <a:ext cx="8786874" cy="1446550"/>
          </a:xfrm>
          <a:prstGeom prst="rect">
            <a:avLst/>
          </a:prstGeom>
        </p:spPr>
        <p:txBody>
          <a:bodyPr wrap="square">
            <a:spAutoFit/>
          </a:bodyPr>
          <a:lstStyle/>
          <a:p>
            <a:pPr algn="ctr"/>
            <a:r>
              <a:rPr lang="fr-FR" sz="2400" b="1" i="1" dirty="0">
                <a:solidFill>
                  <a:schemeClr val="accent6">
                    <a:lumMod val="40000"/>
                    <a:lumOff val="60000"/>
                  </a:schemeClr>
                </a:solidFill>
                <a:latin typeface="Times New Roman" pitchFamily="18" charset="0"/>
                <a:cs typeface="Times New Roman" pitchFamily="18" charset="0"/>
              </a:rPr>
              <a:t>Calcul du </a:t>
            </a:r>
            <a:r>
              <a:rPr lang="fr-FR" sz="2400" b="1" i="1" dirty="0" smtClean="0">
                <a:solidFill>
                  <a:schemeClr val="accent6">
                    <a:lumMod val="40000"/>
                    <a:lumOff val="60000"/>
                  </a:schemeClr>
                </a:solidFill>
                <a:latin typeface="Times New Roman" pitchFamily="18" charset="0"/>
                <a:cs typeface="Times New Roman" pitchFamily="18" charset="0"/>
              </a:rPr>
              <a:t>Tm</a:t>
            </a:r>
          </a:p>
          <a:p>
            <a:pPr algn="ctr"/>
            <a:endParaRPr lang="fr-FR" sz="2400" b="1" i="1" dirty="0">
              <a:solidFill>
                <a:schemeClr val="accent6">
                  <a:lumMod val="40000"/>
                  <a:lumOff val="60000"/>
                </a:schemeClr>
              </a:solidFill>
              <a:latin typeface="Times New Roman" pitchFamily="18" charset="0"/>
              <a:cs typeface="Times New Roman" pitchFamily="18" charset="0"/>
            </a:endParaRPr>
          </a:p>
          <a:p>
            <a:endParaRPr lang="fr-FR" sz="2000" b="1" dirty="0">
              <a:solidFill>
                <a:schemeClr val="bg1"/>
              </a:solidFill>
              <a:latin typeface="Times New Roman" pitchFamily="18" charset="0"/>
              <a:cs typeface="Times New Roman" pitchFamily="18" charset="0"/>
            </a:endParaRPr>
          </a:p>
          <a:p>
            <a:endParaRPr lang="fr-FR" sz="2000" b="1" dirty="0">
              <a:solidFill>
                <a:schemeClr val="bg1"/>
              </a:solidFill>
              <a:latin typeface="Times New Roman" pitchFamily="18" charset="0"/>
              <a:cs typeface="Times New Roman" pitchFamily="18" charset="0"/>
            </a:endParaRPr>
          </a:p>
        </p:txBody>
      </p:sp>
      <p:sp>
        <p:nvSpPr>
          <p:cNvPr id="7" name="Rectangle à coins arrondis 6"/>
          <p:cNvSpPr/>
          <p:nvPr/>
        </p:nvSpPr>
        <p:spPr>
          <a:xfrm>
            <a:off x="357158" y="1285860"/>
            <a:ext cx="8358246" cy="292895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smtClean="0">
                <a:solidFill>
                  <a:schemeClr val="accent2">
                    <a:lumMod val="20000"/>
                    <a:lumOff val="80000"/>
                  </a:schemeClr>
                </a:solidFill>
                <a:latin typeface="Times New Roman" pitchFamily="18" charset="0"/>
                <a:cs typeface="Times New Roman" pitchFamily="18" charset="0"/>
              </a:rPr>
              <a:t>Pour les fragments de plus d’un </a:t>
            </a:r>
            <a:r>
              <a:rPr lang="fr-FR" sz="2400" b="1" dirty="0" err="1" smtClean="0">
                <a:solidFill>
                  <a:schemeClr val="accent2">
                    <a:lumMod val="20000"/>
                    <a:lumOff val="80000"/>
                  </a:schemeClr>
                </a:solidFill>
                <a:latin typeface="Times New Roman" pitchFamily="18" charset="0"/>
                <a:cs typeface="Times New Roman" pitchFamily="18" charset="0"/>
              </a:rPr>
              <a:t>kilobase</a:t>
            </a:r>
            <a:r>
              <a:rPr lang="fr-FR" sz="2400" b="1" dirty="0" smtClean="0">
                <a:solidFill>
                  <a:schemeClr val="accent2">
                    <a:lumMod val="20000"/>
                    <a:lumOff val="80000"/>
                  </a:schemeClr>
                </a:solidFill>
                <a:latin typeface="Times New Roman" pitchFamily="18" charset="0"/>
                <a:cs typeface="Times New Roman" pitchFamily="18" charset="0"/>
              </a:rPr>
              <a:t> (kb) on utilise souvent l’équation suivante pour estimer le Tm :</a:t>
            </a:r>
          </a:p>
          <a:p>
            <a:r>
              <a:rPr lang="fr-FR" sz="2400" b="1" dirty="0" smtClean="0">
                <a:solidFill>
                  <a:schemeClr val="accent6">
                    <a:lumMod val="60000"/>
                    <a:lumOff val="40000"/>
                  </a:schemeClr>
                </a:solidFill>
                <a:latin typeface="Times New Roman" pitchFamily="18" charset="0"/>
                <a:cs typeface="Times New Roman" pitchFamily="18" charset="0"/>
              </a:rPr>
              <a:t>Tm = 81,5 + 16,6 log M + 41 (G+C)</a:t>
            </a:r>
          </a:p>
          <a:p>
            <a:r>
              <a:rPr lang="fr-FR" sz="2400" b="1" dirty="0" smtClean="0">
                <a:solidFill>
                  <a:schemeClr val="accent2">
                    <a:lumMod val="20000"/>
                    <a:lumOff val="80000"/>
                  </a:schemeClr>
                </a:solidFill>
                <a:latin typeface="Times New Roman" pitchFamily="18" charset="0"/>
                <a:cs typeface="Times New Roman" pitchFamily="18" charset="0"/>
              </a:rPr>
              <a:t>Où M est la concentration en cation monovalent et (G+C) représente la proportion de bases G et C et (</a:t>
            </a:r>
            <a:r>
              <a:rPr lang="fr-FR" sz="2400" b="1" dirty="0" err="1" smtClean="0">
                <a:solidFill>
                  <a:schemeClr val="accent2">
                    <a:lumMod val="20000"/>
                    <a:lumOff val="80000"/>
                  </a:schemeClr>
                </a:solidFill>
                <a:latin typeface="Times New Roman" pitchFamily="18" charset="0"/>
                <a:cs typeface="Times New Roman" pitchFamily="18" charset="0"/>
              </a:rPr>
              <a:t>Schildkraut</a:t>
            </a:r>
            <a:r>
              <a:rPr lang="fr-FR" sz="2400" b="1" dirty="0" smtClean="0">
                <a:solidFill>
                  <a:schemeClr val="accent2">
                    <a:lumMod val="20000"/>
                    <a:lumOff val="80000"/>
                  </a:schemeClr>
                </a:solidFill>
                <a:latin typeface="Times New Roman" pitchFamily="18" charset="0"/>
                <a:cs typeface="Times New Roman" pitchFamily="18" charset="0"/>
              </a:rPr>
              <a:t> et </a:t>
            </a:r>
            <a:r>
              <a:rPr lang="fr-FR" sz="2400" b="1" dirty="0" err="1" smtClean="0">
                <a:solidFill>
                  <a:schemeClr val="accent2">
                    <a:lumMod val="20000"/>
                    <a:lumOff val="80000"/>
                  </a:schemeClr>
                </a:solidFill>
                <a:latin typeface="Times New Roman" pitchFamily="18" charset="0"/>
                <a:cs typeface="Times New Roman" pitchFamily="18" charset="0"/>
              </a:rPr>
              <a:t>Lifton</a:t>
            </a:r>
            <a:r>
              <a:rPr lang="fr-FR" sz="2400" b="1" dirty="0" smtClean="0">
                <a:solidFill>
                  <a:schemeClr val="accent2">
                    <a:lumMod val="20000"/>
                    <a:lumOff val="80000"/>
                  </a:schemeClr>
                </a:solidFill>
                <a:latin typeface="Times New Roman" pitchFamily="18" charset="0"/>
                <a:cs typeface="Times New Roman" pitchFamily="18" charset="0"/>
              </a:rPr>
              <a:t> , 1965).</a:t>
            </a:r>
          </a:p>
        </p:txBody>
      </p:sp>
      <p:sp>
        <p:nvSpPr>
          <p:cNvPr id="8" name="Rectangle à coins arrondis 7"/>
          <p:cNvSpPr/>
          <p:nvPr/>
        </p:nvSpPr>
        <p:spPr>
          <a:xfrm>
            <a:off x="428596" y="2000240"/>
            <a:ext cx="8143932" cy="285752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smtClean="0">
                <a:solidFill>
                  <a:schemeClr val="accent2">
                    <a:lumMod val="20000"/>
                    <a:lumOff val="80000"/>
                  </a:schemeClr>
                </a:solidFill>
                <a:latin typeface="Times New Roman" pitchFamily="18" charset="0"/>
                <a:cs typeface="Times New Roman" pitchFamily="18" charset="0"/>
              </a:rPr>
              <a:t>Pour des fragments plus petits, pour les </a:t>
            </a:r>
            <a:r>
              <a:rPr lang="fr-FR" sz="2400" b="1" dirty="0" err="1" smtClean="0">
                <a:solidFill>
                  <a:schemeClr val="accent2">
                    <a:lumMod val="20000"/>
                    <a:lumOff val="80000"/>
                  </a:schemeClr>
                </a:solidFill>
                <a:latin typeface="Times New Roman" pitchFamily="18" charset="0"/>
                <a:cs typeface="Times New Roman" pitchFamily="18" charset="0"/>
              </a:rPr>
              <a:t>olignucléotides</a:t>
            </a:r>
            <a:r>
              <a:rPr lang="fr-FR" sz="2400" b="1" dirty="0" smtClean="0">
                <a:solidFill>
                  <a:schemeClr val="accent2">
                    <a:lumMod val="20000"/>
                    <a:lumOff val="80000"/>
                  </a:schemeClr>
                </a:solidFill>
                <a:latin typeface="Times New Roman" pitchFamily="18" charset="0"/>
                <a:cs typeface="Times New Roman" pitchFamily="18" charset="0"/>
              </a:rPr>
              <a:t>, on utilise l’expression </a:t>
            </a:r>
          </a:p>
          <a:p>
            <a:r>
              <a:rPr lang="fr-FR" sz="2400" b="1" dirty="0" smtClean="0">
                <a:solidFill>
                  <a:srgbClr val="FFC000"/>
                </a:solidFill>
                <a:latin typeface="Times New Roman" pitchFamily="18" charset="0"/>
                <a:cs typeface="Times New Roman" pitchFamily="18" charset="0"/>
              </a:rPr>
              <a:t>Tm = 81,5 + 16,6 log M + 41 (G+C) -500/L</a:t>
            </a:r>
          </a:p>
          <a:p>
            <a:r>
              <a:rPr lang="fr-FR" sz="2400" b="1" dirty="0" smtClean="0">
                <a:solidFill>
                  <a:schemeClr val="accent2">
                    <a:lumMod val="20000"/>
                    <a:lumOff val="80000"/>
                  </a:schemeClr>
                </a:solidFill>
                <a:latin typeface="Times New Roman" pitchFamily="18" charset="0"/>
                <a:cs typeface="Times New Roman" pitchFamily="18" charset="0"/>
              </a:rPr>
              <a:t>L représente la </a:t>
            </a:r>
            <a:r>
              <a:rPr lang="fr-FR" sz="2400" b="1" dirty="0" err="1" smtClean="0">
                <a:solidFill>
                  <a:schemeClr val="accent2">
                    <a:lumMod val="20000"/>
                    <a:lumOff val="80000"/>
                  </a:schemeClr>
                </a:solidFill>
                <a:latin typeface="Times New Roman" pitchFamily="18" charset="0"/>
                <a:cs typeface="Times New Roman" pitchFamily="18" charset="0"/>
              </a:rPr>
              <a:t>longeur</a:t>
            </a:r>
            <a:r>
              <a:rPr lang="fr-FR" sz="2400" b="1" dirty="0" smtClean="0">
                <a:solidFill>
                  <a:schemeClr val="accent2">
                    <a:lumMod val="20000"/>
                    <a:lumOff val="80000"/>
                  </a:schemeClr>
                </a:solidFill>
                <a:latin typeface="Times New Roman" pitchFamily="18" charset="0"/>
                <a:cs typeface="Times New Roman" pitchFamily="18" charset="0"/>
              </a:rPr>
              <a:t> de l’</a:t>
            </a:r>
            <a:r>
              <a:rPr lang="fr-FR" sz="2400" b="1" dirty="0" err="1" smtClean="0">
                <a:solidFill>
                  <a:schemeClr val="accent2">
                    <a:lumMod val="20000"/>
                    <a:lumOff val="80000"/>
                  </a:schemeClr>
                </a:solidFill>
                <a:latin typeface="Times New Roman" pitchFamily="18" charset="0"/>
                <a:cs typeface="Times New Roman" pitchFamily="18" charset="0"/>
              </a:rPr>
              <a:t>oligonucléotide</a:t>
            </a:r>
            <a:endParaRPr lang="fr-FR" sz="2400" b="1" dirty="0">
              <a:solidFill>
                <a:schemeClr val="accent2">
                  <a:lumMod val="20000"/>
                  <a:lumOff val="80000"/>
                </a:schemeClr>
              </a:solidFill>
              <a:latin typeface="Times New Roman" pitchFamily="18" charset="0"/>
              <a:cs typeface="Times New Roman" pitchFamily="18" charset="0"/>
            </a:endParaRPr>
          </a:p>
        </p:txBody>
      </p:sp>
      <p:sp>
        <p:nvSpPr>
          <p:cNvPr id="9" name="Rectangle à coins arrondis 8"/>
          <p:cNvSpPr/>
          <p:nvPr/>
        </p:nvSpPr>
        <p:spPr>
          <a:xfrm>
            <a:off x="285720" y="2643182"/>
            <a:ext cx="8501122" cy="271464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smtClean="0">
                <a:solidFill>
                  <a:schemeClr val="bg1"/>
                </a:solidFill>
                <a:latin typeface="Times New Roman" pitchFamily="18" charset="0"/>
                <a:cs typeface="Times New Roman" pitchFamily="18" charset="0"/>
              </a:rPr>
              <a:t>• </a:t>
            </a:r>
            <a:r>
              <a:rPr lang="fr-FR" sz="2400" b="1" dirty="0" smtClean="0">
                <a:solidFill>
                  <a:schemeClr val="accent2">
                    <a:lumMod val="20000"/>
                    <a:lumOff val="80000"/>
                  </a:schemeClr>
                </a:solidFill>
                <a:latin typeface="Times New Roman" pitchFamily="18" charset="0"/>
                <a:cs typeface="Times New Roman" pitchFamily="18" charset="0"/>
              </a:rPr>
              <a:t>Si on utilise un agent dénaturant, abaissant le Tm tel que la </a:t>
            </a:r>
            <a:r>
              <a:rPr lang="fr-FR" sz="2400" b="1" dirty="0" err="1" smtClean="0">
                <a:solidFill>
                  <a:schemeClr val="accent2">
                    <a:lumMod val="20000"/>
                    <a:lumOff val="80000"/>
                  </a:schemeClr>
                </a:solidFill>
                <a:latin typeface="Times New Roman" pitchFamily="18" charset="0"/>
                <a:cs typeface="Times New Roman" pitchFamily="18" charset="0"/>
              </a:rPr>
              <a:t>formamide</a:t>
            </a:r>
            <a:r>
              <a:rPr lang="fr-FR" sz="2400" b="1" dirty="0" smtClean="0">
                <a:solidFill>
                  <a:schemeClr val="accent2">
                    <a:lumMod val="20000"/>
                    <a:lumOff val="80000"/>
                  </a:schemeClr>
                </a:solidFill>
                <a:latin typeface="Times New Roman" pitchFamily="18" charset="0"/>
                <a:cs typeface="Times New Roman" pitchFamily="18" charset="0"/>
              </a:rPr>
              <a:t>. On utilise l’équation</a:t>
            </a:r>
          </a:p>
          <a:p>
            <a:r>
              <a:rPr lang="fr-FR" sz="2400" b="1" dirty="0" smtClean="0">
                <a:solidFill>
                  <a:schemeClr val="accent2">
                    <a:lumMod val="20000"/>
                    <a:lumOff val="80000"/>
                  </a:schemeClr>
                </a:solidFill>
                <a:latin typeface="Times New Roman" pitchFamily="18" charset="0"/>
                <a:cs typeface="Times New Roman" pitchFamily="18" charset="0"/>
              </a:rPr>
              <a:t>suivante</a:t>
            </a:r>
          </a:p>
          <a:p>
            <a:r>
              <a:rPr lang="fr-FR" sz="2400" b="1" dirty="0" smtClean="0">
                <a:solidFill>
                  <a:srgbClr val="FFC000"/>
                </a:solidFill>
                <a:latin typeface="Times New Roman" pitchFamily="18" charset="0"/>
                <a:cs typeface="Times New Roman" pitchFamily="18" charset="0"/>
              </a:rPr>
              <a:t>Tm = 81,5 + 16,6 log M + 41 (G+C) -500/L - 0,62 F</a:t>
            </a:r>
          </a:p>
          <a:p>
            <a:r>
              <a:rPr lang="fr-FR" sz="2400" b="1" dirty="0" smtClean="0">
                <a:solidFill>
                  <a:schemeClr val="accent2">
                    <a:lumMod val="20000"/>
                    <a:lumOff val="80000"/>
                  </a:schemeClr>
                </a:solidFill>
                <a:latin typeface="Times New Roman" pitchFamily="18" charset="0"/>
                <a:cs typeface="Times New Roman" pitchFamily="18" charset="0"/>
              </a:rPr>
              <a:t>F représente la concentration molaire en </a:t>
            </a:r>
            <a:r>
              <a:rPr lang="fr-FR" sz="2400" b="1" dirty="0" err="1" smtClean="0">
                <a:solidFill>
                  <a:schemeClr val="accent2">
                    <a:lumMod val="20000"/>
                    <a:lumOff val="80000"/>
                  </a:schemeClr>
                </a:solidFill>
                <a:latin typeface="Times New Roman" pitchFamily="18" charset="0"/>
                <a:cs typeface="Times New Roman" pitchFamily="18" charset="0"/>
              </a:rPr>
              <a:t>formamide</a:t>
            </a:r>
            <a:r>
              <a:rPr lang="fr-FR" b="1" dirty="0" smtClean="0">
                <a:solidFill>
                  <a:schemeClr val="bg1"/>
                </a:solidFill>
                <a:latin typeface="Times New Roman" pitchFamily="18" charset="0"/>
                <a:cs typeface="Times New Roman" pitchFamily="18" charset="0"/>
              </a:rPr>
              <a:t>.</a:t>
            </a:r>
            <a:endParaRPr lang="fr-FR"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grpId="1" nodeType="clickEffect">
                                  <p:stCondLst>
                                    <p:cond delay="0"/>
                                  </p:stCondLst>
                                  <p:childTnLst>
                                    <p:animEffect transition="out" filter="checkerboard(across)">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285720" y="428604"/>
            <a:ext cx="8715436" cy="4893647"/>
          </a:xfrm>
          <a:prstGeom prst="rect">
            <a:avLst/>
          </a:prstGeom>
        </p:spPr>
        <p:txBody>
          <a:bodyPr wrap="square">
            <a:spAutoFit/>
          </a:bodyPr>
          <a:lstStyle/>
          <a:p>
            <a:pPr algn="ctr"/>
            <a:r>
              <a:rPr lang="fr-FR" sz="2400" b="1" i="1" dirty="0" smtClean="0">
                <a:solidFill>
                  <a:srgbClr val="FFC000"/>
                </a:solidFill>
                <a:latin typeface="Times New Roman" pitchFamily="18" charset="0"/>
                <a:cs typeface="Times New Roman" pitchFamily="18" charset="0"/>
              </a:rPr>
              <a:t>Hybridation</a:t>
            </a:r>
          </a:p>
          <a:p>
            <a:pPr algn="ctr"/>
            <a:endParaRPr lang="fr-FR" sz="2400" b="1" i="1" dirty="0">
              <a:solidFill>
                <a:srgbClr val="FFC000"/>
              </a:solidFill>
              <a:latin typeface="Times New Roman" pitchFamily="18" charset="0"/>
              <a:cs typeface="Times New Roman" pitchFamily="18" charset="0"/>
            </a:endParaRPr>
          </a:p>
          <a:p>
            <a:pPr algn="ctr"/>
            <a:endParaRPr lang="fr-FR" sz="2400" b="1" i="1" dirty="0" smtClean="0">
              <a:solidFill>
                <a:srgbClr val="FFC000"/>
              </a:solidFill>
              <a:latin typeface="Times New Roman" pitchFamily="18" charset="0"/>
              <a:cs typeface="Times New Roman" pitchFamily="18" charset="0"/>
            </a:endParaRPr>
          </a:p>
          <a:p>
            <a:r>
              <a:rPr lang="fr-FR" sz="2400" b="1" dirty="0" smtClean="0">
                <a:solidFill>
                  <a:schemeClr val="accent4">
                    <a:lumMod val="40000"/>
                    <a:lumOff val="60000"/>
                  </a:schemeClr>
                </a:solidFill>
                <a:latin typeface="Times New Roman" pitchFamily="18" charset="0"/>
                <a:cs typeface="Times New Roman" pitchFamily="18" charset="0"/>
              </a:rPr>
              <a:t>L’hybridation </a:t>
            </a:r>
            <a:r>
              <a:rPr lang="fr-FR" sz="2400" b="1" dirty="0">
                <a:solidFill>
                  <a:schemeClr val="accent4">
                    <a:lumMod val="40000"/>
                    <a:lumOff val="60000"/>
                  </a:schemeClr>
                </a:solidFill>
                <a:latin typeface="Times New Roman" pitchFamily="18" charset="0"/>
                <a:cs typeface="Times New Roman" pitchFamily="18" charset="0"/>
              </a:rPr>
              <a:t>correspond </a:t>
            </a:r>
            <a:r>
              <a:rPr lang="fr-FR" sz="2400" b="1" dirty="0" smtClean="0">
                <a:solidFill>
                  <a:schemeClr val="accent4">
                    <a:lumMod val="40000"/>
                    <a:lumOff val="60000"/>
                  </a:schemeClr>
                </a:solidFill>
                <a:latin typeface="Times New Roman" pitchFamily="18" charset="0"/>
                <a:cs typeface="Times New Roman" pitchFamily="18" charset="0"/>
              </a:rPr>
              <a:t>à</a:t>
            </a:r>
          </a:p>
          <a:p>
            <a:r>
              <a:rPr lang="fr-FR" sz="2400" b="1" dirty="0" smtClean="0">
                <a:solidFill>
                  <a:schemeClr val="accent4">
                    <a:lumMod val="40000"/>
                    <a:lumOff val="60000"/>
                  </a:schemeClr>
                </a:solidFill>
                <a:latin typeface="Times New Roman" pitchFamily="18" charset="0"/>
                <a:cs typeface="Times New Roman" pitchFamily="18" charset="0"/>
              </a:rPr>
              <a:t> </a:t>
            </a:r>
            <a:r>
              <a:rPr lang="fr-FR" sz="2400" b="1" dirty="0">
                <a:solidFill>
                  <a:schemeClr val="accent4">
                    <a:lumMod val="40000"/>
                    <a:lumOff val="60000"/>
                  </a:schemeClr>
                </a:solidFill>
                <a:latin typeface="Times New Roman" pitchFamily="18" charset="0"/>
                <a:cs typeface="Times New Roman" pitchFamily="18" charset="0"/>
              </a:rPr>
              <a:t>l'association de deux brins </a:t>
            </a:r>
            <a:endParaRPr lang="fr-FR" sz="2400" b="1" dirty="0" smtClean="0">
              <a:solidFill>
                <a:schemeClr val="accent4">
                  <a:lumMod val="40000"/>
                  <a:lumOff val="60000"/>
                </a:schemeClr>
              </a:solidFill>
              <a:latin typeface="Times New Roman" pitchFamily="18" charset="0"/>
              <a:cs typeface="Times New Roman" pitchFamily="18" charset="0"/>
            </a:endParaRPr>
          </a:p>
          <a:p>
            <a:r>
              <a:rPr lang="fr-FR" sz="2400" b="1" dirty="0" smtClean="0">
                <a:solidFill>
                  <a:schemeClr val="accent4">
                    <a:lumMod val="40000"/>
                    <a:lumOff val="60000"/>
                  </a:schemeClr>
                </a:solidFill>
                <a:latin typeface="Times New Roman" pitchFamily="18" charset="0"/>
                <a:cs typeface="Times New Roman" pitchFamily="18" charset="0"/>
              </a:rPr>
              <a:t>d'acide </a:t>
            </a:r>
            <a:r>
              <a:rPr lang="fr-FR" sz="2400" b="1" dirty="0">
                <a:solidFill>
                  <a:schemeClr val="accent4">
                    <a:lumMod val="40000"/>
                    <a:lumOff val="60000"/>
                  </a:schemeClr>
                </a:solidFill>
                <a:latin typeface="Times New Roman" pitchFamily="18" charset="0"/>
                <a:cs typeface="Times New Roman" pitchFamily="18" charset="0"/>
              </a:rPr>
              <a:t>nucléiques </a:t>
            </a:r>
            <a:r>
              <a:rPr lang="fr-FR" sz="2400" b="1" dirty="0" smtClean="0">
                <a:solidFill>
                  <a:schemeClr val="accent4">
                    <a:lumMod val="40000"/>
                    <a:lumOff val="60000"/>
                  </a:schemeClr>
                </a:solidFill>
                <a:latin typeface="Times New Roman" pitchFamily="18" charset="0"/>
                <a:cs typeface="Times New Roman" pitchFamily="18" charset="0"/>
              </a:rPr>
              <a:t>complémentaires. </a:t>
            </a:r>
          </a:p>
          <a:p>
            <a:endParaRPr lang="fr-FR" sz="2400" b="1" dirty="0">
              <a:solidFill>
                <a:schemeClr val="accent4">
                  <a:lumMod val="40000"/>
                  <a:lumOff val="60000"/>
                </a:schemeClr>
              </a:solidFill>
              <a:latin typeface="Times New Roman" pitchFamily="18" charset="0"/>
              <a:cs typeface="Times New Roman" pitchFamily="18" charset="0"/>
            </a:endParaRPr>
          </a:p>
          <a:p>
            <a:r>
              <a:rPr lang="fr-FR" sz="2400" b="1" dirty="0">
                <a:solidFill>
                  <a:schemeClr val="accent4">
                    <a:lumMod val="40000"/>
                    <a:lumOff val="60000"/>
                  </a:schemeClr>
                </a:solidFill>
                <a:latin typeface="Times New Roman" pitchFamily="18" charset="0"/>
                <a:cs typeface="Times New Roman" pitchFamily="18" charset="0"/>
              </a:rPr>
              <a:t>La dénaturation est réversible. </a:t>
            </a:r>
            <a:endParaRPr lang="fr-FR" sz="2400" b="1" dirty="0" smtClean="0">
              <a:solidFill>
                <a:schemeClr val="accent4">
                  <a:lumMod val="40000"/>
                  <a:lumOff val="60000"/>
                </a:schemeClr>
              </a:solidFill>
              <a:latin typeface="Times New Roman" pitchFamily="18" charset="0"/>
              <a:cs typeface="Times New Roman" pitchFamily="18" charset="0"/>
            </a:endParaRPr>
          </a:p>
          <a:p>
            <a:r>
              <a:rPr lang="fr-FR" sz="2400" b="1" dirty="0" smtClean="0">
                <a:solidFill>
                  <a:schemeClr val="accent4">
                    <a:lumMod val="40000"/>
                    <a:lumOff val="60000"/>
                  </a:schemeClr>
                </a:solidFill>
                <a:latin typeface="Times New Roman" pitchFamily="18" charset="0"/>
                <a:cs typeface="Times New Roman" pitchFamily="18" charset="0"/>
              </a:rPr>
              <a:t>Quand </a:t>
            </a:r>
            <a:r>
              <a:rPr lang="fr-FR" sz="2400" b="1" dirty="0">
                <a:solidFill>
                  <a:schemeClr val="accent4">
                    <a:lumMod val="40000"/>
                    <a:lumOff val="60000"/>
                  </a:schemeClr>
                </a:solidFill>
                <a:latin typeface="Times New Roman" pitchFamily="18" charset="0"/>
                <a:cs typeface="Times New Roman" pitchFamily="18" charset="0"/>
              </a:rPr>
              <a:t>la température est abaissée </a:t>
            </a:r>
            <a:r>
              <a:rPr lang="fr-FR" sz="2400" b="1" dirty="0" smtClean="0">
                <a:solidFill>
                  <a:schemeClr val="accent4">
                    <a:lumMod val="40000"/>
                    <a:lumOff val="60000"/>
                  </a:schemeClr>
                </a:solidFill>
                <a:latin typeface="Times New Roman" pitchFamily="18" charset="0"/>
                <a:cs typeface="Times New Roman" pitchFamily="18" charset="0"/>
              </a:rPr>
              <a:t>progressivement</a:t>
            </a:r>
          </a:p>
          <a:p>
            <a:r>
              <a:rPr lang="fr-FR" sz="2400" b="1" dirty="0" smtClean="0">
                <a:solidFill>
                  <a:schemeClr val="accent4">
                    <a:lumMod val="40000"/>
                    <a:lumOff val="60000"/>
                  </a:schemeClr>
                </a:solidFill>
                <a:latin typeface="Times New Roman" pitchFamily="18" charset="0"/>
                <a:cs typeface="Times New Roman" pitchFamily="18" charset="0"/>
              </a:rPr>
              <a:t> jusqu’au point </a:t>
            </a:r>
            <a:r>
              <a:rPr lang="fr-FR" sz="2400" b="1" dirty="0">
                <a:solidFill>
                  <a:schemeClr val="accent4">
                    <a:lumMod val="40000"/>
                    <a:lumOff val="60000"/>
                  </a:schemeClr>
                </a:solidFill>
                <a:latin typeface="Times New Roman" pitchFamily="18" charset="0"/>
                <a:cs typeface="Times New Roman" pitchFamily="18" charset="0"/>
              </a:rPr>
              <a:t>de fusion (Tm</a:t>
            </a:r>
            <a:r>
              <a:rPr lang="fr-FR" sz="2400" b="1" dirty="0" smtClean="0">
                <a:solidFill>
                  <a:schemeClr val="accent4">
                    <a:lumMod val="40000"/>
                    <a:lumOff val="60000"/>
                  </a:schemeClr>
                </a:solidFill>
                <a:latin typeface="Times New Roman" pitchFamily="18" charset="0"/>
                <a:cs typeface="Times New Roman" pitchFamily="18" charset="0"/>
              </a:rPr>
              <a:t>)</a:t>
            </a:r>
          </a:p>
          <a:p>
            <a:r>
              <a:rPr lang="fr-FR" sz="2400" b="1" dirty="0" smtClean="0">
                <a:solidFill>
                  <a:schemeClr val="accent4">
                    <a:lumMod val="40000"/>
                    <a:lumOff val="60000"/>
                  </a:schemeClr>
                </a:solidFill>
                <a:latin typeface="Times New Roman" pitchFamily="18" charset="0"/>
                <a:cs typeface="Times New Roman" pitchFamily="18" charset="0"/>
              </a:rPr>
              <a:t> température  inférieure au Tm, </a:t>
            </a:r>
          </a:p>
          <a:p>
            <a:r>
              <a:rPr lang="fr-FR" sz="2400" b="1" dirty="0" smtClean="0">
                <a:solidFill>
                  <a:schemeClr val="accent4">
                    <a:lumMod val="40000"/>
                    <a:lumOff val="60000"/>
                  </a:schemeClr>
                </a:solidFill>
                <a:latin typeface="Times New Roman" pitchFamily="18" charset="0"/>
                <a:cs typeface="Times New Roman" pitchFamily="18" charset="0"/>
              </a:rPr>
              <a:t>les </a:t>
            </a:r>
            <a:r>
              <a:rPr lang="fr-FR" sz="2400" b="1" dirty="0">
                <a:solidFill>
                  <a:schemeClr val="accent4">
                    <a:lumMod val="40000"/>
                    <a:lumOff val="60000"/>
                  </a:schemeClr>
                </a:solidFill>
                <a:latin typeface="Times New Roman" pitchFamily="18" charset="0"/>
                <a:cs typeface="Times New Roman" pitchFamily="18" charset="0"/>
              </a:rPr>
              <a:t>molécules peuvent s'hybrider </a:t>
            </a:r>
            <a:r>
              <a:rPr lang="fr-FR" sz="2400" b="1" dirty="0" smtClean="0">
                <a:solidFill>
                  <a:schemeClr val="accent4">
                    <a:lumMod val="40000"/>
                    <a:lumOff val="60000"/>
                  </a:schemeClr>
                </a:solidFill>
                <a:latin typeface="Times New Roman" pitchFamily="18" charset="0"/>
                <a:cs typeface="Times New Roman" pitchFamily="18" charset="0"/>
              </a:rPr>
              <a:t>selon</a:t>
            </a:r>
          </a:p>
          <a:p>
            <a:r>
              <a:rPr lang="fr-FR" sz="2400" b="1" dirty="0" smtClean="0">
                <a:solidFill>
                  <a:schemeClr val="accent4">
                    <a:lumMod val="40000"/>
                    <a:lumOff val="60000"/>
                  </a:schemeClr>
                </a:solidFill>
                <a:latin typeface="Times New Roman" pitchFamily="18" charset="0"/>
                <a:cs typeface="Times New Roman" pitchFamily="18" charset="0"/>
              </a:rPr>
              <a:t> </a:t>
            </a:r>
            <a:r>
              <a:rPr lang="fr-FR" sz="2400" b="1" dirty="0">
                <a:solidFill>
                  <a:schemeClr val="accent4">
                    <a:lumMod val="40000"/>
                    <a:lumOff val="60000"/>
                  </a:schemeClr>
                </a:solidFill>
                <a:latin typeface="Times New Roman" pitchFamily="18" charset="0"/>
                <a:cs typeface="Times New Roman" pitchFamily="18" charset="0"/>
              </a:rPr>
              <a:t>la règle </a:t>
            </a:r>
            <a:r>
              <a:rPr lang="fr-FR" sz="2400" b="1" dirty="0" smtClean="0">
                <a:solidFill>
                  <a:schemeClr val="accent4">
                    <a:lumMod val="40000"/>
                    <a:lumOff val="60000"/>
                  </a:schemeClr>
                </a:solidFill>
                <a:latin typeface="Times New Roman" pitchFamily="18" charset="0"/>
                <a:cs typeface="Times New Roman" pitchFamily="18" charset="0"/>
              </a:rPr>
              <a:t>de complémentarité </a:t>
            </a:r>
            <a:r>
              <a:rPr lang="fr-FR" sz="2400" b="1" dirty="0">
                <a:solidFill>
                  <a:schemeClr val="accent4">
                    <a:lumMod val="40000"/>
                    <a:lumOff val="60000"/>
                  </a:schemeClr>
                </a:solidFill>
                <a:latin typeface="Times New Roman" pitchFamily="18" charset="0"/>
                <a:cs typeface="Times New Roman" pitchFamily="18" charset="0"/>
              </a:rPr>
              <a:t>des bases</a:t>
            </a:r>
            <a:r>
              <a:rPr lang="fr-FR" sz="2400" b="1" dirty="0" smtClean="0">
                <a:solidFill>
                  <a:schemeClr val="accent4">
                    <a:lumMod val="40000"/>
                    <a:lumOff val="60000"/>
                  </a:schemeClr>
                </a:solidFill>
                <a:latin typeface="Times New Roman" pitchFamily="18" charset="0"/>
                <a:cs typeface="Times New Roman" pitchFamily="18" charset="0"/>
              </a:rPr>
              <a:t>.</a:t>
            </a:r>
            <a:endParaRPr lang="fr-FR" sz="2400" b="1" dirty="0">
              <a:solidFill>
                <a:schemeClr val="accent4">
                  <a:lumMod val="40000"/>
                  <a:lumOff val="6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ZoneTexte 4"/>
          <p:cNvSpPr txBox="1"/>
          <p:nvPr/>
        </p:nvSpPr>
        <p:spPr>
          <a:xfrm>
            <a:off x="714348" y="2500306"/>
            <a:ext cx="5572164" cy="1815882"/>
          </a:xfrm>
          <a:prstGeom prst="rect">
            <a:avLst/>
          </a:prstGeom>
          <a:noFill/>
        </p:spPr>
        <p:txBody>
          <a:bodyPr wrap="square" rtlCol="0">
            <a:spAutoFit/>
          </a:bodyPr>
          <a:lstStyle/>
          <a:p>
            <a:pPr>
              <a:buFont typeface="Wingdings" pitchFamily="2" charset="2"/>
              <a:buChar char="Ø"/>
            </a:pPr>
            <a:r>
              <a:rPr lang="fr-FR" sz="2800" dirty="0" smtClean="0">
                <a:solidFill>
                  <a:srgbClr val="FF0000"/>
                </a:solidFill>
                <a:latin typeface="Times New Roman" pitchFamily="18" charset="0"/>
                <a:cs typeface="Times New Roman" pitchFamily="18" charset="0"/>
              </a:rPr>
              <a:t>Hybridation en phase liquide</a:t>
            </a:r>
          </a:p>
          <a:p>
            <a:pPr>
              <a:buFont typeface="Wingdings" pitchFamily="2" charset="2"/>
              <a:buChar char="Ø"/>
            </a:pPr>
            <a:endParaRPr lang="fr-FR" sz="2800">
              <a:solidFill>
                <a:srgbClr val="FF0000"/>
              </a:solidFill>
              <a:latin typeface="Times New Roman" pitchFamily="18" charset="0"/>
              <a:cs typeface="Times New Roman" pitchFamily="18" charset="0"/>
            </a:endParaRPr>
          </a:p>
          <a:p>
            <a:endParaRPr lang="fr-FR" sz="2800" dirty="0" smtClean="0">
              <a:solidFill>
                <a:srgbClr val="FF0000"/>
              </a:solidFill>
              <a:latin typeface="Times New Roman" pitchFamily="18" charset="0"/>
              <a:cs typeface="Times New Roman" pitchFamily="18" charset="0"/>
            </a:endParaRPr>
          </a:p>
          <a:p>
            <a:pPr>
              <a:buFont typeface="Wingdings" pitchFamily="2" charset="2"/>
              <a:buChar char="Ø"/>
            </a:pPr>
            <a:r>
              <a:rPr lang="fr-FR" sz="2800" dirty="0" smtClean="0">
                <a:solidFill>
                  <a:srgbClr val="FF0000"/>
                </a:solidFill>
                <a:latin typeface="Times New Roman" pitchFamily="18" charset="0"/>
                <a:cs typeface="Times New Roman" pitchFamily="18" charset="0"/>
              </a:rPr>
              <a:t>Hybridation sur support solide</a:t>
            </a:r>
            <a:endParaRPr lang="fr-FR"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4" name="Picture 2"/>
          <p:cNvPicPr>
            <a:picLocks noChangeAspect="1" noChangeArrowheads="1"/>
          </p:cNvPicPr>
          <p:nvPr/>
        </p:nvPicPr>
        <p:blipFill>
          <a:blip r:embed="rId3"/>
          <a:srcRect/>
          <a:stretch>
            <a:fillRect/>
          </a:stretch>
        </p:blipFill>
        <p:spPr bwMode="auto">
          <a:xfrm>
            <a:off x="642910" y="714356"/>
            <a:ext cx="7858180" cy="56436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ZoneTexte 4"/>
          <p:cNvSpPr txBox="1"/>
          <p:nvPr/>
        </p:nvSpPr>
        <p:spPr>
          <a:xfrm>
            <a:off x="3000364" y="285728"/>
            <a:ext cx="2340705" cy="523220"/>
          </a:xfrm>
          <a:prstGeom prst="rect">
            <a:avLst/>
          </a:prstGeom>
          <a:noFill/>
        </p:spPr>
        <p:txBody>
          <a:bodyPr wrap="none" rtlCol="0">
            <a:spAutoFit/>
          </a:bodyPr>
          <a:lstStyle/>
          <a:p>
            <a:r>
              <a:rPr lang="fr-FR" sz="2800" b="1" dirty="0" smtClean="0">
                <a:solidFill>
                  <a:srgbClr val="FF0000"/>
                </a:solidFill>
                <a:latin typeface="Times New Roman" pitchFamily="18" charset="0"/>
                <a:cs typeface="Times New Roman" pitchFamily="18" charset="0"/>
              </a:rPr>
              <a:t>1- Définitions </a:t>
            </a:r>
            <a:endParaRPr lang="fr-FR" sz="2800" b="1" dirty="0">
              <a:solidFill>
                <a:srgbClr val="FF0000"/>
              </a:solidFill>
              <a:latin typeface="Times New Roman" pitchFamily="18" charset="0"/>
              <a:cs typeface="Times New Roman" pitchFamily="18" charset="0"/>
            </a:endParaRPr>
          </a:p>
        </p:txBody>
      </p:sp>
      <p:sp>
        <p:nvSpPr>
          <p:cNvPr id="6" name="ZoneTexte 5"/>
          <p:cNvSpPr txBox="1"/>
          <p:nvPr/>
        </p:nvSpPr>
        <p:spPr>
          <a:xfrm>
            <a:off x="571472" y="2214554"/>
            <a:ext cx="5500726" cy="3416320"/>
          </a:xfrm>
          <a:prstGeom prst="rect">
            <a:avLst/>
          </a:prstGeom>
          <a:noFill/>
        </p:spPr>
        <p:txBody>
          <a:bodyPr wrap="square" rtlCol="0">
            <a:spAutoFit/>
          </a:bodyPr>
          <a:lstStyle/>
          <a:p>
            <a:pPr>
              <a:buFont typeface="Wingdings" pitchFamily="2" charset="2"/>
              <a:buChar char="v"/>
            </a:pPr>
            <a:r>
              <a:rPr lang="fr-FR" sz="2400" b="1" u="sng" dirty="0" smtClean="0">
                <a:solidFill>
                  <a:schemeClr val="accent5">
                    <a:lumMod val="40000"/>
                    <a:lumOff val="60000"/>
                  </a:schemeClr>
                </a:solidFill>
                <a:latin typeface="Times New Roman" pitchFamily="18" charset="0"/>
                <a:cs typeface="Times New Roman" pitchFamily="18" charset="0"/>
              </a:rPr>
              <a:t> hybridation moléculaire</a:t>
            </a:r>
          </a:p>
          <a:p>
            <a:endParaRPr lang="fr-FR" sz="2400" b="1" u="sng" dirty="0">
              <a:solidFill>
                <a:schemeClr val="accent5">
                  <a:lumMod val="40000"/>
                  <a:lumOff val="60000"/>
                </a:schemeClr>
              </a:solidFill>
              <a:latin typeface="Times New Roman" pitchFamily="18" charset="0"/>
              <a:cs typeface="Times New Roman" pitchFamily="18" charset="0"/>
            </a:endParaRPr>
          </a:p>
          <a:p>
            <a:r>
              <a:rPr lang="fr-FR" sz="2400" b="1" dirty="0" smtClean="0">
                <a:solidFill>
                  <a:schemeClr val="bg1"/>
                </a:solidFill>
                <a:latin typeface="Times New Roman" pitchFamily="18" charset="0"/>
                <a:cs typeface="Times New Roman" pitchFamily="18" charset="0"/>
              </a:rPr>
              <a:t>Association de 2 simples brins d’ADN par formation de liaisons H entre ces deux brins. </a:t>
            </a:r>
          </a:p>
          <a:p>
            <a:endParaRPr lang="fr-FR" sz="2400" b="1" dirty="0">
              <a:solidFill>
                <a:schemeClr val="bg1"/>
              </a:solidFill>
              <a:latin typeface="Times New Roman" pitchFamily="18" charset="0"/>
              <a:cs typeface="Times New Roman" pitchFamily="18" charset="0"/>
            </a:endParaRPr>
          </a:p>
          <a:p>
            <a:r>
              <a:rPr lang="fr-FR" sz="2400" b="1" dirty="0" smtClean="0">
                <a:solidFill>
                  <a:schemeClr val="bg1"/>
                </a:solidFill>
                <a:latin typeface="Times New Roman" pitchFamily="18" charset="0"/>
                <a:cs typeface="Times New Roman" pitchFamily="18" charset="0"/>
              </a:rPr>
              <a:t>ADN-ADN</a:t>
            </a:r>
          </a:p>
          <a:p>
            <a:r>
              <a:rPr lang="fr-FR" sz="2400" b="1" dirty="0" smtClean="0">
                <a:solidFill>
                  <a:schemeClr val="bg1"/>
                </a:solidFill>
                <a:latin typeface="Times New Roman" pitchFamily="18" charset="0"/>
                <a:cs typeface="Times New Roman" pitchFamily="18" charset="0"/>
              </a:rPr>
              <a:t>ADN-ARN</a:t>
            </a:r>
          </a:p>
          <a:p>
            <a:endParaRPr lang="fr-FR" sz="2400" b="1" u="sng" dirty="0">
              <a:solidFill>
                <a:schemeClr val="accent5">
                  <a:lumMod val="40000"/>
                  <a:lumOff val="6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2050" name="Picture 2"/>
          <p:cNvPicPr>
            <a:picLocks noChangeAspect="1" noChangeArrowheads="1"/>
          </p:cNvPicPr>
          <p:nvPr/>
        </p:nvPicPr>
        <p:blipFill>
          <a:blip r:embed="rId3"/>
          <a:srcRect/>
          <a:stretch>
            <a:fillRect/>
          </a:stretch>
        </p:blipFill>
        <p:spPr bwMode="auto">
          <a:xfrm>
            <a:off x="785786" y="357166"/>
            <a:ext cx="7500989" cy="57864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3074" name="Picture 2"/>
          <p:cNvPicPr>
            <a:picLocks noChangeAspect="1" noChangeArrowheads="1"/>
          </p:cNvPicPr>
          <p:nvPr/>
        </p:nvPicPr>
        <p:blipFill>
          <a:blip r:embed="rId3"/>
          <a:srcRect/>
          <a:stretch>
            <a:fillRect/>
          </a:stretch>
        </p:blipFill>
        <p:spPr bwMode="auto">
          <a:xfrm>
            <a:off x="857224" y="928670"/>
            <a:ext cx="7715304" cy="5357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500034" y="285728"/>
            <a:ext cx="8429684" cy="6370975"/>
          </a:xfrm>
          <a:prstGeom prst="rect">
            <a:avLst/>
          </a:prstGeom>
        </p:spPr>
        <p:txBody>
          <a:bodyPr wrap="square">
            <a:spAutoFit/>
          </a:bodyPr>
          <a:lstStyle/>
          <a:p>
            <a:pPr algn="ctr"/>
            <a:r>
              <a:rPr lang="fr-FR" sz="2400" b="1" dirty="0" smtClean="0">
                <a:solidFill>
                  <a:srgbClr val="FF0000"/>
                </a:solidFill>
                <a:latin typeface="Comic Sans MS" pitchFamily="66" charset="0"/>
              </a:rPr>
              <a:t>Puces à </a:t>
            </a:r>
            <a:r>
              <a:rPr lang="fr-FR" sz="2400" b="1" dirty="0" smtClean="0">
                <a:solidFill>
                  <a:srgbClr val="FF0000"/>
                </a:solidFill>
                <a:latin typeface="Comic Sans MS" pitchFamily="66" charset="0"/>
              </a:rPr>
              <a:t>ADN;</a:t>
            </a:r>
          </a:p>
          <a:p>
            <a:r>
              <a:rPr lang="fr-FR" sz="2400" b="1" dirty="0" smtClean="0">
                <a:solidFill>
                  <a:schemeClr val="bg1"/>
                </a:solidFill>
                <a:latin typeface="Comic Sans MS" pitchFamily="66" charset="0"/>
              </a:rPr>
              <a:t> </a:t>
            </a:r>
            <a:r>
              <a:rPr lang="fr-FR" sz="2400" b="1" dirty="0" smtClean="0">
                <a:solidFill>
                  <a:schemeClr val="bg1"/>
                </a:solidFill>
                <a:latin typeface="Comic Sans MS" pitchFamily="66" charset="0"/>
              </a:rPr>
              <a:t>Ces puces sont composées de sondes ADN (préparées chimiquement ou </a:t>
            </a:r>
            <a:r>
              <a:rPr lang="fr-FR" sz="2400" b="1" dirty="0" err="1" smtClean="0">
                <a:solidFill>
                  <a:schemeClr val="bg1"/>
                </a:solidFill>
                <a:latin typeface="Comic Sans MS" pitchFamily="66" charset="0"/>
              </a:rPr>
              <a:t>enzymatiquement</a:t>
            </a:r>
            <a:r>
              <a:rPr lang="fr-FR" sz="2400" b="1" dirty="0" smtClean="0">
                <a:solidFill>
                  <a:schemeClr val="bg1"/>
                </a:solidFill>
                <a:latin typeface="Comic Sans MS" pitchFamily="66" charset="0"/>
              </a:rPr>
              <a:t>) fixées sur des supports solides micrométriques (verre, graphite, polymère : polypropylène ou </a:t>
            </a:r>
            <a:r>
              <a:rPr lang="fr-FR" sz="2400" b="1" dirty="0" err="1" smtClean="0">
                <a:solidFill>
                  <a:schemeClr val="bg1"/>
                </a:solidFill>
                <a:latin typeface="Comic Sans MS" pitchFamily="66" charset="0"/>
              </a:rPr>
              <a:t>polyacrylamide</a:t>
            </a:r>
            <a:r>
              <a:rPr lang="fr-FR" sz="2400" b="1" dirty="0" smtClean="0">
                <a:solidFill>
                  <a:schemeClr val="bg1"/>
                </a:solidFill>
                <a:latin typeface="Comic Sans MS" pitchFamily="66" charset="0"/>
              </a:rPr>
              <a:t>) qui permettent de rechercher simultanément des centaines de milliers de séquences dans un même échantillon. Contrairement aux précédentes techniques sur support, la surface est imperméable, transparente et </a:t>
            </a:r>
            <a:r>
              <a:rPr lang="fr-FR" sz="2400" b="1" dirty="0" smtClean="0">
                <a:solidFill>
                  <a:schemeClr val="bg1"/>
                </a:solidFill>
                <a:latin typeface="Comic Sans MS" pitchFamily="66" charset="0"/>
              </a:rPr>
              <a:t>rigide, </a:t>
            </a:r>
            <a:r>
              <a:rPr lang="fr-FR" sz="2400" b="1" dirty="0" smtClean="0">
                <a:solidFill>
                  <a:schemeClr val="bg1"/>
                </a:solidFill>
                <a:latin typeface="Comic Sans MS" pitchFamily="66" charset="0"/>
              </a:rPr>
              <a:t>ce qui facilite et augmente la rapidité de détection. L’acide nucléique à analyser est généralement amplifié par PCR où les fragments peuvent être marqués par incorporation de molécules fluorescentes. </a:t>
            </a:r>
            <a:r>
              <a:rPr lang="fr-FR" sz="2400" b="1" dirty="0" smtClean="0">
                <a:solidFill>
                  <a:schemeClr val="bg1"/>
                </a:solidFill>
                <a:latin typeface="Comic Sans MS" pitchFamily="66" charset="0"/>
              </a:rPr>
              <a:t>Les </a:t>
            </a:r>
            <a:r>
              <a:rPr lang="fr-FR" sz="2400" b="1" dirty="0" smtClean="0">
                <a:solidFill>
                  <a:schemeClr val="bg1"/>
                </a:solidFill>
                <a:latin typeface="Comic Sans MS" pitchFamily="66" charset="0"/>
              </a:rPr>
              <a:t>données de l’analyse sont ensuite traitées par informatique Il est également possible d’analyser les mutations, les produits d’un séquençage, de diagnostiquer des maladies génétiques et </a:t>
            </a:r>
            <a:r>
              <a:rPr lang="fr-FR" sz="2400" b="1" dirty="0" smtClean="0">
                <a:solidFill>
                  <a:schemeClr val="bg1"/>
                </a:solidFill>
                <a:latin typeface="Comic Sans MS" pitchFamily="66" charset="0"/>
              </a:rPr>
              <a:t>infectieuses</a:t>
            </a:r>
            <a:endParaRPr lang="fr-FR" sz="2400" b="1" dirty="0">
              <a:solidFill>
                <a:schemeClr val="bg1"/>
              </a:solidFill>
              <a:latin typeface="Comic Sans MS"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285720" y="571480"/>
            <a:ext cx="8429684" cy="5262979"/>
          </a:xfrm>
          <a:prstGeom prst="rect">
            <a:avLst/>
          </a:prstGeom>
        </p:spPr>
        <p:txBody>
          <a:bodyPr wrap="square">
            <a:spAutoFit/>
          </a:bodyPr>
          <a:lstStyle/>
          <a:p>
            <a:r>
              <a:rPr lang="fr-FR" sz="2800" b="1" dirty="0" smtClean="0">
                <a:solidFill>
                  <a:schemeClr val="bg1"/>
                </a:solidFill>
                <a:latin typeface="Comic Sans MS" pitchFamily="66" charset="0"/>
              </a:rPr>
              <a:t> </a:t>
            </a:r>
            <a:r>
              <a:rPr lang="fr-FR" sz="2800" b="1" dirty="0" smtClean="0">
                <a:solidFill>
                  <a:schemeClr val="bg1"/>
                </a:solidFill>
                <a:latin typeface="Comic Sans MS" pitchFamily="66" charset="0"/>
              </a:rPr>
              <a:t>Les puces à ADN sont utilisées en </a:t>
            </a:r>
            <a:r>
              <a:rPr lang="fr-FR" sz="2800" b="1" dirty="0" err="1" smtClean="0">
                <a:solidFill>
                  <a:schemeClr val="bg1"/>
                </a:solidFill>
                <a:latin typeface="Comic Sans MS" pitchFamily="66" charset="0"/>
              </a:rPr>
              <a:t>pharmacogénomique</a:t>
            </a:r>
            <a:r>
              <a:rPr lang="fr-FR" sz="2800" b="1" dirty="0" smtClean="0">
                <a:solidFill>
                  <a:schemeClr val="bg1"/>
                </a:solidFill>
                <a:latin typeface="Comic Sans MS" pitchFamily="66" charset="0"/>
              </a:rPr>
              <a:t> (identification de cibles pour la recherche thérapeutique), </a:t>
            </a:r>
            <a:r>
              <a:rPr lang="fr-FR" sz="2800" b="1" dirty="0" err="1" smtClean="0">
                <a:solidFill>
                  <a:schemeClr val="bg1"/>
                </a:solidFill>
                <a:latin typeface="Comic Sans MS" pitchFamily="66" charset="0"/>
              </a:rPr>
              <a:t>toxicogénomique</a:t>
            </a:r>
            <a:r>
              <a:rPr lang="fr-FR" sz="2800" b="1" dirty="0" smtClean="0">
                <a:solidFill>
                  <a:schemeClr val="bg1"/>
                </a:solidFill>
                <a:latin typeface="Comic Sans MS" pitchFamily="66" charset="0"/>
              </a:rPr>
              <a:t> (après hypothèse de l’effet toxicologique d’une substance entraînant une modification de l’expression de gènes), agroalimentaire (contrôle des microorganismes utilisés dans certaines fabrication comme les levures ou les ferments lactiques, détection de séquences provenant d’</a:t>
            </a:r>
            <a:r>
              <a:rPr lang="fr-FR" sz="2800" b="1" dirty="0" err="1" smtClean="0">
                <a:solidFill>
                  <a:schemeClr val="bg1"/>
                </a:solidFill>
                <a:latin typeface="Comic Sans MS" pitchFamily="66" charset="0"/>
              </a:rPr>
              <a:t>OGMs</a:t>
            </a:r>
            <a:r>
              <a:rPr lang="fr-FR" sz="2800" b="1" dirty="0" smtClean="0">
                <a:solidFill>
                  <a:schemeClr val="bg1"/>
                </a:solidFill>
                <a:latin typeface="Comic Sans MS" pitchFamily="66" charset="0"/>
              </a:rPr>
              <a:t>), environnement (analyse bactérienne de l’eau, détection d’agents infectieux dans l’alimentation)</a:t>
            </a:r>
            <a:endParaRPr lang="fr-FR"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4098" name="Picture 2"/>
          <p:cNvPicPr>
            <a:picLocks noChangeAspect="1" noChangeArrowheads="1"/>
          </p:cNvPicPr>
          <p:nvPr/>
        </p:nvPicPr>
        <p:blipFill>
          <a:blip r:embed="rId3"/>
          <a:srcRect/>
          <a:stretch>
            <a:fillRect/>
          </a:stretch>
        </p:blipFill>
        <p:spPr bwMode="auto">
          <a:xfrm>
            <a:off x="5572132" y="142852"/>
            <a:ext cx="3429023" cy="2109797"/>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a:srcRect/>
          <a:stretch>
            <a:fillRect/>
          </a:stretch>
        </p:blipFill>
        <p:spPr bwMode="auto">
          <a:xfrm>
            <a:off x="142844" y="2071678"/>
            <a:ext cx="3495675" cy="4514850"/>
          </a:xfrm>
          <a:prstGeom prst="rect">
            <a:avLst/>
          </a:prstGeom>
          <a:noFill/>
          <a:ln w="9525">
            <a:noFill/>
            <a:miter lim="800000"/>
            <a:headEnd/>
            <a:tailEnd/>
          </a:ln>
          <a:effectLst/>
        </p:spPr>
      </p:pic>
      <p:pic>
        <p:nvPicPr>
          <p:cNvPr id="4101" name="Picture 5" descr="Résultat de recherche d'images pour &quot;puces à adn&quot;"/>
          <p:cNvPicPr>
            <a:picLocks noChangeAspect="1" noChangeArrowheads="1"/>
          </p:cNvPicPr>
          <p:nvPr/>
        </p:nvPicPr>
        <p:blipFill>
          <a:blip r:embed="rId5"/>
          <a:srcRect/>
          <a:stretch>
            <a:fillRect/>
          </a:stretch>
        </p:blipFill>
        <p:spPr bwMode="auto">
          <a:xfrm>
            <a:off x="4214810" y="3214686"/>
            <a:ext cx="4762500" cy="314325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3500430" y="500042"/>
            <a:ext cx="2031325" cy="461665"/>
          </a:xfrm>
          <a:prstGeom prst="rect">
            <a:avLst/>
          </a:prstGeom>
        </p:spPr>
        <p:txBody>
          <a:bodyPr wrap="none">
            <a:spAutoFit/>
          </a:bodyPr>
          <a:lstStyle/>
          <a:p>
            <a:r>
              <a:rPr lang="fr-FR" sz="2400" b="1" dirty="0" smtClean="0">
                <a:solidFill>
                  <a:srgbClr val="FF0000"/>
                </a:solidFill>
                <a:latin typeface="Times New Roman" pitchFamily="18" charset="0"/>
                <a:cs typeface="Times New Roman" pitchFamily="18" charset="0"/>
              </a:rPr>
              <a:t>1- Définitions </a:t>
            </a:r>
            <a:endParaRPr lang="fr-FR" sz="2400" b="1" dirty="0">
              <a:solidFill>
                <a:srgbClr val="FF0000"/>
              </a:solidFill>
              <a:latin typeface="Times New Roman" pitchFamily="18" charset="0"/>
              <a:cs typeface="Times New Roman" pitchFamily="18" charset="0"/>
            </a:endParaRPr>
          </a:p>
        </p:txBody>
      </p:sp>
      <p:sp>
        <p:nvSpPr>
          <p:cNvPr id="6" name="ZoneTexte 5"/>
          <p:cNvSpPr txBox="1"/>
          <p:nvPr/>
        </p:nvSpPr>
        <p:spPr>
          <a:xfrm>
            <a:off x="357158" y="2214554"/>
            <a:ext cx="5357850" cy="2677656"/>
          </a:xfrm>
          <a:prstGeom prst="rect">
            <a:avLst/>
          </a:prstGeom>
          <a:noFill/>
        </p:spPr>
        <p:txBody>
          <a:bodyPr wrap="square" rtlCol="0">
            <a:spAutoFit/>
          </a:bodyPr>
          <a:lstStyle/>
          <a:p>
            <a:pPr>
              <a:buFont typeface="Wingdings" pitchFamily="2" charset="2"/>
              <a:buChar char="v"/>
            </a:pPr>
            <a:r>
              <a:rPr lang="fr-FR" sz="2400" b="1" u="sng" dirty="0" smtClean="0">
                <a:solidFill>
                  <a:schemeClr val="accent5">
                    <a:lumMod val="40000"/>
                    <a:lumOff val="60000"/>
                  </a:schemeClr>
                </a:solidFill>
                <a:latin typeface="Times New Roman" pitchFamily="18" charset="0"/>
                <a:cs typeface="Times New Roman" pitchFamily="18" charset="0"/>
              </a:rPr>
              <a:t> Sondes nucléiques</a:t>
            </a:r>
          </a:p>
          <a:p>
            <a:pPr>
              <a:buFont typeface="Wingdings" pitchFamily="2" charset="2"/>
              <a:buChar char="v"/>
            </a:pPr>
            <a:endParaRPr lang="fr-FR" sz="2400" b="1" u="sng" dirty="0">
              <a:solidFill>
                <a:schemeClr val="accent5">
                  <a:lumMod val="40000"/>
                  <a:lumOff val="60000"/>
                </a:schemeClr>
              </a:solidFill>
              <a:latin typeface="Times New Roman" pitchFamily="18" charset="0"/>
              <a:cs typeface="Times New Roman" pitchFamily="18" charset="0"/>
            </a:endParaRPr>
          </a:p>
          <a:p>
            <a:r>
              <a:rPr lang="fr-FR" sz="2400" b="1" dirty="0" smtClean="0">
                <a:solidFill>
                  <a:schemeClr val="bg1"/>
                </a:solidFill>
                <a:latin typeface="Times New Roman" pitchFamily="18" charset="0"/>
                <a:cs typeface="Times New Roman" pitchFamily="18" charset="0"/>
              </a:rPr>
              <a:t>Séquence d’acides nucléiques (au moins 15 nucléotides) marquée que l’on utilise pour détecter des séquences homologues (complémentaires)</a:t>
            </a:r>
          </a:p>
          <a:p>
            <a:endParaRPr lang="fr-FR" sz="24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ZoneTexte 4"/>
          <p:cNvSpPr txBox="1"/>
          <p:nvPr/>
        </p:nvSpPr>
        <p:spPr>
          <a:xfrm>
            <a:off x="1785918" y="142852"/>
            <a:ext cx="5857916" cy="523220"/>
          </a:xfrm>
          <a:prstGeom prst="rect">
            <a:avLst/>
          </a:prstGeom>
          <a:noFill/>
        </p:spPr>
        <p:txBody>
          <a:bodyPr wrap="square" rtlCol="0">
            <a:spAutoFit/>
          </a:bodyPr>
          <a:lstStyle/>
          <a:p>
            <a:r>
              <a:rPr lang="fr-FR" sz="2800" b="1" dirty="0" smtClean="0">
                <a:solidFill>
                  <a:srgbClr val="FF0000"/>
                </a:solidFill>
                <a:latin typeface="Times New Roman" pitchFamily="18" charset="0"/>
                <a:cs typeface="Times New Roman" pitchFamily="18" charset="0"/>
              </a:rPr>
              <a:t>2- le marquage des acides nucléiques</a:t>
            </a:r>
            <a:endParaRPr lang="fr-FR" sz="2800" b="1" dirty="0">
              <a:solidFill>
                <a:srgbClr val="FF0000"/>
              </a:solidFill>
              <a:latin typeface="Times New Roman" pitchFamily="18" charset="0"/>
              <a:cs typeface="Times New Roman" pitchFamily="18" charset="0"/>
            </a:endParaRPr>
          </a:p>
        </p:txBody>
      </p:sp>
      <p:sp>
        <p:nvSpPr>
          <p:cNvPr id="6" name="ZoneTexte 5"/>
          <p:cNvSpPr txBox="1"/>
          <p:nvPr/>
        </p:nvSpPr>
        <p:spPr>
          <a:xfrm>
            <a:off x="214282" y="2357430"/>
            <a:ext cx="4572032" cy="1938992"/>
          </a:xfrm>
          <a:prstGeom prst="rect">
            <a:avLst/>
          </a:prstGeom>
          <a:noFill/>
        </p:spPr>
        <p:txBody>
          <a:bodyPr wrap="square" rtlCol="0">
            <a:spAutoFit/>
          </a:bodyPr>
          <a:lstStyle/>
          <a:p>
            <a:r>
              <a:rPr lang="fr-FR" sz="2400" b="1" i="1" dirty="0" smtClean="0">
                <a:solidFill>
                  <a:schemeClr val="tx2">
                    <a:lumMod val="40000"/>
                    <a:lumOff val="60000"/>
                  </a:schemeClr>
                </a:solidFill>
                <a:latin typeface="Times New Roman" pitchFamily="18" charset="0"/>
                <a:cs typeface="Times New Roman" pitchFamily="18" charset="0"/>
              </a:rPr>
              <a:t>2-1 Les </a:t>
            </a:r>
            <a:r>
              <a:rPr lang="fr-FR" sz="2400" b="1" i="1" dirty="0">
                <a:solidFill>
                  <a:schemeClr val="tx2">
                    <a:lumMod val="40000"/>
                    <a:lumOff val="60000"/>
                  </a:schemeClr>
                </a:solidFill>
                <a:latin typeface="Times New Roman" pitchFamily="18" charset="0"/>
                <a:cs typeface="Times New Roman" pitchFamily="18" charset="0"/>
              </a:rPr>
              <a:t>différents types de </a:t>
            </a:r>
            <a:r>
              <a:rPr lang="fr-FR" sz="2400" b="1" i="1" dirty="0" smtClean="0">
                <a:solidFill>
                  <a:schemeClr val="tx2">
                    <a:lumMod val="40000"/>
                    <a:lumOff val="60000"/>
                  </a:schemeClr>
                </a:solidFill>
                <a:latin typeface="Times New Roman" pitchFamily="18" charset="0"/>
                <a:cs typeface="Times New Roman" pitchFamily="18" charset="0"/>
              </a:rPr>
              <a:t>sonde</a:t>
            </a:r>
          </a:p>
          <a:p>
            <a:endParaRPr lang="fr-FR" sz="2400" b="1" i="1" dirty="0">
              <a:solidFill>
                <a:schemeClr val="tx2">
                  <a:lumMod val="40000"/>
                  <a:lumOff val="60000"/>
                </a:schemeClr>
              </a:solidFill>
              <a:latin typeface="Times New Roman" pitchFamily="18" charset="0"/>
              <a:cs typeface="Times New Roman" pitchFamily="18" charset="0"/>
            </a:endParaRPr>
          </a:p>
          <a:p>
            <a:r>
              <a:rPr lang="fr-FR" sz="2400" b="1" i="1" dirty="0" smtClean="0">
                <a:solidFill>
                  <a:srgbClr val="FFFF00"/>
                </a:solidFill>
                <a:latin typeface="Times New Roman" pitchFamily="18" charset="0"/>
                <a:cs typeface="Times New Roman" pitchFamily="18" charset="0"/>
              </a:rPr>
              <a:t>Les sondes chaudes</a:t>
            </a:r>
          </a:p>
          <a:p>
            <a:endParaRPr lang="fr-FR" sz="2400" b="1" i="1" dirty="0">
              <a:solidFill>
                <a:srgbClr val="FFFF00"/>
              </a:solidFill>
              <a:latin typeface="Times New Roman" pitchFamily="18" charset="0"/>
              <a:cs typeface="Times New Roman" pitchFamily="18" charset="0"/>
            </a:endParaRPr>
          </a:p>
          <a:p>
            <a:r>
              <a:rPr lang="fr-FR" sz="2400" b="1" i="1" dirty="0" smtClean="0">
                <a:solidFill>
                  <a:srgbClr val="FFFF00"/>
                </a:solidFill>
                <a:latin typeface="Times New Roman" pitchFamily="18" charset="0"/>
                <a:cs typeface="Times New Roman" pitchFamily="18" charset="0"/>
              </a:rPr>
              <a:t>Les sondes froides</a:t>
            </a:r>
            <a:endParaRPr lang="fr-FR" sz="24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ZoneTexte 4"/>
          <p:cNvSpPr txBox="1"/>
          <p:nvPr/>
        </p:nvSpPr>
        <p:spPr>
          <a:xfrm>
            <a:off x="285720" y="2500306"/>
            <a:ext cx="5929354" cy="3108543"/>
          </a:xfrm>
          <a:prstGeom prst="rect">
            <a:avLst/>
          </a:prstGeom>
          <a:noFill/>
        </p:spPr>
        <p:txBody>
          <a:bodyPr wrap="square" rtlCol="0">
            <a:spAutoFit/>
          </a:bodyPr>
          <a:lstStyle/>
          <a:p>
            <a:r>
              <a:rPr lang="fr-FR" sz="2800" b="1" dirty="0" smtClean="0">
                <a:solidFill>
                  <a:srgbClr val="FFFF00"/>
                </a:solidFill>
                <a:latin typeface="Times New Roman" pitchFamily="18" charset="0"/>
                <a:cs typeface="Times New Roman" pitchFamily="18" charset="0"/>
              </a:rPr>
              <a:t>Les sondes chaudes</a:t>
            </a:r>
          </a:p>
          <a:p>
            <a:r>
              <a:rPr lang="fr-FR" sz="2800" b="1" i="1" dirty="0" smtClean="0">
                <a:solidFill>
                  <a:schemeClr val="accent2">
                    <a:lumMod val="40000"/>
                    <a:lumOff val="60000"/>
                  </a:schemeClr>
                </a:solidFill>
                <a:latin typeface="Times New Roman" pitchFamily="18" charset="0"/>
                <a:cs typeface="Times New Roman" pitchFamily="18" charset="0"/>
              </a:rPr>
              <a:t>Marquage radioactif</a:t>
            </a:r>
          </a:p>
          <a:p>
            <a:endParaRPr lang="fr-FR" sz="2800" b="1" dirty="0">
              <a:solidFill>
                <a:srgbClr val="FFFF00"/>
              </a:solidFill>
              <a:latin typeface="Times New Roman" pitchFamily="18" charset="0"/>
              <a:cs typeface="Times New Roman" pitchFamily="18" charset="0"/>
            </a:endParaRPr>
          </a:p>
          <a:p>
            <a:r>
              <a:rPr lang="fr-FR" sz="2800" b="1" dirty="0" smtClean="0">
                <a:solidFill>
                  <a:schemeClr val="bg1"/>
                </a:solidFill>
                <a:latin typeface="Times New Roman" pitchFamily="18" charset="0"/>
                <a:cs typeface="Times New Roman" pitchFamily="18" charset="0"/>
              </a:rPr>
              <a:t>Marquées par les isotopes radioactifs</a:t>
            </a:r>
          </a:p>
          <a:p>
            <a:endParaRPr lang="fr-FR" sz="2800" b="1" dirty="0">
              <a:solidFill>
                <a:schemeClr val="bg1"/>
              </a:solidFill>
              <a:latin typeface="Times New Roman" pitchFamily="18" charset="0"/>
              <a:cs typeface="Times New Roman" pitchFamily="18" charset="0"/>
            </a:endParaRPr>
          </a:p>
          <a:p>
            <a:endParaRPr lang="fr-FR" sz="2800" b="1" dirty="0" smtClean="0">
              <a:solidFill>
                <a:schemeClr val="bg1"/>
              </a:solidFill>
              <a:latin typeface="Times New Roman" pitchFamily="18" charset="0"/>
              <a:cs typeface="Times New Roman" pitchFamily="18" charset="0"/>
            </a:endParaRPr>
          </a:p>
          <a:p>
            <a:r>
              <a:rPr lang="fr-FR" sz="2800" b="1" dirty="0" smtClean="0">
                <a:solidFill>
                  <a:schemeClr val="bg1"/>
                </a:solidFill>
                <a:latin typeface="Times New Roman" pitchFamily="18" charset="0"/>
                <a:cs typeface="Times New Roman" pitchFamily="18" charset="0"/>
              </a:rPr>
              <a:t> </a:t>
            </a:r>
            <a:endParaRPr lang="fr-FR" sz="2800" b="1" dirty="0">
              <a:solidFill>
                <a:schemeClr val="bg1"/>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a:srcRect/>
          <a:stretch>
            <a:fillRect/>
          </a:stretch>
        </p:blipFill>
        <p:spPr bwMode="auto">
          <a:xfrm>
            <a:off x="1857356" y="4214818"/>
            <a:ext cx="1343025" cy="17240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ZoneTexte 4"/>
          <p:cNvSpPr txBox="1"/>
          <p:nvPr/>
        </p:nvSpPr>
        <p:spPr>
          <a:xfrm>
            <a:off x="357158" y="2000240"/>
            <a:ext cx="4143404" cy="2308324"/>
          </a:xfrm>
          <a:prstGeom prst="rect">
            <a:avLst/>
          </a:prstGeom>
          <a:noFill/>
        </p:spPr>
        <p:txBody>
          <a:bodyPr wrap="square" rtlCol="0">
            <a:spAutoFit/>
          </a:bodyPr>
          <a:lstStyle/>
          <a:p>
            <a:r>
              <a:rPr lang="fr-FR" sz="2400" b="1" dirty="0" smtClean="0">
                <a:solidFill>
                  <a:srgbClr val="FFFF00"/>
                </a:solidFill>
                <a:latin typeface="Times New Roman" pitchFamily="18" charset="0"/>
                <a:cs typeface="Times New Roman" pitchFamily="18" charset="0"/>
              </a:rPr>
              <a:t>Sondes froides</a:t>
            </a:r>
          </a:p>
          <a:p>
            <a:endParaRPr lang="fr-FR" sz="2400" b="1" i="1" dirty="0">
              <a:solidFill>
                <a:schemeClr val="accent2">
                  <a:lumMod val="20000"/>
                  <a:lumOff val="80000"/>
                </a:schemeClr>
              </a:solidFill>
              <a:latin typeface="Times New Roman" pitchFamily="18" charset="0"/>
              <a:cs typeface="Times New Roman" pitchFamily="18" charset="0"/>
            </a:endParaRPr>
          </a:p>
          <a:p>
            <a:r>
              <a:rPr lang="fr-FR" sz="2400" b="1" i="1" dirty="0" smtClean="0">
                <a:solidFill>
                  <a:schemeClr val="accent2">
                    <a:lumMod val="20000"/>
                    <a:lumOff val="80000"/>
                  </a:schemeClr>
                </a:solidFill>
                <a:latin typeface="Times New Roman" pitchFamily="18" charset="0"/>
                <a:cs typeface="Times New Roman" pitchFamily="18" charset="0"/>
              </a:rPr>
              <a:t>Marquage non radioactif</a:t>
            </a:r>
          </a:p>
          <a:p>
            <a:endParaRPr lang="fr-FR" sz="2400" b="1" i="1" dirty="0">
              <a:solidFill>
                <a:schemeClr val="accent2">
                  <a:lumMod val="20000"/>
                  <a:lumOff val="80000"/>
                </a:schemeClr>
              </a:solidFill>
              <a:latin typeface="Times New Roman" pitchFamily="18" charset="0"/>
              <a:cs typeface="Times New Roman" pitchFamily="18" charset="0"/>
            </a:endParaRPr>
          </a:p>
          <a:p>
            <a:r>
              <a:rPr lang="fr-FR" sz="2400" b="1" i="1" dirty="0" smtClean="0">
                <a:solidFill>
                  <a:schemeClr val="bg1"/>
                </a:solidFill>
                <a:latin typeface="Times New Roman" pitchFamily="18" charset="0"/>
                <a:cs typeface="Times New Roman" pitchFamily="18" charset="0"/>
              </a:rPr>
              <a:t>Marquage à la Biotine</a:t>
            </a:r>
          </a:p>
          <a:p>
            <a:r>
              <a:rPr lang="fr-FR" sz="2400" b="1" i="1" dirty="0" smtClean="0">
                <a:solidFill>
                  <a:schemeClr val="bg1"/>
                </a:solidFill>
                <a:latin typeface="Times New Roman" pitchFamily="18" charset="0"/>
                <a:cs typeface="Times New Roman" pitchFamily="18" charset="0"/>
              </a:rPr>
              <a:t>Marquage à la </a:t>
            </a:r>
            <a:r>
              <a:rPr lang="fr-FR" sz="2400" b="1" i="1" dirty="0" err="1">
                <a:solidFill>
                  <a:schemeClr val="bg1"/>
                </a:solidFill>
                <a:latin typeface="Times New Roman" pitchFamily="18" charset="0"/>
                <a:cs typeface="Times New Roman" pitchFamily="18" charset="0"/>
              </a:rPr>
              <a:t>digoxigénine</a:t>
            </a:r>
            <a:endParaRPr lang="fr-FR" sz="2400" b="1" i="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1357290" y="214290"/>
            <a:ext cx="6500842" cy="4154984"/>
          </a:xfrm>
          <a:prstGeom prst="rect">
            <a:avLst/>
          </a:prstGeom>
        </p:spPr>
        <p:txBody>
          <a:bodyPr wrap="square">
            <a:spAutoFit/>
          </a:bodyPr>
          <a:lstStyle/>
          <a:p>
            <a:r>
              <a:rPr lang="fr-FR" sz="2400" b="1" dirty="0" smtClean="0">
                <a:solidFill>
                  <a:srgbClr val="FF0000"/>
                </a:solidFill>
                <a:latin typeface="Times New Roman" pitchFamily="18" charset="0"/>
                <a:cs typeface="Times New Roman" pitchFamily="18" charset="0"/>
              </a:rPr>
              <a:t> 3- Les </a:t>
            </a:r>
            <a:r>
              <a:rPr lang="fr-FR" sz="2400" b="1" dirty="0">
                <a:solidFill>
                  <a:srgbClr val="FF0000"/>
                </a:solidFill>
                <a:latin typeface="Times New Roman" pitchFamily="18" charset="0"/>
                <a:cs typeface="Times New Roman" pitchFamily="18" charset="0"/>
              </a:rPr>
              <a:t>différentes techniques de marquage </a:t>
            </a:r>
            <a:r>
              <a:rPr lang="fr-FR" sz="2400" b="1" dirty="0" smtClean="0">
                <a:solidFill>
                  <a:srgbClr val="FF0000"/>
                </a:solidFill>
                <a:latin typeface="Times New Roman" pitchFamily="18" charset="0"/>
                <a:cs typeface="Times New Roman" pitchFamily="18" charset="0"/>
              </a:rPr>
              <a:t>:</a:t>
            </a:r>
          </a:p>
          <a:p>
            <a:endParaRPr lang="fr-FR" sz="2400" b="1" dirty="0">
              <a:solidFill>
                <a:srgbClr val="FF0000"/>
              </a:solidFill>
              <a:latin typeface="Times New Roman" pitchFamily="18" charset="0"/>
              <a:cs typeface="Times New Roman" pitchFamily="18" charset="0"/>
            </a:endParaRPr>
          </a:p>
          <a:p>
            <a:endParaRPr lang="fr-FR" sz="2400" b="1" dirty="0" smtClean="0">
              <a:solidFill>
                <a:srgbClr val="FF0000"/>
              </a:solidFill>
              <a:latin typeface="Times New Roman" pitchFamily="18" charset="0"/>
              <a:cs typeface="Times New Roman" pitchFamily="18" charset="0"/>
            </a:endParaRPr>
          </a:p>
          <a:p>
            <a:endParaRPr lang="fr-FR" sz="2400" b="1" dirty="0">
              <a:solidFill>
                <a:srgbClr val="FF0000"/>
              </a:solidFill>
              <a:latin typeface="Times New Roman" pitchFamily="18" charset="0"/>
              <a:cs typeface="Times New Roman" pitchFamily="18" charset="0"/>
            </a:endParaRPr>
          </a:p>
          <a:p>
            <a:endParaRPr lang="fr-FR" sz="2400" b="1" dirty="0" smtClean="0">
              <a:solidFill>
                <a:srgbClr val="FF0000"/>
              </a:solidFill>
              <a:latin typeface="Times New Roman" pitchFamily="18" charset="0"/>
              <a:cs typeface="Times New Roman" pitchFamily="18" charset="0"/>
            </a:endParaRPr>
          </a:p>
          <a:p>
            <a:endParaRPr lang="fr-FR" sz="2400" b="1" dirty="0">
              <a:solidFill>
                <a:srgbClr val="FF0000"/>
              </a:solidFill>
              <a:latin typeface="Times New Roman" pitchFamily="18" charset="0"/>
              <a:cs typeface="Times New Roman" pitchFamily="18" charset="0"/>
            </a:endParaRPr>
          </a:p>
          <a:p>
            <a:r>
              <a:rPr lang="fr-FR" sz="2400" b="1" i="1" dirty="0">
                <a:solidFill>
                  <a:srgbClr val="FFC000"/>
                </a:solidFill>
                <a:latin typeface="Times New Roman" pitchFamily="18" charset="0"/>
                <a:cs typeface="Times New Roman" pitchFamily="18" charset="0"/>
              </a:rPr>
              <a:t>Marquage </a:t>
            </a:r>
            <a:r>
              <a:rPr lang="fr-FR" sz="2400" b="1" i="1" dirty="0" smtClean="0">
                <a:solidFill>
                  <a:srgbClr val="FFC000"/>
                </a:solidFill>
                <a:latin typeface="Times New Roman" pitchFamily="18" charset="0"/>
                <a:cs typeface="Times New Roman" pitchFamily="18" charset="0"/>
              </a:rPr>
              <a:t>interne</a:t>
            </a:r>
          </a:p>
          <a:p>
            <a:endParaRPr lang="fr-FR" sz="2400" b="1" i="1" dirty="0">
              <a:solidFill>
                <a:srgbClr val="FFC000"/>
              </a:solidFill>
              <a:latin typeface="Times New Roman" pitchFamily="18" charset="0"/>
              <a:cs typeface="Times New Roman" pitchFamily="18" charset="0"/>
            </a:endParaRPr>
          </a:p>
          <a:p>
            <a:endParaRPr lang="fr-FR" sz="2400" b="1" i="1" dirty="0" smtClean="0">
              <a:solidFill>
                <a:srgbClr val="FFC000"/>
              </a:solidFill>
              <a:latin typeface="Times New Roman" pitchFamily="18" charset="0"/>
              <a:cs typeface="Times New Roman" pitchFamily="18" charset="0"/>
            </a:endParaRPr>
          </a:p>
          <a:p>
            <a:endParaRPr lang="fr-FR" sz="2400" b="1" i="1" dirty="0">
              <a:solidFill>
                <a:srgbClr val="FFC000"/>
              </a:solidFill>
              <a:latin typeface="Times New Roman" pitchFamily="18" charset="0"/>
              <a:cs typeface="Times New Roman" pitchFamily="18" charset="0"/>
            </a:endParaRPr>
          </a:p>
          <a:p>
            <a:r>
              <a:rPr lang="fr-FR" sz="2400" b="1" i="1" dirty="0" smtClean="0">
                <a:solidFill>
                  <a:srgbClr val="FFC000"/>
                </a:solidFill>
                <a:latin typeface="Times New Roman" pitchFamily="18" charset="0"/>
                <a:cs typeface="Times New Roman" pitchFamily="18" charset="0"/>
              </a:rPr>
              <a:t>Marquage externe </a:t>
            </a:r>
            <a:endParaRPr lang="fr-FR" sz="2400" b="1" dirty="0">
              <a:solidFill>
                <a:srgbClr val="FFC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ZoneTexte 4"/>
          <p:cNvSpPr txBox="1"/>
          <p:nvPr/>
        </p:nvSpPr>
        <p:spPr>
          <a:xfrm>
            <a:off x="500034" y="142852"/>
            <a:ext cx="8072494" cy="5109091"/>
          </a:xfrm>
          <a:prstGeom prst="rect">
            <a:avLst/>
          </a:prstGeom>
          <a:noFill/>
        </p:spPr>
        <p:txBody>
          <a:bodyPr wrap="square" rtlCol="0">
            <a:spAutoFit/>
          </a:bodyPr>
          <a:lstStyle/>
          <a:p>
            <a:r>
              <a:rPr lang="fr-FR" sz="2000" b="1" dirty="0" smtClean="0">
                <a:solidFill>
                  <a:srgbClr val="92D050"/>
                </a:solidFill>
                <a:latin typeface="Times New Roman" pitchFamily="18" charset="0"/>
                <a:cs typeface="Times New Roman" pitchFamily="18" charset="0"/>
              </a:rPr>
              <a:t>                          Marquage externe :  </a:t>
            </a:r>
            <a:r>
              <a:rPr lang="fr-FR" sz="2000" b="1" dirty="0">
                <a:solidFill>
                  <a:srgbClr val="92D050"/>
                </a:solidFill>
                <a:latin typeface="Times New Roman" pitchFamily="18" charset="0"/>
                <a:cs typeface="Times New Roman" pitchFamily="18" charset="0"/>
              </a:rPr>
              <a:t>Aux </a:t>
            </a:r>
            <a:r>
              <a:rPr lang="fr-FR" sz="2000" b="1" dirty="0" smtClean="0">
                <a:solidFill>
                  <a:srgbClr val="92D050"/>
                </a:solidFill>
                <a:latin typeface="Times New Roman" pitchFamily="18" charset="0"/>
                <a:cs typeface="Times New Roman" pitchFamily="18" charset="0"/>
              </a:rPr>
              <a:t>extrémités</a:t>
            </a:r>
          </a:p>
          <a:p>
            <a:r>
              <a:rPr lang="fr-FR" sz="2000" b="1" dirty="0" smtClean="0">
                <a:solidFill>
                  <a:srgbClr val="92D050"/>
                </a:solidFill>
                <a:latin typeface="Times New Roman" pitchFamily="18" charset="0"/>
                <a:cs typeface="Times New Roman" pitchFamily="18" charset="0"/>
              </a:rPr>
              <a:t>                      </a:t>
            </a:r>
            <a:r>
              <a:rPr lang="fr-FR" sz="2400" b="1" dirty="0" smtClean="0">
                <a:solidFill>
                  <a:schemeClr val="accent5">
                    <a:lumMod val="60000"/>
                    <a:lumOff val="40000"/>
                  </a:schemeClr>
                </a:solidFill>
                <a:latin typeface="Times New Roman" pitchFamily="18" charset="0"/>
                <a:cs typeface="Times New Roman" pitchFamily="18" charset="0"/>
              </a:rPr>
              <a:t>1</a:t>
            </a:r>
            <a:r>
              <a:rPr lang="fr-FR" sz="2400" b="1" dirty="0">
                <a:solidFill>
                  <a:schemeClr val="accent5">
                    <a:lumMod val="60000"/>
                    <a:lumOff val="40000"/>
                  </a:schemeClr>
                </a:solidFill>
                <a:latin typeface="Times New Roman" pitchFamily="18" charset="0"/>
                <a:cs typeface="Times New Roman" pitchFamily="18" charset="0"/>
              </a:rPr>
              <a:t>. en 5’ par substitution du </a:t>
            </a:r>
            <a:r>
              <a:rPr lang="fr-FR" sz="2400" b="1" dirty="0" smtClean="0">
                <a:solidFill>
                  <a:schemeClr val="accent5">
                    <a:lumMod val="60000"/>
                    <a:lumOff val="40000"/>
                  </a:schemeClr>
                </a:solidFill>
                <a:latin typeface="Times New Roman" pitchFamily="18" charset="0"/>
                <a:cs typeface="Times New Roman" pitchFamily="18" charset="0"/>
              </a:rPr>
              <a:t>phosphate</a:t>
            </a:r>
          </a:p>
          <a:p>
            <a:endParaRPr lang="fr-FR" sz="2400" b="1" dirty="0">
              <a:solidFill>
                <a:schemeClr val="accent5">
                  <a:lumMod val="60000"/>
                  <a:lumOff val="40000"/>
                </a:schemeClr>
              </a:solidFill>
              <a:latin typeface="Times New Roman" pitchFamily="18" charset="0"/>
              <a:cs typeface="Times New Roman" pitchFamily="18" charset="0"/>
            </a:endParaRPr>
          </a:p>
          <a:p>
            <a:endParaRPr lang="fr-FR" sz="2400" b="1" dirty="0" smtClean="0">
              <a:solidFill>
                <a:schemeClr val="accent5">
                  <a:lumMod val="60000"/>
                  <a:lumOff val="40000"/>
                </a:schemeClr>
              </a:solidFill>
              <a:latin typeface="Times New Roman" pitchFamily="18" charset="0"/>
              <a:cs typeface="Times New Roman" pitchFamily="18" charset="0"/>
            </a:endParaRPr>
          </a:p>
          <a:p>
            <a:endParaRPr lang="fr-FR" sz="2400" b="1" dirty="0">
              <a:solidFill>
                <a:schemeClr val="accent5">
                  <a:lumMod val="60000"/>
                  <a:lumOff val="40000"/>
                </a:schemeClr>
              </a:solidFill>
              <a:latin typeface="Times New Roman" pitchFamily="18" charset="0"/>
              <a:cs typeface="Times New Roman" pitchFamily="18" charset="0"/>
            </a:endParaRPr>
          </a:p>
          <a:p>
            <a:pPr>
              <a:lnSpc>
                <a:spcPct val="150000"/>
              </a:lnSpc>
            </a:pPr>
            <a:r>
              <a:rPr lang="fr-FR" sz="2000" b="1" dirty="0" smtClean="0">
                <a:solidFill>
                  <a:schemeClr val="bg1"/>
                </a:solidFill>
                <a:latin typeface="Times New Roman" pitchFamily="18" charset="0"/>
                <a:cs typeface="Times New Roman" pitchFamily="18" charset="0"/>
              </a:rPr>
              <a:t>La </a:t>
            </a:r>
            <a:r>
              <a:rPr lang="fr-FR" sz="2000" b="1" dirty="0">
                <a:solidFill>
                  <a:schemeClr val="bg1"/>
                </a:solidFill>
                <a:latin typeface="Times New Roman" pitchFamily="18" charset="0"/>
                <a:cs typeface="Times New Roman" pitchFamily="18" charset="0"/>
              </a:rPr>
              <a:t>substitution du phosphate </a:t>
            </a:r>
            <a:r>
              <a:rPr lang="fr-FR" sz="2000" b="1" dirty="0" smtClean="0">
                <a:solidFill>
                  <a:schemeClr val="bg1"/>
                </a:solidFill>
                <a:latin typeface="Times New Roman" pitchFamily="18" charset="0"/>
                <a:cs typeface="Times New Roman" pitchFamily="18" charset="0"/>
              </a:rPr>
              <a:t>en </a:t>
            </a:r>
            <a:r>
              <a:rPr lang="fr-FR" sz="2000" b="1" dirty="0">
                <a:solidFill>
                  <a:schemeClr val="bg1"/>
                </a:solidFill>
                <a:latin typeface="Times New Roman" pitchFamily="18" charset="0"/>
                <a:cs typeface="Times New Roman" pitchFamily="18" charset="0"/>
              </a:rPr>
              <a:t>5’ par </a:t>
            </a:r>
            <a:endParaRPr lang="fr-FR" sz="2000" b="1" dirty="0" smtClean="0">
              <a:solidFill>
                <a:schemeClr val="bg1"/>
              </a:solidFill>
              <a:latin typeface="Times New Roman" pitchFamily="18" charset="0"/>
              <a:cs typeface="Times New Roman" pitchFamily="18" charset="0"/>
            </a:endParaRPr>
          </a:p>
          <a:p>
            <a:pPr>
              <a:lnSpc>
                <a:spcPct val="150000"/>
              </a:lnSpc>
            </a:pPr>
            <a:r>
              <a:rPr lang="fr-FR" sz="2000" b="1" dirty="0" smtClean="0">
                <a:solidFill>
                  <a:schemeClr val="bg1"/>
                </a:solidFill>
                <a:latin typeface="Times New Roman" pitchFamily="18" charset="0"/>
                <a:cs typeface="Times New Roman" pitchFamily="18" charset="0"/>
              </a:rPr>
              <a:t>un </a:t>
            </a:r>
            <a:r>
              <a:rPr lang="fr-FR" sz="2000" b="1" dirty="0">
                <a:solidFill>
                  <a:schemeClr val="bg1"/>
                </a:solidFill>
                <a:latin typeface="Times New Roman" pitchFamily="18" charset="0"/>
                <a:cs typeface="Times New Roman" pitchFamily="18" charset="0"/>
              </a:rPr>
              <a:t>P32 se </a:t>
            </a:r>
            <a:r>
              <a:rPr lang="fr-FR" sz="2000" b="1" dirty="0" smtClean="0">
                <a:solidFill>
                  <a:schemeClr val="bg1"/>
                </a:solidFill>
                <a:latin typeface="Times New Roman" pitchFamily="18" charset="0"/>
                <a:cs typeface="Times New Roman" pitchFamily="18" charset="0"/>
              </a:rPr>
              <a:t>fait en </a:t>
            </a:r>
            <a:r>
              <a:rPr lang="fr-FR" sz="2000" b="1" dirty="0">
                <a:solidFill>
                  <a:schemeClr val="bg1"/>
                </a:solidFill>
                <a:latin typeface="Times New Roman" pitchFamily="18" charset="0"/>
                <a:cs typeface="Times New Roman" pitchFamily="18" charset="0"/>
              </a:rPr>
              <a:t>deux étapes, à l’aide de </a:t>
            </a:r>
            <a:r>
              <a:rPr lang="fr-FR" sz="2000" b="1" dirty="0" smtClean="0">
                <a:solidFill>
                  <a:schemeClr val="bg1"/>
                </a:solidFill>
                <a:latin typeface="Times New Roman" pitchFamily="18" charset="0"/>
                <a:cs typeface="Times New Roman" pitchFamily="18" charset="0"/>
              </a:rPr>
              <a:t>deux</a:t>
            </a:r>
          </a:p>
          <a:p>
            <a:pPr>
              <a:lnSpc>
                <a:spcPct val="150000"/>
              </a:lnSpc>
            </a:pPr>
            <a:r>
              <a:rPr lang="fr-FR" sz="2000" b="1" dirty="0" smtClean="0">
                <a:solidFill>
                  <a:schemeClr val="bg1"/>
                </a:solidFill>
                <a:latin typeface="Times New Roman" pitchFamily="18" charset="0"/>
                <a:cs typeface="Times New Roman" pitchFamily="18" charset="0"/>
              </a:rPr>
              <a:t> </a:t>
            </a:r>
            <a:r>
              <a:rPr lang="fr-FR" sz="2000" b="1" dirty="0">
                <a:solidFill>
                  <a:schemeClr val="bg1"/>
                </a:solidFill>
                <a:latin typeface="Times New Roman" pitchFamily="18" charset="0"/>
                <a:cs typeface="Times New Roman" pitchFamily="18" charset="0"/>
              </a:rPr>
              <a:t>enzymes : </a:t>
            </a:r>
            <a:r>
              <a:rPr lang="fr-FR" sz="2000" b="1" dirty="0" smtClean="0">
                <a:solidFill>
                  <a:srgbClr val="FF0000"/>
                </a:solidFill>
                <a:latin typeface="Times New Roman" pitchFamily="18" charset="0"/>
                <a:cs typeface="Times New Roman" pitchFamily="18" charset="0"/>
              </a:rPr>
              <a:t>la phosphatase </a:t>
            </a:r>
            <a:r>
              <a:rPr lang="fr-FR" sz="2000" b="1" dirty="0">
                <a:solidFill>
                  <a:srgbClr val="FF0000"/>
                </a:solidFill>
                <a:latin typeface="Times New Roman" pitchFamily="18" charset="0"/>
                <a:cs typeface="Times New Roman" pitchFamily="18" charset="0"/>
              </a:rPr>
              <a:t>alcaline </a:t>
            </a:r>
            <a:r>
              <a:rPr lang="fr-FR" sz="2000" b="1" dirty="0">
                <a:solidFill>
                  <a:schemeClr val="bg1"/>
                </a:solidFill>
                <a:latin typeface="Times New Roman" pitchFamily="18" charset="0"/>
                <a:cs typeface="Times New Roman" pitchFamily="18" charset="0"/>
              </a:rPr>
              <a:t>en </a:t>
            </a:r>
            <a:r>
              <a:rPr lang="fr-FR" sz="2000" b="1" dirty="0" smtClean="0">
                <a:solidFill>
                  <a:schemeClr val="bg1"/>
                </a:solidFill>
                <a:latin typeface="Times New Roman" pitchFamily="18" charset="0"/>
                <a:cs typeface="Times New Roman" pitchFamily="18" charset="0"/>
              </a:rPr>
              <a:t>présence</a:t>
            </a:r>
          </a:p>
          <a:p>
            <a:pPr>
              <a:lnSpc>
                <a:spcPct val="150000"/>
              </a:lnSpc>
            </a:pPr>
            <a:r>
              <a:rPr lang="fr-FR" sz="2000" b="1" dirty="0" smtClean="0">
                <a:solidFill>
                  <a:schemeClr val="bg1"/>
                </a:solidFill>
                <a:latin typeface="Times New Roman" pitchFamily="18" charset="0"/>
                <a:cs typeface="Times New Roman" pitchFamily="18" charset="0"/>
              </a:rPr>
              <a:t> </a:t>
            </a:r>
            <a:r>
              <a:rPr lang="fr-FR" sz="2000" b="1" dirty="0">
                <a:solidFill>
                  <a:schemeClr val="bg1"/>
                </a:solidFill>
                <a:latin typeface="Times New Roman" pitchFamily="18" charset="0"/>
                <a:cs typeface="Times New Roman" pitchFamily="18" charset="0"/>
              </a:rPr>
              <a:t>de magnésium permet d’hydrolyser le </a:t>
            </a:r>
            <a:r>
              <a:rPr lang="fr-FR" sz="2000" b="1" dirty="0" smtClean="0">
                <a:solidFill>
                  <a:schemeClr val="bg1"/>
                </a:solidFill>
                <a:latin typeface="Times New Roman" pitchFamily="18" charset="0"/>
                <a:cs typeface="Times New Roman" pitchFamily="18" charset="0"/>
              </a:rPr>
              <a:t>phosphate</a:t>
            </a:r>
          </a:p>
          <a:p>
            <a:pPr>
              <a:lnSpc>
                <a:spcPct val="150000"/>
              </a:lnSpc>
            </a:pPr>
            <a:r>
              <a:rPr lang="fr-FR" sz="2000" b="1" dirty="0" smtClean="0">
                <a:solidFill>
                  <a:schemeClr val="bg1"/>
                </a:solidFill>
                <a:latin typeface="Times New Roman" pitchFamily="18" charset="0"/>
                <a:cs typeface="Times New Roman" pitchFamily="18" charset="0"/>
              </a:rPr>
              <a:t> </a:t>
            </a:r>
            <a:r>
              <a:rPr lang="fr-FR" sz="2000" b="1" dirty="0">
                <a:solidFill>
                  <a:schemeClr val="bg1"/>
                </a:solidFill>
                <a:latin typeface="Times New Roman" pitchFamily="18" charset="0"/>
                <a:cs typeface="Times New Roman" pitchFamily="18" charset="0"/>
              </a:rPr>
              <a:t>en 5 ‘ </a:t>
            </a:r>
            <a:r>
              <a:rPr lang="fr-FR" sz="2000" b="1" dirty="0" smtClean="0">
                <a:solidFill>
                  <a:schemeClr val="bg1"/>
                </a:solidFill>
                <a:latin typeface="Times New Roman" pitchFamily="18" charset="0"/>
                <a:cs typeface="Times New Roman" pitchFamily="18" charset="0"/>
              </a:rPr>
              <a:t>du </a:t>
            </a:r>
            <a:r>
              <a:rPr lang="fr-FR" sz="2000" b="1" dirty="0" err="1" smtClean="0">
                <a:solidFill>
                  <a:schemeClr val="bg1"/>
                </a:solidFill>
                <a:latin typeface="Times New Roman" pitchFamily="18" charset="0"/>
                <a:cs typeface="Times New Roman" pitchFamily="18" charset="0"/>
              </a:rPr>
              <a:t>polynucléotide</a:t>
            </a:r>
            <a:r>
              <a:rPr lang="fr-FR" sz="2000" b="1" dirty="0" smtClean="0">
                <a:solidFill>
                  <a:schemeClr val="bg1"/>
                </a:solidFill>
                <a:latin typeface="Times New Roman" pitchFamily="18" charset="0"/>
                <a:cs typeface="Times New Roman" pitchFamily="18" charset="0"/>
              </a:rPr>
              <a:t> </a:t>
            </a:r>
            <a:r>
              <a:rPr lang="fr-FR" sz="2000" b="1" dirty="0">
                <a:solidFill>
                  <a:schemeClr val="bg1"/>
                </a:solidFill>
                <a:latin typeface="Times New Roman" pitchFamily="18" charset="0"/>
                <a:cs typeface="Times New Roman" pitchFamily="18" charset="0"/>
              </a:rPr>
              <a:t>; </a:t>
            </a:r>
            <a:r>
              <a:rPr lang="fr-FR" sz="2000" b="1" dirty="0" smtClean="0">
                <a:solidFill>
                  <a:srgbClr val="FF0000"/>
                </a:solidFill>
                <a:latin typeface="Times New Roman" pitchFamily="18" charset="0"/>
                <a:cs typeface="Times New Roman" pitchFamily="18" charset="0"/>
              </a:rPr>
              <a:t>la T4 </a:t>
            </a:r>
            <a:r>
              <a:rPr lang="fr-FR" sz="2000" b="1" dirty="0" err="1">
                <a:solidFill>
                  <a:srgbClr val="FF0000"/>
                </a:solidFill>
                <a:latin typeface="Times New Roman" pitchFamily="18" charset="0"/>
                <a:cs typeface="Times New Roman" pitchFamily="18" charset="0"/>
              </a:rPr>
              <a:t>polynucléotide</a:t>
            </a:r>
            <a:r>
              <a:rPr lang="fr-FR" sz="2000" b="1" dirty="0">
                <a:solidFill>
                  <a:srgbClr val="FF0000"/>
                </a:solidFill>
                <a:latin typeface="Times New Roman" pitchFamily="18" charset="0"/>
                <a:cs typeface="Times New Roman" pitchFamily="18" charset="0"/>
              </a:rPr>
              <a:t> </a:t>
            </a:r>
            <a:r>
              <a:rPr lang="fr-FR" sz="2000" b="1" dirty="0" smtClean="0">
                <a:solidFill>
                  <a:srgbClr val="FF0000"/>
                </a:solidFill>
                <a:latin typeface="Times New Roman" pitchFamily="18" charset="0"/>
                <a:cs typeface="Times New Roman" pitchFamily="18" charset="0"/>
              </a:rPr>
              <a:t>kinase</a:t>
            </a:r>
          </a:p>
          <a:p>
            <a:pPr>
              <a:lnSpc>
                <a:spcPct val="150000"/>
              </a:lnSpc>
            </a:pPr>
            <a:r>
              <a:rPr lang="fr-FR" sz="2000" b="1" dirty="0" smtClean="0">
                <a:solidFill>
                  <a:schemeClr val="bg1"/>
                </a:solidFill>
                <a:latin typeface="Times New Roman" pitchFamily="18" charset="0"/>
                <a:cs typeface="Times New Roman" pitchFamily="18" charset="0"/>
              </a:rPr>
              <a:t> </a:t>
            </a:r>
            <a:r>
              <a:rPr lang="fr-FR" sz="2000" b="1" dirty="0">
                <a:solidFill>
                  <a:schemeClr val="bg1"/>
                </a:solidFill>
                <a:latin typeface="Times New Roman" pitchFamily="18" charset="0"/>
                <a:cs typeface="Times New Roman" pitchFamily="18" charset="0"/>
              </a:rPr>
              <a:t>permet de transférer un P32 en 5’à partir d’un ATP </a:t>
            </a:r>
            <a:endParaRPr lang="fr-FR" sz="2000" b="1" dirty="0" smtClean="0">
              <a:solidFill>
                <a:schemeClr val="bg1"/>
              </a:solidFill>
              <a:latin typeface="Times New Roman" pitchFamily="18" charset="0"/>
              <a:cs typeface="Times New Roman" pitchFamily="18" charset="0"/>
            </a:endParaRPr>
          </a:p>
          <a:p>
            <a:pPr>
              <a:lnSpc>
                <a:spcPct val="150000"/>
              </a:lnSpc>
            </a:pPr>
            <a:r>
              <a:rPr lang="fr-FR" sz="2000" b="1" dirty="0" smtClean="0">
                <a:solidFill>
                  <a:schemeClr val="bg1"/>
                </a:solidFill>
                <a:latin typeface="Times New Roman" pitchFamily="18" charset="0"/>
                <a:cs typeface="Times New Roman" pitchFamily="18" charset="0"/>
              </a:rPr>
              <a:t>Radioactif  et </a:t>
            </a:r>
            <a:r>
              <a:rPr lang="fr-FR" sz="2000" b="1" dirty="0">
                <a:solidFill>
                  <a:schemeClr val="bg1"/>
                </a:solidFill>
                <a:latin typeface="Times New Roman" pitchFamily="18" charset="0"/>
                <a:cs typeface="Times New Roman" pitchFamily="18" charset="0"/>
              </a:rPr>
              <a:t>de magnésium</a:t>
            </a:r>
            <a:r>
              <a:rPr lang="fr-FR" sz="2000" b="1" dirty="0" smtClean="0">
                <a:solidFill>
                  <a:schemeClr val="bg1"/>
                </a:solidFill>
                <a:latin typeface="Times New Roman" pitchFamily="18" charset="0"/>
                <a:cs typeface="Times New Roman" pitchFamily="18" charset="0"/>
              </a:rPr>
              <a:t>.</a:t>
            </a:r>
            <a:endParaRPr lang="fr-FR" sz="2000" b="1" dirty="0">
              <a:solidFill>
                <a:schemeClr val="bg1"/>
              </a:solidFill>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3"/>
          <a:srcRect/>
          <a:stretch>
            <a:fillRect/>
          </a:stretch>
        </p:blipFill>
        <p:spPr bwMode="auto">
          <a:xfrm>
            <a:off x="1500166" y="1643050"/>
            <a:ext cx="5715040" cy="378621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wipe(down)">
                                      <p:cBhvr>
                                        <p:cTn id="12"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http://docplayer.fr/docs-images/24/4331378/images/1-0.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ZoneTexte 4"/>
          <p:cNvSpPr txBox="1"/>
          <p:nvPr/>
        </p:nvSpPr>
        <p:spPr>
          <a:xfrm>
            <a:off x="500034" y="285728"/>
            <a:ext cx="8215370" cy="4801314"/>
          </a:xfrm>
          <a:prstGeom prst="rect">
            <a:avLst/>
          </a:prstGeom>
          <a:noFill/>
        </p:spPr>
        <p:txBody>
          <a:bodyPr wrap="square" rtlCol="0">
            <a:spAutoFit/>
          </a:bodyPr>
          <a:lstStyle/>
          <a:p>
            <a:pPr algn="ctr"/>
            <a:r>
              <a:rPr lang="fr-FR" sz="2400" b="1" u="sng" dirty="0" smtClean="0">
                <a:solidFill>
                  <a:schemeClr val="accent5">
                    <a:lumMod val="60000"/>
                    <a:lumOff val="40000"/>
                  </a:schemeClr>
                </a:solidFill>
                <a:latin typeface="Times New Roman" pitchFamily="18" charset="0"/>
                <a:cs typeface="Times New Roman" pitchFamily="18" charset="0"/>
              </a:rPr>
              <a:t>2. en 3’ par élongation</a:t>
            </a:r>
          </a:p>
          <a:p>
            <a:endParaRPr lang="fr-FR" sz="2400" b="1" u="sng" dirty="0">
              <a:solidFill>
                <a:schemeClr val="accent5">
                  <a:lumMod val="60000"/>
                  <a:lumOff val="40000"/>
                </a:schemeClr>
              </a:solidFill>
              <a:latin typeface="Times New Roman" pitchFamily="18" charset="0"/>
              <a:cs typeface="Times New Roman" pitchFamily="18" charset="0"/>
            </a:endParaRPr>
          </a:p>
          <a:p>
            <a:endParaRPr lang="fr-FR" sz="2400" b="1" u="sng" dirty="0" smtClean="0">
              <a:solidFill>
                <a:schemeClr val="accent5">
                  <a:lumMod val="60000"/>
                  <a:lumOff val="40000"/>
                </a:schemeClr>
              </a:solidFill>
              <a:latin typeface="Times New Roman" pitchFamily="18" charset="0"/>
              <a:cs typeface="Times New Roman" pitchFamily="18" charset="0"/>
            </a:endParaRPr>
          </a:p>
          <a:p>
            <a:endParaRPr lang="fr-FR" sz="2400" b="1" u="sng" dirty="0">
              <a:solidFill>
                <a:schemeClr val="accent5">
                  <a:lumMod val="60000"/>
                  <a:lumOff val="40000"/>
                </a:schemeClr>
              </a:solidFill>
              <a:latin typeface="Times New Roman" pitchFamily="18" charset="0"/>
              <a:cs typeface="Times New Roman" pitchFamily="18" charset="0"/>
            </a:endParaRPr>
          </a:p>
          <a:p>
            <a:endParaRPr lang="fr-FR" sz="2400" b="1" u="sng" dirty="0" smtClean="0">
              <a:solidFill>
                <a:schemeClr val="accent5">
                  <a:lumMod val="60000"/>
                  <a:lumOff val="40000"/>
                </a:schemeClr>
              </a:solidFill>
              <a:latin typeface="Times New Roman" pitchFamily="18" charset="0"/>
              <a:cs typeface="Times New Roman" pitchFamily="18" charset="0"/>
            </a:endParaRPr>
          </a:p>
          <a:p>
            <a:endParaRPr lang="fr-FR" sz="2400" b="1" u="sng" dirty="0" smtClean="0">
              <a:solidFill>
                <a:schemeClr val="accent5">
                  <a:lumMod val="60000"/>
                  <a:lumOff val="40000"/>
                </a:schemeClr>
              </a:solidFill>
              <a:latin typeface="Times New Roman" pitchFamily="18" charset="0"/>
              <a:cs typeface="Times New Roman" pitchFamily="18" charset="0"/>
            </a:endParaRPr>
          </a:p>
          <a:p>
            <a:pPr>
              <a:lnSpc>
                <a:spcPct val="150000"/>
              </a:lnSpc>
            </a:pPr>
            <a:r>
              <a:rPr lang="fr-FR" sz="2400" b="1" dirty="0" smtClean="0">
                <a:solidFill>
                  <a:schemeClr val="bg1"/>
                </a:solidFill>
                <a:latin typeface="Times New Roman" pitchFamily="18" charset="0"/>
                <a:cs typeface="Times New Roman" pitchFamily="18" charset="0"/>
              </a:rPr>
              <a:t>La terminale transférase permet de </a:t>
            </a:r>
          </a:p>
          <a:p>
            <a:pPr>
              <a:lnSpc>
                <a:spcPct val="150000"/>
              </a:lnSpc>
            </a:pPr>
            <a:r>
              <a:rPr lang="fr-FR" sz="2400" b="1" dirty="0" smtClean="0">
                <a:solidFill>
                  <a:schemeClr val="bg1"/>
                </a:solidFill>
                <a:latin typeface="Times New Roman" pitchFamily="18" charset="0"/>
                <a:cs typeface="Times New Roman" pitchFamily="18" charset="0"/>
              </a:rPr>
              <a:t>rajouter des bases marquées en 3’ en</a:t>
            </a:r>
          </a:p>
          <a:p>
            <a:pPr>
              <a:lnSpc>
                <a:spcPct val="150000"/>
              </a:lnSpc>
            </a:pPr>
            <a:r>
              <a:rPr lang="fr-FR" sz="2400" b="1" dirty="0" smtClean="0">
                <a:solidFill>
                  <a:schemeClr val="bg1"/>
                </a:solidFill>
                <a:latin typeface="Times New Roman" pitchFamily="18" charset="0"/>
                <a:cs typeface="Times New Roman" pitchFamily="18" charset="0"/>
              </a:rPr>
              <a:t> présence de </a:t>
            </a:r>
            <a:r>
              <a:rPr lang="fr-FR" sz="2400" b="1" dirty="0" err="1" smtClean="0">
                <a:solidFill>
                  <a:schemeClr val="bg1"/>
                </a:solidFill>
                <a:latin typeface="Times New Roman" pitchFamily="18" charset="0"/>
                <a:cs typeface="Times New Roman" pitchFamily="18" charset="0"/>
              </a:rPr>
              <a:t>dXTP</a:t>
            </a:r>
            <a:r>
              <a:rPr lang="fr-FR" sz="2400" b="1" dirty="0" smtClean="0">
                <a:solidFill>
                  <a:schemeClr val="bg1"/>
                </a:solidFill>
                <a:latin typeface="Times New Roman" pitchFamily="18" charset="0"/>
                <a:cs typeface="Times New Roman" pitchFamily="18" charset="0"/>
              </a:rPr>
              <a:t>* et de magnésium.</a:t>
            </a:r>
          </a:p>
          <a:p>
            <a:pPr>
              <a:lnSpc>
                <a:spcPct val="150000"/>
              </a:lnSpc>
            </a:pPr>
            <a:r>
              <a:rPr lang="fr-FR" sz="2400" b="1" dirty="0" smtClean="0">
                <a:solidFill>
                  <a:schemeClr val="bg1"/>
                </a:solidFill>
                <a:latin typeface="Times New Roman" pitchFamily="18" charset="0"/>
                <a:cs typeface="Times New Roman" pitchFamily="18" charset="0"/>
              </a:rPr>
              <a:t> Cette enzyme est une ADN polymérase </a:t>
            </a:r>
          </a:p>
          <a:p>
            <a:endParaRPr lang="fr-FR"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TotalTime>
  <Words>847</Words>
  <Application>Microsoft Office PowerPoint</Application>
  <PresentationFormat>Affichage à l'écran (4:3)</PresentationFormat>
  <Paragraphs>138</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lok</dc:creator>
  <cp:lastModifiedBy>lok</cp:lastModifiedBy>
  <cp:revision>37</cp:revision>
  <dcterms:created xsi:type="dcterms:W3CDTF">2016-04-01T19:44:39Z</dcterms:created>
  <dcterms:modified xsi:type="dcterms:W3CDTF">2018-03-14T02:28:05Z</dcterms:modified>
</cp:coreProperties>
</file>