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9BB45-559C-4120-A58A-B13B5FEAED90}" type="doc">
      <dgm:prSet loTypeId="urn:microsoft.com/office/officeart/2005/8/layout/process1" loCatId="process" qsTypeId="urn:microsoft.com/office/officeart/2005/8/quickstyle/simple5" qsCatId="simple" csTypeId="urn:microsoft.com/office/officeart/2005/8/colors/colorful2" csCatId="colorful" phldr="1"/>
      <dgm:spPr/>
    </dgm:pt>
    <dgm:pt modelId="{382AE6AE-3FD7-44C8-8147-6B857350058D}">
      <dgm:prSet phldrT="[Texte]" custT="1"/>
      <dgm:spPr/>
      <dgm:t>
        <a:bodyPr/>
        <a:lstStyle/>
        <a:p>
          <a:pPr algn="ctr" rtl="1"/>
          <a:r>
            <a:rPr lang="ar-DZ" sz="2400" b="1" dirty="0" smtClean="0">
              <a:solidFill>
                <a:schemeClr val="tx1"/>
              </a:solidFill>
              <a:latin typeface="Arabic Typesetting" panose="03020402040406030203" pitchFamily="66" charset="-78"/>
              <a:cs typeface="Arabic Typesetting" panose="03020402040406030203" pitchFamily="66" charset="-78"/>
            </a:rPr>
            <a:t>الأخلاق: </a:t>
          </a:r>
          <a:r>
            <a:rPr lang="ar-DZ" sz="2400" b="0" dirty="0" smtClean="0">
              <a:solidFill>
                <a:schemeClr val="tx1"/>
              </a:solidFill>
              <a:latin typeface="Arabic Typesetting" panose="03020402040406030203" pitchFamily="66" charset="-78"/>
              <a:cs typeface="Arabic Typesetting" panose="03020402040406030203" pitchFamily="66" charset="-78"/>
            </a:rPr>
            <a:t>وتعني العادات والسلوك وهي منظومة من القيم التي تتجسد في السلوك الثابت.</a:t>
          </a:r>
          <a:endParaRPr lang="fr-FR" sz="2400" b="1" dirty="0">
            <a:solidFill>
              <a:schemeClr val="tx1"/>
            </a:solidFill>
            <a:latin typeface="Arabic Typesetting" panose="03020402040406030203" pitchFamily="66" charset="-78"/>
            <a:cs typeface="Arabic Typesetting" panose="03020402040406030203" pitchFamily="66" charset="-78"/>
          </a:endParaRPr>
        </a:p>
      </dgm:t>
    </dgm:pt>
    <dgm:pt modelId="{0AEE32AB-6849-42E2-822A-122F389A3AF1}" type="parTrans" cxnId="{B951C26F-3484-43CC-BD2B-BA912AD193A4}">
      <dgm:prSet/>
      <dgm:spPr/>
      <dgm:t>
        <a:bodyPr/>
        <a:lstStyle/>
        <a:p>
          <a:pPr algn="ctr" rtl="1"/>
          <a:endParaRPr lang="fr-FR" sz="2400">
            <a:solidFill>
              <a:schemeClr val="tx1"/>
            </a:solidFill>
            <a:latin typeface="Arabic Typesetting" panose="03020402040406030203" pitchFamily="66" charset="-78"/>
            <a:cs typeface="Arabic Typesetting" panose="03020402040406030203" pitchFamily="66" charset="-78"/>
          </a:endParaRPr>
        </a:p>
      </dgm:t>
    </dgm:pt>
    <dgm:pt modelId="{A2BCC3C4-006E-48D6-9C5D-2EBC42892ACC}" type="sibTrans" cxnId="{B951C26F-3484-43CC-BD2B-BA912AD193A4}">
      <dgm:prSet custT="1"/>
      <dgm:spPr/>
      <dgm:t>
        <a:bodyPr/>
        <a:lstStyle/>
        <a:p>
          <a:pPr algn="ctr" rtl="1"/>
          <a:endParaRPr lang="fr-FR" sz="2400">
            <a:solidFill>
              <a:schemeClr val="tx1"/>
            </a:solidFill>
            <a:latin typeface="Arabic Typesetting" panose="03020402040406030203" pitchFamily="66" charset="-78"/>
            <a:cs typeface="Arabic Typesetting" panose="03020402040406030203" pitchFamily="66" charset="-78"/>
          </a:endParaRPr>
        </a:p>
      </dgm:t>
    </dgm:pt>
    <dgm:pt modelId="{C28691C3-79E6-4FE6-A8BB-8775FCAA1C72}">
      <dgm:prSet phldrT="[Texte]" custT="1"/>
      <dgm:spPr/>
      <dgm:t>
        <a:bodyPr/>
        <a:lstStyle/>
        <a:p>
          <a:pPr algn="ctr" rtl="1"/>
          <a:r>
            <a:rPr lang="ar-DZ" sz="2400" b="1" dirty="0" smtClean="0">
              <a:solidFill>
                <a:schemeClr val="tx1"/>
              </a:solidFill>
              <a:latin typeface="Arabic Typesetting" panose="03020402040406030203" pitchFamily="66" charset="-78"/>
              <a:cs typeface="Arabic Typesetting" panose="03020402040406030203" pitchFamily="66" charset="-78"/>
            </a:rPr>
            <a:t>العمل: </a:t>
          </a:r>
          <a:r>
            <a:rPr lang="ar-DZ" sz="2400" b="0" dirty="0" smtClean="0">
              <a:solidFill>
                <a:schemeClr val="tx1"/>
              </a:solidFill>
              <a:latin typeface="Arabic Typesetting" panose="03020402040406030203" pitchFamily="66" charset="-78"/>
              <a:cs typeface="Arabic Typesetting" panose="03020402040406030203" pitchFamily="66" charset="-78"/>
            </a:rPr>
            <a:t>هو النشاط الإنتاجي الذي يقوم به الانسان في مختلف الوظائف أو الحرف.</a:t>
          </a:r>
          <a:endParaRPr lang="fr-FR" sz="2400" b="1" dirty="0">
            <a:solidFill>
              <a:schemeClr val="tx1"/>
            </a:solidFill>
            <a:latin typeface="Arabic Typesetting" panose="03020402040406030203" pitchFamily="66" charset="-78"/>
            <a:cs typeface="Arabic Typesetting" panose="03020402040406030203" pitchFamily="66" charset="-78"/>
          </a:endParaRPr>
        </a:p>
      </dgm:t>
    </dgm:pt>
    <dgm:pt modelId="{128C4F92-574D-49AB-B7E2-8D40FC784710}" type="parTrans" cxnId="{532F7E53-E292-4318-874E-8EC055E413C8}">
      <dgm:prSet/>
      <dgm:spPr/>
      <dgm:t>
        <a:bodyPr/>
        <a:lstStyle/>
        <a:p>
          <a:pPr algn="ctr" rtl="1"/>
          <a:endParaRPr lang="fr-FR" sz="2400">
            <a:solidFill>
              <a:schemeClr val="tx1"/>
            </a:solidFill>
            <a:latin typeface="Arabic Typesetting" panose="03020402040406030203" pitchFamily="66" charset="-78"/>
            <a:cs typeface="Arabic Typesetting" panose="03020402040406030203" pitchFamily="66" charset="-78"/>
          </a:endParaRPr>
        </a:p>
      </dgm:t>
    </dgm:pt>
    <dgm:pt modelId="{D23717FA-C3D9-41E7-9B57-9BFB0FB2BECA}" type="sibTrans" cxnId="{532F7E53-E292-4318-874E-8EC055E413C8}">
      <dgm:prSet custT="1"/>
      <dgm:spPr/>
      <dgm:t>
        <a:bodyPr/>
        <a:lstStyle/>
        <a:p>
          <a:pPr algn="ctr" rtl="1"/>
          <a:endParaRPr lang="fr-FR" sz="2400">
            <a:solidFill>
              <a:schemeClr val="tx1"/>
            </a:solidFill>
            <a:latin typeface="Arabic Typesetting" panose="03020402040406030203" pitchFamily="66" charset="-78"/>
            <a:cs typeface="Arabic Typesetting" panose="03020402040406030203" pitchFamily="66" charset="-78"/>
          </a:endParaRPr>
        </a:p>
      </dgm:t>
    </dgm:pt>
    <dgm:pt modelId="{5DEABB48-D79E-4C21-827A-54298C3EE338}">
      <dgm:prSet phldrT="[Texte]" custT="1"/>
      <dgm:spPr/>
      <dgm:t>
        <a:bodyPr/>
        <a:lstStyle/>
        <a:p>
          <a:pPr algn="ctr" rtl="1"/>
          <a:r>
            <a:rPr lang="ar-DZ" sz="1900" b="1" dirty="0" smtClean="0">
              <a:solidFill>
                <a:schemeClr val="tx1"/>
              </a:solidFill>
              <a:latin typeface="Arabic Typesetting" panose="03020402040406030203" pitchFamily="66" charset="-78"/>
              <a:cs typeface="Arabic Typesetting" panose="03020402040406030203" pitchFamily="66" charset="-78"/>
            </a:rPr>
            <a:t>الأخلاقيات: </a:t>
          </a:r>
          <a:r>
            <a:rPr lang="ar-DZ" sz="1900" b="0" dirty="0" smtClean="0">
              <a:solidFill>
                <a:schemeClr val="tx1"/>
              </a:solidFill>
              <a:latin typeface="Arabic Typesetting" panose="03020402040406030203" pitchFamily="66" charset="-78"/>
              <a:cs typeface="Arabic Typesetting" panose="03020402040406030203" pitchFamily="66" charset="-78"/>
            </a:rPr>
            <a:t>هي المعايير التي تميز الصواب من الخطأ، وفي بيئة العمل تشير إلى القيم والسلوكيات التي تحكم القرارات والإجراءات في المؤسسات.</a:t>
          </a:r>
          <a:endParaRPr lang="fr-FR" sz="1900" b="1" dirty="0">
            <a:solidFill>
              <a:schemeClr val="tx1"/>
            </a:solidFill>
            <a:latin typeface="Arabic Typesetting" panose="03020402040406030203" pitchFamily="66" charset="-78"/>
            <a:cs typeface="Arabic Typesetting" panose="03020402040406030203" pitchFamily="66" charset="-78"/>
          </a:endParaRPr>
        </a:p>
      </dgm:t>
    </dgm:pt>
    <dgm:pt modelId="{20AD317E-0ED9-48EE-BF52-127DE7ABAF9A}" type="parTrans" cxnId="{EE0149C0-D831-4042-B62A-522077EC3174}">
      <dgm:prSet/>
      <dgm:spPr/>
      <dgm:t>
        <a:bodyPr/>
        <a:lstStyle/>
        <a:p>
          <a:pPr algn="ctr" rtl="1"/>
          <a:endParaRPr lang="fr-FR" sz="2400">
            <a:solidFill>
              <a:schemeClr val="tx1"/>
            </a:solidFill>
            <a:latin typeface="Arabic Typesetting" panose="03020402040406030203" pitchFamily="66" charset="-78"/>
            <a:cs typeface="Arabic Typesetting" panose="03020402040406030203" pitchFamily="66" charset="-78"/>
          </a:endParaRPr>
        </a:p>
      </dgm:t>
    </dgm:pt>
    <dgm:pt modelId="{7C8ECAAF-7746-4DF0-975D-B62490D11987}" type="sibTrans" cxnId="{EE0149C0-D831-4042-B62A-522077EC3174}">
      <dgm:prSet/>
      <dgm:spPr/>
      <dgm:t>
        <a:bodyPr/>
        <a:lstStyle/>
        <a:p>
          <a:pPr algn="ctr" rtl="1"/>
          <a:endParaRPr lang="fr-FR" sz="2400">
            <a:solidFill>
              <a:schemeClr val="tx1"/>
            </a:solidFill>
            <a:latin typeface="Arabic Typesetting" panose="03020402040406030203" pitchFamily="66" charset="-78"/>
            <a:cs typeface="Arabic Typesetting" panose="03020402040406030203" pitchFamily="66" charset="-78"/>
          </a:endParaRPr>
        </a:p>
      </dgm:t>
    </dgm:pt>
    <dgm:pt modelId="{7F6627CD-DBD4-4724-8370-7BE75211F59A}" type="pres">
      <dgm:prSet presAssocID="{BE29BB45-559C-4120-A58A-B13B5FEAED90}" presName="Name0" presStyleCnt="0">
        <dgm:presLayoutVars>
          <dgm:dir val="rev"/>
          <dgm:resizeHandles val="exact"/>
        </dgm:presLayoutVars>
      </dgm:prSet>
      <dgm:spPr/>
    </dgm:pt>
    <dgm:pt modelId="{B43BF4B5-2709-4FEE-BDE2-6A855F2557E7}" type="pres">
      <dgm:prSet presAssocID="{382AE6AE-3FD7-44C8-8147-6B857350058D}" presName="node" presStyleLbl="node1" presStyleIdx="0" presStyleCnt="3">
        <dgm:presLayoutVars>
          <dgm:bulletEnabled val="1"/>
        </dgm:presLayoutVars>
      </dgm:prSet>
      <dgm:spPr/>
      <dgm:t>
        <a:bodyPr/>
        <a:lstStyle/>
        <a:p>
          <a:endParaRPr lang="fr-FR"/>
        </a:p>
      </dgm:t>
    </dgm:pt>
    <dgm:pt modelId="{267FAA21-E9BD-4797-AD17-A75B35D83927}" type="pres">
      <dgm:prSet presAssocID="{A2BCC3C4-006E-48D6-9C5D-2EBC42892ACC}" presName="sibTrans" presStyleLbl="sibTrans2D1" presStyleIdx="0" presStyleCnt="2"/>
      <dgm:spPr/>
    </dgm:pt>
    <dgm:pt modelId="{59588D40-0B16-42EF-BC78-1C07A509F497}" type="pres">
      <dgm:prSet presAssocID="{A2BCC3C4-006E-48D6-9C5D-2EBC42892ACC}" presName="connectorText" presStyleLbl="sibTrans2D1" presStyleIdx="0" presStyleCnt="2"/>
      <dgm:spPr/>
    </dgm:pt>
    <dgm:pt modelId="{EAB7DFBE-92F9-48CC-8FD4-42D9E8435063}" type="pres">
      <dgm:prSet presAssocID="{C28691C3-79E6-4FE6-A8BB-8775FCAA1C72}" presName="node" presStyleLbl="node1" presStyleIdx="1" presStyleCnt="3">
        <dgm:presLayoutVars>
          <dgm:bulletEnabled val="1"/>
        </dgm:presLayoutVars>
      </dgm:prSet>
      <dgm:spPr/>
      <dgm:t>
        <a:bodyPr/>
        <a:lstStyle/>
        <a:p>
          <a:endParaRPr lang="fr-FR"/>
        </a:p>
      </dgm:t>
    </dgm:pt>
    <dgm:pt modelId="{01A70934-C839-4922-B031-0687B7B42FC7}" type="pres">
      <dgm:prSet presAssocID="{D23717FA-C3D9-41E7-9B57-9BFB0FB2BECA}" presName="sibTrans" presStyleLbl="sibTrans2D1" presStyleIdx="1" presStyleCnt="2"/>
      <dgm:spPr/>
    </dgm:pt>
    <dgm:pt modelId="{13E7975F-A389-4BC5-B21D-EDED40E20E24}" type="pres">
      <dgm:prSet presAssocID="{D23717FA-C3D9-41E7-9B57-9BFB0FB2BECA}" presName="connectorText" presStyleLbl="sibTrans2D1" presStyleIdx="1" presStyleCnt="2"/>
      <dgm:spPr/>
    </dgm:pt>
    <dgm:pt modelId="{DAF65EB0-9F7D-4B06-BCD0-0936D28A9DB1}" type="pres">
      <dgm:prSet presAssocID="{5DEABB48-D79E-4C21-827A-54298C3EE338}" presName="node" presStyleLbl="node1" presStyleIdx="2" presStyleCnt="3">
        <dgm:presLayoutVars>
          <dgm:bulletEnabled val="1"/>
        </dgm:presLayoutVars>
      </dgm:prSet>
      <dgm:spPr/>
      <dgm:t>
        <a:bodyPr/>
        <a:lstStyle/>
        <a:p>
          <a:endParaRPr lang="fr-FR"/>
        </a:p>
      </dgm:t>
    </dgm:pt>
  </dgm:ptLst>
  <dgm:cxnLst>
    <dgm:cxn modelId="{EE0149C0-D831-4042-B62A-522077EC3174}" srcId="{BE29BB45-559C-4120-A58A-B13B5FEAED90}" destId="{5DEABB48-D79E-4C21-827A-54298C3EE338}" srcOrd="2" destOrd="0" parTransId="{20AD317E-0ED9-48EE-BF52-127DE7ABAF9A}" sibTransId="{7C8ECAAF-7746-4DF0-975D-B62490D11987}"/>
    <dgm:cxn modelId="{21AB8413-A1B5-4D4D-A275-B1BB058878FA}" type="presOf" srcId="{A2BCC3C4-006E-48D6-9C5D-2EBC42892ACC}" destId="{267FAA21-E9BD-4797-AD17-A75B35D83927}" srcOrd="0" destOrd="0" presId="urn:microsoft.com/office/officeart/2005/8/layout/process1"/>
    <dgm:cxn modelId="{32FEFA93-564D-4CB3-90BF-4BFAB22F7A16}" type="presOf" srcId="{A2BCC3C4-006E-48D6-9C5D-2EBC42892ACC}" destId="{59588D40-0B16-42EF-BC78-1C07A509F497}" srcOrd="1" destOrd="0" presId="urn:microsoft.com/office/officeart/2005/8/layout/process1"/>
    <dgm:cxn modelId="{7A309033-6F02-4786-A933-E0FA41C55554}" type="presOf" srcId="{D23717FA-C3D9-41E7-9B57-9BFB0FB2BECA}" destId="{01A70934-C839-4922-B031-0687B7B42FC7}" srcOrd="0" destOrd="0" presId="urn:microsoft.com/office/officeart/2005/8/layout/process1"/>
    <dgm:cxn modelId="{1A22486B-3CB4-48E8-B8E0-D2D741D93EB7}" type="presOf" srcId="{C28691C3-79E6-4FE6-A8BB-8775FCAA1C72}" destId="{EAB7DFBE-92F9-48CC-8FD4-42D9E8435063}" srcOrd="0" destOrd="0" presId="urn:microsoft.com/office/officeart/2005/8/layout/process1"/>
    <dgm:cxn modelId="{0E20893B-7793-4DB2-A9A2-E466BE5E7051}" type="presOf" srcId="{5DEABB48-D79E-4C21-827A-54298C3EE338}" destId="{DAF65EB0-9F7D-4B06-BCD0-0936D28A9DB1}" srcOrd="0" destOrd="0" presId="urn:microsoft.com/office/officeart/2005/8/layout/process1"/>
    <dgm:cxn modelId="{CAF4C79C-EDD8-4A0B-AA34-E8597C40E7C8}" type="presOf" srcId="{D23717FA-C3D9-41E7-9B57-9BFB0FB2BECA}" destId="{13E7975F-A389-4BC5-B21D-EDED40E20E24}" srcOrd="1" destOrd="0" presId="urn:microsoft.com/office/officeart/2005/8/layout/process1"/>
    <dgm:cxn modelId="{FC107819-0E9A-4BEB-9BAA-EB7E8AE066F3}" type="presOf" srcId="{BE29BB45-559C-4120-A58A-B13B5FEAED90}" destId="{7F6627CD-DBD4-4724-8370-7BE75211F59A}" srcOrd="0" destOrd="0" presId="urn:microsoft.com/office/officeart/2005/8/layout/process1"/>
    <dgm:cxn modelId="{B951C26F-3484-43CC-BD2B-BA912AD193A4}" srcId="{BE29BB45-559C-4120-A58A-B13B5FEAED90}" destId="{382AE6AE-3FD7-44C8-8147-6B857350058D}" srcOrd="0" destOrd="0" parTransId="{0AEE32AB-6849-42E2-822A-122F389A3AF1}" sibTransId="{A2BCC3C4-006E-48D6-9C5D-2EBC42892ACC}"/>
    <dgm:cxn modelId="{532F7E53-E292-4318-874E-8EC055E413C8}" srcId="{BE29BB45-559C-4120-A58A-B13B5FEAED90}" destId="{C28691C3-79E6-4FE6-A8BB-8775FCAA1C72}" srcOrd="1" destOrd="0" parTransId="{128C4F92-574D-49AB-B7E2-8D40FC784710}" sibTransId="{D23717FA-C3D9-41E7-9B57-9BFB0FB2BECA}"/>
    <dgm:cxn modelId="{7E906357-C86C-4D8A-BAA4-EC6DC3B83858}" type="presOf" srcId="{382AE6AE-3FD7-44C8-8147-6B857350058D}" destId="{B43BF4B5-2709-4FEE-BDE2-6A855F2557E7}" srcOrd="0" destOrd="0" presId="urn:microsoft.com/office/officeart/2005/8/layout/process1"/>
    <dgm:cxn modelId="{C2DF045C-5440-4B45-84FF-431012B0DE5B}" type="presParOf" srcId="{7F6627CD-DBD4-4724-8370-7BE75211F59A}" destId="{B43BF4B5-2709-4FEE-BDE2-6A855F2557E7}" srcOrd="0" destOrd="0" presId="urn:microsoft.com/office/officeart/2005/8/layout/process1"/>
    <dgm:cxn modelId="{14F7A1B0-E121-49A0-889E-A05C87365A50}" type="presParOf" srcId="{7F6627CD-DBD4-4724-8370-7BE75211F59A}" destId="{267FAA21-E9BD-4797-AD17-A75B35D83927}" srcOrd="1" destOrd="0" presId="urn:microsoft.com/office/officeart/2005/8/layout/process1"/>
    <dgm:cxn modelId="{D1615861-9FE9-4D12-A38B-3D004ACEC870}" type="presParOf" srcId="{267FAA21-E9BD-4797-AD17-A75B35D83927}" destId="{59588D40-0B16-42EF-BC78-1C07A509F497}" srcOrd="0" destOrd="0" presId="urn:microsoft.com/office/officeart/2005/8/layout/process1"/>
    <dgm:cxn modelId="{1944D7CF-2E3C-4EC7-9E8B-C1EC5417C1A5}" type="presParOf" srcId="{7F6627CD-DBD4-4724-8370-7BE75211F59A}" destId="{EAB7DFBE-92F9-48CC-8FD4-42D9E8435063}" srcOrd="2" destOrd="0" presId="urn:microsoft.com/office/officeart/2005/8/layout/process1"/>
    <dgm:cxn modelId="{581B776F-E6CC-4A4E-8943-AD105C329430}" type="presParOf" srcId="{7F6627CD-DBD4-4724-8370-7BE75211F59A}" destId="{01A70934-C839-4922-B031-0687B7B42FC7}" srcOrd="3" destOrd="0" presId="urn:microsoft.com/office/officeart/2005/8/layout/process1"/>
    <dgm:cxn modelId="{38898A10-A78A-457B-9AC2-E70239D713E6}" type="presParOf" srcId="{01A70934-C839-4922-B031-0687B7B42FC7}" destId="{13E7975F-A389-4BC5-B21D-EDED40E20E24}" srcOrd="0" destOrd="0" presId="urn:microsoft.com/office/officeart/2005/8/layout/process1"/>
    <dgm:cxn modelId="{9083AC9E-37F0-487F-8C81-731D93AACF84}" type="presParOf" srcId="{7F6627CD-DBD4-4724-8370-7BE75211F59A}" destId="{DAF65EB0-9F7D-4B06-BCD0-0936D28A9DB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C4143-E209-4098-8535-83C70C99463D}" type="doc">
      <dgm:prSet loTypeId="urn:microsoft.com/office/officeart/2005/8/layout/pyramid2" loCatId="pyramid" qsTypeId="urn:microsoft.com/office/officeart/2005/8/quickstyle/simple5" qsCatId="simple" csTypeId="urn:microsoft.com/office/officeart/2005/8/colors/accent2_4" csCatId="accent2" phldr="1"/>
      <dgm:spPr/>
    </dgm:pt>
    <dgm:pt modelId="{14509E69-3C6F-47F2-BBFD-E56F37F9D3FE}">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على مستوى المنظمة: </a:t>
          </a:r>
          <a:r>
            <a:rPr lang="ar-DZ" b="0" dirty="0" smtClean="0">
              <a:solidFill>
                <a:schemeClr val="tx1"/>
              </a:solidFill>
              <a:latin typeface="Arabic Typesetting" panose="03020402040406030203" pitchFamily="66" charset="-78"/>
              <a:cs typeface="Arabic Typesetting" panose="03020402040406030203" pitchFamily="66" charset="-78"/>
            </a:rPr>
            <a:t>تساهم في تحسين سمعة المنظمة وزيادة </a:t>
          </a:r>
          <a:r>
            <a:rPr lang="ar-DZ" b="0" dirty="0" err="1" smtClean="0">
              <a:solidFill>
                <a:schemeClr val="tx1"/>
              </a:solidFill>
              <a:latin typeface="Arabic Typesetting" panose="03020402040406030203" pitchFamily="66" charset="-78"/>
              <a:cs typeface="Arabic Typesetting" panose="03020402040406030203" pitchFamily="66" charset="-78"/>
            </a:rPr>
            <a:t>ربحيتها</a:t>
          </a:r>
          <a:r>
            <a:rPr lang="ar-DZ" b="0" dirty="0" smtClean="0">
              <a:solidFill>
                <a:schemeClr val="tx1"/>
              </a:solidFill>
              <a:latin typeface="Arabic Typesetting" panose="03020402040406030203" pitchFamily="66" charset="-78"/>
              <a:cs typeface="Arabic Typesetting" panose="03020402040406030203" pitchFamily="66" charset="-78"/>
            </a:rPr>
            <a:t> كما تمنحها ميزة تنافسية على الصعيدين المحلي والدولي.</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87F60800-3DFB-4CF4-AD36-D4E192771CD1}" type="parTrans" cxnId="{729B3BBD-08D4-4B18-9C9B-98134E5702FD}">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960C94C3-DDC9-44E5-AFA7-B291D1A45D84}" type="sibTrans" cxnId="{729B3BBD-08D4-4B18-9C9B-98134E5702FD}">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7C66E7EF-B0EC-4E70-BE02-45B8F13B1488}">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على مستوى الفرد: </a:t>
          </a:r>
          <a:r>
            <a:rPr lang="ar-DZ" b="0" dirty="0" smtClean="0">
              <a:solidFill>
                <a:schemeClr val="tx1"/>
              </a:solidFill>
              <a:latin typeface="Arabic Typesetting" panose="03020402040406030203" pitchFamily="66" charset="-78"/>
              <a:cs typeface="Arabic Typesetting" panose="03020402040406030203" pitchFamily="66" charset="-78"/>
            </a:rPr>
            <a:t>تساعد في بناء شخصية الفرد وتوجيه </a:t>
          </a:r>
          <a:r>
            <a:rPr lang="ar-DZ" b="0" dirty="0" err="1" smtClean="0">
              <a:solidFill>
                <a:schemeClr val="tx1"/>
              </a:solidFill>
              <a:latin typeface="Arabic Typesetting" panose="03020402040406030203" pitchFamily="66" charset="-78"/>
              <a:cs typeface="Arabic Typesetting" panose="03020402040406030203" pitchFamily="66" charset="-78"/>
            </a:rPr>
            <a:t>سلوكاته</a:t>
          </a:r>
          <a:r>
            <a:rPr lang="ar-DZ" b="0" dirty="0" smtClean="0">
              <a:solidFill>
                <a:schemeClr val="tx1"/>
              </a:solidFill>
              <a:latin typeface="Arabic Typesetting" panose="03020402040406030203" pitchFamily="66" charset="-78"/>
              <a:cs typeface="Arabic Typesetting" panose="03020402040406030203" pitchFamily="66" charset="-78"/>
            </a:rPr>
            <a:t> وتحميه من الانحراف كما تساهم في حل الخلافات واتخاذ القرارات.</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D8DFA7F7-6C19-4241-BF4F-6077FA550093}" type="parTrans" cxnId="{C584E5EB-F10F-4763-A0B7-9567E77AC1AF}">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DC6CA60-20E2-4B15-B4D4-83F83A927010}" type="sibTrans" cxnId="{C584E5EB-F10F-4763-A0B7-9567E77AC1AF}">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E8171658-99D3-4B66-B577-021CC0E2EAFA}">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على مستوى المجتمع: </a:t>
          </a:r>
          <a:r>
            <a:rPr lang="ar-DZ" b="0" dirty="0" smtClean="0">
              <a:solidFill>
                <a:schemeClr val="tx1"/>
              </a:solidFill>
              <a:latin typeface="Arabic Typesetting" panose="03020402040406030203" pitchFamily="66" charset="-78"/>
              <a:cs typeface="Arabic Typesetting" panose="03020402040406030203" pitchFamily="66" charset="-78"/>
            </a:rPr>
            <a:t>تحفظ تماسك المجتمع وتنظم العلاقات وتوجه الأنشطة الإنسانية نحو الأهداف السامية مما يعزز التنمية ويقلل من العنف والصراعات.</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1F6F338C-C232-4E69-961F-854AB5DCC2AF}" type="parTrans" cxnId="{CB5A7CD4-2B2E-4419-AD4B-B08C91D180BB}">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F2255809-7933-4B9D-86A4-FE6585D0FEE8}" type="sibTrans" cxnId="{CB5A7CD4-2B2E-4419-AD4B-B08C91D180BB}">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44196C91-7443-4BE6-BC57-81DB6D0D9A85}" type="pres">
      <dgm:prSet presAssocID="{5A8C4143-E209-4098-8535-83C70C99463D}" presName="compositeShape" presStyleCnt="0">
        <dgm:presLayoutVars>
          <dgm:dir val="rev"/>
          <dgm:resizeHandles/>
        </dgm:presLayoutVars>
      </dgm:prSet>
      <dgm:spPr/>
    </dgm:pt>
    <dgm:pt modelId="{315B6A7B-FC2F-4CDC-9C08-2075417B70C7}" type="pres">
      <dgm:prSet presAssocID="{5A8C4143-E209-4098-8535-83C70C99463D}" presName="pyramid" presStyleLbl="node1" presStyleIdx="0" presStyleCnt="1"/>
      <dgm:spPr/>
    </dgm:pt>
    <dgm:pt modelId="{D73E31F8-19A9-4909-8AEF-0EBBE8A415F4}" type="pres">
      <dgm:prSet presAssocID="{5A8C4143-E209-4098-8535-83C70C99463D}" presName="theList" presStyleCnt="0"/>
      <dgm:spPr/>
    </dgm:pt>
    <dgm:pt modelId="{A68E7DEF-D9EE-47C8-8522-5463059C0763}" type="pres">
      <dgm:prSet presAssocID="{14509E69-3C6F-47F2-BBFD-E56F37F9D3FE}" presName="aNode" presStyleLbl="fgAcc1" presStyleIdx="0" presStyleCnt="3">
        <dgm:presLayoutVars>
          <dgm:bulletEnabled val="1"/>
        </dgm:presLayoutVars>
      </dgm:prSet>
      <dgm:spPr/>
      <dgm:t>
        <a:bodyPr/>
        <a:lstStyle/>
        <a:p>
          <a:endParaRPr lang="fr-FR"/>
        </a:p>
      </dgm:t>
    </dgm:pt>
    <dgm:pt modelId="{577175D3-5DD9-48E0-B501-DA17BA53F440}" type="pres">
      <dgm:prSet presAssocID="{14509E69-3C6F-47F2-BBFD-E56F37F9D3FE}" presName="aSpace" presStyleCnt="0"/>
      <dgm:spPr/>
    </dgm:pt>
    <dgm:pt modelId="{6A9EF921-3AC9-4B58-94CE-3E8DB7E50491}" type="pres">
      <dgm:prSet presAssocID="{7C66E7EF-B0EC-4E70-BE02-45B8F13B1488}" presName="aNode" presStyleLbl="fgAcc1" presStyleIdx="1" presStyleCnt="3">
        <dgm:presLayoutVars>
          <dgm:bulletEnabled val="1"/>
        </dgm:presLayoutVars>
      </dgm:prSet>
      <dgm:spPr/>
      <dgm:t>
        <a:bodyPr/>
        <a:lstStyle/>
        <a:p>
          <a:endParaRPr lang="fr-FR"/>
        </a:p>
      </dgm:t>
    </dgm:pt>
    <dgm:pt modelId="{E08F1FC2-E5CD-4BE0-9568-98B6621EFD4C}" type="pres">
      <dgm:prSet presAssocID="{7C66E7EF-B0EC-4E70-BE02-45B8F13B1488}" presName="aSpace" presStyleCnt="0"/>
      <dgm:spPr/>
    </dgm:pt>
    <dgm:pt modelId="{7971FAE7-8D05-4B55-ABED-E42EED0EABE1}" type="pres">
      <dgm:prSet presAssocID="{E8171658-99D3-4B66-B577-021CC0E2EAFA}" presName="aNode" presStyleLbl="fgAcc1" presStyleIdx="2" presStyleCnt="3">
        <dgm:presLayoutVars>
          <dgm:bulletEnabled val="1"/>
        </dgm:presLayoutVars>
      </dgm:prSet>
      <dgm:spPr/>
      <dgm:t>
        <a:bodyPr/>
        <a:lstStyle/>
        <a:p>
          <a:endParaRPr lang="fr-FR"/>
        </a:p>
      </dgm:t>
    </dgm:pt>
    <dgm:pt modelId="{0F5D33AC-772A-4D90-A877-8BA0E959B556}" type="pres">
      <dgm:prSet presAssocID="{E8171658-99D3-4B66-B577-021CC0E2EAFA}" presName="aSpace" presStyleCnt="0"/>
      <dgm:spPr/>
    </dgm:pt>
  </dgm:ptLst>
  <dgm:cxnLst>
    <dgm:cxn modelId="{444F16E7-6FDD-49E1-A6E1-AFDF6015AF3C}" type="presOf" srcId="{7C66E7EF-B0EC-4E70-BE02-45B8F13B1488}" destId="{6A9EF921-3AC9-4B58-94CE-3E8DB7E50491}" srcOrd="0" destOrd="0" presId="urn:microsoft.com/office/officeart/2005/8/layout/pyramid2"/>
    <dgm:cxn modelId="{C584E5EB-F10F-4763-A0B7-9567E77AC1AF}" srcId="{5A8C4143-E209-4098-8535-83C70C99463D}" destId="{7C66E7EF-B0EC-4E70-BE02-45B8F13B1488}" srcOrd="1" destOrd="0" parTransId="{D8DFA7F7-6C19-4241-BF4F-6077FA550093}" sibTransId="{6DC6CA60-20E2-4B15-B4D4-83F83A927010}"/>
    <dgm:cxn modelId="{6C3F938D-7C2B-48F3-88AD-F01DB5B48EE6}" type="presOf" srcId="{14509E69-3C6F-47F2-BBFD-E56F37F9D3FE}" destId="{A68E7DEF-D9EE-47C8-8522-5463059C0763}" srcOrd="0" destOrd="0" presId="urn:microsoft.com/office/officeart/2005/8/layout/pyramid2"/>
    <dgm:cxn modelId="{FFE95990-2397-4276-8465-EF4A28D4AD23}" type="presOf" srcId="{5A8C4143-E209-4098-8535-83C70C99463D}" destId="{44196C91-7443-4BE6-BC57-81DB6D0D9A85}" srcOrd="0" destOrd="0" presId="urn:microsoft.com/office/officeart/2005/8/layout/pyramid2"/>
    <dgm:cxn modelId="{CB5A7CD4-2B2E-4419-AD4B-B08C91D180BB}" srcId="{5A8C4143-E209-4098-8535-83C70C99463D}" destId="{E8171658-99D3-4B66-B577-021CC0E2EAFA}" srcOrd="2" destOrd="0" parTransId="{1F6F338C-C232-4E69-961F-854AB5DCC2AF}" sibTransId="{F2255809-7933-4B9D-86A4-FE6585D0FEE8}"/>
    <dgm:cxn modelId="{BB99CE7A-EC8E-435D-B71A-F527F00235DF}" type="presOf" srcId="{E8171658-99D3-4B66-B577-021CC0E2EAFA}" destId="{7971FAE7-8D05-4B55-ABED-E42EED0EABE1}" srcOrd="0" destOrd="0" presId="urn:microsoft.com/office/officeart/2005/8/layout/pyramid2"/>
    <dgm:cxn modelId="{729B3BBD-08D4-4B18-9C9B-98134E5702FD}" srcId="{5A8C4143-E209-4098-8535-83C70C99463D}" destId="{14509E69-3C6F-47F2-BBFD-E56F37F9D3FE}" srcOrd="0" destOrd="0" parTransId="{87F60800-3DFB-4CF4-AD36-D4E192771CD1}" sibTransId="{960C94C3-DDC9-44E5-AFA7-B291D1A45D84}"/>
    <dgm:cxn modelId="{F4C25946-26EA-4FCB-8641-E56295F7D54B}" type="presParOf" srcId="{44196C91-7443-4BE6-BC57-81DB6D0D9A85}" destId="{315B6A7B-FC2F-4CDC-9C08-2075417B70C7}" srcOrd="0" destOrd="0" presId="urn:microsoft.com/office/officeart/2005/8/layout/pyramid2"/>
    <dgm:cxn modelId="{7399A5D5-E74B-44C4-A507-F03BBFADF146}" type="presParOf" srcId="{44196C91-7443-4BE6-BC57-81DB6D0D9A85}" destId="{D73E31F8-19A9-4909-8AEF-0EBBE8A415F4}" srcOrd="1" destOrd="0" presId="urn:microsoft.com/office/officeart/2005/8/layout/pyramid2"/>
    <dgm:cxn modelId="{8F098B94-1ED6-46B9-AD17-DB8BECD2C964}" type="presParOf" srcId="{D73E31F8-19A9-4909-8AEF-0EBBE8A415F4}" destId="{A68E7DEF-D9EE-47C8-8522-5463059C0763}" srcOrd="0" destOrd="0" presId="urn:microsoft.com/office/officeart/2005/8/layout/pyramid2"/>
    <dgm:cxn modelId="{91182F5D-5854-4FD7-86DA-B4F65C7844B0}" type="presParOf" srcId="{D73E31F8-19A9-4909-8AEF-0EBBE8A415F4}" destId="{577175D3-5DD9-48E0-B501-DA17BA53F440}" srcOrd="1" destOrd="0" presId="urn:microsoft.com/office/officeart/2005/8/layout/pyramid2"/>
    <dgm:cxn modelId="{2D1A6738-08BB-426E-B526-14AB53AD1593}" type="presParOf" srcId="{D73E31F8-19A9-4909-8AEF-0EBBE8A415F4}" destId="{6A9EF921-3AC9-4B58-94CE-3E8DB7E50491}" srcOrd="2" destOrd="0" presId="urn:microsoft.com/office/officeart/2005/8/layout/pyramid2"/>
    <dgm:cxn modelId="{D8DDFA50-31B4-450E-99B1-A813D8C0FDAD}" type="presParOf" srcId="{D73E31F8-19A9-4909-8AEF-0EBBE8A415F4}" destId="{E08F1FC2-E5CD-4BE0-9568-98B6621EFD4C}" srcOrd="3" destOrd="0" presId="urn:microsoft.com/office/officeart/2005/8/layout/pyramid2"/>
    <dgm:cxn modelId="{E041FEB1-DDC2-4E94-955D-CFDD88696691}" type="presParOf" srcId="{D73E31F8-19A9-4909-8AEF-0EBBE8A415F4}" destId="{7971FAE7-8D05-4B55-ABED-E42EED0EABE1}" srcOrd="4" destOrd="0" presId="urn:microsoft.com/office/officeart/2005/8/layout/pyramid2"/>
    <dgm:cxn modelId="{9731F8AF-97BA-4DE6-ACEA-586117FBA9D9}" type="presParOf" srcId="{D73E31F8-19A9-4909-8AEF-0EBBE8A415F4}" destId="{0F5D33AC-772A-4D90-A877-8BA0E959B55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8FED7-33D9-4B10-AE2C-9CA885E106D9}" type="doc">
      <dgm:prSet loTypeId="urn:microsoft.com/office/officeart/2005/8/layout/hierarchy1" loCatId="hierarchy" qsTypeId="urn:microsoft.com/office/officeart/2005/8/quickstyle/simple5" qsCatId="simple" csTypeId="urn:microsoft.com/office/officeart/2005/8/colors/accent2_4" csCatId="accent2" phldr="1"/>
      <dgm:spPr/>
      <dgm:t>
        <a:bodyPr/>
        <a:lstStyle/>
        <a:p>
          <a:endParaRPr lang="fr-FR"/>
        </a:p>
      </dgm:t>
    </dgm:pt>
    <dgm:pt modelId="{BB16C728-DC0A-47BF-BEEB-22962FA46D0B}">
      <dgm:prSet phldrT="[Texte]"/>
      <dgm:spPr/>
      <dgm:t>
        <a:bodyPr/>
        <a:lstStyle/>
        <a:p>
          <a:pPr algn="ctr" rtl="1"/>
          <a:r>
            <a:rPr lang="ar-DZ" dirty="0" smtClean="0">
              <a:latin typeface="Arabic Typesetting" panose="03020402040406030203" pitchFamily="66" charset="-78"/>
              <a:cs typeface="Arabic Typesetting" panose="03020402040406030203" pitchFamily="66" charset="-78"/>
            </a:rPr>
            <a:t>تحديد معايير سلوك الموظف وتوضيح ما هو صواب وما هو خطأ</a:t>
          </a:r>
          <a:endParaRPr lang="fr-FR" dirty="0">
            <a:latin typeface="Arabic Typesetting" panose="03020402040406030203" pitchFamily="66" charset="-78"/>
            <a:cs typeface="Arabic Typesetting" panose="03020402040406030203" pitchFamily="66" charset="-78"/>
          </a:endParaRPr>
        </a:p>
      </dgm:t>
    </dgm:pt>
    <dgm:pt modelId="{6F3667E7-3EFA-40E0-BA88-D6F7C48B0847}" type="parTrans" cxnId="{1024D3D2-82E6-43C2-8937-CF4C2AD802D1}">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27FD9B09-57D6-48AA-8CEF-456714D8E156}" type="sibTrans" cxnId="{1024D3D2-82E6-43C2-8937-CF4C2AD802D1}">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4F4CC07C-E3AC-42DE-9FA7-D3722F56F2B4}">
      <dgm:prSet phldrT="[Texte]"/>
      <dgm:spPr/>
      <dgm:t>
        <a:bodyPr/>
        <a:lstStyle/>
        <a:p>
          <a:pPr algn="ctr" rtl="1"/>
          <a:r>
            <a:rPr lang="ar-DZ" dirty="0" smtClean="0">
              <a:latin typeface="Arabic Typesetting" panose="03020402040406030203" pitchFamily="66" charset="-78"/>
              <a:cs typeface="Arabic Typesetting" panose="03020402040406030203" pitchFamily="66" charset="-78"/>
            </a:rPr>
            <a:t>مساعدة الجمهور على فهم حقوق وواجبات الموظف، مما يسهل محاسبته عند الانحراف</a:t>
          </a:r>
          <a:endParaRPr lang="fr-FR" dirty="0">
            <a:latin typeface="Arabic Typesetting" panose="03020402040406030203" pitchFamily="66" charset="-78"/>
            <a:cs typeface="Arabic Typesetting" panose="03020402040406030203" pitchFamily="66" charset="-78"/>
          </a:endParaRPr>
        </a:p>
      </dgm:t>
    </dgm:pt>
    <dgm:pt modelId="{F970E7AA-FA14-4120-9A4D-9CEA8EB1878A}" type="parTrans" cxnId="{4245C2E3-F817-46BA-A50F-6B185B76528E}">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EC6C24BA-C70A-448A-A772-CDB6E50DA98B}" type="sibTrans" cxnId="{4245C2E3-F817-46BA-A50F-6B185B76528E}">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92EDF97C-CF90-42F3-A695-9A6DF924DFB8}">
      <dgm:prSet phldrT="[Texte]"/>
      <dgm:spPr/>
      <dgm:t>
        <a:bodyPr/>
        <a:lstStyle/>
        <a:p>
          <a:pPr algn="ctr" rtl="1"/>
          <a:r>
            <a:rPr lang="ar-DZ" dirty="0" smtClean="0">
              <a:latin typeface="Arabic Typesetting" panose="03020402040406030203" pitchFamily="66" charset="-78"/>
              <a:cs typeface="Arabic Typesetting" panose="03020402040406030203" pitchFamily="66" charset="-78"/>
            </a:rPr>
            <a:t>إزالة الطابع التسلطي من الإدارة</a:t>
          </a:r>
          <a:endParaRPr lang="fr-FR" dirty="0">
            <a:latin typeface="Arabic Typesetting" panose="03020402040406030203" pitchFamily="66" charset="-78"/>
            <a:cs typeface="Arabic Typesetting" panose="03020402040406030203" pitchFamily="66" charset="-78"/>
          </a:endParaRPr>
        </a:p>
      </dgm:t>
    </dgm:pt>
    <dgm:pt modelId="{86F40A49-CB81-4C9B-8D80-094329135180}" type="parTrans" cxnId="{8E3B46B0-1429-4902-BDC1-4686AA4B0DC0}">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E1BA8020-DE22-4045-8AA5-E451996D2AE6}" type="sibTrans" cxnId="{8E3B46B0-1429-4902-BDC1-4686AA4B0DC0}">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6DF3FB2E-D5E0-40AA-BD23-1C21968EAF2B}">
      <dgm:prSet phldrT="[Texte]"/>
      <dgm:spPr/>
      <dgm:t>
        <a:bodyPr/>
        <a:lstStyle/>
        <a:p>
          <a:pPr algn="ctr" rtl="1"/>
          <a:r>
            <a:rPr lang="ar-DZ" dirty="0" smtClean="0">
              <a:latin typeface="Arabic Typesetting" panose="03020402040406030203" pitchFamily="66" charset="-78"/>
              <a:cs typeface="Arabic Typesetting" panose="03020402040406030203" pitchFamily="66" charset="-78"/>
            </a:rPr>
            <a:t>ضمان التوازن بين الأحكام الأخلاقية وحماية حقوق الموظفين</a:t>
          </a:r>
          <a:endParaRPr lang="fr-FR" dirty="0">
            <a:latin typeface="Arabic Typesetting" panose="03020402040406030203" pitchFamily="66" charset="-78"/>
            <a:cs typeface="Arabic Typesetting" panose="03020402040406030203" pitchFamily="66" charset="-78"/>
          </a:endParaRPr>
        </a:p>
      </dgm:t>
    </dgm:pt>
    <dgm:pt modelId="{B66BA39B-FAE7-4C9F-9D3A-CF4AD83DB4EA}" type="parTrans" cxnId="{41463797-E9E3-4915-83CD-A4385B02AC7B}">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A00414C8-0796-4CBA-8974-E628CF82F369}" type="sibTrans" cxnId="{41463797-E9E3-4915-83CD-A4385B02AC7B}">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2CF6A665-556C-4F0B-A80D-C103C0CE2FEC}">
      <dgm:prSet phldrT="[Texte]"/>
      <dgm:spPr/>
      <dgm:t>
        <a:bodyPr/>
        <a:lstStyle/>
        <a:p>
          <a:pPr algn="ctr" rtl="1"/>
          <a:r>
            <a:rPr lang="ar-DZ" dirty="0" smtClean="0">
              <a:latin typeface="Arabic Typesetting" panose="03020402040406030203" pitchFamily="66" charset="-78"/>
              <a:cs typeface="Arabic Typesetting" panose="03020402040406030203" pitchFamily="66" charset="-78"/>
            </a:rPr>
            <a:t>ضمان تصرف الموظف بشكل نزيه وغير متحيز مع تحقيق توازن بين السلطة والمسؤولية</a:t>
          </a:r>
          <a:endParaRPr lang="fr-FR" dirty="0">
            <a:latin typeface="Arabic Typesetting" panose="03020402040406030203" pitchFamily="66" charset="-78"/>
            <a:cs typeface="Arabic Typesetting" panose="03020402040406030203" pitchFamily="66" charset="-78"/>
          </a:endParaRPr>
        </a:p>
      </dgm:t>
    </dgm:pt>
    <dgm:pt modelId="{ED7DA6C1-19C7-483F-9887-3A86C3BA4771}" type="parTrans" cxnId="{B3A06C94-03B8-40F0-9FB0-C54581B212B5}">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D6DA0ADB-C7CB-4625-BD86-B773F7747FAC}" type="sibTrans" cxnId="{B3A06C94-03B8-40F0-9FB0-C54581B212B5}">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8FF2B8B8-A861-48D9-85FE-744EE8C75338}">
      <dgm:prSet phldrT="[Texte]"/>
      <dgm:spPr/>
      <dgm:t>
        <a:bodyPr/>
        <a:lstStyle/>
        <a:p>
          <a:pPr algn="ctr" rtl="1"/>
          <a:r>
            <a:rPr lang="ar-DZ" dirty="0" smtClean="0">
              <a:latin typeface="Arabic Typesetting" panose="03020402040406030203" pitchFamily="66" charset="-78"/>
              <a:cs typeface="Arabic Typesetting" panose="03020402040406030203" pitchFamily="66" charset="-78"/>
            </a:rPr>
            <a:t>ضبط السلوك المهني للأشخاص المؤتمنين على مصالح الدولة</a:t>
          </a:r>
          <a:endParaRPr lang="fr-FR" dirty="0">
            <a:latin typeface="Arabic Typesetting" panose="03020402040406030203" pitchFamily="66" charset="-78"/>
            <a:cs typeface="Arabic Typesetting" panose="03020402040406030203" pitchFamily="66" charset="-78"/>
          </a:endParaRPr>
        </a:p>
      </dgm:t>
    </dgm:pt>
    <dgm:pt modelId="{677D45BF-F72A-4DAB-9785-5636E0DE4ED2}" type="parTrans" cxnId="{13C69337-C939-4016-AB80-5B477B01B490}">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D753FD91-5AFC-4981-9573-FA65583F6C10}" type="sibTrans" cxnId="{13C69337-C939-4016-AB80-5B477B01B490}">
      <dgm:prSet/>
      <dgm:spPr/>
      <dgm:t>
        <a:bodyPr/>
        <a:lstStyle/>
        <a:p>
          <a:pPr algn="ctr" rtl="1"/>
          <a:endParaRPr lang="fr-FR">
            <a:latin typeface="Arabic Typesetting" panose="03020402040406030203" pitchFamily="66" charset="-78"/>
            <a:cs typeface="Arabic Typesetting" panose="03020402040406030203" pitchFamily="66" charset="-78"/>
          </a:endParaRPr>
        </a:p>
      </dgm:t>
    </dgm:pt>
    <dgm:pt modelId="{50A8C617-0FB8-46C0-BBE7-C16DC8DD3D04}" type="pres">
      <dgm:prSet presAssocID="{99B8FED7-33D9-4B10-AE2C-9CA885E106D9}" presName="hierChild1" presStyleCnt="0">
        <dgm:presLayoutVars>
          <dgm:chPref val="1"/>
          <dgm:dir/>
          <dgm:animOne val="branch"/>
          <dgm:animLvl val="lvl"/>
          <dgm:resizeHandles/>
        </dgm:presLayoutVars>
      </dgm:prSet>
      <dgm:spPr/>
    </dgm:pt>
    <dgm:pt modelId="{67CD0FA7-8324-4062-B272-A22301868308}" type="pres">
      <dgm:prSet presAssocID="{BB16C728-DC0A-47BF-BEEB-22962FA46D0B}" presName="hierRoot1" presStyleCnt="0"/>
      <dgm:spPr/>
    </dgm:pt>
    <dgm:pt modelId="{973ABA27-F407-4827-9079-6DD5633A26D8}" type="pres">
      <dgm:prSet presAssocID="{BB16C728-DC0A-47BF-BEEB-22962FA46D0B}" presName="composite" presStyleCnt="0"/>
      <dgm:spPr/>
    </dgm:pt>
    <dgm:pt modelId="{9A84A0FD-4BD9-4860-BC47-128C19844884}" type="pres">
      <dgm:prSet presAssocID="{BB16C728-DC0A-47BF-BEEB-22962FA46D0B}" presName="background" presStyleLbl="node0" presStyleIdx="0" presStyleCnt="1"/>
      <dgm:spPr/>
    </dgm:pt>
    <dgm:pt modelId="{E5BD886B-3AB1-474B-A461-17B7769319CF}" type="pres">
      <dgm:prSet presAssocID="{BB16C728-DC0A-47BF-BEEB-22962FA46D0B}" presName="text" presStyleLbl="fgAcc0" presStyleIdx="0" presStyleCnt="1">
        <dgm:presLayoutVars>
          <dgm:chPref val="3"/>
        </dgm:presLayoutVars>
      </dgm:prSet>
      <dgm:spPr/>
      <dgm:t>
        <a:bodyPr/>
        <a:lstStyle/>
        <a:p>
          <a:endParaRPr lang="fr-FR"/>
        </a:p>
      </dgm:t>
    </dgm:pt>
    <dgm:pt modelId="{7784364C-BC92-445B-8DF5-AD27E6B26CCB}" type="pres">
      <dgm:prSet presAssocID="{BB16C728-DC0A-47BF-BEEB-22962FA46D0B}" presName="hierChild2" presStyleCnt="0"/>
      <dgm:spPr/>
    </dgm:pt>
    <dgm:pt modelId="{D9F77FB5-C3B3-4654-A7A0-0CE805496494}" type="pres">
      <dgm:prSet presAssocID="{F970E7AA-FA14-4120-9A4D-9CEA8EB1878A}" presName="Name10" presStyleLbl="parChTrans1D2" presStyleIdx="0" presStyleCnt="2"/>
      <dgm:spPr/>
    </dgm:pt>
    <dgm:pt modelId="{D109A3DF-4B8B-4B8E-9076-E4EE24F50276}" type="pres">
      <dgm:prSet presAssocID="{4F4CC07C-E3AC-42DE-9FA7-D3722F56F2B4}" presName="hierRoot2" presStyleCnt="0"/>
      <dgm:spPr/>
    </dgm:pt>
    <dgm:pt modelId="{C0DC5694-C1BE-41B4-A1B4-28B65C800B63}" type="pres">
      <dgm:prSet presAssocID="{4F4CC07C-E3AC-42DE-9FA7-D3722F56F2B4}" presName="composite2" presStyleCnt="0"/>
      <dgm:spPr/>
    </dgm:pt>
    <dgm:pt modelId="{7FA7444A-62F3-4ACD-8CF5-0350C229AD3E}" type="pres">
      <dgm:prSet presAssocID="{4F4CC07C-E3AC-42DE-9FA7-D3722F56F2B4}" presName="background2" presStyleLbl="node2" presStyleIdx="0" presStyleCnt="2"/>
      <dgm:spPr/>
    </dgm:pt>
    <dgm:pt modelId="{B7825EDE-C66A-469A-8B22-B55C6CAC1BA6}" type="pres">
      <dgm:prSet presAssocID="{4F4CC07C-E3AC-42DE-9FA7-D3722F56F2B4}" presName="text2" presStyleLbl="fgAcc2" presStyleIdx="0" presStyleCnt="2">
        <dgm:presLayoutVars>
          <dgm:chPref val="3"/>
        </dgm:presLayoutVars>
      </dgm:prSet>
      <dgm:spPr/>
      <dgm:t>
        <a:bodyPr/>
        <a:lstStyle/>
        <a:p>
          <a:endParaRPr lang="fr-FR"/>
        </a:p>
      </dgm:t>
    </dgm:pt>
    <dgm:pt modelId="{4FE6313E-71A6-401B-B3E5-78C8B52CE577}" type="pres">
      <dgm:prSet presAssocID="{4F4CC07C-E3AC-42DE-9FA7-D3722F56F2B4}" presName="hierChild3" presStyleCnt="0"/>
      <dgm:spPr/>
    </dgm:pt>
    <dgm:pt modelId="{1FA474AA-1FDB-421B-BC47-776E680A59AB}" type="pres">
      <dgm:prSet presAssocID="{86F40A49-CB81-4C9B-8D80-094329135180}" presName="Name17" presStyleLbl="parChTrans1D3" presStyleIdx="0" presStyleCnt="3"/>
      <dgm:spPr/>
    </dgm:pt>
    <dgm:pt modelId="{2CCEFA59-55AD-4810-9B67-44C1B41EF4E6}" type="pres">
      <dgm:prSet presAssocID="{92EDF97C-CF90-42F3-A695-9A6DF924DFB8}" presName="hierRoot3" presStyleCnt="0"/>
      <dgm:spPr/>
    </dgm:pt>
    <dgm:pt modelId="{A131918E-4C96-4B53-91D3-02128978EA3C}" type="pres">
      <dgm:prSet presAssocID="{92EDF97C-CF90-42F3-A695-9A6DF924DFB8}" presName="composite3" presStyleCnt="0"/>
      <dgm:spPr/>
    </dgm:pt>
    <dgm:pt modelId="{4ACA75E4-7947-4799-98F1-B521105417AF}" type="pres">
      <dgm:prSet presAssocID="{92EDF97C-CF90-42F3-A695-9A6DF924DFB8}" presName="background3" presStyleLbl="node3" presStyleIdx="0" presStyleCnt="3"/>
      <dgm:spPr/>
    </dgm:pt>
    <dgm:pt modelId="{47C23786-DA7C-4D27-BA03-A77D48989AD1}" type="pres">
      <dgm:prSet presAssocID="{92EDF97C-CF90-42F3-A695-9A6DF924DFB8}" presName="text3" presStyleLbl="fgAcc3" presStyleIdx="0" presStyleCnt="3">
        <dgm:presLayoutVars>
          <dgm:chPref val="3"/>
        </dgm:presLayoutVars>
      </dgm:prSet>
      <dgm:spPr/>
      <dgm:t>
        <a:bodyPr/>
        <a:lstStyle/>
        <a:p>
          <a:endParaRPr lang="fr-FR"/>
        </a:p>
      </dgm:t>
    </dgm:pt>
    <dgm:pt modelId="{E7E0F57A-8415-4990-84DA-E0F5B94D9619}" type="pres">
      <dgm:prSet presAssocID="{92EDF97C-CF90-42F3-A695-9A6DF924DFB8}" presName="hierChild4" presStyleCnt="0"/>
      <dgm:spPr/>
    </dgm:pt>
    <dgm:pt modelId="{396C96EF-ACE5-4B54-979B-26B72C423A6B}" type="pres">
      <dgm:prSet presAssocID="{B66BA39B-FAE7-4C9F-9D3A-CF4AD83DB4EA}" presName="Name17" presStyleLbl="parChTrans1D3" presStyleIdx="1" presStyleCnt="3"/>
      <dgm:spPr/>
    </dgm:pt>
    <dgm:pt modelId="{E1952855-DB09-4AC3-92DD-6717991BDCD4}" type="pres">
      <dgm:prSet presAssocID="{6DF3FB2E-D5E0-40AA-BD23-1C21968EAF2B}" presName="hierRoot3" presStyleCnt="0"/>
      <dgm:spPr/>
    </dgm:pt>
    <dgm:pt modelId="{6B7406D3-95F1-411A-A107-C8AC6754F97A}" type="pres">
      <dgm:prSet presAssocID="{6DF3FB2E-D5E0-40AA-BD23-1C21968EAF2B}" presName="composite3" presStyleCnt="0"/>
      <dgm:spPr/>
    </dgm:pt>
    <dgm:pt modelId="{494E873E-CE8D-47DE-BCFA-89537C89D929}" type="pres">
      <dgm:prSet presAssocID="{6DF3FB2E-D5E0-40AA-BD23-1C21968EAF2B}" presName="background3" presStyleLbl="node3" presStyleIdx="1" presStyleCnt="3"/>
      <dgm:spPr/>
    </dgm:pt>
    <dgm:pt modelId="{3D8DEB3F-D562-40AA-9E36-5B8D8C0D049E}" type="pres">
      <dgm:prSet presAssocID="{6DF3FB2E-D5E0-40AA-BD23-1C21968EAF2B}" presName="text3" presStyleLbl="fgAcc3" presStyleIdx="1" presStyleCnt="3">
        <dgm:presLayoutVars>
          <dgm:chPref val="3"/>
        </dgm:presLayoutVars>
      </dgm:prSet>
      <dgm:spPr/>
    </dgm:pt>
    <dgm:pt modelId="{DA8807E8-5BCD-4F65-BC78-4107B9044B97}" type="pres">
      <dgm:prSet presAssocID="{6DF3FB2E-D5E0-40AA-BD23-1C21968EAF2B}" presName="hierChild4" presStyleCnt="0"/>
      <dgm:spPr/>
    </dgm:pt>
    <dgm:pt modelId="{6B7FF23A-9FD1-44CB-A88A-36BBA6D32211}" type="pres">
      <dgm:prSet presAssocID="{ED7DA6C1-19C7-483F-9887-3A86C3BA4771}" presName="Name10" presStyleLbl="parChTrans1D2" presStyleIdx="1" presStyleCnt="2"/>
      <dgm:spPr/>
    </dgm:pt>
    <dgm:pt modelId="{37972198-BFD1-4711-AAD8-8FDC11D68B05}" type="pres">
      <dgm:prSet presAssocID="{2CF6A665-556C-4F0B-A80D-C103C0CE2FEC}" presName="hierRoot2" presStyleCnt="0"/>
      <dgm:spPr/>
    </dgm:pt>
    <dgm:pt modelId="{16B585F0-334A-40FE-B05F-809EFE157ECD}" type="pres">
      <dgm:prSet presAssocID="{2CF6A665-556C-4F0B-A80D-C103C0CE2FEC}" presName="composite2" presStyleCnt="0"/>
      <dgm:spPr/>
    </dgm:pt>
    <dgm:pt modelId="{33006971-6CD9-40BC-83A3-DB75EF5786A6}" type="pres">
      <dgm:prSet presAssocID="{2CF6A665-556C-4F0B-A80D-C103C0CE2FEC}" presName="background2" presStyleLbl="node2" presStyleIdx="1" presStyleCnt="2"/>
      <dgm:spPr/>
    </dgm:pt>
    <dgm:pt modelId="{1E2B761A-AFEB-4C16-BCBB-D1634B284790}" type="pres">
      <dgm:prSet presAssocID="{2CF6A665-556C-4F0B-A80D-C103C0CE2FEC}" presName="text2" presStyleLbl="fgAcc2" presStyleIdx="1" presStyleCnt="2">
        <dgm:presLayoutVars>
          <dgm:chPref val="3"/>
        </dgm:presLayoutVars>
      </dgm:prSet>
      <dgm:spPr/>
      <dgm:t>
        <a:bodyPr/>
        <a:lstStyle/>
        <a:p>
          <a:endParaRPr lang="fr-FR"/>
        </a:p>
      </dgm:t>
    </dgm:pt>
    <dgm:pt modelId="{93BDCEDC-72FA-4EED-872F-28FDCA56E90D}" type="pres">
      <dgm:prSet presAssocID="{2CF6A665-556C-4F0B-A80D-C103C0CE2FEC}" presName="hierChild3" presStyleCnt="0"/>
      <dgm:spPr/>
    </dgm:pt>
    <dgm:pt modelId="{FBE64F80-673D-48CE-9F14-F3FB623DD538}" type="pres">
      <dgm:prSet presAssocID="{677D45BF-F72A-4DAB-9785-5636E0DE4ED2}" presName="Name17" presStyleLbl="parChTrans1D3" presStyleIdx="2" presStyleCnt="3"/>
      <dgm:spPr/>
    </dgm:pt>
    <dgm:pt modelId="{5F5E3943-4FA9-4558-94FF-9A8BB8E17CE2}" type="pres">
      <dgm:prSet presAssocID="{8FF2B8B8-A861-48D9-85FE-744EE8C75338}" presName="hierRoot3" presStyleCnt="0"/>
      <dgm:spPr/>
    </dgm:pt>
    <dgm:pt modelId="{E64890F8-12CC-4C8B-BE2A-1399B1577B66}" type="pres">
      <dgm:prSet presAssocID="{8FF2B8B8-A861-48D9-85FE-744EE8C75338}" presName="composite3" presStyleCnt="0"/>
      <dgm:spPr/>
    </dgm:pt>
    <dgm:pt modelId="{2B541090-D615-4F0C-A286-C7773FBA3C64}" type="pres">
      <dgm:prSet presAssocID="{8FF2B8B8-A861-48D9-85FE-744EE8C75338}" presName="background3" presStyleLbl="node3" presStyleIdx="2" presStyleCnt="3"/>
      <dgm:spPr/>
    </dgm:pt>
    <dgm:pt modelId="{24587618-749E-4A08-B880-9EA525C0A79D}" type="pres">
      <dgm:prSet presAssocID="{8FF2B8B8-A861-48D9-85FE-744EE8C75338}" presName="text3" presStyleLbl="fgAcc3" presStyleIdx="2" presStyleCnt="3">
        <dgm:presLayoutVars>
          <dgm:chPref val="3"/>
        </dgm:presLayoutVars>
      </dgm:prSet>
      <dgm:spPr/>
    </dgm:pt>
    <dgm:pt modelId="{23885E24-71D4-4E7F-87A6-74D3206B46B0}" type="pres">
      <dgm:prSet presAssocID="{8FF2B8B8-A861-48D9-85FE-744EE8C75338}" presName="hierChild4" presStyleCnt="0"/>
      <dgm:spPr/>
    </dgm:pt>
  </dgm:ptLst>
  <dgm:cxnLst>
    <dgm:cxn modelId="{D245C1BD-670E-4E0E-8D44-3D3E312B87FB}" type="presOf" srcId="{8FF2B8B8-A861-48D9-85FE-744EE8C75338}" destId="{24587618-749E-4A08-B880-9EA525C0A79D}" srcOrd="0" destOrd="0" presId="urn:microsoft.com/office/officeart/2005/8/layout/hierarchy1"/>
    <dgm:cxn modelId="{5AAF8720-82AD-48E3-97C8-432064369FEC}" type="presOf" srcId="{86F40A49-CB81-4C9B-8D80-094329135180}" destId="{1FA474AA-1FDB-421B-BC47-776E680A59AB}" srcOrd="0" destOrd="0" presId="urn:microsoft.com/office/officeart/2005/8/layout/hierarchy1"/>
    <dgm:cxn modelId="{9B719FAF-E73F-414A-B1F1-A6C1BD1107AD}" type="presOf" srcId="{677D45BF-F72A-4DAB-9785-5636E0DE4ED2}" destId="{FBE64F80-673D-48CE-9F14-F3FB623DD538}" srcOrd="0" destOrd="0" presId="urn:microsoft.com/office/officeart/2005/8/layout/hierarchy1"/>
    <dgm:cxn modelId="{BFC0D8E4-BFC4-4F25-9AD3-9865FA95F259}" type="presOf" srcId="{ED7DA6C1-19C7-483F-9887-3A86C3BA4771}" destId="{6B7FF23A-9FD1-44CB-A88A-36BBA6D32211}" srcOrd="0" destOrd="0" presId="urn:microsoft.com/office/officeart/2005/8/layout/hierarchy1"/>
    <dgm:cxn modelId="{1C110B8B-ADF9-477C-89A6-2F2988F7CEC5}" type="presOf" srcId="{6DF3FB2E-D5E0-40AA-BD23-1C21968EAF2B}" destId="{3D8DEB3F-D562-40AA-9E36-5B8D8C0D049E}" srcOrd="0" destOrd="0" presId="urn:microsoft.com/office/officeart/2005/8/layout/hierarchy1"/>
    <dgm:cxn modelId="{2D31912C-3005-49C3-B0C4-788DCF5A9468}" type="presOf" srcId="{92EDF97C-CF90-42F3-A695-9A6DF924DFB8}" destId="{47C23786-DA7C-4D27-BA03-A77D48989AD1}" srcOrd="0" destOrd="0" presId="urn:microsoft.com/office/officeart/2005/8/layout/hierarchy1"/>
    <dgm:cxn modelId="{CD9C1998-917A-4632-88FD-85D31E4D9182}" type="presOf" srcId="{B66BA39B-FAE7-4C9F-9D3A-CF4AD83DB4EA}" destId="{396C96EF-ACE5-4B54-979B-26B72C423A6B}" srcOrd="0" destOrd="0" presId="urn:microsoft.com/office/officeart/2005/8/layout/hierarchy1"/>
    <dgm:cxn modelId="{1024D3D2-82E6-43C2-8937-CF4C2AD802D1}" srcId="{99B8FED7-33D9-4B10-AE2C-9CA885E106D9}" destId="{BB16C728-DC0A-47BF-BEEB-22962FA46D0B}" srcOrd="0" destOrd="0" parTransId="{6F3667E7-3EFA-40E0-BA88-D6F7C48B0847}" sibTransId="{27FD9B09-57D6-48AA-8CEF-456714D8E156}"/>
    <dgm:cxn modelId="{8E3B46B0-1429-4902-BDC1-4686AA4B0DC0}" srcId="{4F4CC07C-E3AC-42DE-9FA7-D3722F56F2B4}" destId="{92EDF97C-CF90-42F3-A695-9A6DF924DFB8}" srcOrd="0" destOrd="0" parTransId="{86F40A49-CB81-4C9B-8D80-094329135180}" sibTransId="{E1BA8020-DE22-4045-8AA5-E451996D2AE6}"/>
    <dgm:cxn modelId="{2FF911E4-BAB0-4668-A023-3850E2B31B24}" type="presOf" srcId="{F970E7AA-FA14-4120-9A4D-9CEA8EB1878A}" destId="{D9F77FB5-C3B3-4654-A7A0-0CE805496494}" srcOrd="0" destOrd="0" presId="urn:microsoft.com/office/officeart/2005/8/layout/hierarchy1"/>
    <dgm:cxn modelId="{B3A06C94-03B8-40F0-9FB0-C54581B212B5}" srcId="{BB16C728-DC0A-47BF-BEEB-22962FA46D0B}" destId="{2CF6A665-556C-4F0B-A80D-C103C0CE2FEC}" srcOrd="1" destOrd="0" parTransId="{ED7DA6C1-19C7-483F-9887-3A86C3BA4771}" sibTransId="{D6DA0ADB-C7CB-4625-BD86-B773F7747FAC}"/>
    <dgm:cxn modelId="{8A6EBB83-12CE-4B50-9C48-065D2C33624A}" type="presOf" srcId="{99B8FED7-33D9-4B10-AE2C-9CA885E106D9}" destId="{50A8C617-0FB8-46C0-BBE7-C16DC8DD3D04}" srcOrd="0" destOrd="0" presId="urn:microsoft.com/office/officeart/2005/8/layout/hierarchy1"/>
    <dgm:cxn modelId="{41463797-E9E3-4915-83CD-A4385B02AC7B}" srcId="{4F4CC07C-E3AC-42DE-9FA7-D3722F56F2B4}" destId="{6DF3FB2E-D5E0-40AA-BD23-1C21968EAF2B}" srcOrd="1" destOrd="0" parTransId="{B66BA39B-FAE7-4C9F-9D3A-CF4AD83DB4EA}" sibTransId="{A00414C8-0796-4CBA-8974-E628CF82F369}"/>
    <dgm:cxn modelId="{4245C2E3-F817-46BA-A50F-6B185B76528E}" srcId="{BB16C728-DC0A-47BF-BEEB-22962FA46D0B}" destId="{4F4CC07C-E3AC-42DE-9FA7-D3722F56F2B4}" srcOrd="0" destOrd="0" parTransId="{F970E7AA-FA14-4120-9A4D-9CEA8EB1878A}" sibTransId="{EC6C24BA-C70A-448A-A772-CDB6E50DA98B}"/>
    <dgm:cxn modelId="{31EF31C3-E6BE-4F27-B12A-D0BB21845EAE}" type="presOf" srcId="{BB16C728-DC0A-47BF-BEEB-22962FA46D0B}" destId="{E5BD886B-3AB1-474B-A461-17B7769319CF}" srcOrd="0" destOrd="0" presId="urn:microsoft.com/office/officeart/2005/8/layout/hierarchy1"/>
    <dgm:cxn modelId="{80DB67F6-2768-457B-A027-8728C2F44A9A}" type="presOf" srcId="{4F4CC07C-E3AC-42DE-9FA7-D3722F56F2B4}" destId="{B7825EDE-C66A-469A-8B22-B55C6CAC1BA6}" srcOrd="0" destOrd="0" presId="urn:microsoft.com/office/officeart/2005/8/layout/hierarchy1"/>
    <dgm:cxn modelId="{13C69337-C939-4016-AB80-5B477B01B490}" srcId="{2CF6A665-556C-4F0B-A80D-C103C0CE2FEC}" destId="{8FF2B8B8-A861-48D9-85FE-744EE8C75338}" srcOrd="0" destOrd="0" parTransId="{677D45BF-F72A-4DAB-9785-5636E0DE4ED2}" sibTransId="{D753FD91-5AFC-4981-9573-FA65583F6C10}"/>
    <dgm:cxn modelId="{0A28C9EB-6DE6-431F-A549-A7B9F2CBC237}" type="presOf" srcId="{2CF6A665-556C-4F0B-A80D-C103C0CE2FEC}" destId="{1E2B761A-AFEB-4C16-BCBB-D1634B284790}" srcOrd="0" destOrd="0" presId="urn:microsoft.com/office/officeart/2005/8/layout/hierarchy1"/>
    <dgm:cxn modelId="{71F5F6F0-9B2A-42B3-B466-9F37D92BF01E}" type="presParOf" srcId="{50A8C617-0FB8-46C0-BBE7-C16DC8DD3D04}" destId="{67CD0FA7-8324-4062-B272-A22301868308}" srcOrd="0" destOrd="0" presId="urn:microsoft.com/office/officeart/2005/8/layout/hierarchy1"/>
    <dgm:cxn modelId="{0A3EBDC9-F33A-429F-ADD7-CA4D00772512}" type="presParOf" srcId="{67CD0FA7-8324-4062-B272-A22301868308}" destId="{973ABA27-F407-4827-9079-6DD5633A26D8}" srcOrd="0" destOrd="0" presId="urn:microsoft.com/office/officeart/2005/8/layout/hierarchy1"/>
    <dgm:cxn modelId="{0C8E67F9-C831-4FC5-AF57-47572266DE88}" type="presParOf" srcId="{973ABA27-F407-4827-9079-6DD5633A26D8}" destId="{9A84A0FD-4BD9-4860-BC47-128C19844884}" srcOrd="0" destOrd="0" presId="urn:microsoft.com/office/officeart/2005/8/layout/hierarchy1"/>
    <dgm:cxn modelId="{7D517B0A-E224-49BA-A5C9-311FA55E9841}" type="presParOf" srcId="{973ABA27-F407-4827-9079-6DD5633A26D8}" destId="{E5BD886B-3AB1-474B-A461-17B7769319CF}" srcOrd="1" destOrd="0" presId="urn:microsoft.com/office/officeart/2005/8/layout/hierarchy1"/>
    <dgm:cxn modelId="{C3B7C6C4-4030-4561-B245-D870B8DE733B}" type="presParOf" srcId="{67CD0FA7-8324-4062-B272-A22301868308}" destId="{7784364C-BC92-445B-8DF5-AD27E6B26CCB}" srcOrd="1" destOrd="0" presId="urn:microsoft.com/office/officeart/2005/8/layout/hierarchy1"/>
    <dgm:cxn modelId="{8020E64F-B484-4370-90AA-9EBF572BAE01}" type="presParOf" srcId="{7784364C-BC92-445B-8DF5-AD27E6B26CCB}" destId="{D9F77FB5-C3B3-4654-A7A0-0CE805496494}" srcOrd="0" destOrd="0" presId="urn:microsoft.com/office/officeart/2005/8/layout/hierarchy1"/>
    <dgm:cxn modelId="{BD5B6CD7-74B8-4718-B257-821D1107FC6C}" type="presParOf" srcId="{7784364C-BC92-445B-8DF5-AD27E6B26CCB}" destId="{D109A3DF-4B8B-4B8E-9076-E4EE24F50276}" srcOrd="1" destOrd="0" presId="urn:microsoft.com/office/officeart/2005/8/layout/hierarchy1"/>
    <dgm:cxn modelId="{FEBBC900-4EAE-4D0C-8DAD-8EAFB630D97A}" type="presParOf" srcId="{D109A3DF-4B8B-4B8E-9076-E4EE24F50276}" destId="{C0DC5694-C1BE-41B4-A1B4-28B65C800B63}" srcOrd="0" destOrd="0" presId="urn:microsoft.com/office/officeart/2005/8/layout/hierarchy1"/>
    <dgm:cxn modelId="{443D4A94-A99F-4C31-88BD-61C73F159A9C}" type="presParOf" srcId="{C0DC5694-C1BE-41B4-A1B4-28B65C800B63}" destId="{7FA7444A-62F3-4ACD-8CF5-0350C229AD3E}" srcOrd="0" destOrd="0" presId="urn:microsoft.com/office/officeart/2005/8/layout/hierarchy1"/>
    <dgm:cxn modelId="{8D9800B1-D240-4BEC-BC21-B731B68244A5}" type="presParOf" srcId="{C0DC5694-C1BE-41B4-A1B4-28B65C800B63}" destId="{B7825EDE-C66A-469A-8B22-B55C6CAC1BA6}" srcOrd="1" destOrd="0" presId="urn:microsoft.com/office/officeart/2005/8/layout/hierarchy1"/>
    <dgm:cxn modelId="{E5F350AF-D18C-4EDB-A144-CB56858EC859}" type="presParOf" srcId="{D109A3DF-4B8B-4B8E-9076-E4EE24F50276}" destId="{4FE6313E-71A6-401B-B3E5-78C8B52CE577}" srcOrd="1" destOrd="0" presId="urn:microsoft.com/office/officeart/2005/8/layout/hierarchy1"/>
    <dgm:cxn modelId="{5776595F-A766-4D61-BBD2-EB388B1F66B4}" type="presParOf" srcId="{4FE6313E-71A6-401B-B3E5-78C8B52CE577}" destId="{1FA474AA-1FDB-421B-BC47-776E680A59AB}" srcOrd="0" destOrd="0" presId="urn:microsoft.com/office/officeart/2005/8/layout/hierarchy1"/>
    <dgm:cxn modelId="{B10A663C-A496-43A5-B886-A8A656FB5FF3}" type="presParOf" srcId="{4FE6313E-71A6-401B-B3E5-78C8B52CE577}" destId="{2CCEFA59-55AD-4810-9B67-44C1B41EF4E6}" srcOrd="1" destOrd="0" presId="urn:microsoft.com/office/officeart/2005/8/layout/hierarchy1"/>
    <dgm:cxn modelId="{13CF7EBF-25FF-460F-9BFC-8F105AF5D8D8}" type="presParOf" srcId="{2CCEFA59-55AD-4810-9B67-44C1B41EF4E6}" destId="{A131918E-4C96-4B53-91D3-02128978EA3C}" srcOrd="0" destOrd="0" presId="urn:microsoft.com/office/officeart/2005/8/layout/hierarchy1"/>
    <dgm:cxn modelId="{7117CB45-E02B-491C-9BB4-7ED8E2A4FF17}" type="presParOf" srcId="{A131918E-4C96-4B53-91D3-02128978EA3C}" destId="{4ACA75E4-7947-4799-98F1-B521105417AF}" srcOrd="0" destOrd="0" presId="urn:microsoft.com/office/officeart/2005/8/layout/hierarchy1"/>
    <dgm:cxn modelId="{659F6AA2-F569-478C-B23D-77C050871702}" type="presParOf" srcId="{A131918E-4C96-4B53-91D3-02128978EA3C}" destId="{47C23786-DA7C-4D27-BA03-A77D48989AD1}" srcOrd="1" destOrd="0" presId="urn:microsoft.com/office/officeart/2005/8/layout/hierarchy1"/>
    <dgm:cxn modelId="{23DA3C58-FFF2-4A1C-A41C-A31B94699F83}" type="presParOf" srcId="{2CCEFA59-55AD-4810-9B67-44C1B41EF4E6}" destId="{E7E0F57A-8415-4990-84DA-E0F5B94D9619}" srcOrd="1" destOrd="0" presId="urn:microsoft.com/office/officeart/2005/8/layout/hierarchy1"/>
    <dgm:cxn modelId="{63EEB6AC-2415-4A37-A1AC-56A7DFC6E659}" type="presParOf" srcId="{4FE6313E-71A6-401B-B3E5-78C8B52CE577}" destId="{396C96EF-ACE5-4B54-979B-26B72C423A6B}" srcOrd="2" destOrd="0" presId="urn:microsoft.com/office/officeart/2005/8/layout/hierarchy1"/>
    <dgm:cxn modelId="{364FFC97-FDBE-4D07-B768-CBEF842033F2}" type="presParOf" srcId="{4FE6313E-71A6-401B-B3E5-78C8B52CE577}" destId="{E1952855-DB09-4AC3-92DD-6717991BDCD4}" srcOrd="3" destOrd="0" presId="urn:microsoft.com/office/officeart/2005/8/layout/hierarchy1"/>
    <dgm:cxn modelId="{16920760-827C-4D4B-9256-3ED8C981B9A0}" type="presParOf" srcId="{E1952855-DB09-4AC3-92DD-6717991BDCD4}" destId="{6B7406D3-95F1-411A-A107-C8AC6754F97A}" srcOrd="0" destOrd="0" presId="urn:microsoft.com/office/officeart/2005/8/layout/hierarchy1"/>
    <dgm:cxn modelId="{6C7AE6F2-AD57-4474-9922-3EF25318B70F}" type="presParOf" srcId="{6B7406D3-95F1-411A-A107-C8AC6754F97A}" destId="{494E873E-CE8D-47DE-BCFA-89537C89D929}" srcOrd="0" destOrd="0" presId="urn:microsoft.com/office/officeart/2005/8/layout/hierarchy1"/>
    <dgm:cxn modelId="{41BD0980-DE2F-4BC1-86C5-CCD94FD9B71B}" type="presParOf" srcId="{6B7406D3-95F1-411A-A107-C8AC6754F97A}" destId="{3D8DEB3F-D562-40AA-9E36-5B8D8C0D049E}" srcOrd="1" destOrd="0" presId="urn:microsoft.com/office/officeart/2005/8/layout/hierarchy1"/>
    <dgm:cxn modelId="{1E229F4A-9467-439F-8532-53AC65154E48}" type="presParOf" srcId="{E1952855-DB09-4AC3-92DD-6717991BDCD4}" destId="{DA8807E8-5BCD-4F65-BC78-4107B9044B97}" srcOrd="1" destOrd="0" presId="urn:microsoft.com/office/officeart/2005/8/layout/hierarchy1"/>
    <dgm:cxn modelId="{908ABE8B-8AB2-49C7-8A1D-8537D0764E17}" type="presParOf" srcId="{7784364C-BC92-445B-8DF5-AD27E6B26CCB}" destId="{6B7FF23A-9FD1-44CB-A88A-36BBA6D32211}" srcOrd="2" destOrd="0" presId="urn:microsoft.com/office/officeart/2005/8/layout/hierarchy1"/>
    <dgm:cxn modelId="{8A7B6338-ACD9-426B-9E6B-DA21634004D1}" type="presParOf" srcId="{7784364C-BC92-445B-8DF5-AD27E6B26CCB}" destId="{37972198-BFD1-4711-AAD8-8FDC11D68B05}" srcOrd="3" destOrd="0" presId="urn:microsoft.com/office/officeart/2005/8/layout/hierarchy1"/>
    <dgm:cxn modelId="{998F4409-1113-4AFD-B82A-2402A2A637FE}" type="presParOf" srcId="{37972198-BFD1-4711-AAD8-8FDC11D68B05}" destId="{16B585F0-334A-40FE-B05F-809EFE157ECD}" srcOrd="0" destOrd="0" presId="urn:microsoft.com/office/officeart/2005/8/layout/hierarchy1"/>
    <dgm:cxn modelId="{8D3B771E-D316-4F48-9FB9-889CCAC16472}" type="presParOf" srcId="{16B585F0-334A-40FE-B05F-809EFE157ECD}" destId="{33006971-6CD9-40BC-83A3-DB75EF5786A6}" srcOrd="0" destOrd="0" presId="urn:microsoft.com/office/officeart/2005/8/layout/hierarchy1"/>
    <dgm:cxn modelId="{DC726135-15EC-4F57-91F8-5B15E275E42B}" type="presParOf" srcId="{16B585F0-334A-40FE-B05F-809EFE157ECD}" destId="{1E2B761A-AFEB-4C16-BCBB-D1634B284790}" srcOrd="1" destOrd="0" presId="urn:microsoft.com/office/officeart/2005/8/layout/hierarchy1"/>
    <dgm:cxn modelId="{9242E398-DAE6-437E-A9B7-601270EDB553}" type="presParOf" srcId="{37972198-BFD1-4711-AAD8-8FDC11D68B05}" destId="{93BDCEDC-72FA-4EED-872F-28FDCA56E90D}" srcOrd="1" destOrd="0" presId="urn:microsoft.com/office/officeart/2005/8/layout/hierarchy1"/>
    <dgm:cxn modelId="{A86C1862-3BBB-4883-A627-BE2E604ED6F0}" type="presParOf" srcId="{93BDCEDC-72FA-4EED-872F-28FDCA56E90D}" destId="{FBE64F80-673D-48CE-9F14-F3FB623DD538}" srcOrd="0" destOrd="0" presId="urn:microsoft.com/office/officeart/2005/8/layout/hierarchy1"/>
    <dgm:cxn modelId="{4F81CCA1-517D-46E9-9597-B0568AD37EDE}" type="presParOf" srcId="{93BDCEDC-72FA-4EED-872F-28FDCA56E90D}" destId="{5F5E3943-4FA9-4558-94FF-9A8BB8E17CE2}" srcOrd="1" destOrd="0" presId="urn:microsoft.com/office/officeart/2005/8/layout/hierarchy1"/>
    <dgm:cxn modelId="{067AA7EA-8393-4490-8D30-B54426B3F6E6}" type="presParOf" srcId="{5F5E3943-4FA9-4558-94FF-9A8BB8E17CE2}" destId="{E64890F8-12CC-4C8B-BE2A-1399B1577B66}" srcOrd="0" destOrd="0" presId="urn:microsoft.com/office/officeart/2005/8/layout/hierarchy1"/>
    <dgm:cxn modelId="{C1EA915C-7B4C-4B34-B164-377401D3BE95}" type="presParOf" srcId="{E64890F8-12CC-4C8B-BE2A-1399B1577B66}" destId="{2B541090-D615-4F0C-A286-C7773FBA3C64}" srcOrd="0" destOrd="0" presId="urn:microsoft.com/office/officeart/2005/8/layout/hierarchy1"/>
    <dgm:cxn modelId="{B18E09E2-EDE2-46D5-A53B-76964BC1B2EE}" type="presParOf" srcId="{E64890F8-12CC-4C8B-BE2A-1399B1577B66}" destId="{24587618-749E-4A08-B880-9EA525C0A79D}" srcOrd="1" destOrd="0" presId="urn:microsoft.com/office/officeart/2005/8/layout/hierarchy1"/>
    <dgm:cxn modelId="{2BB8D6FA-3140-41FD-8B95-04E285637DDE}" type="presParOf" srcId="{5F5E3943-4FA9-4558-94FF-9A8BB8E17CE2}" destId="{23885E24-71D4-4E7F-87A6-74D3206B46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58A54-C4A4-4EE5-B75E-C7D03ADBEC35}"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fr-FR"/>
        </a:p>
      </dgm:t>
    </dgm:pt>
    <dgm:pt modelId="{2331648C-4C20-488F-B2FE-DD402665C237}">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مبدأ الانضباط: </a:t>
          </a:r>
          <a:r>
            <a:rPr lang="ar-DZ" b="0" dirty="0" smtClean="0">
              <a:solidFill>
                <a:schemeClr val="tx1"/>
              </a:solidFill>
              <a:latin typeface="Arabic Typesetting" panose="03020402040406030203" pitchFamily="66" charset="-78"/>
              <a:cs typeface="Arabic Typesetting" panose="03020402040406030203" pitchFamily="66" charset="-78"/>
            </a:rPr>
            <a:t>يركز على أهمية الالتزام بالواجبات وتحديد الأولويات لضمان أداء وظيفي متميز</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D313BEFA-C145-4B1F-B3EC-8148734917DC}" type="parTrans" cxnId="{09757998-019A-4852-B009-1F30AC77EFA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FD33A125-8674-4440-BE2F-B4565E84972E}" type="sibTrans" cxnId="{09757998-019A-4852-B009-1F30AC77EFA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60CDDE5-D737-4B9E-A509-B0C4ED472F27}">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مبدأ التعاون: </a:t>
          </a:r>
          <a:r>
            <a:rPr lang="ar-DZ" b="0" dirty="0" smtClean="0">
              <a:solidFill>
                <a:schemeClr val="tx1"/>
              </a:solidFill>
              <a:latin typeface="Arabic Typesetting" panose="03020402040406030203" pitchFamily="66" charset="-78"/>
              <a:cs typeface="Arabic Typesetting" panose="03020402040406030203" pitchFamily="66" charset="-78"/>
            </a:rPr>
            <a:t>يشمل بناء علاقات عمل جيدة وحل المشكلات بشكل جماعي من خلال إدارة فعالة لتصادم الأدوار</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79A8B1BC-71B4-4013-82B2-640C4790DBBE}" type="parTrans" cxnId="{1E46D059-CB48-437F-B828-7E69631FA3F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92896F9A-381B-4AD1-B0DA-6E783A06BFCD}" type="sibTrans" cxnId="{1E46D059-CB48-437F-B828-7E69631FA3FA}">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70DDD16-D57A-410D-93E0-6236E84A82DA}">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مبدأ الاحترام: </a:t>
          </a:r>
          <a:r>
            <a:rPr lang="ar-DZ" b="0" dirty="0" smtClean="0">
              <a:solidFill>
                <a:schemeClr val="tx1"/>
              </a:solidFill>
              <a:latin typeface="Arabic Typesetting" panose="03020402040406030203" pitchFamily="66" charset="-78"/>
              <a:cs typeface="Arabic Typesetting" panose="03020402040406030203" pitchFamily="66" charset="-78"/>
            </a:rPr>
            <a:t>يشدد على ضرورة احترام الزملاء والمرؤوسين على حد سواء لتحقيق بيئة عمل متكاملة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998A74A0-2C68-4C3F-9366-97558224D03E}" type="parTrans" cxnId="{88540B10-4C5D-46A8-A963-0B4376FECE50}">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F4DCDB10-C4C5-40A3-A8C5-4A873BE126FE}" type="sibTrans" cxnId="{88540B10-4C5D-46A8-A963-0B4376FECE50}">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911A75C-F589-46D4-92D4-D35F99E93361}">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مبدأ المساواة: </a:t>
          </a:r>
          <a:r>
            <a:rPr lang="ar-DZ" b="0" dirty="0" smtClean="0">
              <a:solidFill>
                <a:schemeClr val="tx1"/>
              </a:solidFill>
              <a:latin typeface="Arabic Typesetting" panose="03020402040406030203" pitchFamily="66" charset="-78"/>
              <a:cs typeface="Arabic Typesetting" panose="03020402040406030203" pitchFamily="66" charset="-78"/>
            </a:rPr>
            <a:t>يتطلب معاملة جميع الأفراد بعدالة دون تمييز على أساس العرق أو الجنس أو غيره</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D66F0434-FC05-48D9-8900-59BD667925B9}" type="parTrans" cxnId="{933E281F-6E8A-4691-AAB5-6E1353B5307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1740E9FE-48EE-437C-A932-F24B915A3DD8}" type="sibTrans" cxnId="{933E281F-6E8A-4691-AAB5-6E1353B53079}">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0B378A44-459A-47C2-8D0E-F6386A51DADB}">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مبدأ الشفافية أو النزاهة: </a:t>
          </a:r>
          <a:r>
            <a:rPr lang="ar-DZ" b="0" dirty="0" smtClean="0">
              <a:solidFill>
                <a:schemeClr val="tx1"/>
              </a:solidFill>
              <a:latin typeface="Arabic Typesetting" panose="03020402040406030203" pitchFamily="66" charset="-78"/>
              <a:cs typeface="Arabic Typesetting" panose="03020402040406030203" pitchFamily="66" charset="-78"/>
            </a:rPr>
            <a:t>يؤكد على ضرورة تحلي الموظفين بالنزاهة والصدق في أدائهم وتجنب المواقف التي قد تؤثر على حياتهم او تجعلهم عرضة للتأثيرات الخارجية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FEC44EEE-96D2-4E06-999D-2D1BC75A3CFA}" type="parTrans" cxnId="{A9949C46-A321-4F26-B963-293AF4D3BF7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E915C000-6358-471B-A883-5F17D7A22D23}" type="sibTrans" cxnId="{A9949C46-A321-4F26-B963-293AF4D3BF7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9FEFEA7-7B60-4993-AE51-7901F6378AE4}" type="pres">
      <dgm:prSet presAssocID="{99158A54-C4A4-4EE5-B75E-C7D03ADBEC35}" presName="diagram" presStyleCnt="0">
        <dgm:presLayoutVars>
          <dgm:dir val="rev"/>
          <dgm:resizeHandles val="exact"/>
        </dgm:presLayoutVars>
      </dgm:prSet>
      <dgm:spPr/>
    </dgm:pt>
    <dgm:pt modelId="{6377CD9F-18D4-45CF-B319-C7DA891B0C3B}" type="pres">
      <dgm:prSet presAssocID="{2331648C-4C20-488F-B2FE-DD402665C237}" presName="node" presStyleLbl="node1" presStyleIdx="0" presStyleCnt="5">
        <dgm:presLayoutVars>
          <dgm:bulletEnabled val="1"/>
        </dgm:presLayoutVars>
      </dgm:prSet>
      <dgm:spPr/>
      <dgm:t>
        <a:bodyPr/>
        <a:lstStyle/>
        <a:p>
          <a:endParaRPr lang="fr-FR"/>
        </a:p>
      </dgm:t>
    </dgm:pt>
    <dgm:pt modelId="{24A1BADC-E813-4A65-A331-16A2EFCD8C08}" type="pres">
      <dgm:prSet presAssocID="{FD33A125-8674-4440-BE2F-B4565E84972E}" presName="sibTrans" presStyleCnt="0"/>
      <dgm:spPr/>
    </dgm:pt>
    <dgm:pt modelId="{A2D62291-1978-455D-A5C3-4D77A142D156}" type="pres">
      <dgm:prSet presAssocID="{660CDDE5-D737-4B9E-A509-B0C4ED472F27}" presName="node" presStyleLbl="node1" presStyleIdx="1" presStyleCnt="5">
        <dgm:presLayoutVars>
          <dgm:bulletEnabled val="1"/>
        </dgm:presLayoutVars>
      </dgm:prSet>
      <dgm:spPr/>
      <dgm:t>
        <a:bodyPr/>
        <a:lstStyle/>
        <a:p>
          <a:endParaRPr lang="fr-FR"/>
        </a:p>
      </dgm:t>
    </dgm:pt>
    <dgm:pt modelId="{C3C9AEC3-7508-436B-8587-577830B9509F}" type="pres">
      <dgm:prSet presAssocID="{92896F9A-381B-4AD1-B0DA-6E783A06BFCD}" presName="sibTrans" presStyleCnt="0"/>
      <dgm:spPr/>
    </dgm:pt>
    <dgm:pt modelId="{C1EC60FF-D3EE-419F-A479-27C618AB8CE8}" type="pres">
      <dgm:prSet presAssocID="{270DDD16-D57A-410D-93E0-6236E84A82DA}" presName="node" presStyleLbl="node1" presStyleIdx="2" presStyleCnt="5">
        <dgm:presLayoutVars>
          <dgm:bulletEnabled val="1"/>
        </dgm:presLayoutVars>
      </dgm:prSet>
      <dgm:spPr/>
    </dgm:pt>
    <dgm:pt modelId="{9D28B294-026A-4F87-81E6-0181C90F3669}" type="pres">
      <dgm:prSet presAssocID="{F4DCDB10-C4C5-40A3-A8C5-4A873BE126FE}" presName="sibTrans" presStyleCnt="0"/>
      <dgm:spPr/>
    </dgm:pt>
    <dgm:pt modelId="{EDB1C4B7-0EDA-4BAF-9706-1E9698B3674C}" type="pres">
      <dgm:prSet presAssocID="{2911A75C-F589-46D4-92D4-D35F99E93361}" presName="node" presStyleLbl="node1" presStyleIdx="3" presStyleCnt="5">
        <dgm:presLayoutVars>
          <dgm:bulletEnabled val="1"/>
        </dgm:presLayoutVars>
      </dgm:prSet>
      <dgm:spPr/>
    </dgm:pt>
    <dgm:pt modelId="{BA20725A-F9BD-4E2D-B249-D049AAF3824E}" type="pres">
      <dgm:prSet presAssocID="{1740E9FE-48EE-437C-A932-F24B915A3DD8}" presName="sibTrans" presStyleCnt="0"/>
      <dgm:spPr/>
    </dgm:pt>
    <dgm:pt modelId="{01F8C2AE-08D7-4D87-BDEF-C168BD152BFF}" type="pres">
      <dgm:prSet presAssocID="{0B378A44-459A-47C2-8D0E-F6386A51DADB}" presName="node" presStyleLbl="node1" presStyleIdx="4" presStyleCnt="5">
        <dgm:presLayoutVars>
          <dgm:bulletEnabled val="1"/>
        </dgm:presLayoutVars>
      </dgm:prSet>
      <dgm:spPr/>
      <dgm:t>
        <a:bodyPr/>
        <a:lstStyle/>
        <a:p>
          <a:endParaRPr lang="fr-FR"/>
        </a:p>
      </dgm:t>
    </dgm:pt>
  </dgm:ptLst>
  <dgm:cxnLst>
    <dgm:cxn modelId="{2C29C6F4-F8A7-4A98-8F4B-B26981B66F65}" type="presOf" srcId="{2331648C-4C20-488F-B2FE-DD402665C237}" destId="{6377CD9F-18D4-45CF-B319-C7DA891B0C3B}" srcOrd="0" destOrd="0" presId="urn:microsoft.com/office/officeart/2005/8/layout/default"/>
    <dgm:cxn modelId="{09757998-019A-4852-B009-1F30AC77EFA1}" srcId="{99158A54-C4A4-4EE5-B75E-C7D03ADBEC35}" destId="{2331648C-4C20-488F-B2FE-DD402665C237}" srcOrd="0" destOrd="0" parTransId="{D313BEFA-C145-4B1F-B3EC-8148734917DC}" sibTransId="{FD33A125-8674-4440-BE2F-B4565E84972E}"/>
    <dgm:cxn modelId="{A08B62C7-24EB-4B0D-85EE-507E0F159777}" type="presOf" srcId="{270DDD16-D57A-410D-93E0-6236E84A82DA}" destId="{C1EC60FF-D3EE-419F-A479-27C618AB8CE8}" srcOrd="0" destOrd="0" presId="urn:microsoft.com/office/officeart/2005/8/layout/default"/>
    <dgm:cxn modelId="{933E281F-6E8A-4691-AAB5-6E1353B53079}" srcId="{99158A54-C4A4-4EE5-B75E-C7D03ADBEC35}" destId="{2911A75C-F589-46D4-92D4-D35F99E93361}" srcOrd="3" destOrd="0" parTransId="{D66F0434-FC05-48D9-8900-59BD667925B9}" sibTransId="{1740E9FE-48EE-437C-A932-F24B915A3DD8}"/>
    <dgm:cxn modelId="{F28B26DE-DDCB-4DAE-A4E6-7B213459E148}" type="presOf" srcId="{0B378A44-459A-47C2-8D0E-F6386A51DADB}" destId="{01F8C2AE-08D7-4D87-BDEF-C168BD152BFF}" srcOrd="0" destOrd="0" presId="urn:microsoft.com/office/officeart/2005/8/layout/default"/>
    <dgm:cxn modelId="{1E46D059-CB48-437F-B828-7E69631FA3FA}" srcId="{99158A54-C4A4-4EE5-B75E-C7D03ADBEC35}" destId="{660CDDE5-D737-4B9E-A509-B0C4ED472F27}" srcOrd="1" destOrd="0" parTransId="{79A8B1BC-71B4-4013-82B2-640C4790DBBE}" sibTransId="{92896F9A-381B-4AD1-B0DA-6E783A06BFCD}"/>
    <dgm:cxn modelId="{88540B10-4C5D-46A8-A963-0B4376FECE50}" srcId="{99158A54-C4A4-4EE5-B75E-C7D03ADBEC35}" destId="{270DDD16-D57A-410D-93E0-6236E84A82DA}" srcOrd="2" destOrd="0" parTransId="{998A74A0-2C68-4C3F-9366-97558224D03E}" sibTransId="{F4DCDB10-C4C5-40A3-A8C5-4A873BE126FE}"/>
    <dgm:cxn modelId="{92B50A08-D8D6-493D-8891-E459F18EE077}" type="presOf" srcId="{660CDDE5-D737-4B9E-A509-B0C4ED472F27}" destId="{A2D62291-1978-455D-A5C3-4D77A142D156}" srcOrd="0" destOrd="0" presId="urn:microsoft.com/office/officeart/2005/8/layout/default"/>
    <dgm:cxn modelId="{39BEC31A-16F0-4E4B-9D94-947711220BC0}" type="presOf" srcId="{99158A54-C4A4-4EE5-B75E-C7D03ADBEC35}" destId="{C9FEFEA7-7B60-4993-AE51-7901F6378AE4}" srcOrd="0" destOrd="0" presId="urn:microsoft.com/office/officeart/2005/8/layout/default"/>
    <dgm:cxn modelId="{A9949C46-A321-4F26-B963-293AF4D3BF71}" srcId="{99158A54-C4A4-4EE5-B75E-C7D03ADBEC35}" destId="{0B378A44-459A-47C2-8D0E-F6386A51DADB}" srcOrd="4" destOrd="0" parTransId="{FEC44EEE-96D2-4E06-999D-2D1BC75A3CFA}" sibTransId="{E915C000-6358-471B-A883-5F17D7A22D23}"/>
    <dgm:cxn modelId="{AC06C94C-9035-4FD3-985C-E93776040256}" type="presOf" srcId="{2911A75C-F589-46D4-92D4-D35F99E93361}" destId="{EDB1C4B7-0EDA-4BAF-9706-1E9698B3674C}" srcOrd="0" destOrd="0" presId="urn:microsoft.com/office/officeart/2005/8/layout/default"/>
    <dgm:cxn modelId="{AD65E207-3365-4D5C-A0BD-BFE0F21CA336}" type="presParOf" srcId="{C9FEFEA7-7B60-4993-AE51-7901F6378AE4}" destId="{6377CD9F-18D4-45CF-B319-C7DA891B0C3B}" srcOrd="0" destOrd="0" presId="urn:microsoft.com/office/officeart/2005/8/layout/default"/>
    <dgm:cxn modelId="{3D8A2108-188A-4678-8136-7138F913CE96}" type="presParOf" srcId="{C9FEFEA7-7B60-4993-AE51-7901F6378AE4}" destId="{24A1BADC-E813-4A65-A331-16A2EFCD8C08}" srcOrd="1" destOrd="0" presId="urn:microsoft.com/office/officeart/2005/8/layout/default"/>
    <dgm:cxn modelId="{712A891C-683E-451E-BD80-3D60AF9FF181}" type="presParOf" srcId="{C9FEFEA7-7B60-4993-AE51-7901F6378AE4}" destId="{A2D62291-1978-455D-A5C3-4D77A142D156}" srcOrd="2" destOrd="0" presId="urn:microsoft.com/office/officeart/2005/8/layout/default"/>
    <dgm:cxn modelId="{AD8EE359-07B6-46E7-B33A-024353B0A90F}" type="presParOf" srcId="{C9FEFEA7-7B60-4993-AE51-7901F6378AE4}" destId="{C3C9AEC3-7508-436B-8587-577830B9509F}" srcOrd="3" destOrd="0" presId="urn:microsoft.com/office/officeart/2005/8/layout/default"/>
    <dgm:cxn modelId="{ECD8BE07-7421-4DFA-B82A-4CC503FAFBD0}" type="presParOf" srcId="{C9FEFEA7-7B60-4993-AE51-7901F6378AE4}" destId="{C1EC60FF-D3EE-419F-A479-27C618AB8CE8}" srcOrd="4" destOrd="0" presId="urn:microsoft.com/office/officeart/2005/8/layout/default"/>
    <dgm:cxn modelId="{4E733BB1-4273-4002-8DCF-EF9C4CED6CD0}" type="presParOf" srcId="{C9FEFEA7-7B60-4993-AE51-7901F6378AE4}" destId="{9D28B294-026A-4F87-81E6-0181C90F3669}" srcOrd="5" destOrd="0" presId="urn:microsoft.com/office/officeart/2005/8/layout/default"/>
    <dgm:cxn modelId="{44876914-ACAA-4199-8516-B9B2CC108ADF}" type="presParOf" srcId="{C9FEFEA7-7B60-4993-AE51-7901F6378AE4}" destId="{EDB1C4B7-0EDA-4BAF-9706-1E9698B3674C}" srcOrd="6" destOrd="0" presId="urn:microsoft.com/office/officeart/2005/8/layout/default"/>
    <dgm:cxn modelId="{D47F3D81-48F2-4920-A406-6782D146EB0F}" type="presParOf" srcId="{C9FEFEA7-7B60-4993-AE51-7901F6378AE4}" destId="{BA20725A-F9BD-4E2D-B249-D049AAF3824E}" srcOrd="7" destOrd="0" presId="urn:microsoft.com/office/officeart/2005/8/layout/default"/>
    <dgm:cxn modelId="{5203DA3A-9886-44ED-B5D6-C2A872BC3EEA}" type="presParOf" srcId="{C9FEFEA7-7B60-4993-AE51-7901F6378AE4}" destId="{01F8C2AE-08D7-4D87-BDEF-C168BD152BF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6B0BF2-8F75-4BA9-8A98-8BFA38671A05}" type="doc">
      <dgm:prSet loTypeId="urn:microsoft.com/office/officeart/2005/8/layout/cycle8" loCatId="cycle" qsTypeId="urn:microsoft.com/office/officeart/2005/8/quickstyle/simple5" qsCatId="simple" csTypeId="urn:microsoft.com/office/officeart/2005/8/colors/accent2_3" csCatId="accent2" phldr="1"/>
      <dgm:spPr/>
    </dgm:pt>
    <dgm:pt modelId="{3D3F7C70-5C46-4529-8D34-AED1D99583B0}">
      <dgm:prSet phldrT="[Texte]" custT="1"/>
      <dgm:spPr/>
      <dgm:t>
        <a:bodyPr/>
        <a:lstStyle/>
        <a:p>
          <a:r>
            <a:rPr lang="ar-DZ" sz="2000" b="1" dirty="0" smtClean="0">
              <a:solidFill>
                <a:schemeClr val="tx1"/>
              </a:solidFill>
              <a:latin typeface="Arabic Typesetting" panose="03020402040406030203" pitchFamily="66" charset="-78"/>
              <a:cs typeface="Arabic Typesetting" panose="03020402040406030203" pitchFamily="66" charset="-78"/>
            </a:rPr>
            <a:t>الأمانة والاستقامة: </a:t>
          </a:r>
          <a:r>
            <a:rPr lang="ar-DZ" sz="2000" b="0" dirty="0" smtClean="0">
              <a:solidFill>
                <a:schemeClr val="tx1"/>
              </a:solidFill>
              <a:latin typeface="Arabic Typesetting" panose="03020402040406030203" pitchFamily="66" charset="-78"/>
              <a:cs typeface="Arabic Typesetting" panose="03020402040406030203" pitchFamily="66" charset="-78"/>
            </a:rPr>
            <a:t>التزام الموظف بالحقوق وتجنب استغلال المنصب لمصالح شخصية.</a:t>
          </a:r>
          <a:endParaRPr lang="fr-FR" sz="2000" b="1" dirty="0">
            <a:solidFill>
              <a:schemeClr val="tx1"/>
            </a:solidFill>
            <a:latin typeface="Arabic Typesetting" panose="03020402040406030203" pitchFamily="66" charset="-78"/>
            <a:cs typeface="Arabic Typesetting" panose="03020402040406030203" pitchFamily="66" charset="-78"/>
          </a:endParaRPr>
        </a:p>
      </dgm:t>
    </dgm:pt>
    <dgm:pt modelId="{44098288-DF2D-4401-A663-B16F9EF063CB}" type="parTrans" cxnId="{EEF6FCD7-C1AF-4357-85C2-19D1502CEF3B}">
      <dgm:prSet/>
      <dgm:spPr/>
      <dgm:t>
        <a:bodyPr/>
        <a:lstStyle/>
        <a:p>
          <a:endParaRPr lang="fr-FR">
            <a:solidFill>
              <a:schemeClr val="tx1"/>
            </a:solidFill>
            <a:latin typeface="Arabic Typesetting" panose="03020402040406030203" pitchFamily="66" charset="-78"/>
            <a:cs typeface="Arabic Typesetting" panose="03020402040406030203" pitchFamily="66" charset="-78"/>
          </a:endParaRPr>
        </a:p>
      </dgm:t>
    </dgm:pt>
    <dgm:pt modelId="{2C602487-74FD-4969-B804-9D236356EEA0}" type="sibTrans" cxnId="{EEF6FCD7-C1AF-4357-85C2-19D1502CEF3B}">
      <dgm:prSet/>
      <dgm:spPr/>
      <dgm:t>
        <a:bodyPr/>
        <a:lstStyle/>
        <a:p>
          <a:endParaRPr lang="fr-FR">
            <a:solidFill>
              <a:schemeClr val="tx1"/>
            </a:solidFill>
            <a:latin typeface="Arabic Typesetting" panose="03020402040406030203" pitchFamily="66" charset="-78"/>
            <a:cs typeface="Arabic Typesetting" panose="03020402040406030203" pitchFamily="66" charset="-78"/>
          </a:endParaRPr>
        </a:p>
      </dgm:t>
    </dgm:pt>
    <dgm:pt modelId="{4667050C-AF3F-4E96-B230-8BC9B07B48A9}">
      <dgm:prSet phldrT="[Texte]"/>
      <dgm:spPr/>
      <dgm:t>
        <a:bodyPr/>
        <a:lstStyle/>
        <a:p>
          <a:r>
            <a:rPr lang="ar-DZ" b="1" dirty="0" smtClean="0">
              <a:solidFill>
                <a:schemeClr val="tx1"/>
              </a:solidFill>
              <a:latin typeface="Arabic Typesetting" panose="03020402040406030203" pitchFamily="66" charset="-78"/>
              <a:cs typeface="Arabic Typesetting" panose="03020402040406030203" pitchFamily="66" charset="-78"/>
            </a:rPr>
            <a:t>الاستقلالية والموضوعية: </a:t>
          </a:r>
          <a:r>
            <a:rPr lang="ar-DZ" b="0" dirty="0" smtClean="0">
              <a:solidFill>
                <a:schemeClr val="tx1"/>
              </a:solidFill>
              <a:latin typeface="Arabic Typesetting" panose="03020402040406030203" pitchFamily="66" charset="-78"/>
              <a:cs typeface="Arabic Typesetting" panose="03020402040406030203" pitchFamily="66" charset="-78"/>
            </a:rPr>
            <a:t>اتخاذ قرارات محايدة وغير متأثرة بالمصالح الشخصية.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9C9F80AE-ECD2-4A4F-B92A-97FE3B94E2AD}" type="parTrans" cxnId="{58E037D6-085E-4C16-9603-74E54CCBB751}">
      <dgm:prSet/>
      <dgm:spPr/>
      <dgm:t>
        <a:bodyPr/>
        <a:lstStyle/>
        <a:p>
          <a:endParaRPr lang="fr-FR">
            <a:solidFill>
              <a:schemeClr val="tx1"/>
            </a:solidFill>
            <a:latin typeface="Arabic Typesetting" panose="03020402040406030203" pitchFamily="66" charset="-78"/>
            <a:cs typeface="Arabic Typesetting" panose="03020402040406030203" pitchFamily="66" charset="-78"/>
          </a:endParaRPr>
        </a:p>
      </dgm:t>
    </dgm:pt>
    <dgm:pt modelId="{DBEF94BD-226D-4D47-AF64-CA6A972C7E33}" type="sibTrans" cxnId="{58E037D6-085E-4C16-9603-74E54CCBB751}">
      <dgm:prSet/>
      <dgm:spPr/>
      <dgm:t>
        <a:bodyPr/>
        <a:lstStyle/>
        <a:p>
          <a:endParaRPr lang="fr-FR">
            <a:solidFill>
              <a:schemeClr val="tx1"/>
            </a:solidFill>
            <a:latin typeface="Arabic Typesetting" panose="03020402040406030203" pitchFamily="66" charset="-78"/>
            <a:cs typeface="Arabic Typesetting" panose="03020402040406030203" pitchFamily="66" charset="-78"/>
          </a:endParaRPr>
        </a:p>
      </dgm:t>
    </dgm:pt>
    <dgm:pt modelId="{62B220E0-291C-41E4-8DC6-127ED91C62B3}">
      <dgm:prSet phldrT="[Texte]" custT="1"/>
      <dgm:spPr/>
      <dgm:t>
        <a:bodyPr/>
        <a:lstStyle/>
        <a:p>
          <a:r>
            <a:rPr lang="ar-DZ" sz="2000" b="1" dirty="0" smtClean="0">
              <a:solidFill>
                <a:schemeClr val="tx1"/>
              </a:solidFill>
              <a:latin typeface="Arabic Typesetting" panose="03020402040406030203" pitchFamily="66" charset="-78"/>
              <a:cs typeface="Arabic Typesetting" panose="03020402040406030203" pitchFamily="66" charset="-78"/>
            </a:rPr>
            <a:t>النزاهة والشفافية: </a:t>
          </a:r>
          <a:r>
            <a:rPr lang="ar-DZ" sz="2000" b="0" dirty="0" smtClean="0">
              <a:solidFill>
                <a:schemeClr val="tx1"/>
              </a:solidFill>
              <a:latin typeface="Arabic Typesetting" panose="03020402040406030203" pitchFamily="66" charset="-78"/>
              <a:cs typeface="Arabic Typesetting" panose="03020402040406030203" pitchFamily="66" charset="-78"/>
            </a:rPr>
            <a:t>أداء الواجبات دون محاباة، مع وضوح المعلومات داخل المنظمة لتحقيق العدالة والانضباط.</a:t>
          </a:r>
          <a:endParaRPr lang="fr-FR" sz="2000" b="1" dirty="0">
            <a:solidFill>
              <a:schemeClr val="tx1"/>
            </a:solidFill>
            <a:latin typeface="Arabic Typesetting" panose="03020402040406030203" pitchFamily="66" charset="-78"/>
            <a:cs typeface="Arabic Typesetting" panose="03020402040406030203" pitchFamily="66" charset="-78"/>
          </a:endParaRPr>
        </a:p>
      </dgm:t>
    </dgm:pt>
    <dgm:pt modelId="{7E563D9B-EE14-4CC5-82AB-136F611B8832}" type="parTrans" cxnId="{4219D3CC-0342-4147-B6D5-7DC99845B0CE}">
      <dgm:prSet/>
      <dgm:spPr/>
      <dgm:t>
        <a:bodyPr/>
        <a:lstStyle/>
        <a:p>
          <a:endParaRPr lang="fr-FR">
            <a:solidFill>
              <a:schemeClr val="tx1"/>
            </a:solidFill>
            <a:latin typeface="Arabic Typesetting" panose="03020402040406030203" pitchFamily="66" charset="-78"/>
            <a:cs typeface="Arabic Typesetting" panose="03020402040406030203" pitchFamily="66" charset="-78"/>
          </a:endParaRPr>
        </a:p>
      </dgm:t>
    </dgm:pt>
    <dgm:pt modelId="{4AAB0F76-9F2B-43E8-8870-CC0768456395}" type="sibTrans" cxnId="{4219D3CC-0342-4147-B6D5-7DC99845B0CE}">
      <dgm:prSet/>
      <dgm:spPr/>
      <dgm:t>
        <a:bodyPr/>
        <a:lstStyle/>
        <a:p>
          <a:endParaRPr lang="fr-FR">
            <a:solidFill>
              <a:schemeClr val="tx1"/>
            </a:solidFill>
            <a:latin typeface="Arabic Typesetting" panose="03020402040406030203" pitchFamily="66" charset="-78"/>
            <a:cs typeface="Arabic Typesetting" panose="03020402040406030203" pitchFamily="66" charset="-78"/>
          </a:endParaRPr>
        </a:p>
      </dgm:t>
    </dgm:pt>
    <dgm:pt modelId="{D403F64D-B9D0-4F2E-8181-55FDA7642BCB}" type="pres">
      <dgm:prSet presAssocID="{826B0BF2-8F75-4BA9-8A98-8BFA38671A05}" presName="compositeShape" presStyleCnt="0">
        <dgm:presLayoutVars>
          <dgm:chMax val="7"/>
          <dgm:dir/>
          <dgm:resizeHandles val="exact"/>
        </dgm:presLayoutVars>
      </dgm:prSet>
      <dgm:spPr/>
    </dgm:pt>
    <dgm:pt modelId="{1E10344B-2AC9-4D2F-B036-679FD81716F9}" type="pres">
      <dgm:prSet presAssocID="{826B0BF2-8F75-4BA9-8A98-8BFA38671A05}" presName="wedge1" presStyleLbl="node1" presStyleIdx="0" presStyleCnt="3"/>
      <dgm:spPr/>
      <dgm:t>
        <a:bodyPr/>
        <a:lstStyle/>
        <a:p>
          <a:endParaRPr lang="fr-FR"/>
        </a:p>
      </dgm:t>
    </dgm:pt>
    <dgm:pt modelId="{6871F171-A878-48AD-8498-65AF274B29FC}" type="pres">
      <dgm:prSet presAssocID="{826B0BF2-8F75-4BA9-8A98-8BFA38671A05}" presName="dummy1a" presStyleCnt="0"/>
      <dgm:spPr/>
    </dgm:pt>
    <dgm:pt modelId="{60947CDF-E9CF-4387-9073-7ACF08867361}" type="pres">
      <dgm:prSet presAssocID="{826B0BF2-8F75-4BA9-8A98-8BFA38671A05}" presName="dummy1b" presStyleCnt="0"/>
      <dgm:spPr/>
    </dgm:pt>
    <dgm:pt modelId="{08201539-B05C-4C6C-A3A2-DCE68F4EABDC}" type="pres">
      <dgm:prSet presAssocID="{826B0BF2-8F75-4BA9-8A98-8BFA38671A05}" presName="wedge1Tx" presStyleLbl="node1" presStyleIdx="0" presStyleCnt="3">
        <dgm:presLayoutVars>
          <dgm:chMax val="0"/>
          <dgm:chPref val="0"/>
          <dgm:bulletEnabled val="1"/>
        </dgm:presLayoutVars>
      </dgm:prSet>
      <dgm:spPr/>
      <dgm:t>
        <a:bodyPr/>
        <a:lstStyle/>
        <a:p>
          <a:endParaRPr lang="fr-FR"/>
        </a:p>
      </dgm:t>
    </dgm:pt>
    <dgm:pt modelId="{A43DC7F1-6E6A-4E48-A4DE-81B9FB478ABD}" type="pres">
      <dgm:prSet presAssocID="{826B0BF2-8F75-4BA9-8A98-8BFA38671A05}" presName="wedge2" presStyleLbl="node1" presStyleIdx="1" presStyleCnt="3"/>
      <dgm:spPr/>
      <dgm:t>
        <a:bodyPr/>
        <a:lstStyle/>
        <a:p>
          <a:endParaRPr lang="fr-FR"/>
        </a:p>
      </dgm:t>
    </dgm:pt>
    <dgm:pt modelId="{6A3A1547-EE08-4CDA-98DA-3BABBA4025DA}" type="pres">
      <dgm:prSet presAssocID="{826B0BF2-8F75-4BA9-8A98-8BFA38671A05}" presName="dummy2a" presStyleCnt="0"/>
      <dgm:spPr/>
    </dgm:pt>
    <dgm:pt modelId="{4DE50537-3EBF-4335-A9EC-2084B497FACF}" type="pres">
      <dgm:prSet presAssocID="{826B0BF2-8F75-4BA9-8A98-8BFA38671A05}" presName="dummy2b" presStyleCnt="0"/>
      <dgm:spPr/>
    </dgm:pt>
    <dgm:pt modelId="{534EF413-07CA-465D-8614-CDCAB85EADE3}" type="pres">
      <dgm:prSet presAssocID="{826B0BF2-8F75-4BA9-8A98-8BFA38671A05}" presName="wedge2Tx" presStyleLbl="node1" presStyleIdx="1" presStyleCnt="3">
        <dgm:presLayoutVars>
          <dgm:chMax val="0"/>
          <dgm:chPref val="0"/>
          <dgm:bulletEnabled val="1"/>
        </dgm:presLayoutVars>
      </dgm:prSet>
      <dgm:spPr/>
      <dgm:t>
        <a:bodyPr/>
        <a:lstStyle/>
        <a:p>
          <a:endParaRPr lang="fr-FR"/>
        </a:p>
      </dgm:t>
    </dgm:pt>
    <dgm:pt modelId="{0B39A882-F1C0-4C6F-8A6E-A985FB8C6C58}" type="pres">
      <dgm:prSet presAssocID="{826B0BF2-8F75-4BA9-8A98-8BFA38671A05}" presName="wedge3" presStyleLbl="node1" presStyleIdx="2" presStyleCnt="3"/>
      <dgm:spPr/>
    </dgm:pt>
    <dgm:pt modelId="{F6C7EBF6-436A-43D6-8B3F-7B5FACCBD06E}" type="pres">
      <dgm:prSet presAssocID="{826B0BF2-8F75-4BA9-8A98-8BFA38671A05}" presName="dummy3a" presStyleCnt="0"/>
      <dgm:spPr/>
    </dgm:pt>
    <dgm:pt modelId="{6A9A17E5-07AC-48A3-9FB7-7FC0EDD2B006}" type="pres">
      <dgm:prSet presAssocID="{826B0BF2-8F75-4BA9-8A98-8BFA38671A05}" presName="dummy3b" presStyleCnt="0"/>
      <dgm:spPr/>
    </dgm:pt>
    <dgm:pt modelId="{3881E454-596D-4BA8-84BC-8D24B4E3BDA2}" type="pres">
      <dgm:prSet presAssocID="{826B0BF2-8F75-4BA9-8A98-8BFA38671A05}" presName="wedge3Tx" presStyleLbl="node1" presStyleIdx="2" presStyleCnt="3">
        <dgm:presLayoutVars>
          <dgm:chMax val="0"/>
          <dgm:chPref val="0"/>
          <dgm:bulletEnabled val="1"/>
        </dgm:presLayoutVars>
      </dgm:prSet>
      <dgm:spPr/>
    </dgm:pt>
    <dgm:pt modelId="{4AB8EF15-E076-4E40-B6C5-62B54436C983}" type="pres">
      <dgm:prSet presAssocID="{2C602487-74FD-4969-B804-9D236356EEA0}" presName="arrowWedge1" presStyleLbl="fgSibTrans2D1" presStyleIdx="0" presStyleCnt="3"/>
      <dgm:spPr/>
    </dgm:pt>
    <dgm:pt modelId="{3C1A6686-40BD-4953-980D-B760B04E5C40}" type="pres">
      <dgm:prSet presAssocID="{DBEF94BD-226D-4D47-AF64-CA6A972C7E33}" presName="arrowWedge2" presStyleLbl="fgSibTrans2D1" presStyleIdx="1" presStyleCnt="3"/>
      <dgm:spPr/>
    </dgm:pt>
    <dgm:pt modelId="{B925DC76-714F-4DF6-8368-7D2FDF79641B}" type="pres">
      <dgm:prSet presAssocID="{4AAB0F76-9F2B-43E8-8870-CC0768456395}" presName="arrowWedge3" presStyleLbl="fgSibTrans2D1" presStyleIdx="2" presStyleCnt="3"/>
      <dgm:spPr/>
    </dgm:pt>
  </dgm:ptLst>
  <dgm:cxnLst>
    <dgm:cxn modelId="{DC6A6E65-94BD-40A9-B128-CEB3C470986B}" type="presOf" srcId="{62B220E0-291C-41E4-8DC6-127ED91C62B3}" destId="{3881E454-596D-4BA8-84BC-8D24B4E3BDA2}" srcOrd="1" destOrd="0" presId="urn:microsoft.com/office/officeart/2005/8/layout/cycle8"/>
    <dgm:cxn modelId="{91E2A730-D301-4FE5-8776-1E494E9F5AD2}" type="presOf" srcId="{826B0BF2-8F75-4BA9-8A98-8BFA38671A05}" destId="{D403F64D-B9D0-4F2E-8181-55FDA7642BCB}" srcOrd="0" destOrd="0" presId="urn:microsoft.com/office/officeart/2005/8/layout/cycle8"/>
    <dgm:cxn modelId="{742FEBCB-B114-497B-A1CF-AE473E30ACEA}" type="presOf" srcId="{62B220E0-291C-41E4-8DC6-127ED91C62B3}" destId="{0B39A882-F1C0-4C6F-8A6E-A985FB8C6C58}" srcOrd="0" destOrd="0" presId="urn:microsoft.com/office/officeart/2005/8/layout/cycle8"/>
    <dgm:cxn modelId="{0C8AA253-BC97-4EC1-B7AA-92EDAC2306DD}" type="presOf" srcId="{3D3F7C70-5C46-4529-8D34-AED1D99583B0}" destId="{1E10344B-2AC9-4D2F-B036-679FD81716F9}" srcOrd="0" destOrd="0" presId="urn:microsoft.com/office/officeart/2005/8/layout/cycle8"/>
    <dgm:cxn modelId="{9F82D27D-1497-433F-917E-66383A0A3C45}" type="presOf" srcId="{3D3F7C70-5C46-4529-8D34-AED1D99583B0}" destId="{08201539-B05C-4C6C-A3A2-DCE68F4EABDC}" srcOrd="1" destOrd="0" presId="urn:microsoft.com/office/officeart/2005/8/layout/cycle8"/>
    <dgm:cxn modelId="{EEF6FCD7-C1AF-4357-85C2-19D1502CEF3B}" srcId="{826B0BF2-8F75-4BA9-8A98-8BFA38671A05}" destId="{3D3F7C70-5C46-4529-8D34-AED1D99583B0}" srcOrd="0" destOrd="0" parTransId="{44098288-DF2D-4401-A663-B16F9EF063CB}" sibTransId="{2C602487-74FD-4969-B804-9D236356EEA0}"/>
    <dgm:cxn modelId="{4219D3CC-0342-4147-B6D5-7DC99845B0CE}" srcId="{826B0BF2-8F75-4BA9-8A98-8BFA38671A05}" destId="{62B220E0-291C-41E4-8DC6-127ED91C62B3}" srcOrd="2" destOrd="0" parTransId="{7E563D9B-EE14-4CC5-82AB-136F611B8832}" sibTransId="{4AAB0F76-9F2B-43E8-8870-CC0768456395}"/>
    <dgm:cxn modelId="{E6BBF003-26E2-496E-B693-5BE0C19169C9}" type="presOf" srcId="{4667050C-AF3F-4E96-B230-8BC9B07B48A9}" destId="{534EF413-07CA-465D-8614-CDCAB85EADE3}" srcOrd="1" destOrd="0" presId="urn:microsoft.com/office/officeart/2005/8/layout/cycle8"/>
    <dgm:cxn modelId="{88FA6E62-E5A2-4813-8C5C-CEEC821D6997}" type="presOf" srcId="{4667050C-AF3F-4E96-B230-8BC9B07B48A9}" destId="{A43DC7F1-6E6A-4E48-A4DE-81B9FB478ABD}" srcOrd="0" destOrd="0" presId="urn:microsoft.com/office/officeart/2005/8/layout/cycle8"/>
    <dgm:cxn modelId="{58E037D6-085E-4C16-9603-74E54CCBB751}" srcId="{826B0BF2-8F75-4BA9-8A98-8BFA38671A05}" destId="{4667050C-AF3F-4E96-B230-8BC9B07B48A9}" srcOrd="1" destOrd="0" parTransId="{9C9F80AE-ECD2-4A4F-B92A-97FE3B94E2AD}" sibTransId="{DBEF94BD-226D-4D47-AF64-CA6A972C7E33}"/>
    <dgm:cxn modelId="{E22DF2DF-C44B-4116-99BB-1A66442E8D06}" type="presParOf" srcId="{D403F64D-B9D0-4F2E-8181-55FDA7642BCB}" destId="{1E10344B-2AC9-4D2F-B036-679FD81716F9}" srcOrd="0" destOrd="0" presId="urn:microsoft.com/office/officeart/2005/8/layout/cycle8"/>
    <dgm:cxn modelId="{5212B619-7D89-4C13-971F-F7A4449113AB}" type="presParOf" srcId="{D403F64D-B9D0-4F2E-8181-55FDA7642BCB}" destId="{6871F171-A878-48AD-8498-65AF274B29FC}" srcOrd="1" destOrd="0" presId="urn:microsoft.com/office/officeart/2005/8/layout/cycle8"/>
    <dgm:cxn modelId="{C792F460-000C-4D59-A5B6-D853A6948079}" type="presParOf" srcId="{D403F64D-B9D0-4F2E-8181-55FDA7642BCB}" destId="{60947CDF-E9CF-4387-9073-7ACF08867361}" srcOrd="2" destOrd="0" presId="urn:microsoft.com/office/officeart/2005/8/layout/cycle8"/>
    <dgm:cxn modelId="{955099B9-2A07-4CE1-B070-0208CCCC9331}" type="presParOf" srcId="{D403F64D-B9D0-4F2E-8181-55FDA7642BCB}" destId="{08201539-B05C-4C6C-A3A2-DCE68F4EABDC}" srcOrd="3" destOrd="0" presId="urn:microsoft.com/office/officeart/2005/8/layout/cycle8"/>
    <dgm:cxn modelId="{C1B5C856-35FC-4C0B-A8FD-8702F4347D26}" type="presParOf" srcId="{D403F64D-B9D0-4F2E-8181-55FDA7642BCB}" destId="{A43DC7F1-6E6A-4E48-A4DE-81B9FB478ABD}" srcOrd="4" destOrd="0" presId="urn:microsoft.com/office/officeart/2005/8/layout/cycle8"/>
    <dgm:cxn modelId="{B6A61137-7D4D-4FC1-9542-B2501ED96E25}" type="presParOf" srcId="{D403F64D-B9D0-4F2E-8181-55FDA7642BCB}" destId="{6A3A1547-EE08-4CDA-98DA-3BABBA4025DA}" srcOrd="5" destOrd="0" presId="urn:microsoft.com/office/officeart/2005/8/layout/cycle8"/>
    <dgm:cxn modelId="{6FB48155-9622-43B6-A939-AD1DD593EA1F}" type="presParOf" srcId="{D403F64D-B9D0-4F2E-8181-55FDA7642BCB}" destId="{4DE50537-3EBF-4335-A9EC-2084B497FACF}" srcOrd="6" destOrd="0" presId="urn:microsoft.com/office/officeart/2005/8/layout/cycle8"/>
    <dgm:cxn modelId="{74B07C79-CDAA-4731-8D03-2EA5EB2595E7}" type="presParOf" srcId="{D403F64D-B9D0-4F2E-8181-55FDA7642BCB}" destId="{534EF413-07CA-465D-8614-CDCAB85EADE3}" srcOrd="7" destOrd="0" presId="urn:microsoft.com/office/officeart/2005/8/layout/cycle8"/>
    <dgm:cxn modelId="{AA25C596-B5DA-4A17-B50C-E1E911444DE9}" type="presParOf" srcId="{D403F64D-B9D0-4F2E-8181-55FDA7642BCB}" destId="{0B39A882-F1C0-4C6F-8A6E-A985FB8C6C58}" srcOrd="8" destOrd="0" presId="urn:microsoft.com/office/officeart/2005/8/layout/cycle8"/>
    <dgm:cxn modelId="{7DB5853F-A14D-4DB6-902A-5E095055782A}" type="presParOf" srcId="{D403F64D-B9D0-4F2E-8181-55FDA7642BCB}" destId="{F6C7EBF6-436A-43D6-8B3F-7B5FACCBD06E}" srcOrd="9" destOrd="0" presId="urn:microsoft.com/office/officeart/2005/8/layout/cycle8"/>
    <dgm:cxn modelId="{8664C6AC-44DE-4B0B-8911-95AA1B6CBADE}" type="presParOf" srcId="{D403F64D-B9D0-4F2E-8181-55FDA7642BCB}" destId="{6A9A17E5-07AC-48A3-9FB7-7FC0EDD2B006}" srcOrd="10" destOrd="0" presId="urn:microsoft.com/office/officeart/2005/8/layout/cycle8"/>
    <dgm:cxn modelId="{8F1B3BCD-888E-43F0-A8BF-D8EC00BC6778}" type="presParOf" srcId="{D403F64D-B9D0-4F2E-8181-55FDA7642BCB}" destId="{3881E454-596D-4BA8-84BC-8D24B4E3BDA2}" srcOrd="11" destOrd="0" presId="urn:microsoft.com/office/officeart/2005/8/layout/cycle8"/>
    <dgm:cxn modelId="{B797ECEE-B8EE-4780-AB12-EA3BD898D779}" type="presParOf" srcId="{D403F64D-B9D0-4F2E-8181-55FDA7642BCB}" destId="{4AB8EF15-E076-4E40-B6C5-62B54436C983}" srcOrd="12" destOrd="0" presId="urn:microsoft.com/office/officeart/2005/8/layout/cycle8"/>
    <dgm:cxn modelId="{710E1C5F-0EAD-49B6-AF03-7A3F11A81413}" type="presParOf" srcId="{D403F64D-B9D0-4F2E-8181-55FDA7642BCB}" destId="{3C1A6686-40BD-4953-980D-B760B04E5C40}" srcOrd="13" destOrd="0" presId="urn:microsoft.com/office/officeart/2005/8/layout/cycle8"/>
    <dgm:cxn modelId="{6B0DB109-CAE0-4B37-B07E-1B236B964457}" type="presParOf" srcId="{D403F64D-B9D0-4F2E-8181-55FDA7642BCB}" destId="{B925DC76-714F-4DF6-8368-7D2FDF79641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4551C6-7BE3-4C60-8F3D-A0B56EDEC78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fr-FR"/>
        </a:p>
      </dgm:t>
    </dgm:pt>
    <dgm:pt modelId="{1BD948C8-7C3B-444A-8EDB-B9910A0BB694}">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تنمية الرقابة الذاتية: </a:t>
          </a:r>
          <a:r>
            <a:rPr lang="ar-DZ" b="0" dirty="0" smtClean="0">
              <a:solidFill>
                <a:schemeClr val="tx1"/>
              </a:solidFill>
              <a:latin typeface="Arabic Typesetting" panose="03020402040406030203" pitchFamily="66" charset="-78"/>
              <a:cs typeface="Arabic Typesetting" panose="03020402040406030203" pitchFamily="66" charset="-78"/>
            </a:rPr>
            <a:t>تشجيع الموظفين على الانتباه لسلوكهم وتحسينه يما يخدم المصلحة العامة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B61E22EB-BF28-4183-8441-F44C5392E57D}" type="parTrans" cxnId="{A9EAAF59-B0BC-45CF-8F4B-5889252F080E}">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DF1C13E7-472D-4FA7-A21E-7BF4BA5B553E}" type="sibTrans" cxnId="{A9EAAF59-B0BC-45CF-8F4B-5889252F080E}">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394B8286-507D-4F3A-A41E-1BA6FE91B569}">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القائد كقدوة حسنة: </a:t>
          </a:r>
          <a:r>
            <a:rPr lang="ar-DZ" b="0" dirty="0" smtClean="0">
              <a:solidFill>
                <a:schemeClr val="tx1"/>
              </a:solidFill>
              <a:latin typeface="Arabic Typesetting" panose="03020402040406030203" pitchFamily="66" charset="-78"/>
              <a:cs typeface="Arabic Typesetting" panose="03020402040406030203" pitchFamily="66" charset="-78"/>
            </a:rPr>
            <a:t>يجب أن يكون القائد نموذجا في الالتزام بالأخلاقيات</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2EDF75AA-3FFB-4B59-86CD-89AC174006AB}" type="parTrans" cxnId="{06842E61-8F25-4647-88FA-753D65A8DDD2}">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5CCACD29-9AB3-428A-9B39-FCDDE8C0A69A}" type="sibTrans" cxnId="{06842E61-8F25-4647-88FA-753D65A8DDD2}">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18CBCF2-7FB5-4A6A-B0EE-BCD7BCCF4FC8}">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وضع الأنظمة الدقيقة: </a:t>
          </a:r>
          <a:r>
            <a:rPr lang="ar-DZ" b="0" dirty="0" smtClean="0">
              <a:solidFill>
                <a:schemeClr val="tx1"/>
              </a:solidFill>
              <a:latin typeface="Arabic Typesetting" panose="03020402040406030203" pitchFamily="66" charset="-78"/>
              <a:cs typeface="Arabic Typesetting" panose="03020402040406030203" pitchFamily="66" charset="-78"/>
            </a:rPr>
            <a:t>وضع قواعد واضحة لتوجيه السلوك</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048E2B1E-6EDF-4CEA-9014-6C7BDEE13E5C}" type="parTrans" cxnId="{DB48EE7B-AF3A-4549-8251-877FEB66CC1F}">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31401216-723F-46D6-BABF-90F32D71B065}" type="sibTrans" cxnId="{DB48EE7B-AF3A-4549-8251-877FEB66CC1F}">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09854B2-EAB0-4D21-B7A5-83E4AA245D3D}">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المحاسبة والمراقبة: </a:t>
          </a:r>
          <a:r>
            <a:rPr lang="ar-DZ" b="0" dirty="0" smtClean="0">
              <a:solidFill>
                <a:schemeClr val="tx1"/>
              </a:solidFill>
              <a:latin typeface="Arabic Typesetting" panose="03020402040406030203" pitchFamily="66" charset="-78"/>
              <a:cs typeface="Arabic Typesetting" panose="03020402040406030203" pitchFamily="66" charset="-78"/>
            </a:rPr>
            <a:t>متابعة الأداء لضمان الالتزام</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13C9B1B6-7E57-494D-AADB-BB7BC0714E92}" type="parTrans" cxnId="{D4825078-3C97-44A3-9F94-83F347C1B0B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0256AFB-C394-4D70-96FA-167EAEF3A79B}" type="sibTrans" cxnId="{D4825078-3C97-44A3-9F94-83F347C1B0B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A874631B-E619-4385-8E79-69DCAB81A497}">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التوعية بالفهم الديني والوطني: </a:t>
          </a:r>
          <a:r>
            <a:rPr lang="ar-DZ" b="0" dirty="0" smtClean="0">
              <a:solidFill>
                <a:schemeClr val="tx1"/>
              </a:solidFill>
              <a:latin typeface="Arabic Typesetting" panose="03020402040406030203" pitchFamily="66" charset="-78"/>
              <a:cs typeface="Arabic Typesetting" panose="03020402040406030203" pitchFamily="66" charset="-78"/>
            </a:rPr>
            <a:t>تعزيز قيمة العمل وأثره الايجابي</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D7CAC962-988A-4F83-88B2-69F66E55F4EF}" type="parTrans" cxnId="{6A1B3CAC-DD0C-4654-9ADD-AA68A4D11CF2}">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7C7842C1-2E75-43BE-8160-EB41AC96F0D2}" type="sibTrans" cxnId="{6A1B3CAC-DD0C-4654-9ADD-AA68A4D11CF2}">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9315833-7C13-4620-A7CE-E347D82B3B49}">
      <dgm:prSet phldrT="[Texte]"/>
      <dgm:spPr/>
      <dgm:t>
        <a:bodyPr/>
        <a:lstStyle/>
        <a:p>
          <a:pPr rtl="1"/>
          <a:r>
            <a:rPr lang="ar-DZ" b="1" dirty="0" smtClean="0">
              <a:solidFill>
                <a:schemeClr val="tx1"/>
              </a:solidFill>
              <a:latin typeface="Arabic Typesetting" panose="03020402040406030203" pitchFamily="66" charset="-78"/>
              <a:cs typeface="Arabic Typesetting" panose="03020402040406030203" pitchFamily="66" charset="-78"/>
            </a:rPr>
            <a:t>التقييم المستمر: </a:t>
          </a:r>
          <a:r>
            <a:rPr lang="ar-DZ" b="0" dirty="0" smtClean="0">
              <a:solidFill>
                <a:schemeClr val="tx1"/>
              </a:solidFill>
              <a:latin typeface="Arabic Typesetting" panose="03020402040406030203" pitchFamily="66" charset="-78"/>
              <a:cs typeface="Arabic Typesetting" panose="03020402040406030203" pitchFamily="66" charset="-78"/>
            </a:rPr>
            <a:t>تحفيز الموظفين وتحسين كفاءاتهم</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1D6E43E0-92A8-4B3F-BFBD-1DFF5C53EAB0}" type="parTrans" cxnId="{07A77682-B961-4ABF-BDED-B7EFF43D6D6A}">
      <dgm:prSet/>
      <dgm:spPr/>
      <dgm:t>
        <a:bodyPr/>
        <a:lstStyle/>
        <a:p>
          <a:endParaRPr lang="fr-FR"/>
        </a:p>
      </dgm:t>
    </dgm:pt>
    <dgm:pt modelId="{E7777CF3-4822-4DB6-A411-DE390C307F2F}" type="sibTrans" cxnId="{07A77682-B961-4ABF-BDED-B7EFF43D6D6A}">
      <dgm:prSet/>
      <dgm:spPr/>
      <dgm:t>
        <a:bodyPr/>
        <a:lstStyle/>
        <a:p>
          <a:endParaRPr lang="fr-FR"/>
        </a:p>
      </dgm:t>
    </dgm:pt>
    <dgm:pt modelId="{9E0D027B-B7FE-41B8-979D-21F15F739A85}">
      <dgm:prSet phldrT="[Texte]"/>
      <dgm:spPr/>
      <dgm:t>
        <a:bodyPr/>
        <a:lstStyle/>
        <a:p>
          <a:pPr rtl="1"/>
          <a:r>
            <a:rPr lang="ar-DZ" b="1" dirty="0" smtClean="0">
              <a:solidFill>
                <a:schemeClr val="tx1"/>
              </a:solidFill>
              <a:latin typeface="Arabic Typesetting" panose="03020402040406030203" pitchFamily="66" charset="-78"/>
              <a:cs typeface="Arabic Typesetting" panose="03020402040406030203" pitchFamily="66" charset="-78"/>
            </a:rPr>
            <a:t>أدوات الضبط الإداري: </a:t>
          </a:r>
          <a:r>
            <a:rPr lang="ar-DZ" b="0" dirty="0" smtClean="0">
              <a:solidFill>
                <a:schemeClr val="tx1"/>
              </a:solidFill>
              <a:latin typeface="Arabic Typesetting" panose="03020402040406030203" pitchFamily="66" charset="-78"/>
              <a:cs typeface="Arabic Typesetting" panose="03020402040406030203" pitchFamily="66" charset="-78"/>
            </a:rPr>
            <a:t>وجود نظام رقابي لضمان الالتزام</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833C09DD-3EDA-444C-BD8D-325D176E800C}" type="parTrans" cxnId="{BE0B2F1C-5461-4791-BA1E-8E74CCB434D7}">
      <dgm:prSet/>
      <dgm:spPr/>
      <dgm:t>
        <a:bodyPr/>
        <a:lstStyle/>
        <a:p>
          <a:endParaRPr lang="fr-FR"/>
        </a:p>
      </dgm:t>
    </dgm:pt>
    <dgm:pt modelId="{740C31DB-4646-4F1C-B1F2-106346935CA5}" type="sibTrans" cxnId="{BE0B2F1C-5461-4791-BA1E-8E74CCB434D7}">
      <dgm:prSet/>
      <dgm:spPr/>
      <dgm:t>
        <a:bodyPr/>
        <a:lstStyle/>
        <a:p>
          <a:endParaRPr lang="fr-FR"/>
        </a:p>
      </dgm:t>
    </dgm:pt>
    <dgm:pt modelId="{F14E33B2-1A07-4D59-BC16-D8E6D0DECB42}" type="pres">
      <dgm:prSet presAssocID="{F14551C6-7BE3-4C60-8F3D-A0B56EDEC78A}" presName="diagram" presStyleCnt="0">
        <dgm:presLayoutVars>
          <dgm:dir val="rev"/>
          <dgm:resizeHandles val="exact"/>
        </dgm:presLayoutVars>
      </dgm:prSet>
      <dgm:spPr/>
    </dgm:pt>
    <dgm:pt modelId="{B970842E-6A18-4681-9E0B-2085BFB1AAE5}" type="pres">
      <dgm:prSet presAssocID="{1BD948C8-7C3B-444A-8EDB-B9910A0BB694}" presName="node" presStyleLbl="node1" presStyleIdx="0" presStyleCnt="7">
        <dgm:presLayoutVars>
          <dgm:bulletEnabled val="1"/>
        </dgm:presLayoutVars>
      </dgm:prSet>
      <dgm:spPr/>
      <dgm:t>
        <a:bodyPr/>
        <a:lstStyle/>
        <a:p>
          <a:endParaRPr lang="fr-FR"/>
        </a:p>
      </dgm:t>
    </dgm:pt>
    <dgm:pt modelId="{567BA47B-389B-43DC-B0FA-A9C2B682DD79}" type="pres">
      <dgm:prSet presAssocID="{DF1C13E7-472D-4FA7-A21E-7BF4BA5B553E}" presName="sibTrans" presStyleCnt="0"/>
      <dgm:spPr/>
    </dgm:pt>
    <dgm:pt modelId="{375AAD09-954D-4934-9E34-A70B6A6ABFAA}" type="pres">
      <dgm:prSet presAssocID="{394B8286-507D-4F3A-A41E-1BA6FE91B569}" presName="node" presStyleLbl="node1" presStyleIdx="1" presStyleCnt="7">
        <dgm:presLayoutVars>
          <dgm:bulletEnabled val="1"/>
        </dgm:presLayoutVars>
      </dgm:prSet>
      <dgm:spPr/>
      <dgm:t>
        <a:bodyPr/>
        <a:lstStyle/>
        <a:p>
          <a:endParaRPr lang="fr-FR"/>
        </a:p>
      </dgm:t>
    </dgm:pt>
    <dgm:pt modelId="{5A5E8D53-EAA7-42B4-8724-8C56F33F6000}" type="pres">
      <dgm:prSet presAssocID="{5CCACD29-9AB3-428A-9B39-FCDDE8C0A69A}" presName="sibTrans" presStyleCnt="0"/>
      <dgm:spPr/>
    </dgm:pt>
    <dgm:pt modelId="{E850054E-F799-4E1A-89B3-A0E4DA099381}" type="pres">
      <dgm:prSet presAssocID="{C18CBCF2-7FB5-4A6A-B0EE-BCD7BCCF4FC8}" presName="node" presStyleLbl="node1" presStyleIdx="2" presStyleCnt="7">
        <dgm:presLayoutVars>
          <dgm:bulletEnabled val="1"/>
        </dgm:presLayoutVars>
      </dgm:prSet>
      <dgm:spPr/>
    </dgm:pt>
    <dgm:pt modelId="{9969D182-A912-40FF-83CD-5863EDC62777}" type="pres">
      <dgm:prSet presAssocID="{31401216-723F-46D6-BABF-90F32D71B065}" presName="sibTrans" presStyleCnt="0"/>
      <dgm:spPr/>
    </dgm:pt>
    <dgm:pt modelId="{16248CC9-5D31-487E-B853-73F5A83441F3}" type="pres">
      <dgm:prSet presAssocID="{C09854B2-EAB0-4D21-B7A5-83E4AA245D3D}" presName="node" presStyleLbl="node1" presStyleIdx="3" presStyleCnt="7">
        <dgm:presLayoutVars>
          <dgm:bulletEnabled val="1"/>
        </dgm:presLayoutVars>
      </dgm:prSet>
      <dgm:spPr/>
    </dgm:pt>
    <dgm:pt modelId="{47640A08-186C-46E1-BCB4-2A804515A888}" type="pres">
      <dgm:prSet presAssocID="{C0256AFB-C394-4D70-96FA-167EAEF3A79B}" presName="sibTrans" presStyleCnt="0"/>
      <dgm:spPr/>
    </dgm:pt>
    <dgm:pt modelId="{68C7A12B-AEF1-474B-98CF-D237C209AF61}" type="pres">
      <dgm:prSet presAssocID="{A874631B-E619-4385-8E79-69DCAB81A497}" presName="node" presStyleLbl="node1" presStyleIdx="4" presStyleCnt="7">
        <dgm:presLayoutVars>
          <dgm:bulletEnabled val="1"/>
        </dgm:presLayoutVars>
      </dgm:prSet>
      <dgm:spPr/>
    </dgm:pt>
    <dgm:pt modelId="{9B79ECC8-F4C2-4901-A0E9-6B2BCD679C9B}" type="pres">
      <dgm:prSet presAssocID="{7C7842C1-2E75-43BE-8160-EB41AC96F0D2}" presName="sibTrans" presStyleCnt="0"/>
      <dgm:spPr/>
    </dgm:pt>
    <dgm:pt modelId="{946F0B6F-BC32-4ED9-A6A8-99828F372243}" type="pres">
      <dgm:prSet presAssocID="{69315833-7C13-4620-A7CE-E347D82B3B49}" presName="node" presStyleLbl="node1" presStyleIdx="5" presStyleCnt="7">
        <dgm:presLayoutVars>
          <dgm:bulletEnabled val="1"/>
        </dgm:presLayoutVars>
      </dgm:prSet>
      <dgm:spPr/>
      <dgm:t>
        <a:bodyPr/>
        <a:lstStyle/>
        <a:p>
          <a:endParaRPr lang="fr-FR"/>
        </a:p>
      </dgm:t>
    </dgm:pt>
    <dgm:pt modelId="{20CFF6C7-F310-40CA-9963-6CF0E9B6961E}" type="pres">
      <dgm:prSet presAssocID="{E7777CF3-4822-4DB6-A411-DE390C307F2F}" presName="sibTrans" presStyleCnt="0"/>
      <dgm:spPr/>
    </dgm:pt>
    <dgm:pt modelId="{8E3D3C7E-34BF-4650-8117-657A4AAFCE3B}" type="pres">
      <dgm:prSet presAssocID="{9E0D027B-B7FE-41B8-979D-21F15F739A85}" presName="node" presStyleLbl="node1" presStyleIdx="6" presStyleCnt="7">
        <dgm:presLayoutVars>
          <dgm:bulletEnabled val="1"/>
        </dgm:presLayoutVars>
      </dgm:prSet>
      <dgm:spPr/>
      <dgm:t>
        <a:bodyPr/>
        <a:lstStyle/>
        <a:p>
          <a:endParaRPr lang="fr-FR"/>
        </a:p>
      </dgm:t>
    </dgm:pt>
  </dgm:ptLst>
  <dgm:cxnLst>
    <dgm:cxn modelId="{6A1B3CAC-DD0C-4654-9ADD-AA68A4D11CF2}" srcId="{F14551C6-7BE3-4C60-8F3D-A0B56EDEC78A}" destId="{A874631B-E619-4385-8E79-69DCAB81A497}" srcOrd="4" destOrd="0" parTransId="{D7CAC962-988A-4F83-88B2-69F66E55F4EF}" sibTransId="{7C7842C1-2E75-43BE-8160-EB41AC96F0D2}"/>
    <dgm:cxn modelId="{EE8B0B50-5963-4617-AFFB-801073BE81E3}" type="presOf" srcId="{F14551C6-7BE3-4C60-8F3D-A0B56EDEC78A}" destId="{F14E33B2-1A07-4D59-BC16-D8E6D0DECB42}" srcOrd="0" destOrd="0" presId="urn:microsoft.com/office/officeart/2005/8/layout/default"/>
    <dgm:cxn modelId="{BE0B2F1C-5461-4791-BA1E-8E74CCB434D7}" srcId="{F14551C6-7BE3-4C60-8F3D-A0B56EDEC78A}" destId="{9E0D027B-B7FE-41B8-979D-21F15F739A85}" srcOrd="6" destOrd="0" parTransId="{833C09DD-3EDA-444C-BD8D-325D176E800C}" sibTransId="{740C31DB-4646-4F1C-B1F2-106346935CA5}"/>
    <dgm:cxn modelId="{A9EAAF59-B0BC-45CF-8F4B-5889252F080E}" srcId="{F14551C6-7BE3-4C60-8F3D-A0B56EDEC78A}" destId="{1BD948C8-7C3B-444A-8EDB-B9910A0BB694}" srcOrd="0" destOrd="0" parTransId="{B61E22EB-BF28-4183-8441-F44C5392E57D}" sibTransId="{DF1C13E7-472D-4FA7-A21E-7BF4BA5B553E}"/>
    <dgm:cxn modelId="{06842E61-8F25-4647-88FA-753D65A8DDD2}" srcId="{F14551C6-7BE3-4C60-8F3D-A0B56EDEC78A}" destId="{394B8286-507D-4F3A-A41E-1BA6FE91B569}" srcOrd="1" destOrd="0" parTransId="{2EDF75AA-3FFB-4B59-86CD-89AC174006AB}" sibTransId="{5CCACD29-9AB3-428A-9B39-FCDDE8C0A69A}"/>
    <dgm:cxn modelId="{7DD00741-8A13-4946-9832-A6AE1539FA08}" type="presOf" srcId="{9E0D027B-B7FE-41B8-979D-21F15F739A85}" destId="{8E3D3C7E-34BF-4650-8117-657A4AAFCE3B}" srcOrd="0" destOrd="0" presId="urn:microsoft.com/office/officeart/2005/8/layout/default"/>
    <dgm:cxn modelId="{5D88DBDC-8C6E-458E-B3C3-8C4B169CC4D1}" type="presOf" srcId="{A874631B-E619-4385-8E79-69DCAB81A497}" destId="{68C7A12B-AEF1-474B-98CF-D237C209AF61}" srcOrd="0" destOrd="0" presId="urn:microsoft.com/office/officeart/2005/8/layout/default"/>
    <dgm:cxn modelId="{C5EA0EB1-3D09-4571-826E-12DFBD32C64D}" type="presOf" srcId="{1BD948C8-7C3B-444A-8EDB-B9910A0BB694}" destId="{B970842E-6A18-4681-9E0B-2085BFB1AAE5}" srcOrd="0" destOrd="0" presId="urn:microsoft.com/office/officeart/2005/8/layout/default"/>
    <dgm:cxn modelId="{7DFE38FE-25E1-4CD7-81C3-BFAADB06793E}" type="presOf" srcId="{394B8286-507D-4F3A-A41E-1BA6FE91B569}" destId="{375AAD09-954D-4934-9E34-A70B6A6ABFAA}" srcOrd="0" destOrd="0" presId="urn:microsoft.com/office/officeart/2005/8/layout/default"/>
    <dgm:cxn modelId="{D4825078-3C97-44A3-9F94-83F347C1B0B1}" srcId="{F14551C6-7BE3-4C60-8F3D-A0B56EDEC78A}" destId="{C09854B2-EAB0-4D21-B7A5-83E4AA245D3D}" srcOrd="3" destOrd="0" parTransId="{13C9B1B6-7E57-494D-AADB-BB7BC0714E92}" sibTransId="{C0256AFB-C394-4D70-96FA-167EAEF3A79B}"/>
    <dgm:cxn modelId="{DB48EE7B-AF3A-4549-8251-877FEB66CC1F}" srcId="{F14551C6-7BE3-4C60-8F3D-A0B56EDEC78A}" destId="{C18CBCF2-7FB5-4A6A-B0EE-BCD7BCCF4FC8}" srcOrd="2" destOrd="0" parTransId="{048E2B1E-6EDF-4CEA-9014-6C7BDEE13E5C}" sibTransId="{31401216-723F-46D6-BABF-90F32D71B065}"/>
    <dgm:cxn modelId="{07A77682-B961-4ABF-BDED-B7EFF43D6D6A}" srcId="{F14551C6-7BE3-4C60-8F3D-A0B56EDEC78A}" destId="{69315833-7C13-4620-A7CE-E347D82B3B49}" srcOrd="5" destOrd="0" parTransId="{1D6E43E0-92A8-4B3F-BFBD-1DFF5C53EAB0}" sibTransId="{E7777CF3-4822-4DB6-A411-DE390C307F2F}"/>
    <dgm:cxn modelId="{4C834E69-E27B-47D0-902E-B780898CA8B2}" type="presOf" srcId="{69315833-7C13-4620-A7CE-E347D82B3B49}" destId="{946F0B6F-BC32-4ED9-A6A8-99828F372243}" srcOrd="0" destOrd="0" presId="urn:microsoft.com/office/officeart/2005/8/layout/default"/>
    <dgm:cxn modelId="{53D07DA3-EC7F-4068-8100-F0B0F8FA4159}" type="presOf" srcId="{C18CBCF2-7FB5-4A6A-B0EE-BCD7BCCF4FC8}" destId="{E850054E-F799-4E1A-89B3-A0E4DA099381}" srcOrd="0" destOrd="0" presId="urn:microsoft.com/office/officeart/2005/8/layout/default"/>
    <dgm:cxn modelId="{8B5B9206-611A-4704-B041-3BBDBE48D73D}" type="presOf" srcId="{C09854B2-EAB0-4D21-B7A5-83E4AA245D3D}" destId="{16248CC9-5D31-487E-B853-73F5A83441F3}" srcOrd="0" destOrd="0" presId="urn:microsoft.com/office/officeart/2005/8/layout/default"/>
    <dgm:cxn modelId="{BA785D39-3873-48A3-9573-5934C426C8DA}" type="presParOf" srcId="{F14E33B2-1A07-4D59-BC16-D8E6D0DECB42}" destId="{B970842E-6A18-4681-9E0B-2085BFB1AAE5}" srcOrd="0" destOrd="0" presId="urn:microsoft.com/office/officeart/2005/8/layout/default"/>
    <dgm:cxn modelId="{57E3CD36-9926-4417-ACC0-BF6B77B6F957}" type="presParOf" srcId="{F14E33B2-1A07-4D59-BC16-D8E6D0DECB42}" destId="{567BA47B-389B-43DC-B0FA-A9C2B682DD79}" srcOrd="1" destOrd="0" presId="urn:microsoft.com/office/officeart/2005/8/layout/default"/>
    <dgm:cxn modelId="{13D505FD-2891-4B40-BD8E-9B6F9AFC6E60}" type="presParOf" srcId="{F14E33B2-1A07-4D59-BC16-D8E6D0DECB42}" destId="{375AAD09-954D-4934-9E34-A70B6A6ABFAA}" srcOrd="2" destOrd="0" presId="urn:microsoft.com/office/officeart/2005/8/layout/default"/>
    <dgm:cxn modelId="{B85CB321-4E8B-44ED-B0C0-70AAE42177A9}" type="presParOf" srcId="{F14E33B2-1A07-4D59-BC16-D8E6D0DECB42}" destId="{5A5E8D53-EAA7-42B4-8724-8C56F33F6000}" srcOrd="3" destOrd="0" presId="urn:microsoft.com/office/officeart/2005/8/layout/default"/>
    <dgm:cxn modelId="{0E5219C1-1352-4EE2-95E6-A0081D7C9823}" type="presParOf" srcId="{F14E33B2-1A07-4D59-BC16-D8E6D0DECB42}" destId="{E850054E-F799-4E1A-89B3-A0E4DA099381}" srcOrd="4" destOrd="0" presId="urn:microsoft.com/office/officeart/2005/8/layout/default"/>
    <dgm:cxn modelId="{01F435ED-5FB9-4368-965D-796169961EA9}" type="presParOf" srcId="{F14E33B2-1A07-4D59-BC16-D8E6D0DECB42}" destId="{9969D182-A912-40FF-83CD-5863EDC62777}" srcOrd="5" destOrd="0" presId="urn:microsoft.com/office/officeart/2005/8/layout/default"/>
    <dgm:cxn modelId="{A12B191C-113E-4614-9C18-54FD26672970}" type="presParOf" srcId="{F14E33B2-1A07-4D59-BC16-D8E6D0DECB42}" destId="{16248CC9-5D31-487E-B853-73F5A83441F3}" srcOrd="6" destOrd="0" presId="urn:microsoft.com/office/officeart/2005/8/layout/default"/>
    <dgm:cxn modelId="{BFAD7EE7-7E65-4BC4-B343-97BBA2C39415}" type="presParOf" srcId="{F14E33B2-1A07-4D59-BC16-D8E6D0DECB42}" destId="{47640A08-186C-46E1-BCB4-2A804515A888}" srcOrd="7" destOrd="0" presId="urn:microsoft.com/office/officeart/2005/8/layout/default"/>
    <dgm:cxn modelId="{CFA9EF75-81AF-4E05-A646-D2322565E8B2}" type="presParOf" srcId="{F14E33B2-1A07-4D59-BC16-D8E6D0DECB42}" destId="{68C7A12B-AEF1-474B-98CF-D237C209AF61}" srcOrd="8" destOrd="0" presId="urn:microsoft.com/office/officeart/2005/8/layout/default"/>
    <dgm:cxn modelId="{B9942361-AB97-448E-AF54-C8D2CE533B1B}" type="presParOf" srcId="{F14E33B2-1A07-4D59-BC16-D8E6D0DECB42}" destId="{9B79ECC8-F4C2-4901-A0E9-6B2BCD679C9B}" srcOrd="9" destOrd="0" presId="urn:microsoft.com/office/officeart/2005/8/layout/default"/>
    <dgm:cxn modelId="{67DE3DA7-065E-439A-96F6-98578FC80BD6}" type="presParOf" srcId="{F14E33B2-1A07-4D59-BC16-D8E6D0DECB42}" destId="{946F0B6F-BC32-4ED9-A6A8-99828F372243}" srcOrd="10" destOrd="0" presId="urn:microsoft.com/office/officeart/2005/8/layout/default"/>
    <dgm:cxn modelId="{5488B518-1F04-4C2D-9E20-A8FD9F89DD9D}" type="presParOf" srcId="{F14E33B2-1A07-4D59-BC16-D8E6D0DECB42}" destId="{20CFF6C7-F310-40CA-9963-6CF0E9B6961E}" srcOrd="11" destOrd="0" presId="urn:microsoft.com/office/officeart/2005/8/layout/default"/>
    <dgm:cxn modelId="{74BC0842-85BE-499D-AD79-876BF0FD3AAA}" type="presParOf" srcId="{F14E33B2-1A07-4D59-BC16-D8E6D0DECB42}" destId="{8E3D3C7E-34BF-4650-8117-657A4AAFCE3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530FDA-3110-49D5-B009-DA47875824B3}" type="doc">
      <dgm:prSet loTypeId="urn:microsoft.com/office/officeart/2005/8/layout/default" loCatId="list" qsTypeId="urn:microsoft.com/office/officeart/2005/8/quickstyle/simple5" qsCatId="simple" csTypeId="urn:microsoft.com/office/officeart/2005/8/colors/accent2_5" csCatId="accent2" phldr="1"/>
      <dgm:spPr/>
      <dgm:t>
        <a:bodyPr/>
        <a:lstStyle/>
        <a:p>
          <a:endParaRPr lang="fr-FR"/>
        </a:p>
      </dgm:t>
    </dgm:pt>
    <dgm:pt modelId="{B7CC6895-5256-4CCF-B82F-5A4CE7308C40}">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عدم</a:t>
          </a:r>
          <a:r>
            <a:rPr lang="ar-DZ" b="1" baseline="0" dirty="0" smtClean="0">
              <a:solidFill>
                <a:schemeClr val="tx1"/>
              </a:solidFill>
              <a:latin typeface="Arabic Typesetting" panose="03020402040406030203" pitchFamily="66" charset="-78"/>
              <a:cs typeface="Arabic Typesetting" panose="03020402040406030203" pitchFamily="66" charset="-78"/>
            </a:rPr>
            <a:t> تطبيق العقوبات يؤدي إلى ضعف الالتزام بالنظام</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30114B68-7CF7-4E98-88BD-C6DB829F20DC}" type="parTrans" cxnId="{119BBD63-CEDD-497F-BBDF-9FC3A87F4946}">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CB4246E1-DC2A-49F6-A8A0-1C705A2C93E0}" type="sibTrans" cxnId="{119BBD63-CEDD-497F-BBDF-9FC3A87F4946}">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50653B1A-8434-42E7-AFF4-A17BCD58E872}">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الضغوط المالية تدفع لاتخاذ قرارات غير أخلاقية لتحقيق أرباح</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4F08A6E0-313B-4A16-BA43-7AE2EBEB076A}" type="parTrans" cxnId="{7AEF2CE4-7A30-4453-AEB7-C4F54C037E5D}">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FDA34FBA-551C-450C-B348-A9D346C23C89}" type="sibTrans" cxnId="{7AEF2CE4-7A30-4453-AEB7-C4F54C037E5D}">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F978B8A7-DF9E-469D-886A-473013A95C45}">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الفساد والمحاباة يعني أن التفضيلات الشخصية تعيق الالتزام بالأخلاقيات</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43B83389-84F2-4218-ADF5-857E6505765C}" type="parTrans" cxnId="{7CD6FD59-AFD2-4BAC-A217-92696186C50F}">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6350C47C-1497-4072-9603-4031E869C167}" type="sibTrans" cxnId="{7CD6FD59-AFD2-4BAC-A217-92696186C50F}">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2110A46B-C141-4926-912C-EA714B98859A}">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نقص الوعي الثقافي يضعف الالتزام بأهمية الاخلاقيات</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603B1FCE-52A1-4CE4-A9CF-9B4E60851060}" type="parTrans" cxnId="{E8A7970B-0B2E-4D7F-84BC-612B75C14C3B}">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D1433056-FC51-407E-94AC-DEFA1E0D40B9}" type="sibTrans" cxnId="{E8A7970B-0B2E-4D7F-84BC-612B75C14C3B}">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6172C8E6-7D98-4E5D-82CA-ED14149D17F1}">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غياب القيادة الأخلاقية يقلل من فعالية تطبيق الأخلاقيات</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27AB50B3-5C01-4C35-A352-C919DC25A384}" type="parTrans" cxnId="{55BBF4EC-51F5-4121-889F-78330D24ED82}">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A682CB06-F22F-4CFB-9ED8-6ECE6AC79D4A}" type="sibTrans" cxnId="{55BBF4EC-51F5-4121-889F-78330D24ED82}">
      <dgm:prSet/>
      <dgm:spPr/>
      <dgm:t>
        <a:bodyPr/>
        <a:lstStyle/>
        <a:p>
          <a:pPr algn="ctr" rtl="1"/>
          <a:endParaRPr lang="fr-FR" b="1">
            <a:solidFill>
              <a:schemeClr val="tx1"/>
            </a:solidFill>
            <a:latin typeface="Arabic Typesetting" panose="03020402040406030203" pitchFamily="66" charset="-78"/>
            <a:cs typeface="Arabic Typesetting" panose="03020402040406030203" pitchFamily="66" charset="-78"/>
          </a:endParaRPr>
        </a:p>
      </dgm:t>
    </dgm:pt>
    <dgm:pt modelId="{0F214129-6803-4B2B-9739-6303F03403CB}">
      <dgm:prSet phldrT="[Texte]"/>
      <dgm:spPr/>
      <dgm:t>
        <a:bodyPr/>
        <a:lstStyle/>
        <a:p>
          <a:pPr rtl="1"/>
          <a:r>
            <a:rPr lang="ar-DZ" b="1" dirty="0" smtClean="0">
              <a:solidFill>
                <a:schemeClr val="tx1"/>
              </a:solidFill>
              <a:latin typeface="Arabic Typesetting" panose="03020402040406030203" pitchFamily="66" charset="-78"/>
              <a:cs typeface="Arabic Typesetting" panose="03020402040406030203" pitchFamily="66" charset="-78"/>
            </a:rPr>
            <a:t>ضعف الحس الديني والوطني وتقديم المصلحة الشخصية على العامة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AB995A1C-0337-4621-AE4D-1EE166DAF000}" type="parTrans" cxnId="{1CB197C3-23EC-463F-8B19-53C27099019C}">
      <dgm:prSet/>
      <dgm:spPr/>
      <dgm:t>
        <a:bodyPr/>
        <a:lstStyle/>
        <a:p>
          <a:endParaRPr lang="fr-FR" b="1"/>
        </a:p>
      </dgm:t>
    </dgm:pt>
    <dgm:pt modelId="{C90B1DC5-A78C-434C-B422-5B1DACD5B175}" type="sibTrans" cxnId="{1CB197C3-23EC-463F-8B19-53C27099019C}">
      <dgm:prSet/>
      <dgm:spPr/>
      <dgm:t>
        <a:bodyPr/>
        <a:lstStyle/>
        <a:p>
          <a:endParaRPr lang="fr-FR" b="1"/>
        </a:p>
      </dgm:t>
    </dgm:pt>
    <dgm:pt modelId="{8533D324-5467-486B-9C09-B37FC4277582}">
      <dgm:prSet phldrT="[Texte]"/>
      <dgm:spPr/>
      <dgm:t>
        <a:bodyPr/>
        <a:lstStyle/>
        <a:p>
          <a:pPr rtl="1"/>
          <a:r>
            <a:rPr lang="ar-DZ" b="1" dirty="0" smtClean="0">
              <a:solidFill>
                <a:schemeClr val="tx1"/>
              </a:solidFill>
              <a:latin typeface="Arabic Typesetting" panose="03020402040406030203" pitchFamily="66" charset="-78"/>
              <a:cs typeface="Arabic Typesetting" panose="03020402040406030203" pitchFamily="66" charset="-78"/>
            </a:rPr>
            <a:t>غياب أو ضعف الأنظمة أو عدم وضوحها أو تفعيلها</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81AF45DB-3D7C-4481-AD8E-BC0ECBCF6810}" type="parTrans" cxnId="{596039C1-AD31-49B8-8CDF-CC9F337E381E}">
      <dgm:prSet/>
      <dgm:spPr/>
      <dgm:t>
        <a:bodyPr/>
        <a:lstStyle/>
        <a:p>
          <a:endParaRPr lang="fr-FR" b="1"/>
        </a:p>
      </dgm:t>
    </dgm:pt>
    <dgm:pt modelId="{3A09A26B-148B-4481-A0CC-C9F063913BCD}" type="sibTrans" cxnId="{596039C1-AD31-49B8-8CDF-CC9F337E381E}">
      <dgm:prSet/>
      <dgm:spPr/>
      <dgm:t>
        <a:bodyPr/>
        <a:lstStyle/>
        <a:p>
          <a:endParaRPr lang="fr-FR" b="1"/>
        </a:p>
      </dgm:t>
    </dgm:pt>
    <dgm:pt modelId="{A2D76BF6-284A-46A0-9806-33529ECEC605}">
      <dgm:prSet phldrT="[Texte]"/>
      <dgm:spPr/>
      <dgm:t>
        <a:bodyPr/>
        <a:lstStyle/>
        <a:p>
          <a:pPr rtl="1"/>
          <a:r>
            <a:rPr lang="ar-DZ" b="1" dirty="0" smtClean="0">
              <a:solidFill>
                <a:schemeClr val="tx1"/>
              </a:solidFill>
              <a:latin typeface="Arabic Typesetting" panose="03020402040406030203" pitchFamily="66" charset="-78"/>
              <a:cs typeface="Arabic Typesetting" panose="03020402040406030203" pitchFamily="66" charset="-78"/>
            </a:rPr>
            <a:t>فقدان التفاهم بين المسؤولين والموظفين يؤدي إلى ضعف الالتزام</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E0CF0551-4852-4294-9100-EEC57682F4BA}" type="parTrans" cxnId="{1E1908BA-6991-4FCF-96AD-A3A783CE168C}">
      <dgm:prSet/>
      <dgm:spPr/>
      <dgm:t>
        <a:bodyPr/>
        <a:lstStyle/>
        <a:p>
          <a:endParaRPr lang="fr-FR" b="1"/>
        </a:p>
      </dgm:t>
    </dgm:pt>
    <dgm:pt modelId="{9F95ACC7-A0C6-43AD-8661-6C7F5BFBEC89}" type="sibTrans" cxnId="{1E1908BA-6991-4FCF-96AD-A3A783CE168C}">
      <dgm:prSet/>
      <dgm:spPr/>
      <dgm:t>
        <a:bodyPr/>
        <a:lstStyle/>
        <a:p>
          <a:endParaRPr lang="fr-FR" b="1"/>
        </a:p>
      </dgm:t>
    </dgm:pt>
    <dgm:pt modelId="{A5B25126-2064-4580-8518-57D4A0F26DFA}" type="pres">
      <dgm:prSet presAssocID="{7B530FDA-3110-49D5-B009-DA47875824B3}" presName="diagram" presStyleCnt="0">
        <dgm:presLayoutVars>
          <dgm:dir val="rev"/>
          <dgm:resizeHandles val="exact"/>
        </dgm:presLayoutVars>
      </dgm:prSet>
      <dgm:spPr/>
    </dgm:pt>
    <dgm:pt modelId="{CE2296E8-0102-405A-A962-60010D17640E}" type="pres">
      <dgm:prSet presAssocID="{B7CC6895-5256-4CCF-B82F-5A4CE7308C40}" presName="node" presStyleLbl="node1" presStyleIdx="0" presStyleCnt="8">
        <dgm:presLayoutVars>
          <dgm:bulletEnabled val="1"/>
        </dgm:presLayoutVars>
      </dgm:prSet>
      <dgm:spPr/>
      <dgm:t>
        <a:bodyPr/>
        <a:lstStyle/>
        <a:p>
          <a:endParaRPr lang="fr-FR"/>
        </a:p>
      </dgm:t>
    </dgm:pt>
    <dgm:pt modelId="{FE81722B-A6BA-4A70-810B-42ABFDE2E72B}" type="pres">
      <dgm:prSet presAssocID="{CB4246E1-DC2A-49F6-A8A0-1C705A2C93E0}" presName="sibTrans" presStyleCnt="0"/>
      <dgm:spPr/>
    </dgm:pt>
    <dgm:pt modelId="{D208B39B-CCAC-49BA-840A-50FBFC21D644}" type="pres">
      <dgm:prSet presAssocID="{50653B1A-8434-42E7-AFF4-A17BCD58E872}" presName="node" presStyleLbl="node1" presStyleIdx="1" presStyleCnt="8">
        <dgm:presLayoutVars>
          <dgm:bulletEnabled val="1"/>
        </dgm:presLayoutVars>
      </dgm:prSet>
      <dgm:spPr/>
      <dgm:t>
        <a:bodyPr/>
        <a:lstStyle/>
        <a:p>
          <a:endParaRPr lang="fr-FR"/>
        </a:p>
      </dgm:t>
    </dgm:pt>
    <dgm:pt modelId="{2A384A89-0013-4110-9C86-B4661010F77A}" type="pres">
      <dgm:prSet presAssocID="{FDA34FBA-551C-450C-B348-A9D346C23C89}" presName="sibTrans" presStyleCnt="0"/>
      <dgm:spPr/>
    </dgm:pt>
    <dgm:pt modelId="{6D2E8B64-A1CB-4D55-BA75-3E716164A045}" type="pres">
      <dgm:prSet presAssocID="{F978B8A7-DF9E-469D-886A-473013A95C45}" presName="node" presStyleLbl="node1" presStyleIdx="2" presStyleCnt="8">
        <dgm:presLayoutVars>
          <dgm:bulletEnabled val="1"/>
        </dgm:presLayoutVars>
      </dgm:prSet>
      <dgm:spPr/>
      <dgm:t>
        <a:bodyPr/>
        <a:lstStyle/>
        <a:p>
          <a:endParaRPr lang="fr-FR"/>
        </a:p>
      </dgm:t>
    </dgm:pt>
    <dgm:pt modelId="{5B32CBCD-3130-457B-9983-4861EA386B91}" type="pres">
      <dgm:prSet presAssocID="{6350C47C-1497-4072-9603-4031E869C167}" presName="sibTrans" presStyleCnt="0"/>
      <dgm:spPr/>
    </dgm:pt>
    <dgm:pt modelId="{3EF374DE-8DB5-43DB-B938-B3E8E3C50109}" type="pres">
      <dgm:prSet presAssocID="{2110A46B-C141-4926-912C-EA714B98859A}" presName="node" presStyleLbl="node1" presStyleIdx="3" presStyleCnt="8">
        <dgm:presLayoutVars>
          <dgm:bulletEnabled val="1"/>
        </dgm:presLayoutVars>
      </dgm:prSet>
      <dgm:spPr/>
    </dgm:pt>
    <dgm:pt modelId="{A9F8B076-8B25-4585-9F2E-7DED5B8612D0}" type="pres">
      <dgm:prSet presAssocID="{D1433056-FC51-407E-94AC-DEFA1E0D40B9}" presName="sibTrans" presStyleCnt="0"/>
      <dgm:spPr/>
    </dgm:pt>
    <dgm:pt modelId="{41F99461-34AF-47BB-85B7-3B86DC397C1B}" type="pres">
      <dgm:prSet presAssocID="{6172C8E6-7D98-4E5D-82CA-ED14149D17F1}" presName="node" presStyleLbl="node1" presStyleIdx="4" presStyleCnt="8" custLinFactNeighborX="934">
        <dgm:presLayoutVars>
          <dgm:bulletEnabled val="1"/>
        </dgm:presLayoutVars>
      </dgm:prSet>
      <dgm:spPr/>
      <dgm:t>
        <a:bodyPr/>
        <a:lstStyle/>
        <a:p>
          <a:endParaRPr lang="fr-FR"/>
        </a:p>
      </dgm:t>
    </dgm:pt>
    <dgm:pt modelId="{0C0FDEBF-4B3A-4C72-9E4A-A7036AB992D0}" type="pres">
      <dgm:prSet presAssocID="{A682CB06-F22F-4CFB-9ED8-6ECE6AC79D4A}" presName="sibTrans" presStyleCnt="0"/>
      <dgm:spPr/>
    </dgm:pt>
    <dgm:pt modelId="{923D1CBD-09A5-4277-BCE4-D245919E158C}" type="pres">
      <dgm:prSet presAssocID="{0F214129-6803-4B2B-9739-6303F03403CB}" presName="node" presStyleLbl="node1" presStyleIdx="5" presStyleCnt="8" custLinFactNeighborX="934">
        <dgm:presLayoutVars>
          <dgm:bulletEnabled val="1"/>
        </dgm:presLayoutVars>
      </dgm:prSet>
      <dgm:spPr/>
      <dgm:t>
        <a:bodyPr/>
        <a:lstStyle/>
        <a:p>
          <a:endParaRPr lang="fr-FR"/>
        </a:p>
      </dgm:t>
    </dgm:pt>
    <dgm:pt modelId="{314B5E06-8942-4AF7-B621-9B685E15CD80}" type="pres">
      <dgm:prSet presAssocID="{C90B1DC5-A78C-434C-B422-5B1DACD5B175}" presName="sibTrans" presStyleCnt="0"/>
      <dgm:spPr/>
    </dgm:pt>
    <dgm:pt modelId="{FF76BEA7-BFD4-441D-8B62-183CAFC748D9}" type="pres">
      <dgm:prSet presAssocID="{8533D324-5467-486B-9C09-B37FC4277582}" presName="node" presStyleLbl="node1" presStyleIdx="6" presStyleCnt="8" custLinFactNeighborX="934">
        <dgm:presLayoutVars>
          <dgm:bulletEnabled val="1"/>
        </dgm:presLayoutVars>
      </dgm:prSet>
      <dgm:spPr/>
      <dgm:t>
        <a:bodyPr/>
        <a:lstStyle/>
        <a:p>
          <a:endParaRPr lang="fr-FR"/>
        </a:p>
      </dgm:t>
    </dgm:pt>
    <dgm:pt modelId="{BE07CD97-9BE2-4A6F-897A-54282804DCF6}" type="pres">
      <dgm:prSet presAssocID="{3A09A26B-148B-4481-A0CC-C9F063913BCD}" presName="sibTrans" presStyleCnt="0"/>
      <dgm:spPr/>
    </dgm:pt>
    <dgm:pt modelId="{5B340DAD-6121-4B0D-83EC-2C7D0CE46042}" type="pres">
      <dgm:prSet presAssocID="{A2D76BF6-284A-46A0-9806-33529ECEC605}" presName="node" presStyleLbl="node1" presStyleIdx="7" presStyleCnt="8" custLinFactNeighborX="934">
        <dgm:presLayoutVars>
          <dgm:bulletEnabled val="1"/>
        </dgm:presLayoutVars>
      </dgm:prSet>
      <dgm:spPr/>
      <dgm:t>
        <a:bodyPr/>
        <a:lstStyle/>
        <a:p>
          <a:endParaRPr lang="fr-FR"/>
        </a:p>
      </dgm:t>
    </dgm:pt>
  </dgm:ptLst>
  <dgm:cxnLst>
    <dgm:cxn modelId="{A94A136E-A6AA-4179-82FD-051E831178D9}" type="presOf" srcId="{A2D76BF6-284A-46A0-9806-33529ECEC605}" destId="{5B340DAD-6121-4B0D-83EC-2C7D0CE46042}" srcOrd="0" destOrd="0" presId="urn:microsoft.com/office/officeart/2005/8/layout/default"/>
    <dgm:cxn modelId="{7CD6FD59-AFD2-4BAC-A217-92696186C50F}" srcId="{7B530FDA-3110-49D5-B009-DA47875824B3}" destId="{F978B8A7-DF9E-469D-886A-473013A95C45}" srcOrd="2" destOrd="0" parTransId="{43B83389-84F2-4218-ADF5-857E6505765C}" sibTransId="{6350C47C-1497-4072-9603-4031E869C167}"/>
    <dgm:cxn modelId="{FE301759-3A1E-4911-9FFC-E06509B479EE}" type="presOf" srcId="{7B530FDA-3110-49D5-B009-DA47875824B3}" destId="{A5B25126-2064-4580-8518-57D4A0F26DFA}" srcOrd="0" destOrd="0" presId="urn:microsoft.com/office/officeart/2005/8/layout/default"/>
    <dgm:cxn modelId="{596039C1-AD31-49B8-8CDF-CC9F337E381E}" srcId="{7B530FDA-3110-49D5-B009-DA47875824B3}" destId="{8533D324-5467-486B-9C09-B37FC4277582}" srcOrd="6" destOrd="0" parTransId="{81AF45DB-3D7C-4481-AD8E-BC0ECBCF6810}" sibTransId="{3A09A26B-148B-4481-A0CC-C9F063913BCD}"/>
    <dgm:cxn modelId="{703FE553-1900-42B3-B0AD-B715D94944D1}" type="presOf" srcId="{0F214129-6803-4B2B-9739-6303F03403CB}" destId="{923D1CBD-09A5-4277-BCE4-D245919E158C}" srcOrd="0" destOrd="0" presId="urn:microsoft.com/office/officeart/2005/8/layout/default"/>
    <dgm:cxn modelId="{258957C4-B2DF-4DA4-85F3-C2AF9498E549}" type="presOf" srcId="{6172C8E6-7D98-4E5D-82CA-ED14149D17F1}" destId="{41F99461-34AF-47BB-85B7-3B86DC397C1B}" srcOrd="0" destOrd="0" presId="urn:microsoft.com/office/officeart/2005/8/layout/default"/>
    <dgm:cxn modelId="{E8A7970B-0B2E-4D7F-84BC-612B75C14C3B}" srcId="{7B530FDA-3110-49D5-B009-DA47875824B3}" destId="{2110A46B-C141-4926-912C-EA714B98859A}" srcOrd="3" destOrd="0" parTransId="{603B1FCE-52A1-4CE4-A9CF-9B4E60851060}" sibTransId="{D1433056-FC51-407E-94AC-DEFA1E0D40B9}"/>
    <dgm:cxn modelId="{CDAD5B28-1E6D-4AD1-B09E-211A1D67F49A}" type="presOf" srcId="{2110A46B-C141-4926-912C-EA714B98859A}" destId="{3EF374DE-8DB5-43DB-B938-B3E8E3C50109}" srcOrd="0" destOrd="0" presId="urn:microsoft.com/office/officeart/2005/8/layout/default"/>
    <dgm:cxn modelId="{9FAF94A6-8000-4F4F-A07D-4AB07AA63AA4}" type="presOf" srcId="{F978B8A7-DF9E-469D-886A-473013A95C45}" destId="{6D2E8B64-A1CB-4D55-BA75-3E716164A045}" srcOrd="0" destOrd="0" presId="urn:microsoft.com/office/officeart/2005/8/layout/default"/>
    <dgm:cxn modelId="{1E1908BA-6991-4FCF-96AD-A3A783CE168C}" srcId="{7B530FDA-3110-49D5-B009-DA47875824B3}" destId="{A2D76BF6-284A-46A0-9806-33529ECEC605}" srcOrd="7" destOrd="0" parTransId="{E0CF0551-4852-4294-9100-EEC57682F4BA}" sibTransId="{9F95ACC7-A0C6-43AD-8661-6C7F5BFBEC89}"/>
    <dgm:cxn modelId="{55BBF4EC-51F5-4121-889F-78330D24ED82}" srcId="{7B530FDA-3110-49D5-B009-DA47875824B3}" destId="{6172C8E6-7D98-4E5D-82CA-ED14149D17F1}" srcOrd="4" destOrd="0" parTransId="{27AB50B3-5C01-4C35-A352-C919DC25A384}" sibTransId="{A682CB06-F22F-4CFB-9ED8-6ECE6AC79D4A}"/>
    <dgm:cxn modelId="{119BBD63-CEDD-497F-BBDF-9FC3A87F4946}" srcId="{7B530FDA-3110-49D5-B009-DA47875824B3}" destId="{B7CC6895-5256-4CCF-B82F-5A4CE7308C40}" srcOrd="0" destOrd="0" parTransId="{30114B68-7CF7-4E98-88BD-C6DB829F20DC}" sibTransId="{CB4246E1-DC2A-49F6-A8A0-1C705A2C93E0}"/>
    <dgm:cxn modelId="{1CB197C3-23EC-463F-8B19-53C27099019C}" srcId="{7B530FDA-3110-49D5-B009-DA47875824B3}" destId="{0F214129-6803-4B2B-9739-6303F03403CB}" srcOrd="5" destOrd="0" parTransId="{AB995A1C-0337-4621-AE4D-1EE166DAF000}" sibTransId="{C90B1DC5-A78C-434C-B422-5B1DACD5B175}"/>
    <dgm:cxn modelId="{7AEF2CE4-7A30-4453-AEB7-C4F54C037E5D}" srcId="{7B530FDA-3110-49D5-B009-DA47875824B3}" destId="{50653B1A-8434-42E7-AFF4-A17BCD58E872}" srcOrd="1" destOrd="0" parTransId="{4F08A6E0-313B-4A16-BA43-7AE2EBEB076A}" sibTransId="{FDA34FBA-551C-450C-B348-A9D346C23C89}"/>
    <dgm:cxn modelId="{4DF7A09B-CC1D-4A71-B729-026C906A623F}" type="presOf" srcId="{B7CC6895-5256-4CCF-B82F-5A4CE7308C40}" destId="{CE2296E8-0102-405A-A962-60010D17640E}" srcOrd="0" destOrd="0" presId="urn:microsoft.com/office/officeart/2005/8/layout/default"/>
    <dgm:cxn modelId="{48B9AF07-C10B-4532-99D7-FE4B1C95C93A}" type="presOf" srcId="{50653B1A-8434-42E7-AFF4-A17BCD58E872}" destId="{D208B39B-CCAC-49BA-840A-50FBFC21D644}" srcOrd="0" destOrd="0" presId="urn:microsoft.com/office/officeart/2005/8/layout/default"/>
    <dgm:cxn modelId="{C472027B-E5C1-44D0-B885-EDFBDFFA5897}" type="presOf" srcId="{8533D324-5467-486B-9C09-B37FC4277582}" destId="{FF76BEA7-BFD4-441D-8B62-183CAFC748D9}" srcOrd="0" destOrd="0" presId="urn:microsoft.com/office/officeart/2005/8/layout/default"/>
    <dgm:cxn modelId="{EA6AC7D0-5057-4F8C-B1E9-E1FE744E49F5}" type="presParOf" srcId="{A5B25126-2064-4580-8518-57D4A0F26DFA}" destId="{CE2296E8-0102-405A-A962-60010D17640E}" srcOrd="0" destOrd="0" presId="urn:microsoft.com/office/officeart/2005/8/layout/default"/>
    <dgm:cxn modelId="{5F360534-83ED-4C20-8300-73D905DEC569}" type="presParOf" srcId="{A5B25126-2064-4580-8518-57D4A0F26DFA}" destId="{FE81722B-A6BA-4A70-810B-42ABFDE2E72B}" srcOrd="1" destOrd="0" presId="urn:microsoft.com/office/officeart/2005/8/layout/default"/>
    <dgm:cxn modelId="{AEB2B06C-325E-408D-A882-1A0272F1E266}" type="presParOf" srcId="{A5B25126-2064-4580-8518-57D4A0F26DFA}" destId="{D208B39B-CCAC-49BA-840A-50FBFC21D644}" srcOrd="2" destOrd="0" presId="urn:microsoft.com/office/officeart/2005/8/layout/default"/>
    <dgm:cxn modelId="{9F4350C1-B861-43F7-8511-E7CE528BD1F0}" type="presParOf" srcId="{A5B25126-2064-4580-8518-57D4A0F26DFA}" destId="{2A384A89-0013-4110-9C86-B4661010F77A}" srcOrd="3" destOrd="0" presId="urn:microsoft.com/office/officeart/2005/8/layout/default"/>
    <dgm:cxn modelId="{65E4F4C9-2B0C-475E-961C-CE9676335F57}" type="presParOf" srcId="{A5B25126-2064-4580-8518-57D4A0F26DFA}" destId="{6D2E8B64-A1CB-4D55-BA75-3E716164A045}" srcOrd="4" destOrd="0" presId="urn:microsoft.com/office/officeart/2005/8/layout/default"/>
    <dgm:cxn modelId="{7492ACF6-FD79-4C07-80D2-E8099A006B2D}" type="presParOf" srcId="{A5B25126-2064-4580-8518-57D4A0F26DFA}" destId="{5B32CBCD-3130-457B-9983-4861EA386B91}" srcOrd="5" destOrd="0" presId="urn:microsoft.com/office/officeart/2005/8/layout/default"/>
    <dgm:cxn modelId="{FC0678A8-F9E2-4231-B893-F2CA458D5BEF}" type="presParOf" srcId="{A5B25126-2064-4580-8518-57D4A0F26DFA}" destId="{3EF374DE-8DB5-43DB-B938-B3E8E3C50109}" srcOrd="6" destOrd="0" presId="urn:microsoft.com/office/officeart/2005/8/layout/default"/>
    <dgm:cxn modelId="{5AF0DCB1-A84D-42A4-9744-629663D97F63}" type="presParOf" srcId="{A5B25126-2064-4580-8518-57D4A0F26DFA}" destId="{A9F8B076-8B25-4585-9F2E-7DED5B8612D0}" srcOrd="7" destOrd="0" presId="urn:microsoft.com/office/officeart/2005/8/layout/default"/>
    <dgm:cxn modelId="{AB04C2B6-B612-4C96-83E7-533893AC21F2}" type="presParOf" srcId="{A5B25126-2064-4580-8518-57D4A0F26DFA}" destId="{41F99461-34AF-47BB-85B7-3B86DC397C1B}" srcOrd="8" destOrd="0" presId="urn:microsoft.com/office/officeart/2005/8/layout/default"/>
    <dgm:cxn modelId="{8F5AF70C-8651-4899-BC18-AC02D730E737}" type="presParOf" srcId="{A5B25126-2064-4580-8518-57D4A0F26DFA}" destId="{0C0FDEBF-4B3A-4C72-9E4A-A7036AB992D0}" srcOrd="9" destOrd="0" presId="urn:microsoft.com/office/officeart/2005/8/layout/default"/>
    <dgm:cxn modelId="{7615A512-1A8B-4D6D-A722-B4219FEB2C26}" type="presParOf" srcId="{A5B25126-2064-4580-8518-57D4A0F26DFA}" destId="{923D1CBD-09A5-4277-BCE4-D245919E158C}" srcOrd="10" destOrd="0" presId="urn:microsoft.com/office/officeart/2005/8/layout/default"/>
    <dgm:cxn modelId="{4B8A5650-2B69-4778-8B8A-45E548425314}" type="presParOf" srcId="{A5B25126-2064-4580-8518-57D4A0F26DFA}" destId="{314B5E06-8942-4AF7-B621-9B685E15CD80}" srcOrd="11" destOrd="0" presId="urn:microsoft.com/office/officeart/2005/8/layout/default"/>
    <dgm:cxn modelId="{05D00C0D-7965-4549-AA2F-FA7D08A0C6E3}" type="presParOf" srcId="{A5B25126-2064-4580-8518-57D4A0F26DFA}" destId="{FF76BEA7-BFD4-441D-8B62-183CAFC748D9}" srcOrd="12" destOrd="0" presId="urn:microsoft.com/office/officeart/2005/8/layout/default"/>
    <dgm:cxn modelId="{E8AEFD9A-6125-4120-AADB-4547AF6B351E}" type="presParOf" srcId="{A5B25126-2064-4580-8518-57D4A0F26DFA}" destId="{BE07CD97-9BE2-4A6F-897A-54282804DCF6}" srcOrd="13" destOrd="0" presId="urn:microsoft.com/office/officeart/2005/8/layout/default"/>
    <dgm:cxn modelId="{3C10F5B5-C555-460E-B7AB-C34C651FE38B}" type="presParOf" srcId="{A5B25126-2064-4580-8518-57D4A0F26DFA}" destId="{5B340DAD-6121-4B0D-83EC-2C7D0CE4604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A2B97D-432D-474C-86EB-5FED0C62E632}" type="doc">
      <dgm:prSet loTypeId="urn:microsoft.com/office/officeart/2005/8/layout/process1" loCatId="process" qsTypeId="urn:microsoft.com/office/officeart/2005/8/quickstyle/simple5" qsCatId="simple" csTypeId="urn:microsoft.com/office/officeart/2005/8/colors/accent2_5" csCatId="accent2" phldr="1"/>
      <dgm:spPr/>
    </dgm:pt>
    <dgm:pt modelId="{55BBBB5D-3853-4245-930F-62380CC7E90E}">
      <dgm:prSet phldrT="[Texte]" custT="1"/>
      <dgm:spPr/>
      <dgm:t>
        <a:bodyPr/>
        <a:lstStyle/>
        <a:p>
          <a:pPr algn="ctr" rtl="1"/>
          <a:r>
            <a:rPr lang="ar-DZ" sz="2200" b="1" dirty="0" err="1" smtClean="0">
              <a:solidFill>
                <a:schemeClr val="tx1"/>
              </a:solidFill>
              <a:latin typeface="Arabic Typesetting" panose="03020402040406030203" pitchFamily="66" charset="-78"/>
              <a:cs typeface="Arabic Typesetting" panose="03020402040406030203" pitchFamily="66" charset="-78"/>
            </a:rPr>
            <a:t>البراجماتية</a:t>
          </a:r>
          <a:r>
            <a:rPr lang="ar-DZ" sz="2200" b="1" dirty="0" smtClean="0">
              <a:solidFill>
                <a:schemeClr val="tx1"/>
              </a:solidFill>
              <a:latin typeface="Arabic Typesetting" panose="03020402040406030203" pitchFamily="66" charset="-78"/>
              <a:cs typeface="Arabic Typesetting" panose="03020402040406030203" pitchFamily="66" charset="-78"/>
            </a:rPr>
            <a:t>: </a:t>
          </a:r>
          <a:r>
            <a:rPr lang="ar-DZ" sz="2200" b="0" dirty="0" smtClean="0">
              <a:solidFill>
                <a:schemeClr val="tx1"/>
              </a:solidFill>
              <a:latin typeface="Arabic Typesetting" panose="03020402040406030203" pitchFamily="66" charset="-78"/>
              <a:cs typeface="Arabic Typesetting" panose="03020402040406030203" pitchFamily="66" charset="-78"/>
            </a:rPr>
            <a:t>الأخلاق ترتبط بالنجاح الاقتصادي ويتم فصلها عن المبادئ المستقلة</a:t>
          </a:r>
          <a:r>
            <a:rPr lang="ar-DZ" sz="2200" b="1" dirty="0" smtClean="0">
              <a:solidFill>
                <a:schemeClr val="tx1"/>
              </a:solidFill>
              <a:latin typeface="Arabic Typesetting" panose="03020402040406030203" pitchFamily="66" charset="-78"/>
              <a:cs typeface="Arabic Typesetting" panose="03020402040406030203" pitchFamily="66" charset="-78"/>
            </a:rPr>
            <a:t> </a:t>
          </a:r>
          <a:endParaRPr lang="fr-FR" sz="2200" b="1" dirty="0">
            <a:solidFill>
              <a:schemeClr val="tx1"/>
            </a:solidFill>
            <a:latin typeface="Arabic Typesetting" panose="03020402040406030203" pitchFamily="66" charset="-78"/>
            <a:cs typeface="Arabic Typesetting" panose="03020402040406030203" pitchFamily="66" charset="-78"/>
          </a:endParaRPr>
        </a:p>
      </dgm:t>
    </dgm:pt>
    <dgm:pt modelId="{BB92EEDD-BCF6-4C60-ADFE-4ABB3ADE5BC0}" type="parTrans" cxnId="{16E62035-CE68-4DFB-BF89-353498A262D5}">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938104C9-90D9-4D33-BB88-CCA3E4496034}" type="sibTrans" cxnId="{16E62035-CE68-4DFB-BF89-353498A262D5}">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FB1B1F18-FD25-4F01-A607-1CE2E2D16EB6}">
      <dgm:prSet phldrT="[Texte]" custT="1"/>
      <dgm:spPr/>
      <dgm:t>
        <a:bodyPr/>
        <a:lstStyle/>
        <a:p>
          <a:pPr algn="ctr" rtl="1"/>
          <a:r>
            <a:rPr lang="ar-DZ" sz="2200" b="1" dirty="0" smtClean="0">
              <a:solidFill>
                <a:schemeClr val="tx1"/>
              </a:solidFill>
              <a:latin typeface="Arabic Typesetting" panose="03020402040406030203" pitchFamily="66" charset="-78"/>
              <a:cs typeface="Arabic Typesetting" panose="03020402040406030203" pitchFamily="66" charset="-78"/>
            </a:rPr>
            <a:t>إدارة الكفاءة: </a:t>
          </a:r>
          <a:r>
            <a:rPr lang="ar-DZ" sz="2200" b="0" dirty="0" smtClean="0">
              <a:solidFill>
                <a:schemeClr val="tx1"/>
              </a:solidFill>
              <a:latin typeface="Arabic Typesetting" panose="03020402040406030203" pitchFamily="66" charset="-78"/>
              <a:cs typeface="Arabic Typesetting" panose="03020402040406030203" pitchFamily="66" charset="-78"/>
            </a:rPr>
            <a:t>النتائج المادية هي الأولوية مع تقليل أهمية القيم الأخلاقية</a:t>
          </a:r>
          <a:endParaRPr lang="fr-FR" sz="2200" b="1" dirty="0">
            <a:solidFill>
              <a:schemeClr val="tx1"/>
            </a:solidFill>
            <a:latin typeface="Arabic Typesetting" panose="03020402040406030203" pitchFamily="66" charset="-78"/>
            <a:cs typeface="Arabic Typesetting" panose="03020402040406030203" pitchFamily="66" charset="-78"/>
          </a:endParaRPr>
        </a:p>
      </dgm:t>
    </dgm:pt>
    <dgm:pt modelId="{88AA7C74-9A4F-4427-ACA7-D493D163503C}" type="parTrans" cxnId="{AB95B89F-7A22-4CC1-8A82-90970D0EB1FD}">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A18ACA17-7203-44BB-903B-3D5D831449A1}" type="sibTrans" cxnId="{AB95B89F-7A22-4CC1-8A82-90970D0EB1FD}">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4A09B28C-AA43-41E8-906E-5FB319150742}">
      <dgm:prSet phldrT="[Texte]" custT="1"/>
      <dgm:spPr/>
      <dgm:t>
        <a:bodyPr/>
        <a:lstStyle/>
        <a:p>
          <a:pPr algn="ctr" rtl="1"/>
          <a:r>
            <a:rPr lang="ar-DZ" sz="2200" b="1" dirty="0" smtClean="0">
              <a:solidFill>
                <a:schemeClr val="tx1"/>
              </a:solidFill>
              <a:latin typeface="Arabic Typesetting" panose="03020402040406030203" pitchFamily="66" charset="-78"/>
              <a:cs typeface="Arabic Typesetting" panose="03020402040406030203" pitchFamily="66" charset="-78"/>
            </a:rPr>
            <a:t>الفردية المفرطة: </a:t>
          </a:r>
          <a:r>
            <a:rPr lang="ar-DZ" sz="2200" b="0" dirty="0" smtClean="0">
              <a:solidFill>
                <a:schemeClr val="tx1"/>
              </a:solidFill>
              <a:latin typeface="Arabic Typesetting" panose="03020402040406030203" pitchFamily="66" charset="-78"/>
              <a:cs typeface="Arabic Typesetting" panose="03020402040406030203" pitchFamily="66" charset="-78"/>
            </a:rPr>
            <a:t>تشجع النجاح الشخصي على حساب التعاون والمسؤولية الاجتماعية</a:t>
          </a:r>
          <a:endParaRPr lang="fr-FR" sz="2200" b="1" dirty="0">
            <a:solidFill>
              <a:schemeClr val="tx1"/>
            </a:solidFill>
            <a:latin typeface="Arabic Typesetting" panose="03020402040406030203" pitchFamily="66" charset="-78"/>
            <a:cs typeface="Arabic Typesetting" panose="03020402040406030203" pitchFamily="66" charset="-78"/>
          </a:endParaRPr>
        </a:p>
      </dgm:t>
    </dgm:pt>
    <dgm:pt modelId="{B268F600-033A-4B32-A903-4FDF1FDCD66B}" type="parTrans" cxnId="{55336675-3C16-47D7-BCC6-9003DAD90E50}">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A00ED14A-B688-4036-94CE-CFE0B9B8E9C3}" type="sibTrans" cxnId="{55336675-3C16-47D7-BCC6-9003DAD90E50}">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972C6652-E3B3-47C8-AC6E-3FC56CEE4B86}">
      <dgm:prSet phldrT="[Texte]" custT="1"/>
      <dgm:spPr/>
      <dgm:t>
        <a:bodyPr/>
        <a:lstStyle/>
        <a:p>
          <a:pPr rtl="1"/>
          <a:r>
            <a:rPr lang="ar-DZ" sz="2000" b="1" dirty="0" smtClean="0">
              <a:solidFill>
                <a:schemeClr val="tx1"/>
              </a:solidFill>
              <a:latin typeface="Arabic Typesetting" panose="03020402040406030203" pitchFamily="66" charset="-78"/>
              <a:cs typeface="Arabic Typesetting" panose="03020402040406030203" pitchFamily="66" charset="-78"/>
            </a:rPr>
            <a:t>المصالح مقابل الاخلاقيات: </a:t>
          </a:r>
          <a:r>
            <a:rPr lang="ar-DZ" sz="2000" b="0" dirty="0" smtClean="0">
              <a:solidFill>
                <a:schemeClr val="tx1"/>
              </a:solidFill>
              <a:latin typeface="Arabic Typesetting" panose="03020402040406030203" pitchFamily="66" charset="-78"/>
              <a:cs typeface="Arabic Typesetting" panose="03020402040406030203" pitchFamily="66" charset="-78"/>
            </a:rPr>
            <a:t>تفضل المصالح الاقتصادية على المبادئ الأخلاقية، مع تبرير السلوكيات غير الأخلاقية لتحقيق الأرباح</a:t>
          </a:r>
          <a:endParaRPr lang="fr-FR" sz="2000" b="0" dirty="0">
            <a:solidFill>
              <a:schemeClr val="tx1"/>
            </a:solidFill>
            <a:latin typeface="Arabic Typesetting" panose="03020402040406030203" pitchFamily="66" charset="-78"/>
            <a:cs typeface="Arabic Typesetting" panose="03020402040406030203" pitchFamily="66" charset="-78"/>
          </a:endParaRPr>
        </a:p>
      </dgm:t>
    </dgm:pt>
    <dgm:pt modelId="{A52922EB-4C81-4775-BADB-783042D347A7}" type="parTrans" cxnId="{7AF583D1-6511-4062-85C2-D0C3A434F967}">
      <dgm:prSet/>
      <dgm:spPr/>
      <dgm:t>
        <a:bodyPr/>
        <a:lstStyle/>
        <a:p>
          <a:endParaRPr lang="fr-FR"/>
        </a:p>
      </dgm:t>
    </dgm:pt>
    <dgm:pt modelId="{48D92DAB-D3A3-4259-861E-44F806DE6FAD}" type="sibTrans" cxnId="{7AF583D1-6511-4062-85C2-D0C3A434F967}">
      <dgm:prSet/>
      <dgm:spPr/>
      <dgm:t>
        <a:bodyPr/>
        <a:lstStyle/>
        <a:p>
          <a:endParaRPr lang="fr-FR"/>
        </a:p>
      </dgm:t>
    </dgm:pt>
    <dgm:pt modelId="{1B865614-D697-4329-AE9A-F90833E459DF}" type="pres">
      <dgm:prSet presAssocID="{1BA2B97D-432D-474C-86EB-5FED0C62E632}" presName="Name0" presStyleCnt="0">
        <dgm:presLayoutVars>
          <dgm:dir val="rev"/>
          <dgm:resizeHandles val="exact"/>
        </dgm:presLayoutVars>
      </dgm:prSet>
      <dgm:spPr/>
    </dgm:pt>
    <dgm:pt modelId="{21652FAC-19C8-4507-9C98-DA1C72055990}" type="pres">
      <dgm:prSet presAssocID="{55BBBB5D-3853-4245-930F-62380CC7E90E}" presName="node" presStyleLbl="node1" presStyleIdx="0" presStyleCnt="4" custScaleY="91550">
        <dgm:presLayoutVars>
          <dgm:bulletEnabled val="1"/>
        </dgm:presLayoutVars>
      </dgm:prSet>
      <dgm:spPr/>
    </dgm:pt>
    <dgm:pt modelId="{CB9BAB63-BF8D-4358-B708-FECB8ED6EECD}" type="pres">
      <dgm:prSet presAssocID="{938104C9-90D9-4D33-BB88-CCA3E4496034}" presName="sibTrans" presStyleLbl="sibTrans2D1" presStyleIdx="0" presStyleCnt="3"/>
      <dgm:spPr/>
    </dgm:pt>
    <dgm:pt modelId="{DF0E146E-B133-483F-83B3-7F2899442F81}" type="pres">
      <dgm:prSet presAssocID="{938104C9-90D9-4D33-BB88-CCA3E4496034}" presName="connectorText" presStyleLbl="sibTrans2D1" presStyleIdx="0" presStyleCnt="3"/>
      <dgm:spPr/>
    </dgm:pt>
    <dgm:pt modelId="{3788B87C-122E-405B-A54B-2A94995A9206}" type="pres">
      <dgm:prSet presAssocID="{FB1B1F18-FD25-4F01-A607-1CE2E2D16EB6}" presName="node" presStyleLbl="node1" presStyleIdx="1" presStyleCnt="4" custScaleY="94811">
        <dgm:presLayoutVars>
          <dgm:bulletEnabled val="1"/>
        </dgm:presLayoutVars>
      </dgm:prSet>
      <dgm:spPr/>
      <dgm:t>
        <a:bodyPr/>
        <a:lstStyle/>
        <a:p>
          <a:endParaRPr lang="fr-FR"/>
        </a:p>
      </dgm:t>
    </dgm:pt>
    <dgm:pt modelId="{6FE33CA1-A061-421F-8F52-8E859EB423EB}" type="pres">
      <dgm:prSet presAssocID="{A18ACA17-7203-44BB-903B-3D5D831449A1}" presName="sibTrans" presStyleLbl="sibTrans2D1" presStyleIdx="1" presStyleCnt="3"/>
      <dgm:spPr/>
    </dgm:pt>
    <dgm:pt modelId="{685CCB1E-CD06-4E9E-83FF-3E0901385BA6}" type="pres">
      <dgm:prSet presAssocID="{A18ACA17-7203-44BB-903B-3D5D831449A1}" presName="connectorText" presStyleLbl="sibTrans2D1" presStyleIdx="1" presStyleCnt="3"/>
      <dgm:spPr/>
    </dgm:pt>
    <dgm:pt modelId="{DC9A9ABD-B590-41E3-9D3E-1514A554F7C7}" type="pres">
      <dgm:prSet presAssocID="{4A09B28C-AA43-41E8-906E-5FB319150742}" presName="node" presStyleLbl="node1" presStyleIdx="2" presStyleCnt="4" custScaleY="93448">
        <dgm:presLayoutVars>
          <dgm:bulletEnabled val="1"/>
        </dgm:presLayoutVars>
      </dgm:prSet>
      <dgm:spPr/>
    </dgm:pt>
    <dgm:pt modelId="{AAEA51B4-8B02-4481-A628-A6BA3E8FA157}" type="pres">
      <dgm:prSet presAssocID="{A00ED14A-B688-4036-94CE-CFE0B9B8E9C3}" presName="sibTrans" presStyleLbl="sibTrans2D1" presStyleIdx="2" presStyleCnt="3"/>
      <dgm:spPr/>
    </dgm:pt>
    <dgm:pt modelId="{EA76CC60-C2E1-4AF4-ADC9-9460C0C55E69}" type="pres">
      <dgm:prSet presAssocID="{A00ED14A-B688-4036-94CE-CFE0B9B8E9C3}" presName="connectorText" presStyleLbl="sibTrans2D1" presStyleIdx="2" presStyleCnt="3"/>
      <dgm:spPr/>
    </dgm:pt>
    <dgm:pt modelId="{7949F5BA-79DD-45BA-B4E5-BFFE8D50AB10}" type="pres">
      <dgm:prSet presAssocID="{972C6652-E3B3-47C8-AC6E-3FC56CEE4B86}" presName="node" presStyleLbl="node1" presStyleIdx="3" presStyleCnt="4" custScaleY="97783">
        <dgm:presLayoutVars>
          <dgm:bulletEnabled val="1"/>
        </dgm:presLayoutVars>
      </dgm:prSet>
      <dgm:spPr/>
      <dgm:t>
        <a:bodyPr/>
        <a:lstStyle/>
        <a:p>
          <a:endParaRPr lang="fr-FR"/>
        </a:p>
      </dgm:t>
    </dgm:pt>
  </dgm:ptLst>
  <dgm:cxnLst>
    <dgm:cxn modelId="{89B1D328-FA2C-452A-A7DE-B7267C972449}" type="presOf" srcId="{55BBBB5D-3853-4245-930F-62380CC7E90E}" destId="{21652FAC-19C8-4507-9C98-DA1C72055990}" srcOrd="0" destOrd="0" presId="urn:microsoft.com/office/officeart/2005/8/layout/process1"/>
    <dgm:cxn modelId="{BCE8262B-2DA4-4DBD-9FDF-5753C3F456A9}" type="presOf" srcId="{938104C9-90D9-4D33-BB88-CCA3E4496034}" destId="{DF0E146E-B133-483F-83B3-7F2899442F81}" srcOrd="1" destOrd="0" presId="urn:microsoft.com/office/officeart/2005/8/layout/process1"/>
    <dgm:cxn modelId="{7AF583D1-6511-4062-85C2-D0C3A434F967}" srcId="{1BA2B97D-432D-474C-86EB-5FED0C62E632}" destId="{972C6652-E3B3-47C8-AC6E-3FC56CEE4B86}" srcOrd="3" destOrd="0" parTransId="{A52922EB-4C81-4775-BADB-783042D347A7}" sibTransId="{48D92DAB-D3A3-4259-861E-44F806DE6FAD}"/>
    <dgm:cxn modelId="{23548916-10E0-4805-96E0-B14F4028EC09}" type="presOf" srcId="{A18ACA17-7203-44BB-903B-3D5D831449A1}" destId="{685CCB1E-CD06-4E9E-83FF-3E0901385BA6}" srcOrd="1" destOrd="0" presId="urn:microsoft.com/office/officeart/2005/8/layout/process1"/>
    <dgm:cxn modelId="{45AE2DD3-0478-4E42-8830-9F1963EC810C}" type="presOf" srcId="{FB1B1F18-FD25-4F01-A607-1CE2E2D16EB6}" destId="{3788B87C-122E-405B-A54B-2A94995A9206}" srcOrd="0" destOrd="0" presId="urn:microsoft.com/office/officeart/2005/8/layout/process1"/>
    <dgm:cxn modelId="{B2E7CC76-0F43-41C9-BB93-D2455090F2A2}" type="presOf" srcId="{A18ACA17-7203-44BB-903B-3D5D831449A1}" destId="{6FE33CA1-A061-421F-8F52-8E859EB423EB}" srcOrd="0" destOrd="0" presId="urn:microsoft.com/office/officeart/2005/8/layout/process1"/>
    <dgm:cxn modelId="{AB95B89F-7A22-4CC1-8A82-90970D0EB1FD}" srcId="{1BA2B97D-432D-474C-86EB-5FED0C62E632}" destId="{FB1B1F18-FD25-4F01-A607-1CE2E2D16EB6}" srcOrd="1" destOrd="0" parTransId="{88AA7C74-9A4F-4427-ACA7-D493D163503C}" sibTransId="{A18ACA17-7203-44BB-903B-3D5D831449A1}"/>
    <dgm:cxn modelId="{16E62035-CE68-4DFB-BF89-353498A262D5}" srcId="{1BA2B97D-432D-474C-86EB-5FED0C62E632}" destId="{55BBBB5D-3853-4245-930F-62380CC7E90E}" srcOrd="0" destOrd="0" parTransId="{BB92EEDD-BCF6-4C60-ADFE-4ABB3ADE5BC0}" sibTransId="{938104C9-90D9-4D33-BB88-CCA3E4496034}"/>
    <dgm:cxn modelId="{8031A99D-6F7B-49EC-A911-98490B1E2431}" type="presOf" srcId="{1BA2B97D-432D-474C-86EB-5FED0C62E632}" destId="{1B865614-D697-4329-AE9A-F90833E459DF}" srcOrd="0" destOrd="0" presId="urn:microsoft.com/office/officeart/2005/8/layout/process1"/>
    <dgm:cxn modelId="{F26F7974-C2FE-408A-9768-316185AAD352}" type="presOf" srcId="{A00ED14A-B688-4036-94CE-CFE0B9B8E9C3}" destId="{EA76CC60-C2E1-4AF4-ADC9-9460C0C55E69}" srcOrd="1" destOrd="0" presId="urn:microsoft.com/office/officeart/2005/8/layout/process1"/>
    <dgm:cxn modelId="{73938C88-A0E8-481E-B795-B34C8E784002}" type="presOf" srcId="{938104C9-90D9-4D33-BB88-CCA3E4496034}" destId="{CB9BAB63-BF8D-4358-B708-FECB8ED6EECD}" srcOrd="0" destOrd="0" presId="urn:microsoft.com/office/officeart/2005/8/layout/process1"/>
    <dgm:cxn modelId="{55336675-3C16-47D7-BCC6-9003DAD90E50}" srcId="{1BA2B97D-432D-474C-86EB-5FED0C62E632}" destId="{4A09B28C-AA43-41E8-906E-5FB319150742}" srcOrd="2" destOrd="0" parTransId="{B268F600-033A-4B32-A903-4FDF1FDCD66B}" sibTransId="{A00ED14A-B688-4036-94CE-CFE0B9B8E9C3}"/>
    <dgm:cxn modelId="{CB982D11-FED2-4524-B007-BB10C03AEFEC}" type="presOf" srcId="{A00ED14A-B688-4036-94CE-CFE0B9B8E9C3}" destId="{AAEA51B4-8B02-4481-A628-A6BA3E8FA157}" srcOrd="0" destOrd="0" presId="urn:microsoft.com/office/officeart/2005/8/layout/process1"/>
    <dgm:cxn modelId="{D93E4BF9-C7C7-49D9-AEAF-4CE66DA995DE}" type="presOf" srcId="{972C6652-E3B3-47C8-AC6E-3FC56CEE4B86}" destId="{7949F5BA-79DD-45BA-B4E5-BFFE8D50AB10}" srcOrd="0" destOrd="0" presId="urn:microsoft.com/office/officeart/2005/8/layout/process1"/>
    <dgm:cxn modelId="{A570D29F-383D-4CFE-9404-66C94D43E5B3}" type="presOf" srcId="{4A09B28C-AA43-41E8-906E-5FB319150742}" destId="{DC9A9ABD-B590-41E3-9D3E-1514A554F7C7}" srcOrd="0" destOrd="0" presId="urn:microsoft.com/office/officeart/2005/8/layout/process1"/>
    <dgm:cxn modelId="{89836000-FA1D-43B8-955A-43D6053EEFA8}" type="presParOf" srcId="{1B865614-D697-4329-AE9A-F90833E459DF}" destId="{21652FAC-19C8-4507-9C98-DA1C72055990}" srcOrd="0" destOrd="0" presId="urn:microsoft.com/office/officeart/2005/8/layout/process1"/>
    <dgm:cxn modelId="{3103EE84-DE81-45B0-B72C-84EB5D42FE29}" type="presParOf" srcId="{1B865614-D697-4329-AE9A-F90833E459DF}" destId="{CB9BAB63-BF8D-4358-B708-FECB8ED6EECD}" srcOrd="1" destOrd="0" presId="urn:microsoft.com/office/officeart/2005/8/layout/process1"/>
    <dgm:cxn modelId="{232112DC-1980-45F9-8F63-343EDE36B854}" type="presParOf" srcId="{CB9BAB63-BF8D-4358-B708-FECB8ED6EECD}" destId="{DF0E146E-B133-483F-83B3-7F2899442F81}" srcOrd="0" destOrd="0" presId="urn:microsoft.com/office/officeart/2005/8/layout/process1"/>
    <dgm:cxn modelId="{BAA0844B-DF14-4E39-ADAE-8A8104822407}" type="presParOf" srcId="{1B865614-D697-4329-AE9A-F90833E459DF}" destId="{3788B87C-122E-405B-A54B-2A94995A9206}" srcOrd="2" destOrd="0" presId="urn:microsoft.com/office/officeart/2005/8/layout/process1"/>
    <dgm:cxn modelId="{BDF23718-1A5F-461A-B3AE-D2738A09BACA}" type="presParOf" srcId="{1B865614-D697-4329-AE9A-F90833E459DF}" destId="{6FE33CA1-A061-421F-8F52-8E859EB423EB}" srcOrd="3" destOrd="0" presId="urn:microsoft.com/office/officeart/2005/8/layout/process1"/>
    <dgm:cxn modelId="{A6CB1C9A-6FEE-4621-AE9D-490019472AE1}" type="presParOf" srcId="{6FE33CA1-A061-421F-8F52-8E859EB423EB}" destId="{685CCB1E-CD06-4E9E-83FF-3E0901385BA6}" srcOrd="0" destOrd="0" presId="urn:microsoft.com/office/officeart/2005/8/layout/process1"/>
    <dgm:cxn modelId="{10605E9D-7DA6-4826-A753-BBE5D77058EE}" type="presParOf" srcId="{1B865614-D697-4329-AE9A-F90833E459DF}" destId="{DC9A9ABD-B590-41E3-9D3E-1514A554F7C7}" srcOrd="4" destOrd="0" presId="urn:microsoft.com/office/officeart/2005/8/layout/process1"/>
    <dgm:cxn modelId="{189A5E0B-864B-4027-BFF3-EEC15C9BE8EB}" type="presParOf" srcId="{1B865614-D697-4329-AE9A-F90833E459DF}" destId="{AAEA51B4-8B02-4481-A628-A6BA3E8FA157}" srcOrd="5" destOrd="0" presId="urn:microsoft.com/office/officeart/2005/8/layout/process1"/>
    <dgm:cxn modelId="{F535552B-28DE-42F9-B21B-EC75F1BC9AB7}" type="presParOf" srcId="{AAEA51B4-8B02-4481-A628-A6BA3E8FA157}" destId="{EA76CC60-C2E1-4AF4-ADC9-9460C0C55E69}" srcOrd="0" destOrd="0" presId="urn:microsoft.com/office/officeart/2005/8/layout/process1"/>
    <dgm:cxn modelId="{D75E7A32-E5D3-4492-BB4F-748A175C27B2}" type="presParOf" srcId="{1B865614-D697-4329-AE9A-F90833E459DF}" destId="{7949F5BA-79DD-45BA-B4E5-BFFE8D50AB1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FA4E98-E2EF-42DA-8837-DAB9D2991021}"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fr-FR"/>
        </a:p>
      </dgm:t>
    </dgm:pt>
    <dgm:pt modelId="{14628B23-3EF2-478C-8472-40D4A905584F}">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القيم الأخلاقية </a:t>
          </a:r>
          <a:r>
            <a:rPr lang="ar-DZ" b="1" dirty="0" err="1" smtClean="0">
              <a:solidFill>
                <a:schemeClr val="tx1"/>
              </a:solidFill>
              <a:latin typeface="Arabic Typesetting" panose="03020402040406030203" pitchFamily="66" charset="-78"/>
              <a:cs typeface="Arabic Typesetting" panose="03020402040406030203" pitchFamily="66" charset="-78"/>
            </a:rPr>
            <a:t>للساموراي</a:t>
          </a:r>
          <a:r>
            <a:rPr lang="ar-DZ" b="1" dirty="0" smtClean="0">
              <a:solidFill>
                <a:schemeClr val="tx1"/>
              </a:solidFill>
              <a:latin typeface="Arabic Typesetting" panose="03020402040406030203" pitchFamily="66" charset="-78"/>
              <a:cs typeface="Arabic Typesetting" panose="03020402040406030203" pitchFamily="66" charset="-78"/>
            </a:rPr>
            <a:t>: </a:t>
          </a:r>
          <a:r>
            <a:rPr lang="ar-DZ" b="0" dirty="0" smtClean="0">
              <a:solidFill>
                <a:schemeClr val="tx1"/>
              </a:solidFill>
              <a:latin typeface="Arabic Typesetting" panose="03020402040406030203" pitchFamily="66" charset="-78"/>
              <a:cs typeface="Arabic Typesetting" panose="03020402040406030203" pitchFamily="66" charset="-78"/>
            </a:rPr>
            <a:t>مبادئ مثل الاستقامة، الولاء والانضباط الذاتي جزء أساسي من ثقافة العمل والهوية الوطنية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298EC1AE-DC49-42A5-B69F-BAC0EF202A9A}" type="parTrans" cxnId="{08CDD501-3316-4BA7-96EF-BF9AD72C7AFC}">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675747D8-043A-4ADF-94C6-1505DD532DEA}" type="sibTrans" cxnId="{08CDD501-3316-4BA7-96EF-BF9AD72C7AFC}">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F6A1AFE2-DFED-4F78-A351-87B81BAED1F1}">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العقائد الإدارية: </a:t>
          </a:r>
          <a:r>
            <a:rPr lang="ar-DZ" b="0" dirty="0" smtClean="0">
              <a:solidFill>
                <a:schemeClr val="tx1"/>
              </a:solidFill>
              <a:latin typeface="Arabic Typesetting" panose="03020402040406030203" pitchFamily="66" charset="-78"/>
              <a:cs typeface="Arabic Typesetting" panose="03020402040406030203" pitchFamily="66" charset="-78"/>
            </a:rPr>
            <a:t>الإدارة توازن بين الربح والمسؤولية الاجتماعية مع تعزيز الابداع الجماعي والمساواة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F87FB678-3E1C-417A-A75D-BBF89B080D85}" type="parTrans" cxnId="{49963EF2-BFAE-4966-85EA-3ADB82E5BF66}">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A3A7623-6EC3-4B96-B9ED-6BEE077A9ED9}" type="sibTrans" cxnId="{49963EF2-BFAE-4966-85EA-3ADB82E5BF66}">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DD4B0704-0A0C-45EA-B177-A94F6CFE19EB}">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دور الحكومة: </a:t>
          </a:r>
          <a:r>
            <a:rPr lang="ar-DZ" b="0" dirty="0" smtClean="0">
              <a:solidFill>
                <a:schemeClr val="tx1"/>
              </a:solidFill>
              <a:latin typeface="Arabic Typesetting" panose="03020402040406030203" pitchFamily="66" charset="-78"/>
              <a:cs typeface="Arabic Typesetting" panose="03020402040406030203" pitchFamily="66" charset="-78"/>
            </a:rPr>
            <a:t>الحكومة تدعم الشركات لتحقيق أهداف وطنية وتعزز الانضباط والولاء</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4695532E-9CB8-4B98-B185-FFC1736D7E0C}" type="parTrans" cxnId="{87054F04-2D4B-45D4-8E6B-9F203EC9B637}">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8F73DB45-EC5F-46B5-81A8-EF833A8469C9}" type="sibTrans" cxnId="{87054F04-2D4B-45D4-8E6B-9F203EC9B637}">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82C6E43-4C6C-44A2-899A-828E62AF8779}">
      <dgm:prSet phldrT="[Texte]"/>
      <dgm:spPr/>
      <dgm:t>
        <a:bodyPr/>
        <a:lstStyle/>
        <a:p>
          <a:pPr algn="ctr" rtl="1"/>
          <a:r>
            <a:rPr lang="ar-DZ" b="1" dirty="0" smtClean="0">
              <a:solidFill>
                <a:schemeClr val="tx1"/>
              </a:solidFill>
              <a:latin typeface="Arabic Typesetting" panose="03020402040406030203" pitchFamily="66" charset="-78"/>
              <a:cs typeface="Arabic Typesetting" panose="03020402040406030203" pitchFamily="66" charset="-78"/>
            </a:rPr>
            <a:t>ثقافة الشركة: </a:t>
          </a:r>
          <a:r>
            <a:rPr lang="ar-DZ" b="0" dirty="0" smtClean="0">
              <a:solidFill>
                <a:schemeClr val="tx1"/>
              </a:solidFill>
              <a:latin typeface="Arabic Typesetting" panose="03020402040406030203" pitchFamily="66" charset="-78"/>
              <a:cs typeface="Arabic Typesetting" panose="03020402040406030203" pitchFamily="66" charset="-78"/>
            </a:rPr>
            <a:t>التركيز على التعاون والعمل الجماعي يعزز الولاء والانتماء بدلا من الفردية المفرطة</a:t>
          </a:r>
          <a:endParaRPr lang="fr-FR" b="1" dirty="0">
            <a:solidFill>
              <a:schemeClr val="tx1"/>
            </a:solidFill>
            <a:latin typeface="Arabic Typesetting" panose="03020402040406030203" pitchFamily="66" charset="-78"/>
            <a:cs typeface="Arabic Typesetting" panose="03020402040406030203" pitchFamily="66" charset="-78"/>
          </a:endParaRPr>
        </a:p>
      </dgm:t>
    </dgm:pt>
    <dgm:pt modelId="{BC450044-A78D-42B4-944E-69F21FB35021}" type="parTrans" cxnId="{33BB8655-F481-4DF9-8999-F518847C087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28CB67BA-F0B9-4E06-9725-CAC6997CC021}" type="sibTrans" cxnId="{33BB8655-F481-4DF9-8999-F518847C0871}">
      <dgm:prSet/>
      <dgm:spPr/>
      <dgm:t>
        <a:bodyPr/>
        <a:lstStyle/>
        <a:p>
          <a:pPr algn="ctr" rtl="1"/>
          <a:endParaRPr lang="fr-FR">
            <a:solidFill>
              <a:schemeClr val="tx1"/>
            </a:solidFill>
            <a:latin typeface="Arabic Typesetting" panose="03020402040406030203" pitchFamily="66" charset="-78"/>
            <a:cs typeface="Arabic Typesetting" panose="03020402040406030203" pitchFamily="66" charset="-78"/>
          </a:endParaRPr>
        </a:p>
      </dgm:t>
    </dgm:pt>
    <dgm:pt modelId="{C9F888C8-E012-4022-A039-854AD6465169}" type="pres">
      <dgm:prSet presAssocID="{C3FA4E98-E2EF-42DA-8837-DAB9D2991021}" presName="diagram" presStyleCnt="0">
        <dgm:presLayoutVars>
          <dgm:dir val="rev"/>
          <dgm:resizeHandles val="exact"/>
        </dgm:presLayoutVars>
      </dgm:prSet>
      <dgm:spPr/>
    </dgm:pt>
    <dgm:pt modelId="{D93BBBB9-BE15-4700-BEC0-72AAA47B550A}" type="pres">
      <dgm:prSet presAssocID="{14628B23-3EF2-478C-8472-40D4A905584F}" presName="node" presStyleLbl="node1" presStyleIdx="0" presStyleCnt="4">
        <dgm:presLayoutVars>
          <dgm:bulletEnabled val="1"/>
        </dgm:presLayoutVars>
      </dgm:prSet>
      <dgm:spPr/>
      <dgm:t>
        <a:bodyPr/>
        <a:lstStyle/>
        <a:p>
          <a:endParaRPr lang="fr-FR"/>
        </a:p>
      </dgm:t>
    </dgm:pt>
    <dgm:pt modelId="{D2BBE9B7-7529-461F-A07C-5C94BF502690}" type="pres">
      <dgm:prSet presAssocID="{675747D8-043A-4ADF-94C6-1505DD532DEA}" presName="sibTrans" presStyleCnt="0"/>
      <dgm:spPr/>
    </dgm:pt>
    <dgm:pt modelId="{84949EE0-1B03-4243-803B-F476C2816175}" type="pres">
      <dgm:prSet presAssocID="{F6A1AFE2-DFED-4F78-A351-87B81BAED1F1}" presName="node" presStyleLbl="node1" presStyleIdx="1" presStyleCnt="4">
        <dgm:presLayoutVars>
          <dgm:bulletEnabled val="1"/>
        </dgm:presLayoutVars>
      </dgm:prSet>
      <dgm:spPr/>
    </dgm:pt>
    <dgm:pt modelId="{77C37619-5916-464A-9CBE-9F692F700418}" type="pres">
      <dgm:prSet presAssocID="{CA3A7623-6EC3-4B96-B9ED-6BEE077A9ED9}" presName="sibTrans" presStyleCnt="0"/>
      <dgm:spPr/>
    </dgm:pt>
    <dgm:pt modelId="{A959C514-D066-4585-93E6-7263329EE0A4}" type="pres">
      <dgm:prSet presAssocID="{DD4B0704-0A0C-45EA-B177-A94F6CFE19EB}" presName="node" presStyleLbl="node1" presStyleIdx="2" presStyleCnt="4">
        <dgm:presLayoutVars>
          <dgm:bulletEnabled val="1"/>
        </dgm:presLayoutVars>
      </dgm:prSet>
      <dgm:spPr/>
    </dgm:pt>
    <dgm:pt modelId="{5F5E9A92-4A3E-44CC-89C6-BE53F3549CD8}" type="pres">
      <dgm:prSet presAssocID="{8F73DB45-EC5F-46B5-81A8-EF833A8469C9}" presName="sibTrans" presStyleCnt="0"/>
      <dgm:spPr/>
    </dgm:pt>
    <dgm:pt modelId="{46DBDAD5-10DF-4973-8EBA-8EA9C3B4E3D5}" type="pres">
      <dgm:prSet presAssocID="{282C6E43-4C6C-44A2-899A-828E62AF8779}" presName="node" presStyleLbl="node1" presStyleIdx="3" presStyleCnt="4">
        <dgm:presLayoutVars>
          <dgm:bulletEnabled val="1"/>
        </dgm:presLayoutVars>
      </dgm:prSet>
      <dgm:spPr/>
      <dgm:t>
        <a:bodyPr/>
        <a:lstStyle/>
        <a:p>
          <a:endParaRPr lang="fr-FR"/>
        </a:p>
      </dgm:t>
    </dgm:pt>
  </dgm:ptLst>
  <dgm:cxnLst>
    <dgm:cxn modelId="{49963EF2-BFAE-4966-85EA-3ADB82E5BF66}" srcId="{C3FA4E98-E2EF-42DA-8837-DAB9D2991021}" destId="{F6A1AFE2-DFED-4F78-A351-87B81BAED1F1}" srcOrd="1" destOrd="0" parTransId="{F87FB678-3E1C-417A-A75D-BBF89B080D85}" sibTransId="{CA3A7623-6EC3-4B96-B9ED-6BEE077A9ED9}"/>
    <dgm:cxn modelId="{FCAE3FE4-C7A0-4033-8429-B6A2E24C34D5}" type="presOf" srcId="{F6A1AFE2-DFED-4F78-A351-87B81BAED1F1}" destId="{84949EE0-1B03-4243-803B-F476C2816175}" srcOrd="0" destOrd="0" presId="urn:microsoft.com/office/officeart/2005/8/layout/default"/>
    <dgm:cxn modelId="{827D453B-208A-4EC1-9553-5D5CF0816B00}" type="presOf" srcId="{C3FA4E98-E2EF-42DA-8837-DAB9D2991021}" destId="{C9F888C8-E012-4022-A039-854AD6465169}" srcOrd="0" destOrd="0" presId="urn:microsoft.com/office/officeart/2005/8/layout/default"/>
    <dgm:cxn modelId="{33BB8655-F481-4DF9-8999-F518847C0871}" srcId="{C3FA4E98-E2EF-42DA-8837-DAB9D2991021}" destId="{282C6E43-4C6C-44A2-899A-828E62AF8779}" srcOrd="3" destOrd="0" parTransId="{BC450044-A78D-42B4-944E-69F21FB35021}" sibTransId="{28CB67BA-F0B9-4E06-9725-CAC6997CC021}"/>
    <dgm:cxn modelId="{08CDD501-3316-4BA7-96EF-BF9AD72C7AFC}" srcId="{C3FA4E98-E2EF-42DA-8837-DAB9D2991021}" destId="{14628B23-3EF2-478C-8472-40D4A905584F}" srcOrd="0" destOrd="0" parTransId="{298EC1AE-DC49-42A5-B69F-BAC0EF202A9A}" sibTransId="{675747D8-043A-4ADF-94C6-1505DD532DEA}"/>
    <dgm:cxn modelId="{24D7B36E-632D-4EDF-A8EC-69C958EB3D4D}" type="presOf" srcId="{14628B23-3EF2-478C-8472-40D4A905584F}" destId="{D93BBBB9-BE15-4700-BEC0-72AAA47B550A}" srcOrd="0" destOrd="0" presId="urn:microsoft.com/office/officeart/2005/8/layout/default"/>
    <dgm:cxn modelId="{7041C93A-18EE-4F9E-9556-BA94117523EA}" type="presOf" srcId="{282C6E43-4C6C-44A2-899A-828E62AF8779}" destId="{46DBDAD5-10DF-4973-8EBA-8EA9C3B4E3D5}" srcOrd="0" destOrd="0" presId="urn:microsoft.com/office/officeart/2005/8/layout/default"/>
    <dgm:cxn modelId="{83EADD3B-786A-4630-9F79-411351B05197}" type="presOf" srcId="{DD4B0704-0A0C-45EA-B177-A94F6CFE19EB}" destId="{A959C514-D066-4585-93E6-7263329EE0A4}" srcOrd="0" destOrd="0" presId="urn:microsoft.com/office/officeart/2005/8/layout/default"/>
    <dgm:cxn modelId="{87054F04-2D4B-45D4-8E6B-9F203EC9B637}" srcId="{C3FA4E98-E2EF-42DA-8837-DAB9D2991021}" destId="{DD4B0704-0A0C-45EA-B177-A94F6CFE19EB}" srcOrd="2" destOrd="0" parTransId="{4695532E-9CB8-4B98-B185-FFC1736D7E0C}" sibTransId="{8F73DB45-EC5F-46B5-81A8-EF833A8469C9}"/>
    <dgm:cxn modelId="{D62AF332-4920-497E-97E0-9446DB88E4E6}" type="presParOf" srcId="{C9F888C8-E012-4022-A039-854AD6465169}" destId="{D93BBBB9-BE15-4700-BEC0-72AAA47B550A}" srcOrd="0" destOrd="0" presId="urn:microsoft.com/office/officeart/2005/8/layout/default"/>
    <dgm:cxn modelId="{7C27A240-BAE6-4BBA-BCC8-302236754B75}" type="presParOf" srcId="{C9F888C8-E012-4022-A039-854AD6465169}" destId="{D2BBE9B7-7529-461F-A07C-5C94BF502690}" srcOrd="1" destOrd="0" presId="urn:microsoft.com/office/officeart/2005/8/layout/default"/>
    <dgm:cxn modelId="{34BD31F9-B143-4426-B019-EDD4E77F4D0A}" type="presParOf" srcId="{C9F888C8-E012-4022-A039-854AD6465169}" destId="{84949EE0-1B03-4243-803B-F476C2816175}" srcOrd="2" destOrd="0" presId="urn:microsoft.com/office/officeart/2005/8/layout/default"/>
    <dgm:cxn modelId="{3914F2EA-A0CB-442A-8C5C-EFA3A05975A7}" type="presParOf" srcId="{C9F888C8-E012-4022-A039-854AD6465169}" destId="{77C37619-5916-464A-9CBE-9F692F700418}" srcOrd="3" destOrd="0" presId="urn:microsoft.com/office/officeart/2005/8/layout/default"/>
    <dgm:cxn modelId="{1E7AC5A2-6D2E-497F-BAF4-A29F254CF6C1}" type="presParOf" srcId="{C9F888C8-E012-4022-A039-854AD6465169}" destId="{A959C514-D066-4585-93E6-7263329EE0A4}" srcOrd="4" destOrd="0" presId="urn:microsoft.com/office/officeart/2005/8/layout/default"/>
    <dgm:cxn modelId="{6BD30C0C-EF79-4F62-BA0F-6431961A9DF7}" type="presParOf" srcId="{C9F888C8-E012-4022-A039-854AD6465169}" destId="{5F5E9A92-4A3E-44CC-89C6-BE53F3549CD8}" srcOrd="5" destOrd="0" presId="urn:microsoft.com/office/officeart/2005/8/layout/default"/>
    <dgm:cxn modelId="{2C4EC5FF-51D9-4DDD-B15F-DA515F776E4F}" type="presParOf" srcId="{C9F888C8-E012-4022-A039-854AD6465169}" destId="{46DBDAD5-10DF-4973-8EBA-8EA9C3B4E3D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BF4B5-2709-4FEE-BDE2-6A855F2557E7}">
      <dsp:nvSpPr>
        <dsp:cNvPr id="0" name=""/>
        <dsp:cNvSpPr/>
      </dsp:nvSpPr>
      <dsp:spPr>
        <a:xfrm>
          <a:off x="4767132" y="0"/>
          <a:ext cx="1699387" cy="18221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DZ" sz="2400" b="1" kern="1200" dirty="0" smtClean="0">
              <a:solidFill>
                <a:schemeClr val="tx1"/>
              </a:solidFill>
              <a:latin typeface="Arabic Typesetting" panose="03020402040406030203" pitchFamily="66" charset="-78"/>
              <a:cs typeface="Arabic Typesetting" panose="03020402040406030203" pitchFamily="66" charset="-78"/>
            </a:rPr>
            <a:t>الأخلاق: </a:t>
          </a:r>
          <a:r>
            <a:rPr lang="ar-DZ" sz="2400" b="0" kern="1200" dirty="0" smtClean="0">
              <a:solidFill>
                <a:schemeClr val="tx1"/>
              </a:solidFill>
              <a:latin typeface="Arabic Typesetting" panose="03020402040406030203" pitchFamily="66" charset="-78"/>
              <a:cs typeface="Arabic Typesetting" panose="03020402040406030203" pitchFamily="66" charset="-78"/>
            </a:rPr>
            <a:t>وتعني العادات والسلوك وهي منظومة من القيم التي تتجسد في السلوك الثابت.</a:t>
          </a:r>
          <a:endParaRPr lang="fr-FR" sz="2400" b="1" kern="1200" dirty="0">
            <a:solidFill>
              <a:schemeClr val="tx1"/>
            </a:solidFill>
            <a:latin typeface="Arabic Typesetting" panose="03020402040406030203" pitchFamily="66" charset="-78"/>
            <a:cs typeface="Arabic Typesetting" panose="03020402040406030203" pitchFamily="66" charset="-78"/>
          </a:endParaRPr>
        </a:p>
      </dsp:txBody>
      <dsp:txXfrm>
        <a:off x="4816905" y="49773"/>
        <a:ext cx="1599841" cy="1722554"/>
      </dsp:txXfrm>
    </dsp:sp>
    <dsp:sp modelId="{267FAA21-E9BD-4797-AD17-A75B35D83927}">
      <dsp:nvSpPr>
        <dsp:cNvPr id="0" name=""/>
        <dsp:cNvSpPr/>
      </dsp:nvSpPr>
      <dsp:spPr>
        <a:xfrm rot="10800000">
          <a:off x="4236923" y="700325"/>
          <a:ext cx="360270" cy="42144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fr-FR" sz="2400" kern="1200">
            <a:solidFill>
              <a:schemeClr val="tx1"/>
            </a:solidFill>
            <a:latin typeface="Arabic Typesetting" panose="03020402040406030203" pitchFamily="66" charset="-78"/>
            <a:cs typeface="Arabic Typesetting" panose="03020402040406030203" pitchFamily="66" charset="-78"/>
          </a:endParaRPr>
        </a:p>
      </dsp:txBody>
      <dsp:txXfrm rot="10800000">
        <a:off x="4345004" y="784615"/>
        <a:ext cx="252189" cy="252868"/>
      </dsp:txXfrm>
    </dsp:sp>
    <dsp:sp modelId="{EAB7DFBE-92F9-48CC-8FD4-42D9E8435063}">
      <dsp:nvSpPr>
        <dsp:cNvPr id="0" name=""/>
        <dsp:cNvSpPr/>
      </dsp:nvSpPr>
      <dsp:spPr>
        <a:xfrm>
          <a:off x="2387990" y="0"/>
          <a:ext cx="1699387" cy="1822100"/>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DZ" sz="2400" b="1" kern="1200" dirty="0" smtClean="0">
              <a:solidFill>
                <a:schemeClr val="tx1"/>
              </a:solidFill>
              <a:latin typeface="Arabic Typesetting" panose="03020402040406030203" pitchFamily="66" charset="-78"/>
              <a:cs typeface="Arabic Typesetting" panose="03020402040406030203" pitchFamily="66" charset="-78"/>
            </a:rPr>
            <a:t>العمل: </a:t>
          </a:r>
          <a:r>
            <a:rPr lang="ar-DZ" sz="2400" b="0" kern="1200" dirty="0" smtClean="0">
              <a:solidFill>
                <a:schemeClr val="tx1"/>
              </a:solidFill>
              <a:latin typeface="Arabic Typesetting" panose="03020402040406030203" pitchFamily="66" charset="-78"/>
              <a:cs typeface="Arabic Typesetting" panose="03020402040406030203" pitchFamily="66" charset="-78"/>
            </a:rPr>
            <a:t>هو النشاط الإنتاجي الذي يقوم به الانسان في مختلف الوظائف أو الحرف.</a:t>
          </a:r>
          <a:endParaRPr lang="fr-FR" sz="2400" b="1" kern="1200" dirty="0">
            <a:solidFill>
              <a:schemeClr val="tx1"/>
            </a:solidFill>
            <a:latin typeface="Arabic Typesetting" panose="03020402040406030203" pitchFamily="66" charset="-78"/>
            <a:cs typeface="Arabic Typesetting" panose="03020402040406030203" pitchFamily="66" charset="-78"/>
          </a:endParaRPr>
        </a:p>
      </dsp:txBody>
      <dsp:txXfrm>
        <a:off x="2437763" y="49773"/>
        <a:ext cx="1599841" cy="1722554"/>
      </dsp:txXfrm>
    </dsp:sp>
    <dsp:sp modelId="{01A70934-C839-4922-B031-0687B7B42FC7}">
      <dsp:nvSpPr>
        <dsp:cNvPr id="0" name=""/>
        <dsp:cNvSpPr/>
      </dsp:nvSpPr>
      <dsp:spPr>
        <a:xfrm rot="10800000">
          <a:off x="1857781" y="700325"/>
          <a:ext cx="360270" cy="421448"/>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fr-FR" sz="2400" kern="1200">
            <a:solidFill>
              <a:schemeClr val="tx1"/>
            </a:solidFill>
            <a:latin typeface="Arabic Typesetting" panose="03020402040406030203" pitchFamily="66" charset="-78"/>
            <a:cs typeface="Arabic Typesetting" panose="03020402040406030203" pitchFamily="66" charset="-78"/>
          </a:endParaRPr>
        </a:p>
      </dsp:txBody>
      <dsp:txXfrm rot="10800000">
        <a:off x="1965862" y="784615"/>
        <a:ext cx="252189" cy="252868"/>
      </dsp:txXfrm>
    </dsp:sp>
    <dsp:sp modelId="{DAF65EB0-9F7D-4B06-BCD0-0936D28A9DB1}">
      <dsp:nvSpPr>
        <dsp:cNvPr id="0" name=""/>
        <dsp:cNvSpPr/>
      </dsp:nvSpPr>
      <dsp:spPr>
        <a:xfrm>
          <a:off x="8847" y="0"/>
          <a:ext cx="1699387" cy="1822100"/>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DZ" sz="1900" b="1" kern="1200" dirty="0" smtClean="0">
              <a:solidFill>
                <a:schemeClr val="tx1"/>
              </a:solidFill>
              <a:latin typeface="Arabic Typesetting" panose="03020402040406030203" pitchFamily="66" charset="-78"/>
              <a:cs typeface="Arabic Typesetting" panose="03020402040406030203" pitchFamily="66" charset="-78"/>
            </a:rPr>
            <a:t>الأخلاقيات: </a:t>
          </a:r>
          <a:r>
            <a:rPr lang="ar-DZ" sz="1900" b="0" kern="1200" dirty="0" smtClean="0">
              <a:solidFill>
                <a:schemeClr val="tx1"/>
              </a:solidFill>
              <a:latin typeface="Arabic Typesetting" panose="03020402040406030203" pitchFamily="66" charset="-78"/>
              <a:cs typeface="Arabic Typesetting" panose="03020402040406030203" pitchFamily="66" charset="-78"/>
            </a:rPr>
            <a:t>هي المعايير التي تميز الصواب من الخطأ، وفي بيئة العمل تشير إلى القيم والسلوكيات التي تحكم القرارات والإجراءات في المؤسسات.</a:t>
          </a:r>
          <a:endParaRPr lang="fr-FR" sz="1900" b="1" kern="1200" dirty="0">
            <a:solidFill>
              <a:schemeClr val="tx1"/>
            </a:solidFill>
            <a:latin typeface="Arabic Typesetting" panose="03020402040406030203" pitchFamily="66" charset="-78"/>
            <a:cs typeface="Arabic Typesetting" panose="03020402040406030203" pitchFamily="66" charset="-78"/>
          </a:endParaRPr>
        </a:p>
      </dsp:txBody>
      <dsp:txXfrm>
        <a:off x="58620" y="49773"/>
        <a:ext cx="1599841" cy="1722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B6A7B-FC2F-4CDC-9C08-2075417B70C7}">
      <dsp:nvSpPr>
        <dsp:cNvPr id="0" name=""/>
        <dsp:cNvSpPr/>
      </dsp:nvSpPr>
      <dsp:spPr>
        <a:xfrm>
          <a:off x="1420875" y="0"/>
          <a:ext cx="4504979" cy="4504979"/>
        </a:xfrm>
        <a:prstGeom prst="triangl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8E7DEF-D9EE-47C8-8522-5463059C0763}">
      <dsp:nvSpPr>
        <dsp:cNvPr id="0" name=""/>
        <dsp:cNvSpPr/>
      </dsp:nvSpPr>
      <dsp:spPr>
        <a:xfrm>
          <a:off x="745129" y="452917"/>
          <a:ext cx="2928236" cy="1066412"/>
        </a:xfrm>
        <a:prstGeom prst="round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DZ" sz="1900" b="1" kern="1200" dirty="0" smtClean="0">
              <a:solidFill>
                <a:schemeClr val="tx1"/>
              </a:solidFill>
              <a:latin typeface="Arabic Typesetting" panose="03020402040406030203" pitchFamily="66" charset="-78"/>
              <a:cs typeface="Arabic Typesetting" panose="03020402040406030203" pitchFamily="66" charset="-78"/>
            </a:rPr>
            <a:t>على مستوى المنظمة: </a:t>
          </a:r>
          <a:r>
            <a:rPr lang="ar-DZ" sz="1900" b="0" kern="1200" dirty="0" smtClean="0">
              <a:solidFill>
                <a:schemeClr val="tx1"/>
              </a:solidFill>
              <a:latin typeface="Arabic Typesetting" panose="03020402040406030203" pitchFamily="66" charset="-78"/>
              <a:cs typeface="Arabic Typesetting" panose="03020402040406030203" pitchFamily="66" charset="-78"/>
            </a:rPr>
            <a:t>تساهم في تحسين سمعة المنظمة وزيادة </a:t>
          </a:r>
          <a:r>
            <a:rPr lang="ar-DZ" sz="1900" b="0" kern="1200" dirty="0" err="1" smtClean="0">
              <a:solidFill>
                <a:schemeClr val="tx1"/>
              </a:solidFill>
              <a:latin typeface="Arabic Typesetting" panose="03020402040406030203" pitchFamily="66" charset="-78"/>
              <a:cs typeface="Arabic Typesetting" panose="03020402040406030203" pitchFamily="66" charset="-78"/>
            </a:rPr>
            <a:t>ربحيتها</a:t>
          </a:r>
          <a:r>
            <a:rPr lang="ar-DZ" sz="1900" b="0" kern="1200" dirty="0" smtClean="0">
              <a:solidFill>
                <a:schemeClr val="tx1"/>
              </a:solidFill>
              <a:latin typeface="Arabic Typesetting" panose="03020402040406030203" pitchFamily="66" charset="-78"/>
              <a:cs typeface="Arabic Typesetting" panose="03020402040406030203" pitchFamily="66" charset="-78"/>
            </a:rPr>
            <a:t> كما تمنحها ميزة تنافسية على الصعيدين المحلي والدولي.</a:t>
          </a:r>
          <a:endParaRPr lang="fr-FR" sz="1900" b="1" kern="1200" dirty="0">
            <a:solidFill>
              <a:schemeClr val="tx1"/>
            </a:solidFill>
            <a:latin typeface="Arabic Typesetting" panose="03020402040406030203" pitchFamily="66" charset="-78"/>
            <a:cs typeface="Arabic Typesetting" panose="03020402040406030203" pitchFamily="66" charset="-78"/>
          </a:endParaRPr>
        </a:p>
      </dsp:txBody>
      <dsp:txXfrm>
        <a:off x="797187" y="504975"/>
        <a:ext cx="2824120" cy="962296"/>
      </dsp:txXfrm>
    </dsp:sp>
    <dsp:sp modelId="{6A9EF921-3AC9-4B58-94CE-3E8DB7E50491}">
      <dsp:nvSpPr>
        <dsp:cNvPr id="0" name=""/>
        <dsp:cNvSpPr/>
      </dsp:nvSpPr>
      <dsp:spPr>
        <a:xfrm>
          <a:off x="745129" y="1652632"/>
          <a:ext cx="2928236" cy="1066412"/>
        </a:xfrm>
        <a:prstGeom prst="round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DZ" sz="1900" b="1" kern="1200" dirty="0" smtClean="0">
              <a:solidFill>
                <a:schemeClr val="tx1"/>
              </a:solidFill>
              <a:latin typeface="Arabic Typesetting" panose="03020402040406030203" pitchFamily="66" charset="-78"/>
              <a:cs typeface="Arabic Typesetting" panose="03020402040406030203" pitchFamily="66" charset="-78"/>
            </a:rPr>
            <a:t>على مستوى الفرد: </a:t>
          </a:r>
          <a:r>
            <a:rPr lang="ar-DZ" sz="1900" b="0" kern="1200" dirty="0" smtClean="0">
              <a:solidFill>
                <a:schemeClr val="tx1"/>
              </a:solidFill>
              <a:latin typeface="Arabic Typesetting" panose="03020402040406030203" pitchFamily="66" charset="-78"/>
              <a:cs typeface="Arabic Typesetting" panose="03020402040406030203" pitchFamily="66" charset="-78"/>
            </a:rPr>
            <a:t>تساعد في بناء شخصية الفرد وتوجيه </a:t>
          </a:r>
          <a:r>
            <a:rPr lang="ar-DZ" sz="1900" b="0" kern="1200" dirty="0" err="1" smtClean="0">
              <a:solidFill>
                <a:schemeClr val="tx1"/>
              </a:solidFill>
              <a:latin typeface="Arabic Typesetting" panose="03020402040406030203" pitchFamily="66" charset="-78"/>
              <a:cs typeface="Arabic Typesetting" panose="03020402040406030203" pitchFamily="66" charset="-78"/>
            </a:rPr>
            <a:t>سلوكاته</a:t>
          </a:r>
          <a:r>
            <a:rPr lang="ar-DZ" sz="1900" b="0" kern="1200" dirty="0" smtClean="0">
              <a:solidFill>
                <a:schemeClr val="tx1"/>
              </a:solidFill>
              <a:latin typeface="Arabic Typesetting" panose="03020402040406030203" pitchFamily="66" charset="-78"/>
              <a:cs typeface="Arabic Typesetting" panose="03020402040406030203" pitchFamily="66" charset="-78"/>
            </a:rPr>
            <a:t> وتحميه من الانحراف كما تساهم في حل الخلافات واتخاذ القرارات.</a:t>
          </a:r>
          <a:endParaRPr lang="fr-FR" sz="1900" b="1" kern="1200" dirty="0">
            <a:solidFill>
              <a:schemeClr val="tx1"/>
            </a:solidFill>
            <a:latin typeface="Arabic Typesetting" panose="03020402040406030203" pitchFamily="66" charset="-78"/>
            <a:cs typeface="Arabic Typesetting" panose="03020402040406030203" pitchFamily="66" charset="-78"/>
          </a:endParaRPr>
        </a:p>
      </dsp:txBody>
      <dsp:txXfrm>
        <a:off x="797187" y="1704690"/>
        <a:ext cx="2824120" cy="962296"/>
      </dsp:txXfrm>
    </dsp:sp>
    <dsp:sp modelId="{7971FAE7-8D05-4B55-ABED-E42EED0EABE1}">
      <dsp:nvSpPr>
        <dsp:cNvPr id="0" name=""/>
        <dsp:cNvSpPr/>
      </dsp:nvSpPr>
      <dsp:spPr>
        <a:xfrm>
          <a:off x="745129" y="2852346"/>
          <a:ext cx="2928236" cy="1066412"/>
        </a:xfrm>
        <a:prstGeom prst="roundRect">
          <a:avLst/>
        </a:prstGeom>
        <a:solidFill>
          <a:schemeClr val="lt1">
            <a:alpha val="90000"/>
            <a:hueOff val="0"/>
            <a:satOff val="0"/>
            <a:lumOff val="0"/>
            <a:alphaOff val="0"/>
          </a:schemeClr>
        </a:solidFill>
        <a:ln w="6350" cap="flat" cmpd="sng" algn="ctr">
          <a:solidFill>
            <a:schemeClr val="accent2">
              <a:shade val="50000"/>
              <a:hueOff val="-370661"/>
              <a:satOff val="5772"/>
              <a:lumOff val="2874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DZ" sz="1900" b="1" kern="1200" dirty="0" smtClean="0">
              <a:solidFill>
                <a:schemeClr val="tx1"/>
              </a:solidFill>
              <a:latin typeface="Arabic Typesetting" panose="03020402040406030203" pitchFamily="66" charset="-78"/>
              <a:cs typeface="Arabic Typesetting" panose="03020402040406030203" pitchFamily="66" charset="-78"/>
            </a:rPr>
            <a:t>على مستوى المجتمع: </a:t>
          </a:r>
          <a:r>
            <a:rPr lang="ar-DZ" sz="1900" b="0" kern="1200" dirty="0" smtClean="0">
              <a:solidFill>
                <a:schemeClr val="tx1"/>
              </a:solidFill>
              <a:latin typeface="Arabic Typesetting" panose="03020402040406030203" pitchFamily="66" charset="-78"/>
              <a:cs typeface="Arabic Typesetting" panose="03020402040406030203" pitchFamily="66" charset="-78"/>
            </a:rPr>
            <a:t>تحفظ تماسك المجتمع وتنظم العلاقات وتوجه الأنشطة الإنسانية نحو الأهداف السامية مما يعزز التنمية ويقلل من العنف والصراعات.</a:t>
          </a:r>
          <a:endParaRPr lang="fr-FR" sz="1900" b="1" kern="1200" dirty="0">
            <a:solidFill>
              <a:schemeClr val="tx1"/>
            </a:solidFill>
            <a:latin typeface="Arabic Typesetting" panose="03020402040406030203" pitchFamily="66" charset="-78"/>
            <a:cs typeface="Arabic Typesetting" panose="03020402040406030203" pitchFamily="66" charset="-78"/>
          </a:endParaRPr>
        </a:p>
      </dsp:txBody>
      <dsp:txXfrm>
        <a:off x="797187" y="2904404"/>
        <a:ext cx="2824120" cy="962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4F80-673D-48CE-9F14-F3FB623DD538}">
      <dsp:nvSpPr>
        <dsp:cNvPr id="0" name=""/>
        <dsp:cNvSpPr/>
      </dsp:nvSpPr>
      <dsp:spPr>
        <a:xfrm>
          <a:off x="5501074" y="2834257"/>
          <a:ext cx="91440" cy="527762"/>
        </a:xfrm>
        <a:custGeom>
          <a:avLst/>
          <a:gdLst/>
          <a:ahLst/>
          <a:cxnLst/>
          <a:rect l="0" t="0" r="0" b="0"/>
          <a:pathLst>
            <a:path>
              <a:moveTo>
                <a:pt x="45720" y="0"/>
              </a:moveTo>
              <a:lnTo>
                <a:pt x="45720" y="5277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7FF23A-9FD1-44CB-A88A-36BBA6D32211}">
      <dsp:nvSpPr>
        <dsp:cNvPr id="0" name=""/>
        <dsp:cNvSpPr/>
      </dsp:nvSpPr>
      <dsp:spPr>
        <a:xfrm>
          <a:off x="3883358" y="1154188"/>
          <a:ext cx="1663435" cy="527762"/>
        </a:xfrm>
        <a:custGeom>
          <a:avLst/>
          <a:gdLst/>
          <a:ahLst/>
          <a:cxnLst/>
          <a:rect l="0" t="0" r="0" b="0"/>
          <a:pathLst>
            <a:path>
              <a:moveTo>
                <a:pt x="0" y="0"/>
              </a:moveTo>
              <a:lnTo>
                <a:pt x="0" y="359654"/>
              </a:lnTo>
              <a:lnTo>
                <a:pt x="1663435" y="359654"/>
              </a:lnTo>
              <a:lnTo>
                <a:pt x="1663435" y="5277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6C96EF-ACE5-4B54-979B-26B72C423A6B}">
      <dsp:nvSpPr>
        <dsp:cNvPr id="0" name=""/>
        <dsp:cNvSpPr/>
      </dsp:nvSpPr>
      <dsp:spPr>
        <a:xfrm>
          <a:off x="2219923" y="2834257"/>
          <a:ext cx="1108956" cy="527762"/>
        </a:xfrm>
        <a:custGeom>
          <a:avLst/>
          <a:gdLst/>
          <a:ahLst/>
          <a:cxnLst/>
          <a:rect l="0" t="0" r="0" b="0"/>
          <a:pathLst>
            <a:path>
              <a:moveTo>
                <a:pt x="0" y="0"/>
              </a:moveTo>
              <a:lnTo>
                <a:pt x="0" y="359654"/>
              </a:lnTo>
              <a:lnTo>
                <a:pt x="1108956" y="359654"/>
              </a:lnTo>
              <a:lnTo>
                <a:pt x="1108956" y="5277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A474AA-1FDB-421B-BC47-776E680A59AB}">
      <dsp:nvSpPr>
        <dsp:cNvPr id="0" name=""/>
        <dsp:cNvSpPr/>
      </dsp:nvSpPr>
      <dsp:spPr>
        <a:xfrm>
          <a:off x="1110966" y="2834257"/>
          <a:ext cx="1108956" cy="527762"/>
        </a:xfrm>
        <a:custGeom>
          <a:avLst/>
          <a:gdLst/>
          <a:ahLst/>
          <a:cxnLst/>
          <a:rect l="0" t="0" r="0" b="0"/>
          <a:pathLst>
            <a:path>
              <a:moveTo>
                <a:pt x="1108956" y="0"/>
              </a:moveTo>
              <a:lnTo>
                <a:pt x="1108956" y="359654"/>
              </a:lnTo>
              <a:lnTo>
                <a:pt x="0" y="359654"/>
              </a:lnTo>
              <a:lnTo>
                <a:pt x="0" y="5277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77FB5-C3B3-4654-A7A0-0CE805496494}">
      <dsp:nvSpPr>
        <dsp:cNvPr id="0" name=""/>
        <dsp:cNvSpPr/>
      </dsp:nvSpPr>
      <dsp:spPr>
        <a:xfrm>
          <a:off x="2219923" y="1154188"/>
          <a:ext cx="1663435" cy="527762"/>
        </a:xfrm>
        <a:custGeom>
          <a:avLst/>
          <a:gdLst/>
          <a:ahLst/>
          <a:cxnLst/>
          <a:rect l="0" t="0" r="0" b="0"/>
          <a:pathLst>
            <a:path>
              <a:moveTo>
                <a:pt x="1663435" y="0"/>
              </a:moveTo>
              <a:lnTo>
                <a:pt x="1663435" y="359654"/>
              </a:lnTo>
              <a:lnTo>
                <a:pt x="0" y="359654"/>
              </a:lnTo>
              <a:lnTo>
                <a:pt x="0" y="5277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4A0FD-4BD9-4860-BC47-128C19844884}">
      <dsp:nvSpPr>
        <dsp:cNvPr id="0" name=""/>
        <dsp:cNvSpPr/>
      </dsp:nvSpPr>
      <dsp:spPr>
        <a:xfrm>
          <a:off x="2976030" y="1881"/>
          <a:ext cx="1814656" cy="1152307"/>
        </a:xfrm>
        <a:prstGeom prst="roundRect">
          <a:avLst>
            <a:gd name="adj" fmla="val 10000"/>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BD886B-3AB1-474B-A461-17B7769319CF}">
      <dsp:nvSpPr>
        <dsp:cNvPr id="0" name=""/>
        <dsp:cNvSpPr/>
      </dsp:nvSpPr>
      <dsp:spPr>
        <a:xfrm>
          <a:off x="3177658" y="193428"/>
          <a:ext cx="1814656" cy="1152307"/>
        </a:xfrm>
        <a:prstGeom prst="roundRect">
          <a:avLst>
            <a:gd name="adj" fmla="val 10000"/>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kern="1200" dirty="0" smtClean="0">
              <a:latin typeface="Arabic Typesetting" panose="03020402040406030203" pitchFamily="66" charset="-78"/>
              <a:cs typeface="Arabic Typesetting" panose="03020402040406030203" pitchFamily="66" charset="-78"/>
            </a:rPr>
            <a:t>تحديد معايير سلوك الموظف وتوضيح ما هو صواب وما هو خطأ</a:t>
          </a:r>
          <a:endParaRPr lang="fr-FR" sz="2000" kern="1200" dirty="0">
            <a:latin typeface="Arabic Typesetting" panose="03020402040406030203" pitchFamily="66" charset="-78"/>
            <a:cs typeface="Arabic Typesetting" panose="03020402040406030203" pitchFamily="66" charset="-78"/>
          </a:endParaRPr>
        </a:p>
      </dsp:txBody>
      <dsp:txXfrm>
        <a:off x="3211408" y="227178"/>
        <a:ext cx="1747156" cy="1084807"/>
      </dsp:txXfrm>
    </dsp:sp>
    <dsp:sp modelId="{7FA7444A-62F3-4ACD-8CF5-0350C229AD3E}">
      <dsp:nvSpPr>
        <dsp:cNvPr id="0" name=""/>
        <dsp:cNvSpPr/>
      </dsp:nvSpPr>
      <dsp:spPr>
        <a:xfrm>
          <a:off x="1312594" y="1681950"/>
          <a:ext cx="1814656" cy="1152307"/>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825EDE-C66A-469A-8B22-B55C6CAC1BA6}">
      <dsp:nvSpPr>
        <dsp:cNvPr id="0" name=""/>
        <dsp:cNvSpPr/>
      </dsp:nvSpPr>
      <dsp:spPr>
        <a:xfrm>
          <a:off x="1514223" y="1873498"/>
          <a:ext cx="1814656" cy="1152307"/>
        </a:xfrm>
        <a:prstGeom prst="roundRect">
          <a:avLst>
            <a:gd name="adj" fmla="val 10000"/>
          </a:avLst>
        </a:prstGeom>
        <a:solidFill>
          <a:schemeClr val="lt1">
            <a:alpha val="90000"/>
            <a:hueOff val="0"/>
            <a:satOff val="0"/>
            <a:lumOff val="0"/>
            <a:alphaOff val="0"/>
          </a:schemeClr>
        </a:solidFill>
        <a:ln w="6350" cap="flat" cmpd="sng" algn="ctr">
          <a:solidFill>
            <a:schemeClr val="accent2">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kern="1200" dirty="0" smtClean="0">
              <a:latin typeface="Arabic Typesetting" panose="03020402040406030203" pitchFamily="66" charset="-78"/>
              <a:cs typeface="Arabic Typesetting" panose="03020402040406030203" pitchFamily="66" charset="-78"/>
            </a:rPr>
            <a:t>مساعدة الجمهور على فهم حقوق وواجبات الموظف، مما يسهل محاسبته عند الانحراف</a:t>
          </a:r>
          <a:endParaRPr lang="fr-FR" sz="2000" kern="1200" dirty="0">
            <a:latin typeface="Arabic Typesetting" panose="03020402040406030203" pitchFamily="66" charset="-78"/>
            <a:cs typeface="Arabic Typesetting" panose="03020402040406030203" pitchFamily="66" charset="-78"/>
          </a:endParaRPr>
        </a:p>
      </dsp:txBody>
      <dsp:txXfrm>
        <a:off x="1547973" y="1907248"/>
        <a:ext cx="1747156" cy="1084807"/>
      </dsp:txXfrm>
    </dsp:sp>
    <dsp:sp modelId="{4ACA75E4-7947-4799-98F1-B521105417AF}">
      <dsp:nvSpPr>
        <dsp:cNvPr id="0" name=""/>
        <dsp:cNvSpPr/>
      </dsp:nvSpPr>
      <dsp:spPr>
        <a:xfrm>
          <a:off x="203638" y="3362020"/>
          <a:ext cx="1814656" cy="1152307"/>
        </a:xfrm>
        <a:prstGeom prst="roundRect">
          <a:avLst>
            <a:gd name="adj" fmla="val 10000"/>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C23786-DA7C-4D27-BA03-A77D48989AD1}">
      <dsp:nvSpPr>
        <dsp:cNvPr id="0" name=""/>
        <dsp:cNvSpPr/>
      </dsp:nvSpPr>
      <dsp:spPr>
        <a:xfrm>
          <a:off x="405266" y="3553567"/>
          <a:ext cx="1814656" cy="1152307"/>
        </a:xfrm>
        <a:prstGeom prst="roundRect">
          <a:avLst>
            <a:gd name="adj" fmla="val 10000"/>
          </a:avLst>
        </a:prstGeom>
        <a:solidFill>
          <a:schemeClr val="lt1">
            <a:alpha val="90000"/>
            <a:hueOff val="0"/>
            <a:satOff val="0"/>
            <a:lumOff val="0"/>
            <a:alphaOff val="0"/>
          </a:schemeClr>
        </a:solidFill>
        <a:ln w="6350" cap="flat" cmpd="sng" algn="ctr">
          <a:solidFill>
            <a:schemeClr val="accent2">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kern="1200" dirty="0" smtClean="0">
              <a:latin typeface="Arabic Typesetting" panose="03020402040406030203" pitchFamily="66" charset="-78"/>
              <a:cs typeface="Arabic Typesetting" panose="03020402040406030203" pitchFamily="66" charset="-78"/>
            </a:rPr>
            <a:t>إزالة الطابع التسلطي من الإدارة</a:t>
          </a:r>
          <a:endParaRPr lang="fr-FR" sz="2000" kern="1200" dirty="0">
            <a:latin typeface="Arabic Typesetting" panose="03020402040406030203" pitchFamily="66" charset="-78"/>
            <a:cs typeface="Arabic Typesetting" panose="03020402040406030203" pitchFamily="66" charset="-78"/>
          </a:endParaRPr>
        </a:p>
      </dsp:txBody>
      <dsp:txXfrm>
        <a:off x="439016" y="3587317"/>
        <a:ext cx="1747156" cy="1084807"/>
      </dsp:txXfrm>
    </dsp:sp>
    <dsp:sp modelId="{494E873E-CE8D-47DE-BCFA-89537C89D929}">
      <dsp:nvSpPr>
        <dsp:cNvPr id="0" name=""/>
        <dsp:cNvSpPr/>
      </dsp:nvSpPr>
      <dsp:spPr>
        <a:xfrm>
          <a:off x="2421551" y="3362020"/>
          <a:ext cx="1814656" cy="1152307"/>
        </a:xfrm>
        <a:prstGeom prst="roundRect">
          <a:avLst>
            <a:gd name="adj" fmla="val 10000"/>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8DEB3F-D562-40AA-9E36-5B8D8C0D049E}">
      <dsp:nvSpPr>
        <dsp:cNvPr id="0" name=""/>
        <dsp:cNvSpPr/>
      </dsp:nvSpPr>
      <dsp:spPr>
        <a:xfrm>
          <a:off x="2623180" y="3553567"/>
          <a:ext cx="1814656" cy="1152307"/>
        </a:xfrm>
        <a:prstGeom prst="roundRect">
          <a:avLst>
            <a:gd name="adj" fmla="val 10000"/>
          </a:avLst>
        </a:prstGeom>
        <a:solidFill>
          <a:schemeClr val="lt1">
            <a:alpha val="90000"/>
            <a:hueOff val="0"/>
            <a:satOff val="0"/>
            <a:lumOff val="0"/>
            <a:alphaOff val="0"/>
          </a:schemeClr>
        </a:solidFill>
        <a:ln w="6350" cap="flat" cmpd="sng" algn="ctr">
          <a:solidFill>
            <a:schemeClr val="accent2">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kern="1200" dirty="0" smtClean="0">
              <a:latin typeface="Arabic Typesetting" panose="03020402040406030203" pitchFamily="66" charset="-78"/>
              <a:cs typeface="Arabic Typesetting" panose="03020402040406030203" pitchFamily="66" charset="-78"/>
            </a:rPr>
            <a:t>ضمان التوازن بين الأحكام الأخلاقية وحماية حقوق الموظفين</a:t>
          </a:r>
          <a:endParaRPr lang="fr-FR" sz="2000" kern="1200" dirty="0">
            <a:latin typeface="Arabic Typesetting" panose="03020402040406030203" pitchFamily="66" charset="-78"/>
            <a:cs typeface="Arabic Typesetting" panose="03020402040406030203" pitchFamily="66" charset="-78"/>
          </a:endParaRPr>
        </a:p>
      </dsp:txBody>
      <dsp:txXfrm>
        <a:off x="2656930" y="3587317"/>
        <a:ext cx="1747156" cy="1084807"/>
      </dsp:txXfrm>
    </dsp:sp>
    <dsp:sp modelId="{33006971-6CD9-40BC-83A3-DB75EF5786A6}">
      <dsp:nvSpPr>
        <dsp:cNvPr id="0" name=""/>
        <dsp:cNvSpPr/>
      </dsp:nvSpPr>
      <dsp:spPr>
        <a:xfrm>
          <a:off x="4639465" y="1681950"/>
          <a:ext cx="1814656" cy="1152307"/>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2B761A-AFEB-4C16-BCBB-D1634B284790}">
      <dsp:nvSpPr>
        <dsp:cNvPr id="0" name=""/>
        <dsp:cNvSpPr/>
      </dsp:nvSpPr>
      <dsp:spPr>
        <a:xfrm>
          <a:off x="4841094" y="1873498"/>
          <a:ext cx="1814656" cy="1152307"/>
        </a:xfrm>
        <a:prstGeom prst="roundRect">
          <a:avLst>
            <a:gd name="adj" fmla="val 10000"/>
          </a:avLst>
        </a:prstGeom>
        <a:solidFill>
          <a:schemeClr val="lt1">
            <a:alpha val="90000"/>
            <a:hueOff val="0"/>
            <a:satOff val="0"/>
            <a:lumOff val="0"/>
            <a:alphaOff val="0"/>
          </a:schemeClr>
        </a:solidFill>
        <a:ln w="6350" cap="flat" cmpd="sng" algn="ctr">
          <a:solidFill>
            <a:schemeClr val="accent2">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kern="1200" dirty="0" smtClean="0">
              <a:latin typeface="Arabic Typesetting" panose="03020402040406030203" pitchFamily="66" charset="-78"/>
              <a:cs typeface="Arabic Typesetting" panose="03020402040406030203" pitchFamily="66" charset="-78"/>
            </a:rPr>
            <a:t>ضمان تصرف الموظف بشكل نزيه وغير متحيز مع تحقيق توازن بين السلطة والمسؤولية</a:t>
          </a:r>
          <a:endParaRPr lang="fr-FR" sz="2000" kern="1200" dirty="0">
            <a:latin typeface="Arabic Typesetting" panose="03020402040406030203" pitchFamily="66" charset="-78"/>
            <a:cs typeface="Arabic Typesetting" panose="03020402040406030203" pitchFamily="66" charset="-78"/>
          </a:endParaRPr>
        </a:p>
      </dsp:txBody>
      <dsp:txXfrm>
        <a:off x="4874844" y="1907248"/>
        <a:ext cx="1747156" cy="1084807"/>
      </dsp:txXfrm>
    </dsp:sp>
    <dsp:sp modelId="{2B541090-D615-4F0C-A286-C7773FBA3C64}">
      <dsp:nvSpPr>
        <dsp:cNvPr id="0" name=""/>
        <dsp:cNvSpPr/>
      </dsp:nvSpPr>
      <dsp:spPr>
        <a:xfrm>
          <a:off x="4639465" y="3362020"/>
          <a:ext cx="1814656" cy="1152307"/>
        </a:xfrm>
        <a:prstGeom prst="roundRect">
          <a:avLst>
            <a:gd name="adj" fmla="val 10000"/>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587618-749E-4A08-B880-9EA525C0A79D}">
      <dsp:nvSpPr>
        <dsp:cNvPr id="0" name=""/>
        <dsp:cNvSpPr/>
      </dsp:nvSpPr>
      <dsp:spPr>
        <a:xfrm>
          <a:off x="4841094" y="3553567"/>
          <a:ext cx="1814656" cy="1152307"/>
        </a:xfrm>
        <a:prstGeom prst="roundRect">
          <a:avLst>
            <a:gd name="adj" fmla="val 10000"/>
          </a:avLst>
        </a:prstGeom>
        <a:solidFill>
          <a:schemeClr val="lt1">
            <a:alpha val="90000"/>
            <a:hueOff val="0"/>
            <a:satOff val="0"/>
            <a:lumOff val="0"/>
            <a:alphaOff val="0"/>
          </a:schemeClr>
        </a:solidFill>
        <a:ln w="6350" cap="flat" cmpd="sng" algn="ctr">
          <a:solidFill>
            <a:schemeClr val="accent2">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kern="1200" dirty="0" smtClean="0">
              <a:latin typeface="Arabic Typesetting" panose="03020402040406030203" pitchFamily="66" charset="-78"/>
              <a:cs typeface="Arabic Typesetting" panose="03020402040406030203" pitchFamily="66" charset="-78"/>
            </a:rPr>
            <a:t>ضبط السلوك المهني للأشخاص المؤتمنين على مصالح الدولة</a:t>
          </a:r>
          <a:endParaRPr lang="fr-FR" sz="2000" kern="1200" dirty="0">
            <a:latin typeface="Arabic Typesetting" panose="03020402040406030203" pitchFamily="66" charset="-78"/>
            <a:cs typeface="Arabic Typesetting" panose="03020402040406030203" pitchFamily="66" charset="-78"/>
          </a:endParaRPr>
        </a:p>
      </dsp:txBody>
      <dsp:txXfrm>
        <a:off x="4874844" y="3587317"/>
        <a:ext cx="1747156" cy="1084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7CD9F-18D4-45CF-B319-C7DA891B0C3B}">
      <dsp:nvSpPr>
        <dsp:cNvPr id="0" name=""/>
        <dsp:cNvSpPr/>
      </dsp:nvSpPr>
      <dsp:spPr>
        <a:xfrm>
          <a:off x="3520320" y="1415"/>
          <a:ext cx="2439251" cy="14635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مبدأ الانضباط: </a:t>
          </a:r>
          <a:r>
            <a:rPr lang="ar-DZ" sz="2000" b="0" kern="1200" dirty="0" smtClean="0">
              <a:solidFill>
                <a:schemeClr val="tx1"/>
              </a:solidFill>
              <a:latin typeface="Arabic Typesetting" panose="03020402040406030203" pitchFamily="66" charset="-78"/>
              <a:cs typeface="Arabic Typesetting" panose="03020402040406030203" pitchFamily="66" charset="-78"/>
            </a:rPr>
            <a:t>يركز على أهمية الالتزام بالواجبات وتحديد الأولويات لضمان أداء وظيفي متميز</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3520320" y="1415"/>
        <a:ext cx="2439251" cy="1463550"/>
      </dsp:txXfrm>
    </dsp:sp>
    <dsp:sp modelId="{A2D62291-1978-455D-A5C3-4D77A142D156}">
      <dsp:nvSpPr>
        <dsp:cNvPr id="0" name=""/>
        <dsp:cNvSpPr/>
      </dsp:nvSpPr>
      <dsp:spPr>
        <a:xfrm>
          <a:off x="837144" y="1415"/>
          <a:ext cx="2439251" cy="1463550"/>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مبدأ التعاون: </a:t>
          </a:r>
          <a:r>
            <a:rPr lang="ar-DZ" sz="2000" b="0" kern="1200" dirty="0" smtClean="0">
              <a:solidFill>
                <a:schemeClr val="tx1"/>
              </a:solidFill>
              <a:latin typeface="Arabic Typesetting" panose="03020402040406030203" pitchFamily="66" charset="-78"/>
              <a:cs typeface="Arabic Typesetting" panose="03020402040406030203" pitchFamily="66" charset="-78"/>
            </a:rPr>
            <a:t>يشمل بناء علاقات عمل جيدة وحل المشكلات بشكل جماعي من خلال إدارة فعالة لتصادم الأدوار</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837144" y="1415"/>
        <a:ext cx="2439251" cy="1463550"/>
      </dsp:txXfrm>
    </dsp:sp>
    <dsp:sp modelId="{C1EC60FF-D3EE-419F-A479-27C618AB8CE8}">
      <dsp:nvSpPr>
        <dsp:cNvPr id="0" name=""/>
        <dsp:cNvSpPr/>
      </dsp:nvSpPr>
      <dsp:spPr>
        <a:xfrm>
          <a:off x="3520320" y="1708891"/>
          <a:ext cx="2439251" cy="1463550"/>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مبدأ الاحترام: </a:t>
          </a:r>
          <a:r>
            <a:rPr lang="ar-DZ" sz="2000" b="0" kern="1200" dirty="0" smtClean="0">
              <a:solidFill>
                <a:schemeClr val="tx1"/>
              </a:solidFill>
              <a:latin typeface="Arabic Typesetting" panose="03020402040406030203" pitchFamily="66" charset="-78"/>
              <a:cs typeface="Arabic Typesetting" panose="03020402040406030203" pitchFamily="66" charset="-78"/>
            </a:rPr>
            <a:t>يشدد على ضرورة احترام الزملاء والمرؤوسين على حد سواء لتحقيق بيئة عمل متكاملة</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3520320" y="1708891"/>
        <a:ext cx="2439251" cy="1463550"/>
      </dsp:txXfrm>
    </dsp:sp>
    <dsp:sp modelId="{EDB1C4B7-0EDA-4BAF-9706-1E9698B3674C}">
      <dsp:nvSpPr>
        <dsp:cNvPr id="0" name=""/>
        <dsp:cNvSpPr/>
      </dsp:nvSpPr>
      <dsp:spPr>
        <a:xfrm>
          <a:off x="837144" y="1708891"/>
          <a:ext cx="2439251" cy="1463550"/>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مبدأ المساواة: </a:t>
          </a:r>
          <a:r>
            <a:rPr lang="ar-DZ" sz="2000" b="0" kern="1200" dirty="0" smtClean="0">
              <a:solidFill>
                <a:schemeClr val="tx1"/>
              </a:solidFill>
              <a:latin typeface="Arabic Typesetting" panose="03020402040406030203" pitchFamily="66" charset="-78"/>
              <a:cs typeface="Arabic Typesetting" panose="03020402040406030203" pitchFamily="66" charset="-78"/>
            </a:rPr>
            <a:t>يتطلب معاملة جميع الأفراد بعدالة دون تمييز على أساس العرق أو الجنس أو غيره</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837144" y="1708891"/>
        <a:ext cx="2439251" cy="1463550"/>
      </dsp:txXfrm>
    </dsp:sp>
    <dsp:sp modelId="{01F8C2AE-08D7-4D87-BDEF-C168BD152BFF}">
      <dsp:nvSpPr>
        <dsp:cNvPr id="0" name=""/>
        <dsp:cNvSpPr/>
      </dsp:nvSpPr>
      <dsp:spPr>
        <a:xfrm>
          <a:off x="2178732" y="3416367"/>
          <a:ext cx="2439251" cy="146355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مبدأ الشفافية أو النزاهة: </a:t>
          </a:r>
          <a:r>
            <a:rPr lang="ar-DZ" sz="2000" b="0" kern="1200" dirty="0" smtClean="0">
              <a:solidFill>
                <a:schemeClr val="tx1"/>
              </a:solidFill>
              <a:latin typeface="Arabic Typesetting" panose="03020402040406030203" pitchFamily="66" charset="-78"/>
              <a:cs typeface="Arabic Typesetting" panose="03020402040406030203" pitchFamily="66" charset="-78"/>
            </a:rPr>
            <a:t>يؤكد على ضرورة تحلي الموظفين بالنزاهة والصدق في أدائهم وتجنب المواقف التي قد تؤثر على حياتهم او تجعلهم عرضة للتأثيرات الخارجية</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2178732" y="3416367"/>
        <a:ext cx="2439251" cy="1463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0344B-2AC9-4D2F-B036-679FD81716F9}">
      <dsp:nvSpPr>
        <dsp:cNvPr id="0" name=""/>
        <dsp:cNvSpPr/>
      </dsp:nvSpPr>
      <dsp:spPr>
        <a:xfrm>
          <a:off x="1970306" y="337458"/>
          <a:ext cx="4361000" cy="4361000"/>
        </a:xfrm>
        <a:prstGeom prst="pie">
          <a:avLst>
            <a:gd name="adj1" fmla="val 16200000"/>
            <a:gd name="adj2" fmla="val 180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الأمانة والاستقامة: </a:t>
          </a:r>
          <a:r>
            <a:rPr lang="ar-DZ" sz="2000" b="0" kern="1200" dirty="0" smtClean="0">
              <a:solidFill>
                <a:schemeClr val="tx1"/>
              </a:solidFill>
              <a:latin typeface="Arabic Typesetting" panose="03020402040406030203" pitchFamily="66" charset="-78"/>
              <a:cs typeface="Arabic Typesetting" panose="03020402040406030203" pitchFamily="66" charset="-78"/>
            </a:rPr>
            <a:t>التزام الموظف بالحقوق وتجنب استغلال المنصب لمصالح شخصية.</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4268657" y="1261575"/>
        <a:ext cx="1557500" cy="1297916"/>
      </dsp:txXfrm>
    </dsp:sp>
    <dsp:sp modelId="{A43DC7F1-6E6A-4E48-A4DE-81B9FB478ABD}">
      <dsp:nvSpPr>
        <dsp:cNvPr id="0" name=""/>
        <dsp:cNvSpPr/>
      </dsp:nvSpPr>
      <dsp:spPr>
        <a:xfrm>
          <a:off x="1880490" y="493208"/>
          <a:ext cx="4361000" cy="4361000"/>
        </a:xfrm>
        <a:prstGeom prst="pie">
          <a:avLst>
            <a:gd name="adj1" fmla="val 1800000"/>
            <a:gd name="adj2" fmla="val 9000000"/>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ar-DZ" sz="2700" b="1" kern="1200" dirty="0" smtClean="0">
              <a:solidFill>
                <a:schemeClr val="tx1"/>
              </a:solidFill>
              <a:latin typeface="Arabic Typesetting" panose="03020402040406030203" pitchFamily="66" charset="-78"/>
              <a:cs typeface="Arabic Typesetting" panose="03020402040406030203" pitchFamily="66" charset="-78"/>
            </a:rPr>
            <a:t>الاستقلالية والموضوعية: </a:t>
          </a:r>
          <a:r>
            <a:rPr lang="ar-DZ" sz="2700" b="0" kern="1200" dirty="0" smtClean="0">
              <a:solidFill>
                <a:schemeClr val="tx1"/>
              </a:solidFill>
              <a:latin typeface="Arabic Typesetting" panose="03020402040406030203" pitchFamily="66" charset="-78"/>
              <a:cs typeface="Arabic Typesetting" panose="03020402040406030203" pitchFamily="66" charset="-78"/>
            </a:rPr>
            <a:t>اتخاذ قرارات محايدة وغير متأثرة بالمصالح الشخصية.</a:t>
          </a:r>
          <a:endParaRPr lang="fr-FR" sz="2700" b="1" kern="1200" dirty="0">
            <a:solidFill>
              <a:schemeClr val="tx1"/>
            </a:solidFill>
            <a:latin typeface="Arabic Typesetting" panose="03020402040406030203" pitchFamily="66" charset="-78"/>
            <a:cs typeface="Arabic Typesetting" panose="03020402040406030203" pitchFamily="66" charset="-78"/>
          </a:endParaRPr>
        </a:p>
      </dsp:txBody>
      <dsp:txXfrm>
        <a:off x="2918823" y="3322666"/>
        <a:ext cx="2336250" cy="1142166"/>
      </dsp:txXfrm>
    </dsp:sp>
    <dsp:sp modelId="{0B39A882-F1C0-4C6F-8A6E-A985FB8C6C58}">
      <dsp:nvSpPr>
        <dsp:cNvPr id="0" name=""/>
        <dsp:cNvSpPr/>
      </dsp:nvSpPr>
      <dsp:spPr>
        <a:xfrm>
          <a:off x="1790674" y="337458"/>
          <a:ext cx="4361000" cy="4361000"/>
        </a:xfrm>
        <a:prstGeom prst="pie">
          <a:avLst>
            <a:gd name="adj1" fmla="val 9000000"/>
            <a:gd name="adj2" fmla="val 16200000"/>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النزاهة والشفافية: </a:t>
          </a:r>
          <a:r>
            <a:rPr lang="ar-DZ" sz="2000" b="0" kern="1200" dirty="0" smtClean="0">
              <a:solidFill>
                <a:schemeClr val="tx1"/>
              </a:solidFill>
              <a:latin typeface="Arabic Typesetting" panose="03020402040406030203" pitchFamily="66" charset="-78"/>
              <a:cs typeface="Arabic Typesetting" panose="03020402040406030203" pitchFamily="66" charset="-78"/>
            </a:rPr>
            <a:t>أداء الواجبات دون محاباة، مع وضوح المعلومات داخل المنظمة لتحقيق العدالة والانضباط.</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2295823" y="1261575"/>
        <a:ext cx="1557500" cy="1297916"/>
      </dsp:txXfrm>
    </dsp:sp>
    <dsp:sp modelId="{4AB8EF15-E076-4E40-B6C5-62B54436C983}">
      <dsp:nvSpPr>
        <dsp:cNvPr id="0" name=""/>
        <dsp:cNvSpPr/>
      </dsp:nvSpPr>
      <dsp:spPr>
        <a:xfrm>
          <a:off x="1700699" y="67491"/>
          <a:ext cx="4900933" cy="4900933"/>
        </a:xfrm>
        <a:prstGeom prst="circularArrow">
          <a:avLst>
            <a:gd name="adj1" fmla="val 5085"/>
            <a:gd name="adj2" fmla="val 327528"/>
            <a:gd name="adj3" fmla="val 1472472"/>
            <a:gd name="adj4" fmla="val 16199432"/>
            <a:gd name="adj5" fmla="val 5932"/>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1A6686-40BD-4953-980D-B760B04E5C40}">
      <dsp:nvSpPr>
        <dsp:cNvPr id="0" name=""/>
        <dsp:cNvSpPr/>
      </dsp:nvSpPr>
      <dsp:spPr>
        <a:xfrm>
          <a:off x="1610523" y="222965"/>
          <a:ext cx="4900933" cy="4900933"/>
        </a:xfrm>
        <a:prstGeom prst="circularArrow">
          <a:avLst>
            <a:gd name="adj1" fmla="val 5085"/>
            <a:gd name="adj2" fmla="val 327528"/>
            <a:gd name="adj3" fmla="val 8671970"/>
            <a:gd name="adj4" fmla="val 1800502"/>
            <a:gd name="adj5" fmla="val 5932"/>
          </a:avLst>
        </a:prstGeom>
        <a:gradFill rotWithShape="0">
          <a:gsLst>
            <a:gs pos="0">
              <a:schemeClr val="accent2">
                <a:shade val="90000"/>
                <a:hueOff val="-240726"/>
                <a:satOff val="1208"/>
                <a:lumOff val="12130"/>
                <a:alphaOff val="0"/>
                <a:satMod val="103000"/>
                <a:lumMod val="102000"/>
                <a:tint val="94000"/>
              </a:schemeClr>
            </a:gs>
            <a:gs pos="50000">
              <a:schemeClr val="accent2">
                <a:shade val="90000"/>
                <a:hueOff val="-240726"/>
                <a:satOff val="1208"/>
                <a:lumOff val="12130"/>
                <a:alphaOff val="0"/>
                <a:satMod val="110000"/>
                <a:lumMod val="100000"/>
                <a:shade val="100000"/>
              </a:schemeClr>
            </a:gs>
            <a:gs pos="100000">
              <a:schemeClr val="accent2">
                <a:shade val="90000"/>
                <a:hueOff val="-240726"/>
                <a:satOff val="1208"/>
                <a:lumOff val="121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925DC76-714F-4DF6-8368-7D2FDF79641B}">
      <dsp:nvSpPr>
        <dsp:cNvPr id="0" name=""/>
        <dsp:cNvSpPr/>
      </dsp:nvSpPr>
      <dsp:spPr>
        <a:xfrm>
          <a:off x="1520347" y="67491"/>
          <a:ext cx="4900933" cy="4900933"/>
        </a:xfrm>
        <a:prstGeom prst="circularArrow">
          <a:avLst>
            <a:gd name="adj1" fmla="val 5085"/>
            <a:gd name="adj2" fmla="val 327528"/>
            <a:gd name="adj3" fmla="val 15873039"/>
            <a:gd name="adj4" fmla="val 9000000"/>
            <a:gd name="adj5" fmla="val 5932"/>
          </a:avLst>
        </a:prstGeom>
        <a:gradFill rotWithShape="0">
          <a:gsLst>
            <a:gs pos="0">
              <a:schemeClr val="accent2">
                <a:shade val="90000"/>
                <a:hueOff val="-481452"/>
                <a:satOff val="2416"/>
                <a:lumOff val="24259"/>
                <a:alphaOff val="0"/>
                <a:satMod val="103000"/>
                <a:lumMod val="102000"/>
                <a:tint val="94000"/>
              </a:schemeClr>
            </a:gs>
            <a:gs pos="50000">
              <a:schemeClr val="accent2">
                <a:shade val="90000"/>
                <a:hueOff val="-481452"/>
                <a:satOff val="2416"/>
                <a:lumOff val="24259"/>
                <a:alphaOff val="0"/>
                <a:satMod val="110000"/>
                <a:lumMod val="100000"/>
                <a:shade val="100000"/>
              </a:schemeClr>
            </a:gs>
            <a:gs pos="100000">
              <a:schemeClr val="accent2">
                <a:shade val="90000"/>
                <a:hueOff val="-481452"/>
                <a:satOff val="2416"/>
                <a:lumOff val="242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842E-6A18-4681-9E0B-2085BFB1AAE5}">
      <dsp:nvSpPr>
        <dsp:cNvPr id="0" name=""/>
        <dsp:cNvSpPr/>
      </dsp:nvSpPr>
      <dsp:spPr>
        <a:xfrm>
          <a:off x="4593472" y="304011"/>
          <a:ext cx="2087942" cy="12527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تنمية الرقابة الذاتية: </a:t>
          </a:r>
          <a:r>
            <a:rPr lang="ar-DZ" sz="2200" b="0" kern="1200" dirty="0" smtClean="0">
              <a:solidFill>
                <a:schemeClr val="tx1"/>
              </a:solidFill>
              <a:latin typeface="Arabic Typesetting" panose="03020402040406030203" pitchFamily="66" charset="-78"/>
              <a:cs typeface="Arabic Typesetting" panose="03020402040406030203" pitchFamily="66" charset="-78"/>
            </a:rPr>
            <a:t>تشجيع الموظفين على الانتباه لسلوكهم وتحسينه يما يخدم المصلحة العامة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4593472" y="304011"/>
        <a:ext cx="2087942" cy="1252765"/>
      </dsp:txXfrm>
    </dsp:sp>
    <dsp:sp modelId="{375AAD09-954D-4934-9E34-A70B6A6ABFAA}">
      <dsp:nvSpPr>
        <dsp:cNvPr id="0" name=""/>
        <dsp:cNvSpPr/>
      </dsp:nvSpPr>
      <dsp:spPr>
        <a:xfrm>
          <a:off x="2296736" y="304011"/>
          <a:ext cx="2087942" cy="1252765"/>
        </a:xfrm>
        <a:prstGeom prst="rect">
          <a:avLst/>
        </a:prstGeom>
        <a:gradFill rotWithShape="0">
          <a:gsLst>
            <a:gs pos="0">
              <a:schemeClr val="accent3">
                <a:hueOff val="451767"/>
                <a:satOff val="16667"/>
                <a:lumOff val="-2451"/>
                <a:alphaOff val="0"/>
                <a:satMod val="103000"/>
                <a:lumMod val="102000"/>
                <a:tint val="94000"/>
              </a:schemeClr>
            </a:gs>
            <a:gs pos="50000">
              <a:schemeClr val="accent3">
                <a:hueOff val="451767"/>
                <a:satOff val="16667"/>
                <a:lumOff val="-2451"/>
                <a:alphaOff val="0"/>
                <a:satMod val="110000"/>
                <a:lumMod val="100000"/>
                <a:shade val="100000"/>
              </a:schemeClr>
            </a:gs>
            <a:gs pos="100000">
              <a:schemeClr val="accent3">
                <a:hueOff val="451767"/>
                <a:satOff val="16667"/>
                <a:lumOff val="-2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القائد كقدوة حسنة: </a:t>
          </a:r>
          <a:r>
            <a:rPr lang="ar-DZ" sz="2200" b="0" kern="1200" dirty="0" smtClean="0">
              <a:solidFill>
                <a:schemeClr val="tx1"/>
              </a:solidFill>
              <a:latin typeface="Arabic Typesetting" panose="03020402040406030203" pitchFamily="66" charset="-78"/>
              <a:cs typeface="Arabic Typesetting" panose="03020402040406030203" pitchFamily="66" charset="-78"/>
            </a:rPr>
            <a:t>يجب أن يكون القائد نموذجا في الالتزام بالأخلاقيات</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2296736" y="304011"/>
        <a:ext cx="2087942" cy="1252765"/>
      </dsp:txXfrm>
    </dsp:sp>
    <dsp:sp modelId="{E850054E-F799-4E1A-89B3-A0E4DA099381}">
      <dsp:nvSpPr>
        <dsp:cNvPr id="0" name=""/>
        <dsp:cNvSpPr/>
      </dsp:nvSpPr>
      <dsp:spPr>
        <a:xfrm>
          <a:off x="0" y="304011"/>
          <a:ext cx="2087942" cy="1252765"/>
        </a:xfrm>
        <a:prstGeom prst="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وضع الأنظمة الدقيقة: </a:t>
          </a:r>
          <a:r>
            <a:rPr lang="ar-DZ" sz="2200" b="0" kern="1200" dirty="0" smtClean="0">
              <a:solidFill>
                <a:schemeClr val="tx1"/>
              </a:solidFill>
              <a:latin typeface="Arabic Typesetting" panose="03020402040406030203" pitchFamily="66" charset="-78"/>
              <a:cs typeface="Arabic Typesetting" panose="03020402040406030203" pitchFamily="66" charset="-78"/>
            </a:rPr>
            <a:t>وضع قواعد واضحة لتوجيه السلوك</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0" y="304011"/>
        <a:ext cx="2087942" cy="1252765"/>
      </dsp:txXfrm>
    </dsp:sp>
    <dsp:sp modelId="{16248CC9-5D31-487E-B853-73F5A83441F3}">
      <dsp:nvSpPr>
        <dsp:cNvPr id="0" name=""/>
        <dsp:cNvSpPr/>
      </dsp:nvSpPr>
      <dsp:spPr>
        <a:xfrm>
          <a:off x="4593472" y="1765570"/>
          <a:ext cx="2087942" cy="1252765"/>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المحاسبة والمراقبة: </a:t>
          </a:r>
          <a:r>
            <a:rPr lang="ar-DZ" sz="2200" b="0" kern="1200" dirty="0" smtClean="0">
              <a:solidFill>
                <a:schemeClr val="tx1"/>
              </a:solidFill>
              <a:latin typeface="Arabic Typesetting" panose="03020402040406030203" pitchFamily="66" charset="-78"/>
              <a:cs typeface="Arabic Typesetting" panose="03020402040406030203" pitchFamily="66" charset="-78"/>
            </a:rPr>
            <a:t>متابعة الأداء لضمان الالتزام</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4593472" y="1765570"/>
        <a:ext cx="2087942" cy="1252765"/>
      </dsp:txXfrm>
    </dsp:sp>
    <dsp:sp modelId="{68C7A12B-AEF1-474B-98CF-D237C209AF61}">
      <dsp:nvSpPr>
        <dsp:cNvPr id="0" name=""/>
        <dsp:cNvSpPr/>
      </dsp:nvSpPr>
      <dsp:spPr>
        <a:xfrm>
          <a:off x="2296736" y="1765570"/>
          <a:ext cx="2087942" cy="1252765"/>
        </a:xfrm>
        <a:prstGeom prst="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التوعية بالفهم الديني والوطني: </a:t>
          </a:r>
          <a:r>
            <a:rPr lang="ar-DZ" sz="2200" b="0" kern="1200" dirty="0" smtClean="0">
              <a:solidFill>
                <a:schemeClr val="tx1"/>
              </a:solidFill>
              <a:latin typeface="Arabic Typesetting" panose="03020402040406030203" pitchFamily="66" charset="-78"/>
              <a:cs typeface="Arabic Typesetting" panose="03020402040406030203" pitchFamily="66" charset="-78"/>
            </a:rPr>
            <a:t>تعزيز قيمة العمل وأثره الايجابي</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2296736" y="1765570"/>
        <a:ext cx="2087942" cy="1252765"/>
      </dsp:txXfrm>
    </dsp:sp>
    <dsp:sp modelId="{946F0B6F-BC32-4ED9-A6A8-99828F372243}">
      <dsp:nvSpPr>
        <dsp:cNvPr id="0" name=""/>
        <dsp:cNvSpPr/>
      </dsp:nvSpPr>
      <dsp:spPr>
        <a:xfrm>
          <a:off x="0" y="1765570"/>
          <a:ext cx="2087942" cy="1252765"/>
        </a:xfrm>
        <a:prstGeom prst="rect">
          <a:avLst/>
        </a:prstGeom>
        <a:gradFill rotWithShape="0">
          <a:gsLst>
            <a:gs pos="0">
              <a:schemeClr val="accent3">
                <a:hueOff val="2258833"/>
                <a:satOff val="83333"/>
                <a:lumOff val="-12255"/>
                <a:alphaOff val="0"/>
                <a:satMod val="103000"/>
                <a:lumMod val="102000"/>
                <a:tint val="94000"/>
              </a:schemeClr>
            </a:gs>
            <a:gs pos="50000">
              <a:schemeClr val="accent3">
                <a:hueOff val="2258833"/>
                <a:satOff val="83333"/>
                <a:lumOff val="-12255"/>
                <a:alphaOff val="0"/>
                <a:satMod val="110000"/>
                <a:lumMod val="100000"/>
                <a:shade val="100000"/>
              </a:schemeClr>
            </a:gs>
            <a:gs pos="100000">
              <a:schemeClr val="accent3">
                <a:hueOff val="2258833"/>
                <a:satOff val="83333"/>
                <a:lumOff val="-1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التقييم المستمر: </a:t>
          </a:r>
          <a:r>
            <a:rPr lang="ar-DZ" sz="2200" b="0" kern="1200" dirty="0" smtClean="0">
              <a:solidFill>
                <a:schemeClr val="tx1"/>
              </a:solidFill>
              <a:latin typeface="Arabic Typesetting" panose="03020402040406030203" pitchFamily="66" charset="-78"/>
              <a:cs typeface="Arabic Typesetting" panose="03020402040406030203" pitchFamily="66" charset="-78"/>
            </a:rPr>
            <a:t>تحفيز الموظفين وتحسين كفاءاتهم</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0" y="1765570"/>
        <a:ext cx="2087942" cy="1252765"/>
      </dsp:txXfrm>
    </dsp:sp>
    <dsp:sp modelId="{8E3D3C7E-34BF-4650-8117-657A4AAFCE3B}">
      <dsp:nvSpPr>
        <dsp:cNvPr id="0" name=""/>
        <dsp:cNvSpPr/>
      </dsp:nvSpPr>
      <dsp:spPr>
        <a:xfrm>
          <a:off x="2296736" y="3227130"/>
          <a:ext cx="2087942" cy="1252765"/>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أدوات الضبط الإداري: </a:t>
          </a:r>
          <a:r>
            <a:rPr lang="ar-DZ" sz="2200" b="0" kern="1200" dirty="0" smtClean="0">
              <a:solidFill>
                <a:schemeClr val="tx1"/>
              </a:solidFill>
              <a:latin typeface="Arabic Typesetting" panose="03020402040406030203" pitchFamily="66" charset="-78"/>
              <a:cs typeface="Arabic Typesetting" panose="03020402040406030203" pitchFamily="66" charset="-78"/>
            </a:rPr>
            <a:t>وجود نظام رقابي لضمان الالتزام</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2296736" y="3227130"/>
        <a:ext cx="2087942" cy="12527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96E8-0102-405A-A962-60010D17640E}">
      <dsp:nvSpPr>
        <dsp:cNvPr id="0" name=""/>
        <dsp:cNvSpPr/>
      </dsp:nvSpPr>
      <dsp:spPr>
        <a:xfrm>
          <a:off x="4669818" y="418661"/>
          <a:ext cx="2122645" cy="1273587"/>
        </a:xfrm>
        <a:prstGeom prst="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عدم</a:t>
          </a:r>
          <a:r>
            <a:rPr lang="ar-DZ" sz="2600" b="1" kern="1200" baseline="0" dirty="0" smtClean="0">
              <a:solidFill>
                <a:schemeClr val="tx1"/>
              </a:solidFill>
              <a:latin typeface="Arabic Typesetting" panose="03020402040406030203" pitchFamily="66" charset="-78"/>
              <a:cs typeface="Arabic Typesetting" panose="03020402040406030203" pitchFamily="66" charset="-78"/>
            </a:rPr>
            <a:t> تطبيق العقوبات يؤدي إلى ضعف الالتزام بالنظام</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4669818" y="418661"/>
        <a:ext cx="2122645" cy="1273587"/>
      </dsp:txXfrm>
    </dsp:sp>
    <dsp:sp modelId="{D208B39B-CCAC-49BA-840A-50FBFC21D644}">
      <dsp:nvSpPr>
        <dsp:cNvPr id="0" name=""/>
        <dsp:cNvSpPr/>
      </dsp:nvSpPr>
      <dsp:spPr>
        <a:xfrm>
          <a:off x="2334909" y="418661"/>
          <a:ext cx="2122645" cy="1273587"/>
        </a:xfrm>
        <a:prstGeom prst="rect">
          <a:avLst/>
        </a:prstGeom>
        <a:gradFill rotWithShape="0">
          <a:gsLst>
            <a:gs pos="0">
              <a:schemeClr val="accent2">
                <a:alpha val="90000"/>
                <a:hueOff val="0"/>
                <a:satOff val="0"/>
                <a:lumOff val="0"/>
                <a:alphaOff val="-5714"/>
                <a:satMod val="103000"/>
                <a:lumMod val="102000"/>
                <a:tint val="94000"/>
              </a:schemeClr>
            </a:gs>
            <a:gs pos="50000">
              <a:schemeClr val="accent2">
                <a:alpha val="90000"/>
                <a:hueOff val="0"/>
                <a:satOff val="0"/>
                <a:lumOff val="0"/>
                <a:alphaOff val="-5714"/>
                <a:satMod val="110000"/>
                <a:lumMod val="100000"/>
                <a:shade val="100000"/>
              </a:schemeClr>
            </a:gs>
            <a:gs pos="100000">
              <a:schemeClr val="accent2">
                <a:alpha val="90000"/>
                <a:hueOff val="0"/>
                <a:satOff val="0"/>
                <a:lumOff val="0"/>
                <a:alphaOff val="-571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الضغوط المالية تدفع لاتخاذ قرارات غير أخلاقية لتحقيق أرباح</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2334909" y="418661"/>
        <a:ext cx="2122645" cy="1273587"/>
      </dsp:txXfrm>
    </dsp:sp>
    <dsp:sp modelId="{6D2E8B64-A1CB-4D55-BA75-3E716164A045}">
      <dsp:nvSpPr>
        <dsp:cNvPr id="0" name=""/>
        <dsp:cNvSpPr/>
      </dsp:nvSpPr>
      <dsp:spPr>
        <a:xfrm>
          <a:off x="0" y="418661"/>
          <a:ext cx="2122645" cy="1273587"/>
        </a:xfrm>
        <a:prstGeom prst="rect">
          <a:avLst/>
        </a:prstGeom>
        <a:gradFill rotWithShape="0">
          <a:gsLst>
            <a:gs pos="0">
              <a:schemeClr val="accent2">
                <a:alpha val="90000"/>
                <a:hueOff val="0"/>
                <a:satOff val="0"/>
                <a:lumOff val="0"/>
                <a:alphaOff val="-11429"/>
                <a:satMod val="103000"/>
                <a:lumMod val="102000"/>
                <a:tint val="94000"/>
              </a:schemeClr>
            </a:gs>
            <a:gs pos="50000">
              <a:schemeClr val="accent2">
                <a:alpha val="90000"/>
                <a:hueOff val="0"/>
                <a:satOff val="0"/>
                <a:lumOff val="0"/>
                <a:alphaOff val="-11429"/>
                <a:satMod val="110000"/>
                <a:lumMod val="100000"/>
                <a:shade val="100000"/>
              </a:schemeClr>
            </a:gs>
            <a:gs pos="100000">
              <a:schemeClr val="accent2">
                <a:alpha val="90000"/>
                <a:hueOff val="0"/>
                <a:satOff val="0"/>
                <a:lumOff val="0"/>
                <a:alphaOff val="-1142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الفساد والمحاباة يعني أن التفضيلات الشخصية تعيق الالتزام بالأخلاقيات</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0" y="418661"/>
        <a:ext cx="2122645" cy="1273587"/>
      </dsp:txXfrm>
    </dsp:sp>
    <dsp:sp modelId="{3EF374DE-8DB5-43DB-B938-B3E8E3C50109}">
      <dsp:nvSpPr>
        <dsp:cNvPr id="0" name=""/>
        <dsp:cNvSpPr/>
      </dsp:nvSpPr>
      <dsp:spPr>
        <a:xfrm>
          <a:off x="4669818" y="1904513"/>
          <a:ext cx="2122645" cy="1273587"/>
        </a:xfrm>
        <a:prstGeom prst="rect">
          <a:avLst/>
        </a:prstGeom>
        <a:gradFill rotWithShape="0">
          <a:gsLst>
            <a:gs pos="0">
              <a:schemeClr val="accent2">
                <a:alpha val="90000"/>
                <a:hueOff val="0"/>
                <a:satOff val="0"/>
                <a:lumOff val="0"/>
                <a:alphaOff val="-17143"/>
                <a:satMod val="103000"/>
                <a:lumMod val="102000"/>
                <a:tint val="94000"/>
              </a:schemeClr>
            </a:gs>
            <a:gs pos="50000">
              <a:schemeClr val="accent2">
                <a:alpha val="90000"/>
                <a:hueOff val="0"/>
                <a:satOff val="0"/>
                <a:lumOff val="0"/>
                <a:alphaOff val="-17143"/>
                <a:satMod val="110000"/>
                <a:lumMod val="100000"/>
                <a:shade val="100000"/>
              </a:schemeClr>
            </a:gs>
            <a:gs pos="100000">
              <a:schemeClr val="accent2">
                <a:alpha val="90000"/>
                <a:hueOff val="0"/>
                <a:satOff val="0"/>
                <a:lumOff val="0"/>
                <a:alphaOff val="-1714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نقص الوعي الثقافي يضعف الالتزام بأهمية الاخلاقيات</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4669818" y="1904513"/>
        <a:ext cx="2122645" cy="1273587"/>
      </dsp:txXfrm>
    </dsp:sp>
    <dsp:sp modelId="{41F99461-34AF-47BB-85B7-3B86DC397C1B}">
      <dsp:nvSpPr>
        <dsp:cNvPr id="0" name=""/>
        <dsp:cNvSpPr/>
      </dsp:nvSpPr>
      <dsp:spPr>
        <a:xfrm>
          <a:off x="2354735" y="1904513"/>
          <a:ext cx="2122645" cy="1273587"/>
        </a:xfrm>
        <a:prstGeom prst="rect">
          <a:avLst/>
        </a:prstGeom>
        <a:gradFill rotWithShape="0">
          <a:gsLst>
            <a:gs pos="0">
              <a:schemeClr val="accent2">
                <a:alpha val="90000"/>
                <a:hueOff val="0"/>
                <a:satOff val="0"/>
                <a:lumOff val="0"/>
                <a:alphaOff val="-22857"/>
                <a:satMod val="103000"/>
                <a:lumMod val="102000"/>
                <a:tint val="94000"/>
              </a:schemeClr>
            </a:gs>
            <a:gs pos="50000">
              <a:schemeClr val="accent2">
                <a:alpha val="90000"/>
                <a:hueOff val="0"/>
                <a:satOff val="0"/>
                <a:lumOff val="0"/>
                <a:alphaOff val="-22857"/>
                <a:satMod val="110000"/>
                <a:lumMod val="100000"/>
                <a:shade val="100000"/>
              </a:schemeClr>
            </a:gs>
            <a:gs pos="100000">
              <a:schemeClr val="accent2">
                <a:alpha val="90000"/>
                <a:hueOff val="0"/>
                <a:satOff val="0"/>
                <a:lumOff val="0"/>
                <a:alphaOff val="-2285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غياب القيادة الأخلاقية يقلل من فعالية تطبيق الأخلاقيات</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2354735" y="1904513"/>
        <a:ext cx="2122645" cy="1273587"/>
      </dsp:txXfrm>
    </dsp:sp>
    <dsp:sp modelId="{923D1CBD-09A5-4277-BCE4-D245919E158C}">
      <dsp:nvSpPr>
        <dsp:cNvPr id="0" name=""/>
        <dsp:cNvSpPr/>
      </dsp:nvSpPr>
      <dsp:spPr>
        <a:xfrm>
          <a:off x="19825" y="1904513"/>
          <a:ext cx="2122645" cy="1273587"/>
        </a:xfrm>
        <a:prstGeom prst="rect">
          <a:avLst/>
        </a:prstGeom>
        <a:gradFill rotWithShape="0">
          <a:gsLst>
            <a:gs pos="0">
              <a:schemeClr val="accent2">
                <a:alpha val="90000"/>
                <a:hueOff val="0"/>
                <a:satOff val="0"/>
                <a:lumOff val="0"/>
                <a:alphaOff val="-28571"/>
                <a:satMod val="103000"/>
                <a:lumMod val="102000"/>
                <a:tint val="94000"/>
              </a:schemeClr>
            </a:gs>
            <a:gs pos="50000">
              <a:schemeClr val="accent2">
                <a:alpha val="90000"/>
                <a:hueOff val="0"/>
                <a:satOff val="0"/>
                <a:lumOff val="0"/>
                <a:alphaOff val="-28571"/>
                <a:satMod val="110000"/>
                <a:lumMod val="100000"/>
                <a:shade val="100000"/>
              </a:schemeClr>
            </a:gs>
            <a:gs pos="100000">
              <a:schemeClr val="accent2">
                <a:alpha val="90000"/>
                <a:hueOff val="0"/>
                <a:satOff val="0"/>
                <a:lumOff val="0"/>
                <a:alphaOff val="-2857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ضعف الحس الديني والوطني وتقديم المصلحة الشخصية على العامة</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19825" y="1904513"/>
        <a:ext cx="2122645" cy="1273587"/>
      </dsp:txXfrm>
    </dsp:sp>
    <dsp:sp modelId="{FF76BEA7-BFD4-441D-8B62-183CAFC748D9}">
      <dsp:nvSpPr>
        <dsp:cNvPr id="0" name=""/>
        <dsp:cNvSpPr/>
      </dsp:nvSpPr>
      <dsp:spPr>
        <a:xfrm>
          <a:off x="3522189" y="3390364"/>
          <a:ext cx="2122645" cy="1273587"/>
        </a:xfrm>
        <a:prstGeom prst="rect">
          <a:avLst/>
        </a:prstGeom>
        <a:gradFill rotWithShape="0">
          <a:gsLst>
            <a:gs pos="0">
              <a:schemeClr val="accent2">
                <a:alpha val="90000"/>
                <a:hueOff val="0"/>
                <a:satOff val="0"/>
                <a:lumOff val="0"/>
                <a:alphaOff val="-34286"/>
                <a:satMod val="103000"/>
                <a:lumMod val="102000"/>
                <a:tint val="94000"/>
              </a:schemeClr>
            </a:gs>
            <a:gs pos="50000">
              <a:schemeClr val="accent2">
                <a:alpha val="90000"/>
                <a:hueOff val="0"/>
                <a:satOff val="0"/>
                <a:lumOff val="0"/>
                <a:alphaOff val="-34286"/>
                <a:satMod val="110000"/>
                <a:lumMod val="100000"/>
                <a:shade val="100000"/>
              </a:schemeClr>
            </a:gs>
            <a:gs pos="100000">
              <a:schemeClr val="accent2">
                <a:alpha val="90000"/>
                <a:hueOff val="0"/>
                <a:satOff val="0"/>
                <a:lumOff val="0"/>
                <a:alphaOff val="-3428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غياب أو ضعف الأنظمة أو عدم وضوحها أو تفعيلها</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3522189" y="3390364"/>
        <a:ext cx="2122645" cy="1273587"/>
      </dsp:txXfrm>
    </dsp:sp>
    <dsp:sp modelId="{5B340DAD-6121-4B0D-83EC-2C7D0CE46042}">
      <dsp:nvSpPr>
        <dsp:cNvPr id="0" name=""/>
        <dsp:cNvSpPr/>
      </dsp:nvSpPr>
      <dsp:spPr>
        <a:xfrm>
          <a:off x="1187280" y="3390364"/>
          <a:ext cx="2122645" cy="1273587"/>
        </a:xfrm>
        <a:prstGeom prst="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smtClean="0">
              <a:solidFill>
                <a:schemeClr val="tx1"/>
              </a:solidFill>
              <a:latin typeface="Arabic Typesetting" panose="03020402040406030203" pitchFamily="66" charset="-78"/>
              <a:cs typeface="Arabic Typesetting" panose="03020402040406030203" pitchFamily="66" charset="-78"/>
            </a:rPr>
            <a:t>فقدان التفاهم بين المسؤولين والموظفين يؤدي إلى ضعف الالتزام</a:t>
          </a:r>
          <a:endParaRPr lang="fr-FR" sz="2600" b="1" kern="1200" dirty="0">
            <a:solidFill>
              <a:schemeClr val="tx1"/>
            </a:solidFill>
            <a:latin typeface="Arabic Typesetting" panose="03020402040406030203" pitchFamily="66" charset="-78"/>
            <a:cs typeface="Arabic Typesetting" panose="03020402040406030203" pitchFamily="66" charset="-78"/>
          </a:endParaRPr>
        </a:p>
      </dsp:txBody>
      <dsp:txXfrm>
        <a:off x="1187280" y="3390364"/>
        <a:ext cx="2122645" cy="1273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52FAC-19C8-4507-9C98-DA1C72055990}">
      <dsp:nvSpPr>
        <dsp:cNvPr id="0" name=""/>
        <dsp:cNvSpPr/>
      </dsp:nvSpPr>
      <dsp:spPr>
        <a:xfrm>
          <a:off x="5321663" y="427528"/>
          <a:ext cx="1265607" cy="2135324"/>
        </a:xfrm>
        <a:prstGeom prst="roundRect">
          <a:avLst>
            <a:gd name="adj" fmla="val 10000"/>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err="1" smtClean="0">
              <a:solidFill>
                <a:schemeClr val="tx1"/>
              </a:solidFill>
              <a:latin typeface="Arabic Typesetting" panose="03020402040406030203" pitchFamily="66" charset="-78"/>
              <a:cs typeface="Arabic Typesetting" panose="03020402040406030203" pitchFamily="66" charset="-78"/>
            </a:rPr>
            <a:t>البراجماتية</a:t>
          </a:r>
          <a:r>
            <a:rPr lang="ar-DZ" sz="2200" b="1" kern="1200" dirty="0" smtClean="0">
              <a:solidFill>
                <a:schemeClr val="tx1"/>
              </a:solidFill>
              <a:latin typeface="Arabic Typesetting" panose="03020402040406030203" pitchFamily="66" charset="-78"/>
              <a:cs typeface="Arabic Typesetting" panose="03020402040406030203" pitchFamily="66" charset="-78"/>
            </a:rPr>
            <a:t>: </a:t>
          </a:r>
          <a:r>
            <a:rPr lang="ar-DZ" sz="2200" b="0" kern="1200" dirty="0" smtClean="0">
              <a:solidFill>
                <a:schemeClr val="tx1"/>
              </a:solidFill>
              <a:latin typeface="Arabic Typesetting" panose="03020402040406030203" pitchFamily="66" charset="-78"/>
              <a:cs typeface="Arabic Typesetting" panose="03020402040406030203" pitchFamily="66" charset="-78"/>
            </a:rPr>
            <a:t>الأخلاق ترتبط بالنجاح الاقتصادي ويتم فصلها عن المبادئ المستقلة</a:t>
          </a:r>
          <a:r>
            <a:rPr lang="ar-DZ" sz="2200" b="1" kern="1200" dirty="0" smtClean="0">
              <a:solidFill>
                <a:schemeClr val="tx1"/>
              </a:solidFill>
              <a:latin typeface="Arabic Typesetting" panose="03020402040406030203" pitchFamily="66" charset="-78"/>
              <a:cs typeface="Arabic Typesetting" panose="03020402040406030203" pitchFamily="66" charset="-78"/>
            </a:rPr>
            <a:t> </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5358731" y="464596"/>
        <a:ext cx="1191471" cy="2061188"/>
      </dsp:txXfrm>
    </dsp:sp>
    <dsp:sp modelId="{CB9BAB63-BF8D-4358-B708-FECB8ED6EECD}">
      <dsp:nvSpPr>
        <dsp:cNvPr id="0" name=""/>
        <dsp:cNvSpPr/>
      </dsp:nvSpPr>
      <dsp:spPr>
        <a:xfrm rot="10800000">
          <a:off x="4926794" y="1338255"/>
          <a:ext cx="268308" cy="313870"/>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r-FR" sz="1300" kern="1200">
            <a:solidFill>
              <a:schemeClr val="tx1"/>
            </a:solidFill>
            <a:latin typeface="Arabic Typesetting" panose="03020402040406030203" pitchFamily="66" charset="-78"/>
            <a:cs typeface="Arabic Typesetting" panose="03020402040406030203" pitchFamily="66" charset="-78"/>
          </a:endParaRPr>
        </a:p>
      </dsp:txBody>
      <dsp:txXfrm rot="10800000">
        <a:off x="5007286" y="1401029"/>
        <a:ext cx="187816" cy="188322"/>
      </dsp:txXfrm>
    </dsp:sp>
    <dsp:sp modelId="{3788B87C-122E-405B-A54B-2A94995A9206}">
      <dsp:nvSpPr>
        <dsp:cNvPr id="0" name=""/>
        <dsp:cNvSpPr/>
      </dsp:nvSpPr>
      <dsp:spPr>
        <a:xfrm>
          <a:off x="3549813" y="389498"/>
          <a:ext cx="1265607" cy="2211384"/>
        </a:xfrm>
        <a:prstGeom prst="roundRect">
          <a:avLst>
            <a:gd name="adj" fmla="val 10000"/>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إدارة الكفاءة: </a:t>
          </a:r>
          <a:r>
            <a:rPr lang="ar-DZ" sz="2200" b="0" kern="1200" dirty="0" smtClean="0">
              <a:solidFill>
                <a:schemeClr val="tx1"/>
              </a:solidFill>
              <a:latin typeface="Arabic Typesetting" panose="03020402040406030203" pitchFamily="66" charset="-78"/>
              <a:cs typeface="Arabic Typesetting" panose="03020402040406030203" pitchFamily="66" charset="-78"/>
            </a:rPr>
            <a:t>النتائج المادية هي الأولوية مع تقليل أهمية القيم الأخلاقية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3586881" y="426566"/>
        <a:ext cx="1191471" cy="2137248"/>
      </dsp:txXfrm>
    </dsp:sp>
    <dsp:sp modelId="{6FE33CA1-A061-421F-8F52-8E859EB423EB}">
      <dsp:nvSpPr>
        <dsp:cNvPr id="0" name=""/>
        <dsp:cNvSpPr/>
      </dsp:nvSpPr>
      <dsp:spPr>
        <a:xfrm rot="10800000">
          <a:off x="3154944" y="1338255"/>
          <a:ext cx="268308" cy="313870"/>
        </a:xfrm>
        <a:prstGeom prst="rightArrow">
          <a:avLst>
            <a:gd name="adj1" fmla="val 60000"/>
            <a:gd name="adj2" fmla="val 50000"/>
          </a:avLst>
        </a:prstGeom>
        <a:gradFill rotWithShape="0">
          <a:gsLst>
            <a:gs pos="0">
              <a:schemeClr val="accent2">
                <a:shade val="90000"/>
                <a:hueOff val="-287340"/>
                <a:satOff val="204"/>
                <a:lumOff val="16057"/>
                <a:alphaOff val="0"/>
                <a:satMod val="103000"/>
                <a:lumMod val="102000"/>
                <a:tint val="94000"/>
              </a:schemeClr>
            </a:gs>
            <a:gs pos="50000">
              <a:schemeClr val="accent2">
                <a:shade val="90000"/>
                <a:hueOff val="-287340"/>
                <a:satOff val="204"/>
                <a:lumOff val="16057"/>
                <a:alphaOff val="0"/>
                <a:satMod val="110000"/>
                <a:lumMod val="100000"/>
                <a:shade val="100000"/>
              </a:schemeClr>
            </a:gs>
            <a:gs pos="100000">
              <a:schemeClr val="accent2">
                <a:shade val="90000"/>
                <a:hueOff val="-287340"/>
                <a:satOff val="204"/>
                <a:lumOff val="160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r-FR" sz="1300" kern="1200">
            <a:solidFill>
              <a:schemeClr val="tx1"/>
            </a:solidFill>
            <a:latin typeface="Arabic Typesetting" panose="03020402040406030203" pitchFamily="66" charset="-78"/>
            <a:cs typeface="Arabic Typesetting" panose="03020402040406030203" pitchFamily="66" charset="-78"/>
          </a:endParaRPr>
        </a:p>
      </dsp:txBody>
      <dsp:txXfrm rot="10800000">
        <a:off x="3235436" y="1401029"/>
        <a:ext cx="187816" cy="188322"/>
      </dsp:txXfrm>
    </dsp:sp>
    <dsp:sp modelId="{DC9A9ABD-B590-41E3-9D3E-1514A554F7C7}">
      <dsp:nvSpPr>
        <dsp:cNvPr id="0" name=""/>
        <dsp:cNvSpPr/>
      </dsp:nvSpPr>
      <dsp:spPr>
        <a:xfrm>
          <a:off x="1777963" y="405393"/>
          <a:ext cx="1265607" cy="2179593"/>
        </a:xfrm>
        <a:prstGeom prst="roundRect">
          <a:avLst>
            <a:gd name="adj" fmla="val 10000"/>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tx1"/>
              </a:solidFill>
              <a:latin typeface="Arabic Typesetting" panose="03020402040406030203" pitchFamily="66" charset="-78"/>
              <a:cs typeface="Arabic Typesetting" panose="03020402040406030203" pitchFamily="66" charset="-78"/>
            </a:rPr>
            <a:t>الفردية المفرطة: </a:t>
          </a:r>
          <a:r>
            <a:rPr lang="ar-DZ" sz="2200" b="0" kern="1200" dirty="0" smtClean="0">
              <a:solidFill>
                <a:schemeClr val="tx1"/>
              </a:solidFill>
              <a:latin typeface="Arabic Typesetting" panose="03020402040406030203" pitchFamily="66" charset="-78"/>
              <a:cs typeface="Arabic Typesetting" panose="03020402040406030203" pitchFamily="66" charset="-78"/>
            </a:rPr>
            <a:t>تشجع النجاح الشخصي على حساب التعاون والمسؤولية الاجتماعية</a:t>
          </a:r>
          <a:endParaRPr lang="fr-FR" sz="2200" b="1" kern="1200" dirty="0">
            <a:solidFill>
              <a:schemeClr val="tx1"/>
            </a:solidFill>
            <a:latin typeface="Arabic Typesetting" panose="03020402040406030203" pitchFamily="66" charset="-78"/>
            <a:cs typeface="Arabic Typesetting" panose="03020402040406030203" pitchFamily="66" charset="-78"/>
          </a:endParaRPr>
        </a:p>
      </dsp:txBody>
      <dsp:txXfrm>
        <a:off x="1815031" y="442461"/>
        <a:ext cx="1191471" cy="2105457"/>
      </dsp:txXfrm>
    </dsp:sp>
    <dsp:sp modelId="{AAEA51B4-8B02-4481-A628-A6BA3E8FA157}">
      <dsp:nvSpPr>
        <dsp:cNvPr id="0" name=""/>
        <dsp:cNvSpPr/>
      </dsp:nvSpPr>
      <dsp:spPr>
        <a:xfrm rot="10800000">
          <a:off x="1383094" y="1338255"/>
          <a:ext cx="268308" cy="313870"/>
        </a:xfrm>
        <a:prstGeom prst="rightArrow">
          <a:avLst>
            <a:gd name="adj1" fmla="val 60000"/>
            <a:gd name="adj2" fmla="val 50000"/>
          </a:avLst>
        </a:prstGeom>
        <a:gradFill rotWithShape="0">
          <a:gsLst>
            <a:gs pos="0">
              <a:schemeClr val="accent2">
                <a:shade val="90000"/>
                <a:hueOff val="-574681"/>
                <a:satOff val="409"/>
                <a:lumOff val="32114"/>
                <a:alphaOff val="0"/>
                <a:satMod val="103000"/>
                <a:lumMod val="102000"/>
                <a:tint val="94000"/>
              </a:schemeClr>
            </a:gs>
            <a:gs pos="50000">
              <a:schemeClr val="accent2">
                <a:shade val="90000"/>
                <a:hueOff val="-574681"/>
                <a:satOff val="409"/>
                <a:lumOff val="32114"/>
                <a:alphaOff val="0"/>
                <a:satMod val="110000"/>
                <a:lumMod val="100000"/>
                <a:shade val="100000"/>
              </a:schemeClr>
            </a:gs>
            <a:gs pos="100000">
              <a:schemeClr val="accent2">
                <a:shade val="90000"/>
                <a:hueOff val="-574681"/>
                <a:satOff val="409"/>
                <a:lumOff val="321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r-FR" sz="1300" kern="1200">
            <a:solidFill>
              <a:schemeClr val="tx1"/>
            </a:solidFill>
            <a:latin typeface="Arabic Typesetting" panose="03020402040406030203" pitchFamily="66" charset="-78"/>
            <a:cs typeface="Arabic Typesetting" panose="03020402040406030203" pitchFamily="66" charset="-78"/>
          </a:endParaRPr>
        </a:p>
      </dsp:txBody>
      <dsp:txXfrm rot="10800000">
        <a:off x="1463586" y="1401029"/>
        <a:ext cx="187816" cy="188322"/>
      </dsp:txXfrm>
    </dsp:sp>
    <dsp:sp modelId="{7949F5BA-79DD-45BA-B4E5-BFFE8D50AB10}">
      <dsp:nvSpPr>
        <dsp:cNvPr id="0" name=""/>
        <dsp:cNvSpPr/>
      </dsp:nvSpPr>
      <dsp:spPr>
        <a:xfrm>
          <a:off x="6114" y="354838"/>
          <a:ext cx="1265607" cy="2280703"/>
        </a:xfrm>
        <a:prstGeom prst="roundRect">
          <a:avLst>
            <a:gd name="adj" fmla="val 10000"/>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المصالح مقابل الاخلاقيات: </a:t>
          </a:r>
          <a:r>
            <a:rPr lang="ar-DZ" sz="2000" b="0" kern="1200" dirty="0" smtClean="0">
              <a:solidFill>
                <a:schemeClr val="tx1"/>
              </a:solidFill>
              <a:latin typeface="Arabic Typesetting" panose="03020402040406030203" pitchFamily="66" charset="-78"/>
              <a:cs typeface="Arabic Typesetting" panose="03020402040406030203" pitchFamily="66" charset="-78"/>
            </a:rPr>
            <a:t>تفضل المصالح الاقتصادية على المبادئ الأخلاقية، مع تبرير السلوكيات غير الأخلاقية لتحقيق الأرباح</a:t>
          </a:r>
          <a:endParaRPr lang="fr-FR" sz="2000" b="0" kern="1200" dirty="0">
            <a:solidFill>
              <a:schemeClr val="tx1"/>
            </a:solidFill>
            <a:latin typeface="Arabic Typesetting" panose="03020402040406030203" pitchFamily="66" charset="-78"/>
            <a:cs typeface="Arabic Typesetting" panose="03020402040406030203" pitchFamily="66" charset="-78"/>
          </a:endParaRPr>
        </a:p>
      </dsp:txBody>
      <dsp:txXfrm>
        <a:off x="43182" y="391906"/>
        <a:ext cx="1191471" cy="2206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BBB9-BE15-4700-BEC0-72AAA47B550A}">
      <dsp:nvSpPr>
        <dsp:cNvPr id="0" name=""/>
        <dsp:cNvSpPr/>
      </dsp:nvSpPr>
      <dsp:spPr>
        <a:xfrm>
          <a:off x="4918301" y="2242"/>
          <a:ext cx="2108455" cy="126507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القيم الأخلاقية </a:t>
          </a:r>
          <a:r>
            <a:rPr lang="ar-DZ" sz="2000" b="1" kern="1200" dirty="0" err="1" smtClean="0">
              <a:solidFill>
                <a:schemeClr val="tx1"/>
              </a:solidFill>
              <a:latin typeface="Arabic Typesetting" panose="03020402040406030203" pitchFamily="66" charset="-78"/>
              <a:cs typeface="Arabic Typesetting" panose="03020402040406030203" pitchFamily="66" charset="-78"/>
            </a:rPr>
            <a:t>للساموراي</a:t>
          </a:r>
          <a:r>
            <a:rPr lang="ar-DZ" sz="2000" b="1" kern="1200" dirty="0" smtClean="0">
              <a:solidFill>
                <a:schemeClr val="tx1"/>
              </a:solidFill>
              <a:latin typeface="Arabic Typesetting" panose="03020402040406030203" pitchFamily="66" charset="-78"/>
              <a:cs typeface="Arabic Typesetting" panose="03020402040406030203" pitchFamily="66" charset="-78"/>
            </a:rPr>
            <a:t>: </a:t>
          </a:r>
          <a:r>
            <a:rPr lang="ar-DZ" sz="2000" b="0" kern="1200" dirty="0" smtClean="0">
              <a:solidFill>
                <a:schemeClr val="tx1"/>
              </a:solidFill>
              <a:latin typeface="Arabic Typesetting" panose="03020402040406030203" pitchFamily="66" charset="-78"/>
              <a:cs typeface="Arabic Typesetting" panose="03020402040406030203" pitchFamily="66" charset="-78"/>
            </a:rPr>
            <a:t>مبادئ مثل الاستقامة، الولاء والانضباط الذاتي جزء أساسي من ثقافة العمل والهوية الوطنية</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4918301" y="2242"/>
        <a:ext cx="2108455" cy="1265073"/>
      </dsp:txXfrm>
    </dsp:sp>
    <dsp:sp modelId="{84949EE0-1B03-4243-803B-F476C2816175}">
      <dsp:nvSpPr>
        <dsp:cNvPr id="0" name=""/>
        <dsp:cNvSpPr/>
      </dsp:nvSpPr>
      <dsp:spPr>
        <a:xfrm>
          <a:off x="2599000" y="2242"/>
          <a:ext cx="2108455" cy="126507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العقائد الإدارية: </a:t>
          </a:r>
          <a:r>
            <a:rPr lang="ar-DZ" sz="2000" b="0" kern="1200" dirty="0" smtClean="0">
              <a:solidFill>
                <a:schemeClr val="tx1"/>
              </a:solidFill>
              <a:latin typeface="Arabic Typesetting" panose="03020402040406030203" pitchFamily="66" charset="-78"/>
              <a:cs typeface="Arabic Typesetting" panose="03020402040406030203" pitchFamily="66" charset="-78"/>
            </a:rPr>
            <a:t>الإدارة توازن بين الربح والمسؤولية الاجتماعية مع تعزيز الابداع الجماعي والمساواة</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2599000" y="2242"/>
        <a:ext cx="2108455" cy="1265073"/>
      </dsp:txXfrm>
    </dsp:sp>
    <dsp:sp modelId="{A959C514-D066-4585-93E6-7263329EE0A4}">
      <dsp:nvSpPr>
        <dsp:cNvPr id="0" name=""/>
        <dsp:cNvSpPr/>
      </dsp:nvSpPr>
      <dsp:spPr>
        <a:xfrm>
          <a:off x="279700" y="2242"/>
          <a:ext cx="2108455" cy="126507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دور الحكومة: </a:t>
          </a:r>
          <a:r>
            <a:rPr lang="ar-DZ" sz="2000" b="0" kern="1200" dirty="0" smtClean="0">
              <a:solidFill>
                <a:schemeClr val="tx1"/>
              </a:solidFill>
              <a:latin typeface="Arabic Typesetting" panose="03020402040406030203" pitchFamily="66" charset="-78"/>
              <a:cs typeface="Arabic Typesetting" panose="03020402040406030203" pitchFamily="66" charset="-78"/>
            </a:rPr>
            <a:t>الحكومة تدعم الشركات لتحقيق أهداف وطنية وتعزز الانضباط والولاء</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279700" y="2242"/>
        <a:ext cx="2108455" cy="1265073"/>
      </dsp:txXfrm>
    </dsp:sp>
    <dsp:sp modelId="{46DBDAD5-10DF-4973-8EBA-8EA9C3B4E3D5}">
      <dsp:nvSpPr>
        <dsp:cNvPr id="0" name=""/>
        <dsp:cNvSpPr/>
      </dsp:nvSpPr>
      <dsp:spPr>
        <a:xfrm>
          <a:off x="2599000" y="1478161"/>
          <a:ext cx="2108455" cy="126507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tx1"/>
              </a:solidFill>
              <a:latin typeface="Arabic Typesetting" panose="03020402040406030203" pitchFamily="66" charset="-78"/>
              <a:cs typeface="Arabic Typesetting" panose="03020402040406030203" pitchFamily="66" charset="-78"/>
            </a:rPr>
            <a:t>ثقافة الشركة: </a:t>
          </a:r>
          <a:r>
            <a:rPr lang="ar-DZ" sz="2000" b="0" kern="1200" dirty="0" smtClean="0">
              <a:solidFill>
                <a:schemeClr val="tx1"/>
              </a:solidFill>
              <a:latin typeface="Arabic Typesetting" panose="03020402040406030203" pitchFamily="66" charset="-78"/>
              <a:cs typeface="Arabic Typesetting" panose="03020402040406030203" pitchFamily="66" charset="-78"/>
            </a:rPr>
            <a:t>التركيز على التعاون والعمل الجماعي يعزز الولاء والانتماء بدلا من الفردية المفرطة</a:t>
          </a:r>
          <a:endParaRPr lang="fr-FR" sz="2000" b="1" kern="1200" dirty="0">
            <a:solidFill>
              <a:schemeClr val="tx1"/>
            </a:solidFill>
            <a:latin typeface="Arabic Typesetting" panose="03020402040406030203" pitchFamily="66" charset="-78"/>
            <a:cs typeface="Arabic Typesetting" panose="03020402040406030203" pitchFamily="66" charset="-78"/>
          </a:endParaRPr>
        </a:p>
      </dsp:txBody>
      <dsp:txXfrm>
        <a:off x="2599000" y="1478161"/>
        <a:ext cx="2108455" cy="12650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ar-DZ"/>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ar-DZ"/>
          </a:p>
        </p:txBody>
      </p:sp>
      <p:sp>
        <p:nvSpPr>
          <p:cNvPr id="4" name="Espace réservé de la date 3"/>
          <p:cNvSpPr>
            <a:spLocks noGrp="1"/>
          </p:cNvSpPr>
          <p:nvPr>
            <p:ph type="dt" sz="half" idx="10"/>
          </p:nvPr>
        </p:nvSpPr>
        <p:spPr/>
        <p:txBody>
          <a:bodyPr/>
          <a:lstStyle/>
          <a:p>
            <a:fld id="{0785B54B-3E32-4D5D-A829-55969573DF3D}" type="datetimeFigureOut">
              <a:rPr lang="ar-DZ" smtClean="0"/>
              <a:t>05-06-1446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40378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0785B54B-3E32-4D5D-A829-55969573DF3D}" type="datetimeFigureOut">
              <a:rPr lang="ar-DZ" smtClean="0"/>
              <a:t>05-06-1446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66647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ar-DZ"/>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0785B54B-3E32-4D5D-A829-55969573DF3D}" type="datetimeFigureOut">
              <a:rPr lang="ar-DZ" smtClean="0"/>
              <a:t>05-06-1446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190949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10"/>
          </p:nvPr>
        </p:nvSpPr>
        <p:spPr/>
        <p:txBody>
          <a:bodyPr/>
          <a:lstStyle/>
          <a:p>
            <a:fld id="{0785B54B-3E32-4D5D-A829-55969573DF3D}" type="datetimeFigureOut">
              <a:rPr lang="ar-DZ" smtClean="0"/>
              <a:t>05-06-1446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12686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ar-DZ"/>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785B54B-3E32-4D5D-A829-55969573DF3D}" type="datetimeFigureOut">
              <a:rPr lang="ar-DZ" smtClean="0"/>
              <a:t>05-06-1446</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23550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p:txBody>
          <a:bodyPr/>
          <a:lstStyle/>
          <a:p>
            <a:fld id="{0785B54B-3E32-4D5D-A829-55969573DF3D}" type="datetimeFigureOut">
              <a:rPr lang="ar-DZ" smtClean="0"/>
              <a:t>05-06-1446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028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ar-DZ"/>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7" name="Espace réservé de la date 6"/>
          <p:cNvSpPr>
            <a:spLocks noGrp="1"/>
          </p:cNvSpPr>
          <p:nvPr>
            <p:ph type="dt" sz="half" idx="10"/>
          </p:nvPr>
        </p:nvSpPr>
        <p:spPr/>
        <p:txBody>
          <a:bodyPr/>
          <a:lstStyle/>
          <a:p>
            <a:fld id="{0785B54B-3E32-4D5D-A829-55969573DF3D}" type="datetimeFigureOut">
              <a:rPr lang="ar-DZ" smtClean="0"/>
              <a:t>05-06-1446</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223037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DZ"/>
          </a:p>
        </p:txBody>
      </p:sp>
      <p:sp>
        <p:nvSpPr>
          <p:cNvPr id="3" name="Espace réservé de la date 2"/>
          <p:cNvSpPr>
            <a:spLocks noGrp="1"/>
          </p:cNvSpPr>
          <p:nvPr>
            <p:ph type="dt" sz="half" idx="10"/>
          </p:nvPr>
        </p:nvSpPr>
        <p:spPr/>
        <p:txBody>
          <a:bodyPr/>
          <a:lstStyle/>
          <a:p>
            <a:fld id="{0785B54B-3E32-4D5D-A829-55969573DF3D}" type="datetimeFigureOut">
              <a:rPr lang="ar-DZ" smtClean="0"/>
              <a:t>05-06-1446</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23400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85B54B-3E32-4D5D-A829-55969573DF3D}" type="datetimeFigureOut">
              <a:rPr lang="ar-DZ" smtClean="0"/>
              <a:t>05-06-1446</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21903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DZ"/>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785B54B-3E32-4D5D-A829-55969573DF3D}" type="datetimeFigureOut">
              <a:rPr lang="ar-DZ" smtClean="0"/>
              <a:t>05-06-1446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14506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DZ"/>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785B54B-3E32-4D5D-A829-55969573DF3D}" type="datetimeFigureOut">
              <a:rPr lang="ar-DZ" smtClean="0"/>
              <a:t>05-06-1446</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D8D77139-0244-4C35-BE50-FC0D5347EE61}" type="slidenum">
              <a:rPr lang="ar-DZ" smtClean="0"/>
              <a:t>‹N°›</a:t>
            </a:fld>
            <a:endParaRPr lang="ar-DZ"/>
          </a:p>
        </p:txBody>
      </p:sp>
    </p:spTree>
    <p:extLst>
      <p:ext uri="{BB962C8B-B14F-4D97-AF65-F5344CB8AC3E}">
        <p14:creationId xmlns:p14="http://schemas.microsoft.com/office/powerpoint/2010/main" val="367207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ar-DZ"/>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5B54B-3E32-4D5D-A829-55969573DF3D}" type="datetimeFigureOut">
              <a:rPr lang="ar-DZ" smtClean="0"/>
              <a:t>05-06-1446</a:t>
            </a:fld>
            <a:endParaRPr lang="ar-DZ"/>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77139-0244-4C35-BE50-FC0D5347EE61}" type="slidenum">
              <a:rPr lang="ar-DZ" smtClean="0"/>
              <a:t>‹N°›</a:t>
            </a:fld>
            <a:endParaRPr lang="ar-DZ"/>
          </a:p>
        </p:txBody>
      </p:sp>
    </p:spTree>
    <p:extLst>
      <p:ext uri="{BB962C8B-B14F-4D97-AF65-F5344CB8AC3E}">
        <p14:creationId xmlns:p14="http://schemas.microsoft.com/office/powerpoint/2010/main" val="371744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26" y="201090"/>
            <a:ext cx="1772148" cy="1532175"/>
          </a:xfrm>
          <a:prstGeom prst="rect">
            <a:avLst/>
          </a:prstGeom>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3680" y="201090"/>
            <a:ext cx="1772148" cy="1532175"/>
          </a:xfrm>
          <a:prstGeom prst="rect">
            <a:avLst/>
          </a:prstGeom>
        </p:spPr>
      </p:pic>
      <p:sp>
        <p:nvSpPr>
          <p:cNvPr id="7" name="ZoneTexte 6"/>
          <p:cNvSpPr txBox="1"/>
          <p:nvPr/>
        </p:nvSpPr>
        <p:spPr>
          <a:xfrm>
            <a:off x="3100210" y="201090"/>
            <a:ext cx="5895833" cy="2554545"/>
          </a:xfrm>
          <a:prstGeom prst="rect">
            <a:avLst/>
          </a:prstGeom>
          <a:noFill/>
        </p:spPr>
        <p:txBody>
          <a:bodyPr wrap="square" rtlCol="1">
            <a:spAutoFit/>
          </a:bodyPr>
          <a:lstStyle/>
          <a:p>
            <a:pPr algn="ctr" rtl="1"/>
            <a:r>
              <a:rPr lang="ar-DZ" sz="3200" dirty="0" smtClean="0">
                <a:latin typeface="Arabic Typesetting" panose="03020402040406030203" pitchFamily="66" charset="-78"/>
                <a:cs typeface="Arabic Typesetting" panose="03020402040406030203" pitchFamily="66" charset="-78"/>
              </a:rPr>
              <a:t>الجمهورية الجزائرية الديمقراطية الشعبية</a:t>
            </a:r>
          </a:p>
          <a:p>
            <a:pPr algn="ctr" rtl="1"/>
            <a:r>
              <a:rPr lang="ar-DZ" sz="3200" dirty="0" smtClean="0">
                <a:latin typeface="Arabic Typesetting" panose="03020402040406030203" pitchFamily="66" charset="-78"/>
                <a:cs typeface="Arabic Typesetting" panose="03020402040406030203" pitchFamily="66" charset="-78"/>
              </a:rPr>
              <a:t>وزارة التعليم العالي والبحث العلمي</a:t>
            </a:r>
          </a:p>
          <a:p>
            <a:pPr algn="ctr" rtl="1"/>
            <a:r>
              <a:rPr lang="ar-DZ" sz="3200" dirty="0" smtClean="0">
                <a:latin typeface="Arabic Typesetting" panose="03020402040406030203" pitchFamily="66" charset="-78"/>
                <a:cs typeface="Arabic Typesetting" panose="03020402040406030203" pitchFamily="66" charset="-78"/>
              </a:rPr>
              <a:t>جامعة العربي بن مهيدي – أم البواقي –</a:t>
            </a:r>
          </a:p>
          <a:p>
            <a:pPr algn="ctr" rtl="1"/>
            <a:r>
              <a:rPr lang="ar-DZ" sz="3200" dirty="0" smtClean="0">
                <a:latin typeface="Arabic Typesetting" panose="03020402040406030203" pitchFamily="66" charset="-78"/>
                <a:cs typeface="Arabic Typesetting" panose="03020402040406030203" pitchFamily="66" charset="-78"/>
              </a:rPr>
              <a:t>كلية العلوم الاقتصادية والتجارية وعلوم التسيير</a:t>
            </a:r>
          </a:p>
          <a:p>
            <a:pPr algn="ctr" rtl="1"/>
            <a:r>
              <a:rPr lang="ar-DZ" sz="3200" dirty="0" smtClean="0">
                <a:latin typeface="Arabic Typesetting" panose="03020402040406030203" pitchFamily="66" charset="-78"/>
                <a:cs typeface="Arabic Typesetting" panose="03020402040406030203" pitchFamily="66" charset="-78"/>
              </a:rPr>
              <a:t>قسم العلوم التجارية</a:t>
            </a:r>
            <a:endParaRPr lang="ar-DZ" sz="3200" dirty="0">
              <a:latin typeface="Arabic Typesetting" panose="03020402040406030203" pitchFamily="66" charset="-78"/>
              <a:cs typeface="Arabic Typesetting" panose="03020402040406030203" pitchFamily="66" charset="-78"/>
            </a:endParaRPr>
          </a:p>
        </p:txBody>
      </p:sp>
      <p:sp>
        <p:nvSpPr>
          <p:cNvPr id="8" name="Rectangle 7"/>
          <p:cNvSpPr/>
          <p:nvPr/>
        </p:nvSpPr>
        <p:spPr>
          <a:xfrm>
            <a:off x="2704900" y="2428149"/>
            <a:ext cx="6686447" cy="2215991"/>
          </a:xfrm>
          <a:prstGeom prst="rect">
            <a:avLst/>
          </a:prstGeom>
          <a:noFill/>
        </p:spPr>
        <p:txBody>
          <a:bodyPr wrap="none" lIns="91440" tIns="45720" rIns="91440" bIns="45720">
            <a:spAutoFit/>
          </a:bodyPr>
          <a:lstStyle/>
          <a:p>
            <a:pPr algn="ctr" rtl="1"/>
            <a:r>
              <a:rPr lang="ar-DZ" sz="13800" b="1" cap="none" spc="0" dirty="0" smtClean="0">
                <a:ln w="22225">
                  <a:solidFill>
                    <a:schemeClr val="accent2"/>
                  </a:solidFill>
                  <a:prstDash val="solid"/>
                </a:ln>
                <a:solidFill>
                  <a:schemeClr val="accent2">
                    <a:lumMod val="40000"/>
                    <a:lumOff val="60000"/>
                  </a:schemeClr>
                </a:solidFill>
                <a:effectLst/>
                <a:latin typeface="Arabic Typesetting" panose="03020402040406030203" pitchFamily="66" charset="-78"/>
                <a:cs typeface="Arabic Typesetting" panose="03020402040406030203" pitchFamily="66" charset="-78"/>
              </a:rPr>
              <a:t>أخلاقيات الأعمال</a:t>
            </a:r>
            <a:endParaRPr lang="fr-FR" sz="13800" b="1" cap="none" spc="0" dirty="0">
              <a:ln w="22225">
                <a:solidFill>
                  <a:schemeClr val="accent2"/>
                </a:solidFill>
                <a:prstDash val="solid"/>
              </a:ln>
              <a:solidFill>
                <a:schemeClr val="accent2">
                  <a:lumMod val="40000"/>
                  <a:lumOff val="60000"/>
                </a:schemeClr>
              </a:solidFill>
              <a:effectLst/>
              <a:latin typeface="Arabic Typesetting" panose="03020402040406030203" pitchFamily="66" charset="-78"/>
              <a:cs typeface="Arabic Typesetting" panose="03020402040406030203" pitchFamily="66" charset="-78"/>
            </a:endParaRPr>
          </a:p>
        </p:txBody>
      </p:sp>
      <p:sp>
        <p:nvSpPr>
          <p:cNvPr id="9" name="ZoneTexte 8"/>
          <p:cNvSpPr txBox="1"/>
          <p:nvPr/>
        </p:nvSpPr>
        <p:spPr>
          <a:xfrm>
            <a:off x="8893445" y="4255012"/>
            <a:ext cx="2420469" cy="1569660"/>
          </a:xfrm>
          <a:prstGeom prst="rect">
            <a:avLst/>
          </a:prstGeom>
          <a:noFill/>
        </p:spPr>
        <p:txBody>
          <a:bodyPr wrap="square" rtlCol="1">
            <a:spAutoFit/>
          </a:bodyPr>
          <a:lstStyle/>
          <a:p>
            <a:pPr algn="just" rtl="1"/>
            <a:r>
              <a:rPr lang="ar-DZ" sz="3200" dirty="0" smtClean="0">
                <a:latin typeface="Arabic Typesetting" panose="03020402040406030203" pitchFamily="66" charset="-78"/>
                <a:cs typeface="Arabic Typesetting" panose="03020402040406030203" pitchFamily="66" charset="-78"/>
              </a:rPr>
              <a:t>من إعداد الطلبة:</a:t>
            </a:r>
          </a:p>
          <a:p>
            <a:pPr marL="273050" indent="-273050" algn="just" rtl="1">
              <a:buFont typeface="Courier New" panose="02070309020205020404" pitchFamily="49" charset="0"/>
              <a:buChar char="o"/>
            </a:pPr>
            <a:r>
              <a:rPr lang="ar-DZ" sz="3200" dirty="0" smtClean="0">
                <a:latin typeface="Arabic Typesetting" panose="03020402040406030203" pitchFamily="66" charset="-78"/>
                <a:cs typeface="Arabic Typesetting" panose="03020402040406030203" pitchFamily="66" charset="-78"/>
              </a:rPr>
              <a:t>إسماعيل </a:t>
            </a:r>
            <a:r>
              <a:rPr lang="ar-DZ" sz="3200" dirty="0" err="1" smtClean="0">
                <a:latin typeface="Arabic Typesetting" panose="03020402040406030203" pitchFamily="66" charset="-78"/>
                <a:cs typeface="Arabic Typesetting" panose="03020402040406030203" pitchFamily="66" charset="-78"/>
              </a:rPr>
              <a:t>قبايلي</a:t>
            </a:r>
            <a:r>
              <a:rPr lang="ar-DZ" sz="3200" dirty="0" smtClean="0">
                <a:latin typeface="Arabic Typesetting" panose="03020402040406030203" pitchFamily="66" charset="-78"/>
                <a:cs typeface="Arabic Typesetting" panose="03020402040406030203" pitchFamily="66" charset="-78"/>
              </a:rPr>
              <a:t>؛</a:t>
            </a:r>
          </a:p>
          <a:p>
            <a:pPr marL="273050" indent="-273050" algn="just" rtl="1">
              <a:buFont typeface="Courier New" panose="02070309020205020404" pitchFamily="49" charset="0"/>
              <a:buChar char="o"/>
            </a:pPr>
            <a:r>
              <a:rPr lang="ar-DZ" sz="3200" dirty="0" smtClean="0">
                <a:latin typeface="Arabic Typesetting" panose="03020402040406030203" pitchFamily="66" charset="-78"/>
                <a:cs typeface="Arabic Typesetting" panose="03020402040406030203" pitchFamily="66" charset="-78"/>
              </a:rPr>
              <a:t>فاروق نوري.</a:t>
            </a:r>
            <a:endParaRPr lang="ar-DZ" sz="3200" dirty="0">
              <a:latin typeface="Arabic Typesetting" panose="03020402040406030203" pitchFamily="66" charset="-78"/>
              <a:cs typeface="Arabic Typesetting" panose="03020402040406030203" pitchFamily="66" charset="-78"/>
            </a:endParaRPr>
          </a:p>
        </p:txBody>
      </p:sp>
      <p:sp>
        <p:nvSpPr>
          <p:cNvPr id="10" name="ZoneTexte 9"/>
          <p:cNvSpPr txBox="1"/>
          <p:nvPr/>
        </p:nvSpPr>
        <p:spPr>
          <a:xfrm>
            <a:off x="686392" y="4240141"/>
            <a:ext cx="2420469" cy="1077218"/>
          </a:xfrm>
          <a:prstGeom prst="rect">
            <a:avLst/>
          </a:prstGeom>
          <a:noFill/>
        </p:spPr>
        <p:txBody>
          <a:bodyPr wrap="square" rtlCol="1">
            <a:spAutoFit/>
          </a:bodyPr>
          <a:lstStyle/>
          <a:p>
            <a:pPr algn="just" rtl="1"/>
            <a:r>
              <a:rPr lang="ar-DZ" sz="3200" dirty="0" smtClean="0">
                <a:latin typeface="Arabic Typesetting" panose="03020402040406030203" pitchFamily="66" charset="-78"/>
                <a:cs typeface="Arabic Typesetting" panose="03020402040406030203" pitchFamily="66" charset="-78"/>
              </a:rPr>
              <a:t>تحت إشراف الأستاذة:</a:t>
            </a:r>
          </a:p>
          <a:p>
            <a:pPr marL="273050" indent="-273050" algn="just" rtl="1">
              <a:buFont typeface="Courier New" panose="02070309020205020404" pitchFamily="49" charset="0"/>
              <a:buChar char="o"/>
            </a:pPr>
            <a:r>
              <a:rPr lang="ar-DZ" sz="3200" dirty="0" smtClean="0">
                <a:latin typeface="Arabic Typesetting" panose="03020402040406030203" pitchFamily="66" charset="-78"/>
                <a:cs typeface="Arabic Typesetting" panose="03020402040406030203" pitchFamily="66" charset="-78"/>
              </a:rPr>
              <a:t>د. </a:t>
            </a:r>
            <a:r>
              <a:rPr lang="ar-DZ" sz="3200" dirty="0" err="1" smtClean="0">
                <a:latin typeface="Arabic Typesetting" panose="03020402040406030203" pitchFamily="66" charset="-78"/>
                <a:cs typeface="Arabic Typesetting" panose="03020402040406030203" pitchFamily="66" charset="-78"/>
              </a:rPr>
              <a:t>صبرينة</a:t>
            </a:r>
            <a:r>
              <a:rPr lang="ar-DZ" sz="3200" dirty="0" smtClean="0">
                <a:latin typeface="Arabic Typesetting" panose="03020402040406030203" pitchFamily="66" charset="-78"/>
                <a:cs typeface="Arabic Typesetting" panose="03020402040406030203" pitchFamily="66" charset="-78"/>
              </a:rPr>
              <a:t> لطرش.</a:t>
            </a:r>
          </a:p>
        </p:txBody>
      </p:sp>
      <p:sp>
        <p:nvSpPr>
          <p:cNvPr id="11" name="ZoneTexte 10"/>
          <p:cNvSpPr txBox="1"/>
          <p:nvPr/>
        </p:nvSpPr>
        <p:spPr>
          <a:xfrm>
            <a:off x="4837890" y="6072134"/>
            <a:ext cx="2420469" cy="584775"/>
          </a:xfrm>
          <a:prstGeom prst="rect">
            <a:avLst/>
          </a:prstGeom>
          <a:noFill/>
        </p:spPr>
        <p:txBody>
          <a:bodyPr wrap="square" rtlCol="1">
            <a:spAutoFit/>
          </a:bodyPr>
          <a:lstStyle/>
          <a:p>
            <a:pPr algn="ctr" rtl="1"/>
            <a:r>
              <a:rPr lang="ar-DZ" sz="3200" dirty="0" smtClean="0">
                <a:latin typeface="Arabic Typesetting" panose="03020402040406030203" pitchFamily="66" charset="-78"/>
                <a:cs typeface="Arabic Typesetting" panose="03020402040406030203" pitchFamily="66" charset="-78"/>
              </a:rPr>
              <a:t>2024-2025</a:t>
            </a:r>
            <a:endParaRPr lang="ar-DZ"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94380635"/>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621592" y="242372"/>
            <a:ext cx="10948831"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مبادئ وآليات ترسيخ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الثالث: وسائل ترسيخ أخلاقيات الأعمال</a:t>
            </a:r>
          </a:p>
        </p:txBody>
      </p:sp>
      <p:pic>
        <p:nvPicPr>
          <p:cNvPr id="5" name="Image 4"/>
          <p:cNvPicPr>
            <a:picLocks noChangeAspect="1"/>
          </p:cNvPicPr>
          <p:nvPr/>
        </p:nvPicPr>
        <p:blipFill>
          <a:blip r:embed="rId2"/>
          <a:stretch>
            <a:fillRect/>
          </a:stretch>
        </p:blipFill>
        <p:spPr>
          <a:xfrm>
            <a:off x="344392" y="1554627"/>
            <a:ext cx="4733925" cy="4733925"/>
          </a:xfrm>
          <a:prstGeom prst="rect">
            <a:avLst/>
          </a:prstGeom>
        </p:spPr>
      </p:pic>
      <p:graphicFrame>
        <p:nvGraphicFramePr>
          <p:cNvPr id="6" name="Diagramme 5"/>
          <p:cNvGraphicFramePr/>
          <p:nvPr>
            <p:extLst>
              <p:ext uri="{D42A27DB-BD31-4B8C-83A1-F6EECF244321}">
                <p14:modId xmlns:p14="http://schemas.microsoft.com/office/powerpoint/2010/main" val="1391911803"/>
              </p:ext>
            </p:extLst>
          </p:nvPr>
        </p:nvGraphicFramePr>
        <p:xfrm>
          <a:off x="5199796" y="1847015"/>
          <a:ext cx="6681415" cy="4783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7907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graphicEl>
                                              <a:dgm id="{B970842E-6A18-4681-9E0B-2085BFB1AAE5}"/>
                                            </p:graphicEl>
                                          </p:spTgt>
                                        </p:tgtEl>
                                        <p:attrNameLst>
                                          <p:attrName>style.visibility</p:attrName>
                                        </p:attrNameLst>
                                      </p:cBhvr>
                                      <p:to>
                                        <p:strVal val="visible"/>
                                      </p:to>
                                    </p:set>
                                    <p:animEffect transition="in" filter="fade">
                                      <p:cBhvr>
                                        <p:cTn id="12" dur="1000"/>
                                        <p:tgtEl>
                                          <p:spTgt spid="6">
                                            <p:graphicEl>
                                              <a:dgm id="{B970842E-6A18-4681-9E0B-2085BFB1AAE5}"/>
                                            </p:graphicEl>
                                          </p:spTgt>
                                        </p:tgtEl>
                                      </p:cBhvr>
                                    </p:animEffect>
                                    <p:anim calcmode="lin" valueType="num">
                                      <p:cBhvr>
                                        <p:cTn id="13" dur="1000" fill="hold"/>
                                        <p:tgtEl>
                                          <p:spTgt spid="6">
                                            <p:graphicEl>
                                              <a:dgm id="{B970842E-6A18-4681-9E0B-2085BFB1AAE5}"/>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B970842E-6A18-4681-9E0B-2085BFB1AAE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graphicEl>
                                              <a:dgm id="{375AAD09-954D-4934-9E34-A70B6A6ABFAA}"/>
                                            </p:graphicEl>
                                          </p:spTgt>
                                        </p:tgtEl>
                                        <p:attrNameLst>
                                          <p:attrName>style.visibility</p:attrName>
                                        </p:attrNameLst>
                                      </p:cBhvr>
                                      <p:to>
                                        <p:strVal val="visible"/>
                                      </p:to>
                                    </p:set>
                                    <p:animEffect transition="in" filter="fade">
                                      <p:cBhvr>
                                        <p:cTn id="19" dur="1000"/>
                                        <p:tgtEl>
                                          <p:spTgt spid="6">
                                            <p:graphicEl>
                                              <a:dgm id="{375AAD09-954D-4934-9E34-A70B6A6ABFAA}"/>
                                            </p:graphicEl>
                                          </p:spTgt>
                                        </p:tgtEl>
                                      </p:cBhvr>
                                    </p:animEffect>
                                    <p:anim calcmode="lin" valueType="num">
                                      <p:cBhvr>
                                        <p:cTn id="20" dur="1000" fill="hold"/>
                                        <p:tgtEl>
                                          <p:spTgt spid="6">
                                            <p:graphicEl>
                                              <a:dgm id="{375AAD09-954D-4934-9E34-A70B6A6ABFAA}"/>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375AAD09-954D-4934-9E34-A70B6A6ABFA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graphicEl>
                                              <a:dgm id="{E850054E-F799-4E1A-89B3-A0E4DA099381}"/>
                                            </p:graphicEl>
                                          </p:spTgt>
                                        </p:tgtEl>
                                        <p:attrNameLst>
                                          <p:attrName>style.visibility</p:attrName>
                                        </p:attrNameLst>
                                      </p:cBhvr>
                                      <p:to>
                                        <p:strVal val="visible"/>
                                      </p:to>
                                    </p:set>
                                    <p:animEffect transition="in" filter="fade">
                                      <p:cBhvr>
                                        <p:cTn id="26" dur="1000"/>
                                        <p:tgtEl>
                                          <p:spTgt spid="6">
                                            <p:graphicEl>
                                              <a:dgm id="{E850054E-F799-4E1A-89B3-A0E4DA099381}"/>
                                            </p:graphicEl>
                                          </p:spTgt>
                                        </p:tgtEl>
                                      </p:cBhvr>
                                    </p:animEffect>
                                    <p:anim calcmode="lin" valueType="num">
                                      <p:cBhvr>
                                        <p:cTn id="27" dur="1000" fill="hold"/>
                                        <p:tgtEl>
                                          <p:spTgt spid="6">
                                            <p:graphicEl>
                                              <a:dgm id="{E850054E-F799-4E1A-89B3-A0E4DA099381}"/>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E850054E-F799-4E1A-89B3-A0E4DA099381}"/>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graphicEl>
                                              <a:dgm id="{16248CC9-5D31-487E-B853-73F5A83441F3}"/>
                                            </p:graphicEl>
                                          </p:spTgt>
                                        </p:tgtEl>
                                        <p:attrNameLst>
                                          <p:attrName>style.visibility</p:attrName>
                                        </p:attrNameLst>
                                      </p:cBhvr>
                                      <p:to>
                                        <p:strVal val="visible"/>
                                      </p:to>
                                    </p:set>
                                    <p:animEffect transition="in" filter="fade">
                                      <p:cBhvr>
                                        <p:cTn id="33" dur="1000"/>
                                        <p:tgtEl>
                                          <p:spTgt spid="6">
                                            <p:graphicEl>
                                              <a:dgm id="{16248CC9-5D31-487E-B853-73F5A83441F3}"/>
                                            </p:graphicEl>
                                          </p:spTgt>
                                        </p:tgtEl>
                                      </p:cBhvr>
                                    </p:animEffect>
                                    <p:anim calcmode="lin" valueType="num">
                                      <p:cBhvr>
                                        <p:cTn id="34" dur="1000" fill="hold"/>
                                        <p:tgtEl>
                                          <p:spTgt spid="6">
                                            <p:graphicEl>
                                              <a:dgm id="{16248CC9-5D31-487E-B853-73F5A83441F3}"/>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16248CC9-5D31-487E-B853-73F5A83441F3}"/>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
                                            <p:graphicEl>
                                              <a:dgm id="{68C7A12B-AEF1-474B-98CF-D237C209AF61}"/>
                                            </p:graphicEl>
                                          </p:spTgt>
                                        </p:tgtEl>
                                        <p:attrNameLst>
                                          <p:attrName>style.visibility</p:attrName>
                                        </p:attrNameLst>
                                      </p:cBhvr>
                                      <p:to>
                                        <p:strVal val="visible"/>
                                      </p:to>
                                    </p:set>
                                    <p:animEffect transition="in" filter="fade">
                                      <p:cBhvr>
                                        <p:cTn id="40" dur="1000"/>
                                        <p:tgtEl>
                                          <p:spTgt spid="6">
                                            <p:graphicEl>
                                              <a:dgm id="{68C7A12B-AEF1-474B-98CF-D237C209AF61}"/>
                                            </p:graphicEl>
                                          </p:spTgt>
                                        </p:tgtEl>
                                      </p:cBhvr>
                                    </p:animEffect>
                                    <p:anim calcmode="lin" valueType="num">
                                      <p:cBhvr>
                                        <p:cTn id="41" dur="1000" fill="hold"/>
                                        <p:tgtEl>
                                          <p:spTgt spid="6">
                                            <p:graphicEl>
                                              <a:dgm id="{68C7A12B-AEF1-474B-98CF-D237C209AF61}"/>
                                            </p:graphicEl>
                                          </p:spTgt>
                                        </p:tgtEl>
                                        <p:attrNameLst>
                                          <p:attrName>ppt_x</p:attrName>
                                        </p:attrNameLst>
                                      </p:cBhvr>
                                      <p:tavLst>
                                        <p:tav tm="0">
                                          <p:val>
                                            <p:strVal val="#ppt_x"/>
                                          </p:val>
                                        </p:tav>
                                        <p:tav tm="100000">
                                          <p:val>
                                            <p:strVal val="#ppt_x"/>
                                          </p:val>
                                        </p:tav>
                                      </p:tavLst>
                                    </p:anim>
                                    <p:anim calcmode="lin" valueType="num">
                                      <p:cBhvr>
                                        <p:cTn id="42" dur="1000" fill="hold"/>
                                        <p:tgtEl>
                                          <p:spTgt spid="6">
                                            <p:graphicEl>
                                              <a:dgm id="{68C7A12B-AEF1-474B-98CF-D237C209AF61}"/>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6">
                                            <p:graphicEl>
                                              <a:dgm id="{946F0B6F-BC32-4ED9-A6A8-99828F372243}"/>
                                            </p:graphicEl>
                                          </p:spTgt>
                                        </p:tgtEl>
                                        <p:attrNameLst>
                                          <p:attrName>style.visibility</p:attrName>
                                        </p:attrNameLst>
                                      </p:cBhvr>
                                      <p:to>
                                        <p:strVal val="visible"/>
                                      </p:to>
                                    </p:set>
                                    <p:animEffect transition="in" filter="fade">
                                      <p:cBhvr>
                                        <p:cTn id="47" dur="1000"/>
                                        <p:tgtEl>
                                          <p:spTgt spid="6">
                                            <p:graphicEl>
                                              <a:dgm id="{946F0B6F-BC32-4ED9-A6A8-99828F372243}"/>
                                            </p:graphicEl>
                                          </p:spTgt>
                                        </p:tgtEl>
                                      </p:cBhvr>
                                    </p:animEffect>
                                    <p:anim calcmode="lin" valueType="num">
                                      <p:cBhvr>
                                        <p:cTn id="48" dur="1000" fill="hold"/>
                                        <p:tgtEl>
                                          <p:spTgt spid="6">
                                            <p:graphicEl>
                                              <a:dgm id="{946F0B6F-BC32-4ED9-A6A8-99828F372243}"/>
                                            </p:graphicEl>
                                          </p:spTgt>
                                        </p:tgtEl>
                                        <p:attrNameLst>
                                          <p:attrName>ppt_x</p:attrName>
                                        </p:attrNameLst>
                                      </p:cBhvr>
                                      <p:tavLst>
                                        <p:tav tm="0">
                                          <p:val>
                                            <p:strVal val="#ppt_x"/>
                                          </p:val>
                                        </p:tav>
                                        <p:tav tm="100000">
                                          <p:val>
                                            <p:strVal val="#ppt_x"/>
                                          </p:val>
                                        </p:tav>
                                      </p:tavLst>
                                    </p:anim>
                                    <p:anim calcmode="lin" valueType="num">
                                      <p:cBhvr>
                                        <p:cTn id="49" dur="1000" fill="hold"/>
                                        <p:tgtEl>
                                          <p:spTgt spid="6">
                                            <p:graphicEl>
                                              <a:dgm id="{946F0B6F-BC32-4ED9-A6A8-99828F37224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6">
                                            <p:graphicEl>
                                              <a:dgm id="{8E3D3C7E-34BF-4650-8117-657A4AAFCE3B}"/>
                                            </p:graphicEl>
                                          </p:spTgt>
                                        </p:tgtEl>
                                        <p:attrNameLst>
                                          <p:attrName>style.visibility</p:attrName>
                                        </p:attrNameLst>
                                      </p:cBhvr>
                                      <p:to>
                                        <p:strVal val="visible"/>
                                      </p:to>
                                    </p:set>
                                    <p:animEffect transition="in" filter="fade">
                                      <p:cBhvr>
                                        <p:cTn id="54" dur="1000"/>
                                        <p:tgtEl>
                                          <p:spTgt spid="6">
                                            <p:graphicEl>
                                              <a:dgm id="{8E3D3C7E-34BF-4650-8117-657A4AAFCE3B}"/>
                                            </p:graphicEl>
                                          </p:spTgt>
                                        </p:tgtEl>
                                      </p:cBhvr>
                                    </p:animEffect>
                                    <p:anim calcmode="lin" valueType="num">
                                      <p:cBhvr>
                                        <p:cTn id="55" dur="1000" fill="hold"/>
                                        <p:tgtEl>
                                          <p:spTgt spid="6">
                                            <p:graphicEl>
                                              <a:dgm id="{8E3D3C7E-34BF-4650-8117-657A4AAFCE3B}"/>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8E3D3C7E-34BF-4650-8117-657A4AAFCE3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621592" y="242372"/>
            <a:ext cx="10948831"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مبادئ وآليات ترسيخ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الرابع: معوقات تطبيق أخلاقيات الأعمال</a:t>
            </a:r>
          </a:p>
        </p:txBody>
      </p:sp>
      <p:pic>
        <p:nvPicPr>
          <p:cNvPr id="5" name="Image 4"/>
          <p:cNvPicPr>
            <a:picLocks noChangeAspect="1"/>
          </p:cNvPicPr>
          <p:nvPr/>
        </p:nvPicPr>
        <p:blipFill>
          <a:blip r:embed="rId2"/>
          <a:stretch>
            <a:fillRect/>
          </a:stretch>
        </p:blipFill>
        <p:spPr>
          <a:xfrm>
            <a:off x="344392" y="1554627"/>
            <a:ext cx="4733925" cy="4733925"/>
          </a:xfrm>
          <a:prstGeom prst="rect">
            <a:avLst/>
          </a:prstGeom>
        </p:spPr>
      </p:pic>
      <p:graphicFrame>
        <p:nvGraphicFramePr>
          <p:cNvPr id="2" name="Diagramme 1"/>
          <p:cNvGraphicFramePr/>
          <p:nvPr>
            <p:extLst>
              <p:ext uri="{D42A27DB-BD31-4B8C-83A1-F6EECF244321}">
                <p14:modId xmlns:p14="http://schemas.microsoft.com/office/powerpoint/2010/main" val="2442397794"/>
              </p:ext>
            </p:extLst>
          </p:nvPr>
        </p:nvGraphicFramePr>
        <p:xfrm>
          <a:off x="5199797" y="1609044"/>
          <a:ext cx="6792464" cy="508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5665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graphicEl>
                                              <a:dgm id="{CE2296E8-0102-405A-A962-60010D17640E}"/>
                                            </p:graphicEl>
                                          </p:spTgt>
                                        </p:tgtEl>
                                        <p:attrNameLst>
                                          <p:attrName>style.visibility</p:attrName>
                                        </p:attrNameLst>
                                      </p:cBhvr>
                                      <p:to>
                                        <p:strVal val="visible"/>
                                      </p:to>
                                    </p:set>
                                    <p:anim calcmode="lin" valueType="num">
                                      <p:cBhvr additive="base">
                                        <p:cTn id="12" dur="500" fill="hold"/>
                                        <p:tgtEl>
                                          <p:spTgt spid="2">
                                            <p:graphicEl>
                                              <a:dgm id="{CE2296E8-0102-405A-A962-60010D17640E}"/>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graphicEl>
                                              <a:dgm id="{CE2296E8-0102-405A-A962-60010D17640E}"/>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graphicEl>
                                              <a:dgm id="{D208B39B-CCAC-49BA-840A-50FBFC21D644}"/>
                                            </p:graphicEl>
                                          </p:spTgt>
                                        </p:tgtEl>
                                        <p:attrNameLst>
                                          <p:attrName>style.visibility</p:attrName>
                                        </p:attrNameLst>
                                      </p:cBhvr>
                                      <p:to>
                                        <p:strVal val="visible"/>
                                      </p:to>
                                    </p:set>
                                    <p:anim calcmode="lin" valueType="num">
                                      <p:cBhvr additive="base">
                                        <p:cTn id="18" dur="500" fill="hold"/>
                                        <p:tgtEl>
                                          <p:spTgt spid="2">
                                            <p:graphicEl>
                                              <a:dgm id="{D208B39B-CCAC-49BA-840A-50FBFC21D644}"/>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graphicEl>
                                              <a:dgm id="{D208B39B-CCAC-49BA-840A-50FBFC21D644}"/>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graphicEl>
                                              <a:dgm id="{6D2E8B64-A1CB-4D55-BA75-3E716164A045}"/>
                                            </p:graphicEl>
                                          </p:spTgt>
                                        </p:tgtEl>
                                        <p:attrNameLst>
                                          <p:attrName>style.visibility</p:attrName>
                                        </p:attrNameLst>
                                      </p:cBhvr>
                                      <p:to>
                                        <p:strVal val="visible"/>
                                      </p:to>
                                    </p:set>
                                    <p:anim calcmode="lin" valueType="num">
                                      <p:cBhvr additive="base">
                                        <p:cTn id="24" dur="500" fill="hold"/>
                                        <p:tgtEl>
                                          <p:spTgt spid="2">
                                            <p:graphicEl>
                                              <a:dgm id="{6D2E8B64-A1CB-4D55-BA75-3E716164A045}"/>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graphicEl>
                                              <a:dgm id="{6D2E8B64-A1CB-4D55-BA75-3E716164A045}"/>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graphicEl>
                                              <a:dgm id="{3EF374DE-8DB5-43DB-B938-B3E8E3C50109}"/>
                                            </p:graphicEl>
                                          </p:spTgt>
                                        </p:tgtEl>
                                        <p:attrNameLst>
                                          <p:attrName>style.visibility</p:attrName>
                                        </p:attrNameLst>
                                      </p:cBhvr>
                                      <p:to>
                                        <p:strVal val="visible"/>
                                      </p:to>
                                    </p:set>
                                    <p:anim calcmode="lin" valueType="num">
                                      <p:cBhvr additive="base">
                                        <p:cTn id="30" dur="500" fill="hold"/>
                                        <p:tgtEl>
                                          <p:spTgt spid="2">
                                            <p:graphicEl>
                                              <a:dgm id="{3EF374DE-8DB5-43DB-B938-B3E8E3C50109}"/>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graphicEl>
                                              <a:dgm id="{3EF374DE-8DB5-43DB-B938-B3E8E3C50109}"/>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graphicEl>
                                              <a:dgm id="{41F99461-34AF-47BB-85B7-3B86DC397C1B}"/>
                                            </p:graphicEl>
                                          </p:spTgt>
                                        </p:tgtEl>
                                        <p:attrNameLst>
                                          <p:attrName>style.visibility</p:attrName>
                                        </p:attrNameLst>
                                      </p:cBhvr>
                                      <p:to>
                                        <p:strVal val="visible"/>
                                      </p:to>
                                    </p:set>
                                    <p:anim calcmode="lin" valueType="num">
                                      <p:cBhvr additive="base">
                                        <p:cTn id="36" dur="500" fill="hold"/>
                                        <p:tgtEl>
                                          <p:spTgt spid="2">
                                            <p:graphicEl>
                                              <a:dgm id="{41F99461-34AF-47BB-85B7-3B86DC397C1B}"/>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graphicEl>
                                              <a:dgm id="{41F99461-34AF-47BB-85B7-3B86DC397C1B}"/>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graphicEl>
                                              <a:dgm id="{923D1CBD-09A5-4277-BCE4-D245919E158C}"/>
                                            </p:graphicEl>
                                          </p:spTgt>
                                        </p:tgtEl>
                                        <p:attrNameLst>
                                          <p:attrName>style.visibility</p:attrName>
                                        </p:attrNameLst>
                                      </p:cBhvr>
                                      <p:to>
                                        <p:strVal val="visible"/>
                                      </p:to>
                                    </p:set>
                                    <p:anim calcmode="lin" valueType="num">
                                      <p:cBhvr additive="base">
                                        <p:cTn id="42" dur="500" fill="hold"/>
                                        <p:tgtEl>
                                          <p:spTgt spid="2">
                                            <p:graphicEl>
                                              <a:dgm id="{923D1CBD-09A5-4277-BCE4-D245919E158C}"/>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graphicEl>
                                              <a:dgm id="{923D1CBD-09A5-4277-BCE4-D245919E158C}"/>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graphicEl>
                                              <a:dgm id="{FF76BEA7-BFD4-441D-8B62-183CAFC748D9}"/>
                                            </p:graphicEl>
                                          </p:spTgt>
                                        </p:tgtEl>
                                        <p:attrNameLst>
                                          <p:attrName>style.visibility</p:attrName>
                                        </p:attrNameLst>
                                      </p:cBhvr>
                                      <p:to>
                                        <p:strVal val="visible"/>
                                      </p:to>
                                    </p:set>
                                    <p:anim calcmode="lin" valueType="num">
                                      <p:cBhvr additive="base">
                                        <p:cTn id="48" dur="500" fill="hold"/>
                                        <p:tgtEl>
                                          <p:spTgt spid="2">
                                            <p:graphicEl>
                                              <a:dgm id="{FF76BEA7-BFD4-441D-8B62-183CAFC748D9}"/>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graphicEl>
                                              <a:dgm id="{FF76BEA7-BFD4-441D-8B62-183CAFC748D9}"/>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
                                            <p:graphicEl>
                                              <a:dgm id="{5B340DAD-6121-4B0D-83EC-2C7D0CE46042}"/>
                                            </p:graphicEl>
                                          </p:spTgt>
                                        </p:tgtEl>
                                        <p:attrNameLst>
                                          <p:attrName>style.visibility</p:attrName>
                                        </p:attrNameLst>
                                      </p:cBhvr>
                                      <p:to>
                                        <p:strVal val="visible"/>
                                      </p:to>
                                    </p:set>
                                    <p:anim calcmode="lin" valueType="num">
                                      <p:cBhvr additive="base">
                                        <p:cTn id="54" dur="500" fill="hold"/>
                                        <p:tgtEl>
                                          <p:spTgt spid="2">
                                            <p:graphicEl>
                                              <a:dgm id="{5B340DAD-6121-4B0D-83EC-2C7D0CE46042}"/>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graphicEl>
                                              <a:dgm id="{5B340DAD-6121-4B0D-83EC-2C7D0CE4604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3396711756"/>
              </p:ext>
            </p:extLst>
          </p:nvPr>
        </p:nvGraphicFramePr>
        <p:xfrm>
          <a:off x="5271519" y="1677152"/>
          <a:ext cx="6593385" cy="299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96600" y="238412"/>
            <a:ext cx="11998799" cy="1200329"/>
          </a:xfrm>
          <a:prstGeom prst="rect">
            <a:avLst/>
          </a:prstGeom>
          <a:noFill/>
        </p:spPr>
        <p:txBody>
          <a:bodyPr wrap="none" lIns="91440" tIns="45720" rIns="91440" bIns="45720">
            <a:spAutoFit/>
          </a:bodyPr>
          <a:lstStyle/>
          <a:p>
            <a:pPr algn="ctr" rtl="1"/>
            <a:r>
              <a:rPr lang="ar-DZ" sz="70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الثالث: التجارب العالمية في تطبيق أخلاقيات الأعمال</a:t>
            </a:r>
            <a:endParaRPr lang="fr-FR" sz="70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7"/>
          <a:stretch>
            <a:fillRect/>
          </a:stretch>
        </p:blipFill>
        <p:spPr>
          <a:xfrm>
            <a:off x="307572" y="1442702"/>
            <a:ext cx="4752975" cy="5094576"/>
          </a:xfrm>
          <a:prstGeom prst="rect">
            <a:avLst/>
          </a:prstGeom>
        </p:spPr>
      </p:pic>
      <p:sp>
        <p:nvSpPr>
          <p:cNvPr id="9" name="Rectangle 8"/>
          <p:cNvSpPr/>
          <p:nvPr/>
        </p:nvSpPr>
        <p:spPr>
          <a:xfrm>
            <a:off x="5290781" y="1234782"/>
            <a:ext cx="6670984" cy="646331"/>
          </a:xfrm>
          <a:prstGeom prst="rect">
            <a:avLst/>
          </a:prstGeom>
        </p:spPr>
        <p:txBody>
          <a:bodyPr wrap="square">
            <a:spAutoFit/>
          </a:bodyPr>
          <a:lstStyle/>
          <a:p>
            <a:pPr algn="ctr" rtl="1"/>
            <a:r>
              <a:rPr lang="ar-DZ" sz="3600" dirty="0" smtClean="0">
                <a:solidFill>
                  <a:schemeClr val="accent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التجربة الأمريكية</a:t>
            </a:r>
          </a:p>
        </p:txBody>
      </p:sp>
      <p:sp>
        <p:nvSpPr>
          <p:cNvPr id="11" name="Rectangle 10"/>
          <p:cNvSpPr/>
          <p:nvPr/>
        </p:nvSpPr>
        <p:spPr>
          <a:xfrm>
            <a:off x="5174658" y="4360371"/>
            <a:ext cx="6787107" cy="2246769"/>
          </a:xfrm>
          <a:prstGeom prst="rect">
            <a:avLst/>
          </a:prstGeom>
        </p:spPr>
        <p:txBody>
          <a:bodyPr wrap="square">
            <a:spAutoFit/>
          </a:bodyPr>
          <a:lstStyle/>
          <a:p>
            <a:pPr algn="ctr" rtl="1"/>
            <a:r>
              <a:rPr lang="ar-DZ" sz="2800" dirty="0" smtClean="0">
                <a:latin typeface="Arabic Typesetting" panose="03020402040406030203" pitchFamily="66" charset="-78"/>
                <a:cs typeface="Arabic Typesetting" panose="03020402040406030203" pitchFamily="66" charset="-78"/>
              </a:rPr>
              <a:t>وعليه فإن تطبيق أخلاقيات الأعمال في الإدارة الأمريكية يعتمد على نهج براجماتي يركز على النتائج والربح، حيث تُعتبر القرارات الأخلاقية صائبة إذا حققت مكاسب اقتصادية. تضع الإدارة الكفاءة والأداء المادي في المقدمة، مما يقلل من أهمية القيم الأخلاقية والمسؤولية الاجتماعية، مع تعزيز الفردية المفرطة وتقديم المصالح الاقتصادية على المبادئ الأخلاقية، مما يبرر أحيانًا سلوكيات غير أخلاقية لتحقيق الأرباح.</a:t>
            </a:r>
            <a:endParaRPr lang="ar-DZ"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3225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8">
                                            <p:graphicEl>
                                              <a:dgm id="{21652FAC-19C8-4507-9C98-DA1C72055990}"/>
                                            </p:graphicEl>
                                          </p:spTgt>
                                        </p:tgtEl>
                                        <p:attrNameLst>
                                          <p:attrName>style.visibility</p:attrName>
                                        </p:attrNameLst>
                                      </p:cBhvr>
                                      <p:to>
                                        <p:strVal val="visible"/>
                                      </p:to>
                                    </p:set>
                                    <p:anim calcmode="lin" valueType="num">
                                      <p:cBhvr additive="base">
                                        <p:cTn id="20" dur="500" fill="hold"/>
                                        <p:tgtEl>
                                          <p:spTgt spid="8">
                                            <p:graphicEl>
                                              <a:dgm id="{21652FAC-19C8-4507-9C98-DA1C72055990}"/>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graphicEl>
                                              <a:dgm id="{21652FAC-19C8-4507-9C98-DA1C72055990}"/>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graphicEl>
                                              <a:dgm id="{CB9BAB63-BF8D-4358-B708-FECB8ED6EECD}"/>
                                            </p:graphicEl>
                                          </p:spTgt>
                                        </p:tgtEl>
                                        <p:attrNameLst>
                                          <p:attrName>style.visibility</p:attrName>
                                        </p:attrNameLst>
                                      </p:cBhvr>
                                      <p:to>
                                        <p:strVal val="visible"/>
                                      </p:to>
                                    </p:set>
                                    <p:anim calcmode="lin" valueType="num">
                                      <p:cBhvr additive="base">
                                        <p:cTn id="26" dur="500" fill="hold"/>
                                        <p:tgtEl>
                                          <p:spTgt spid="8">
                                            <p:graphicEl>
                                              <a:dgm id="{CB9BAB63-BF8D-4358-B708-FECB8ED6EECD}"/>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8">
                                            <p:graphicEl>
                                              <a:dgm id="{CB9BAB63-BF8D-4358-B708-FECB8ED6EECD}"/>
                                            </p:graphic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graphicEl>
                                              <a:dgm id="{3788B87C-122E-405B-A54B-2A94995A9206}"/>
                                            </p:graphicEl>
                                          </p:spTgt>
                                        </p:tgtEl>
                                        <p:attrNameLst>
                                          <p:attrName>style.visibility</p:attrName>
                                        </p:attrNameLst>
                                      </p:cBhvr>
                                      <p:to>
                                        <p:strVal val="visible"/>
                                      </p:to>
                                    </p:set>
                                    <p:anim calcmode="lin" valueType="num">
                                      <p:cBhvr additive="base">
                                        <p:cTn id="30" dur="500" fill="hold"/>
                                        <p:tgtEl>
                                          <p:spTgt spid="8">
                                            <p:graphicEl>
                                              <a:dgm id="{3788B87C-122E-405B-A54B-2A94995A9206}"/>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
                                            <p:graphicEl>
                                              <a:dgm id="{3788B87C-122E-405B-A54B-2A94995A9206}"/>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
                                            <p:graphicEl>
                                              <a:dgm id="{6FE33CA1-A061-421F-8F52-8E859EB423EB}"/>
                                            </p:graphicEl>
                                          </p:spTgt>
                                        </p:tgtEl>
                                        <p:attrNameLst>
                                          <p:attrName>style.visibility</p:attrName>
                                        </p:attrNameLst>
                                      </p:cBhvr>
                                      <p:to>
                                        <p:strVal val="visible"/>
                                      </p:to>
                                    </p:set>
                                    <p:anim calcmode="lin" valueType="num">
                                      <p:cBhvr additive="base">
                                        <p:cTn id="36" dur="500" fill="hold"/>
                                        <p:tgtEl>
                                          <p:spTgt spid="8">
                                            <p:graphicEl>
                                              <a:dgm id="{6FE33CA1-A061-421F-8F52-8E859EB423EB}"/>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
                                            <p:graphicEl>
                                              <a:dgm id="{6FE33CA1-A061-421F-8F52-8E859EB423EB}"/>
                                            </p:graphic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8">
                                            <p:graphicEl>
                                              <a:dgm id="{DC9A9ABD-B590-41E3-9D3E-1514A554F7C7}"/>
                                            </p:graphicEl>
                                          </p:spTgt>
                                        </p:tgtEl>
                                        <p:attrNameLst>
                                          <p:attrName>style.visibility</p:attrName>
                                        </p:attrNameLst>
                                      </p:cBhvr>
                                      <p:to>
                                        <p:strVal val="visible"/>
                                      </p:to>
                                    </p:set>
                                    <p:anim calcmode="lin" valueType="num">
                                      <p:cBhvr additive="base">
                                        <p:cTn id="40" dur="500" fill="hold"/>
                                        <p:tgtEl>
                                          <p:spTgt spid="8">
                                            <p:graphicEl>
                                              <a:dgm id="{DC9A9ABD-B590-41E3-9D3E-1514A554F7C7}"/>
                                            </p:graphic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8">
                                            <p:graphicEl>
                                              <a:dgm id="{DC9A9ABD-B590-41E3-9D3E-1514A554F7C7}"/>
                                            </p:graphic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8">
                                            <p:graphicEl>
                                              <a:dgm id="{AAEA51B4-8B02-4481-A628-A6BA3E8FA157}"/>
                                            </p:graphicEl>
                                          </p:spTgt>
                                        </p:tgtEl>
                                        <p:attrNameLst>
                                          <p:attrName>style.visibility</p:attrName>
                                        </p:attrNameLst>
                                      </p:cBhvr>
                                      <p:to>
                                        <p:strVal val="visible"/>
                                      </p:to>
                                    </p:set>
                                    <p:anim calcmode="lin" valueType="num">
                                      <p:cBhvr additive="base">
                                        <p:cTn id="46" dur="500" fill="hold"/>
                                        <p:tgtEl>
                                          <p:spTgt spid="8">
                                            <p:graphicEl>
                                              <a:dgm id="{AAEA51B4-8B02-4481-A628-A6BA3E8FA157}"/>
                                            </p:graphic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8">
                                            <p:graphicEl>
                                              <a:dgm id="{AAEA51B4-8B02-4481-A628-A6BA3E8FA157}"/>
                                            </p:graphicEl>
                                          </p:spTgt>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8">
                                            <p:graphicEl>
                                              <a:dgm id="{7949F5BA-79DD-45BA-B4E5-BFFE8D50AB10}"/>
                                            </p:graphicEl>
                                          </p:spTgt>
                                        </p:tgtEl>
                                        <p:attrNameLst>
                                          <p:attrName>style.visibility</p:attrName>
                                        </p:attrNameLst>
                                      </p:cBhvr>
                                      <p:to>
                                        <p:strVal val="visible"/>
                                      </p:to>
                                    </p:set>
                                    <p:anim calcmode="lin" valueType="num">
                                      <p:cBhvr additive="base">
                                        <p:cTn id="50" dur="500" fill="hold"/>
                                        <p:tgtEl>
                                          <p:spTgt spid="8">
                                            <p:graphicEl>
                                              <a:dgm id="{7949F5BA-79DD-45BA-B4E5-BFFE8D50AB10}"/>
                                            </p:graphic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8">
                                            <p:graphicEl>
                                              <a:dgm id="{7949F5BA-79DD-45BA-B4E5-BFFE8D50AB10}"/>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96600" y="238412"/>
            <a:ext cx="11998799" cy="1200329"/>
          </a:xfrm>
          <a:prstGeom prst="rect">
            <a:avLst/>
          </a:prstGeom>
          <a:noFill/>
        </p:spPr>
        <p:txBody>
          <a:bodyPr wrap="none" lIns="91440" tIns="45720" rIns="91440" bIns="45720">
            <a:spAutoFit/>
          </a:bodyPr>
          <a:lstStyle/>
          <a:p>
            <a:pPr algn="ctr" rtl="1"/>
            <a:r>
              <a:rPr lang="ar-DZ" sz="70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الثالث: التجارب العالمية في تطبيق أخلاقيات الأعمال</a:t>
            </a:r>
            <a:endParaRPr lang="fr-FR" sz="70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2"/>
          <a:stretch>
            <a:fillRect/>
          </a:stretch>
        </p:blipFill>
        <p:spPr>
          <a:xfrm>
            <a:off x="307572" y="1442702"/>
            <a:ext cx="4752975" cy="5094576"/>
          </a:xfrm>
          <a:prstGeom prst="rect">
            <a:avLst/>
          </a:prstGeom>
        </p:spPr>
      </p:pic>
      <p:sp>
        <p:nvSpPr>
          <p:cNvPr id="9" name="Rectangle 8"/>
          <p:cNvSpPr/>
          <p:nvPr/>
        </p:nvSpPr>
        <p:spPr>
          <a:xfrm>
            <a:off x="5290781" y="1234782"/>
            <a:ext cx="6670984" cy="646331"/>
          </a:xfrm>
          <a:prstGeom prst="rect">
            <a:avLst/>
          </a:prstGeom>
        </p:spPr>
        <p:txBody>
          <a:bodyPr wrap="square">
            <a:spAutoFit/>
          </a:bodyPr>
          <a:lstStyle/>
          <a:p>
            <a:pPr algn="ctr" rtl="1"/>
            <a:r>
              <a:rPr lang="ar-DZ" sz="3600" dirty="0" smtClean="0">
                <a:solidFill>
                  <a:schemeClr val="accent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التجربة اليابانية</a:t>
            </a:r>
          </a:p>
        </p:txBody>
      </p:sp>
      <p:graphicFrame>
        <p:nvGraphicFramePr>
          <p:cNvPr id="2" name="Diagramme 1"/>
          <p:cNvGraphicFramePr/>
          <p:nvPr>
            <p:extLst>
              <p:ext uri="{D42A27DB-BD31-4B8C-83A1-F6EECF244321}">
                <p14:modId xmlns:p14="http://schemas.microsoft.com/office/powerpoint/2010/main" val="2693284505"/>
              </p:ext>
            </p:extLst>
          </p:nvPr>
        </p:nvGraphicFramePr>
        <p:xfrm>
          <a:off x="4885543" y="1799224"/>
          <a:ext cx="7306457" cy="2745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126831" y="4670299"/>
            <a:ext cx="6823880" cy="2062103"/>
          </a:xfrm>
          <a:prstGeom prst="rect">
            <a:avLst/>
          </a:prstGeom>
        </p:spPr>
        <p:txBody>
          <a:bodyPr wrap="square">
            <a:spAutoFit/>
          </a:bodyPr>
          <a:lstStyle/>
          <a:p>
            <a:pPr algn="ctr" rtl="1"/>
            <a:r>
              <a:rPr lang="ar-DZ" sz="3200" dirty="0" smtClean="0">
                <a:latin typeface="Arabic Typesetting" panose="03020402040406030203" pitchFamily="66" charset="-78"/>
                <a:cs typeface="Arabic Typesetting" panose="03020402040406030203" pitchFamily="66" charset="-78"/>
              </a:rPr>
              <a:t>التجربة اليابانية تُدمج الأخلاقيات في ثقافة العمل، مستمدة من قيم </a:t>
            </a:r>
            <a:r>
              <a:rPr lang="ar-DZ" sz="3200" dirty="0" err="1" smtClean="0">
                <a:latin typeface="Arabic Typesetting" panose="03020402040406030203" pitchFamily="66" charset="-78"/>
                <a:cs typeface="Arabic Typesetting" panose="03020402040406030203" pitchFamily="66" charset="-78"/>
              </a:rPr>
              <a:t>الساموراي</a:t>
            </a:r>
            <a:r>
              <a:rPr lang="ar-DZ" sz="3200" dirty="0" smtClean="0">
                <a:latin typeface="Arabic Typesetting" panose="03020402040406030203" pitchFamily="66" charset="-78"/>
                <a:cs typeface="Arabic Typesetting" panose="03020402040406030203" pitchFamily="66" charset="-78"/>
              </a:rPr>
              <a:t> كالولاء والانضباط، مع توازن بين الربح والمسؤولية الاجتماعية. الحكومة تدعم الشركات لتحقيق أهداف وطنية، بينما تركز ثقافة العمل على التعاون الجماعي وتعزيز الولاء والانتماء.</a:t>
            </a:r>
            <a:endParaRPr lang="ar-DZ"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89453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graphicEl>
                                              <a:dgm id="{D93BBBB9-BE15-4700-BEC0-72AAA47B550A}"/>
                                            </p:graphicEl>
                                          </p:spTgt>
                                        </p:tgtEl>
                                        <p:attrNameLst>
                                          <p:attrName>style.visibility</p:attrName>
                                        </p:attrNameLst>
                                      </p:cBhvr>
                                      <p:to>
                                        <p:strVal val="visible"/>
                                      </p:to>
                                    </p:set>
                                    <p:animEffect transition="in" filter="fade">
                                      <p:cBhvr>
                                        <p:cTn id="12" dur="1000"/>
                                        <p:tgtEl>
                                          <p:spTgt spid="2">
                                            <p:graphicEl>
                                              <a:dgm id="{D93BBBB9-BE15-4700-BEC0-72AAA47B550A}"/>
                                            </p:graphicEl>
                                          </p:spTgt>
                                        </p:tgtEl>
                                      </p:cBhvr>
                                    </p:animEffect>
                                    <p:anim calcmode="lin" valueType="num">
                                      <p:cBhvr>
                                        <p:cTn id="13" dur="1000" fill="hold"/>
                                        <p:tgtEl>
                                          <p:spTgt spid="2">
                                            <p:graphicEl>
                                              <a:dgm id="{D93BBBB9-BE15-4700-BEC0-72AAA47B550A}"/>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D93BBBB9-BE15-4700-BEC0-72AAA47B550A}"/>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84949EE0-1B03-4243-803B-F476C2816175}"/>
                                            </p:graphicEl>
                                          </p:spTgt>
                                        </p:tgtEl>
                                        <p:attrNameLst>
                                          <p:attrName>style.visibility</p:attrName>
                                        </p:attrNameLst>
                                      </p:cBhvr>
                                      <p:to>
                                        <p:strVal val="visible"/>
                                      </p:to>
                                    </p:set>
                                    <p:animEffect transition="in" filter="fade">
                                      <p:cBhvr>
                                        <p:cTn id="19" dur="1000"/>
                                        <p:tgtEl>
                                          <p:spTgt spid="2">
                                            <p:graphicEl>
                                              <a:dgm id="{84949EE0-1B03-4243-803B-F476C2816175}"/>
                                            </p:graphicEl>
                                          </p:spTgt>
                                        </p:tgtEl>
                                      </p:cBhvr>
                                    </p:animEffect>
                                    <p:anim calcmode="lin" valueType="num">
                                      <p:cBhvr>
                                        <p:cTn id="20" dur="1000" fill="hold"/>
                                        <p:tgtEl>
                                          <p:spTgt spid="2">
                                            <p:graphicEl>
                                              <a:dgm id="{84949EE0-1B03-4243-803B-F476C2816175}"/>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84949EE0-1B03-4243-803B-F476C281617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A959C514-D066-4585-93E6-7263329EE0A4}"/>
                                            </p:graphicEl>
                                          </p:spTgt>
                                        </p:tgtEl>
                                        <p:attrNameLst>
                                          <p:attrName>style.visibility</p:attrName>
                                        </p:attrNameLst>
                                      </p:cBhvr>
                                      <p:to>
                                        <p:strVal val="visible"/>
                                      </p:to>
                                    </p:set>
                                    <p:animEffect transition="in" filter="fade">
                                      <p:cBhvr>
                                        <p:cTn id="26" dur="1000"/>
                                        <p:tgtEl>
                                          <p:spTgt spid="2">
                                            <p:graphicEl>
                                              <a:dgm id="{A959C514-D066-4585-93E6-7263329EE0A4}"/>
                                            </p:graphicEl>
                                          </p:spTgt>
                                        </p:tgtEl>
                                      </p:cBhvr>
                                    </p:animEffect>
                                    <p:anim calcmode="lin" valueType="num">
                                      <p:cBhvr>
                                        <p:cTn id="27" dur="1000" fill="hold"/>
                                        <p:tgtEl>
                                          <p:spTgt spid="2">
                                            <p:graphicEl>
                                              <a:dgm id="{A959C514-D066-4585-93E6-7263329EE0A4}"/>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A959C514-D066-4585-93E6-7263329EE0A4}"/>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graphicEl>
                                              <a:dgm id="{46DBDAD5-10DF-4973-8EBA-8EA9C3B4E3D5}"/>
                                            </p:graphicEl>
                                          </p:spTgt>
                                        </p:tgtEl>
                                        <p:attrNameLst>
                                          <p:attrName>style.visibility</p:attrName>
                                        </p:attrNameLst>
                                      </p:cBhvr>
                                      <p:to>
                                        <p:strVal val="visible"/>
                                      </p:to>
                                    </p:set>
                                    <p:animEffect transition="in" filter="fade">
                                      <p:cBhvr>
                                        <p:cTn id="33" dur="1000"/>
                                        <p:tgtEl>
                                          <p:spTgt spid="2">
                                            <p:graphicEl>
                                              <a:dgm id="{46DBDAD5-10DF-4973-8EBA-8EA9C3B4E3D5}"/>
                                            </p:graphicEl>
                                          </p:spTgt>
                                        </p:tgtEl>
                                      </p:cBhvr>
                                    </p:animEffect>
                                    <p:anim calcmode="lin" valueType="num">
                                      <p:cBhvr>
                                        <p:cTn id="34" dur="1000" fill="hold"/>
                                        <p:tgtEl>
                                          <p:spTgt spid="2">
                                            <p:graphicEl>
                                              <a:dgm id="{46DBDAD5-10DF-4973-8EBA-8EA9C3B4E3D5}"/>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46DBDAD5-10DF-4973-8EBA-8EA9C3B4E3D5}"/>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Sub>
          <a:bldDgm bld="one"/>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96600" y="238412"/>
            <a:ext cx="11998799" cy="1200329"/>
          </a:xfrm>
          <a:prstGeom prst="rect">
            <a:avLst/>
          </a:prstGeom>
          <a:noFill/>
        </p:spPr>
        <p:txBody>
          <a:bodyPr wrap="none" lIns="91440" tIns="45720" rIns="91440" bIns="45720">
            <a:spAutoFit/>
          </a:bodyPr>
          <a:lstStyle/>
          <a:p>
            <a:pPr algn="ctr" rtl="1"/>
            <a:r>
              <a:rPr lang="ar-DZ" sz="70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الثالث: التجارب العالمية في تطبيق أخلاقيات الأعمال</a:t>
            </a:r>
            <a:endParaRPr lang="fr-FR" sz="70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2"/>
          <a:stretch>
            <a:fillRect/>
          </a:stretch>
        </p:blipFill>
        <p:spPr>
          <a:xfrm>
            <a:off x="307572" y="1442702"/>
            <a:ext cx="4752975" cy="5094576"/>
          </a:xfrm>
          <a:prstGeom prst="rect">
            <a:avLst/>
          </a:prstGeom>
        </p:spPr>
      </p:pic>
      <p:sp>
        <p:nvSpPr>
          <p:cNvPr id="9" name="Rectangle 8"/>
          <p:cNvSpPr/>
          <p:nvPr/>
        </p:nvSpPr>
        <p:spPr>
          <a:xfrm>
            <a:off x="5290781" y="1234782"/>
            <a:ext cx="6670984" cy="646331"/>
          </a:xfrm>
          <a:prstGeom prst="rect">
            <a:avLst/>
          </a:prstGeom>
        </p:spPr>
        <p:txBody>
          <a:bodyPr wrap="square">
            <a:spAutoFit/>
          </a:bodyPr>
          <a:lstStyle/>
          <a:p>
            <a:pPr algn="ctr" rtl="1"/>
            <a:r>
              <a:rPr lang="ar-DZ" sz="3600" dirty="0" smtClean="0">
                <a:solidFill>
                  <a:schemeClr val="accent2">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التجربة العربية</a:t>
            </a:r>
          </a:p>
        </p:txBody>
      </p:sp>
      <p:sp>
        <p:nvSpPr>
          <p:cNvPr id="7" name="Rectangle 6"/>
          <p:cNvSpPr/>
          <p:nvPr/>
        </p:nvSpPr>
        <p:spPr>
          <a:xfrm>
            <a:off x="5578273" y="2004831"/>
            <a:ext cx="6096000" cy="3970318"/>
          </a:xfrm>
          <a:prstGeom prst="rect">
            <a:avLst/>
          </a:prstGeom>
        </p:spPr>
        <p:txBody>
          <a:bodyPr>
            <a:spAutoFit/>
          </a:bodyPr>
          <a:lstStyle/>
          <a:p>
            <a:pPr algn="ctr" rtl="1"/>
            <a:r>
              <a:rPr lang="ar-DZ" sz="3600" dirty="0" smtClean="0">
                <a:latin typeface="Arabic Typesetting" panose="03020402040406030203" pitchFamily="66" charset="-78"/>
                <a:cs typeface="Arabic Typesetting" panose="03020402040406030203" pitchFamily="66" charset="-78"/>
              </a:rPr>
              <a:t>في التجربة العربية، يُعتبر الإسلام المصدر الأساسي لأخلاقيات الأعمال، مع قيم مثل العدالة والأمر بالمعروف. لكن هناك فجوة بين هذه القيم والسلوكيات الفعلية في المؤسسات. تركز الشركات على الكفاءة، مما يجعل الأخلاقيات تعتبر مسألة ثانوية. يُعتبر القانون الحد الأدنى للأخلاقيات، حيث تلتزم الشركات بالقوانين لتجنب المساءلة القانونية، لكن تطبيق القيم الأخلاقية يتطلب تعزيز الوعي والالتزام بها.</a:t>
            </a:r>
            <a:endParaRPr lang="ar-DZ"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74764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10482491" y="167521"/>
            <a:ext cx="1107997"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خاتمة</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373875" y="890515"/>
            <a:ext cx="9389659" cy="5632311"/>
          </a:xfrm>
          <a:prstGeom prst="rect">
            <a:avLst/>
          </a:prstGeom>
        </p:spPr>
        <p:txBody>
          <a:bodyPr wrap="square">
            <a:spAutoFit/>
          </a:bodyPr>
          <a:lstStyle/>
          <a:p>
            <a:pPr algn="ctr" rtl="1"/>
            <a:r>
              <a:rPr lang="ar-SA" sz="3000" dirty="0">
                <a:latin typeface="Arabic Typesetting" panose="03020402040406030203" pitchFamily="66" charset="-78"/>
                <a:cs typeface="Arabic Typesetting" panose="03020402040406030203" pitchFamily="66" charset="-78"/>
              </a:rPr>
              <a:t>في ختام هذا البحث، يمكن التأكيد على أن أخلاقيات الأعمال أصبحت ركيزة أساسية لنجاح المؤسسات وتحقيق التنمية المستدامة. من خلال دراسة تطور مفهومها عبر العصور، تبين أن القيم والمبادئ الأخلاقية تفاعلت مع البيئة الاجتماعية والثقافية لتشكيل هذا المفهوم. تكمن أهمية أخلاقيات الأعمال في تعزيز سمعة المؤسسات وبناء الثقة بين الأفراد، مما يسهم في تحسين الأداء المؤسسي والاستدامة. كما تم تسليط الضوء على الأهداف الأساسية لأخلاقيات الأعمال، مثل تحسين سلوك الأفراد في بيئة العمل وضمان العدالة والشفافية</a:t>
            </a:r>
            <a:r>
              <a:rPr lang="en-US" sz="3000" dirty="0">
                <a:latin typeface="Arabic Typesetting" panose="03020402040406030203" pitchFamily="66" charset="-78"/>
                <a:cs typeface="Arabic Typesetting" panose="03020402040406030203" pitchFamily="66" charset="-78"/>
              </a:rPr>
              <a:t>.</a:t>
            </a:r>
          </a:p>
          <a:p>
            <a:pPr algn="ctr" rtl="1"/>
            <a:r>
              <a:rPr lang="ar-SA" sz="3000" dirty="0">
                <a:latin typeface="Arabic Typesetting" panose="03020402040406030203" pitchFamily="66" charset="-78"/>
                <a:cs typeface="Arabic Typesetting" panose="03020402040406030203" pitchFamily="66" charset="-78"/>
              </a:rPr>
              <a:t>كما تبين من التجارب العالمية أن تطبيق الأخلاقيات يختلف بين الثقافات، حيث يعتبر في أمريكا جزءاً من الكفاءة الاقتصادية، وفي اليابان جزءاً من الثقافة المؤسسية، وفي العالم العربي يستند إلى المرجعية الإسلامية رغم التحديات الإدارية. بناءً على هذه النتائج، يتضح أن الأخلاقيات تسهم في تحسين سمعة المؤسسة، جذب العملاء والشركاء، وتحفيز الموظفين على الأداء الجيد</a:t>
            </a:r>
            <a:r>
              <a:rPr lang="en-US" sz="3000" dirty="0">
                <a:latin typeface="Arabic Typesetting" panose="03020402040406030203" pitchFamily="66" charset="-78"/>
                <a:cs typeface="Arabic Typesetting" panose="03020402040406030203" pitchFamily="66" charset="-78"/>
              </a:rPr>
              <a:t>.</a:t>
            </a:r>
          </a:p>
          <a:p>
            <a:pPr algn="ctr" rtl="1"/>
            <a:r>
              <a:rPr lang="ar-SA" sz="3000" dirty="0">
                <a:latin typeface="Arabic Typesetting" panose="03020402040406030203" pitchFamily="66" charset="-78"/>
                <a:cs typeface="Arabic Typesetting" panose="03020402040406030203" pitchFamily="66" charset="-78"/>
              </a:rPr>
              <a:t>توصي الدراسة بضرورة وضع سياسات واضحة لتطبيق أخلاقيات الأعمال، وتعليم قيمها للموظفين، إلى جانب تعزيز الرقابة الذاتية من خلال التدريب المستمر. كما يُشجع القادة على الالتزام بالأخلاقيات كونهم قدوة للآخرين، والعمل على تقليل المعوقات من خلال قوانين وآليات رقابة فعّالة.</a:t>
            </a:r>
            <a:endParaRPr lang="ar-DZ" sz="3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3943656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12" name="Rectangle 11"/>
          <p:cNvSpPr/>
          <p:nvPr/>
        </p:nvSpPr>
        <p:spPr>
          <a:xfrm>
            <a:off x="8761736" y="2828835"/>
            <a:ext cx="2666114"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خطة البحث</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graphicFrame>
        <p:nvGraphicFramePr>
          <p:cNvPr id="2" name="Tableau 1"/>
          <p:cNvGraphicFramePr>
            <a:graphicFrameLocks noGrp="1"/>
          </p:cNvGraphicFramePr>
          <p:nvPr>
            <p:extLst>
              <p:ext uri="{D42A27DB-BD31-4B8C-83A1-F6EECF244321}">
                <p14:modId xmlns:p14="http://schemas.microsoft.com/office/powerpoint/2010/main" val="2578433485"/>
              </p:ext>
            </p:extLst>
          </p:nvPr>
        </p:nvGraphicFramePr>
        <p:xfrm>
          <a:off x="1313688" y="694944"/>
          <a:ext cx="6683899" cy="5468112"/>
        </p:xfrm>
        <a:graphic>
          <a:graphicData uri="http://schemas.openxmlformats.org/drawingml/2006/table">
            <a:tbl>
              <a:tblPr rtl="1" firstRow="1" firstCol="1" bandRow="1">
                <a:tableStyleId>{5DA37D80-6434-44D0-A028-1B22A696006F}</a:tableStyleId>
              </a:tblPr>
              <a:tblGrid>
                <a:gridCol w="1378016">
                  <a:extLst>
                    <a:ext uri="{9D8B030D-6E8A-4147-A177-3AD203B41FA5}">
                      <a16:colId xmlns:a16="http://schemas.microsoft.com/office/drawing/2014/main" val="2281947871"/>
                    </a:ext>
                  </a:extLst>
                </a:gridCol>
                <a:gridCol w="5305883">
                  <a:extLst>
                    <a:ext uri="{9D8B030D-6E8A-4147-A177-3AD203B41FA5}">
                      <a16:colId xmlns:a16="http://schemas.microsoft.com/office/drawing/2014/main" val="2239993210"/>
                    </a:ext>
                  </a:extLst>
                </a:gridCol>
              </a:tblGrid>
              <a:tr h="0">
                <a:tc gridSpan="2">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مقدمة</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3814746254"/>
                  </a:ext>
                </a:extLst>
              </a:tr>
              <a:tr h="0">
                <a:tc gridSpan="2">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المبحث الأول: ماهية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1454964905"/>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الأول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التطور التاريخي لأخلاقيات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2572621121"/>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الثاني</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مفهوم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502945094"/>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الثالث</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أهمية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3141210467"/>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الرابع</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أهداف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2656335413"/>
                  </a:ext>
                </a:extLst>
              </a:tr>
              <a:tr h="0">
                <a:tc gridSpan="2">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المبحث الثاني: مبادئ وآليات ترسيخ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853189503"/>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الأول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مبادئ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4182163407"/>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الثاني</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أبعاد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758250196"/>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الثالث</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وسائل ترسيخ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3042990786"/>
                  </a:ext>
                </a:extLst>
              </a:tr>
              <a:tr h="0">
                <a:tc>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المطلب الرابع</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a:txBody>
                    <a:bodyPr/>
                    <a:lstStyle/>
                    <a:p>
                      <a:pPr algn="just"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معوقات تطبيق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extLst>
                  <a:ext uri="{0D108BD9-81ED-4DB2-BD59-A6C34878D82A}">
                    <a16:rowId xmlns:a16="http://schemas.microsoft.com/office/drawing/2014/main" val="1525317549"/>
                  </a:ext>
                </a:extLst>
              </a:tr>
              <a:tr h="0">
                <a:tc gridSpan="2">
                  <a:txBody>
                    <a:bodyPr/>
                    <a:lstStyle/>
                    <a:p>
                      <a:pPr algn="ctr" rtl="1">
                        <a:lnSpc>
                          <a:spcPct val="115000"/>
                        </a:lnSpc>
                        <a:spcAft>
                          <a:spcPts val="1000"/>
                        </a:spcAft>
                      </a:pPr>
                      <a:r>
                        <a:rPr lang="ar-DZ" sz="2400" b="0">
                          <a:effectLst/>
                          <a:latin typeface="Arabic Typesetting" panose="03020402040406030203" pitchFamily="66" charset="-78"/>
                          <a:cs typeface="Arabic Typesetting" panose="03020402040406030203" pitchFamily="66" charset="-78"/>
                        </a:rPr>
                        <a:t>المبحث الثالث: التجارب العالمية في تطبيق أخلاقيات الأعمال</a:t>
                      </a:r>
                      <a:endParaRPr lang="en-US" sz="1800" b="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2784564218"/>
                  </a:ext>
                </a:extLst>
              </a:tr>
              <a:tr h="0">
                <a:tc gridSpan="2">
                  <a:txBody>
                    <a:bodyPr/>
                    <a:lstStyle/>
                    <a:p>
                      <a:pPr algn="just" rtl="1">
                        <a:lnSpc>
                          <a:spcPct val="115000"/>
                        </a:lnSpc>
                        <a:spcAft>
                          <a:spcPts val="1000"/>
                        </a:spcAft>
                      </a:pPr>
                      <a:r>
                        <a:rPr lang="ar-DZ" sz="2400" b="0" dirty="0">
                          <a:effectLst/>
                          <a:latin typeface="Arabic Typesetting" panose="03020402040406030203" pitchFamily="66" charset="-78"/>
                          <a:cs typeface="Arabic Typesetting" panose="03020402040406030203" pitchFamily="66" charset="-78"/>
                        </a:rPr>
                        <a:t>خاتمة</a:t>
                      </a:r>
                      <a:endParaRPr lang="en-US" sz="1800" b="0" dirty="0">
                        <a:solidFill>
                          <a:srgbClr val="365F91"/>
                        </a:solidFill>
                        <a:effectLst/>
                        <a:latin typeface="Arabic Typesetting" panose="03020402040406030203" pitchFamily="66" charset="-78"/>
                        <a:ea typeface="Calibri" panose="020F0502020204030204" pitchFamily="34" charset="0"/>
                        <a:cs typeface="Arabic Typesetting" panose="03020402040406030203" pitchFamily="66" charset="-78"/>
                      </a:endParaRPr>
                    </a:p>
                  </a:txBody>
                  <a:tcPr marL="68580" marR="68580" marT="0" marB="0"/>
                </a:tc>
                <a:tc hMerge="1">
                  <a:txBody>
                    <a:bodyPr/>
                    <a:lstStyle/>
                    <a:p>
                      <a:pPr rtl="1"/>
                      <a:endParaRPr lang="ar-DZ"/>
                    </a:p>
                  </a:txBody>
                  <a:tcPr/>
                </a:tc>
                <a:extLst>
                  <a:ext uri="{0D108BD9-81ED-4DB2-BD59-A6C34878D82A}">
                    <a16:rowId xmlns:a16="http://schemas.microsoft.com/office/drawing/2014/main" val="2615344045"/>
                  </a:ext>
                </a:extLst>
              </a:tr>
            </a:tbl>
          </a:graphicData>
        </a:graphic>
      </p:graphicFrame>
    </p:spTree>
    <p:extLst>
      <p:ext uri="{BB962C8B-B14F-4D97-AF65-F5344CB8AC3E}">
        <p14:creationId xmlns:p14="http://schemas.microsoft.com/office/powerpoint/2010/main" val="1859548279"/>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10355854" y="167521"/>
            <a:ext cx="1361270"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مقدمة</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373875" y="890515"/>
            <a:ext cx="9389659" cy="5459956"/>
          </a:xfrm>
          <a:prstGeom prst="rect">
            <a:avLst/>
          </a:prstGeom>
        </p:spPr>
        <p:txBody>
          <a:bodyPr wrap="square">
            <a:spAutoFit/>
          </a:bodyPr>
          <a:lstStyle/>
          <a:p>
            <a:pPr indent="269240" algn="ctr" rtl="1">
              <a:lnSpc>
                <a:spcPct val="115000"/>
              </a:lnSpc>
            </a:pPr>
            <a:r>
              <a:rPr lang="ar-SA" sz="3200" dirty="0">
                <a:latin typeface="Arabic Typesetting" panose="03020402040406030203" pitchFamily="66" charset="-78"/>
                <a:ea typeface="Times New Roman" panose="02020603050405020304" pitchFamily="18" charset="0"/>
                <a:cs typeface="Arabic Typesetting" panose="03020402040406030203" pitchFamily="66" charset="-78"/>
              </a:rPr>
              <a:t>في عالم يزداد تنافسية وتعقيدًا، تبرز أخلاقيات العمل كأحد الأسس الجوهرية التي تحكم سلوك الأفراد وتوجه المؤسسات نحو تحقيق النجاح المستدام، إنها مجموعة من المبادئ والقيم التي تنظم العلاقات المهنية وتعزز روح المسؤولية، الأمانة، والاحترام بين الأطراف المختلفة في بيئة العمل</a:t>
            </a:r>
            <a:r>
              <a:rPr lang="en-US" sz="3200" dirty="0">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sz="3200" dirty="0" smtClean="0">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indent="269240" algn="ctr" rtl="1">
              <a:lnSpc>
                <a:spcPct val="115000"/>
              </a:lnSpc>
            </a:pPr>
            <a:r>
              <a:rPr lang="ar-SA" sz="3200" dirty="0">
                <a:latin typeface="Arabic Typesetting" panose="03020402040406030203" pitchFamily="66" charset="-78"/>
                <a:ea typeface="Times New Roman" panose="02020603050405020304" pitchFamily="18" charset="0"/>
                <a:cs typeface="Arabic Typesetting" panose="03020402040406030203" pitchFamily="66" charset="-78"/>
              </a:rPr>
              <a:t>تمثل أخلاقيات العمل العنصر الذي يميز المؤسسات الناجحة، حيث تسهم في بناء الثقة بين العاملين وأصحاب الأعمال والعملاء، وتخلق بيئة عمل متماسكة ومثمرة، كما أنها تُعَدُّ مرآة تعكس التزام الفرد بمسؤولياته المهنية واحترامه للمبادئ الإنسانية</a:t>
            </a:r>
            <a:r>
              <a:rPr lang="en-US" sz="3200" dirty="0">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sz="3200" dirty="0" smtClean="0">
              <a:effectLst/>
              <a:latin typeface="Arabic Typesetting" panose="03020402040406030203" pitchFamily="66" charset="-78"/>
              <a:ea typeface="Times New Roman" panose="02020603050405020304" pitchFamily="18" charset="0"/>
              <a:cs typeface="Arabic Typesetting" panose="03020402040406030203" pitchFamily="66" charset="-78"/>
            </a:endParaRPr>
          </a:p>
          <a:p>
            <a:pPr algn="ctr" rtl="1"/>
            <a:r>
              <a:rPr lang="ar-SA" sz="3200" dirty="0">
                <a:latin typeface="Arabic Typesetting" panose="03020402040406030203" pitchFamily="66" charset="-78"/>
                <a:ea typeface="Calibri" panose="020F0502020204030204" pitchFamily="34" charset="0"/>
                <a:cs typeface="Arabic Typesetting" panose="03020402040406030203" pitchFamily="66" charset="-78"/>
              </a:rPr>
              <a:t>وفي ظل التحديات المعاصرة، التي تشمل ضغوط العمل، والمنافسة الشرسة، والتطورات التقنية، تصبح الحاجة إلى الالتزام بأخلاقيات العمل أكثر إلحاحًا لضمان التوازن بين تحقيق الأهداف الاقتصادية والحفاظ على القيم الأخلاقية. ومن هنا، تنبع أهمية تناول هذا الموضوع للتعرف على مفهومه، عناصره، وتحدياته، وكيفية تعزيزه في حياتنا المهنية لتحقيق النجاح </a:t>
            </a:r>
            <a:r>
              <a:rPr lang="ar-SA" sz="3200" dirty="0" smtClean="0">
                <a:latin typeface="Arabic Typesetting" panose="03020402040406030203" pitchFamily="66" charset="-78"/>
                <a:ea typeface="Calibri" panose="020F0502020204030204" pitchFamily="34" charset="0"/>
                <a:cs typeface="Arabic Typesetting" panose="03020402040406030203" pitchFamily="66" charset="-78"/>
              </a:rPr>
              <a:t>والتقدم</a:t>
            </a:r>
            <a:r>
              <a:rPr lang="ar-DZ" sz="3200" dirty="0">
                <a:latin typeface="Arabic Typesetting" panose="03020402040406030203" pitchFamily="66" charset="-78"/>
                <a:ea typeface="Calibri" panose="020F0502020204030204" pitchFamily="34" charset="0"/>
                <a:cs typeface="Arabic Typesetting" panose="03020402040406030203" pitchFamily="66" charset="-78"/>
              </a:rPr>
              <a:t>.</a:t>
            </a:r>
            <a:endParaRPr lang="ar-DZ"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6837155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2198138" y="242372"/>
            <a:ext cx="7795724"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2"/>
          <a:stretch>
            <a:fillRect/>
          </a:stretch>
        </p:blipFill>
        <p:spPr>
          <a:xfrm>
            <a:off x="321219" y="1442701"/>
            <a:ext cx="4752975" cy="4743450"/>
          </a:xfrm>
          <a:prstGeom prst="rect">
            <a:avLst/>
          </a:prstGeom>
        </p:spPr>
      </p:pic>
      <p:sp>
        <p:nvSpPr>
          <p:cNvPr id="7" name="Rectangle 6"/>
          <p:cNvSpPr/>
          <p:nvPr/>
        </p:nvSpPr>
        <p:spPr>
          <a:xfrm>
            <a:off x="5199797" y="1426013"/>
            <a:ext cx="6670984" cy="4893647"/>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الأول: التطور التاريخي لأخلاقيات الأعمال</a:t>
            </a:r>
          </a:p>
          <a:p>
            <a:pPr indent="355600" algn="just" rtl="1"/>
            <a:r>
              <a:rPr lang="ar-DZ" sz="2800" dirty="0" smtClean="0">
                <a:latin typeface="Arabic Typesetting" panose="03020402040406030203" pitchFamily="66" charset="-78"/>
                <a:cs typeface="Arabic Typesetting" panose="03020402040406030203" pitchFamily="66" charset="-78"/>
              </a:rPr>
              <a:t>مرَّ علم الأخلاق بتطورات تاريخية هامة شكلت مفهوم أخلاقيات العمل المعاصر. في العصر اليوناني، أسس الفيلسوف سقراط علم الأخلاق باستخدام العقل والتفكير النقدي، مميزًا الأخلاق عن التقاليد الدينية. في العصر الجاهلي، كان العرب يطبقون القيم الأخلاقية بشكل فطري، مثل المروءة والشجاعة والكرم، رغم عدم وجود فلسفة أخلاقية متكاملة. مع ظهور الإسلام، تم تطوير منظومة أخلاقية شاملة تعتمد على القرآن والسنة، وتدعو إلى الفضائل مثل الأمانة والإحسان. في العصر الحديث، ومع النهضة، بدأ الفلاسفة في تطوير نظريات أخلاقية متنوعة تعتمد على العقل والتجربة، مثل أخلاق الواجب </a:t>
            </a:r>
            <a:r>
              <a:rPr lang="ar-DZ" sz="2800" dirty="0" err="1" smtClean="0">
                <a:latin typeface="Arabic Typesetting" panose="03020402040406030203" pitchFamily="66" charset="-78"/>
                <a:cs typeface="Arabic Typesetting" panose="03020402040406030203" pitchFamily="66" charset="-78"/>
              </a:rPr>
              <a:t>لأيمانويل</a:t>
            </a:r>
            <a:r>
              <a:rPr lang="ar-DZ" sz="2800" dirty="0" smtClean="0">
                <a:latin typeface="Arabic Typesetting" panose="03020402040406030203" pitchFamily="66" charset="-78"/>
                <a:cs typeface="Arabic Typesetting" panose="03020402040406030203" pitchFamily="66" charset="-78"/>
              </a:rPr>
              <a:t> كانت، والأخلاق الاجتماعية التي ربطت القيم بالواقع الاجتماعي. يعكس هذا التطور المستمر تفاعلًا بين العقل، الدين، والطبيعة الإنسانية، مما يجعل الأخلاق مرنة ومتطورة حسب احتياجات المجتمعات</a:t>
            </a:r>
            <a:r>
              <a:rPr lang="ar-DZ" sz="2800" dirty="0">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12323195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307106012"/>
              </p:ext>
            </p:extLst>
          </p:nvPr>
        </p:nvGraphicFramePr>
        <p:xfrm>
          <a:off x="5297605" y="1793891"/>
          <a:ext cx="6475368" cy="182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2198138" y="242372"/>
            <a:ext cx="7795724"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7"/>
          <a:stretch>
            <a:fillRect/>
          </a:stretch>
        </p:blipFill>
        <p:spPr>
          <a:xfrm>
            <a:off x="321219" y="1442701"/>
            <a:ext cx="4752975" cy="4743450"/>
          </a:xfrm>
          <a:prstGeom prst="rect">
            <a:avLst/>
          </a:prstGeom>
        </p:spPr>
      </p:pic>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الثاني: مفهوم أخلاقيات الأعمال</a:t>
            </a:r>
          </a:p>
        </p:txBody>
      </p:sp>
      <p:sp>
        <p:nvSpPr>
          <p:cNvPr id="5" name="Rectangle 4"/>
          <p:cNvSpPr/>
          <p:nvPr/>
        </p:nvSpPr>
        <p:spPr>
          <a:xfrm>
            <a:off x="5487289" y="3967181"/>
            <a:ext cx="6096000" cy="2554545"/>
          </a:xfrm>
          <a:prstGeom prst="rect">
            <a:avLst/>
          </a:prstGeom>
        </p:spPr>
        <p:txBody>
          <a:bodyPr>
            <a:spAutoFit/>
          </a:bodyPr>
          <a:lstStyle/>
          <a:p>
            <a:pPr algn="ctr" rtl="1"/>
            <a:r>
              <a:rPr lang="ar-DZ" sz="3200" dirty="0" smtClean="0">
                <a:latin typeface="Arabic Typesetting" panose="03020402040406030203" pitchFamily="66" charset="-78"/>
                <a:cs typeface="Arabic Typesetting" panose="03020402040406030203" pitchFamily="66" charset="-78"/>
              </a:rPr>
              <a:t>وعليه فإن أخلاقيات الأعمال هي مجموعة القيم التي توجه السلوك في بيئة العمل. تشمل القوانين والتوجيهات التي تحدد السلوكيات المقبولة وغير المقبولة، وتهدف إلى تعزيز النزاهة والشفافية والمسؤولية. تعكس أخلاقيات الأعمال توازنًا بين المصالح الشخصية والتنظيمية والمجتمعية، مما يعزز الثقة والتنمية الاقتصادية والاجتماعية.</a:t>
            </a:r>
            <a:endParaRPr lang="ar-DZ"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462341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graphicEl>
                                              <a:dgm id="{B43BF4B5-2709-4FEE-BDE2-6A855F2557E7}"/>
                                            </p:graphicEl>
                                          </p:spTgt>
                                        </p:tgtEl>
                                        <p:attrNameLst>
                                          <p:attrName>style.visibility</p:attrName>
                                        </p:attrNameLst>
                                      </p:cBhvr>
                                      <p:to>
                                        <p:strVal val="visible"/>
                                      </p:to>
                                    </p:set>
                                    <p:anim calcmode="lin" valueType="num">
                                      <p:cBhvr additive="base">
                                        <p:cTn id="12" dur="500" fill="hold"/>
                                        <p:tgtEl>
                                          <p:spTgt spid="2">
                                            <p:graphicEl>
                                              <a:dgm id="{B43BF4B5-2709-4FEE-BDE2-6A855F2557E7}"/>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
                                            <p:graphicEl>
                                              <a:dgm id="{B43BF4B5-2709-4FEE-BDE2-6A855F2557E7}"/>
                                            </p:graphic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
                                            <p:graphicEl>
                                              <a:dgm id="{267FAA21-E9BD-4797-AD17-A75B35D83927}"/>
                                            </p:graphicEl>
                                          </p:spTgt>
                                        </p:tgtEl>
                                        <p:attrNameLst>
                                          <p:attrName>style.visibility</p:attrName>
                                        </p:attrNameLst>
                                      </p:cBhvr>
                                      <p:to>
                                        <p:strVal val="visible"/>
                                      </p:to>
                                    </p:set>
                                    <p:anim calcmode="lin" valueType="num">
                                      <p:cBhvr additive="base">
                                        <p:cTn id="18" dur="500" fill="hold"/>
                                        <p:tgtEl>
                                          <p:spTgt spid="2">
                                            <p:graphicEl>
                                              <a:dgm id="{267FAA21-E9BD-4797-AD17-A75B35D83927}"/>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graphicEl>
                                              <a:dgm id="{267FAA21-E9BD-4797-AD17-A75B35D83927}"/>
                                            </p:graphic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
                                            <p:graphicEl>
                                              <a:dgm id="{EAB7DFBE-92F9-48CC-8FD4-42D9E8435063}"/>
                                            </p:graphicEl>
                                          </p:spTgt>
                                        </p:tgtEl>
                                        <p:attrNameLst>
                                          <p:attrName>style.visibility</p:attrName>
                                        </p:attrNameLst>
                                      </p:cBhvr>
                                      <p:to>
                                        <p:strVal val="visible"/>
                                      </p:to>
                                    </p:set>
                                    <p:anim calcmode="lin" valueType="num">
                                      <p:cBhvr additive="base">
                                        <p:cTn id="22" dur="500" fill="hold"/>
                                        <p:tgtEl>
                                          <p:spTgt spid="2">
                                            <p:graphicEl>
                                              <a:dgm id="{EAB7DFBE-92F9-48CC-8FD4-42D9E8435063}"/>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
                                            <p:graphicEl>
                                              <a:dgm id="{EAB7DFBE-92F9-48CC-8FD4-42D9E8435063}"/>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
                                            <p:graphicEl>
                                              <a:dgm id="{01A70934-C839-4922-B031-0687B7B42FC7}"/>
                                            </p:graphicEl>
                                          </p:spTgt>
                                        </p:tgtEl>
                                        <p:attrNameLst>
                                          <p:attrName>style.visibility</p:attrName>
                                        </p:attrNameLst>
                                      </p:cBhvr>
                                      <p:to>
                                        <p:strVal val="visible"/>
                                      </p:to>
                                    </p:set>
                                    <p:anim calcmode="lin" valueType="num">
                                      <p:cBhvr additive="base">
                                        <p:cTn id="28" dur="500" fill="hold"/>
                                        <p:tgtEl>
                                          <p:spTgt spid="2">
                                            <p:graphicEl>
                                              <a:dgm id="{01A70934-C839-4922-B031-0687B7B42FC7}"/>
                                            </p:graphic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graphicEl>
                                              <a:dgm id="{01A70934-C839-4922-B031-0687B7B42FC7}"/>
                                            </p:graphic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
                                            <p:graphicEl>
                                              <a:dgm id="{DAF65EB0-9F7D-4B06-BCD0-0936D28A9DB1}"/>
                                            </p:graphicEl>
                                          </p:spTgt>
                                        </p:tgtEl>
                                        <p:attrNameLst>
                                          <p:attrName>style.visibility</p:attrName>
                                        </p:attrNameLst>
                                      </p:cBhvr>
                                      <p:to>
                                        <p:strVal val="visible"/>
                                      </p:to>
                                    </p:set>
                                    <p:anim calcmode="lin" valueType="num">
                                      <p:cBhvr additive="base">
                                        <p:cTn id="32" dur="500" fill="hold"/>
                                        <p:tgtEl>
                                          <p:spTgt spid="2">
                                            <p:graphicEl>
                                              <a:dgm id="{DAF65EB0-9F7D-4B06-BCD0-0936D28A9DB1}"/>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graphicEl>
                                              <a:dgm id="{DAF65EB0-9F7D-4B06-BCD0-0936D28A9DB1}"/>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2198138" y="242372"/>
            <a:ext cx="7795724"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2"/>
          <a:stretch>
            <a:fillRect/>
          </a:stretch>
        </p:blipFill>
        <p:spPr>
          <a:xfrm>
            <a:off x="321219" y="1442701"/>
            <a:ext cx="4752975" cy="4743450"/>
          </a:xfrm>
          <a:prstGeom prst="rect">
            <a:avLst/>
          </a:prstGeom>
        </p:spPr>
      </p:pic>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الثالث: أهمية أخلاقيات الأعمال</a:t>
            </a:r>
          </a:p>
        </p:txBody>
      </p:sp>
      <p:graphicFrame>
        <p:nvGraphicFramePr>
          <p:cNvPr id="10" name="Diagramme 9"/>
          <p:cNvGraphicFramePr/>
          <p:nvPr>
            <p:extLst>
              <p:ext uri="{D42A27DB-BD31-4B8C-83A1-F6EECF244321}">
                <p14:modId xmlns:p14="http://schemas.microsoft.com/office/powerpoint/2010/main" val="881149661"/>
              </p:ext>
            </p:extLst>
          </p:nvPr>
        </p:nvGraphicFramePr>
        <p:xfrm>
          <a:off x="5842235" y="1897861"/>
          <a:ext cx="6670984" cy="4504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573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2198138" y="242372"/>
            <a:ext cx="7795724"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الأول: ماهية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6" name="Image 5"/>
          <p:cNvPicPr>
            <a:picLocks noChangeAspect="1"/>
          </p:cNvPicPr>
          <p:nvPr/>
        </p:nvPicPr>
        <p:blipFill>
          <a:blip r:embed="rId2"/>
          <a:stretch>
            <a:fillRect/>
          </a:stretch>
        </p:blipFill>
        <p:spPr>
          <a:xfrm>
            <a:off x="321219" y="1442701"/>
            <a:ext cx="4752975" cy="4743450"/>
          </a:xfrm>
          <a:prstGeom prst="rect">
            <a:avLst/>
          </a:prstGeom>
        </p:spPr>
      </p:pic>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الرابع: أهداف أخلاقيات الأعمال</a:t>
            </a:r>
          </a:p>
        </p:txBody>
      </p:sp>
      <p:graphicFrame>
        <p:nvGraphicFramePr>
          <p:cNvPr id="2" name="Diagramme 1"/>
          <p:cNvGraphicFramePr/>
          <p:nvPr>
            <p:extLst>
              <p:ext uri="{D42A27DB-BD31-4B8C-83A1-F6EECF244321}">
                <p14:modId xmlns:p14="http://schemas.microsoft.com/office/powerpoint/2010/main" val="2402361805"/>
              </p:ext>
            </p:extLst>
          </p:nvPr>
        </p:nvGraphicFramePr>
        <p:xfrm>
          <a:off x="5199797" y="1847015"/>
          <a:ext cx="6859389" cy="4707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8026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graphicEl>
                                              <a:dgm id="{9A84A0FD-4BD9-4860-BC47-128C19844884}"/>
                                            </p:graphicEl>
                                          </p:spTgt>
                                        </p:tgtEl>
                                        <p:attrNameLst>
                                          <p:attrName>style.visibility</p:attrName>
                                        </p:attrNameLst>
                                      </p:cBhvr>
                                      <p:to>
                                        <p:strVal val="visible"/>
                                      </p:to>
                                    </p:set>
                                    <p:animEffect transition="in" filter="fade">
                                      <p:cBhvr>
                                        <p:cTn id="12" dur="1000"/>
                                        <p:tgtEl>
                                          <p:spTgt spid="2">
                                            <p:graphicEl>
                                              <a:dgm id="{9A84A0FD-4BD9-4860-BC47-128C19844884}"/>
                                            </p:graphicEl>
                                          </p:spTgt>
                                        </p:tgtEl>
                                      </p:cBhvr>
                                    </p:animEffect>
                                    <p:anim calcmode="lin" valueType="num">
                                      <p:cBhvr>
                                        <p:cTn id="13" dur="1000" fill="hold"/>
                                        <p:tgtEl>
                                          <p:spTgt spid="2">
                                            <p:graphicEl>
                                              <a:dgm id="{9A84A0FD-4BD9-4860-BC47-128C19844884}"/>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9A84A0FD-4BD9-4860-BC47-128C19844884}"/>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graphicEl>
                                              <a:dgm id="{E5BD886B-3AB1-474B-A461-17B7769319CF}"/>
                                            </p:graphicEl>
                                          </p:spTgt>
                                        </p:tgtEl>
                                        <p:attrNameLst>
                                          <p:attrName>style.visibility</p:attrName>
                                        </p:attrNameLst>
                                      </p:cBhvr>
                                      <p:to>
                                        <p:strVal val="visible"/>
                                      </p:to>
                                    </p:set>
                                    <p:animEffect transition="in" filter="fade">
                                      <p:cBhvr>
                                        <p:cTn id="17" dur="1000"/>
                                        <p:tgtEl>
                                          <p:spTgt spid="2">
                                            <p:graphicEl>
                                              <a:dgm id="{E5BD886B-3AB1-474B-A461-17B7769319CF}"/>
                                            </p:graphicEl>
                                          </p:spTgt>
                                        </p:tgtEl>
                                      </p:cBhvr>
                                    </p:animEffect>
                                    <p:anim calcmode="lin" valueType="num">
                                      <p:cBhvr>
                                        <p:cTn id="18" dur="1000" fill="hold"/>
                                        <p:tgtEl>
                                          <p:spTgt spid="2">
                                            <p:graphicEl>
                                              <a:dgm id="{E5BD886B-3AB1-474B-A461-17B7769319CF}"/>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E5BD886B-3AB1-474B-A461-17B7769319CF}"/>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graphicEl>
                                              <a:dgm id="{D9F77FB5-C3B3-4654-A7A0-0CE805496494}"/>
                                            </p:graphicEl>
                                          </p:spTgt>
                                        </p:tgtEl>
                                        <p:attrNameLst>
                                          <p:attrName>style.visibility</p:attrName>
                                        </p:attrNameLst>
                                      </p:cBhvr>
                                      <p:to>
                                        <p:strVal val="visible"/>
                                      </p:to>
                                    </p:set>
                                    <p:animEffect transition="in" filter="fade">
                                      <p:cBhvr>
                                        <p:cTn id="24" dur="1000"/>
                                        <p:tgtEl>
                                          <p:spTgt spid="2">
                                            <p:graphicEl>
                                              <a:dgm id="{D9F77FB5-C3B3-4654-A7A0-0CE805496494}"/>
                                            </p:graphicEl>
                                          </p:spTgt>
                                        </p:tgtEl>
                                      </p:cBhvr>
                                    </p:animEffect>
                                    <p:anim calcmode="lin" valueType="num">
                                      <p:cBhvr>
                                        <p:cTn id="25" dur="1000" fill="hold"/>
                                        <p:tgtEl>
                                          <p:spTgt spid="2">
                                            <p:graphicEl>
                                              <a:dgm id="{D9F77FB5-C3B3-4654-A7A0-0CE805496494}"/>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D9F77FB5-C3B3-4654-A7A0-0CE805496494}"/>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
                                            <p:graphicEl>
                                              <a:dgm id="{7FA7444A-62F3-4ACD-8CF5-0350C229AD3E}"/>
                                            </p:graphicEl>
                                          </p:spTgt>
                                        </p:tgtEl>
                                        <p:attrNameLst>
                                          <p:attrName>style.visibility</p:attrName>
                                        </p:attrNameLst>
                                      </p:cBhvr>
                                      <p:to>
                                        <p:strVal val="visible"/>
                                      </p:to>
                                    </p:set>
                                    <p:animEffect transition="in" filter="fade">
                                      <p:cBhvr>
                                        <p:cTn id="29" dur="1000"/>
                                        <p:tgtEl>
                                          <p:spTgt spid="2">
                                            <p:graphicEl>
                                              <a:dgm id="{7FA7444A-62F3-4ACD-8CF5-0350C229AD3E}"/>
                                            </p:graphicEl>
                                          </p:spTgt>
                                        </p:tgtEl>
                                      </p:cBhvr>
                                    </p:animEffect>
                                    <p:anim calcmode="lin" valueType="num">
                                      <p:cBhvr>
                                        <p:cTn id="30" dur="1000" fill="hold"/>
                                        <p:tgtEl>
                                          <p:spTgt spid="2">
                                            <p:graphicEl>
                                              <a:dgm id="{7FA7444A-62F3-4ACD-8CF5-0350C229AD3E}"/>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7FA7444A-62F3-4ACD-8CF5-0350C229AD3E}"/>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
                                            <p:graphicEl>
                                              <a:dgm id="{B7825EDE-C66A-469A-8B22-B55C6CAC1BA6}"/>
                                            </p:graphicEl>
                                          </p:spTgt>
                                        </p:tgtEl>
                                        <p:attrNameLst>
                                          <p:attrName>style.visibility</p:attrName>
                                        </p:attrNameLst>
                                      </p:cBhvr>
                                      <p:to>
                                        <p:strVal val="visible"/>
                                      </p:to>
                                    </p:set>
                                    <p:animEffect transition="in" filter="fade">
                                      <p:cBhvr>
                                        <p:cTn id="34" dur="1000"/>
                                        <p:tgtEl>
                                          <p:spTgt spid="2">
                                            <p:graphicEl>
                                              <a:dgm id="{B7825EDE-C66A-469A-8B22-B55C6CAC1BA6}"/>
                                            </p:graphicEl>
                                          </p:spTgt>
                                        </p:tgtEl>
                                      </p:cBhvr>
                                    </p:animEffect>
                                    <p:anim calcmode="lin" valueType="num">
                                      <p:cBhvr>
                                        <p:cTn id="35" dur="1000" fill="hold"/>
                                        <p:tgtEl>
                                          <p:spTgt spid="2">
                                            <p:graphicEl>
                                              <a:dgm id="{B7825EDE-C66A-469A-8B22-B55C6CAC1BA6}"/>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B7825EDE-C66A-469A-8B22-B55C6CAC1BA6}"/>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
                                            <p:graphicEl>
                                              <a:dgm id="{1FA474AA-1FDB-421B-BC47-776E680A59AB}"/>
                                            </p:graphicEl>
                                          </p:spTgt>
                                        </p:tgtEl>
                                        <p:attrNameLst>
                                          <p:attrName>style.visibility</p:attrName>
                                        </p:attrNameLst>
                                      </p:cBhvr>
                                      <p:to>
                                        <p:strVal val="visible"/>
                                      </p:to>
                                    </p:set>
                                    <p:animEffect transition="in" filter="fade">
                                      <p:cBhvr>
                                        <p:cTn id="41" dur="1000"/>
                                        <p:tgtEl>
                                          <p:spTgt spid="2">
                                            <p:graphicEl>
                                              <a:dgm id="{1FA474AA-1FDB-421B-BC47-776E680A59AB}"/>
                                            </p:graphicEl>
                                          </p:spTgt>
                                        </p:tgtEl>
                                      </p:cBhvr>
                                    </p:animEffect>
                                    <p:anim calcmode="lin" valueType="num">
                                      <p:cBhvr>
                                        <p:cTn id="42" dur="1000" fill="hold"/>
                                        <p:tgtEl>
                                          <p:spTgt spid="2">
                                            <p:graphicEl>
                                              <a:dgm id="{1FA474AA-1FDB-421B-BC47-776E680A59AB}"/>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1FA474AA-1FDB-421B-BC47-776E680A59AB}"/>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
                                            <p:graphicEl>
                                              <a:dgm id="{4ACA75E4-7947-4799-98F1-B521105417AF}"/>
                                            </p:graphicEl>
                                          </p:spTgt>
                                        </p:tgtEl>
                                        <p:attrNameLst>
                                          <p:attrName>style.visibility</p:attrName>
                                        </p:attrNameLst>
                                      </p:cBhvr>
                                      <p:to>
                                        <p:strVal val="visible"/>
                                      </p:to>
                                    </p:set>
                                    <p:animEffect transition="in" filter="fade">
                                      <p:cBhvr>
                                        <p:cTn id="46" dur="1000"/>
                                        <p:tgtEl>
                                          <p:spTgt spid="2">
                                            <p:graphicEl>
                                              <a:dgm id="{4ACA75E4-7947-4799-98F1-B521105417AF}"/>
                                            </p:graphicEl>
                                          </p:spTgt>
                                        </p:tgtEl>
                                      </p:cBhvr>
                                    </p:animEffect>
                                    <p:anim calcmode="lin" valueType="num">
                                      <p:cBhvr>
                                        <p:cTn id="47" dur="1000" fill="hold"/>
                                        <p:tgtEl>
                                          <p:spTgt spid="2">
                                            <p:graphicEl>
                                              <a:dgm id="{4ACA75E4-7947-4799-98F1-B521105417A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4ACA75E4-7947-4799-98F1-B521105417AF}"/>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
                                            <p:graphicEl>
                                              <a:dgm id="{47C23786-DA7C-4D27-BA03-A77D48989AD1}"/>
                                            </p:graphicEl>
                                          </p:spTgt>
                                        </p:tgtEl>
                                        <p:attrNameLst>
                                          <p:attrName>style.visibility</p:attrName>
                                        </p:attrNameLst>
                                      </p:cBhvr>
                                      <p:to>
                                        <p:strVal val="visible"/>
                                      </p:to>
                                    </p:set>
                                    <p:animEffect transition="in" filter="fade">
                                      <p:cBhvr>
                                        <p:cTn id="51" dur="1000"/>
                                        <p:tgtEl>
                                          <p:spTgt spid="2">
                                            <p:graphicEl>
                                              <a:dgm id="{47C23786-DA7C-4D27-BA03-A77D48989AD1}"/>
                                            </p:graphicEl>
                                          </p:spTgt>
                                        </p:tgtEl>
                                      </p:cBhvr>
                                    </p:animEffect>
                                    <p:anim calcmode="lin" valueType="num">
                                      <p:cBhvr>
                                        <p:cTn id="52" dur="1000" fill="hold"/>
                                        <p:tgtEl>
                                          <p:spTgt spid="2">
                                            <p:graphicEl>
                                              <a:dgm id="{47C23786-DA7C-4D27-BA03-A77D48989AD1}"/>
                                            </p:graphicEl>
                                          </p:spTgt>
                                        </p:tgtEl>
                                        <p:attrNameLst>
                                          <p:attrName>ppt_x</p:attrName>
                                        </p:attrNameLst>
                                      </p:cBhvr>
                                      <p:tavLst>
                                        <p:tav tm="0">
                                          <p:val>
                                            <p:strVal val="#ppt_x"/>
                                          </p:val>
                                        </p:tav>
                                        <p:tav tm="100000">
                                          <p:val>
                                            <p:strVal val="#ppt_x"/>
                                          </p:val>
                                        </p:tav>
                                      </p:tavLst>
                                    </p:anim>
                                    <p:anim calcmode="lin" valueType="num">
                                      <p:cBhvr>
                                        <p:cTn id="53" dur="1000" fill="hold"/>
                                        <p:tgtEl>
                                          <p:spTgt spid="2">
                                            <p:graphicEl>
                                              <a:dgm id="{47C23786-DA7C-4D27-BA03-A77D48989AD1}"/>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
                                            <p:graphicEl>
                                              <a:dgm id="{396C96EF-ACE5-4B54-979B-26B72C423A6B}"/>
                                            </p:graphicEl>
                                          </p:spTgt>
                                        </p:tgtEl>
                                        <p:attrNameLst>
                                          <p:attrName>style.visibility</p:attrName>
                                        </p:attrNameLst>
                                      </p:cBhvr>
                                      <p:to>
                                        <p:strVal val="visible"/>
                                      </p:to>
                                    </p:set>
                                    <p:animEffect transition="in" filter="fade">
                                      <p:cBhvr>
                                        <p:cTn id="58" dur="1000"/>
                                        <p:tgtEl>
                                          <p:spTgt spid="2">
                                            <p:graphicEl>
                                              <a:dgm id="{396C96EF-ACE5-4B54-979B-26B72C423A6B}"/>
                                            </p:graphicEl>
                                          </p:spTgt>
                                        </p:tgtEl>
                                      </p:cBhvr>
                                    </p:animEffect>
                                    <p:anim calcmode="lin" valueType="num">
                                      <p:cBhvr>
                                        <p:cTn id="59" dur="1000" fill="hold"/>
                                        <p:tgtEl>
                                          <p:spTgt spid="2">
                                            <p:graphicEl>
                                              <a:dgm id="{396C96EF-ACE5-4B54-979B-26B72C423A6B}"/>
                                            </p:graphicEl>
                                          </p:spTgt>
                                        </p:tgtEl>
                                        <p:attrNameLst>
                                          <p:attrName>ppt_x</p:attrName>
                                        </p:attrNameLst>
                                      </p:cBhvr>
                                      <p:tavLst>
                                        <p:tav tm="0">
                                          <p:val>
                                            <p:strVal val="#ppt_x"/>
                                          </p:val>
                                        </p:tav>
                                        <p:tav tm="100000">
                                          <p:val>
                                            <p:strVal val="#ppt_x"/>
                                          </p:val>
                                        </p:tav>
                                      </p:tavLst>
                                    </p:anim>
                                    <p:anim calcmode="lin" valueType="num">
                                      <p:cBhvr>
                                        <p:cTn id="60" dur="1000" fill="hold"/>
                                        <p:tgtEl>
                                          <p:spTgt spid="2">
                                            <p:graphicEl>
                                              <a:dgm id="{396C96EF-ACE5-4B54-979B-26B72C423A6B}"/>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
                                            <p:graphicEl>
                                              <a:dgm id="{494E873E-CE8D-47DE-BCFA-89537C89D929}"/>
                                            </p:graphicEl>
                                          </p:spTgt>
                                        </p:tgtEl>
                                        <p:attrNameLst>
                                          <p:attrName>style.visibility</p:attrName>
                                        </p:attrNameLst>
                                      </p:cBhvr>
                                      <p:to>
                                        <p:strVal val="visible"/>
                                      </p:to>
                                    </p:set>
                                    <p:animEffect transition="in" filter="fade">
                                      <p:cBhvr>
                                        <p:cTn id="63" dur="1000"/>
                                        <p:tgtEl>
                                          <p:spTgt spid="2">
                                            <p:graphicEl>
                                              <a:dgm id="{494E873E-CE8D-47DE-BCFA-89537C89D929}"/>
                                            </p:graphicEl>
                                          </p:spTgt>
                                        </p:tgtEl>
                                      </p:cBhvr>
                                    </p:animEffect>
                                    <p:anim calcmode="lin" valueType="num">
                                      <p:cBhvr>
                                        <p:cTn id="64" dur="1000" fill="hold"/>
                                        <p:tgtEl>
                                          <p:spTgt spid="2">
                                            <p:graphicEl>
                                              <a:dgm id="{494E873E-CE8D-47DE-BCFA-89537C89D929}"/>
                                            </p:graphicEl>
                                          </p:spTgt>
                                        </p:tgtEl>
                                        <p:attrNameLst>
                                          <p:attrName>ppt_x</p:attrName>
                                        </p:attrNameLst>
                                      </p:cBhvr>
                                      <p:tavLst>
                                        <p:tav tm="0">
                                          <p:val>
                                            <p:strVal val="#ppt_x"/>
                                          </p:val>
                                        </p:tav>
                                        <p:tav tm="100000">
                                          <p:val>
                                            <p:strVal val="#ppt_x"/>
                                          </p:val>
                                        </p:tav>
                                      </p:tavLst>
                                    </p:anim>
                                    <p:anim calcmode="lin" valueType="num">
                                      <p:cBhvr>
                                        <p:cTn id="65" dur="1000" fill="hold"/>
                                        <p:tgtEl>
                                          <p:spTgt spid="2">
                                            <p:graphicEl>
                                              <a:dgm id="{494E873E-CE8D-47DE-BCFA-89537C89D929}"/>
                                            </p:graphic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
                                            <p:graphicEl>
                                              <a:dgm id="{3D8DEB3F-D562-40AA-9E36-5B8D8C0D049E}"/>
                                            </p:graphicEl>
                                          </p:spTgt>
                                        </p:tgtEl>
                                        <p:attrNameLst>
                                          <p:attrName>style.visibility</p:attrName>
                                        </p:attrNameLst>
                                      </p:cBhvr>
                                      <p:to>
                                        <p:strVal val="visible"/>
                                      </p:to>
                                    </p:set>
                                    <p:animEffect transition="in" filter="fade">
                                      <p:cBhvr>
                                        <p:cTn id="68" dur="1000"/>
                                        <p:tgtEl>
                                          <p:spTgt spid="2">
                                            <p:graphicEl>
                                              <a:dgm id="{3D8DEB3F-D562-40AA-9E36-5B8D8C0D049E}"/>
                                            </p:graphicEl>
                                          </p:spTgt>
                                        </p:tgtEl>
                                      </p:cBhvr>
                                    </p:animEffect>
                                    <p:anim calcmode="lin" valueType="num">
                                      <p:cBhvr>
                                        <p:cTn id="69" dur="1000" fill="hold"/>
                                        <p:tgtEl>
                                          <p:spTgt spid="2">
                                            <p:graphicEl>
                                              <a:dgm id="{3D8DEB3F-D562-40AA-9E36-5B8D8C0D049E}"/>
                                            </p:graphicEl>
                                          </p:spTgt>
                                        </p:tgtEl>
                                        <p:attrNameLst>
                                          <p:attrName>ppt_x</p:attrName>
                                        </p:attrNameLst>
                                      </p:cBhvr>
                                      <p:tavLst>
                                        <p:tav tm="0">
                                          <p:val>
                                            <p:strVal val="#ppt_x"/>
                                          </p:val>
                                        </p:tav>
                                        <p:tav tm="100000">
                                          <p:val>
                                            <p:strVal val="#ppt_x"/>
                                          </p:val>
                                        </p:tav>
                                      </p:tavLst>
                                    </p:anim>
                                    <p:anim calcmode="lin" valueType="num">
                                      <p:cBhvr>
                                        <p:cTn id="70" dur="1000" fill="hold"/>
                                        <p:tgtEl>
                                          <p:spTgt spid="2">
                                            <p:graphicEl>
                                              <a:dgm id="{3D8DEB3F-D562-40AA-9E36-5B8D8C0D049E}"/>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
                                            <p:graphicEl>
                                              <a:dgm id="{6B7FF23A-9FD1-44CB-A88A-36BBA6D32211}"/>
                                            </p:graphicEl>
                                          </p:spTgt>
                                        </p:tgtEl>
                                        <p:attrNameLst>
                                          <p:attrName>style.visibility</p:attrName>
                                        </p:attrNameLst>
                                      </p:cBhvr>
                                      <p:to>
                                        <p:strVal val="visible"/>
                                      </p:to>
                                    </p:set>
                                    <p:animEffect transition="in" filter="fade">
                                      <p:cBhvr>
                                        <p:cTn id="75" dur="1000"/>
                                        <p:tgtEl>
                                          <p:spTgt spid="2">
                                            <p:graphicEl>
                                              <a:dgm id="{6B7FF23A-9FD1-44CB-A88A-36BBA6D32211}"/>
                                            </p:graphicEl>
                                          </p:spTgt>
                                        </p:tgtEl>
                                      </p:cBhvr>
                                    </p:animEffect>
                                    <p:anim calcmode="lin" valueType="num">
                                      <p:cBhvr>
                                        <p:cTn id="76" dur="1000" fill="hold"/>
                                        <p:tgtEl>
                                          <p:spTgt spid="2">
                                            <p:graphicEl>
                                              <a:dgm id="{6B7FF23A-9FD1-44CB-A88A-36BBA6D32211}"/>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6B7FF23A-9FD1-44CB-A88A-36BBA6D32211}"/>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
                                            <p:graphicEl>
                                              <a:dgm id="{33006971-6CD9-40BC-83A3-DB75EF5786A6}"/>
                                            </p:graphicEl>
                                          </p:spTgt>
                                        </p:tgtEl>
                                        <p:attrNameLst>
                                          <p:attrName>style.visibility</p:attrName>
                                        </p:attrNameLst>
                                      </p:cBhvr>
                                      <p:to>
                                        <p:strVal val="visible"/>
                                      </p:to>
                                    </p:set>
                                    <p:animEffect transition="in" filter="fade">
                                      <p:cBhvr>
                                        <p:cTn id="80" dur="1000"/>
                                        <p:tgtEl>
                                          <p:spTgt spid="2">
                                            <p:graphicEl>
                                              <a:dgm id="{33006971-6CD9-40BC-83A3-DB75EF5786A6}"/>
                                            </p:graphicEl>
                                          </p:spTgt>
                                        </p:tgtEl>
                                      </p:cBhvr>
                                    </p:animEffect>
                                    <p:anim calcmode="lin" valueType="num">
                                      <p:cBhvr>
                                        <p:cTn id="81" dur="1000" fill="hold"/>
                                        <p:tgtEl>
                                          <p:spTgt spid="2">
                                            <p:graphicEl>
                                              <a:dgm id="{33006971-6CD9-40BC-83A3-DB75EF5786A6}"/>
                                            </p:graphicEl>
                                          </p:spTgt>
                                        </p:tgtEl>
                                        <p:attrNameLst>
                                          <p:attrName>ppt_x</p:attrName>
                                        </p:attrNameLst>
                                      </p:cBhvr>
                                      <p:tavLst>
                                        <p:tav tm="0">
                                          <p:val>
                                            <p:strVal val="#ppt_x"/>
                                          </p:val>
                                        </p:tav>
                                        <p:tav tm="100000">
                                          <p:val>
                                            <p:strVal val="#ppt_x"/>
                                          </p:val>
                                        </p:tav>
                                      </p:tavLst>
                                    </p:anim>
                                    <p:anim calcmode="lin" valueType="num">
                                      <p:cBhvr>
                                        <p:cTn id="82" dur="1000" fill="hold"/>
                                        <p:tgtEl>
                                          <p:spTgt spid="2">
                                            <p:graphicEl>
                                              <a:dgm id="{33006971-6CD9-40BC-83A3-DB75EF5786A6}"/>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
                                            <p:graphicEl>
                                              <a:dgm id="{1E2B761A-AFEB-4C16-BCBB-D1634B284790}"/>
                                            </p:graphicEl>
                                          </p:spTgt>
                                        </p:tgtEl>
                                        <p:attrNameLst>
                                          <p:attrName>style.visibility</p:attrName>
                                        </p:attrNameLst>
                                      </p:cBhvr>
                                      <p:to>
                                        <p:strVal val="visible"/>
                                      </p:to>
                                    </p:set>
                                    <p:animEffect transition="in" filter="fade">
                                      <p:cBhvr>
                                        <p:cTn id="85" dur="1000"/>
                                        <p:tgtEl>
                                          <p:spTgt spid="2">
                                            <p:graphicEl>
                                              <a:dgm id="{1E2B761A-AFEB-4C16-BCBB-D1634B284790}"/>
                                            </p:graphicEl>
                                          </p:spTgt>
                                        </p:tgtEl>
                                      </p:cBhvr>
                                    </p:animEffect>
                                    <p:anim calcmode="lin" valueType="num">
                                      <p:cBhvr>
                                        <p:cTn id="86" dur="1000" fill="hold"/>
                                        <p:tgtEl>
                                          <p:spTgt spid="2">
                                            <p:graphicEl>
                                              <a:dgm id="{1E2B761A-AFEB-4C16-BCBB-D1634B284790}"/>
                                            </p:graphicEl>
                                          </p:spTgt>
                                        </p:tgtEl>
                                        <p:attrNameLst>
                                          <p:attrName>ppt_x</p:attrName>
                                        </p:attrNameLst>
                                      </p:cBhvr>
                                      <p:tavLst>
                                        <p:tav tm="0">
                                          <p:val>
                                            <p:strVal val="#ppt_x"/>
                                          </p:val>
                                        </p:tav>
                                        <p:tav tm="100000">
                                          <p:val>
                                            <p:strVal val="#ppt_x"/>
                                          </p:val>
                                        </p:tav>
                                      </p:tavLst>
                                    </p:anim>
                                    <p:anim calcmode="lin" valueType="num">
                                      <p:cBhvr>
                                        <p:cTn id="87" dur="1000" fill="hold"/>
                                        <p:tgtEl>
                                          <p:spTgt spid="2">
                                            <p:graphicEl>
                                              <a:dgm id="{1E2B761A-AFEB-4C16-BCBB-D1634B284790}"/>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2">
                                            <p:graphicEl>
                                              <a:dgm id="{FBE64F80-673D-48CE-9F14-F3FB623DD538}"/>
                                            </p:graphicEl>
                                          </p:spTgt>
                                        </p:tgtEl>
                                        <p:attrNameLst>
                                          <p:attrName>style.visibility</p:attrName>
                                        </p:attrNameLst>
                                      </p:cBhvr>
                                      <p:to>
                                        <p:strVal val="visible"/>
                                      </p:to>
                                    </p:set>
                                    <p:animEffect transition="in" filter="fade">
                                      <p:cBhvr>
                                        <p:cTn id="92" dur="1000"/>
                                        <p:tgtEl>
                                          <p:spTgt spid="2">
                                            <p:graphicEl>
                                              <a:dgm id="{FBE64F80-673D-48CE-9F14-F3FB623DD538}"/>
                                            </p:graphicEl>
                                          </p:spTgt>
                                        </p:tgtEl>
                                      </p:cBhvr>
                                    </p:animEffect>
                                    <p:anim calcmode="lin" valueType="num">
                                      <p:cBhvr>
                                        <p:cTn id="93" dur="1000" fill="hold"/>
                                        <p:tgtEl>
                                          <p:spTgt spid="2">
                                            <p:graphicEl>
                                              <a:dgm id="{FBE64F80-673D-48CE-9F14-F3FB623DD538}"/>
                                            </p:graphicEl>
                                          </p:spTgt>
                                        </p:tgtEl>
                                        <p:attrNameLst>
                                          <p:attrName>ppt_x</p:attrName>
                                        </p:attrNameLst>
                                      </p:cBhvr>
                                      <p:tavLst>
                                        <p:tav tm="0">
                                          <p:val>
                                            <p:strVal val="#ppt_x"/>
                                          </p:val>
                                        </p:tav>
                                        <p:tav tm="100000">
                                          <p:val>
                                            <p:strVal val="#ppt_x"/>
                                          </p:val>
                                        </p:tav>
                                      </p:tavLst>
                                    </p:anim>
                                    <p:anim calcmode="lin" valueType="num">
                                      <p:cBhvr>
                                        <p:cTn id="94" dur="1000" fill="hold"/>
                                        <p:tgtEl>
                                          <p:spTgt spid="2">
                                            <p:graphicEl>
                                              <a:dgm id="{FBE64F80-673D-48CE-9F14-F3FB623DD538}"/>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
                                            <p:graphicEl>
                                              <a:dgm id="{2B541090-D615-4F0C-A286-C7773FBA3C64}"/>
                                            </p:graphicEl>
                                          </p:spTgt>
                                        </p:tgtEl>
                                        <p:attrNameLst>
                                          <p:attrName>style.visibility</p:attrName>
                                        </p:attrNameLst>
                                      </p:cBhvr>
                                      <p:to>
                                        <p:strVal val="visible"/>
                                      </p:to>
                                    </p:set>
                                    <p:animEffect transition="in" filter="fade">
                                      <p:cBhvr>
                                        <p:cTn id="97" dur="1000"/>
                                        <p:tgtEl>
                                          <p:spTgt spid="2">
                                            <p:graphicEl>
                                              <a:dgm id="{2B541090-D615-4F0C-A286-C7773FBA3C64}"/>
                                            </p:graphicEl>
                                          </p:spTgt>
                                        </p:tgtEl>
                                      </p:cBhvr>
                                    </p:animEffect>
                                    <p:anim calcmode="lin" valueType="num">
                                      <p:cBhvr>
                                        <p:cTn id="98" dur="1000" fill="hold"/>
                                        <p:tgtEl>
                                          <p:spTgt spid="2">
                                            <p:graphicEl>
                                              <a:dgm id="{2B541090-D615-4F0C-A286-C7773FBA3C64}"/>
                                            </p:graphicEl>
                                          </p:spTgt>
                                        </p:tgtEl>
                                        <p:attrNameLst>
                                          <p:attrName>ppt_x</p:attrName>
                                        </p:attrNameLst>
                                      </p:cBhvr>
                                      <p:tavLst>
                                        <p:tav tm="0">
                                          <p:val>
                                            <p:strVal val="#ppt_x"/>
                                          </p:val>
                                        </p:tav>
                                        <p:tav tm="100000">
                                          <p:val>
                                            <p:strVal val="#ppt_x"/>
                                          </p:val>
                                        </p:tav>
                                      </p:tavLst>
                                    </p:anim>
                                    <p:anim calcmode="lin" valueType="num">
                                      <p:cBhvr>
                                        <p:cTn id="99" dur="1000" fill="hold"/>
                                        <p:tgtEl>
                                          <p:spTgt spid="2">
                                            <p:graphicEl>
                                              <a:dgm id="{2B541090-D615-4F0C-A286-C7773FBA3C64}"/>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
                                            <p:graphicEl>
                                              <a:dgm id="{24587618-749E-4A08-B880-9EA525C0A79D}"/>
                                            </p:graphicEl>
                                          </p:spTgt>
                                        </p:tgtEl>
                                        <p:attrNameLst>
                                          <p:attrName>style.visibility</p:attrName>
                                        </p:attrNameLst>
                                      </p:cBhvr>
                                      <p:to>
                                        <p:strVal val="visible"/>
                                      </p:to>
                                    </p:set>
                                    <p:animEffect transition="in" filter="fade">
                                      <p:cBhvr>
                                        <p:cTn id="102" dur="1000"/>
                                        <p:tgtEl>
                                          <p:spTgt spid="2">
                                            <p:graphicEl>
                                              <a:dgm id="{24587618-749E-4A08-B880-9EA525C0A79D}"/>
                                            </p:graphicEl>
                                          </p:spTgt>
                                        </p:tgtEl>
                                      </p:cBhvr>
                                    </p:animEffect>
                                    <p:anim calcmode="lin" valueType="num">
                                      <p:cBhvr>
                                        <p:cTn id="103" dur="1000" fill="hold"/>
                                        <p:tgtEl>
                                          <p:spTgt spid="2">
                                            <p:graphicEl>
                                              <a:dgm id="{24587618-749E-4A08-B880-9EA525C0A79D}"/>
                                            </p:graphicEl>
                                          </p:spTgt>
                                        </p:tgtEl>
                                        <p:attrNameLst>
                                          <p:attrName>ppt_x</p:attrName>
                                        </p:attrNameLst>
                                      </p:cBhvr>
                                      <p:tavLst>
                                        <p:tav tm="0">
                                          <p:val>
                                            <p:strVal val="#ppt_x"/>
                                          </p:val>
                                        </p:tav>
                                        <p:tav tm="100000">
                                          <p:val>
                                            <p:strVal val="#ppt_x"/>
                                          </p:val>
                                        </p:tav>
                                      </p:tavLst>
                                    </p:anim>
                                    <p:anim calcmode="lin" valueType="num">
                                      <p:cBhvr>
                                        <p:cTn id="104" dur="1000" fill="hold"/>
                                        <p:tgtEl>
                                          <p:spTgt spid="2">
                                            <p:graphicEl>
                                              <a:dgm id="{24587618-749E-4A08-B880-9EA525C0A79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621592" y="242372"/>
            <a:ext cx="10948831"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مبادئ وآليات ترسيخ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الأول: مبادئ أخلاقيات الأعمال</a:t>
            </a:r>
          </a:p>
        </p:txBody>
      </p:sp>
      <p:pic>
        <p:nvPicPr>
          <p:cNvPr id="5" name="Image 4"/>
          <p:cNvPicPr>
            <a:picLocks noChangeAspect="1"/>
          </p:cNvPicPr>
          <p:nvPr/>
        </p:nvPicPr>
        <p:blipFill>
          <a:blip r:embed="rId2"/>
          <a:stretch>
            <a:fillRect/>
          </a:stretch>
        </p:blipFill>
        <p:spPr>
          <a:xfrm>
            <a:off x="344392" y="1554627"/>
            <a:ext cx="4733925" cy="4733925"/>
          </a:xfrm>
          <a:prstGeom prst="rect">
            <a:avLst/>
          </a:prstGeom>
        </p:spPr>
      </p:pic>
      <p:graphicFrame>
        <p:nvGraphicFramePr>
          <p:cNvPr id="8" name="Diagramme 7"/>
          <p:cNvGraphicFramePr/>
          <p:nvPr>
            <p:extLst>
              <p:ext uri="{D42A27DB-BD31-4B8C-83A1-F6EECF244321}">
                <p14:modId xmlns:p14="http://schemas.microsoft.com/office/powerpoint/2010/main" val="3304360492"/>
              </p:ext>
            </p:extLst>
          </p:nvPr>
        </p:nvGraphicFramePr>
        <p:xfrm>
          <a:off x="5173851" y="1764275"/>
          <a:ext cx="6796716" cy="4881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3798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graphicEl>
                                              <a:dgm id="{6377CD9F-18D4-45CF-B319-C7DA891B0C3B}"/>
                                            </p:graphicEl>
                                          </p:spTgt>
                                        </p:tgtEl>
                                        <p:attrNameLst>
                                          <p:attrName>style.visibility</p:attrName>
                                        </p:attrNameLst>
                                      </p:cBhvr>
                                      <p:to>
                                        <p:strVal val="visible"/>
                                      </p:to>
                                    </p:set>
                                    <p:animEffect transition="in" filter="fade">
                                      <p:cBhvr>
                                        <p:cTn id="20" dur="1000"/>
                                        <p:tgtEl>
                                          <p:spTgt spid="8">
                                            <p:graphicEl>
                                              <a:dgm id="{6377CD9F-18D4-45CF-B319-C7DA891B0C3B}"/>
                                            </p:graphicEl>
                                          </p:spTgt>
                                        </p:tgtEl>
                                      </p:cBhvr>
                                    </p:animEffect>
                                    <p:anim calcmode="lin" valueType="num">
                                      <p:cBhvr>
                                        <p:cTn id="21" dur="1000" fill="hold"/>
                                        <p:tgtEl>
                                          <p:spTgt spid="8">
                                            <p:graphicEl>
                                              <a:dgm id="{6377CD9F-18D4-45CF-B319-C7DA891B0C3B}"/>
                                            </p:graphicEl>
                                          </p:spTgt>
                                        </p:tgtEl>
                                        <p:attrNameLst>
                                          <p:attrName>ppt_x</p:attrName>
                                        </p:attrNameLst>
                                      </p:cBhvr>
                                      <p:tavLst>
                                        <p:tav tm="0">
                                          <p:val>
                                            <p:strVal val="#ppt_x"/>
                                          </p:val>
                                        </p:tav>
                                        <p:tav tm="100000">
                                          <p:val>
                                            <p:strVal val="#ppt_x"/>
                                          </p:val>
                                        </p:tav>
                                      </p:tavLst>
                                    </p:anim>
                                    <p:anim calcmode="lin" valueType="num">
                                      <p:cBhvr>
                                        <p:cTn id="22" dur="900" decel="100000" fill="hold"/>
                                        <p:tgtEl>
                                          <p:spTgt spid="8">
                                            <p:graphicEl>
                                              <a:dgm id="{6377CD9F-18D4-45CF-B319-C7DA891B0C3B}"/>
                                            </p:graphic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graphicEl>
                                              <a:dgm id="{6377CD9F-18D4-45CF-B319-C7DA891B0C3B}"/>
                                            </p:graphic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8">
                                            <p:graphicEl>
                                              <a:dgm id="{A2D62291-1978-455D-A5C3-4D77A142D156}"/>
                                            </p:graphicEl>
                                          </p:spTgt>
                                        </p:tgtEl>
                                        <p:attrNameLst>
                                          <p:attrName>style.visibility</p:attrName>
                                        </p:attrNameLst>
                                      </p:cBhvr>
                                      <p:to>
                                        <p:strVal val="visible"/>
                                      </p:to>
                                    </p:set>
                                    <p:animEffect transition="in" filter="fade">
                                      <p:cBhvr>
                                        <p:cTn id="28" dur="1000"/>
                                        <p:tgtEl>
                                          <p:spTgt spid="8">
                                            <p:graphicEl>
                                              <a:dgm id="{A2D62291-1978-455D-A5C3-4D77A142D156}"/>
                                            </p:graphicEl>
                                          </p:spTgt>
                                        </p:tgtEl>
                                      </p:cBhvr>
                                    </p:animEffect>
                                    <p:anim calcmode="lin" valueType="num">
                                      <p:cBhvr>
                                        <p:cTn id="29" dur="1000" fill="hold"/>
                                        <p:tgtEl>
                                          <p:spTgt spid="8">
                                            <p:graphicEl>
                                              <a:dgm id="{A2D62291-1978-455D-A5C3-4D77A142D156}"/>
                                            </p:graphic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graphicEl>
                                              <a:dgm id="{A2D62291-1978-455D-A5C3-4D77A142D156}"/>
                                            </p:graphic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graphicEl>
                                              <a:dgm id="{A2D62291-1978-455D-A5C3-4D77A142D156}"/>
                                            </p:graphic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graphicEl>
                                              <a:dgm id="{C1EC60FF-D3EE-419F-A479-27C618AB8CE8}"/>
                                            </p:graphicEl>
                                          </p:spTgt>
                                        </p:tgtEl>
                                        <p:attrNameLst>
                                          <p:attrName>style.visibility</p:attrName>
                                        </p:attrNameLst>
                                      </p:cBhvr>
                                      <p:to>
                                        <p:strVal val="visible"/>
                                      </p:to>
                                    </p:set>
                                    <p:animEffect transition="in" filter="fade">
                                      <p:cBhvr>
                                        <p:cTn id="36" dur="1000"/>
                                        <p:tgtEl>
                                          <p:spTgt spid="8">
                                            <p:graphicEl>
                                              <a:dgm id="{C1EC60FF-D3EE-419F-A479-27C618AB8CE8}"/>
                                            </p:graphicEl>
                                          </p:spTgt>
                                        </p:tgtEl>
                                      </p:cBhvr>
                                    </p:animEffect>
                                    <p:anim calcmode="lin" valueType="num">
                                      <p:cBhvr>
                                        <p:cTn id="37" dur="1000" fill="hold"/>
                                        <p:tgtEl>
                                          <p:spTgt spid="8">
                                            <p:graphicEl>
                                              <a:dgm id="{C1EC60FF-D3EE-419F-A479-27C618AB8CE8}"/>
                                            </p:graphicEl>
                                          </p:spTgt>
                                        </p:tgtEl>
                                        <p:attrNameLst>
                                          <p:attrName>ppt_x</p:attrName>
                                        </p:attrNameLst>
                                      </p:cBhvr>
                                      <p:tavLst>
                                        <p:tav tm="0">
                                          <p:val>
                                            <p:strVal val="#ppt_x"/>
                                          </p:val>
                                        </p:tav>
                                        <p:tav tm="100000">
                                          <p:val>
                                            <p:strVal val="#ppt_x"/>
                                          </p:val>
                                        </p:tav>
                                      </p:tavLst>
                                    </p:anim>
                                    <p:anim calcmode="lin" valueType="num">
                                      <p:cBhvr>
                                        <p:cTn id="38" dur="900" decel="100000" fill="hold"/>
                                        <p:tgtEl>
                                          <p:spTgt spid="8">
                                            <p:graphicEl>
                                              <a:dgm id="{C1EC60FF-D3EE-419F-A479-27C618AB8CE8}"/>
                                            </p:graphic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graphicEl>
                                              <a:dgm id="{C1EC60FF-D3EE-419F-A479-27C618AB8CE8}"/>
                                            </p:graphic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8">
                                            <p:graphicEl>
                                              <a:dgm id="{EDB1C4B7-0EDA-4BAF-9706-1E9698B3674C}"/>
                                            </p:graphicEl>
                                          </p:spTgt>
                                        </p:tgtEl>
                                        <p:attrNameLst>
                                          <p:attrName>style.visibility</p:attrName>
                                        </p:attrNameLst>
                                      </p:cBhvr>
                                      <p:to>
                                        <p:strVal val="visible"/>
                                      </p:to>
                                    </p:set>
                                    <p:animEffect transition="in" filter="fade">
                                      <p:cBhvr>
                                        <p:cTn id="44" dur="1000"/>
                                        <p:tgtEl>
                                          <p:spTgt spid="8">
                                            <p:graphicEl>
                                              <a:dgm id="{EDB1C4B7-0EDA-4BAF-9706-1E9698B3674C}"/>
                                            </p:graphicEl>
                                          </p:spTgt>
                                        </p:tgtEl>
                                      </p:cBhvr>
                                    </p:animEffect>
                                    <p:anim calcmode="lin" valueType="num">
                                      <p:cBhvr>
                                        <p:cTn id="45" dur="1000" fill="hold"/>
                                        <p:tgtEl>
                                          <p:spTgt spid="8">
                                            <p:graphicEl>
                                              <a:dgm id="{EDB1C4B7-0EDA-4BAF-9706-1E9698B3674C}"/>
                                            </p:graphicEl>
                                          </p:spTgt>
                                        </p:tgtEl>
                                        <p:attrNameLst>
                                          <p:attrName>ppt_x</p:attrName>
                                        </p:attrNameLst>
                                      </p:cBhvr>
                                      <p:tavLst>
                                        <p:tav tm="0">
                                          <p:val>
                                            <p:strVal val="#ppt_x"/>
                                          </p:val>
                                        </p:tav>
                                        <p:tav tm="100000">
                                          <p:val>
                                            <p:strVal val="#ppt_x"/>
                                          </p:val>
                                        </p:tav>
                                      </p:tavLst>
                                    </p:anim>
                                    <p:anim calcmode="lin" valueType="num">
                                      <p:cBhvr>
                                        <p:cTn id="46" dur="900" decel="100000" fill="hold"/>
                                        <p:tgtEl>
                                          <p:spTgt spid="8">
                                            <p:graphicEl>
                                              <a:dgm id="{EDB1C4B7-0EDA-4BAF-9706-1E9698B3674C}"/>
                                            </p:graphic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graphicEl>
                                              <a:dgm id="{EDB1C4B7-0EDA-4BAF-9706-1E9698B3674C}"/>
                                            </p:graphic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8">
                                            <p:graphicEl>
                                              <a:dgm id="{01F8C2AE-08D7-4D87-BDEF-C168BD152BFF}"/>
                                            </p:graphicEl>
                                          </p:spTgt>
                                        </p:tgtEl>
                                        <p:attrNameLst>
                                          <p:attrName>style.visibility</p:attrName>
                                        </p:attrNameLst>
                                      </p:cBhvr>
                                      <p:to>
                                        <p:strVal val="visible"/>
                                      </p:to>
                                    </p:set>
                                    <p:animEffect transition="in" filter="fade">
                                      <p:cBhvr>
                                        <p:cTn id="52" dur="1000"/>
                                        <p:tgtEl>
                                          <p:spTgt spid="8">
                                            <p:graphicEl>
                                              <a:dgm id="{01F8C2AE-08D7-4D87-BDEF-C168BD152BFF}"/>
                                            </p:graphicEl>
                                          </p:spTgt>
                                        </p:tgtEl>
                                      </p:cBhvr>
                                    </p:animEffect>
                                    <p:anim calcmode="lin" valueType="num">
                                      <p:cBhvr>
                                        <p:cTn id="53" dur="1000" fill="hold"/>
                                        <p:tgtEl>
                                          <p:spTgt spid="8">
                                            <p:graphicEl>
                                              <a:dgm id="{01F8C2AE-08D7-4D87-BDEF-C168BD152BFF}"/>
                                            </p:graphicEl>
                                          </p:spTgt>
                                        </p:tgtEl>
                                        <p:attrNameLst>
                                          <p:attrName>ppt_x</p:attrName>
                                        </p:attrNameLst>
                                      </p:cBhvr>
                                      <p:tavLst>
                                        <p:tav tm="0">
                                          <p:val>
                                            <p:strVal val="#ppt_x"/>
                                          </p:val>
                                        </p:tav>
                                        <p:tav tm="100000">
                                          <p:val>
                                            <p:strVal val="#ppt_x"/>
                                          </p:val>
                                        </p:tav>
                                      </p:tavLst>
                                    </p:anim>
                                    <p:anim calcmode="lin" valueType="num">
                                      <p:cBhvr>
                                        <p:cTn id="54" dur="900" decel="100000" fill="hold"/>
                                        <p:tgtEl>
                                          <p:spTgt spid="8">
                                            <p:graphicEl>
                                              <a:dgm id="{01F8C2AE-08D7-4D87-BDEF-C168BD152BFF}"/>
                                            </p:graphic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8">
                                            <p:graphicEl>
                                              <a:dgm id="{01F8C2AE-08D7-4D87-BDEF-C168BD152BFF}"/>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dre 3"/>
          <p:cNvSpPr/>
          <p:nvPr/>
        </p:nvSpPr>
        <p:spPr>
          <a:xfrm>
            <a:off x="0" y="0"/>
            <a:ext cx="12192000" cy="6858000"/>
          </a:xfrm>
          <a:prstGeom prst="frame">
            <a:avLst>
              <a:gd name="adj1" fmla="val 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solidFill>
                <a:schemeClr val="tx1"/>
              </a:solidFill>
            </a:endParaRPr>
          </a:p>
        </p:txBody>
      </p:sp>
      <p:sp>
        <p:nvSpPr>
          <p:cNvPr id="3" name="Rectangle 2"/>
          <p:cNvSpPr/>
          <p:nvPr/>
        </p:nvSpPr>
        <p:spPr>
          <a:xfrm>
            <a:off x="621592" y="242372"/>
            <a:ext cx="10948831" cy="1200329"/>
          </a:xfrm>
          <a:prstGeom prst="rect">
            <a:avLst/>
          </a:prstGeom>
          <a:noFill/>
        </p:spPr>
        <p:txBody>
          <a:bodyPr wrap="none" lIns="91440" tIns="45720" rIns="91440" bIns="45720">
            <a:spAutoFit/>
          </a:bodyPr>
          <a:lstStyle/>
          <a:p>
            <a:pPr algn="ctr" rtl="1"/>
            <a:r>
              <a:rPr lang="ar-DZ" sz="72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المبحث الثاني: مبادئ وآليات ترسيخ أخلاقيات الأعمال</a:t>
            </a:r>
            <a:endParaRPr lang="fr-FR" sz="72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Rectangle 6"/>
          <p:cNvSpPr/>
          <p:nvPr/>
        </p:nvSpPr>
        <p:spPr>
          <a:xfrm>
            <a:off x="5199797" y="1262240"/>
            <a:ext cx="6670984" cy="584775"/>
          </a:xfrm>
          <a:prstGeom prst="rect">
            <a:avLst/>
          </a:prstGeom>
        </p:spPr>
        <p:txBody>
          <a:bodyPr wrap="square">
            <a:spAutoFit/>
          </a:bodyPr>
          <a:lstStyle/>
          <a:p>
            <a:pPr algn="just" rtl="1"/>
            <a:r>
              <a:rPr lang="ar-DZ" sz="3200" dirty="0" smtClean="0">
                <a:solidFill>
                  <a:schemeClr val="accent2"/>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المطلب الثاني: أبعاد أخلاقيات الأعمال</a:t>
            </a:r>
          </a:p>
        </p:txBody>
      </p:sp>
      <p:pic>
        <p:nvPicPr>
          <p:cNvPr id="5" name="Image 4"/>
          <p:cNvPicPr>
            <a:picLocks noChangeAspect="1"/>
          </p:cNvPicPr>
          <p:nvPr/>
        </p:nvPicPr>
        <p:blipFill>
          <a:blip r:embed="rId2"/>
          <a:stretch>
            <a:fillRect/>
          </a:stretch>
        </p:blipFill>
        <p:spPr>
          <a:xfrm>
            <a:off x="344392" y="1554627"/>
            <a:ext cx="4733925" cy="4733925"/>
          </a:xfrm>
          <a:prstGeom prst="rect">
            <a:avLst/>
          </a:prstGeom>
        </p:spPr>
      </p:pic>
      <p:graphicFrame>
        <p:nvGraphicFramePr>
          <p:cNvPr id="2" name="Diagramme 1"/>
          <p:cNvGraphicFramePr/>
          <p:nvPr>
            <p:extLst>
              <p:ext uri="{D42A27DB-BD31-4B8C-83A1-F6EECF244321}">
                <p14:modId xmlns:p14="http://schemas.microsoft.com/office/powerpoint/2010/main" val="3695423319"/>
              </p:ext>
            </p:extLst>
          </p:nvPr>
        </p:nvGraphicFramePr>
        <p:xfrm>
          <a:off x="4414411" y="1563975"/>
          <a:ext cx="8121981" cy="5191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1756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p:bldAsOne/>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1501</Words>
  <Application>Microsoft Office PowerPoint</Application>
  <PresentationFormat>Grand écran</PresentationFormat>
  <Paragraphs>112</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Arabic Typesetting</vt:lpstr>
      <vt:lpstr>Arial</vt:lpstr>
      <vt:lpstr>Calibri</vt:lpstr>
      <vt:lpstr>Calibri Light</vt:lpstr>
      <vt:lpstr>Courier New</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dz</dc:creator>
  <cp:lastModifiedBy>dz</cp:lastModifiedBy>
  <cp:revision>50</cp:revision>
  <dcterms:created xsi:type="dcterms:W3CDTF">2024-12-06T15:29:28Z</dcterms:created>
  <dcterms:modified xsi:type="dcterms:W3CDTF">2024-12-06T17:08:59Z</dcterms:modified>
</cp:coreProperties>
</file>