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310" r:id="rId2"/>
    <p:sldId id="256" r:id="rId3"/>
    <p:sldId id="258" r:id="rId4"/>
    <p:sldId id="311" r:id="rId5"/>
    <p:sldId id="312" r:id="rId6"/>
    <p:sldId id="313" r:id="rId7"/>
    <p:sldId id="314" r:id="rId8"/>
    <p:sldId id="315" r:id="rId9"/>
    <p:sldId id="316" r:id="rId10"/>
    <p:sldId id="317" r:id="rId11"/>
    <p:sldId id="318" r:id="rId12"/>
    <p:sldId id="319" r:id="rId13"/>
    <p:sldId id="320" r:id="rId14"/>
    <p:sldId id="321" r:id="rId15"/>
    <p:sldId id="322" r:id="rId16"/>
    <p:sldId id="323" r:id="rId17"/>
    <p:sldId id="324" r:id="rId18"/>
    <p:sldId id="325" r:id="rId19"/>
    <p:sldId id="326" r:id="rId20"/>
    <p:sldId id="327" r:id="rId21"/>
    <p:sldId id="328" r:id="rId22"/>
    <p:sldId id="329" r:id="rId23"/>
    <p:sldId id="330" r:id="rId24"/>
    <p:sldId id="331" r:id="rId25"/>
    <p:sldId id="332" r:id="rId26"/>
    <p:sldId id="333" r:id="rId27"/>
    <p:sldId id="334" r:id="rId28"/>
    <p:sldId id="335" r:id="rId29"/>
    <p:sldId id="336" r:id="rId30"/>
    <p:sldId id="309" r:id="rId31"/>
  </p:sldIdLst>
  <p:sldSz cx="12192000" cy="6858000"/>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1C1C"/>
    <a:srgbClr val="422C16"/>
    <a:srgbClr val="0C788E"/>
    <a:srgbClr val="025198"/>
    <a:srgbClr val="000099"/>
    <a:srgbClr val="3366FF"/>
    <a:srgbClr val="996633"/>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5758FB7-9AC5-4552-8A53-C91805E547FA}" styleName="Style à thème 1 - Accentuation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673" autoAdjust="0"/>
    <p:restoredTop sz="93537" autoAdjust="0"/>
  </p:normalViewPr>
  <p:slideViewPr>
    <p:cSldViewPr>
      <p:cViewPr varScale="1">
        <p:scale>
          <a:sx n="88" d="100"/>
          <a:sy n="88" d="100"/>
        </p:scale>
        <p:origin x="787" y="67"/>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35455F-4AFB-4B02-A8AE-1A61D081112E}" type="datetimeFigureOut">
              <a:rPr lang="fr-FR" smtClean="0"/>
              <a:pPr/>
              <a:t>24/02/2024</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43DA07-ACC1-4F78-ADDA-B125C319C04E}" type="slidenum">
              <a:rPr lang="fr-FR" smtClean="0"/>
              <a:pPr/>
              <a:t>‹N°›</a:t>
            </a:fld>
            <a:endParaRPr lang="fr-FR"/>
          </a:p>
        </p:txBody>
      </p:sp>
    </p:spTree>
    <p:extLst>
      <p:ext uri="{BB962C8B-B14F-4D97-AF65-F5344CB8AC3E}">
        <p14:creationId xmlns:p14="http://schemas.microsoft.com/office/powerpoint/2010/main" val="7153859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381000" y="685800"/>
            <a:ext cx="6096000" cy="3429000"/>
          </a:xfrm>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EE43DA07-ACC1-4F78-ADDA-B125C319C04E}" type="slidenum">
              <a:rPr lang="fr-FR" smtClean="0"/>
              <a:pPr/>
              <a:t>2</a:t>
            </a:fld>
            <a:endParaRPr lang="fr-FR"/>
          </a:p>
        </p:txBody>
      </p:sp>
    </p:spTree>
    <p:extLst>
      <p:ext uri="{BB962C8B-B14F-4D97-AF65-F5344CB8AC3E}">
        <p14:creationId xmlns:p14="http://schemas.microsoft.com/office/powerpoint/2010/main" val="2780241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Espace réservé de l'image des diapositives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6041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fr-FR" smtClean="0"/>
          </a:p>
        </p:txBody>
      </p:sp>
      <p:sp>
        <p:nvSpPr>
          <p:cNvPr id="60420" name="Espace réservé du numéro de diapositive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EA8E3FA-5476-4C17-A543-405D2F052340}" type="slidenum">
              <a:rPr lang="fr-FR"/>
              <a:pPr fontAlgn="base">
                <a:spcBef>
                  <a:spcPct val="0"/>
                </a:spcBef>
                <a:spcAft>
                  <a:spcPct val="0"/>
                </a:spcAft>
              </a:pPr>
              <a:t>30</a:t>
            </a:fld>
            <a:endParaRPr lang="fr-FR"/>
          </a:p>
        </p:txBody>
      </p:sp>
    </p:spTree>
    <p:extLst>
      <p:ext uri="{BB962C8B-B14F-4D97-AF65-F5344CB8AC3E}">
        <p14:creationId xmlns:p14="http://schemas.microsoft.com/office/powerpoint/2010/main" val="2209673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endParaRPr lang="es-ES"/>
          </a:p>
        </p:txBody>
      </p:sp>
      <p:sp>
        <p:nvSpPr>
          <p:cNvPr id="5" name="Espace réservé du pied de page 4"/>
          <p:cNvSpPr>
            <a:spLocks noGrp="1"/>
          </p:cNvSpPr>
          <p:nvPr>
            <p:ph type="ftr" sz="quarter" idx="11"/>
          </p:nvPr>
        </p:nvSpPr>
        <p:spPr/>
        <p:txBody>
          <a:bodyPr/>
          <a:lstStyle>
            <a:lvl1pPr>
              <a:defRPr/>
            </a:lvl1pPr>
          </a:lstStyle>
          <a:p>
            <a:endParaRPr lang="es-ES"/>
          </a:p>
        </p:txBody>
      </p:sp>
      <p:sp>
        <p:nvSpPr>
          <p:cNvPr id="6" name="Espace réservé du numéro de diapositive 5"/>
          <p:cNvSpPr>
            <a:spLocks noGrp="1"/>
          </p:cNvSpPr>
          <p:nvPr>
            <p:ph type="sldNum" sz="quarter" idx="12"/>
          </p:nvPr>
        </p:nvSpPr>
        <p:spPr/>
        <p:txBody>
          <a:bodyPr/>
          <a:lstStyle>
            <a:lvl1pPr>
              <a:defRPr/>
            </a:lvl1pPr>
          </a:lstStyle>
          <a:p>
            <a:fld id="{04AF7F54-F234-480B-83C7-FC6BE9E98E23}" type="slidenum">
              <a:rPr lang="es-ES"/>
              <a:pPr/>
              <a:t>‹N°›</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s-ES"/>
          </a:p>
        </p:txBody>
      </p:sp>
      <p:sp>
        <p:nvSpPr>
          <p:cNvPr id="5" name="Espace réservé du pied de page 4"/>
          <p:cNvSpPr>
            <a:spLocks noGrp="1"/>
          </p:cNvSpPr>
          <p:nvPr>
            <p:ph type="ftr" sz="quarter" idx="11"/>
          </p:nvPr>
        </p:nvSpPr>
        <p:spPr/>
        <p:txBody>
          <a:bodyPr/>
          <a:lstStyle>
            <a:lvl1pPr>
              <a:defRPr/>
            </a:lvl1pPr>
          </a:lstStyle>
          <a:p>
            <a:endParaRPr lang="es-ES"/>
          </a:p>
        </p:txBody>
      </p:sp>
      <p:sp>
        <p:nvSpPr>
          <p:cNvPr id="6" name="Espace réservé du numéro de diapositive 5"/>
          <p:cNvSpPr>
            <a:spLocks noGrp="1"/>
          </p:cNvSpPr>
          <p:nvPr>
            <p:ph type="sldNum" sz="quarter" idx="12"/>
          </p:nvPr>
        </p:nvSpPr>
        <p:spPr/>
        <p:txBody>
          <a:bodyPr/>
          <a:lstStyle>
            <a:lvl1pPr>
              <a:defRPr/>
            </a:lvl1pPr>
          </a:lstStyle>
          <a:p>
            <a:fld id="{407AA896-86B2-4009-B245-9223A8927C25}" type="slidenum">
              <a:rPr lang="es-ES"/>
              <a:pPr/>
              <a:t>‹N°›</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s-ES"/>
          </a:p>
        </p:txBody>
      </p:sp>
      <p:sp>
        <p:nvSpPr>
          <p:cNvPr id="5" name="Espace réservé du pied de page 4"/>
          <p:cNvSpPr>
            <a:spLocks noGrp="1"/>
          </p:cNvSpPr>
          <p:nvPr>
            <p:ph type="ftr" sz="quarter" idx="11"/>
          </p:nvPr>
        </p:nvSpPr>
        <p:spPr/>
        <p:txBody>
          <a:bodyPr/>
          <a:lstStyle>
            <a:lvl1pPr>
              <a:defRPr/>
            </a:lvl1pPr>
          </a:lstStyle>
          <a:p>
            <a:endParaRPr lang="es-ES"/>
          </a:p>
        </p:txBody>
      </p:sp>
      <p:sp>
        <p:nvSpPr>
          <p:cNvPr id="6" name="Espace réservé du numéro de diapositive 5"/>
          <p:cNvSpPr>
            <a:spLocks noGrp="1"/>
          </p:cNvSpPr>
          <p:nvPr>
            <p:ph type="sldNum" sz="quarter" idx="12"/>
          </p:nvPr>
        </p:nvSpPr>
        <p:spPr/>
        <p:txBody>
          <a:bodyPr/>
          <a:lstStyle>
            <a:lvl1pPr>
              <a:defRPr/>
            </a:lvl1pPr>
          </a:lstStyle>
          <a:p>
            <a:fld id="{B318DA9D-3A33-4B49-BF43-348AF109680E}" type="slidenum">
              <a:rPr lang="es-ES"/>
              <a:pPr/>
              <a:t>‹N°›</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s-ES"/>
          </a:p>
        </p:txBody>
      </p:sp>
      <p:sp>
        <p:nvSpPr>
          <p:cNvPr id="5" name="Espace réservé du pied de page 4"/>
          <p:cNvSpPr>
            <a:spLocks noGrp="1"/>
          </p:cNvSpPr>
          <p:nvPr>
            <p:ph type="ftr" sz="quarter" idx="11"/>
          </p:nvPr>
        </p:nvSpPr>
        <p:spPr/>
        <p:txBody>
          <a:bodyPr/>
          <a:lstStyle>
            <a:lvl1pPr>
              <a:defRPr/>
            </a:lvl1pPr>
          </a:lstStyle>
          <a:p>
            <a:endParaRPr lang="es-ES"/>
          </a:p>
        </p:txBody>
      </p:sp>
      <p:sp>
        <p:nvSpPr>
          <p:cNvPr id="6" name="Espace réservé du numéro de diapositive 5"/>
          <p:cNvSpPr>
            <a:spLocks noGrp="1"/>
          </p:cNvSpPr>
          <p:nvPr>
            <p:ph type="sldNum" sz="quarter" idx="12"/>
          </p:nvPr>
        </p:nvSpPr>
        <p:spPr/>
        <p:txBody>
          <a:bodyPr/>
          <a:lstStyle>
            <a:lvl1pPr>
              <a:defRPr/>
            </a:lvl1pPr>
          </a:lstStyle>
          <a:p>
            <a:fld id="{9AC7E9D4-8F8C-4E44-AC03-1931369408A1}" type="slidenum">
              <a:rPr lang="es-ES"/>
              <a:pPr/>
              <a:t>‹N°›</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endParaRPr lang="es-ES"/>
          </a:p>
        </p:txBody>
      </p:sp>
      <p:sp>
        <p:nvSpPr>
          <p:cNvPr id="5" name="Espace réservé du pied de page 4"/>
          <p:cNvSpPr>
            <a:spLocks noGrp="1"/>
          </p:cNvSpPr>
          <p:nvPr>
            <p:ph type="ftr" sz="quarter" idx="11"/>
          </p:nvPr>
        </p:nvSpPr>
        <p:spPr/>
        <p:txBody>
          <a:bodyPr/>
          <a:lstStyle>
            <a:lvl1pPr>
              <a:defRPr/>
            </a:lvl1pPr>
          </a:lstStyle>
          <a:p>
            <a:endParaRPr lang="es-ES"/>
          </a:p>
        </p:txBody>
      </p:sp>
      <p:sp>
        <p:nvSpPr>
          <p:cNvPr id="6" name="Espace réservé du numéro de diapositive 5"/>
          <p:cNvSpPr>
            <a:spLocks noGrp="1"/>
          </p:cNvSpPr>
          <p:nvPr>
            <p:ph type="sldNum" sz="quarter" idx="12"/>
          </p:nvPr>
        </p:nvSpPr>
        <p:spPr/>
        <p:txBody>
          <a:bodyPr/>
          <a:lstStyle>
            <a:lvl1pPr>
              <a:defRPr/>
            </a:lvl1pPr>
          </a:lstStyle>
          <a:p>
            <a:fld id="{880E875E-861F-456F-BD6E-0E7456FE8D8A}" type="slidenum">
              <a:rPr lang="es-ES"/>
              <a:pPr/>
              <a:t>‹N°›</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es-ES"/>
          </a:p>
        </p:txBody>
      </p:sp>
      <p:sp>
        <p:nvSpPr>
          <p:cNvPr id="6" name="Espace réservé du pied de page 5"/>
          <p:cNvSpPr>
            <a:spLocks noGrp="1"/>
          </p:cNvSpPr>
          <p:nvPr>
            <p:ph type="ftr" sz="quarter" idx="11"/>
          </p:nvPr>
        </p:nvSpPr>
        <p:spPr/>
        <p:txBody>
          <a:bodyPr/>
          <a:lstStyle>
            <a:lvl1pPr>
              <a:defRPr/>
            </a:lvl1pPr>
          </a:lstStyle>
          <a:p>
            <a:endParaRPr lang="es-ES"/>
          </a:p>
        </p:txBody>
      </p:sp>
      <p:sp>
        <p:nvSpPr>
          <p:cNvPr id="7" name="Espace réservé du numéro de diapositive 6"/>
          <p:cNvSpPr>
            <a:spLocks noGrp="1"/>
          </p:cNvSpPr>
          <p:nvPr>
            <p:ph type="sldNum" sz="quarter" idx="12"/>
          </p:nvPr>
        </p:nvSpPr>
        <p:spPr/>
        <p:txBody>
          <a:bodyPr/>
          <a:lstStyle>
            <a:lvl1pPr>
              <a:defRPr/>
            </a:lvl1pPr>
          </a:lstStyle>
          <a:p>
            <a:fld id="{6EADCA8F-352F-4692-B240-0B88B2A020D4}" type="slidenum">
              <a:rPr lang="es-ES"/>
              <a:pPr/>
              <a:t>‹N°›</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es-ES"/>
          </a:p>
        </p:txBody>
      </p:sp>
      <p:sp>
        <p:nvSpPr>
          <p:cNvPr id="8" name="Espace réservé du pied de page 7"/>
          <p:cNvSpPr>
            <a:spLocks noGrp="1"/>
          </p:cNvSpPr>
          <p:nvPr>
            <p:ph type="ftr" sz="quarter" idx="11"/>
          </p:nvPr>
        </p:nvSpPr>
        <p:spPr/>
        <p:txBody>
          <a:bodyPr/>
          <a:lstStyle>
            <a:lvl1pPr>
              <a:defRPr/>
            </a:lvl1pPr>
          </a:lstStyle>
          <a:p>
            <a:endParaRPr lang="es-ES"/>
          </a:p>
        </p:txBody>
      </p:sp>
      <p:sp>
        <p:nvSpPr>
          <p:cNvPr id="9" name="Espace réservé du numéro de diapositive 8"/>
          <p:cNvSpPr>
            <a:spLocks noGrp="1"/>
          </p:cNvSpPr>
          <p:nvPr>
            <p:ph type="sldNum" sz="quarter" idx="12"/>
          </p:nvPr>
        </p:nvSpPr>
        <p:spPr/>
        <p:txBody>
          <a:bodyPr/>
          <a:lstStyle>
            <a:lvl1pPr>
              <a:defRPr/>
            </a:lvl1pPr>
          </a:lstStyle>
          <a:p>
            <a:fld id="{6B69D852-C745-48D2-897A-B1AD3351A4D7}" type="slidenum">
              <a:rPr lang="es-ES"/>
              <a:pPr/>
              <a:t>‹N°›</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es-ES"/>
          </a:p>
        </p:txBody>
      </p:sp>
      <p:sp>
        <p:nvSpPr>
          <p:cNvPr id="4" name="Espace réservé du pied de page 3"/>
          <p:cNvSpPr>
            <a:spLocks noGrp="1"/>
          </p:cNvSpPr>
          <p:nvPr>
            <p:ph type="ftr" sz="quarter" idx="11"/>
          </p:nvPr>
        </p:nvSpPr>
        <p:spPr/>
        <p:txBody>
          <a:bodyPr/>
          <a:lstStyle>
            <a:lvl1pPr>
              <a:defRPr/>
            </a:lvl1pPr>
          </a:lstStyle>
          <a:p>
            <a:endParaRPr lang="es-ES"/>
          </a:p>
        </p:txBody>
      </p:sp>
      <p:sp>
        <p:nvSpPr>
          <p:cNvPr id="5" name="Espace réservé du numéro de diapositive 4"/>
          <p:cNvSpPr>
            <a:spLocks noGrp="1"/>
          </p:cNvSpPr>
          <p:nvPr>
            <p:ph type="sldNum" sz="quarter" idx="12"/>
          </p:nvPr>
        </p:nvSpPr>
        <p:spPr/>
        <p:txBody>
          <a:bodyPr/>
          <a:lstStyle>
            <a:lvl1pPr>
              <a:defRPr/>
            </a:lvl1pPr>
          </a:lstStyle>
          <a:p>
            <a:fld id="{FCA885D6-63AB-4B68-84A0-756BD5166A5E}" type="slidenum">
              <a:rPr lang="es-ES"/>
              <a:pPr/>
              <a:t>‹N°›</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es-ES"/>
          </a:p>
        </p:txBody>
      </p:sp>
      <p:sp>
        <p:nvSpPr>
          <p:cNvPr id="3" name="Espace réservé du pied de page 2"/>
          <p:cNvSpPr>
            <a:spLocks noGrp="1"/>
          </p:cNvSpPr>
          <p:nvPr>
            <p:ph type="ftr" sz="quarter" idx="11"/>
          </p:nvPr>
        </p:nvSpPr>
        <p:spPr/>
        <p:txBody>
          <a:bodyPr/>
          <a:lstStyle>
            <a:lvl1pPr>
              <a:defRPr/>
            </a:lvl1pPr>
          </a:lstStyle>
          <a:p>
            <a:endParaRPr lang="es-ES"/>
          </a:p>
        </p:txBody>
      </p:sp>
      <p:sp>
        <p:nvSpPr>
          <p:cNvPr id="4" name="Espace réservé du numéro de diapositive 3"/>
          <p:cNvSpPr>
            <a:spLocks noGrp="1"/>
          </p:cNvSpPr>
          <p:nvPr>
            <p:ph type="sldNum" sz="quarter" idx="12"/>
          </p:nvPr>
        </p:nvSpPr>
        <p:spPr/>
        <p:txBody>
          <a:bodyPr/>
          <a:lstStyle>
            <a:lvl1pPr>
              <a:defRPr/>
            </a:lvl1pPr>
          </a:lstStyle>
          <a:p>
            <a:fld id="{DC34485E-6B08-4F15-A9FF-FF6A3984455B}" type="slidenum">
              <a:rPr lang="es-ES"/>
              <a:pPr/>
              <a:t>‹N°›</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s-ES"/>
          </a:p>
        </p:txBody>
      </p:sp>
      <p:sp>
        <p:nvSpPr>
          <p:cNvPr id="6" name="Espace réservé du pied de page 5"/>
          <p:cNvSpPr>
            <a:spLocks noGrp="1"/>
          </p:cNvSpPr>
          <p:nvPr>
            <p:ph type="ftr" sz="quarter" idx="11"/>
          </p:nvPr>
        </p:nvSpPr>
        <p:spPr/>
        <p:txBody>
          <a:bodyPr/>
          <a:lstStyle>
            <a:lvl1pPr>
              <a:defRPr/>
            </a:lvl1pPr>
          </a:lstStyle>
          <a:p>
            <a:endParaRPr lang="es-ES"/>
          </a:p>
        </p:txBody>
      </p:sp>
      <p:sp>
        <p:nvSpPr>
          <p:cNvPr id="7" name="Espace réservé du numéro de diapositive 6"/>
          <p:cNvSpPr>
            <a:spLocks noGrp="1"/>
          </p:cNvSpPr>
          <p:nvPr>
            <p:ph type="sldNum" sz="quarter" idx="12"/>
          </p:nvPr>
        </p:nvSpPr>
        <p:spPr/>
        <p:txBody>
          <a:bodyPr/>
          <a:lstStyle>
            <a:lvl1pPr>
              <a:defRPr/>
            </a:lvl1pPr>
          </a:lstStyle>
          <a:p>
            <a:fld id="{EC812A30-540E-4F40-AE48-520FBCC6AF51}" type="slidenum">
              <a:rPr lang="es-ES"/>
              <a:pPr/>
              <a:t>‹N°›</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endParaRPr lang="es-ES"/>
          </a:p>
        </p:txBody>
      </p:sp>
      <p:sp>
        <p:nvSpPr>
          <p:cNvPr id="6" name="Espace réservé du pied de page 5"/>
          <p:cNvSpPr>
            <a:spLocks noGrp="1"/>
          </p:cNvSpPr>
          <p:nvPr>
            <p:ph type="ftr" sz="quarter" idx="11"/>
          </p:nvPr>
        </p:nvSpPr>
        <p:spPr/>
        <p:txBody>
          <a:bodyPr/>
          <a:lstStyle>
            <a:lvl1pPr>
              <a:defRPr/>
            </a:lvl1pPr>
          </a:lstStyle>
          <a:p>
            <a:endParaRPr lang="es-ES"/>
          </a:p>
        </p:txBody>
      </p:sp>
      <p:sp>
        <p:nvSpPr>
          <p:cNvPr id="7" name="Espace réservé du numéro de diapositive 6"/>
          <p:cNvSpPr>
            <a:spLocks noGrp="1"/>
          </p:cNvSpPr>
          <p:nvPr>
            <p:ph type="sldNum" sz="quarter" idx="12"/>
          </p:nvPr>
        </p:nvSpPr>
        <p:spPr/>
        <p:txBody>
          <a:bodyPr/>
          <a:lstStyle>
            <a:lvl1pPr>
              <a:defRPr/>
            </a:lvl1pPr>
          </a:lstStyle>
          <a:p>
            <a:fld id="{1C198720-470C-487D-9948-365EE1EDD10B}" type="slidenum">
              <a:rPr lang="es-ES"/>
              <a:pPr/>
              <a:t>‹N°›</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71872C3-DB97-42AC-B712-7B218AA87914}" type="slidenum">
              <a:rPr lang="es-ES"/>
              <a:pPr/>
              <a:t>‹N°›</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6" descr="Sans"/>
          <p:cNvPicPr>
            <a:picLocks noChangeAspect="1" noChangeArrowheads="1"/>
          </p:cNvPicPr>
          <p:nvPr/>
        </p:nvPicPr>
        <p:blipFill>
          <a:blip r:embed="rId2" cstate="print"/>
          <a:srcRect/>
          <a:stretch>
            <a:fillRect/>
          </a:stretch>
        </p:blipFill>
        <p:spPr bwMode="auto">
          <a:xfrm>
            <a:off x="0" y="0"/>
            <a:ext cx="12192000" cy="6858000"/>
          </a:xfrm>
          <a:prstGeom prst="rect">
            <a:avLst/>
          </a:prstGeom>
          <a:noFill/>
          <a:ln w="9525">
            <a:noFill/>
            <a:miter lim="800000"/>
            <a:headEnd/>
            <a:tailEnd/>
          </a:ln>
        </p:spPr>
      </p:pic>
    </p:spTree>
    <p:extLst>
      <p:ext uri="{BB962C8B-B14F-4D97-AF65-F5344CB8AC3E}">
        <p14:creationId xmlns:p14="http://schemas.microsoft.com/office/powerpoint/2010/main" val="70727550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Action éventuelle sur la demande</a:t>
            </a:r>
          </a:p>
        </p:txBody>
      </p:sp>
      <p:sp>
        <p:nvSpPr>
          <p:cNvPr id="5" name="Rectangle 4"/>
          <p:cNvSpPr/>
          <p:nvPr/>
        </p:nvSpPr>
        <p:spPr>
          <a:xfrm>
            <a:off x="263352" y="1628800"/>
            <a:ext cx="11377264" cy="3970318"/>
          </a:xfrm>
          <a:prstGeom prst="rect">
            <a:avLst/>
          </a:prstGeom>
        </p:spPr>
        <p:txBody>
          <a:bodyPr wrap="square">
            <a:spAutoFit/>
          </a:bodyPr>
          <a:lstStyle/>
          <a:p>
            <a:pPr marL="0" marR="0">
              <a:spcBef>
                <a:spcPts val="0"/>
              </a:spcBef>
              <a:spcAft>
                <a:spcPts val="0"/>
              </a:spcAft>
            </a:pPr>
            <a:r>
              <a:rPr lang="fr-FR" sz="2800" b="1" i="1" dirty="0" smtClean="0">
                <a:latin typeface="Times New Roman" panose="02020603050405020304" pitchFamily="18" charset="0"/>
                <a:ea typeface="Times New Roman" panose="02020603050405020304" pitchFamily="18" charset="0"/>
              </a:rPr>
              <a:t>Information </a:t>
            </a:r>
            <a:r>
              <a:rPr lang="fr-FR" sz="2800" b="1" i="1" dirty="0">
                <a:latin typeface="Times New Roman" panose="02020603050405020304" pitchFamily="18" charset="0"/>
                <a:ea typeface="Times New Roman" panose="02020603050405020304" pitchFamily="18" charset="0"/>
              </a:rPr>
              <a:t>des usagers et réduction de la consommation</a:t>
            </a:r>
            <a:endParaRPr lang="fr-FR" sz="2800" dirty="0">
              <a:latin typeface="Times New Roman" panose="02020603050405020304" pitchFamily="18" charset="0"/>
              <a:ea typeface="Times New Roman" panose="02020603050405020304" pitchFamily="18" charset="0"/>
            </a:endParaRPr>
          </a:p>
          <a:p>
            <a:pPr marL="0" marR="0">
              <a:spcBef>
                <a:spcPts val="0"/>
              </a:spcBef>
              <a:spcAft>
                <a:spcPts val="0"/>
              </a:spcAft>
            </a:pPr>
            <a:r>
              <a:rPr lang="fr-FR" sz="2800" dirty="0">
                <a:latin typeface="Times New Roman" panose="02020603050405020304" pitchFamily="18" charset="0"/>
                <a:ea typeface="Times New Roman" panose="02020603050405020304" pitchFamily="18" charset="0"/>
              </a:rPr>
              <a:t>L'exploitant peut informer les </a:t>
            </a:r>
            <a:r>
              <a:rPr lang="fr-FR" sz="2800" dirty="0" smtClean="0">
                <a:latin typeface="Times New Roman" panose="02020603050405020304" pitchFamily="18" charset="0"/>
                <a:ea typeface="Times New Roman" panose="02020603050405020304" pitchFamily="18" charset="0"/>
              </a:rPr>
              <a:t>consommateurs  </a:t>
            </a:r>
            <a:r>
              <a:rPr lang="fr-FR" sz="2800" dirty="0">
                <a:latin typeface="Times New Roman" panose="02020603050405020304" pitchFamily="18" charset="0"/>
                <a:ea typeface="Times New Roman" panose="02020603050405020304" pitchFamily="18" charset="0"/>
              </a:rPr>
              <a:t>de la situation et leur demander de réduire leur consommation d'eau. Cette mesure peut être efficace si elle est bien communiquée et si les </a:t>
            </a:r>
            <a:r>
              <a:rPr lang="fr-FR" sz="2800" dirty="0" smtClean="0">
                <a:latin typeface="Times New Roman" panose="02020603050405020304" pitchFamily="18" charset="0"/>
                <a:ea typeface="Times New Roman" panose="02020603050405020304" pitchFamily="18" charset="0"/>
              </a:rPr>
              <a:t>consommateurs  </a:t>
            </a:r>
            <a:r>
              <a:rPr lang="fr-FR" sz="2800" dirty="0">
                <a:latin typeface="Times New Roman" panose="02020603050405020304" pitchFamily="18" charset="0"/>
                <a:ea typeface="Times New Roman" panose="02020603050405020304" pitchFamily="18" charset="0"/>
              </a:rPr>
              <a:t>sont sensibilisés à la nécessité de préserver la ressource en eau.</a:t>
            </a:r>
          </a:p>
          <a:p>
            <a:pPr marL="0" marR="0">
              <a:spcBef>
                <a:spcPts val="0"/>
              </a:spcBef>
              <a:spcAft>
                <a:spcPts val="0"/>
              </a:spcAft>
            </a:pPr>
            <a:r>
              <a:rPr lang="fr-FR" sz="2800" b="1" i="1" dirty="0">
                <a:latin typeface="Times New Roman" panose="02020603050405020304" pitchFamily="18" charset="0"/>
                <a:ea typeface="Times New Roman" panose="02020603050405020304" pitchFamily="18" charset="0"/>
              </a:rPr>
              <a:t>Gestion de la pénurie par des coupures d'eau tournantes</a:t>
            </a:r>
            <a:endParaRPr lang="fr-FR" sz="2800" i="1" dirty="0">
              <a:latin typeface="Times New Roman" panose="02020603050405020304" pitchFamily="18" charset="0"/>
              <a:ea typeface="Times New Roman" panose="02020603050405020304" pitchFamily="18" charset="0"/>
            </a:endParaRPr>
          </a:p>
          <a:p>
            <a:r>
              <a:rPr lang="fr-FR" sz="2800" dirty="0">
                <a:latin typeface="Times New Roman" panose="02020603050405020304" pitchFamily="18" charset="0"/>
                <a:ea typeface="Times New Roman" panose="02020603050405020304" pitchFamily="18" charset="0"/>
              </a:rPr>
              <a:t>En cas de pénurie grave, l'exploitant peut organiser des coupures d'eau tournantes par secteur. Cette mesure permet de répartir la pénurie entre les différents usagers et de limiter son impact sur chacun d'eux.</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4578016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Pompage d'essai</a:t>
            </a:r>
          </a:p>
        </p:txBody>
      </p:sp>
      <p:sp>
        <p:nvSpPr>
          <p:cNvPr id="5" name="Rectangle 4"/>
          <p:cNvSpPr/>
          <p:nvPr/>
        </p:nvSpPr>
        <p:spPr>
          <a:xfrm>
            <a:off x="335360" y="908720"/>
            <a:ext cx="11377264" cy="5262979"/>
          </a:xfrm>
          <a:prstGeom prst="rect">
            <a:avLst/>
          </a:prstGeom>
        </p:spPr>
        <p:txBody>
          <a:bodyPr wrap="square">
            <a:spAutoFit/>
          </a:bodyPr>
          <a:lstStyle/>
          <a:p>
            <a:pPr marL="0" marR="0">
              <a:lnSpc>
                <a:spcPct val="150000"/>
              </a:lnSpc>
            </a:pPr>
            <a:r>
              <a:rPr lang="fr-FR" sz="2800" dirty="0" smtClean="0">
                <a:latin typeface="Times New Roman" panose="02020603050405020304" pitchFamily="18" charset="0"/>
                <a:ea typeface="Times New Roman" panose="02020603050405020304" pitchFamily="18" charset="0"/>
              </a:rPr>
              <a:t>Les </a:t>
            </a:r>
            <a:r>
              <a:rPr lang="fr-FR" sz="2800" dirty="0">
                <a:latin typeface="Times New Roman" panose="02020603050405020304" pitchFamily="18" charset="0"/>
                <a:ea typeface="Times New Roman" panose="02020603050405020304" pitchFamily="18" charset="0"/>
              </a:rPr>
              <a:t>pompages d'essai doivent être réalisés après le nettoyage et/ou le développement d'un ouvrage. Ils permettent de déterminer :</a:t>
            </a:r>
          </a:p>
          <a:p>
            <a:pPr marL="0" marR="0">
              <a:lnSpc>
                <a:spcPct val="150000"/>
              </a:lnSpc>
            </a:pPr>
            <a:r>
              <a:rPr lang="fr-FR" sz="2800" dirty="0">
                <a:latin typeface="Times New Roman" panose="02020603050405020304" pitchFamily="18" charset="0"/>
                <a:ea typeface="Times New Roman" panose="02020603050405020304" pitchFamily="18" charset="0"/>
              </a:rPr>
              <a:t>- les caractéristiques du complexe aquifère/ouvrage, avec la courbe caractéristique, s = f (Q), véritable fiche d'identité de l'ouvrage, établie d'après les pompages d'essai par </a:t>
            </a:r>
            <a:r>
              <a:rPr lang="fr-FR" sz="2800" dirty="0" smtClean="0">
                <a:latin typeface="Times New Roman" panose="02020603050405020304" pitchFamily="18" charset="0"/>
                <a:ea typeface="Times New Roman" panose="02020603050405020304" pitchFamily="18" charset="0"/>
              </a:rPr>
              <a:t>paliers;</a:t>
            </a:r>
            <a:endParaRPr lang="fr-FR" sz="2800" dirty="0">
              <a:latin typeface="Times New Roman" panose="02020603050405020304" pitchFamily="18" charset="0"/>
              <a:ea typeface="Times New Roman" panose="02020603050405020304" pitchFamily="18" charset="0"/>
            </a:endParaRPr>
          </a:p>
          <a:p>
            <a:pPr marL="0" marR="0">
              <a:lnSpc>
                <a:spcPct val="150000"/>
              </a:lnSpc>
            </a:pPr>
            <a:r>
              <a:rPr lang="fr-FR" sz="2800" dirty="0" smtClean="0">
                <a:latin typeface="Times New Roman" panose="02020603050405020304" pitchFamily="18" charset="0"/>
                <a:ea typeface="Times New Roman" panose="02020603050405020304" pitchFamily="18" charset="0"/>
              </a:rPr>
              <a:t>- </a:t>
            </a:r>
            <a:r>
              <a:rPr lang="fr-FR" sz="2800" dirty="0">
                <a:latin typeface="Times New Roman" panose="02020603050405020304" pitchFamily="18" charset="0"/>
                <a:ea typeface="Times New Roman" panose="02020603050405020304" pitchFamily="18" charset="0"/>
              </a:rPr>
              <a:t>les conditions d'exploitation de l'ouvrage ;</a:t>
            </a:r>
          </a:p>
          <a:p>
            <a:pPr marL="0" marR="0">
              <a:lnSpc>
                <a:spcPct val="150000"/>
              </a:lnSpc>
            </a:pPr>
            <a:r>
              <a:rPr lang="fr-FR" sz="2800" dirty="0">
                <a:latin typeface="Times New Roman" panose="02020603050405020304" pitchFamily="18" charset="0"/>
                <a:ea typeface="Times New Roman" panose="02020603050405020304" pitchFamily="18" charset="0"/>
              </a:rPr>
              <a:t>- l'évolution des rabattements en fonction du débit et du temps pour une exploitation de longue durée.</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82405489"/>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Pompage d'essai</a:t>
            </a:r>
          </a:p>
        </p:txBody>
      </p:sp>
      <p:pic>
        <p:nvPicPr>
          <p:cNvPr id="6" name="Image 5"/>
          <p:cNvPicPr/>
          <p:nvPr/>
        </p:nvPicPr>
        <p:blipFill rotWithShape="1">
          <a:blip r:embed="rId2"/>
          <a:srcRect b="6091"/>
          <a:stretch/>
        </p:blipFill>
        <p:spPr bwMode="auto">
          <a:xfrm>
            <a:off x="4079776" y="0"/>
            <a:ext cx="7776904" cy="685800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51198736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Pompages d'essai en régime permanent</a:t>
            </a:r>
          </a:p>
        </p:txBody>
      </p:sp>
      <p:sp>
        <p:nvSpPr>
          <p:cNvPr id="5" name="Rectangle 4"/>
          <p:cNvSpPr/>
          <p:nvPr/>
        </p:nvSpPr>
        <p:spPr>
          <a:xfrm>
            <a:off x="335360" y="1916832"/>
            <a:ext cx="11377264" cy="3246530"/>
          </a:xfrm>
          <a:prstGeom prst="rect">
            <a:avLst/>
          </a:prstGeom>
        </p:spPr>
        <p:txBody>
          <a:bodyPr wrap="square">
            <a:spAutoFit/>
          </a:bodyPr>
          <a:lstStyle/>
          <a:p>
            <a:pPr marL="0" marR="0">
              <a:lnSpc>
                <a:spcPct val="150000"/>
              </a:lnSpc>
            </a:pPr>
            <a:r>
              <a:rPr lang="fr-FR" sz="2800" dirty="0" smtClean="0">
                <a:latin typeface="Times New Roman" panose="02020603050405020304" pitchFamily="18" charset="0"/>
                <a:ea typeface="Times New Roman" panose="02020603050405020304" pitchFamily="18" charset="0"/>
              </a:rPr>
              <a:t>Le </a:t>
            </a:r>
            <a:r>
              <a:rPr lang="fr-FR" sz="2800" dirty="0">
                <a:latin typeface="Times New Roman" panose="02020603050405020304" pitchFamily="18" charset="0"/>
                <a:ea typeface="Times New Roman" panose="02020603050405020304" pitchFamily="18" charset="0"/>
              </a:rPr>
              <a:t>pompage d'essai par paliers de courtes durées évalue les caractéristiques du complexe aquifère/ouvrage de captage. Ce sont : les débits critiques, le débit spécifique, le débit spécifique relatif, les pertes de charge dans l'ouvrage et son environnement immédiat et le débit maximum d'exploitation ou productivité. </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5681046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Pompages d'essai en régime permanent</a:t>
            </a:r>
          </a:p>
        </p:txBody>
      </p:sp>
      <p:sp>
        <p:nvSpPr>
          <p:cNvPr id="5" name="Rectangle 4"/>
          <p:cNvSpPr/>
          <p:nvPr/>
        </p:nvSpPr>
        <p:spPr>
          <a:xfrm>
            <a:off x="335360" y="1268760"/>
            <a:ext cx="11377264" cy="5262979"/>
          </a:xfrm>
          <a:prstGeom prst="rect">
            <a:avLst/>
          </a:prstGeom>
        </p:spPr>
        <p:txBody>
          <a:bodyPr wrap="square">
            <a:spAutoFit/>
          </a:bodyPr>
          <a:lstStyle/>
          <a:p>
            <a:pPr marL="0" marR="0">
              <a:lnSpc>
                <a:spcPct val="150000"/>
              </a:lnSpc>
            </a:pPr>
            <a:r>
              <a:rPr lang="fr-FR" sz="2800" dirty="0" smtClean="0">
                <a:latin typeface="Times New Roman" panose="02020603050405020304" pitchFamily="18" charset="0"/>
                <a:ea typeface="Times New Roman" panose="02020603050405020304" pitchFamily="18" charset="0"/>
              </a:rPr>
              <a:t>Il </a:t>
            </a:r>
            <a:r>
              <a:rPr lang="fr-FR" sz="2800" dirty="0">
                <a:latin typeface="Times New Roman" panose="02020603050405020304" pitchFamily="18" charset="0"/>
                <a:ea typeface="Times New Roman" panose="02020603050405020304" pitchFamily="18" charset="0"/>
              </a:rPr>
              <a:t>permet d'établir le programme d'équipement technique de l'ouvrage : tubage, crépine et massif filtrant, puissance de la pompe, etc.</a:t>
            </a:r>
          </a:p>
          <a:p>
            <a:pPr marL="0" marR="0">
              <a:lnSpc>
                <a:spcPct val="150000"/>
              </a:lnSpc>
            </a:pPr>
            <a:r>
              <a:rPr lang="fr-FR" sz="2800" dirty="0">
                <a:latin typeface="Times New Roman" panose="02020603050405020304" pitchFamily="18" charset="0"/>
                <a:ea typeface="Times New Roman" panose="02020603050405020304" pitchFamily="18" charset="0"/>
              </a:rPr>
              <a:t>Le but principal des pompages d'essai par paliers est de déterminer la courbe caractéristique du puits, s = f (Q), soit l'évolution du rabattement en fonction du débit de pompage, et le débit critique </a:t>
            </a:r>
            <a:r>
              <a:rPr lang="fr-FR" sz="2800" dirty="0" err="1">
                <a:latin typeface="Times New Roman" panose="02020603050405020304" pitchFamily="18" charset="0"/>
                <a:ea typeface="Times New Roman" panose="02020603050405020304" pitchFamily="18" charset="0"/>
              </a:rPr>
              <a:t>Qc</a:t>
            </a:r>
            <a:r>
              <a:rPr lang="fr-FR" sz="2800" dirty="0">
                <a:latin typeface="Times New Roman" panose="02020603050405020304" pitchFamily="18" charset="0"/>
                <a:ea typeface="Times New Roman" panose="02020603050405020304" pitchFamily="18" charset="0"/>
              </a:rPr>
              <a:t> ·</a:t>
            </a:r>
          </a:p>
          <a:p>
            <a:pPr marL="0" marR="0">
              <a:lnSpc>
                <a:spcPct val="150000"/>
              </a:lnSpc>
            </a:pPr>
            <a:r>
              <a:rPr lang="fr-FR" sz="2800" dirty="0">
                <a:latin typeface="Times New Roman" panose="02020603050405020304" pitchFamily="18" charset="0"/>
                <a:ea typeface="Times New Roman" panose="02020603050405020304" pitchFamily="18" charset="0"/>
              </a:rPr>
              <a:t>Un pompage d'essai par paliers se réalise généralement en quatre, par- fois trois paliers de pompage. La courbe caractéristique est obtenue en représentant sur un graphique la relation débit-rabattement.</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659176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Pompages d'essai en régime permanent</a:t>
            </a:r>
          </a:p>
        </p:txBody>
      </p:sp>
      <p:sp>
        <p:nvSpPr>
          <p:cNvPr id="5" name="Rectangle 4"/>
          <p:cNvSpPr/>
          <p:nvPr/>
        </p:nvSpPr>
        <p:spPr>
          <a:xfrm>
            <a:off x="335360" y="1268760"/>
            <a:ext cx="11377264" cy="4539191"/>
          </a:xfrm>
          <a:prstGeom prst="rect">
            <a:avLst/>
          </a:prstGeom>
        </p:spPr>
        <p:txBody>
          <a:bodyPr wrap="square">
            <a:spAutoFit/>
          </a:bodyPr>
          <a:lstStyle/>
          <a:p>
            <a:pPr marL="0" marR="0">
              <a:lnSpc>
                <a:spcPct val="150000"/>
              </a:lnSpc>
            </a:pPr>
            <a:r>
              <a:rPr lang="fr-FR" sz="2800" dirty="0">
                <a:latin typeface="Times New Roman" panose="02020603050405020304" pitchFamily="18" charset="0"/>
                <a:ea typeface="Times New Roman" panose="02020603050405020304" pitchFamily="18" charset="0"/>
              </a:rPr>
              <a:t>Sur le plan de la méthodologie de mise en œuvre plusieurs pratiques s'affrontent :</a:t>
            </a:r>
          </a:p>
          <a:p>
            <a:pPr marL="0" marR="0">
              <a:lnSpc>
                <a:spcPct val="150000"/>
              </a:lnSpc>
            </a:pPr>
            <a:r>
              <a:rPr lang="fr-FR" sz="2800" dirty="0">
                <a:latin typeface="Times New Roman" panose="02020603050405020304" pitchFamily="18" charset="0"/>
                <a:ea typeface="Times New Roman" panose="02020603050405020304" pitchFamily="18" charset="0"/>
              </a:rPr>
              <a:t>- </a:t>
            </a:r>
            <a:r>
              <a:rPr lang="fr-FR" sz="2800" b="1" dirty="0">
                <a:latin typeface="Times New Roman" panose="02020603050405020304" pitchFamily="18" charset="0"/>
                <a:ea typeface="Times New Roman" panose="02020603050405020304" pitchFamily="18" charset="0"/>
              </a:rPr>
              <a:t>Réalisation de l'essai en régime : permanent.</a:t>
            </a:r>
            <a:endParaRPr lang="fr-FR" sz="2800" dirty="0">
              <a:latin typeface="Times New Roman" panose="02020603050405020304" pitchFamily="18" charset="0"/>
              <a:ea typeface="Times New Roman" panose="02020603050405020304" pitchFamily="18" charset="0"/>
            </a:endParaRPr>
          </a:p>
          <a:p>
            <a:pPr marL="0" marR="0">
              <a:lnSpc>
                <a:spcPct val="150000"/>
              </a:lnSpc>
            </a:pPr>
            <a:r>
              <a:rPr lang="fr-FR" sz="2800" dirty="0">
                <a:latin typeface="Times New Roman" panose="02020603050405020304" pitchFamily="18" charset="0"/>
                <a:ea typeface="Times New Roman" panose="02020603050405020304" pitchFamily="18" charset="0"/>
              </a:rPr>
              <a:t>C'est l'idéal, il s'agit de pomper à des débits Q1, Q2, Q3, etc., pendant un temps qui peut être plus ou moins long mais jusqu'à obtention d'une stabilisation (régime permanent). On peut ainsi associer à un débit Q1 un rabattement S1 correspondant.</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414032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Pompages d'essai en régime permanent</a:t>
            </a:r>
          </a:p>
        </p:txBody>
      </p:sp>
      <p:sp>
        <p:nvSpPr>
          <p:cNvPr id="5" name="Rectangle 4"/>
          <p:cNvSpPr/>
          <p:nvPr/>
        </p:nvSpPr>
        <p:spPr>
          <a:xfrm>
            <a:off x="191344" y="836712"/>
            <a:ext cx="11377264" cy="5831853"/>
          </a:xfrm>
          <a:prstGeom prst="rect">
            <a:avLst/>
          </a:prstGeom>
        </p:spPr>
        <p:txBody>
          <a:bodyPr wrap="square">
            <a:spAutoFit/>
          </a:bodyPr>
          <a:lstStyle/>
          <a:p>
            <a:pPr marL="0" marR="0">
              <a:lnSpc>
                <a:spcPct val="150000"/>
              </a:lnSpc>
            </a:pPr>
            <a:r>
              <a:rPr lang="fr-FR" sz="2800" dirty="0">
                <a:latin typeface="Times New Roman" panose="02020603050405020304" pitchFamily="18" charset="0"/>
                <a:ea typeface="Times New Roman" panose="02020603050405020304" pitchFamily="18" charset="0"/>
              </a:rPr>
              <a:t>- </a:t>
            </a:r>
            <a:r>
              <a:rPr lang="fr-FR" sz="2800" b="1" dirty="0">
                <a:latin typeface="Times New Roman" panose="02020603050405020304" pitchFamily="18" charset="0"/>
                <a:ea typeface="Times New Roman" panose="02020603050405020304" pitchFamily="18" charset="0"/>
              </a:rPr>
              <a:t>Réalisation de l'essai en régime : quasi-permanent.</a:t>
            </a:r>
            <a:r>
              <a:rPr lang="fr-FR" sz="2800" dirty="0">
                <a:latin typeface="Times New Roman" panose="02020603050405020304" pitchFamily="18" charset="0"/>
                <a:ea typeface="Times New Roman" panose="02020603050405020304" pitchFamily="18" charset="0"/>
              </a:rPr>
              <a:t> </a:t>
            </a:r>
          </a:p>
          <a:p>
            <a:pPr marL="0" marR="0">
              <a:lnSpc>
                <a:spcPct val="150000"/>
              </a:lnSpc>
            </a:pPr>
            <a:r>
              <a:rPr lang="fr-FR" sz="2800" dirty="0">
                <a:latin typeface="Times New Roman" panose="02020603050405020304" pitchFamily="18" charset="0"/>
                <a:ea typeface="Times New Roman" panose="02020603050405020304" pitchFamily="18" charset="0"/>
              </a:rPr>
              <a:t>C'est le plus répandu mais plus on se rapproche du « quasi » plus on observe des pseudo-stabilisations et moins l'essai a de sens. Ces essais ne permettent pas de calculer les valeurs absolues des paramètres hydrodynamiques avec une validité acceptable.</a:t>
            </a:r>
          </a:p>
          <a:p>
            <a:pPr marL="0" marR="0">
              <a:lnSpc>
                <a:spcPct val="150000"/>
              </a:lnSpc>
            </a:pPr>
            <a:r>
              <a:rPr lang="fr-FR" sz="2800" dirty="0">
                <a:latin typeface="Times New Roman" panose="02020603050405020304" pitchFamily="18" charset="0"/>
                <a:ea typeface="Times New Roman" panose="02020603050405020304" pitchFamily="18" charset="0"/>
              </a:rPr>
              <a:t>Le niveau statique initial sera mesuré avant la mise en marche de la pompe, dès l'arrivée sur le chantier. Avant le début de l'essai, la veille si possible, la pompe est mise en marche une dizaine de minutes, vanne d'exhaure ouverte à fond afin de mesurer le débit maximal de production de l'ouvrage, soit </a:t>
            </a:r>
            <a:r>
              <a:rPr lang="fr-FR" sz="2800" dirty="0" err="1">
                <a:latin typeface="Times New Roman" panose="02020603050405020304" pitchFamily="18" charset="0"/>
                <a:ea typeface="Times New Roman" panose="02020603050405020304" pitchFamily="18" charset="0"/>
              </a:rPr>
              <a:t>Qmax</a:t>
            </a:r>
            <a:r>
              <a:rPr lang="fr-FR" sz="2800" dirty="0">
                <a:latin typeface="Times New Roman" panose="02020603050405020304" pitchFamily="18" charset="0"/>
                <a:ea typeface="Times New Roman" panose="02020603050405020304" pitchFamily="18" charset="0"/>
              </a:rPr>
              <a:t>.</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2577178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Pompages d'essai en régime permanent</a:t>
            </a:r>
          </a:p>
        </p:txBody>
      </p:sp>
      <mc:AlternateContent xmlns:mc="http://schemas.openxmlformats.org/markup-compatibility/2006">
        <mc:Choice xmlns:a14="http://schemas.microsoft.com/office/drawing/2010/main" Requires="a14">
          <p:sp>
            <p:nvSpPr>
              <p:cNvPr id="5" name="Rectangle 4"/>
              <p:cNvSpPr/>
              <p:nvPr/>
            </p:nvSpPr>
            <p:spPr>
              <a:xfrm>
                <a:off x="263352" y="1340768"/>
                <a:ext cx="11377264" cy="4785156"/>
              </a:xfrm>
              <a:prstGeom prst="rect">
                <a:avLst/>
              </a:prstGeom>
            </p:spPr>
            <p:txBody>
              <a:bodyPr wrap="square">
                <a:spAutoFit/>
              </a:bodyPr>
              <a:lstStyle/>
              <a:p>
                <a:pPr marL="0" marR="0">
                  <a:lnSpc>
                    <a:spcPct val="150000"/>
                  </a:lnSpc>
                </a:pPr>
                <a:r>
                  <a:rPr lang="fr-FR" sz="2800" dirty="0">
                    <a:latin typeface="Times New Roman" panose="02020603050405020304" pitchFamily="18" charset="0"/>
                    <a:ea typeface="Times New Roman" panose="02020603050405020304" pitchFamily="18" charset="0"/>
                  </a:rPr>
                  <a:t>Le débit de chaque palier sera ensuite défini comme suit :</a:t>
                </a:r>
              </a:p>
              <a:p>
                <a:pPr marL="0" marR="0">
                  <a:lnSpc>
                    <a:spcPct val="150000"/>
                  </a:lnSpc>
                </a:pPr>
                <a:r>
                  <a:rPr lang="fr-FR" sz="2800" dirty="0">
                    <a:effectLst/>
                    <a:latin typeface="Times New Roman" panose="02020603050405020304" pitchFamily="18" charset="0"/>
                    <a:ea typeface="Times New Roman" panose="02020603050405020304" pitchFamily="18" charset="0"/>
                  </a:rPr>
                  <a:t>Essai avec 4 paliers</a:t>
                </a:r>
              </a:p>
              <a:p>
                <a:pPr marL="0" marR="0">
                  <a:lnSpc>
                    <a:spcPct val="150000"/>
                  </a:lnSpc>
                </a:pPr>
                <a:r>
                  <a:rPr lang="fr-FR" sz="2800" dirty="0">
                    <a:effectLst/>
                    <a:latin typeface="Times New Roman" panose="02020603050405020304" pitchFamily="18" charset="0"/>
                    <a:ea typeface="Times New Roman" panose="02020603050405020304" pitchFamily="18" charset="0"/>
                  </a:rPr>
                  <a:t>Palier 1 </a:t>
                </a:r>
                <a14:m>
                  <m:oMath xmlns:m="http://schemas.openxmlformats.org/officeDocument/2006/math">
                    <m:sSub>
                      <m:sSubPr>
                        <m:ctrlPr>
                          <a:rPr lang="fr-FR" sz="2800" i="1">
                            <a:effectLst/>
                            <a:latin typeface="Cambria Math" panose="02040503050406030204" pitchFamily="18" charset="0"/>
                            <a:ea typeface="Times New Roman" panose="02020603050405020304" pitchFamily="18" charset="0"/>
                          </a:rPr>
                        </m:ctrlPr>
                      </m:sSubPr>
                      <m:e>
                        <m:r>
                          <a:rPr lang="fr-FR" sz="2800" i="1">
                            <a:effectLst/>
                            <a:latin typeface="Cambria Math" panose="02040503050406030204" pitchFamily="18" charset="0"/>
                            <a:ea typeface="Times New Roman" panose="02020603050405020304" pitchFamily="18" charset="0"/>
                          </a:rPr>
                          <m:t>𝑄</m:t>
                        </m:r>
                      </m:e>
                      <m:sub>
                        <m:r>
                          <a:rPr lang="fr-FR" sz="2800" i="1">
                            <a:effectLst/>
                            <a:latin typeface="Cambria Math" panose="02040503050406030204" pitchFamily="18" charset="0"/>
                            <a:ea typeface="Times New Roman" panose="02020603050405020304" pitchFamily="18" charset="0"/>
                          </a:rPr>
                          <m:t>1</m:t>
                        </m:r>
                      </m:sub>
                    </m:sSub>
                    <m:r>
                      <a:rPr lang="fr-FR" sz="2800" i="1">
                        <a:effectLst/>
                        <a:latin typeface="Cambria Math" panose="02040503050406030204" pitchFamily="18" charset="0"/>
                        <a:ea typeface="Times New Roman" panose="02020603050405020304" pitchFamily="18" charset="0"/>
                      </a:rPr>
                      <m:t>= </m:t>
                    </m:r>
                    <m:f>
                      <m:fPr>
                        <m:ctrlPr>
                          <a:rPr lang="fr-FR" sz="2800" i="1">
                            <a:effectLst/>
                            <a:latin typeface="Cambria Math" panose="02040503050406030204" pitchFamily="18" charset="0"/>
                            <a:ea typeface="Times New Roman" panose="02020603050405020304" pitchFamily="18" charset="0"/>
                          </a:rPr>
                        </m:ctrlPr>
                      </m:fPr>
                      <m:num>
                        <m:sSub>
                          <m:sSubPr>
                            <m:ctrlPr>
                              <a:rPr lang="fr-FR" sz="2800" i="1">
                                <a:effectLst/>
                                <a:latin typeface="Cambria Math" panose="02040503050406030204" pitchFamily="18" charset="0"/>
                                <a:ea typeface="Times New Roman" panose="02020603050405020304" pitchFamily="18" charset="0"/>
                              </a:rPr>
                            </m:ctrlPr>
                          </m:sSubPr>
                          <m:e>
                            <m:r>
                              <a:rPr lang="fr-FR" sz="2800" i="1">
                                <a:effectLst/>
                                <a:latin typeface="Cambria Math" panose="02040503050406030204" pitchFamily="18" charset="0"/>
                                <a:ea typeface="Times New Roman" panose="02020603050405020304" pitchFamily="18" charset="0"/>
                              </a:rPr>
                              <m:t>𝑄</m:t>
                            </m:r>
                          </m:e>
                          <m:sub>
                            <m:r>
                              <a:rPr lang="fr-FR" sz="2800" i="1">
                                <a:effectLst/>
                                <a:latin typeface="Cambria Math" panose="02040503050406030204" pitchFamily="18" charset="0"/>
                                <a:ea typeface="Times New Roman" panose="02020603050405020304" pitchFamily="18" charset="0"/>
                              </a:rPr>
                              <m:t>𝑚𝑎𝑥</m:t>
                            </m:r>
                          </m:sub>
                        </m:sSub>
                      </m:num>
                      <m:den>
                        <m:r>
                          <a:rPr lang="fr-FR" sz="2800" i="1">
                            <a:effectLst/>
                            <a:latin typeface="Cambria Math" panose="02040503050406030204" pitchFamily="18" charset="0"/>
                            <a:ea typeface="Times New Roman" panose="02020603050405020304" pitchFamily="18" charset="0"/>
                          </a:rPr>
                          <m:t>4</m:t>
                        </m:r>
                      </m:den>
                    </m:f>
                  </m:oMath>
                </a14:m>
                <a:endParaRPr lang="fr-FR" sz="2800" dirty="0">
                  <a:effectLst/>
                  <a:latin typeface="Times New Roman" panose="02020603050405020304" pitchFamily="18" charset="0"/>
                  <a:ea typeface="Times New Roman" panose="02020603050405020304" pitchFamily="18" charset="0"/>
                </a:endParaRPr>
              </a:p>
              <a:p>
                <a:pPr marL="0" marR="0">
                  <a:lnSpc>
                    <a:spcPct val="150000"/>
                  </a:lnSpc>
                </a:pPr>
                <a:r>
                  <a:rPr lang="fr-FR" sz="2800" dirty="0">
                    <a:effectLst/>
                    <a:latin typeface="Times New Roman" panose="02020603050405020304" pitchFamily="18" charset="0"/>
                    <a:ea typeface="Times New Roman" panose="02020603050405020304" pitchFamily="18" charset="0"/>
                  </a:rPr>
                  <a:t>Palier 2 </a:t>
                </a:r>
                <a14:m>
                  <m:oMath xmlns:m="http://schemas.openxmlformats.org/officeDocument/2006/math">
                    <m:sSub>
                      <m:sSubPr>
                        <m:ctrlPr>
                          <a:rPr lang="fr-FR" sz="2800" i="1">
                            <a:effectLst/>
                            <a:latin typeface="Cambria Math" panose="02040503050406030204" pitchFamily="18" charset="0"/>
                            <a:ea typeface="Times New Roman" panose="02020603050405020304" pitchFamily="18" charset="0"/>
                          </a:rPr>
                        </m:ctrlPr>
                      </m:sSubPr>
                      <m:e>
                        <m:r>
                          <a:rPr lang="fr-FR" sz="2800" i="1">
                            <a:effectLst/>
                            <a:latin typeface="Cambria Math" panose="02040503050406030204" pitchFamily="18" charset="0"/>
                            <a:ea typeface="Times New Roman" panose="02020603050405020304" pitchFamily="18" charset="0"/>
                          </a:rPr>
                          <m:t>𝑄</m:t>
                        </m:r>
                      </m:e>
                      <m:sub>
                        <m:r>
                          <a:rPr lang="fr-FR" sz="2800" i="1">
                            <a:effectLst/>
                            <a:latin typeface="Cambria Math" panose="02040503050406030204" pitchFamily="18" charset="0"/>
                            <a:ea typeface="Times New Roman" panose="02020603050405020304" pitchFamily="18" charset="0"/>
                          </a:rPr>
                          <m:t>2</m:t>
                        </m:r>
                      </m:sub>
                    </m:sSub>
                    <m:r>
                      <a:rPr lang="fr-FR" sz="2800" i="1">
                        <a:effectLst/>
                        <a:latin typeface="Cambria Math" panose="02040503050406030204" pitchFamily="18" charset="0"/>
                        <a:ea typeface="Times New Roman" panose="02020603050405020304" pitchFamily="18" charset="0"/>
                      </a:rPr>
                      <m:t>= </m:t>
                    </m:r>
                    <m:f>
                      <m:fPr>
                        <m:ctrlPr>
                          <a:rPr lang="fr-FR" sz="2800" i="1">
                            <a:effectLst/>
                            <a:latin typeface="Cambria Math" panose="02040503050406030204" pitchFamily="18" charset="0"/>
                            <a:ea typeface="Times New Roman" panose="02020603050405020304" pitchFamily="18" charset="0"/>
                          </a:rPr>
                        </m:ctrlPr>
                      </m:fPr>
                      <m:num>
                        <m:sSub>
                          <m:sSubPr>
                            <m:ctrlPr>
                              <a:rPr lang="fr-FR" sz="2800" i="1">
                                <a:effectLst/>
                                <a:latin typeface="Cambria Math" panose="02040503050406030204" pitchFamily="18" charset="0"/>
                                <a:ea typeface="Times New Roman" panose="02020603050405020304" pitchFamily="18" charset="0"/>
                              </a:rPr>
                            </m:ctrlPr>
                          </m:sSubPr>
                          <m:e>
                            <m:r>
                              <a:rPr lang="fr-FR" sz="2800" i="1">
                                <a:effectLst/>
                                <a:latin typeface="Cambria Math" panose="02040503050406030204" pitchFamily="18" charset="0"/>
                                <a:ea typeface="Times New Roman" panose="02020603050405020304" pitchFamily="18" charset="0"/>
                              </a:rPr>
                              <m:t>𝑄</m:t>
                            </m:r>
                          </m:e>
                          <m:sub>
                            <m:r>
                              <a:rPr lang="fr-FR" sz="2800" i="1">
                                <a:effectLst/>
                                <a:latin typeface="Cambria Math" panose="02040503050406030204" pitchFamily="18" charset="0"/>
                                <a:ea typeface="Times New Roman" panose="02020603050405020304" pitchFamily="18" charset="0"/>
                              </a:rPr>
                              <m:t>𝑚𝑎𝑥</m:t>
                            </m:r>
                          </m:sub>
                        </m:sSub>
                      </m:num>
                      <m:den>
                        <m:r>
                          <a:rPr lang="fr-FR" sz="2800" i="1">
                            <a:effectLst/>
                            <a:latin typeface="Cambria Math" panose="02040503050406030204" pitchFamily="18" charset="0"/>
                            <a:ea typeface="Times New Roman" panose="02020603050405020304" pitchFamily="18" charset="0"/>
                          </a:rPr>
                          <m:t>2</m:t>
                        </m:r>
                      </m:den>
                    </m:f>
                  </m:oMath>
                </a14:m>
                <a:endParaRPr lang="fr-FR" sz="2800" dirty="0">
                  <a:effectLst/>
                  <a:latin typeface="Times New Roman" panose="02020603050405020304" pitchFamily="18" charset="0"/>
                  <a:ea typeface="Times New Roman" panose="02020603050405020304" pitchFamily="18" charset="0"/>
                </a:endParaRPr>
              </a:p>
              <a:p>
                <a:pPr marL="0" marR="0">
                  <a:lnSpc>
                    <a:spcPct val="150000"/>
                  </a:lnSpc>
                </a:pPr>
                <a:r>
                  <a:rPr lang="fr-FR" sz="2800" dirty="0">
                    <a:effectLst/>
                    <a:latin typeface="Times New Roman" panose="02020603050405020304" pitchFamily="18" charset="0"/>
                    <a:ea typeface="Times New Roman" panose="02020603050405020304" pitchFamily="18" charset="0"/>
                  </a:rPr>
                  <a:t>Palier 3 </a:t>
                </a:r>
                <a14:m>
                  <m:oMath xmlns:m="http://schemas.openxmlformats.org/officeDocument/2006/math">
                    <m:sSub>
                      <m:sSubPr>
                        <m:ctrlPr>
                          <a:rPr lang="fr-FR" sz="2800" i="1">
                            <a:effectLst/>
                            <a:latin typeface="Cambria Math" panose="02040503050406030204" pitchFamily="18" charset="0"/>
                            <a:ea typeface="Times New Roman" panose="02020603050405020304" pitchFamily="18" charset="0"/>
                          </a:rPr>
                        </m:ctrlPr>
                      </m:sSubPr>
                      <m:e>
                        <m:r>
                          <a:rPr lang="fr-FR" sz="2800" i="1">
                            <a:effectLst/>
                            <a:latin typeface="Cambria Math" panose="02040503050406030204" pitchFamily="18" charset="0"/>
                            <a:ea typeface="Times New Roman" panose="02020603050405020304" pitchFamily="18" charset="0"/>
                          </a:rPr>
                          <m:t>𝑄</m:t>
                        </m:r>
                      </m:e>
                      <m:sub>
                        <m:r>
                          <a:rPr lang="fr-FR" sz="2800" i="1">
                            <a:effectLst/>
                            <a:latin typeface="Cambria Math" panose="02040503050406030204" pitchFamily="18" charset="0"/>
                            <a:ea typeface="Times New Roman" panose="02020603050405020304" pitchFamily="18" charset="0"/>
                          </a:rPr>
                          <m:t>3</m:t>
                        </m:r>
                      </m:sub>
                    </m:sSub>
                    <m:r>
                      <a:rPr lang="fr-FR" sz="2800" i="1">
                        <a:effectLst/>
                        <a:latin typeface="Cambria Math" panose="02040503050406030204" pitchFamily="18" charset="0"/>
                        <a:ea typeface="Times New Roman" panose="02020603050405020304" pitchFamily="18" charset="0"/>
                      </a:rPr>
                      <m:t>= </m:t>
                    </m:r>
                    <m:f>
                      <m:fPr>
                        <m:ctrlPr>
                          <a:rPr lang="fr-FR" sz="2800" i="1">
                            <a:effectLst/>
                            <a:latin typeface="Cambria Math" panose="02040503050406030204" pitchFamily="18" charset="0"/>
                            <a:ea typeface="Times New Roman" panose="02020603050405020304" pitchFamily="18" charset="0"/>
                          </a:rPr>
                        </m:ctrlPr>
                      </m:fPr>
                      <m:num>
                        <m:sSub>
                          <m:sSubPr>
                            <m:ctrlPr>
                              <a:rPr lang="fr-FR" sz="2800" i="1">
                                <a:effectLst/>
                                <a:latin typeface="Cambria Math" panose="02040503050406030204" pitchFamily="18" charset="0"/>
                                <a:ea typeface="Times New Roman" panose="02020603050405020304" pitchFamily="18" charset="0"/>
                              </a:rPr>
                            </m:ctrlPr>
                          </m:sSubPr>
                          <m:e>
                            <m:r>
                              <a:rPr lang="fr-FR" sz="2800" i="1">
                                <a:effectLst/>
                                <a:latin typeface="Cambria Math" panose="02040503050406030204" pitchFamily="18" charset="0"/>
                                <a:ea typeface="Times New Roman" panose="02020603050405020304" pitchFamily="18" charset="0"/>
                              </a:rPr>
                              <m:t>𝑄</m:t>
                            </m:r>
                          </m:e>
                          <m:sub>
                            <m:r>
                              <a:rPr lang="fr-FR" sz="2800" i="1">
                                <a:effectLst/>
                                <a:latin typeface="Cambria Math" panose="02040503050406030204" pitchFamily="18" charset="0"/>
                                <a:ea typeface="Times New Roman" panose="02020603050405020304" pitchFamily="18" charset="0"/>
                              </a:rPr>
                              <m:t>𝑚𝑎𝑥</m:t>
                            </m:r>
                          </m:sub>
                        </m:sSub>
                      </m:num>
                      <m:den>
                        <m:r>
                          <a:rPr lang="fr-FR" sz="2800" i="1">
                            <a:effectLst/>
                            <a:latin typeface="Cambria Math" panose="02040503050406030204" pitchFamily="18" charset="0"/>
                            <a:ea typeface="Times New Roman" panose="02020603050405020304" pitchFamily="18" charset="0"/>
                          </a:rPr>
                          <m:t>4</m:t>
                        </m:r>
                      </m:den>
                    </m:f>
                  </m:oMath>
                </a14:m>
                <a:endParaRPr lang="fr-FR" sz="2800" dirty="0">
                  <a:effectLst/>
                  <a:latin typeface="Times New Roman" panose="02020603050405020304" pitchFamily="18" charset="0"/>
                  <a:ea typeface="Times New Roman" panose="02020603050405020304" pitchFamily="18" charset="0"/>
                </a:endParaRPr>
              </a:p>
              <a:p>
                <a:pPr marL="0" marR="0">
                  <a:lnSpc>
                    <a:spcPct val="150000"/>
                  </a:lnSpc>
                </a:pPr>
                <a:r>
                  <a:rPr lang="fr-FR" sz="2800" dirty="0">
                    <a:effectLst/>
                    <a:latin typeface="Times New Roman" panose="02020603050405020304" pitchFamily="18" charset="0"/>
                    <a:ea typeface="Times New Roman" panose="02020603050405020304" pitchFamily="18" charset="0"/>
                  </a:rPr>
                  <a:t>Palier 4 </a:t>
                </a:r>
                <a14:m>
                  <m:oMath xmlns:m="http://schemas.openxmlformats.org/officeDocument/2006/math">
                    <m:sSub>
                      <m:sSubPr>
                        <m:ctrlPr>
                          <a:rPr lang="fr-FR" sz="2800" i="1">
                            <a:effectLst/>
                            <a:latin typeface="Cambria Math" panose="02040503050406030204" pitchFamily="18" charset="0"/>
                            <a:ea typeface="Times New Roman" panose="02020603050405020304" pitchFamily="18" charset="0"/>
                          </a:rPr>
                        </m:ctrlPr>
                      </m:sSubPr>
                      <m:e>
                        <m:r>
                          <a:rPr lang="fr-FR" sz="2800" i="1">
                            <a:effectLst/>
                            <a:latin typeface="Cambria Math" panose="02040503050406030204" pitchFamily="18" charset="0"/>
                            <a:ea typeface="Times New Roman" panose="02020603050405020304" pitchFamily="18" charset="0"/>
                          </a:rPr>
                          <m:t>𝑄</m:t>
                        </m:r>
                      </m:e>
                      <m:sub>
                        <m:r>
                          <a:rPr lang="fr-FR" sz="2800" i="1">
                            <a:effectLst/>
                            <a:latin typeface="Cambria Math" panose="02040503050406030204" pitchFamily="18" charset="0"/>
                            <a:ea typeface="Times New Roman" panose="02020603050405020304" pitchFamily="18" charset="0"/>
                          </a:rPr>
                          <m:t>4</m:t>
                        </m:r>
                      </m:sub>
                    </m:sSub>
                    <m:r>
                      <a:rPr lang="fr-FR" sz="2800" i="1">
                        <a:effectLst/>
                        <a:latin typeface="Cambria Math" panose="02040503050406030204" pitchFamily="18" charset="0"/>
                        <a:ea typeface="Times New Roman" panose="02020603050405020304" pitchFamily="18" charset="0"/>
                      </a:rPr>
                      <m:t>= </m:t>
                    </m:r>
                    <m:sSub>
                      <m:sSubPr>
                        <m:ctrlPr>
                          <a:rPr lang="fr-FR" sz="2800" i="1">
                            <a:effectLst/>
                            <a:latin typeface="Cambria Math" panose="02040503050406030204" pitchFamily="18" charset="0"/>
                            <a:ea typeface="Times New Roman" panose="02020603050405020304" pitchFamily="18" charset="0"/>
                          </a:rPr>
                        </m:ctrlPr>
                      </m:sSubPr>
                      <m:e>
                        <m:r>
                          <a:rPr lang="fr-FR" sz="2800" i="1">
                            <a:effectLst/>
                            <a:latin typeface="Cambria Math" panose="02040503050406030204" pitchFamily="18" charset="0"/>
                            <a:ea typeface="Times New Roman" panose="02020603050405020304" pitchFamily="18" charset="0"/>
                          </a:rPr>
                          <m:t>𝑄</m:t>
                        </m:r>
                      </m:e>
                      <m:sub>
                        <m:r>
                          <a:rPr lang="fr-FR" sz="2800" i="1">
                            <a:effectLst/>
                            <a:latin typeface="Cambria Math" panose="02040503050406030204" pitchFamily="18" charset="0"/>
                            <a:ea typeface="Times New Roman" panose="02020603050405020304" pitchFamily="18" charset="0"/>
                          </a:rPr>
                          <m:t>𝑚𝑎𝑥</m:t>
                        </m:r>
                      </m:sub>
                    </m:sSub>
                  </m:oMath>
                </a14:m>
                <a:endParaRPr lang="fr-FR" sz="2800" dirty="0">
                  <a:effectLst/>
                  <a:latin typeface="Times New Roman" panose="02020603050405020304" pitchFamily="18" charset="0"/>
                  <a:ea typeface="Times New Roman" panose="02020603050405020304" pitchFamily="18" charset="0"/>
                </a:endParaRPr>
              </a:p>
            </p:txBody>
          </p:sp>
        </mc:Choice>
        <mc:Fallback>
          <p:sp>
            <p:nvSpPr>
              <p:cNvPr id="5" name="Rectangle 4"/>
              <p:cNvSpPr>
                <a:spLocks noRot="1" noChangeAspect="1" noMove="1" noResize="1" noEditPoints="1" noAdjustHandles="1" noChangeArrowheads="1" noChangeShapeType="1" noTextEdit="1"/>
              </p:cNvSpPr>
              <p:nvPr/>
            </p:nvSpPr>
            <p:spPr>
              <a:xfrm>
                <a:off x="263352" y="1340768"/>
                <a:ext cx="11377264" cy="4785156"/>
              </a:xfrm>
              <a:prstGeom prst="rect">
                <a:avLst/>
              </a:prstGeom>
              <a:blipFill rotWithShape="0">
                <a:blip r:embed="rId2"/>
                <a:stretch>
                  <a:fillRect l="-1071" b="-1019"/>
                </a:stretch>
              </a:blipFill>
            </p:spPr>
            <p:txBody>
              <a:bodyPr/>
              <a:lstStyle/>
              <a:p>
                <a:r>
                  <a:rPr lang="fr-FR">
                    <a:noFill/>
                  </a:rPr>
                  <a:t> </a:t>
                </a:r>
              </a:p>
            </p:txBody>
          </p:sp>
        </mc:Fallback>
      </mc:AlternateContent>
    </p:spTree>
    <p:extLst>
      <p:ext uri="{BB962C8B-B14F-4D97-AF65-F5344CB8AC3E}">
        <p14:creationId xmlns:p14="http://schemas.microsoft.com/office/powerpoint/2010/main" val="156930915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Pompages d'essai en régime permanent</a:t>
            </a:r>
          </a:p>
        </p:txBody>
      </p:sp>
      <mc:AlternateContent xmlns:mc="http://schemas.openxmlformats.org/markup-compatibility/2006">
        <mc:Choice xmlns:a14="http://schemas.microsoft.com/office/drawing/2010/main" Requires="a14">
          <p:sp>
            <p:nvSpPr>
              <p:cNvPr id="5" name="Rectangle 4"/>
              <p:cNvSpPr/>
              <p:nvPr/>
            </p:nvSpPr>
            <p:spPr>
              <a:xfrm>
                <a:off x="223717" y="1484784"/>
                <a:ext cx="11377264" cy="4516814"/>
              </a:xfrm>
              <a:prstGeom prst="rect">
                <a:avLst/>
              </a:prstGeom>
            </p:spPr>
            <p:txBody>
              <a:bodyPr wrap="square">
                <a:spAutoFit/>
              </a:bodyPr>
              <a:lstStyle/>
              <a:p>
                <a:pPr marL="0" marR="0">
                  <a:lnSpc>
                    <a:spcPct val="150000"/>
                  </a:lnSpc>
                </a:pPr>
                <a:r>
                  <a:rPr lang="fr-FR" sz="2800" dirty="0" smtClean="0">
                    <a:effectLst/>
                    <a:latin typeface="Times New Roman" panose="02020603050405020304" pitchFamily="18" charset="0"/>
                    <a:ea typeface="Times New Roman" panose="02020603050405020304" pitchFamily="18" charset="0"/>
                  </a:rPr>
                  <a:t>Essai </a:t>
                </a:r>
                <a:r>
                  <a:rPr lang="fr-FR" sz="2800" dirty="0">
                    <a:effectLst/>
                    <a:latin typeface="Times New Roman" panose="02020603050405020304" pitchFamily="18" charset="0"/>
                    <a:ea typeface="Times New Roman" panose="02020603050405020304" pitchFamily="18" charset="0"/>
                  </a:rPr>
                  <a:t>avec 3 paliers</a:t>
                </a:r>
              </a:p>
              <a:p>
                <a:pPr marL="0" marR="0">
                  <a:lnSpc>
                    <a:spcPct val="150000"/>
                  </a:lnSpc>
                </a:pPr>
                <a:r>
                  <a:rPr lang="fr-FR" sz="2800" dirty="0">
                    <a:effectLst/>
                    <a:latin typeface="Times New Roman" panose="02020603050405020304" pitchFamily="18" charset="0"/>
                    <a:ea typeface="Times New Roman" panose="02020603050405020304" pitchFamily="18" charset="0"/>
                  </a:rPr>
                  <a:t>Palier 1 </a:t>
                </a:r>
                <a14:m>
                  <m:oMath xmlns:m="http://schemas.openxmlformats.org/officeDocument/2006/math">
                    <m:sSub>
                      <m:sSubPr>
                        <m:ctrlPr>
                          <a:rPr lang="fr-FR" sz="2800" i="1">
                            <a:effectLst/>
                            <a:latin typeface="Cambria Math" panose="02040503050406030204" pitchFamily="18" charset="0"/>
                            <a:ea typeface="Times New Roman" panose="02020603050405020304" pitchFamily="18" charset="0"/>
                          </a:rPr>
                        </m:ctrlPr>
                      </m:sSubPr>
                      <m:e>
                        <m:r>
                          <a:rPr lang="fr-FR" sz="2800" i="1">
                            <a:effectLst/>
                            <a:latin typeface="Cambria Math" panose="02040503050406030204" pitchFamily="18" charset="0"/>
                            <a:ea typeface="Times New Roman" panose="02020603050405020304" pitchFamily="18" charset="0"/>
                          </a:rPr>
                          <m:t>𝑄</m:t>
                        </m:r>
                      </m:e>
                      <m:sub>
                        <m:r>
                          <a:rPr lang="fr-FR" sz="2800" i="1">
                            <a:effectLst/>
                            <a:latin typeface="Cambria Math" panose="02040503050406030204" pitchFamily="18" charset="0"/>
                            <a:ea typeface="Times New Roman" panose="02020603050405020304" pitchFamily="18" charset="0"/>
                          </a:rPr>
                          <m:t>1</m:t>
                        </m:r>
                      </m:sub>
                    </m:sSub>
                    <m:r>
                      <a:rPr lang="fr-FR" sz="2800" i="1">
                        <a:effectLst/>
                        <a:latin typeface="Cambria Math" panose="02040503050406030204" pitchFamily="18" charset="0"/>
                        <a:ea typeface="Times New Roman" panose="02020603050405020304" pitchFamily="18" charset="0"/>
                      </a:rPr>
                      <m:t>= </m:t>
                    </m:r>
                    <m:f>
                      <m:fPr>
                        <m:ctrlPr>
                          <a:rPr lang="fr-FR" sz="2800" i="1">
                            <a:effectLst/>
                            <a:latin typeface="Cambria Math" panose="02040503050406030204" pitchFamily="18" charset="0"/>
                            <a:ea typeface="Times New Roman" panose="02020603050405020304" pitchFamily="18" charset="0"/>
                          </a:rPr>
                        </m:ctrlPr>
                      </m:fPr>
                      <m:num>
                        <m:sSub>
                          <m:sSubPr>
                            <m:ctrlPr>
                              <a:rPr lang="fr-FR" sz="2800" i="1">
                                <a:effectLst/>
                                <a:latin typeface="Cambria Math" panose="02040503050406030204" pitchFamily="18" charset="0"/>
                                <a:ea typeface="Times New Roman" panose="02020603050405020304" pitchFamily="18" charset="0"/>
                              </a:rPr>
                            </m:ctrlPr>
                          </m:sSubPr>
                          <m:e>
                            <m:r>
                              <a:rPr lang="fr-FR" sz="2800" i="1">
                                <a:effectLst/>
                                <a:latin typeface="Cambria Math" panose="02040503050406030204" pitchFamily="18" charset="0"/>
                                <a:ea typeface="Times New Roman" panose="02020603050405020304" pitchFamily="18" charset="0"/>
                              </a:rPr>
                              <m:t>𝑄</m:t>
                            </m:r>
                          </m:e>
                          <m:sub>
                            <m:r>
                              <a:rPr lang="fr-FR" sz="2800" i="1">
                                <a:effectLst/>
                                <a:latin typeface="Cambria Math" panose="02040503050406030204" pitchFamily="18" charset="0"/>
                                <a:ea typeface="Times New Roman" panose="02020603050405020304" pitchFamily="18" charset="0"/>
                              </a:rPr>
                              <m:t>𝑚𝑎𝑥</m:t>
                            </m:r>
                          </m:sub>
                        </m:sSub>
                      </m:num>
                      <m:den>
                        <m:r>
                          <a:rPr lang="fr-FR" sz="2800" i="1">
                            <a:effectLst/>
                            <a:latin typeface="Cambria Math" panose="02040503050406030204" pitchFamily="18" charset="0"/>
                            <a:ea typeface="Times New Roman" panose="02020603050405020304" pitchFamily="18" charset="0"/>
                          </a:rPr>
                          <m:t>3</m:t>
                        </m:r>
                      </m:den>
                    </m:f>
                  </m:oMath>
                </a14:m>
                <a:endParaRPr lang="fr-FR" sz="2800" dirty="0">
                  <a:effectLst/>
                  <a:latin typeface="Times New Roman" panose="02020603050405020304" pitchFamily="18" charset="0"/>
                  <a:ea typeface="Times New Roman" panose="02020603050405020304" pitchFamily="18" charset="0"/>
                </a:endParaRPr>
              </a:p>
              <a:p>
                <a:pPr marL="0" marR="0">
                  <a:lnSpc>
                    <a:spcPct val="150000"/>
                  </a:lnSpc>
                </a:pPr>
                <a:r>
                  <a:rPr lang="fr-FR" sz="2800" dirty="0">
                    <a:effectLst/>
                    <a:latin typeface="Times New Roman" panose="02020603050405020304" pitchFamily="18" charset="0"/>
                    <a:ea typeface="Times New Roman" panose="02020603050405020304" pitchFamily="18" charset="0"/>
                  </a:rPr>
                  <a:t>Palier 2 </a:t>
                </a:r>
                <a14:m>
                  <m:oMath xmlns:m="http://schemas.openxmlformats.org/officeDocument/2006/math">
                    <m:sSub>
                      <m:sSubPr>
                        <m:ctrlPr>
                          <a:rPr lang="fr-FR" sz="2800" i="1">
                            <a:effectLst/>
                            <a:latin typeface="Cambria Math" panose="02040503050406030204" pitchFamily="18" charset="0"/>
                            <a:ea typeface="Times New Roman" panose="02020603050405020304" pitchFamily="18" charset="0"/>
                          </a:rPr>
                        </m:ctrlPr>
                      </m:sSubPr>
                      <m:e>
                        <m:r>
                          <a:rPr lang="fr-FR" sz="2800" i="1">
                            <a:effectLst/>
                            <a:latin typeface="Cambria Math" panose="02040503050406030204" pitchFamily="18" charset="0"/>
                            <a:ea typeface="Times New Roman" panose="02020603050405020304" pitchFamily="18" charset="0"/>
                          </a:rPr>
                          <m:t>𝑄</m:t>
                        </m:r>
                      </m:e>
                      <m:sub>
                        <m:r>
                          <a:rPr lang="fr-FR" sz="2800" i="1">
                            <a:effectLst/>
                            <a:latin typeface="Cambria Math" panose="02040503050406030204" pitchFamily="18" charset="0"/>
                            <a:ea typeface="Times New Roman" panose="02020603050405020304" pitchFamily="18" charset="0"/>
                          </a:rPr>
                          <m:t>2</m:t>
                        </m:r>
                      </m:sub>
                    </m:sSub>
                    <m:r>
                      <a:rPr lang="fr-FR" sz="2800" i="1">
                        <a:effectLst/>
                        <a:latin typeface="Cambria Math" panose="02040503050406030204" pitchFamily="18" charset="0"/>
                        <a:ea typeface="Times New Roman" panose="02020603050405020304" pitchFamily="18" charset="0"/>
                      </a:rPr>
                      <m:t>= </m:t>
                    </m:r>
                    <m:f>
                      <m:fPr>
                        <m:ctrlPr>
                          <a:rPr lang="fr-FR" sz="2800" i="1">
                            <a:effectLst/>
                            <a:latin typeface="Cambria Math" panose="02040503050406030204" pitchFamily="18" charset="0"/>
                            <a:ea typeface="Times New Roman" panose="02020603050405020304" pitchFamily="18" charset="0"/>
                          </a:rPr>
                        </m:ctrlPr>
                      </m:fPr>
                      <m:num>
                        <m:sSub>
                          <m:sSubPr>
                            <m:ctrlPr>
                              <a:rPr lang="fr-FR" sz="2800" i="1">
                                <a:effectLst/>
                                <a:latin typeface="Cambria Math" panose="02040503050406030204" pitchFamily="18" charset="0"/>
                                <a:ea typeface="Times New Roman" panose="02020603050405020304" pitchFamily="18" charset="0"/>
                              </a:rPr>
                            </m:ctrlPr>
                          </m:sSubPr>
                          <m:e>
                            <m:r>
                              <a:rPr lang="fr-FR" sz="2800" i="1">
                                <a:effectLst/>
                                <a:latin typeface="Cambria Math" panose="02040503050406030204" pitchFamily="18" charset="0"/>
                                <a:ea typeface="Times New Roman" panose="02020603050405020304" pitchFamily="18" charset="0"/>
                              </a:rPr>
                              <m:t>𝑄</m:t>
                            </m:r>
                          </m:e>
                          <m:sub>
                            <m:r>
                              <a:rPr lang="fr-FR" sz="2800" i="1">
                                <a:effectLst/>
                                <a:latin typeface="Cambria Math" panose="02040503050406030204" pitchFamily="18" charset="0"/>
                                <a:ea typeface="Times New Roman" panose="02020603050405020304" pitchFamily="18" charset="0"/>
                              </a:rPr>
                              <m:t>𝑚𝑎𝑥</m:t>
                            </m:r>
                          </m:sub>
                        </m:sSub>
                      </m:num>
                      <m:den>
                        <m:r>
                          <a:rPr lang="fr-FR" sz="2800" i="1">
                            <a:effectLst/>
                            <a:latin typeface="Cambria Math" panose="02040503050406030204" pitchFamily="18" charset="0"/>
                            <a:ea typeface="Times New Roman" panose="02020603050405020304" pitchFamily="18" charset="0"/>
                          </a:rPr>
                          <m:t>2</m:t>
                        </m:r>
                      </m:den>
                    </m:f>
                  </m:oMath>
                </a14:m>
                <a:endParaRPr lang="fr-FR" sz="2800" dirty="0">
                  <a:effectLst/>
                  <a:latin typeface="Times New Roman" panose="02020603050405020304" pitchFamily="18" charset="0"/>
                  <a:ea typeface="Times New Roman" panose="02020603050405020304" pitchFamily="18" charset="0"/>
                </a:endParaRPr>
              </a:p>
              <a:p>
                <a:pPr marL="0" marR="0">
                  <a:lnSpc>
                    <a:spcPct val="150000"/>
                  </a:lnSpc>
                </a:pPr>
                <a:r>
                  <a:rPr lang="fr-FR" sz="2800" dirty="0">
                    <a:effectLst/>
                    <a:latin typeface="Times New Roman" panose="02020603050405020304" pitchFamily="18" charset="0"/>
                    <a:ea typeface="Times New Roman" panose="02020603050405020304" pitchFamily="18" charset="0"/>
                  </a:rPr>
                  <a:t>Palier 3 </a:t>
                </a:r>
                <a14:m>
                  <m:oMath xmlns:m="http://schemas.openxmlformats.org/officeDocument/2006/math">
                    <m:sSub>
                      <m:sSubPr>
                        <m:ctrlPr>
                          <a:rPr lang="fr-FR" sz="2800" i="1">
                            <a:effectLst/>
                            <a:latin typeface="Cambria Math" panose="02040503050406030204" pitchFamily="18" charset="0"/>
                            <a:ea typeface="Times New Roman" panose="02020603050405020304" pitchFamily="18" charset="0"/>
                          </a:rPr>
                        </m:ctrlPr>
                      </m:sSubPr>
                      <m:e>
                        <m:r>
                          <a:rPr lang="fr-FR" sz="2800" i="1">
                            <a:effectLst/>
                            <a:latin typeface="Cambria Math" panose="02040503050406030204" pitchFamily="18" charset="0"/>
                            <a:ea typeface="Times New Roman" panose="02020603050405020304" pitchFamily="18" charset="0"/>
                          </a:rPr>
                          <m:t>𝑄</m:t>
                        </m:r>
                      </m:e>
                      <m:sub>
                        <m:r>
                          <a:rPr lang="fr-FR" sz="2800" i="1">
                            <a:effectLst/>
                            <a:latin typeface="Cambria Math" panose="02040503050406030204" pitchFamily="18" charset="0"/>
                            <a:ea typeface="Times New Roman" panose="02020603050405020304" pitchFamily="18" charset="0"/>
                          </a:rPr>
                          <m:t>3</m:t>
                        </m:r>
                      </m:sub>
                    </m:sSub>
                    <m:r>
                      <a:rPr lang="fr-FR" sz="2800" i="1">
                        <a:effectLst/>
                        <a:latin typeface="Cambria Math" panose="02040503050406030204" pitchFamily="18" charset="0"/>
                        <a:ea typeface="Times New Roman" panose="02020603050405020304" pitchFamily="18" charset="0"/>
                      </a:rPr>
                      <m:t>= </m:t>
                    </m:r>
                    <m:sSub>
                      <m:sSubPr>
                        <m:ctrlPr>
                          <a:rPr lang="fr-FR" sz="2800" i="1">
                            <a:effectLst/>
                            <a:latin typeface="Cambria Math" panose="02040503050406030204" pitchFamily="18" charset="0"/>
                            <a:ea typeface="Times New Roman" panose="02020603050405020304" pitchFamily="18" charset="0"/>
                          </a:rPr>
                        </m:ctrlPr>
                      </m:sSubPr>
                      <m:e>
                        <m:r>
                          <a:rPr lang="fr-FR" sz="2800" i="1">
                            <a:effectLst/>
                            <a:latin typeface="Cambria Math" panose="02040503050406030204" pitchFamily="18" charset="0"/>
                            <a:ea typeface="Times New Roman" panose="02020603050405020304" pitchFamily="18" charset="0"/>
                          </a:rPr>
                          <m:t>𝑄</m:t>
                        </m:r>
                      </m:e>
                      <m:sub>
                        <m:r>
                          <a:rPr lang="fr-FR" sz="2800" i="1">
                            <a:effectLst/>
                            <a:latin typeface="Cambria Math" panose="02040503050406030204" pitchFamily="18" charset="0"/>
                            <a:ea typeface="Times New Roman" panose="02020603050405020304" pitchFamily="18" charset="0"/>
                          </a:rPr>
                          <m:t>𝑚𝑎𝑥</m:t>
                        </m:r>
                      </m:sub>
                    </m:sSub>
                  </m:oMath>
                </a14:m>
                <a:endParaRPr lang="fr-FR" sz="2800" dirty="0">
                  <a:effectLst/>
                  <a:latin typeface="Times New Roman" panose="02020603050405020304" pitchFamily="18" charset="0"/>
                  <a:ea typeface="Times New Roman" panose="02020603050405020304" pitchFamily="18" charset="0"/>
                </a:endParaRPr>
              </a:p>
              <a:p>
                <a:pPr marL="0" marR="0">
                  <a:lnSpc>
                    <a:spcPct val="150000"/>
                  </a:lnSpc>
                </a:pPr>
                <a:r>
                  <a:rPr lang="fr-FR" sz="2800" dirty="0">
                    <a:effectLst/>
                    <a:latin typeface="Times New Roman" panose="02020603050405020304" pitchFamily="18" charset="0"/>
                    <a:ea typeface="Times New Roman" panose="02020603050405020304" pitchFamily="18" charset="0"/>
                  </a:rPr>
                  <a:t>Pour chaque palier le niveau dynamique, ND, et le débit à intervalles réguliers seront mesurés comme indiqué dans le tableau </a:t>
                </a:r>
                <a:r>
                  <a:rPr lang="fr-FR" sz="2800" dirty="0" smtClean="0">
                    <a:latin typeface="Times New Roman" panose="02020603050405020304" pitchFamily="18" charset="0"/>
                    <a:ea typeface="Times New Roman" panose="02020603050405020304" pitchFamily="18" charset="0"/>
                  </a:rPr>
                  <a:t>suivant:</a:t>
                </a:r>
                <a:endParaRPr lang="fr-FR" sz="2800" dirty="0">
                  <a:effectLst/>
                  <a:latin typeface="Times New Roman" panose="02020603050405020304" pitchFamily="18" charset="0"/>
                  <a:ea typeface="Times New Roman" panose="02020603050405020304" pitchFamily="18" charset="0"/>
                </a:endParaRPr>
              </a:p>
            </p:txBody>
          </p:sp>
        </mc:Choice>
        <mc:Fallback>
          <p:sp>
            <p:nvSpPr>
              <p:cNvPr id="5" name="Rectangle 4"/>
              <p:cNvSpPr>
                <a:spLocks noRot="1" noChangeAspect="1" noMove="1" noResize="1" noEditPoints="1" noAdjustHandles="1" noChangeArrowheads="1" noChangeShapeType="1" noTextEdit="1"/>
              </p:cNvSpPr>
              <p:nvPr/>
            </p:nvSpPr>
            <p:spPr>
              <a:xfrm>
                <a:off x="223717" y="1484784"/>
                <a:ext cx="11377264" cy="4516814"/>
              </a:xfrm>
              <a:prstGeom prst="rect">
                <a:avLst/>
              </a:prstGeom>
              <a:blipFill rotWithShape="0">
                <a:blip r:embed="rId2"/>
                <a:stretch>
                  <a:fillRect l="-1125" r="-1233" b="-1215"/>
                </a:stretch>
              </a:blipFill>
            </p:spPr>
            <p:txBody>
              <a:bodyPr/>
              <a:lstStyle/>
              <a:p>
                <a:r>
                  <a:rPr lang="fr-FR">
                    <a:noFill/>
                  </a:rPr>
                  <a:t> </a:t>
                </a:r>
              </a:p>
            </p:txBody>
          </p:sp>
        </mc:Fallback>
      </mc:AlternateContent>
    </p:spTree>
    <p:extLst>
      <p:ext uri="{BB962C8B-B14F-4D97-AF65-F5344CB8AC3E}">
        <p14:creationId xmlns:p14="http://schemas.microsoft.com/office/powerpoint/2010/main" val="82441467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Pompages d'essai en régime permanent</a:t>
            </a:r>
          </a:p>
        </p:txBody>
      </p:sp>
      <p:sp>
        <p:nvSpPr>
          <p:cNvPr id="5" name="Rectangle 4"/>
          <p:cNvSpPr/>
          <p:nvPr/>
        </p:nvSpPr>
        <p:spPr>
          <a:xfrm>
            <a:off x="263352" y="836712"/>
            <a:ext cx="11377264" cy="661207"/>
          </a:xfrm>
          <a:prstGeom prst="rect">
            <a:avLst/>
          </a:prstGeom>
        </p:spPr>
        <p:txBody>
          <a:bodyPr wrap="square">
            <a:spAutoFit/>
          </a:bodyPr>
          <a:lstStyle/>
          <a:p>
            <a:pPr marL="0" marR="0">
              <a:lnSpc>
                <a:spcPct val="150000"/>
              </a:lnSpc>
            </a:pPr>
            <a:r>
              <a:rPr lang="fr-FR" sz="2800" dirty="0">
                <a:latin typeface="Times New Roman" panose="02020603050405020304" pitchFamily="18" charset="0"/>
                <a:ea typeface="Times New Roman" panose="02020603050405020304" pitchFamily="18" charset="0"/>
              </a:rPr>
              <a:t>Cadences des mesures au cours d'un pompage d'essai</a:t>
            </a:r>
            <a:endParaRPr lang="fr-FR" sz="2800" dirty="0">
              <a:effectLst/>
              <a:latin typeface="Times New Roman" panose="02020603050405020304" pitchFamily="18" charset="0"/>
              <a:ea typeface="Times New Roman" panose="02020603050405020304" pitchFamily="18" charset="0"/>
            </a:endParaRPr>
          </a:p>
        </p:txBody>
      </p:sp>
      <p:graphicFrame>
        <p:nvGraphicFramePr>
          <p:cNvPr id="6" name="Tableau 5"/>
          <p:cNvGraphicFramePr>
            <a:graphicFrameLocks noGrp="1"/>
          </p:cNvGraphicFramePr>
          <p:nvPr>
            <p:extLst>
              <p:ext uri="{D42A27DB-BD31-4B8C-83A1-F6EECF244321}">
                <p14:modId xmlns:p14="http://schemas.microsoft.com/office/powerpoint/2010/main" val="1501439308"/>
              </p:ext>
            </p:extLst>
          </p:nvPr>
        </p:nvGraphicFramePr>
        <p:xfrm>
          <a:off x="1415480" y="1633226"/>
          <a:ext cx="9361040" cy="5036132"/>
        </p:xfrm>
        <a:graphic>
          <a:graphicData uri="http://schemas.openxmlformats.org/drawingml/2006/table">
            <a:tbl>
              <a:tblPr firstRow="1" firstCol="1" bandRow="1">
                <a:tableStyleId>{9D7B26C5-4107-4FEC-AEDC-1716B250A1EF}</a:tableStyleId>
              </a:tblPr>
              <a:tblGrid>
                <a:gridCol w="3119658"/>
                <a:gridCol w="3120691"/>
                <a:gridCol w="3120691"/>
              </a:tblGrid>
              <a:tr h="1333424">
                <a:tc>
                  <a:txBody>
                    <a:bodyPr/>
                    <a:lstStyle/>
                    <a:p>
                      <a:pPr marL="0" marR="0">
                        <a:lnSpc>
                          <a:spcPct val="150000"/>
                        </a:lnSpc>
                      </a:pPr>
                      <a:r>
                        <a:rPr lang="fr-FR" sz="1800" dirty="0">
                          <a:effectLst/>
                        </a:rPr>
                        <a:t>Durée depuis le début de la descente ou de la remontée</a:t>
                      </a:r>
                      <a:endParaRPr lang="fr-FR"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pPr>
                      <a:r>
                        <a:rPr lang="fr-FR" sz="1800">
                          <a:effectLst/>
                        </a:rPr>
                        <a:t>Mesures des niveaux ou des rabattements</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nSpc>
                          <a:spcPct val="150000"/>
                        </a:lnSpc>
                      </a:pPr>
                      <a:r>
                        <a:rPr lang="fr-FR" sz="1800">
                          <a:effectLst/>
                        </a:rPr>
                        <a:t>Mesures de débit</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r>
              <a:tr h="411412">
                <a:tc>
                  <a:txBody>
                    <a:bodyPr/>
                    <a:lstStyle/>
                    <a:p>
                      <a:pPr marL="0" marR="0">
                        <a:lnSpc>
                          <a:spcPct val="150000"/>
                        </a:lnSpc>
                      </a:pPr>
                      <a:r>
                        <a:rPr lang="fr-FR" sz="1800" dirty="0">
                          <a:effectLst/>
                        </a:rPr>
                        <a:t>0 à 5 min</a:t>
                      </a:r>
                      <a:endParaRPr lang="fr-FR"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fr-FR" sz="2000">
                          <a:effectLst/>
                        </a:rPr>
                        <a:t>toutes les 30 secondes</a:t>
                      </a:r>
                      <a:endParaRPr lang="fr-FR" sz="20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fr-FR" sz="2000">
                          <a:effectLst/>
                        </a:rPr>
                        <a:t>toutes les minutes</a:t>
                      </a:r>
                      <a:endParaRPr lang="fr-FR" sz="20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r>
              <a:tr h="411412">
                <a:tc>
                  <a:txBody>
                    <a:bodyPr/>
                    <a:lstStyle/>
                    <a:p>
                      <a:pPr marL="0" marR="0">
                        <a:lnSpc>
                          <a:spcPct val="150000"/>
                        </a:lnSpc>
                      </a:pPr>
                      <a:r>
                        <a:rPr lang="fr-FR" sz="1800" dirty="0">
                          <a:effectLst/>
                        </a:rPr>
                        <a:t>5 à 10 min</a:t>
                      </a:r>
                      <a:endParaRPr lang="fr-FR"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fr-FR" sz="2000">
                          <a:effectLst/>
                        </a:rPr>
                        <a:t>toutes les minutes</a:t>
                      </a:r>
                      <a:endParaRPr lang="fr-FR" sz="20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fr-FR" sz="2000">
                          <a:effectLst/>
                        </a:rPr>
                        <a:t>toutes les 2 minutes</a:t>
                      </a:r>
                      <a:endParaRPr lang="fr-FR" sz="20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r>
              <a:tr h="411412">
                <a:tc>
                  <a:txBody>
                    <a:bodyPr/>
                    <a:lstStyle/>
                    <a:p>
                      <a:pPr marL="0" marR="0">
                        <a:lnSpc>
                          <a:spcPct val="150000"/>
                        </a:lnSpc>
                      </a:pPr>
                      <a:r>
                        <a:rPr lang="fr-FR" sz="1800" dirty="0">
                          <a:effectLst/>
                        </a:rPr>
                        <a:t>10 à 20 min</a:t>
                      </a:r>
                      <a:endParaRPr lang="fr-FR"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fr-FR" sz="2000">
                          <a:effectLst/>
                        </a:rPr>
                        <a:t>toutes les 2 minutes</a:t>
                      </a:r>
                      <a:endParaRPr lang="fr-FR" sz="20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fr-FR" sz="2000">
                          <a:effectLst/>
                        </a:rPr>
                        <a:t>toutes les 5 minutes</a:t>
                      </a:r>
                      <a:endParaRPr lang="fr-FR" sz="20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r>
              <a:tr h="411412">
                <a:tc>
                  <a:txBody>
                    <a:bodyPr/>
                    <a:lstStyle/>
                    <a:p>
                      <a:pPr marL="0" marR="0">
                        <a:lnSpc>
                          <a:spcPct val="150000"/>
                        </a:lnSpc>
                      </a:pPr>
                      <a:r>
                        <a:rPr lang="fr-FR" sz="1800" dirty="0">
                          <a:effectLst/>
                        </a:rPr>
                        <a:t>20 à 40 min</a:t>
                      </a:r>
                      <a:endParaRPr lang="fr-FR"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fr-FR" sz="2000">
                          <a:effectLst/>
                        </a:rPr>
                        <a:t>toutes les 5 minutes</a:t>
                      </a:r>
                      <a:endParaRPr lang="fr-FR" sz="20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fr-FR" sz="2000">
                          <a:effectLst/>
                        </a:rPr>
                        <a:t>toutes les 5 minutes</a:t>
                      </a:r>
                      <a:endParaRPr lang="fr-FR" sz="20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r>
              <a:tr h="411412">
                <a:tc>
                  <a:txBody>
                    <a:bodyPr/>
                    <a:lstStyle/>
                    <a:p>
                      <a:pPr marL="0" marR="0">
                        <a:lnSpc>
                          <a:spcPct val="150000"/>
                        </a:lnSpc>
                      </a:pPr>
                      <a:r>
                        <a:rPr lang="fr-FR" sz="1800" dirty="0">
                          <a:effectLst/>
                        </a:rPr>
                        <a:t>40 min à 1 h 30</a:t>
                      </a:r>
                      <a:endParaRPr lang="fr-FR"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fr-FR" sz="2000" dirty="0">
                          <a:effectLst/>
                        </a:rPr>
                        <a:t>toutes les 10 minutes</a:t>
                      </a:r>
                      <a:endParaRPr lang="fr-FR" sz="2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fr-FR" sz="2000">
                          <a:effectLst/>
                        </a:rPr>
                        <a:t>toutes les 10 minutes</a:t>
                      </a:r>
                      <a:endParaRPr lang="fr-FR" sz="20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r>
              <a:tr h="411412">
                <a:tc>
                  <a:txBody>
                    <a:bodyPr/>
                    <a:lstStyle/>
                    <a:p>
                      <a:pPr marL="0" marR="0">
                        <a:lnSpc>
                          <a:spcPct val="150000"/>
                        </a:lnSpc>
                      </a:pPr>
                      <a:r>
                        <a:rPr lang="fr-FR" sz="1800">
                          <a:effectLst/>
                        </a:rPr>
                        <a:t>1 h 30 à 3 h </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fr-FR" sz="2000" dirty="0">
                          <a:effectLst/>
                        </a:rPr>
                        <a:t>toutes les 15 minutes</a:t>
                      </a:r>
                      <a:endParaRPr lang="fr-FR" sz="2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fr-FR" sz="2000">
                          <a:effectLst/>
                        </a:rPr>
                        <a:t>toutes les 15 minutes</a:t>
                      </a:r>
                      <a:endParaRPr lang="fr-FR" sz="20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r>
              <a:tr h="411412">
                <a:tc>
                  <a:txBody>
                    <a:bodyPr/>
                    <a:lstStyle/>
                    <a:p>
                      <a:pPr marL="0" marR="0">
                        <a:lnSpc>
                          <a:spcPct val="150000"/>
                        </a:lnSpc>
                      </a:pPr>
                      <a:r>
                        <a:rPr lang="fr-FR" sz="1800">
                          <a:effectLst/>
                        </a:rPr>
                        <a:t>3 h à 5 h </a:t>
                      </a:r>
                      <a:endParaRPr lang="fr-FR" sz="180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fr-FR" sz="2000" dirty="0">
                          <a:effectLst/>
                        </a:rPr>
                        <a:t>toutes les 30 minutes</a:t>
                      </a:r>
                      <a:endParaRPr lang="fr-FR" sz="2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fr-FR" sz="2000">
                          <a:effectLst/>
                        </a:rPr>
                        <a:t>toutes les 30 minutes</a:t>
                      </a:r>
                      <a:endParaRPr lang="fr-FR" sz="20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r>
              <a:tr h="411412">
                <a:tc>
                  <a:txBody>
                    <a:bodyPr/>
                    <a:lstStyle/>
                    <a:p>
                      <a:pPr marL="0" marR="0">
                        <a:lnSpc>
                          <a:spcPct val="150000"/>
                        </a:lnSpc>
                      </a:pPr>
                      <a:r>
                        <a:rPr lang="fr-FR" sz="1800" dirty="0">
                          <a:effectLst/>
                        </a:rPr>
                        <a:t>5 à 8 h </a:t>
                      </a:r>
                      <a:endParaRPr lang="fr-FR"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fr-FR" sz="2000">
                          <a:effectLst/>
                        </a:rPr>
                        <a:t>toutes les heures</a:t>
                      </a:r>
                      <a:endParaRPr lang="fr-FR" sz="20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fr-FR" sz="2000" dirty="0">
                          <a:effectLst/>
                        </a:rPr>
                        <a:t>toutes les heures</a:t>
                      </a:r>
                      <a:endParaRPr lang="fr-FR" sz="2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r>
              <a:tr h="411412">
                <a:tc>
                  <a:txBody>
                    <a:bodyPr/>
                    <a:lstStyle/>
                    <a:p>
                      <a:pPr marL="0" marR="0">
                        <a:lnSpc>
                          <a:spcPct val="150000"/>
                        </a:lnSpc>
                      </a:pPr>
                      <a:r>
                        <a:rPr lang="fr-FR" sz="1800" dirty="0">
                          <a:effectLst/>
                        </a:rPr>
                        <a:t>Au-delà de 8 h </a:t>
                      </a:r>
                      <a:endParaRPr lang="fr-FR" sz="1800" dirty="0">
                        <a:effectLst/>
                        <a:latin typeface="Calibri" panose="020F050202020403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fr-FR" sz="2000">
                          <a:effectLst/>
                        </a:rPr>
                        <a:t>toutes les heures</a:t>
                      </a:r>
                      <a:endParaRPr lang="fr-FR" sz="200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c>
                  <a:txBody>
                    <a:bodyPr/>
                    <a:lstStyle/>
                    <a:p>
                      <a:pPr marL="0" marR="0">
                        <a:spcBef>
                          <a:spcPts val="0"/>
                        </a:spcBef>
                        <a:spcAft>
                          <a:spcPts val="0"/>
                        </a:spcAft>
                      </a:pPr>
                      <a:r>
                        <a:rPr lang="fr-FR" sz="2000" dirty="0">
                          <a:effectLst/>
                        </a:rPr>
                        <a:t>toutes les heures</a:t>
                      </a:r>
                      <a:endParaRPr lang="fr-FR" sz="2000" dirty="0">
                        <a:effectLst/>
                        <a:latin typeface="Times New Roman" panose="02020603050405020304" pitchFamily="18" charset="0"/>
                        <a:ea typeface="Times New Roman" panose="02020603050405020304" pitchFamily="18"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57706029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9"/>
          <p:cNvSpPr>
            <a:spLocks noChangeArrowheads="1"/>
          </p:cNvSpPr>
          <p:nvPr/>
        </p:nvSpPr>
        <p:spPr bwMode="auto">
          <a:xfrm>
            <a:off x="2736679" y="491964"/>
            <a:ext cx="9144000" cy="1077218"/>
          </a:xfrm>
          <a:prstGeom prst="rect">
            <a:avLst/>
          </a:prstGeom>
          <a:noFill/>
          <a:ln w="9525">
            <a:noFill/>
            <a:miter lim="800000"/>
            <a:headEnd/>
            <a:tailEnd/>
          </a:ln>
        </p:spPr>
        <p:txBody>
          <a:bodyPr wrap="square">
            <a:spAutoFit/>
          </a:bodyPr>
          <a:lstStyle/>
          <a:p>
            <a:pPr algn="ctr"/>
            <a:r>
              <a:rPr lang="fr-FR" sz="1600" dirty="0">
                <a:latin typeface="Lucida Calligraphy" pitchFamily="66" charset="0"/>
              </a:rPr>
              <a:t>REPUBLIQUE ALGERIENNE DEMOCRATIQUE ET POPULAIRE</a:t>
            </a:r>
            <a:br>
              <a:rPr lang="fr-FR" sz="1600" dirty="0">
                <a:latin typeface="Lucida Calligraphy" pitchFamily="66" charset="0"/>
              </a:rPr>
            </a:br>
            <a:r>
              <a:rPr lang="fr-FR" sz="1600" dirty="0">
                <a:latin typeface="Lucida Calligraphy" pitchFamily="66" charset="0"/>
              </a:rPr>
              <a:t>MINISTERE DE L’ENSEIGNEMENT SUPERIEUR ET DE LA RECHERCHE SCIENTIFIQUE</a:t>
            </a:r>
            <a:br>
              <a:rPr lang="fr-FR" sz="1600" dirty="0">
                <a:latin typeface="Lucida Calligraphy" pitchFamily="66" charset="0"/>
              </a:rPr>
            </a:br>
            <a:r>
              <a:rPr lang="fr-FR" sz="1600" dirty="0">
                <a:latin typeface="Lucida Calligraphy" pitchFamily="66" charset="0"/>
              </a:rPr>
              <a:t/>
            </a:r>
            <a:br>
              <a:rPr lang="fr-FR" sz="1600" dirty="0">
                <a:latin typeface="Lucida Calligraphy" pitchFamily="66" charset="0"/>
              </a:rPr>
            </a:br>
            <a:r>
              <a:rPr lang="fr-FR" sz="1600" dirty="0">
                <a:latin typeface="Lucida Calligraphy" pitchFamily="66" charset="0"/>
              </a:rPr>
              <a:t>Université Larbi Ben M'</a:t>
            </a:r>
            <a:r>
              <a:rPr lang="fr-FR" sz="1600" dirty="0" err="1">
                <a:latin typeface="Lucida Calligraphy" pitchFamily="66" charset="0"/>
              </a:rPr>
              <a:t>hidi</a:t>
            </a:r>
            <a:r>
              <a:rPr lang="fr-FR" sz="1600" dirty="0">
                <a:latin typeface="Lucida Calligraphy" pitchFamily="66" charset="0"/>
              </a:rPr>
              <a:t> Oum El Bouaghi</a:t>
            </a:r>
          </a:p>
        </p:txBody>
      </p:sp>
      <p:sp>
        <p:nvSpPr>
          <p:cNvPr id="6" name="Rectangle 5"/>
          <p:cNvSpPr/>
          <p:nvPr/>
        </p:nvSpPr>
        <p:spPr>
          <a:xfrm>
            <a:off x="1559496" y="4149080"/>
            <a:ext cx="9793088" cy="584775"/>
          </a:xfrm>
          <a:prstGeom prst="rect">
            <a:avLst/>
          </a:prstGeom>
        </p:spPr>
        <p:txBody>
          <a:bodyPr wrap="square">
            <a:spAutoFit/>
          </a:bodyPr>
          <a:lstStyle/>
          <a:p>
            <a:pPr algn="ctr"/>
            <a:r>
              <a:rPr lang="fr-FR" sz="3200" b="1" i="1" dirty="0" smtClean="0">
                <a:latin typeface="Castellar" pitchFamily="18" charset="0"/>
              </a:rPr>
              <a:t>Gestion et maintenance des Prises d’eau</a:t>
            </a:r>
            <a:endParaRPr lang="fr-FR" sz="3200" b="1" i="1" dirty="0">
              <a:latin typeface="Castellar" pitchFamily="18" charset="0"/>
            </a:endParaRPr>
          </a:p>
        </p:txBody>
      </p:sp>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43372" y="188640"/>
            <a:ext cx="1908212" cy="1908212"/>
          </a:xfrm>
          <a:prstGeom prst="rect">
            <a:avLst/>
          </a:prstGeom>
        </p:spPr>
      </p:pic>
      <p:sp>
        <p:nvSpPr>
          <p:cNvPr id="9" name="Rectangle 8"/>
          <p:cNvSpPr/>
          <p:nvPr/>
        </p:nvSpPr>
        <p:spPr>
          <a:xfrm>
            <a:off x="1271464" y="2276872"/>
            <a:ext cx="9793088" cy="1077218"/>
          </a:xfrm>
          <a:prstGeom prst="rect">
            <a:avLst/>
          </a:prstGeom>
        </p:spPr>
        <p:txBody>
          <a:bodyPr wrap="square">
            <a:spAutoFit/>
          </a:bodyPr>
          <a:lstStyle/>
          <a:p>
            <a:pPr algn="ctr"/>
            <a:r>
              <a:rPr lang="fr-FR" sz="3200" b="1" i="1" dirty="0" smtClean="0">
                <a:latin typeface="Castellar" pitchFamily="18" charset="0"/>
              </a:rPr>
              <a:t>Gestion des Ouvrages des réseaux d’eau potable</a:t>
            </a:r>
          </a:p>
          <a:p>
            <a:pPr algn="ctr"/>
            <a:r>
              <a:rPr lang="fr-FR" sz="3200" b="1" i="1" dirty="0" smtClean="0">
                <a:latin typeface="Castellar" pitchFamily="18" charset="0"/>
              </a:rPr>
              <a:t>Chapitre 02</a:t>
            </a:r>
            <a:endParaRPr lang="fr-FR" sz="3200" b="1" i="1" dirty="0">
              <a:latin typeface="Castellar"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linds(horizontal)">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Pompages d'essai en régime transitoire</a:t>
            </a:r>
          </a:p>
        </p:txBody>
      </p:sp>
      <p:sp>
        <p:nvSpPr>
          <p:cNvPr id="5" name="Rectangle 4"/>
          <p:cNvSpPr/>
          <p:nvPr/>
        </p:nvSpPr>
        <p:spPr>
          <a:xfrm>
            <a:off x="223717" y="1484784"/>
            <a:ext cx="11377264" cy="3246530"/>
          </a:xfrm>
          <a:prstGeom prst="rect">
            <a:avLst/>
          </a:prstGeom>
        </p:spPr>
        <p:txBody>
          <a:bodyPr wrap="square">
            <a:spAutoFit/>
          </a:bodyPr>
          <a:lstStyle/>
          <a:p>
            <a:pPr marL="0" marR="0">
              <a:lnSpc>
                <a:spcPct val="150000"/>
              </a:lnSpc>
            </a:pPr>
            <a:r>
              <a:rPr lang="fr-FR" sz="2800" dirty="0" smtClean="0">
                <a:latin typeface="Times New Roman" panose="02020603050405020304" pitchFamily="18" charset="0"/>
                <a:ea typeface="Times New Roman" panose="02020603050405020304" pitchFamily="18" charset="0"/>
              </a:rPr>
              <a:t>Le </a:t>
            </a:r>
            <a:r>
              <a:rPr lang="fr-FR" sz="2800" dirty="0">
                <a:latin typeface="Times New Roman" panose="02020603050405020304" pitchFamily="18" charset="0"/>
                <a:ea typeface="Times New Roman" panose="02020603050405020304" pitchFamily="18" charset="0"/>
              </a:rPr>
              <a:t>but principal des pompages d'essai en régime transitoire est de déterminer les caractéristiques hydrodynamiques de l'aquifère, </a:t>
            </a:r>
            <a:r>
              <a:rPr lang="fr-FR" sz="2800" dirty="0" err="1">
                <a:latin typeface="Times New Roman" panose="02020603050405020304" pitchFamily="18" charset="0"/>
                <a:ea typeface="Times New Roman" panose="02020603050405020304" pitchFamily="18" charset="0"/>
              </a:rPr>
              <a:t>transmissivité</a:t>
            </a:r>
            <a:r>
              <a:rPr lang="fr-FR" sz="2800" dirty="0">
                <a:latin typeface="Times New Roman" panose="02020603050405020304" pitchFamily="18" charset="0"/>
                <a:ea typeface="Times New Roman" panose="02020603050405020304" pitchFamily="18" charset="0"/>
              </a:rPr>
              <a:t> T et coefficient d'emmagasinement S, et le débit d'exploitation optimal de l'ouvrage, compte tenu de ses caractéristiques, de celles de l'aquifère et de la présence éventuelle d'autres ouvrages exploités à proximité.</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3633974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Pompages d'essai en régime transitoire</a:t>
            </a:r>
          </a:p>
        </p:txBody>
      </p:sp>
      <p:sp>
        <p:nvSpPr>
          <p:cNvPr id="5" name="Rectangle 4"/>
          <p:cNvSpPr/>
          <p:nvPr/>
        </p:nvSpPr>
        <p:spPr>
          <a:xfrm>
            <a:off x="223717" y="1484784"/>
            <a:ext cx="11377264" cy="3892861"/>
          </a:xfrm>
          <a:prstGeom prst="rect">
            <a:avLst/>
          </a:prstGeom>
        </p:spPr>
        <p:txBody>
          <a:bodyPr wrap="square">
            <a:spAutoFit/>
          </a:bodyPr>
          <a:lstStyle/>
          <a:p>
            <a:pPr marL="0" marR="0">
              <a:lnSpc>
                <a:spcPct val="150000"/>
              </a:lnSpc>
            </a:pPr>
            <a:r>
              <a:rPr lang="fr-FR" sz="2800" dirty="0">
                <a:latin typeface="Times New Roman" panose="02020603050405020304" pitchFamily="18" charset="0"/>
                <a:ea typeface="Times New Roman" panose="02020603050405020304" pitchFamily="18" charset="0"/>
              </a:rPr>
              <a:t>Les pompages d'essai en régime transitoire sont de longue durée par rapport aux essais en régime permanent. Ils sont exécutés en un seul palier de débit (débit constant) pendant au moins 48 heures, avec un optimum à 72 heures. La remontée doit être mesurée pendant au moins 6 heures et normalement pendant une durée égale à celle de l'essai. Le débit de l'essai est choisi d'après la courbe caractéristique déterminée par les essais en régime permanent.</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762812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Pompages d'essai en régime transitoire</a:t>
            </a:r>
          </a:p>
        </p:txBody>
      </p:sp>
      <p:sp>
        <p:nvSpPr>
          <p:cNvPr id="5" name="Rectangle 4"/>
          <p:cNvSpPr/>
          <p:nvPr/>
        </p:nvSpPr>
        <p:spPr>
          <a:xfrm>
            <a:off x="335360" y="1268760"/>
            <a:ext cx="11377264" cy="4832092"/>
          </a:xfrm>
          <a:prstGeom prst="rect">
            <a:avLst/>
          </a:prstGeom>
        </p:spPr>
        <p:txBody>
          <a:bodyPr wrap="square">
            <a:spAutoFit/>
          </a:bodyPr>
          <a:lstStyle/>
          <a:p>
            <a:pPr marL="0" marR="0">
              <a:lnSpc>
                <a:spcPct val="150000"/>
              </a:lnSpc>
            </a:pPr>
            <a:r>
              <a:rPr lang="fr-FR" sz="2800" dirty="0">
                <a:latin typeface="Times New Roman" panose="02020603050405020304" pitchFamily="18" charset="0"/>
                <a:ea typeface="Times New Roman" panose="02020603050405020304" pitchFamily="18" charset="0"/>
              </a:rPr>
              <a:t>Le pompage d'essai de longue durée poursuit trois buts principaux :</a:t>
            </a:r>
          </a:p>
          <a:p>
            <a:pPr marL="0" marR="0">
              <a:lnSpc>
                <a:spcPct val="150000"/>
              </a:lnSpc>
            </a:pPr>
            <a:r>
              <a:rPr lang="fr-FR" sz="2800" dirty="0">
                <a:latin typeface="Times New Roman" panose="02020603050405020304" pitchFamily="18" charset="0"/>
                <a:ea typeface="Times New Roman" panose="02020603050405020304" pitchFamily="18" charset="0"/>
              </a:rPr>
              <a:t>- mesure des paramètres hydrodynamiques : </a:t>
            </a:r>
            <a:r>
              <a:rPr lang="fr-FR" sz="2800" dirty="0" err="1">
                <a:latin typeface="Times New Roman" panose="02020603050405020304" pitchFamily="18" charset="0"/>
                <a:ea typeface="Times New Roman" panose="02020603050405020304" pitchFamily="18" charset="0"/>
              </a:rPr>
              <a:t>transmissivité</a:t>
            </a:r>
            <a:r>
              <a:rPr lang="fr-FR" sz="2800" dirty="0">
                <a:latin typeface="Times New Roman" panose="02020603050405020304" pitchFamily="18" charset="0"/>
                <a:ea typeface="Times New Roman" panose="02020603050405020304" pitchFamily="18" charset="0"/>
              </a:rPr>
              <a:t> et coefficient d'emmagasinement ;</a:t>
            </a:r>
          </a:p>
          <a:p>
            <a:pPr marL="0" marR="0">
              <a:lnSpc>
                <a:spcPct val="150000"/>
              </a:lnSpc>
            </a:pPr>
            <a:r>
              <a:rPr lang="fr-FR" sz="2800" dirty="0">
                <a:latin typeface="Times New Roman" panose="02020603050405020304" pitchFamily="18" charset="0"/>
                <a:ea typeface="Times New Roman" panose="02020603050405020304" pitchFamily="18" charset="0"/>
              </a:rPr>
              <a:t>- étude quantitative des caractéristiques de l'aquifère : conditions aux limites (confirmation de la distance du puits à la limite, colmatage des berges d'une rivière), structure (hétérogénéité, </a:t>
            </a:r>
            <a:r>
              <a:rPr lang="fr-FR" sz="2800" dirty="0" err="1">
                <a:latin typeface="Times New Roman" panose="02020603050405020304" pitchFamily="18" charset="0"/>
                <a:ea typeface="Times New Roman" panose="02020603050405020304" pitchFamily="18" charset="0"/>
              </a:rPr>
              <a:t>drainance</a:t>
            </a:r>
            <a:r>
              <a:rPr lang="fr-FR" sz="2800" dirty="0">
                <a:latin typeface="Times New Roman" panose="02020603050405020304" pitchFamily="18" charset="0"/>
                <a:ea typeface="Times New Roman" panose="02020603050405020304" pitchFamily="18" charset="0"/>
              </a:rPr>
              <a:t>) ;</a:t>
            </a:r>
          </a:p>
          <a:p>
            <a:r>
              <a:rPr lang="fr-FR" sz="2800" dirty="0">
                <a:latin typeface="Times New Roman" panose="02020603050405020304" pitchFamily="18" charset="0"/>
                <a:ea typeface="Times New Roman" panose="02020603050405020304" pitchFamily="18" charset="0"/>
              </a:rPr>
              <a:t>- évaluation de la ressource en eau souterraine exploitable par observation directe, en « vraie grandeur », de l'effet de l'exploitation sur l'aquifère</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2523446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Maintenance des forages</a:t>
            </a:r>
          </a:p>
        </p:txBody>
      </p:sp>
      <p:sp>
        <p:nvSpPr>
          <p:cNvPr id="5" name="Rectangle 4"/>
          <p:cNvSpPr/>
          <p:nvPr/>
        </p:nvSpPr>
        <p:spPr>
          <a:xfrm>
            <a:off x="335360" y="1268760"/>
            <a:ext cx="11377264" cy="3246530"/>
          </a:xfrm>
          <a:prstGeom prst="rect">
            <a:avLst/>
          </a:prstGeom>
        </p:spPr>
        <p:txBody>
          <a:bodyPr wrap="square">
            <a:spAutoFit/>
          </a:bodyPr>
          <a:lstStyle/>
          <a:p>
            <a:pPr marL="0" marR="0">
              <a:lnSpc>
                <a:spcPct val="150000"/>
              </a:lnSpc>
            </a:pPr>
            <a:r>
              <a:rPr lang="fr-FR" sz="2800" dirty="0" smtClean="0">
                <a:latin typeface="Times New Roman" panose="02020603050405020304" pitchFamily="18" charset="0"/>
                <a:ea typeface="Times New Roman" panose="02020603050405020304" pitchFamily="18" charset="0"/>
              </a:rPr>
              <a:t>Pour </a:t>
            </a:r>
            <a:r>
              <a:rPr lang="fr-FR" sz="2800" dirty="0">
                <a:latin typeface="Times New Roman" panose="02020603050405020304" pitchFamily="18" charset="0"/>
                <a:ea typeface="Times New Roman" panose="02020603050405020304" pitchFamily="18" charset="0"/>
              </a:rPr>
              <a:t>exploiter correctement un captage d'eau souterraine, on doit impérativement considérer que le captage et le pompage sont indissociablement liés. On ne saurait en aucun cas gérer l'un sans l'autre. Trois conditions sont essentielles pour assurer la gestion de cet ensemble particulier que constituent le captage et son pompage.</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3780310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Maintenance des forages</a:t>
            </a:r>
          </a:p>
        </p:txBody>
      </p:sp>
      <p:sp>
        <p:nvSpPr>
          <p:cNvPr id="5" name="Rectangle 4"/>
          <p:cNvSpPr/>
          <p:nvPr/>
        </p:nvSpPr>
        <p:spPr>
          <a:xfrm>
            <a:off x="191344" y="1484784"/>
            <a:ext cx="11377264" cy="3970318"/>
          </a:xfrm>
          <a:prstGeom prst="rect">
            <a:avLst/>
          </a:prstGeom>
        </p:spPr>
        <p:txBody>
          <a:bodyPr wrap="square">
            <a:spAutoFit/>
          </a:bodyPr>
          <a:lstStyle/>
          <a:p>
            <a:pPr marL="0" marR="0">
              <a:lnSpc>
                <a:spcPct val="150000"/>
              </a:lnSpc>
            </a:pPr>
            <a:r>
              <a:rPr lang="fr-FR" sz="2800" b="1" i="1" dirty="0">
                <a:latin typeface="Times New Roman" panose="02020603050405020304" pitchFamily="18" charset="0"/>
                <a:ea typeface="Times New Roman" panose="02020603050405020304" pitchFamily="18" charset="0"/>
              </a:rPr>
              <a:t>Adapter la pompe au captage</a:t>
            </a:r>
            <a:endParaRPr lang="fr-FR" sz="2800" dirty="0">
              <a:latin typeface="Times New Roman" panose="02020603050405020304" pitchFamily="18" charset="0"/>
              <a:ea typeface="Times New Roman" panose="02020603050405020304" pitchFamily="18" charset="0"/>
            </a:endParaRPr>
          </a:p>
          <a:p>
            <a:pPr marL="0" marR="0">
              <a:lnSpc>
                <a:spcPct val="150000"/>
              </a:lnSpc>
            </a:pPr>
            <a:r>
              <a:rPr lang="fr-FR" sz="2800" dirty="0">
                <a:latin typeface="Times New Roman" panose="02020603050405020304" pitchFamily="18" charset="0"/>
                <a:ea typeface="Times New Roman" panose="02020603050405020304" pitchFamily="18" charset="0"/>
              </a:rPr>
              <a:t>Il est fondamental que l'ouvrage soit équipé en fonction de ses caractéristiques propres, identifiées au vue des résultats des pompages d'essai, et non en fonction des besoins à couvrir. La surexploitation d'un captage entraînera immanquablement des phénomènes graves d'ensablement, de corrosion, de colmatage, etc. </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0931710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Maintenance des forages</a:t>
            </a:r>
          </a:p>
        </p:txBody>
      </p:sp>
      <p:sp>
        <p:nvSpPr>
          <p:cNvPr id="5" name="Rectangle 4"/>
          <p:cNvSpPr/>
          <p:nvPr/>
        </p:nvSpPr>
        <p:spPr>
          <a:xfrm>
            <a:off x="335360" y="764704"/>
            <a:ext cx="11377264" cy="5262979"/>
          </a:xfrm>
          <a:prstGeom prst="rect">
            <a:avLst/>
          </a:prstGeom>
        </p:spPr>
        <p:txBody>
          <a:bodyPr wrap="square">
            <a:spAutoFit/>
          </a:bodyPr>
          <a:lstStyle/>
          <a:p>
            <a:pPr marL="0" marR="0">
              <a:lnSpc>
                <a:spcPct val="150000"/>
              </a:lnSpc>
            </a:pPr>
            <a:r>
              <a:rPr lang="fr-FR" sz="2800" dirty="0" smtClean="0">
                <a:latin typeface="Times New Roman" panose="02020603050405020304" pitchFamily="18" charset="0"/>
                <a:ea typeface="Times New Roman" panose="02020603050405020304" pitchFamily="18" charset="0"/>
              </a:rPr>
              <a:t>Il </a:t>
            </a:r>
            <a:r>
              <a:rPr lang="fr-FR" sz="2800" dirty="0">
                <a:latin typeface="Times New Roman" panose="02020603050405020304" pitchFamily="18" charset="0"/>
                <a:ea typeface="Times New Roman" panose="02020603050405020304" pitchFamily="18" charset="0"/>
              </a:rPr>
              <a:t>convient soit de réaliser d'autres ouvrages d'appoint dont on ne pourra fixer les consignes d'exploitation qu'après avoir réalisé des essais, soit d'augmenter les capacités de stockage par la création de réservoirs.</a:t>
            </a:r>
          </a:p>
          <a:p>
            <a:pPr marL="0" marR="0">
              <a:lnSpc>
                <a:spcPct val="150000"/>
              </a:lnSpc>
            </a:pPr>
            <a:r>
              <a:rPr lang="fr-FR" sz="2800" dirty="0">
                <a:latin typeface="Times New Roman" panose="02020603050405020304" pitchFamily="18" charset="0"/>
                <a:ea typeface="Times New Roman" panose="02020603050405020304" pitchFamily="18" charset="0"/>
              </a:rPr>
              <a:t>La pompe est un élément essentiel du captage. Elle doit être </a:t>
            </a:r>
            <a:r>
              <a:rPr lang="fr-FR" sz="2800" dirty="0" smtClean="0">
                <a:latin typeface="Times New Roman" panose="02020603050405020304" pitchFamily="18" charset="0"/>
                <a:ea typeface="Times New Roman" panose="02020603050405020304" pitchFamily="18" charset="0"/>
              </a:rPr>
              <a:t>dimensionnée </a:t>
            </a:r>
            <a:r>
              <a:rPr lang="fr-FR" sz="2800" dirty="0">
                <a:latin typeface="Times New Roman" panose="02020603050405020304" pitchFamily="18" charset="0"/>
                <a:ea typeface="Times New Roman" panose="02020603050405020304" pitchFamily="18" charset="0"/>
              </a:rPr>
              <a:t>en fonction de nombreux critères :</a:t>
            </a:r>
          </a:p>
          <a:p>
            <a:pPr marL="0" marR="0">
              <a:lnSpc>
                <a:spcPct val="150000"/>
              </a:lnSpc>
            </a:pPr>
            <a:r>
              <a:rPr lang="fr-FR" sz="2800" dirty="0">
                <a:latin typeface="Times New Roman" panose="02020603050405020304" pitchFamily="18" charset="0"/>
                <a:ea typeface="Times New Roman" panose="02020603050405020304" pitchFamily="18" charset="0"/>
              </a:rPr>
              <a:t>- caractéristiques du réseau d'exhaure (forage directement connecté au réseau après une simple chloration, au forage alimentant en eau brute une installation de traitement) </a:t>
            </a:r>
            <a:r>
              <a:rPr lang="fr-FR" sz="2800" dirty="0" smtClean="0">
                <a:latin typeface="Times New Roman" panose="02020603050405020304" pitchFamily="18" charset="0"/>
                <a:ea typeface="Times New Roman" panose="02020603050405020304" pitchFamily="18" charset="0"/>
              </a:rPr>
              <a:t>;</a:t>
            </a:r>
          </a:p>
        </p:txBody>
      </p:sp>
    </p:spTree>
    <p:extLst>
      <p:ext uri="{BB962C8B-B14F-4D97-AF65-F5344CB8AC3E}">
        <p14:creationId xmlns:p14="http://schemas.microsoft.com/office/powerpoint/2010/main" val="218711648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Maintenance des forages</a:t>
            </a:r>
          </a:p>
        </p:txBody>
      </p:sp>
      <p:sp>
        <p:nvSpPr>
          <p:cNvPr id="5" name="Rectangle 4"/>
          <p:cNvSpPr/>
          <p:nvPr/>
        </p:nvSpPr>
        <p:spPr>
          <a:xfrm>
            <a:off x="335360" y="764704"/>
            <a:ext cx="11377264" cy="5262979"/>
          </a:xfrm>
          <a:prstGeom prst="rect">
            <a:avLst/>
          </a:prstGeom>
        </p:spPr>
        <p:txBody>
          <a:bodyPr wrap="square">
            <a:spAutoFit/>
          </a:bodyPr>
          <a:lstStyle/>
          <a:p>
            <a:pPr marL="0" marR="0">
              <a:lnSpc>
                <a:spcPct val="150000"/>
              </a:lnSpc>
            </a:pPr>
            <a:r>
              <a:rPr lang="fr-FR" sz="2800" dirty="0" smtClean="0">
                <a:latin typeface="Times New Roman" panose="02020603050405020304" pitchFamily="18" charset="0"/>
                <a:ea typeface="Times New Roman" panose="02020603050405020304" pitchFamily="18" charset="0"/>
              </a:rPr>
              <a:t>- équipement de l'ouvrage, position des crépines, localisation de la chambre de pompage, diamètre des équipements, etc. ;</a:t>
            </a:r>
          </a:p>
          <a:p>
            <a:pPr marL="0" marR="0">
              <a:lnSpc>
                <a:spcPct val="150000"/>
              </a:lnSpc>
            </a:pPr>
            <a:r>
              <a:rPr lang="fr-FR" sz="2800" dirty="0" smtClean="0">
                <a:latin typeface="Times New Roman" panose="02020603050405020304" pitchFamily="18" charset="0"/>
                <a:ea typeface="Times New Roman" panose="02020603050405020304" pitchFamily="18" charset="0"/>
              </a:rPr>
              <a:t>- caractéristiques hydrogéologiques locales, position du niveau piézométrique, du niveau dynamique, du régime de pompage prévisible ;</a:t>
            </a:r>
          </a:p>
          <a:p>
            <a:pPr marL="0" marR="0">
              <a:lnSpc>
                <a:spcPct val="150000"/>
              </a:lnSpc>
            </a:pPr>
            <a:r>
              <a:rPr lang="fr-FR" sz="2800" dirty="0">
                <a:latin typeface="Times New Roman" panose="02020603050405020304" pitchFamily="18" charset="0"/>
                <a:ea typeface="Times New Roman" panose="02020603050405020304" pitchFamily="18" charset="0"/>
              </a:rPr>
              <a:t>- NPSH de la pompe, en particulier pour les ouvrages dont le niveau dynamique est très </a:t>
            </a:r>
            <a:r>
              <a:rPr lang="fr-FR" sz="2800" dirty="0" smtClean="0">
                <a:latin typeface="Times New Roman" panose="02020603050405020304" pitchFamily="18" charset="0"/>
                <a:ea typeface="Times New Roman" panose="02020603050405020304" pitchFamily="18" charset="0"/>
              </a:rPr>
              <a:t>bas;</a:t>
            </a:r>
            <a:endParaRPr lang="fr-FR" sz="2800" dirty="0">
              <a:latin typeface="Times New Roman" panose="02020603050405020304" pitchFamily="18" charset="0"/>
              <a:ea typeface="Times New Roman" panose="02020603050405020304" pitchFamily="18" charset="0"/>
            </a:endParaRPr>
          </a:p>
          <a:p>
            <a:pPr marL="0" marR="0">
              <a:lnSpc>
                <a:spcPct val="150000"/>
              </a:lnSpc>
            </a:pPr>
            <a:r>
              <a:rPr lang="fr-FR" sz="2800" dirty="0" smtClean="0">
                <a:latin typeface="Times New Roman" panose="02020603050405020304" pitchFamily="18" charset="0"/>
                <a:ea typeface="Times New Roman" panose="02020603050405020304" pitchFamily="18" charset="0"/>
              </a:rPr>
              <a:t>- risques d'interférence avec d'autres forages au sein d'un champ cap- tant ;</a:t>
            </a:r>
          </a:p>
          <a:p>
            <a:pPr marL="0" marR="0">
              <a:lnSpc>
                <a:spcPct val="150000"/>
              </a:lnSpc>
            </a:pPr>
            <a:r>
              <a:rPr lang="fr-FR" sz="2800" dirty="0" smtClean="0">
                <a:latin typeface="Times New Roman" panose="02020603050405020304" pitchFamily="18" charset="0"/>
                <a:ea typeface="Times New Roman" panose="02020603050405020304" pitchFamily="18" charset="0"/>
              </a:rPr>
              <a:t>- position géographique du captage par rapport aux unités de traitement, </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1981974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Maintenance des forages</a:t>
            </a:r>
          </a:p>
        </p:txBody>
      </p:sp>
      <p:sp>
        <p:nvSpPr>
          <p:cNvPr id="5" name="Rectangle 4"/>
          <p:cNvSpPr/>
          <p:nvPr/>
        </p:nvSpPr>
        <p:spPr>
          <a:xfrm>
            <a:off x="335360" y="764704"/>
            <a:ext cx="11377264" cy="5478423"/>
          </a:xfrm>
          <a:prstGeom prst="rect">
            <a:avLst/>
          </a:prstGeom>
        </p:spPr>
        <p:txBody>
          <a:bodyPr wrap="square">
            <a:spAutoFit/>
          </a:bodyPr>
          <a:lstStyle/>
          <a:p>
            <a:pPr marL="0" marR="0">
              <a:lnSpc>
                <a:spcPct val="150000"/>
              </a:lnSpc>
            </a:pPr>
            <a:r>
              <a:rPr lang="fr-FR" sz="2800" b="1" i="1" dirty="0">
                <a:latin typeface="Times New Roman" panose="02020603050405020304" pitchFamily="18" charset="0"/>
                <a:ea typeface="Times New Roman" panose="02020603050405020304" pitchFamily="18" charset="0"/>
              </a:rPr>
              <a:t>La connaissance des paramètres patrimoniaux</a:t>
            </a:r>
            <a:endParaRPr lang="fr-FR" sz="2800" dirty="0">
              <a:latin typeface="Times New Roman" panose="02020603050405020304" pitchFamily="18" charset="0"/>
              <a:ea typeface="Times New Roman" panose="02020603050405020304" pitchFamily="18" charset="0"/>
            </a:endParaRPr>
          </a:p>
          <a:p>
            <a:pPr marL="0" marR="0">
              <a:spcBef>
                <a:spcPts val="0"/>
              </a:spcBef>
              <a:spcAft>
                <a:spcPts val="0"/>
              </a:spcAft>
            </a:pPr>
            <a:r>
              <a:rPr lang="fr-FR" sz="2800" dirty="0">
                <a:latin typeface="Times New Roman" panose="02020603050405020304" pitchFamily="18" charset="0"/>
                <a:ea typeface="Times New Roman" panose="02020603050405020304" pitchFamily="18" charset="0"/>
              </a:rPr>
              <a:t>Connaître les paramètres de l'ouvrage est crucial pour une bonne gestion</a:t>
            </a:r>
          </a:p>
          <a:p>
            <a:pPr marL="0" marR="0"/>
            <a:r>
              <a:rPr lang="fr-FR" sz="2800" dirty="0">
                <a:latin typeface="Times New Roman" panose="02020603050405020304" pitchFamily="18" charset="0"/>
                <a:ea typeface="Times New Roman" panose="02020603050405020304" pitchFamily="18" charset="0"/>
              </a:rPr>
              <a:t>L'exploitant doit avoir accès aux données suivantes pour chaque forage :</a:t>
            </a:r>
          </a:p>
          <a:p>
            <a:pPr marL="342900" marR="0" lvl="0" indent="-342900">
              <a:spcBef>
                <a:spcPts val="0"/>
              </a:spcBef>
              <a:spcAft>
                <a:spcPts val="0"/>
              </a:spcAft>
              <a:buSzPts val="1000"/>
              <a:buFont typeface="Symbol" panose="05050102010706020507" pitchFamily="18" charset="2"/>
              <a:buChar char=""/>
              <a:tabLst>
                <a:tab pos="457200" algn="l"/>
              </a:tabLst>
            </a:pPr>
            <a:r>
              <a:rPr lang="fr-FR" sz="2800" dirty="0">
                <a:latin typeface="Times New Roman" panose="02020603050405020304" pitchFamily="18" charset="0"/>
                <a:ea typeface="Times New Roman" panose="02020603050405020304" pitchFamily="18" charset="0"/>
              </a:rPr>
              <a:t>Coupe technique</a:t>
            </a:r>
          </a:p>
          <a:p>
            <a:pPr marL="342900" marR="0" lvl="0" indent="-342900">
              <a:spcBef>
                <a:spcPts val="0"/>
              </a:spcBef>
              <a:spcAft>
                <a:spcPts val="0"/>
              </a:spcAft>
              <a:buSzPts val="1000"/>
              <a:buFont typeface="Symbol" panose="05050102010706020507" pitchFamily="18" charset="2"/>
              <a:buChar char=""/>
              <a:tabLst>
                <a:tab pos="457200" algn="l"/>
              </a:tabLst>
            </a:pPr>
            <a:r>
              <a:rPr lang="fr-FR" sz="2800" dirty="0">
                <a:latin typeface="Times New Roman" panose="02020603050405020304" pitchFamily="18" charset="0"/>
                <a:ea typeface="Times New Roman" panose="02020603050405020304" pitchFamily="18" charset="0"/>
              </a:rPr>
              <a:t>Caractéristiques physico-chimiques de l'eau</a:t>
            </a:r>
          </a:p>
          <a:p>
            <a:pPr marL="342900" marR="0" lvl="0" indent="-342900">
              <a:spcBef>
                <a:spcPts val="0"/>
              </a:spcBef>
              <a:spcAft>
                <a:spcPts val="0"/>
              </a:spcAft>
              <a:buSzPts val="1000"/>
              <a:buFont typeface="Symbol" panose="05050102010706020507" pitchFamily="18" charset="2"/>
              <a:buChar char=""/>
              <a:tabLst>
                <a:tab pos="457200" algn="l"/>
              </a:tabLst>
            </a:pPr>
            <a:r>
              <a:rPr lang="fr-FR" sz="2800" dirty="0">
                <a:latin typeface="Times New Roman" panose="02020603050405020304" pitchFamily="18" charset="0"/>
                <a:ea typeface="Times New Roman" panose="02020603050405020304" pitchFamily="18" charset="0"/>
              </a:rPr>
              <a:t>Niveaux statique et dynamique à différents débits</a:t>
            </a:r>
          </a:p>
          <a:p>
            <a:pPr marL="342900" marR="0" lvl="0" indent="-342900">
              <a:spcBef>
                <a:spcPts val="0"/>
              </a:spcBef>
              <a:spcAft>
                <a:spcPts val="0"/>
              </a:spcAft>
              <a:buSzPts val="1000"/>
              <a:buFont typeface="Symbol" panose="05050102010706020507" pitchFamily="18" charset="2"/>
              <a:buChar char=""/>
              <a:tabLst>
                <a:tab pos="457200" algn="l"/>
              </a:tabLst>
            </a:pPr>
            <a:r>
              <a:rPr lang="fr-FR" sz="2800" dirty="0">
                <a:latin typeface="Times New Roman" panose="02020603050405020304" pitchFamily="18" charset="0"/>
                <a:ea typeface="Times New Roman" panose="02020603050405020304" pitchFamily="18" charset="0"/>
              </a:rPr>
              <a:t>Débit spécifique</a:t>
            </a:r>
          </a:p>
          <a:p>
            <a:pPr marL="342900" marR="0" lvl="0" indent="-342900">
              <a:spcBef>
                <a:spcPts val="0"/>
              </a:spcBef>
              <a:spcAft>
                <a:spcPts val="0"/>
              </a:spcAft>
              <a:buSzPts val="1000"/>
              <a:buFont typeface="Symbol" panose="05050102010706020507" pitchFamily="18" charset="2"/>
              <a:buChar char=""/>
              <a:tabLst>
                <a:tab pos="457200" algn="l"/>
              </a:tabLst>
            </a:pPr>
            <a:r>
              <a:rPr lang="fr-FR" sz="2800" dirty="0">
                <a:latin typeface="Times New Roman" panose="02020603050405020304" pitchFamily="18" charset="0"/>
                <a:ea typeface="Times New Roman" panose="02020603050405020304" pitchFamily="18" charset="0"/>
              </a:rPr>
              <a:t>Position et caractéristiques de la pompe</a:t>
            </a:r>
          </a:p>
          <a:p>
            <a:pPr marL="342900" marR="0" lvl="0" indent="-342900">
              <a:spcBef>
                <a:spcPts val="0"/>
              </a:spcBef>
              <a:spcAft>
                <a:spcPts val="0"/>
              </a:spcAft>
              <a:buSzPts val="1000"/>
              <a:buFont typeface="Symbol" panose="05050102010706020507" pitchFamily="18" charset="2"/>
              <a:buChar char=""/>
              <a:tabLst>
                <a:tab pos="457200" algn="l"/>
              </a:tabLst>
            </a:pPr>
            <a:r>
              <a:rPr lang="fr-FR" sz="2800" dirty="0">
                <a:latin typeface="Times New Roman" panose="02020603050405020304" pitchFamily="18" charset="0"/>
                <a:ea typeface="Times New Roman" panose="02020603050405020304" pitchFamily="18" charset="0"/>
              </a:rPr>
              <a:t>Débit d'exploitation maximum</a:t>
            </a:r>
          </a:p>
          <a:p>
            <a:pPr marL="0" marR="0">
              <a:spcBef>
                <a:spcPts val="0"/>
              </a:spcBef>
              <a:spcAft>
                <a:spcPts val="0"/>
              </a:spcAft>
            </a:pPr>
            <a:r>
              <a:rPr lang="fr-FR" sz="2800" dirty="0">
                <a:latin typeface="Times New Roman" panose="02020603050405020304" pitchFamily="18" charset="0"/>
                <a:ea typeface="Times New Roman" panose="02020603050405020304" pitchFamily="18" charset="0"/>
              </a:rPr>
              <a:t>Sans ces données, il est impossible pour un opérateur de gérer efficacement les puits. En l'absence de ces informations de base, aucune surveillance ni aucun entretien préventif ne peuvent être effectués.</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649040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0"/>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Maintenance des forages</a:t>
            </a:r>
          </a:p>
        </p:txBody>
      </p:sp>
      <p:sp>
        <p:nvSpPr>
          <p:cNvPr id="5" name="Rectangle 4"/>
          <p:cNvSpPr/>
          <p:nvPr/>
        </p:nvSpPr>
        <p:spPr>
          <a:xfrm>
            <a:off x="407368" y="1340768"/>
            <a:ext cx="11377264" cy="4832092"/>
          </a:xfrm>
          <a:prstGeom prst="rect">
            <a:avLst/>
          </a:prstGeom>
        </p:spPr>
        <p:txBody>
          <a:bodyPr wrap="square">
            <a:spAutoFit/>
          </a:bodyPr>
          <a:lstStyle/>
          <a:p>
            <a:pPr marL="0" marR="0">
              <a:spcBef>
                <a:spcPts val="0"/>
              </a:spcBef>
              <a:spcAft>
                <a:spcPts val="0"/>
              </a:spcAft>
            </a:pPr>
            <a:r>
              <a:rPr lang="fr-FR" sz="2800" b="1" i="1" dirty="0">
                <a:latin typeface="Times New Roman" panose="02020603050405020304" pitchFamily="18" charset="0"/>
                <a:ea typeface="Times New Roman" panose="02020603050405020304" pitchFamily="18" charset="0"/>
              </a:rPr>
              <a:t>Les équipements techniques nécessaires pour un bon suivi du captage</a:t>
            </a:r>
            <a:endParaRPr lang="fr-FR" sz="2800" dirty="0">
              <a:latin typeface="Times New Roman" panose="02020603050405020304" pitchFamily="18" charset="0"/>
              <a:ea typeface="Times New Roman" panose="02020603050405020304" pitchFamily="18" charset="0"/>
            </a:endParaRPr>
          </a:p>
          <a:p>
            <a:pPr marL="0" marR="0"/>
            <a:r>
              <a:rPr lang="fr-FR" sz="2800" dirty="0">
                <a:latin typeface="Times New Roman" panose="02020603050405020304" pitchFamily="18" charset="0"/>
                <a:ea typeface="Times New Roman" panose="02020603050405020304" pitchFamily="18" charset="0"/>
              </a:rPr>
              <a:t>Pour surveiller le fonctionnement du captage et détecter les anomalies, il est essentiel de disposer d'un minimum d'équipements techniques peu coûteux.</a:t>
            </a:r>
          </a:p>
          <a:p>
            <a:pPr marL="0" marR="0"/>
            <a:r>
              <a:rPr lang="fr-FR" sz="2800" dirty="0">
                <a:latin typeface="Times New Roman" panose="02020603050405020304" pitchFamily="18" charset="0"/>
                <a:ea typeface="Times New Roman" panose="02020603050405020304" pitchFamily="18" charset="0"/>
              </a:rPr>
              <a:t>Voici les équipements recommandés pour les pompes :</a:t>
            </a:r>
          </a:p>
          <a:p>
            <a:pPr marL="342900" marR="0" lvl="0" indent="-342900">
              <a:spcBef>
                <a:spcPts val="0"/>
              </a:spcBef>
              <a:spcAft>
                <a:spcPts val="0"/>
              </a:spcAft>
              <a:buSzPts val="1000"/>
              <a:buFont typeface="Symbol" panose="05050102010706020507" pitchFamily="18" charset="2"/>
              <a:buChar char=""/>
              <a:tabLst>
                <a:tab pos="457200" algn="l"/>
              </a:tabLst>
            </a:pPr>
            <a:r>
              <a:rPr lang="fr-FR" sz="2800" dirty="0">
                <a:latin typeface="Times New Roman" panose="02020603050405020304" pitchFamily="18" charset="0"/>
                <a:ea typeface="Times New Roman" panose="02020603050405020304" pitchFamily="18" charset="0"/>
              </a:rPr>
              <a:t>Compteur d'eau</a:t>
            </a:r>
          </a:p>
          <a:p>
            <a:pPr marL="342900" marR="0" lvl="0" indent="-342900">
              <a:spcBef>
                <a:spcPts val="0"/>
              </a:spcBef>
              <a:spcAft>
                <a:spcPts val="0"/>
              </a:spcAft>
              <a:buSzPts val="1000"/>
              <a:buFont typeface="Symbol" panose="05050102010706020507" pitchFamily="18" charset="2"/>
              <a:buChar char=""/>
              <a:tabLst>
                <a:tab pos="457200" algn="l"/>
              </a:tabLst>
            </a:pPr>
            <a:r>
              <a:rPr lang="fr-FR" sz="2800" dirty="0">
                <a:latin typeface="Times New Roman" panose="02020603050405020304" pitchFamily="18" charset="0"/>
                <a:ea typeface="Times New Roman" panose="02020603050405020304" pitchFamily="18" charset="0"/>
              </a:rPr>
              <a:t>Compteur horaire par pompe</a:t>
            </a:r>
          </a:p>
          <a:p>
            <a:pPr marL="342900" marR="0" lvl="0" indent="-342900">
              <a:spcBef>
                <a:spcPts val="0"/>
              </a:spcBef>
              <a:spcAft>
                <a:spcPts val="0"/>
              </a:spcAft>
              <a:buSzPts val="1000"/>
              <a:buFont typeface="Symbol" panose="05050102010706020507" pitchFamily="18" charset="2"/>
              <a:buChar char=""/>
              <a:tabLst>
                <a:tab pos="457200" algn="l"/>
              </a:tabLst>
            </a:pPr>
            <a:r>
              <a:rPr lang="fr-FR" sz="2800" dirty="0">
                <a:latin typeface="Times New Roman" panose="02020603050405020304" pitchFamily="18" charset="0"/>
                <a:ea typeface="Times New Roman" panose="02020603050405020304" pitchFamily="18" charset="0"/>
              </a:rPr>
              <a:t>Ampèremètre par pompe</a:t>
            </a:r>
          </a:p>
          <a:p>
            <a:pPr marL="342900" marR="0" lvl="0" indent="-342900">
              <a:spcBef>
                <a:spcPts val="0"/>
              </a:spcBef>
              <a:spcAft>
                <a:spcPts val="0"/>
              </a:spcAft>
              <a:buSzPts val="1000"/>
              <a:buFont typeface="Symbol" panose="05050102010706020507" pitchFamily="18" charset="2"/>
              <a:buChar char=""/>
              <a:tabLst>
                <a:tab pos="457200" algn="l"/>
              </a:tabLst>
            </a:pPr>
            <a:r>
              <a:rPr lang="fr-FR" sz="2800" dirty="0">
                <a:latin typeface="Times New Roman" panose="02020603050405020304" pitchFamily="18" charset="0"/>
                <a:ea typeface="Times New Roman" panose="02020603050405020304" pitchFamily="18" charset="0"/>
              </a:rPr>
              <a:t>Voltmètre</a:t>
            </a:r>
          </a:p>
          <a:p>
            <a:pPr marL="342900" marR="0" lvl="0" indent="-342900">
              <a:spcBef>
                <a:spcPts val="0"/>
              </a:spcBef>
              <a:spcAft>
                <a:spcPts val="0"/>
              </a:spcAft>
              <a:buSzPts val="1000"/>
              <a:buFont typeface="Symbol" panose="05050102010706020507" pitchFamily="18" charset="2"/>
              <a:buChar char=""/>
              <a:tabLst>
                <a:tab pos="457200" algn="l"/>
              </a:tabLst>
            </a:pPr>
            <a:r>
              <a:rPr lang="fr-FR" sz="2800" dirty="0">
                <a:latin typeface="Times New Roman" panose="02020603050405020304" pitchFamily="18" charset="0"/>
                <a:ea typeface="Times New Roman" panose="02020603050405020304" pitchFamily="18" charset="0"/>
              </a:rPr>
              <a:t>Manomètre</a:t>
            </a:r>
          </a:p>
          <a:p>
            <a:pPr marL="342900" marR="0" lvl="0" indent="-342900">
              <a:spcBef>
                <a:spcPts val="0"/>
              </a:spcBef>
              <a:spcAft>
                <a:spcPts val="0"/>
              </a:spcAft>
              <a:buSzPts val="1000"/>
              <a:buFont typeface="Symbol" panose="05050102010706020507" pitchFamily="18" charset="2"/>
              <a:buChar char=""/>
              <a:tabLst>
                <a:tab pos="457200" algn="l"/>
              </a:tabLst>
            </a:pPr>
            <a:r>
              <a:rPr lang="fr-FR" sz="2800" dirty="0">
                <a:latin typeface="Times New Roman" panose="02020603050405020304" pitchFamily="18" charset="0"/>
                <a:ea typeface="Times New Roman" panose="02020603050405020304" pitchFamily="18" charset="0"/>
              </a:rPr>
              <a:t>Dispositif de protection contre le désamorçage</a:t>
            </a:r>
          </a:p>
          <a:p>
            <a:pPr marL="342900" marR="0" lvl="0" indent="-342900">
              <a:spcBef>
                <a:spcPts val="0"/>
              </a:spcBef>
              <a:spcAft>
                <a:spcPts val="0"/>
              </a:spcAft>
              <a:buSzPts val="1000"/>
              <a:buFont typeface="Symbol" panose="05050102010706020507" pitchFamily="18" charset="2"/>
              <a:buChar char=""/>
              <a:tabLst>
                <a:tab pos="457200" algn="l"/>
              </a:tabLst>
            </a:pPr>
            <a:r>
              <a:rPr lang="fr-FR" sz="2800" dirty="0">
                <a:latin typeface="Times New Roman" panose="02020603050405020304" pitchFamily="18" charset="0"/>
                <a:ea typeface="Times New Roman" panose="02020603050405020304" pitchFamily="18" charset="0"/>
              </a:rPr>
              <a:t>Prise d'échantillon pour </a:t>
            </a:r>
            <a:r>
              <a:rPr lang="fr-FR" sz="2800" dirty="0" smtClean="0">
                <a:latin typeface="Times New Roman" panose="02020603050405020304" pitchFamily="18" charset="0"/>
                <a:ea typeface="Times New Roman" panose="02020603050405020304" pitchFamily="18" charset="0"/>
              </a:rPr>
              <a:t>analyses</a:t>
            </a:r>
            <a:endParaRPr lang="fr-FR"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489203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Maintenance des forages</a:t>
            </a:r>
          </a:p>
        </p:txBody>
      </p:sp>
      <p:sp>
        <p:nvSpPr>
          <p:cNvPr id="5" name="Rectangle 4"/>
          <p:cNvSpPr/>
          <p:nvPr/>
        </p:nvSpPr>
        <p:spPr>
          <a:xfrm>
            <a:off x="407368" y="1916832"/>
            <a:ext cx="11377264" cy="3970318"/>
          </a:xfrm>
          <a:prstGeom prst="rect">
            <a:avLst/>
          </a:prstGeom>
        </p:spPr>
        <p:txBody>
          <a:bodyPr wrap="square">
            <a:spAutoFit/>
          </a:bodyPr>
          <a:lstStyle/>
          <a:p>
            <a:pPr marL="0" marR="0"/>
            <a:r>
              <a:rPr lang="fr-FR" sz="2800" dirty="0" smtClean="0">
                <a:latin typeface="Times New Roman" panose="02020603050405020304" pitchFamily="18" charset="0"/>
                <a:ea typeface="Times New Roman" panose="02020603050405020304" pitchFamily="18" charset="0"/>
              </a:rPr>
              <a:t>Il </a:t>
            </a:r>
            <a:r>
              <a:rPr lang="fr-FR" sz="2800" dirty="0">
                <a:latin typeface="Times New Roman" panose="02020603050405020304" pitchFamily="18" charset="0"/>
                <a:ea typeface="Times New Roman" panose="02020603050405020304" pitchFamily="18" charset="0"/>
              </a:rPr>
              <a:t>est également important d'avoir un piquage au refoulement de la pompe pour :</a:t>
            </a:r>
          </a:p>
          <a:p>
            <a:pPr marL="342900" marR="0" lvl="0" indent="-342900">
              <a:spcBef>
                <a:spcPts val="0"/>
              </a:spcBef>
              <a:spcAft>
                <a:spcPts val="0"/>
              </a:spcAft>
              <a:buSzPts val="1000"/>
              <a:buFont typeface="Symbol" panose="05050102010706020507" pitchFamily="18" charset="2"/>
              <a:buChar char=""/>
              <a:tabLst>
                <a:tab pos="457200" algn="l"/>
              </a:tabLst>
            </a:pPr>
            <a:r>
              <a:rPr lang="fr-FR" sz="2800" dirty="0">
                <a:latin typeface="Times New Roman" panose="02020603050405020304" pitchFamily="18" charset="0"/>
                <a:ea typeface="Times New Roman" panose="02020603050405020304" pitchFamily="18" charset="0"/>
              </a:rPr>
              <a:t>Réaliser des essais de pompage</a:t>
            </a:r>
          </a:p>
          <a:p>
            <a:pPr marL="342900" marR="0" lvl="0" indent="-342900">
              <a:spcBef>
                <a:spcPts val="0"/>
              </a:spcBef>
              <a:spcAft>
                <a:spcPts val="0"/>
              </a:spcAft>
              <a:buSzPts val="1000"/>
              <a:buFont typeface="Symbol" panose="05050102010706020507" pitchFamily="18" charset="2"/>
              <a:buChar char=""/>
              <a:tabLst>
                <a:tab pos="457200" algn="l"/>
              </a:tabLst>
            </a:pPr>
            <a:r>
              <a:rPr lang="fr-FR" sz="2800" dirty="0">
                <a:latin typeface="Times New Roman" panose="02020603050405020304" pitchFamily="18" charset="0"/>
                <a:ea typeface="Times New Roman" panose="02020603050405020304" pitchFamily="18" charset="0"/>
              </a:rPr>
              <a:t>Stériliser le puits</a:t>
            </a:r>
          </a:p>
          <a:p>
            <a:pPr marL="342900" marR="0" lvl="0" indent="-342900">
              <a:spcBef>
                <a:spcPts val="0"/>
              </a:spcBef>
              <a:spcAft>
                <a:spcPts val="0"/>
              </a:spcAft>
              <a:buSzPts val="1000"/>
              <a:buFont typeface="Symbol" panose="05050102010706020507" pitchFamily="18" charset="2"/>
              <a:buChar char=""/>
              <a:tabLst>
                <a:tab pos="457200" algn="l"/>
              </a:tabLst>
            </a:pPr>
            <a:r>
              <a:rPr lang="fr-FR" sz="2800" dirty="0">
                <a:latin typeface="Times New Roman" panose="02020603050405020304" pitchFamily="18" charset="0"/>
                <a:ea typeface="Times New Roman" panose="02020603050405020304" pitchFamily="18" charset="0"/>
              </a:rPr>
              <a:t>Évacuer l'eau</a:t>
            </a:r>
          </a:p>
          <a:p>
            <a:pPr marL="0" marR="0"/>
            <a:r>
              <a:rPr lang="fr-FR" sz="2800" dirty="0">
                <a:latin typeface="Times New Roman" panose="02020603050405020304" pitchFamily="18" charset="0"/>
                <a:ea typeface="Times New Roman" panose="02020603050405020304" pitchFamily="18" charset="0"/>
              </a:rPr>
              <a:t>Pour le captage lui-même, il est nécessaire d'installer :</a:t>
            </a:r>
          </a:p>
          <a:p>
            <a:pPr marL="342900" marR="0" lvl="0" indent="-342900">
              <a:spcBef>
                <a:spcPts val="0"/>
              </a:spcBef>
              <a:spcAft>
                <a:spcPts val="0"/>
              </a:spcAft>
              <a:buSzPts val="1000"/>
              <a:buFont typeface="Symbol" panose="05050102010706020507" pitchFamily="18" charset="2"/>
              <a:buChar char=""/>
              <a:tabLst>
                <a:tab pos="457200" algn="l"/>
              </a:tabLst>
            </a:pPr>
            <a:r>
              <a:rPr lang="fr-FR" sz="2800" dirty="0">
                <a:latin typeface="Times New Roman" panose="02020603050405020304" pitchFamily="18" charset="0"/>
                <a:ea typeface="Times New Roman" panose="02020603050405020304" pitchFamily="18" charset="0"/>
              </a:rPr>
              <a:t>Un tube piézométrique</a:t>
            </a:r>
          </a:p>
          <a:p>
            <a:pPr marL="342900" marR="0" lvl="0" indent="-342900">
              <a:spcBef>
                <a:spcPts val="0"/>
              </a:spcBef>
              <a:spcAft>
                <a:spcPts val="0"/>
              </a:spcAft>
              <a:buSzPts val="1000"/>
              <a:buFont typeface="Symbol" panose="05050102010706020507" pitchFamily="18" charset="2"/>
              <a:buChar char=""/>
              <a:tabLst>
                <a:tab pos="457200" algn="l"/>
              </a:tabLst>
            </a:pPr>
            <a:r>
              <a:rPr lang="fr-FR" sz="2800" dirty="0">
                <a:latin typeface="Times New Roman" panose="02020603050405020304" pitchFamily="18" charset="0"/>
                <a:ea typeface="Times New Roman" panose="02020603050405020304" pitchFamily="18" charset="0"/>
              </a:rPr>
              <a:t>Une sonde de niveau</a:t>
            </a:r>
          </a:p>
          <a:p>
            <a:pPr marL="342900" marR="0" lvl="0" indent="-342900">
              <a:spcBef>
                <a:spcPts val="0"/>
              </a:spcBef>
              <a:spcAft>
                <a:spcPts val="0"/>
              </a:spcAft>
              <a:buSzPts val="1000"/>
              <a:buFont typeface="Symbol" panose="05050102010706020507" pitchFamily="18" charset="2"/>
              <a:buChar char=""/>
              <a:tabLst>
                <a:tab pos="457200" algn="l"/>
              </a:tabLst>
            </a:pPr>
            <a:r>
              <a:rPr lang="fr-FR" sz="2800" dirty="0">
                <a:latin typeface="Times New Roman" panose="02020603050405020304" pitchFamily="18" charset="0"/>
                <a:ea typeface="Times New Roman" panose="02020603050405020304" pitchFamily="18" charset="0"/>
              </a:rPr>
              <a:t>(Optionnel) Un capteur de pression</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6833424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Le contrôle des prélèvements</a:t>
            </a:r>
          </a:p>
        </p:txBody>
      </p:sp>
      <p:sp>
        <p:nvSpPr>
          <p:cNvPr id="5" name="Rectangle 4"/>
          <p:cNvSpPr/>
          <p:nvPr/>
        </p:nvSpPr>
        <p:spPr>
          <a:xfrm>
            <a:off x="185759" y="1308726"/>
            <a:ext cx="11377264" cy="4893647"/>
          </a:xfrm>
          <a:prstGeom prst="rect">
            <a:avLst/>
          </a:prstGeom>
        </p:spPr>
        <p:txBody>
          <a:bodyPr wrap="square">
            <a:spAutoFit/>
          </a:bodyPr>
          <a:lstStyle/>
          <a:p>
            <a:pPr marL="0" marR="0">
              <a:spcBef>
                <a:spcPts val="0"/>
              </a:spcBef>
              <a:spcAft>
                <a:spcPts val="0"/>
              </a:spcAft>
            </a:pPr>
            <a:r>
              <a:rPr lang="fr-FR" sz="2400" b="1" dirty="0" smtClean="0">
                <a:latin typeface="Times New Roman" panose="02020603050405020304" pitchFamily="18" charset="0"/>
                <a:ea typeface="Times New Roman" panose="02020603050405020304" pitchFamily="18" charset="0"/>
              </a:rPr>
              <a:t>L'exploitant </a:t>
            </a:r>
            <a:r>
              <a:rPr lang="fr-FR" sz="2400" b="1" dirty="0">
                <a:latin typeface="Times New Roman" panose="02020603050405020304" pitchFamily="18" charset="0"/>
                <a:ea typeface="Times New Roman" panose="02020603050405020304" pitchFamily="18" charset="0"/>
              </a:rPr>
              <a:t>doit rester en contact étroit avec les autorités</a:t>
            </a:r>
            <a:r>
              <a:rPr lang="fr-FR" sz="2400" dirty="0">
                <a:latin typeface="Times New Roman" panose="02020603050405020304" pitchFamily="18" charset="0"/>
                <a:ea typeface="Times New Roman" panose="02020603050405020304" pitchFamily="18" charset="0"/>
              </a:rPr>
              <a:t> qui gèrent l'eau, généralement celles qui lui ont donné l'autorisation de prélever. Ce contact est important pour plusieurs raisons :</a:t>
            </a:r>
          </a:p>
          <a:p>
            <a:pPr marL="342900" marR="0" lvl="0" indent="-342900">
              <a:spcBef>
                <a:spcPts val="0"/>
              </a:spcBef>
              <a:spcAft>
                <a:spcPts val="0"/>
              </a:spcAft>
              <a:buSzPts val="1000"/>
              <a:buFont typeface="Symbol" panose="05050102010706020507" pitchFamily="18" charset="2"/>
              <a:buChar char=""/>
              <a:tabLst>
                <a:tab pos="457200" algn="l"/>
              </a:tabLst>
            </a:pPr>
            <a:r>
              <a:rPr lang="fr-FR" sz="2400" b="1" dirty="0">
                <a:latin typeface="Times New Roman" panose="02020603050405020304" pitchFamily="18" charset="0"/>
                <a:ea typeface="Times New Roman" panose="02020603050405020304" pitchFamily="18" charset="0"/>
              </a:rPr>
              <a:t>Respecter les réglementations :</a:t>
            </a:r>
            <a:r>
              <a:rPr lang="fr-FR" sz="2400" dirty="0">
                <a:latin typeface="Times New Roman" panose="02020603050405020304" pitchFamily="18" charset="0"/>
                <a:ea typeface="Times New Roman" panose="02020603050405020304" pitchFamily="18" charset="0"/>
              </a:rPr>
              <a:t> Les autorités peuvent modifier les conditions de prélèvement en fonction de l'état de la ressource en eau. L'exploitant doit donc être informé de ces changements et les respecter.</a:t>
            </a:r>
          </a:p>
          <a:p>
            <a:pPr marL="342900" marR="0" lvl="0" indent="-342900">
              <a:spcBef>
                <a:spcPts val="0"/>
              </a:spcBef>
              <a:spcAft>
                <a:spcPts val="0"/>
              </a:spcAft>
              <a:buSzPts val="1000"/>
              <a:buFont typeface="Symbol" panose="05050102010706020507" pitchFamily="18" charset="2"/>
              <a:buChar char=""/>
              <a:tabLst>
                <a:tab pos="457200" algn="l"/>
              </a:tabLst>
            </a:pPr>
            <a:r>
              <a:rPr lang="fr-FR" sz="2400" b="1" dirty="0">
                <a:latin typeface="Times New Roman" panose="02020603050405020304" pitchFamily="18" charset="0"/>
                <a:ea typeface="Times New Roman" panose="02020603050405020304" pitchFamily="18" charset="0"/>
              </a:rPr>
              <a:t>Anticiper les restrictions :</a:t>
            </a:r>
            <a:r>
              <a:rPr lang="fr-FR" sz="2400" dirty="0">
                <a:latin typeface="Times New Roman" panose="02020603050405020304" pitchFamily="18" charset="0"/>
                <a:ea typeface="Times New Roman" panose="02020603050405020304" pitchFamily="18" charset="0"/>
              </a:rPr>
              <a:t> En cas de sécheresse ou d'autres événements qui affectent la quantité d'eau disponible, les autorités peuvent imposer des restrictions de prélèvement. L'exploitant doit être préparé à ces restrictions et avoir des plans en place pour les gérer.</a:t>
            </a:r>
          </a:p>
          <a:p>
            <a:pPr marL="342900" marR="0" lvl="0" indent="-342900">
              <a:spcBef>
                <a:spcPts val="0"/>
              </a:spcBef>
              <a:spcAft>
                <a:spcPts val="0"/>
              </a:spcAft>
              <a:buSzPts val="1000"/>
              <a:buFont typeface="Symbol" panose="05050102010706020507" pitchFamily="18" charset="2"/>
              <a:buChar char=""/>
              <a:tabLst>
                <a:tab pos="457200" algn="l"/>
              </a:tabLst>
            </a:pPr>
            <a:r>
              <a:rPr lang="fr-FR" sz="2400" b="1" dirty="0">
                <a:latin typeface="Times New Roman" panose="02020603050405020304" pitchFamily="18" charset="0"/>
                <a:ea typeface="Times New Roman" panose="02020603050405020304" pitchFamily="18" charset="0"/>
              </a:rPr>
              <a:t>Collaborer à la gestion de la ressource :</a:t>
            </a:r>
            <a:r>
              <a:rPr lang="fr-FR" sz="2400" dirty="0">
                <a:latin typeface="Times New Roman" panose="02020603050405020304" pitchFamily="18" charset="0"/>
                <a:ea typeface="Times New Roman" panose="02020603050405020304" pitchFamily="18" charset="0"/>
              </a:rPr>
              <a:t> Les autorités et les exploitants ont un intérêt commun à gérer la ressource en eau de manière durable. En collaborant, ils peuvent mieux comprendre les besoins de chacun et trouver des solutions qui satisfont tout le monde.</a:t>
            </a:r>
            <a:endParaRPr lang="fr-FR" sz="2400" dirty="0">
              <a:effectLst/>
              <a:latin typeface="Times New Roman" panose="02020603050405020304" pitchFamily="18" charset="0"/>
              <a:ea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057400" y="1714488"/>
            <a:ext cx="8610600" cy="2200292"/>
          </a:xfrm>
        </p:spPr>
        <p:txBody>
          <a:bodyPr>
            <a:noAutofit/>
          </a:bodyPr>
          <a:lstStyle/>
          <a:p>
            <a:pPr fontAlgn="auto">
              <a:spcAft>
                <a:spcPts val="0"/>
              </a:spcAft>
              <a:defRPr/>
            </a:pPr>
            <a:r>
              <a:rPr lang="fr-FR" sz="8000" dirty="0">
                <a:effectLst>
                  <a:glow rad="139700">
                    <a:schemeClr val="accent3">
                      <a:satMod val="175000"/>
                      <a:alpha val="40000"/>
                    </a:schemeClr>
                  </a:glow>
                  <a:outerShdw blurRad="38100" dist="25400" dir="5400000" algn="tl" rotWithShape="0">
                    <a:srgbClr val="000000">
                      <a:alpha val="43000"/>
                    </a:srgbClr>
                  </a:outerShdw>
                </a:effectLst>
                <a:latin typeface="Times New Roman" pitchFamily="18" charset="0"/>
                <a:cs typeface="Times New Roman" pitchFamily="18" charset="0"/>
              </a:rPr>
              <a:t>Merci pour votre attention</a:t>
            </a:r>
            <a:r>
              <a:rPr lang="fr-FR" sz="8000" dirty="0">
                <a:latin typeface="Times New Roman" pitchFamily="18" charset="0"/>
                <a:cs typeface="Times New Roman" pitchFamily="18" charset="0"/>
              </a:rPr>
              <a:t> </a:t>
            </a:r>
          </a:p>
        </p:txBody>
      </p:sp>
      <p:pic>
        <p:nvPicPr>
          <p:cNvPr id="1028" name="Picture 4"/>
          <p:cNvPicPr>
            <a:picLocks noChangeAspect="1" noChangeArrowheads="1"/>
          </p:cNvPicPr>
          <p:nvPr/>
        </p:nvPicPr>
        <p:blipFill>
          <a:blip r:embed="rId3"/>
          <a:srcRect/>
          <a:stretch>
            <a:fillRect/>
          </a:stretch>
        </p:blipFill>
        <p:spPr bwMode="auto">
          <a:xfrm>
            <a:off x="1524000" y="0"/>
            <a:ext cx="9144000" cy="6858000"/>
          </a:xfrm>
          <a:prstGeom prst="rect">
            <a:avLst/>
          </a:prstGeom>
          <a:noFill/>
          <a:ln w="9525">
            <a:noFill/>
            <a:miter lim="800000"/>
            <a:headEnd/>
            <a:tailEnd/>
          </a:ln>
          <a:effectLst/>
        </p:spPr>
      </p:pic>
      <p:sp>
        <p:nvSpPr>
          <p:cNvPr id="6" name="ZoneTexte 5"/>
          <p:cNvSpPr txBox="1">
            <a:spLocks noChangeArrowheads="1"/>
          </p:cNvSpPr>
          <p:nvPr/>
        </p:nvSpPr>
        <p:spPr bwMode="auto">
          <a:xfrm>
            <a:off x="3851276" y="3613150"/>
            <a:ext cx="373063" cy="431800"/>
          </a:xfrm>
          <a:prstGeom prst="rect">
            <a:avLst/>
          </a:prstGeom>
          <a:noFill/>
          <a:ln w="9525">
            <a:noFill/>
            <a:miter lim="800000"/>
            <a:headEnd/>
            <a:tailEnd/>
          </a:ln>
        </p:spPr>
        <p:txBody>
          <a:bodyPr wrap="none">
            <a:spAutoFit/>
          </a:bodyPr>
          <a:lstStyle/>
          <a:p>
            <a:r>
              <a:rPr lang="en-US" sz="2200">
                <a:solidFill>
                  <a:srgbClr val="FFFF00"/>
                </a:solidFill>
                <a:latin typeface="Times New Roman" pitchFamily="18" charset="0"/>
                <a:cs typeface="Times New Roman" pitchFamily="18" charset="0"/>
              </a:rPr>
              <a:t>R</a:t>
            </a:r>
            <a:endParaRPr lang="fr-FR" sz="2200">
              <a:solidFill>
                <a:srgbClr val="FFFF00"/>
              </a:solidFill>
              <a:latin typeface="Times New Roman" pitchFamily="18" charset="0"/>
              <a:cs typeface="Times New Roman" pitchFamily="18" charset="0"/>
            </a:endParaRPr>
          </a:p>
        </p:txBody>
      </p:sp>
      <p:sp>
        <p:nvSpPr>
          <p:cNvPr id="7" name="ZoneTexte 6"/>
          <p:cNvSpPr txBox="1">
            <a:spLocks noChangeArrowheads="1"/>
          </p:cNvSpPr>
          <p:nvPr/>
        </p:nvSpPr>
        <p:spPr bwMode="auto">
          <a:xfrm>
            <a:off x="4822826" y="830263"/>
            <a:ext cx="434975" cy="430212"/>
          </a:xfrm>
          <a:prstGeom prst="rect">
            <a:avLst/>
          </a:prstGeom>
          <a:noFill/>
          <a:ln w="9525">
            <a:noFill/>
            <a:miter lim="800000"/>
            <a:headEnd/>
            <a:tailEnd/>
          </a:ln>
        </p:spPr>
        <p:txBody>
          <a:bodyPr wrap="none">
            <a:spAutoFit/>
          </a:bodyPr>
          <a:lstStyle/>
          <a:p>
            <a:r>
              <a:rPr lang="en-US" sz="2200">
                <a:solidFill>
                  <a:srgbClr val="FF0000"/>
                </a:solidFill>
                <a:latin typeface="Times New Roman" pitchFamily="18" charset="0"/>
                <a:cs typeface="Times New Roman" pitchFamily="18" charset="0"/>
              </a:rPr>
              <a:t>M</a:t>
            </a:r>
            <a:endParaRPr lang="fr-FR" sz="2200">
              <a:solidFill>
                <a:srgbClr val="FF0000"/>
              </a:solidFill>
              <a:latin typeface="Times New Roman" pitchFamily="18" charset="0"/>
              <a:cs typeface="Times New Roman" pitchFamily="18" charset="0"/>
            </a:endParaRPr>
          </a:p>
        </p:txBody>
      </p:sp>
      <p:sp>
        <p:nvSpPr>
          <p:cNvPr id="8" name="ZoneTexte 7"/>
          <p:cNvSpPr txBox="1">
            <a:spLocks noChangeArrowheads="1"/>
          </p:cNvSpPr>
          <p:nvPr/>
        </p:nvSpPr>
        <p:spPr bwMode="auto">
          <a:xfrm>
            <a:off x="4524376" y="1160463"/>
            <a:ext cx="373063" cy="430212"/>
          </a:xfrm>
          <a:prstGeom prst="rect">
            <a:avLst/>
          </a:prstGeom>
          <a:noFill/>
          <a:ln w="9525">
            <a:noFill/>
            <a:miter lim="800000"/>
            <a:headEnd/>
            <a:tailEnd/>
          </a:ln>
        </p:spPr>
        <p:txBody>
          <a:bodyPr wrap="none">
            <a:spAutoFit/>
          </a:bodyPr>
          <a:lstStyle/>
          <a:p>
            <a:r>
              <a:rPr lang="en-US" sz="2200">
                <a:solidFill>
                  <a:srgbClr val="FF0000"/>
                </a:solidFill>
                <a:latin typeface="Times New Roman" pitchFamily="18" charset="0"/>
                <a:cs typeface="Times New Roman" pitchFamily="18" charset="0"/>
              </a:rPr>
              <a:t>R</a:t>
            </a:r>
            <a:endParaRPr lang="fr-FR" sz="2200">
              <a:solidFill>
                <a:srgbClr val="FF0000"/>
              </a:solidFill>
              <a:latin typeface="Times New Roman" pitchFamily="18" charset="0"/>
              <a:cs typeface="Times New Roman" pitchFamily="18" charset="0"/>
            </a:endParaRPr>
          </a:p>
        </p:txBody>
      </p:sp>
      <p:sp>
        <p:nvSpPr>
          <p:cNvPr id="9" name="ZoneTexte 8"/>
          <p:cNvSpPr txBox="1">
            <a:spLocks noChangeArrowheads="1"/>
          </p:cNvSpPr>
          <p:nvPr/>
        </p:nvSpPr>
        <p:spPr bwMode="auto">
          <a:xfrm>
            <a:off x="4699000" y="976313"/>
            <a:ext cx="357188" cy="430212"/>
          </a:xfrm>
          <a:prstGeom prst="rect">
            <a:avLst/>
          </a:prstGeom>
          <a:noFill/>
          <a:ln w="9525">
            <a:noFill/>
            <a:miter lim="800000"/>
            <a:headEnd/>
            <a:tailEnd/>
          </a:ln>
        </p:spPr>
        <p:txBody>
          <a:bodyPr wrap="none">
            <a:spAutoFit/>
          </a:bodyPr>
          <a:lstStyle/>
          <a:p>
            <a:r>
              <a:rPr lang="en-US" sz="2200" dirty="0">
                <a:solidFill>
                  <a:srgbClr val="FF0000"/>
                </a:solidFill>
                <a:latin typeface="Times New Roman" pitchFamily="18" charset="0"/>
                <a:cs typeface="Times New Roman" pitchFamily="18" charset="0"/>
              </a:rPr>
              <a:t>E</a:t>
            </a:r>
            <a:endParaRPr lang="fr-FR" sz="2200" dirty="0">
              <a:solidFill>
                <a:srgbClr val="FF0000"/>
              </a:solidFill>
              <a:latin typeface="Times New Roman" pitchFamily="18" charset="0"/>
              <a:cs typeface="Times New Roman" pitchFamily="18" charset="0"/>
            </a:endParaRPr>
          </a:p>
        </p:txBody>
      </p:sp>
      <p:sp>
        <p:nvSpPr>
          <p:cNvPr id="10" name="ZoneTexte 9"/>
          <p:cNvSpPr txBox="1">
            <a:spLocks noChangeArrowheads="1"/>
          </p:cNvSpPr>
          <p:nvPr/>
        </p:nvSpPr>
        <p:spPr bwMode="auto">
          <a:xfrm>
            <a:off x="4398964" y="1633538"/>
            <a:ext cx="409575" cy="430212"/>
          </a:xfrm>
          <a:prstGeom prst="rect">
            <a:avLst/>
          </a:prstGeom>
          <a:noFill/>
          <a:ln w="9525">
            <a:noFill/>
            <a:miter lim="800000"/>
            <a:headEnd/>
            <a:tailEnd/>
          </a:ln>
        </p:spPr>
        <p:txBody>
          <a:bodyPr>
            <a:spAutoFit/>
          </a:bodyPr>
          <a:lstStyle/>
          <a:p>
            <a:r>
              <a:rPr lang="en-US" sz="2200">
                <a:solidFill>
                  <a:srgbClr val="FF0000"/>
                </a:solidFill>
                <a:latin typeface="Times New Roman" pitchFamily="18" charset="0"/>
                <a:cs typeface="Times New Roman" pitchFamily="18" charset="0"/>
              </a:rPr>
              <a:t>I</a:t>
            </a:r>
            <a:endParaRPr lang="fr-FR" sz="2200">
              <a:solidFill>
                <a:srgbClr val="FF0000"/>
              </a:solidFill>
              <a:latin typeface="Times New Roman" pitchFamily="18" charset="0"/>
              <a:cs typeface="Times New Roman" pitchFamily="18" charset="0"/>
            </a:endParaRPr>
          </a:p>
        </p:txBody>
      </p:sp>
      <p:sp>
        <p:nvSpPr>
          <p:cNvPr id="11" name="ZoneTexte 10"/>
          <p:cNvSpPr txBox="1">
            <a:spLocks noChangeArrowheads="1"/>
          </p:cNvSpPr>
          <p:nvPr/>
        </p:nvSpPr>
        <p:spPr bwMode="auto">
          <a:xfrm>
            <a:off x="3940175" y="3370263"/>
            <a:ext cx="357188" cy="430212"/>
          </a:xfrm>
          <a:prstGeom prst="rect">
            <a:avLst/>
          </a:prstGeom>
          <a:noFill/>
          <a:ln w="9525">
            <a:noFill/>
            <a:miter lim="800000"/>
            <a:headEnd/>
            <a:tailEnd/>
          </a:ln>
        </p:spPr>
        <p:txBody>
          <a:bodyPr wrap="none">
            <a:spAutoFit/>
          </a:bodyPr>
          <a:lstStyle/>
          <a:p>
            <a:r>
              <a:rPr lang="en-US" sz="2200">
                <a:solidFill>
                  <a:srgbClr val="FFFF00"/>
                </a:solidFill>
                <a:latin typeface="Times New Roman" pitchFamily="18" charset="0"/>
                <a:cs typeface="Times New Roman" pitchFamily="18" charset="0"/>
              </a:rPr>
              <a:t>T</a:t>
            </a:r>
            <a:endParaRPr lang="fr-FR" sz="2200">
              <a:solidFill>
                <a:srgbClr val="FFFF00"/>
              </a:solidFill>
              <a:latin typeface="Times New Roman" pitchFamily="18" charset="0"/>
              <a:cs typeface="Times New Roman" pitchFamily="18" charset="0"/>
            </a:endParaRPr>
          </a:p>
        </p:txBody>
      </p:sp>
      <p:sp>
        <p:nvSpPr>
          <p:cNvPr id="12" name="ZoneTexte 11"/>
          <p:cNvSpPr txBox="1">
            <a:spLocks noChangeArrowheads="1"/>
          </p:cNvSpPr>
          <p:nvPr/>
        </p:nvSpPr>
        <p:spPr bwMode="auto">
          <a:xfrm>
            <a:off x="4259263" y="2214563"/>
            <a:ext cx="387350" cy="431800"/>
          </a:xfrm>
          <a:prstGeom prst="rect">
            <a:avLst/>
          </a:prstGeom>
          <a:noFill/>
          <a:ln w="9525">
            <a:noFill/>
            <a:miter lim="800000"/>
            <a:headEnd/>
            <a:tailEnd/>
          </a:ln>
        </p:spPr>
        <p:txBody>
          <a:bodyPr wrap="none">
            <a:spAutoFit/>
          </a:bodyPr>
          <a:lstStyle/>
          <a:p>
            <a:r>
              <a:rPr lang="en-US" sz="2200">
                <a:solidFill>
                  <a:srgbClr val="0070C0"/>
                </a:solidFill>
                <a:latin typeface="Times New Roman" pitchFamily="18" charset="0"/>
                <a:cs typeface="Times New Roman" pitchFamily="18" charset="0"/>
              </a:rPr>
              <a:t>O</a:t>
            </a:r>
            <a:endParaRPr lang="fr-FR" sz="2200">
              <a:solidFill>
                <a:srgbClr val="0070C0"/>
              </a:solidFill>
              <a:latin typeface="Times New Roman" pitchFamily="18" charset="0"/>
              <a:cs typeface="Times New Roman" pitchFamily="18" charset="0"/>
            </a:endParaRPr>
          </a:p>
        </p:txBody>
      </p:sp>
      <p:sp>
        <p:nvSpPr>
          <p:cNvPr id="13" name="ZoneTexte 12"/>
          <p:cNvSpPr txBox="1">
            <a:spLocks noChangeArrowheads="1"/>
          </p:cNvSpPr>
          <p:nvPr/>
        </p:nvSpPr>
        <p:spPr bwMode="auto">
          <a:xfrm>
            <a:off x="4351338" y="1985963"/>
            <a:ext cx="342900" cy="431800"/>
          </a:xfrm>
          <a:prstGeom prst="rect">
            <a:avLst/>
          </a:prstGeom>
          <a:noFill/>
          <a:ln w="9525">
            <a:noFill/>
            <a:miter lim="800000"/>
            <a:headEnd/>
            <a:tailEnd/>
          </a:ln>
        </p:spPr>
        <p:txBody>
          <a:bodyPr wrap="none">
            <a:spAutoFit/>
          </a:bodyPr>
          <a:lstStyle/>
          <a:p>
            <a:r>
              <a:rPr lang="en-US" sz="2200">
                <a:solidFill>
                  <a:srgbClr val="0070C0"/>
                </a:solidFill>
                <a:latin typeface="Times New Roman" pitchFamily="18" charset="0"/>
                <a:cs typeface="Times New Roman" pitchFamily="18" charset="0"/>
              </a:rPr>
              <a:t>P</a:t>
            </a:r>
            <a:endParaRPr lang="fr-FR" sz="2200">
              <a:solidFill>
                <a:srgbClr val="0070C0"/>
              </a:solidFill>
              <a:latin typeface="Times New Roman" pitchFamily="18" charset="0"/>
              <a:cs typeface="Times New Roman" pitchFamily="18" charset="0"/>
            </a:endParaRPr>
          </a:p>
        </p:txBody>
      </p:sp>
      <p:sp>
        <p:nvSpPr>
          <p:cNvPr id="14" name="ZoneTexte 13"/>
          <p:cNvSpPr txBox="1">
            <a:spLocks noChangeArrowheads="1"/>
          </p:cNvSpPr>
          <p:nvPr/>
        </p:nvSpPr>
        <p:spPr bwMode="auto">
          <a:xfrm>
            <a:off x="4102101" y="2641601"/>
            <a:ext cx="371475" cy="430213"/>
          </a:xfrm>
          <a:prstGeom prst="rect">
            <a:avLst/>
          </a:prstGeom>
          <a:noFill/>
          <a:ln w="9525">
            <a:noFill/>
            <a:miter lim="800000"/>
            <a:headEnd/>
            <a:tailEnd/>
          </a:ln>
        </p:spPr>
        <p:txBody>
          <a:bodyPr wrap="none">
            <a:spAutoFit/>
          </a:bodyPr>
          <a:lstStyle/>
          <a:p>
            <a:r>
              <a:rPr lang="en-US" sz="2200">
                <a:solidFill>
                  <a:srgbClr val="0070C0"/>
                </a:solidFill>
                <a:latin typeface="Times New Roman" pitchFamily="18" charset="0"/>
                <a:cs typeface="Times New Roman" pitchFamily="18" charset="0"/>
              </a:rPr>
              <a:t>R</a:t>
            </a:r>
            <a:endParaRPr lang="fr-FR" sz="2200">
              <a:solidFill>
                <a:srgbClr val="0070C0"/>
              </a:solidFill>
              <a:latin typeface="Times New Roman" pitchFamily="18" charset="0"/>
              <a:cs typeface="Times New Roman" pitchFamily="18" charset="0"/>
            </a:endParaRPr>
          </a:p>
        </p:txBody>
      </p:sp>
      <p:sp>
        <p:nvSpPr>
          <p:cNvPr id="15" name="ZoneTexte 14"/>
          <p:cNvSpPr txBox="1">
            <a:spLocks noChangeArrowheads="1"/>
          </p:cNvSpPr>
          <p:nvPr/>
        </p:nvSpPr>
        <p:spPr bwMode="auto">
          <a:xfrm>
            <a:off x="4214814" y="2444751"/>
            <a:ext cx="388937" cy="430213"/>
          </a:xfrm>
          <a:prstGeom prst="rect">
            <a:avLst/>
          </a:prstGeom>
          <a:noFill/>
          <a:ln w="9525">
            <a:noFill/>
            <a:miter lim="800000"/>
            <a:headEnd/>
            <a:tailEnd/>
          </a:ln>
        </p:spPr>
        <p:txBody>
          <a:bodyPr wrap="none">
            <a:spAutoFit/>
          </a:bodyPr>
          <a:lstStyle/>
          <a:p>
            <a:r>
              <a:rPr lang="en-US" sz="2200">
                <a:solidFill>
                  <a:srgbClr val="0070C0"/>
                </a:solidFill>
                <a:latin typeface="Times New Roman" pitchFamily="18" charset="0"/>
                <a:cs typeface="Times New Roman" pitchFamily="18" charset="0"/>
              </a:rPr>
              <a:t>U</a:t>
            </a:r>
            <a:endParaRPr lang="fr-FR" sz="2200">
              <a:solidFill>
                <a:srgbClr val="0070C0"/>
              </a:solidFill>
              <a:latin typeface="Times New Roman" pitchFamily="18" charset="0"/>
              <a:cs typeface="Times New Roman" pitchFamily="18" charset="0"/>
            </a:endParaRPr>
          </a:p>
        </p:txBody>
      </p:sp>
      <p:sp>
        <p:nvSpPr>
          <p:cNvPr id="16" name="ZoneTexte 15"/>
          <p:cNvSpPr txBox="1">
            <a:spLocks noChangeArrowheads="1"/>
          </p:cNvSpPr>
          <p:nvPr/>
        </p:nvSpPr>
        <p:spPr bwMode="auto">
          <a:xfrm>
            <a:off x="3979864" y="3167063"/>
            <a:ext cx="388937" cy="431800"/>
          </a:xfrm>
          <a:prstGeom prst="rect">
            <a:avLst/>
          </a:prstGeom>
          <a:noFill/>
          <a:ln w="9525">
            <a:noFill/>
            <a:miter lim="800000"/>
            <a:headEnd/>
            <a:tailEnd/>
          </a:ln>
        </p:spPr>
        <p:txBody>
          <a:bodyPr wrap="none">
            <a:spAutoFit/>
          </a:bodyPr>
          <a:lstStyle/>
          <a:p>
            <a:r>
              <a:rPr lang="en-US" sz="2200">
                <a:solidFill>
                  <a:srgbClr val="FFFF00"/>
                </a:solidFill>
                <a:latin typeface="Times New Roman" pitchFamily="18" charset="0"/>
                <a:cs typeface="Times New Roman" pitchFamily="18" charset="0"/>
              </a:rPr>
              <a:t>O</a:t>
            </a:r>
            <a:endParaRPr lang="fr-FR" sz="2200">
              <a:solidFill>
                <a:srgbClr val="FFFF00"/>
              </a:solidFill>
              <a:latin typeface="Times New Roman" pitchFamily="18" charset="0"/>
              <a:cs typeface="Times New Roman" pitchFamily="18" charset="0"/>
            </a:endParaRPr>
          </a:p>
        </p:txBody>
      </p:sp>
      <p:sp>
        <p:nvSpPr>
          <p:cNvPr id="17" name="ZoneTexte 16"/>
          <p:cNvSpPr txBox="1">
            <a:spLocks noChangeArrowheads="1"/>
          </p:cNvSpPr>
          <p:nvPr/>
        </p:nvSpPr>
        <p:spPr bwMode="auto">
          <a:xfrm>
            <a:off x="4013200" y="2941638"/>
            <a:ext cx="388938" cy="430212"/>
          </a:xfrm>
          <a:prstGeom prst="rect">
            <a:avLst/>
          </a:prstGeom>
          <a:noFill/>
          <a:ln w="9525">
            <a:noFill/>
            <a:miter lim="800000"/>
            <a:headEnd/>
            <a:tailEnd/>
          </a:ln>
        </p:spPr>
        <p:txBody>
          <a:bodyPr wrap="none">
            <a:spAutoFit/>
          </a:bodyPr>
          <a:lstStyle/>
          <a:p>
            <a:r>
              <a:rPr lang="en-US" sz="2200">
                <a:solidFill>
                  <a:srgbClr val="FFFF00"/>
                </a:solidFill>
                <a:latin typeface="Times New Roman" pitchFamily="18" charset="0"/>
                <a:cs typeface="Times New Roman" pitchFamily="18" charset="0"/>
              </a:rPr>
              <a:t>V</a:t>
            </a:r>
            <a:endParaRPr lang="fr-FR" sz="2200">
              <a:solidFill>
                <a:srgbClr val="FFFF00"/>
              </a:solidFill>
              <a:latin typeface="Times New Roman" pitchFamily="18" charset="0"/>
              <a:cs typeface="Times New Roman" pitchFamily="18" charset="0"/>
            </a:endParaRPr>
          </a:p>
        </p:txBody>
      </p:sp>
      <p:sp>
        <p:nvSpPr>
          <p:cNvPr id="18" name="ZoneTexte 17"/>
          <p:cNvSpPr txBox="1">
            <a:spLocks noChangeArrowheads="1"/>
          </p:cNvSpPr>
          <p:nvPr/>
        </p:nvSpPr>
        <p:spPr bwMode="auto">
          <a:xfrm>
            <a:off x="3784600" y="3857626"/>
            <a:ext cx="357188" cy="430213"/>
          </a:xfrm>
          <a:prstGeom prst="rect">
            <a:avLst/>
          </a:prstGeom>
          <a:noFill/>
          <a:ln w="9525">
            <a:noFill/>
            <a:miter lim="800000"/>
            <a:headEnd/>
            <a:tailEnd/>
          </a:ln>
        </p:spPr>
        <p:txBody>
          <a:bodyPr wrap="none">
            <a:spAutoFit/>
          </a:bodyPr>
          <a:lstStyle/>
          <a:p>
            <a:r>
              <a:rPr lang="en-US" sz="2200">
                <a:solidFill>
                  <a:srgbClr val="FFFF00"/>
                </a:solidFill>
                <a:latin typeface="Times New Roman" pitchFamily="18" charset="0"/>
                <a:cs typeface="Times New Roman" pitchFamily="18" charset="0"/>
              </a:rPr>
              <a:t>E</a:t>
            </a:r>
            <a:endParaRPr lang="fr-FR" sz="2200">
              <a:solidFill>
                <a:srgbClr val="FFFF00"/>
              </a:solidFill>
              <a:latin typeface="Times New Roman" pitchFamily="18" charset="0"/>
              <a:cs typeface="Times New Roman" pitchFamily="18" charset="0"/>
            </a:endParaRPr>
          </a:p>
        </p:txBody>
      </p:sp>
      <p:sp>
        <p:nvSpPr>
          <p:cNvPr id="19" name="ZoneTexte 18"/>
          <p:cNvSpPr txBox="1">
            <a:spLocks noChangeArrowheads="1"/>
          </p:cNvSpPr>
          <p:nvPr/>
        </p:nvSpPr>
        <p:spPr bwMode="auto">
          <a:xfrm>
            <a:off x="3738564" y="4141788"/>
            <a:ext cx="388937" cy="430212"/>
          </a:xfrm>
          <a:prstGeom prst="rect">
            <a:avLst/>
          </a:prstGeom>
          <a:noFill/>
          <a:ln w="9525">
            <a:noFill/>
            <a:miter lim="800000"/>
            <a:headEnd/>
            <a:tailEnd/>
          </a:ln>
        </p:spPr>
        <p:txBody>
          <a:bodyPr wrap="none">
            <a:spAutoFit/>
          </a:bodyPr>
          <a:lstStyle/>
          <a:p>
            <a:r>
              <a:rPr lang="en-US" sz="2200">
                <a:latin typeface="Times New Roman" pitchFamily="18" charset="0"/>
                <a:cs typeface="Times New Roman" pitchFamily="18" charset="0"/>
              </a:rPr>
              <a:t>A</a:t>
            </a:r>
            <a:endParaRPr lang="fr-FR" sz="2200">
              <a:latin typeface="Times New Roman" pitchFamily="18" charset="0"/>
              <a:cs typeface="Times New Roman" pitchFamily="18" charset="0"/>
            </a:endParaRPr>
          </a:p>
        </p:txBody>
      </p:sp>
      <p:sp>
        <p:nvSpPr>
          <p:cNvPr id="20" name="ZoneTexte 19"/>
          <p:cNvSpPr txBox="1">
            <a:spLocks noChangeArrowheads="1"/>
          </p:cNvSpPr>
          <p:nvPr/>
        </p:nvSpPr>
        <p:spPr bwMode="auto">
          <a:xfrm>
            <a:off x="3738564" y="4400551"/>
            <a:ext cx="357187" cy="430213"/>
          </a:xfrm>
          <a:prstGeom prst="rect">
            <a:avLst/>
          </a:prstGeom>
          <a:noFill/>
          <a:ln w="9525">
            <a:noFill/>
            <a:miter lim="800000"/>
            <a:headEnd/>
            <a:tailEnd/>
          </a:ln>
        </p:spPr>
        <p:txBody>
          <a:bodyPr wrap="none">
            <a:spAutoFit/>
          </a:bodyPr>
          <a:lstStyle/>
          <a:p>
            <a:r>
              <a:rPr lang="en-US" sz="2200">
                <a:latin typeface="Times New Roman" pitchFamily="18" charset="0"/>
                <a:cs typeface="Times New Roman" pitchFamily="18" charset="0"/>
              </a:rPr>
              <a:t>T</a:t>
            </a:r>
            <a:endParaRPr lang="fr-FR" sz="2200">
              <a:latin typeface="Times New Roman" pitchFamily="18" charset="0"/>
              <a:cs typeface="Times New Roman" pitchFamily="18" charset="0"/>
            </a:endParaRPr>
          </a:p>
        </p:txBody>
      </p:sp>
      <p:sp>
        <p:nvSpPr>
          <p:cNvPr id="21" name="ZoneTexte 20"/>
          <p:cNvSpPr txBox="1">
            <a:spLocks noChangeArrowheads="1"/>
          </p:cNvSpPr>
          <p:nvPr/>
        </p:nvSpPr>
        <p:spPr bwMode="auto">
          <a:xfrm>
            <a:off x="3754439" y="4629151"/>
            <a:ext cx="358775" cy="430213"/>
          </a:xfrm>
          <a:prstGeom prst="rect">
            <a:avLst/>
          </a:prstGeom>
          <a:noFill/>
          <a:ln w="9525">
            <a:noFill/>
            <a:miter lim="800000"/>
            <a:headEnd/>
            <a:tailEnd/>
          </a:ln>
        </p:spPr>
        <p:txBody>
          <a:bodyPr wrap="none">
            <a:spAutoFit/>
          </a:bodyPr>
          <a:lstStyle/>
          <a:p>
            <a:r>
              <a:rPr lang="en-US" sz="2200">
                <a:latin typeface="Times New Roman" pitchFamily="18" charset="0"/>
                <a:cs typeface="Times New Roman" pitchFamily="18" charset="0"/>
              </a:rPr>
              <a:t>T</a:t>
            </a:r>
            <a:endParaRPr lang="fr-FR" sz="2200">
              <a:latin typeface="Times New Roman" pitchFamily="18" charset="0"/>
              <a:cs typeface="Times New Roman" pitchFamily="18" charset="0"/>
            </a:endParaRPr>
          </a:p>
        </p:txBody>
      </p:sp>
      <p:sp>
        <p:nvSpPr>
          <p:cNvPr id="22" name="ZoneTexte 21"/>
          <p:cNvSpPr txBox="1">
            <a:spLocks noChangeArrowheads="1"/>
          </p:cNvSpPr>
          <p:nvPr/>
        </p:nvSpPr>
        <p:spPr bwMode="auto">
          <a:xfrm>
            <a:off x="3667125" y="4857750"/>
            <a:ext cx="357188" cy="431800"/>
          </a:xfrm>
          <a:prstGeom prst="rect">
            <a:avLst/>
          </a:prstGeom>
          <a:noFill/>
          <a:ln w="9525">
            <a:noFill/>
            <a:miter lim="800000"/>
            <a:headEnd/>
            <a:tailEnd/>
          </a:ln>
        </p:spPr>
        <p:txBody>
          <a:bodyPr wrap="none">
            <a:spAutoFit/>
          </a:bodyPr>
          <a:lstStyle/>
          <a:p>
            <a:r>
              <a:rPr lang="en-US" sz="2200">
                <a:latin typeface="Times New Roman" pitchFamily="18" charset="0"/>
                <a:cs typeface="Times New Roman" pitchFamily="18" charset="0"/>
              </a:rPr>
              <a:t>E</a:t>
            </a:r>
            <a:endParaRPr lang="fr-FR" sz="2200">
              <a:latin typeface="Times New Roman" pitchFamily="18" charset="0"/>
              <a:cs typeface="Times New Roman" pitchFamily="18" charset="0"/>
            </a:endParaRPr>
          </a:p>
        </p:txBody>
      </p:sp>
      <p:sp>
        <p:nvSpPr>
          <p:cNvPr id="23" name="ZoneTexte 22"/>
          <p:cNvSpPr txBox="1">
            <a:spLocks noChangeArrowheads="1"/>
          </p:cNvSpPr>
          <p:nvPr/>
        </p:nvSpPr>
        <p:spPr bwMode="auto">
          <a:xfrm>
            <a:off x="3717925" y="5116513"/>
            <a:ext cx="387350" cy="430212"/>
          </a:xfrm>
          <a:prstGeom prst="rect">
            <a:avLst/>
          </a:prstGeom>
          <a:noFill/>
          <a:ln w="9525">
            <a:noFill/>
            <a:miter lim="800000"/>
            <a:headEnd/>
            <a:tailEnd/>
          </a:ln>
        </p:spPr>
        <p:txBody>
          <a:bodyPr wrap="none">
            <a:spAutoFit/>
          </a:bodyPr>
          <a:lstStyle/>
          <a:p>
            <a:r>
              <a:rPr lang="en-US" sz="2200">
                <a:latin typeface="Times New Roman" pitchFamily="18" charset="0"/>
                <a:cs typeface="Times New Roman" pitchFamily="18" charset="0"/>
              </a:rPr>
              <a:t>N</a:t>
            </a:r>
            <a:endParaRPr lang="fr-FR" sz="2200">
              <a:latin typeface="Times New Roman" pitchFamily="18" charset="0"/>
              <a:cs typeface="Times New Roman" pitchFamily="18" charset="0"/>
            </a:endParaRPr>
          </a:p>
        </p:txBody>
      </p:sp>
      <p:sp>
        <p:nvSpPr>
          <p:cNvPr id="24" name="ZoneTexte 23"/>
          <p:cNvSpPr txBox="1">
            <a:spLocks noChangeArrowheads="1"/>
          </p:cNvSpPr>
          <p:nvPr/>
        </p:nvSpPr>
        <p:spPr bwMode="auto">
          <a:xfrm>
            <a:off x="3667125" y="5345113"/>
            <a:ext cx="357188" cy="431800"/>
          </a:xfrm>
          <a:prstGeom prst="rect">
            <a:avLst/>
          </a:prstGeom>
          <a:noFill/>
          <a:ln w="9525">
            <a:noFill/>
            <a:miter lim="800000"/>
            <a:headEnd/>
            <a:tailEnd/>
          </a:ln>
        </p:spPr>
        <p:txBody>
          <a:bodyPr wrap="none">
            <a:spAutoFit/>
          </a:bodyPr>
          <a:lstStyle/>
          <a:p>
            <a:r>
              <a:rPr lang="en-US" sz="2200">
                <a:latin typeface="Times New Roman" pitchFamily="18" charset="0"/>
                <a:cs typeface="Times New Roman" pitchFamily="18" charset="0"/>
              </a:rPr>
              <a:t>T</a:t>
            </a:r>
            <a:endParaRPr lang="fr-FR" sz="2200">
              <a:latin typeface="Times New Roman" pitchFamily="18" charset="0"/>
              <a:cs typeface="Times New Roman" pitchFamily="18" charset="0"/>
            </a:endParaRPr>
          </a:p>
        </p:txBody>
      </p:sp>
      <p:sp>
        <p:nvSpPr>
          <p:cNvPr id="25" name="ZoneTexte 24"/>
          <p:cNvSpPr txBox="1">
            <a:spLocks noChangeArrowheads="1"/>
          </p:cNvSpPr>
          <p:nvPr/>
        </p:nvSpPr>
        <p:spPr bwMode="auto">
          <a:xfrm>
            <a:off x="3756025" y="5575301"/>
            <a:ext cx="279400" cy="430213"/>
          </a:xfrm>
          <a:prstGeom prst="rect">
            <a:avLst/>
          </a:prstGeom>
          <a:noFill/>
          <a:ln w="9525">
            <a:noFill/>
            <a:miter lim="800000"/>
            <a:headEnd/>
            <a:tailEnd/>
          </a:ln>
        </p:spPr>
        <p:txBody>
          <a:bodyPr wrap="none">
            <a:spAutoFit/>
          </a:bodyPr>
          <a:lstStyle/>
          <a:p>
            <a:r>
              <a:rPr lang="en-US" sz="2200">
                <a:latin typeface="Times New Roman" pitchFamily="18" charset="0"/>
                <a:cs typeface="Times New Roman" pitchFamily="18" charset="0"/>
              </a:rPr>
              <a:t>I</a:t>
            </a:r>
            <a:endParaRPr lang="fr-FR" sz="2200">
              <a:latin typeface="Times New Roman" pitchFamily="18" charset="0"/>
              <a:cs typeface="Times New Roman" pitchFamily="18" charset="0"/>
            </a:endParaRPr>
          </a:p>
        </p:txBody>
      </p:sp>
      <p:sp>
        <p:nvSpPr>
          <p:cNvPr id="26" name="ZoneTexte 25"/>
          <p:cNvSpPr txBox="1">
            <a:spLocks noChangeArrowheads="1"/>
          </p:cNvSpPr>
          <p:nvPr/>
        </p:nvSpPr>
        <p:spPr bwMode="auto">
          <a:xfrm>
            <a:off x="3667125" y="5830888"/>
            <a:ext cx="388938" cy="430212"/>
          </a:xfrm>
          <a:prstGeom prst="rect">
            <a:avLst/>
          </a:prstGeom>
          <a:noFill/>
          <a:ln w="9525">
            <a:noFill/>
            <a:miter lim="800000"/>
            <a:headEnd/>
            <a:tailEnd/>
          </a:ln>
        </p:spPr>
        <p:txBody>
          <a:bodyPr wrap="none">
            <a:spAutoFit/>
          </a:bodyPr>
          <a:lstStyle/>
          <a:p>
            <a:r>
              <a:rPr lang="en-US" sz="2200">
                <a:latin typeface="Times New Roman" pitchFamily="18" charset="0"/>
                <a:cs typeface="Times New Roman" pitchFamily="18" charset="0"/>
              </a:rPr>
              <a:t>O</a:t>
            </a:r>
            <a:endParaRPr lang="fr-FR" sz="2200">
              <a:latin typeface="Times New Roman" pitchFamily="18" charset="0"/>
              <a:cs typeface="Times New Roman" pitchFamily="18" charset="0"/>
            </a:endParaRPr>
          </a:p>
        </p:txBody>
      </p:sp>
      <p:sp>
        <p:nvSpPr>
          <p:cNvPr id="27" name="ZoneTexte 26"/>
          <p:cNvSpPr txBox="1">
            <a:spLocks noChangeArrowheads="1"/>
          </p:cNvSpPr>
          <p:nvPr/>
        </p:nvSpPr>
        <p:spPr bwMode="auto">
          <a:xfrm>
            <a:off x="3595689" y="6059488"/>
            <a:ext cx="388937" cy="431800"/>
          </a:xfrm>
          <a:prstGeom prst="rect">
            <a:avLst/>
          </a:prstGeom>
          <a:noFill/>
          <a:ln w="9525">
            <a:noFill/>
            <a:miter lim="800000"/>
            <a:headEnd/>
            <a:tailEnd/>
          </a:ln>
        </p:spPr>
        <p:txBody>
          <a:bodyPr wrap="none">
            <a:spAutoFit/>
          </a:bodyPr>
          <a:lstStyle/>
          <a:p>
            <a:r>
              <a:rPr lang="en-US" sz="2200">
                <a:latin typeface="Times New Roman" pitchFamily="18" charset="0"/>
                <a:cs typeface="Times New Roman" pitchFamily="18" charset="0"/>
              </a:rPr>
              <a:t>N</a:t>
            </a:r>
            <a:endParaRPr lang="fr-FR" sz="2200">
              <a:latin typeface="Times New Roman" pitchFamily="18" charset="0"/>
              <a:cs typeface="Times New Roman" pitchFamily="18" charset="0"/>
            </a:endParaRPr>
          </a:p>
        </p:txBody>
      </p:sp>
      <p:sp>
        <p:nvSpPr>
          <p:cNvPr id="28" name="ZoneTexte 27"/>
          <p:cNvSpPr txBox="1">
            <a:spLocks noChangeArrowheads="1"/>
          </p:cNvSpPr>
          <p:nvPr/>
        </p:nvSpPr>
        <p:spPr bwMode="auto">
          <a:xfrm>
            <a:off x="4438651" y="1420813"/>
            <a:ext cx="409575" cy="431800"/>
          </a:xfrm>
          <a:prstGeom prst="rect">
            <a:avLst/>
          </a:prstGeom>
          <a:noFill/>
          <a:ln w="9525">
            <a:noFill/>
            <a:miter lim="800000"/>
            <a:headEnd/>
            <a:tailEnd/>
          </a:ln>
        </p:spPr>
        <p:txBody>
          <a:bodyPr>
            <a:spAutoFit/>
          </a:bodyPr>
          <a:lstStyle/>
          <a:p>
            <a:r>
              <a:rPr lang="en-US" sz="2200" dirty="0">
                <a:solidFill>
                  <a:srgbClr val="FF0000"/>
                </a:solidFill>
                <a:latin typeface="Times New Roman" pitchFamily="18" charset="0"/>
                <a:cs typeface="Times New Roman" pitchFamily="18" charset="0"/>
              </a:rPr>
              <a:t>C</a:t>
            </a:r>
            <a:endParaRPr lang="fr-FR" sz="2200" dirty="0">
              <a:solidFill>
                <a:srgbClr val="FF0000"/>
              </a:solidFill>
              <a:latin typeface="Times New Roman" pitchFamily="18" charset="0"/>
              <a:cs typeface="Times New Roman" pitchFamily="18" charset="0"/>
            </a:endParaRPr>
          </a:p>
        </p:txBody>
      </p:sp>
      <p:sp>
        <p:nvSpPr>
          <p:cNvPr id="29" name="ZoneTexte 28"/>
          <p:cNvSpPr txBox="1"/>
          <p:nvPr/>
        </p:nvSpPr>
        <p:spPr>
          <a:xfrm>
            <a:off x="1881158" y="1857364"/>
            <a:ext cx="4429156" cy="3785652"/>
          </a:xfrm>
          <a:prstGeom prst="rect">
            <a:avLst/>
          </a:prstGeom>
          <a:noFill/>
        </p:spPr>
        <p:txBody>
          <a:bodyPr>
            <a:spAutoFit/>
          </a:bodyPr>
          <a:lstStyle/>
          <a:p>
            <a:pPr algn="ctr">
              <a:defRPr/>
            </a:pPr>
            <a:r>
              <a:rPr lang="en-US" sz="6000" dirty="0">
                <a:solidFill>
                  <a:schemeClr val="bg1"/>
                </a:solidFill>
                <a:effectLst>
                  <a:reflection blurRad="6350" stA="60000" endA="900" endPos="58000" dir="5400000" sy="-100000" algn="bl" rotWithShape="0"/>
                </a:effectLst>
                <a:latin typeface="Times New Roman" pitchFamily="18" charset="0"/>
                <a:cs typeface="Times New Roman" pitchFamily="18" charset="0"/>
              </a:rPr>
              <a:t>MERCI POUR VOTRE </a:t>
            </a:r>
          </a:p>
          <a:p>
            <a:pPr algn="ctr">
              <a:defRPr/>
            </a:pPr>
            <a:r>
              <a:rPr lang="en-US" sz="6000" dirty="0">
                <a:solidFill>
                  <a:schemeClr val="bg1"/>
                </a:solidFill>
                <a:effectLst>
                  <a:reflection blurRad="6350" stA="60000" endA="900" endPos="58000" dir="5400000" sy="-100000" algn="bl" rotWithShape="0"/>
                </a:effectLst>
                <a:latin typeface="Times New Roman" pitchFamily="18" charset="0"/>
                <a:cs typeface="Times New Roman" pitchFamily="18" charset="0"/>
              </a:rPr>
              <a:t>ATTENTION</a:t>
            </a:r>
            <a:endParaRPr lang="fr-FR" sz="6000" dirty="0">
              <a:solidFill>
                <a:schemeClr val="bg1"/>
              </a:solidFill>
              <a:effectLst>
                <a:reflection blurRad="6350" stA="60000" endA="900" endPos="58000" dir="5400000" sy="-100000" algn="bl" rotWithShape="0"/>
              </a:effectLst>
              <a:latin typeface="Times New Roman" pitchFamily="18" charset="0"/>
              <a:cs typeface="Times New Roman"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par>
                          <p:cTn id="14" fill="hold">
                            <p:stCondLst>
                              <p:cond delay="500"/>
                            </p:stCondLst>
                            <p:childTnLst>
                              <p:par>
                                <p:cTn id="15" presetID="10" presetClass="entr" presetSubtype="0" fill="hold" grpId="0" nodeType="after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500"/>
                                        <p:tgtEl>
                                          <p:spTgt spid="28"/>
                                        </p:tgtEl>
                                      </p:cBhvr>
                                    </p:animEffect>
                                  </p:childTnLst>
                                </p:cTn>
                              </p:par>
                            </p:childTnLst>
                          </p:cTn>
                        </p:par>
                        <p:par>
                          <p:cTn id="18" fill="hold">
                            <p:stCondLst>
                              <p:cond delay="1000"/>
                            </p:stCondLst>
                            <p:childTnLst>
                              <p:par>
                                <p:cTn id="19" presetID="10" presetClass="entr" presetSubtype="0"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childTnLst>
                          </p:cTn>
                        </p:par>
                        <p:par>
                          <p:cTn id="22" fill="hold">
                            <p:stCondLst>
                              <p:cond delay="1500"/>
                            </p:stCondLst>
                            <p:childTnLst>
                              <p:par>
                                <p:cTn id="23" presetID="10" presetClass="entr" presetSubtype="0" fill="hold" grpId="0" nodeType="after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par>
                          <p:cTn id="26" fill="hold">
                            <p:stCondLst>
                              <p:cond delay="2000"/>
                            </p:stCondLst>
                            <p:childTnLst>
                              <p:par>
                                <p:cTn id="27" presetID="10" presetClass="entr" presetSubtype="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fade">
                                      <p:cBhvr>
                                        <p:cTn id="29" dur="500"/>
                                        <p:tgtEl>
                                          <p:spTgt spid="12"/>
                                        </p:tgtEl>
                                      </p:cBhvr>
                                    </p:animEffect>
                                  </p:childTnLst>
                                </p:cTn>
                              </p:par>
                            </p:childTnLst>
                          </p:cTn>
                        </p:par>
                        <p:par>
                          <p:cTn id="30" fill="hold">
                            <p:stCondLst>
                              <p:cond delay="2500"/>
                            </p:stCondLst>
                            <p:childTnLst>
                              <p:par>
                                <p:cTn id="31" presetID="10"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500"/>
                                        <p:tgtEl>
                                          <p:spTgt spid="15"/>
                                        </p:tgtEl>
                                      </p:cBhvr>
                                    </p:animEffect>
                                  </p:childTnLst>
                                </p:cTn>
                              </p:par>
                            </p:childTnLst>
                          </p:cTn>
                        </p:par>
                        <p:par>
                          <p:cTn id="34" fill="hold">
                            <p:stCondLst>
                              <p:cond delay="3000"/>
                            </p:stCondLst>
                            <p:childTnLst>
                              <p:par>
                                <p:cTn id="35" presetID="10" presetClass="entr" presetSubtype="0"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childTnLst>
                          </p:cTn>
                        </p:par>
                        <p:par>
                          <p:cTn id="38" fill="hold">
                            <p:stCondLst>
                              <p:cond delay="3500"/>
                            </p:stCondLst>
                            <p:childTnLst>
                              <p:par>
                                <p:cTn id="39" presetID="10" presetClass="entr" presetSubtype="0" fill="hold" grpId="0" nodeType="after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500"/>
                                        <p:tgtEl>
                                          <p:spTgt spid="17"/>
                                        </p:tgtEl>
                                      </p:cBhvr>
                                    </p:animEffect>
                                  </p:childTnLst>
                                </p:cTn>
                              </p:par>
                            </p:childTnLst>
                          </p:cTn>
                        </p:par>
                        <p:par>
                          <p:cTn id="42" fill="hold">
                            <p:stCondLst>
                              <p:cond delay="4000"/>
                            </p:stCondLst>
                            <p:childTnLst>
                              <p:par>
                                <p:cTn id="43" presetID="10" presetClass="entr" presetSubtype="0"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fade">
                                      <p:cBhvr>
                                        <p:cTn id="45" dur="500"/>
                                        <p:tgtEl>
                                          <p:spTgt spid="16"/>
                                        </p:tgtEl>
                                      </p:cBhvr>
                                    </p:animEffect>
                                  </p:childTnLst>
                                </p:cTn>
                              </p:par>
                            </p:childTnLst>
                          </p:cTn>
                        </p:par>
                        <p:par>
                          <p:cTn id="46" fill="hold">
                            <p:stCondLst>
                              <p:cond delay="4500"/>
                            </p:stCondLst>
                            <p:childTnLst>
                              <p:par>
                                <p:cTn id="47" presetID="10" presetClass="entr" presetSubtype="0" fill="hold" grpId="0" nodeType="after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500"/>
                                        <p:tgtEl>
                                          <p:spTgt spid="11"/>
                                        </p:tgtEl>
                                      </p:cBhvr>
                                    </p:animEffect>
                                  </p:childTnLst>
                                </p:cTn>
                              </p:par>
                            </p:childTnLst>
                          </p:cTn>
                        </p:par>
                        <p:par>
                          <p:cTn id="50" fill="hold">
                            <p:stCondLst>
                              <p:cond delay="5000"/>
                            </p:stCondLst>
                            <p:childTnLst>
                              <p:par>
                                <p:cTn id="51" presetID="10" presetClass="entr" presetSubtype="0" fill="hold" grpId="0" nodeType="afterEffect">
                                  <p:stCondLst>
                                    <p:cond delay="0"/>
                                  </p:stCondLst>
                                  <p:childTnLst>
                                    <p:set>
                                      <p:cBhvr>
                                        <p:cTn id="52" dur="1" fill="hold">
                                          <p:stCondLst>
                                            <p:cond delay="0"/>
                                          </p:stCondLst>
                                        </p:cTn>
                                        <p:tgtEl>
                                          <p:spTgt spid="6"/>
                                        </p:tgtEl>
                                        <p:attrNameLst>
                                          <p:attrName>style.visibility</p:attrName>
                                        </p:attrNameLst>
                                      </p:cBhvr>
                                      <p:to>
                                        <p:strVal val="visible"/>
                                      </p:to>
                                    </p:set>
                                    <p:animEffect transition="in" filter="fade">
                                      <p:cBhvr>
                                        <p:cTn id="53" dur="500"/>
                                        <p:tgtEl>
                                          <p:spTgt spid="6"/>
                                        </p:tgtEl>
                                      </p:cBhvr>
                                    </p:animEffect>
                                  </p:childTnLst>
                                </p:cTn>
                              </p:par>
                            </p:childTnLst>
                          </p:cTn>
                        </p:par>
                        <p:par>
                          <p:cTn id="54" fill="hold">
                            <p:stCondLst>
                              <p:cond delay="5500"/>
                            </p:stCondLst>
                            <p:childTnLst>
                              <p:par>
                                <p:cTn id="55" presetID="10" presetClass="entr" presetSubtype="0" fill="hold" grpId="0" nodeType="afterEffect">
                                  <p:stCondLst>
                                    <p:cond delay="0"/>
                                  </p:stCondLst>
                                  <p:childTnLst>
                                    <p:set>
                                      <p:cBhvr>
                                        <p:cTn id="56" dur="1" fill="hold">
                                          <p:stCondLst>
                                            <p:cond delay="0"/>
                                          </p:stCondLst>
                                        </p:cTn>
                                        <p:tgtEl>
                                          <p:spTgt spid="18"/>
                                        </p:tgtEl>
                                        <p:attrNameLst>
                                          <p:attrName>style.visibility</p:attrName>
                                        </p:attrNameLst>
                                      </p:cBhvr>
                                      <p:to>
                                        <p:strVal val="visible"/>
                                      </p:to>
                                    </p:set>
                                    <p:animEffect transition="in" filter="fade">
                                      <p:cBhvr>
                                        <p:cTn id="57" dur="500"/>
                                        <p:tgtEl>
                                          <p:spTgt spid="18"/>
                                        </p:tgtEl>
                                      </p:cBhvr>
                                    </p:animEffect>
                                  </p:childTnLst>
                                </p:cTn>
                              </p:par>
                            </p:childTnLst>
                          </p:cTn>
                        </p:par>
                        <p:par>
                          <p:cTn id="58" fill="hold">
                            <p:stCondLst>
                              <p:cond delay="6000"/>
                            </p:stCondLst>
                            <p:childTnLst>
                              <p:par>
                                <p:cTn id="59" presetID="10" presetClass="entr" presetSubtype="0" fill="hold" grpId="0" nodeType="after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fade">
                                      <p:cBhvr>
                                        <p:cTn id="61" dur="500"/>
                                        <p:tgtEl>
                                          <p:spTgt spid="19"/>
                                        </p:tgtEl>
                                      </p:cBhvr>
                                    </p:animEffect>
                                  </p:childTnLst>
                                </p:cTn>
                              </p:par>
                            </p:childTnLst>
                          </p:cTn>
                        </p:par>
                        <p:par>
                          <p:cTn id="62" fill="hold">
                            <p:stCondLst>
                              <p:cond delay="6500"/>
                            </p:stCondLst>
                            <p:childTnLst>
                              <p:par>
                                <p:cTn id="63" presetID="10" presetClass="entr" presetSubtype="0" fill="hold" grpId="0" nodeType="afterEffect">
                                  <p:stCondLst>
                                    <p:cond delay="0"/>
                                  </p:stCondLst>
                                  <p:childTnLst>
                                    <p:set>
                                      <p:cBhvr>
                                        <p:cTn id="64" dur="1" fill="hold">
                                          <p:stCondLst>
                                            <p:cond delay="0"/>
                                          </p:stCondLst>
                                        </p:cTn>
                                        <p:tgtEl>
                                          <p:spTgt spid="20"/>
                                        </p:tgtEl>
                                        <p:attrNameLst>
                                          <p:attrName>style.visibility</p:attrName>
                                        </p:attrNameLst>
                                      </p:cBhvr>
                                      <p:to>
                                        <p:strVal val="visible"/>
                                      </p:to>
                                    </p:set>
                                    <p:animEffect transition="in" filter="fade">
                                      <p:cBhvr>
                                        <p:cTn id="65" dur="500"/>
                                        <p:tgtEl>
                                          <p:spTgt spid="20"/>
                                        </p:tgtEl>
                                      </p:cBhvr>
                                    </p:animEffect>
                                  </p:childTnLst>
                                </p:cTn>
                              </p:par>
                            </p:childTnLst>
                          </p:cTn>
                        </p:par>
                        <p:par>
                          <p:cTn id="66" fill="hold">
                            <p:stCondLst>
                              <p:cond delay="7000"/>
                            </p:stCondLst>
                            <p:childTnLst>
                              <p:par>
                                <p:cTn id="67" presetID="10" presetClass="entr" presetSubtype="0" fill="hold" grpId="0" nodeType="afterEffect">
                                  <p:stCondLst>
                                    <p:cond delay="0"/>
                                  </p:stCondLst>
                                  <p:childTnLst>
                                    <p:set>
                                      <p:cBhvr>
                                        <p:cTn id="68" dur="1" fill="hold">
                                          <p:stCondLst>
                                            <p:cond delay="0"/>
                                          </p:stCondLst>
                                        </p:cTn>
                                        <p:tgtEl>
                                          <p:spTgt spid="21"/>
                                        </p:tgtEl>
                                        <p:attrNameLst>
                                          <p:attrName>style.visibility</p:attrName>
                                        </p:attrNameLst>
                                      </p:cBhvr>
                                      <p:to>
                                        <p:strVal val="visible"/>
                                      </p:to>
                                    </p:set>
                                    <p:animEffect transition="in" filter="fade">
                                      <p:cBhvr>
                                        <p:cTn id="69" dur="500"/>
                                        <p:tgtEl>
                                          <p:spTgt spid="21"/>
                                        </p:tgtEl>
                                      </p:cBhvr>
                                    </p:animEffect>
                                  </p:childTnLst>
                                </p:cTn>
                              </p:par>
                            </p:childTnLst>
                          </p:cTn>
                        </p:par>
                        <p:par>
                          <p:cTn id="70" fill="hold">
                            <p:stCondLst>
                              <p:cond delay="7500"/>
                            </p:stCondLst>
                            <p:childTnLst>
                              <p:par>
                                <p:cTn id="71" presetID="10" presetClass="entr" presetSubtype="0" fill="hold" grpId="0" nodeType="afterEffect">
                                  <p:stCondLst>
                                    <p:cond delay="0"/>
                                  </p:stCondLst>
                                  <p:childTnLst>
                                    <p:set>
                                      <p:cBhvr>
                                        <p:cTn id="72" dur="1" fill="hold">
                                          <p:stCondLst>
                                            <p:cond delay="0"/>
                                          </p:stCondLst>
                                        </p:cTn>
                                        <p:tgtEl>
                                          <p:spTgt spid="22"/>
                                        </p:tgtEl>
                                        <p:attrNameLst>
                                          <p:attrName>style.visibility</p:attrName>
                                        </p:attrNameLst>
                                      </p:cBhvr>
                                      <p:to>
                                        <p:strVal val="visible"/>
                                      </p:to>
                                    </p:set>
                                    <p:animEffect transition="in" filter="fade">
                                      <p:cBhvr>
                                        <p:cTn id="73" dur="500"/>
                                        <p:tgtEl>
                                          <p:spTgt spid="22"/>
                                        </p:tgtEl>
                                      </p:cBhvr>
                                    </p:animEffect>
                                  </p:childTnLst>
                                </p:cTn>
                              </p:par>
                            </p:childTnLst>
                          </p:cTn>
                        </p:par>
                        <p:par>
                          <p:cTn id="74" fill="hold">
                            <p:stCondLst>
                              <p:cond delay="8000"/>
                            </p:stCondLst>
                            <p:childTnLst>
                              <p:par>
                                <p:cTn id="75" presetID="10" presetClass="entr" presetSubtype="0" fill="hold" grpId="0" nodeType="afterEffect">
                                  <p:stCondLst>
                                    <p:cond delay="0"/>
                                  </p:stCondLst>
                                  <p:childTnLst>
                                    <p:set>
                                      <p:cBhvr>
                                        <p:cTn id="76" dur="1" fill="hold">
                                          <p:stCondLst>
                                            <p:cond delay="0"/>
                                          </p:stCondLst>
                                        </p:cTn>
                                        <p:tgtEl>
                                          <p:spTgt spid="23"/>
                                        </p:tgtEl>
                                        <p:attrNameLst>
                                          <p:attrName>style.visibility</p:attrName>
                                        </p:attrNameLst>
                                      </p:cBhvr>
                                      <p:to>
                                        <p:strVal val="visible"/>
                                      </p:to>
                                    </p:set>
                                    <p:animEffect transition="in" filter="fade">
                                      <p:cBhvr>
                                        <p:cTn id="77" dur="500"/>
                                        <p:tgtEl>
                                          <p:spTgt spid="23"/>
                                        </p:tgtEl>
                                      </p:cBhvr>
                                    </p:animEffect>
                                  </p:childTnLst>
                                </p:cTn>
                              </p:par>
                            </p:childTnLst>
                          </p:cTn>
                        </p:par>
                        <p:par>
                          <p:cTn id="78" fill="hold">
                            <p:stCondLst>
                              <p:cond delay="8500"/>
                            </p:stCondLst>
                            <p:childTnLst>
                              <p:par>
                                <p:cTn id="79" presetID="10" presetClass="entr" presetSubtype="0" fill="hold" grpId="0" nodeType="afterEffect">
                                  <p:stCondLst>
                                    <p:cond delay="0"/>
                                  </p:stCondLst>
                                  <p:childTnLst>
                                    <p:set>
                                      <p:cBhvr>
                                        <p:cTn id="80" dur="1" fill="hold">
                                          <p:stCondLst>
                                            <p:cond delay="0"/>
                                          </p:stCondLst>
                                        </p:cTn>
                                        <p:tgtEl>
                                          <p:spTgt spid="24"/>
                                        </p:tgtEl>
                                        <p:attrNameLst>
                                          <p:attrName>style.visibility</p:attrName>
                                        </p:attrNameLst>
                                      </p:cBhvr>
                                      <p:to>
                                        <p:strVal val="visible"/>
                                      </p:to>
                                    </p:set>
                                    <p:animEffect transition="in" filter="fade">
                                      <p:cBhvr>
                                        <p:cTn id="81" dur="500"/>
                                        <p:tgtEl>
                                          <p:spTgt spid="24"/>
                                        </p:tgtEl>
                                      </p:cBhvr>
                                    </p:animEffect>
                                  </p:childTnLst>
                                </p:cTn>
                              </p:par>
                            </p:childTnLst>
                          </p:cTn>
                        </p:par>
                        <p:par>
                          <p:cTn id="82" fill="hold">
                            <p:stCondLst>
                              <p:cond delay="9000"/>
                            </p:stCondLst>
                            <p:childTnLst>
                              <p:par>
                                <p:cTn id="83" presetID="10" presetClass="entr" presetSubtype="0" fill="hold" grpId="0" nodeType="after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fade">
                                      <p:cBhvr>
                                        <p:cTn id="85" dur="500"/>
                                        <p:tgtEl>
                                          <p:spTgt spid="25"/>
                                        </p:tgtEl>
                                      </p:cBhvr>
                                    </p:animEffect>
                                  </p:childTnLst>
                                </p:cTn>
                              </p:par>
                            </p:childTnLst>
                          </p:cTn>
                        </p:par>
                        <p:par>
                          <p:cTn id="86" fill="hold">
                            <p:stCondLst>
                              <p:cond delay="9500"/>
                            </p:stCondLst>
                            <p:childTnLst>
                              <p:par>
                                <p:cTn id="87" presetID="10" presetClass="entr" presetSubtype="0" fill="hold" grpId="0" nodeType="afterEffect">
                                  <p:stCondLst>
                                    <p:cond delay="0"/>
                                  </p:stCondLst>
                                  <p:childTnLst>
                                    <p:set>
                                      <p:cBhvr>
                                        <p:cTn id="88" dur="1" fill="hold">
                                          <p:stCondLst>
                                            <p:cond delay="0"/>
                                          </p:stCondLst>
                                        </p:cTn>
                                        <p:tgtEl>
                                          <p:spTgt spid="26"/>
                                        </p:tgtEl>
                                        <p:attrNameLst>
                                          <p:attrName>style.visibility</p:attrName>
                                        </p:attrNameLst>
                                      </p:cBhvr>
                                      <p:to>
                                        <p:strVal val="visible"/>
                                      </p:to>
                                    </p:set>
                                    <p:animEffect transition="in" filter="fade">
                                      <p:cBhvr>
                                        <p:cTn id="89" dur="500"/>
                                        <p:tgtEl>
                                          <p:spTgt spid="26"/>
                                        </p:tgtEl>
                                      </p:cBhvr>
                                    </p:animEffect>
                                  </p:childTnLst>
                                </p:cTn>
                              </p:par>
                            </p:childTnLst>
                          </p:cTn>
                        </p:par>
                        <p:par>
                          <p:cTn id="90" fill="hold">
                            <p:stCondLst>
                              <p:cond delay="10000"/>
                            </p:stCondLst>
                            <p:childTnLst>
                              <p:par>
                                <p:cTn id="91" presetID="10" presetClass="entr" presetSubtype="0" fill="hold" grpId="0" nodeType="afterEffect">
                                  <p:stCondLst>
                                    <p:cond delay="0"/>
                                  </p:stCondLst>
                                  <p:childTnLst>
                                    <p:set>
                                      <p:cBhvr>
                                        <p:cTn id="92" dur="1" fill="hold">
                                          <p:stCondLst>
                                            <p:cond delay="0"/>
                                          </p:stCondLst>
                                        </p:cTn>
                                        <p:tgtEl>
                                          <p:spTgt spid="27"/>
                                        </p:tgtEl>
                                        <p:attrNameLst>
                                          <p:attrName>style.visibility</p:attrName>
                                        </p:attrNameLst>
                                      </p:cBhvr>
                                      <p:to>
                                        <p:strVal val="visible"/>
                                      </p:to>
                                    </p:set>
                                    <p:animEffect transition="in" filter="fade">
                                      <p:cBhvr>
                                        <p:cTn id="93" dur="500"/>
                                        <p:tgtEl>
                                          <p:spTgt spid="27"/>
                                        </p:tgtEl>
                                      </p:cBhvr>
                                    </p:animEffect>
                                  </p:childTnLst>
                                </p:cTn>
                              </p:par>
                            </p:childTnLst>
                          </p:cTn>
                        </p:par>
                        <p:par>
                          <p:cTn id="94" fill="hold">
                            <p:stCondLst>
                              <p:cond delay="10500"/>
                            </p:stCondLst>
                            <p:childTnLst>
                              <p:par>
                                <p:cTn id="95" presetID="0" presetClass="path" presetSubtype="0" accel="50000" decel="50000" fill="hold" grpId="1" nodeType="afterEffect">
                                  <p:stCondLst>
                                    <p:cond delay="0"/>
                                  </p:stCondLst>
                                  <p:childTnLst>
                                    <p:animMotion origin="layout" path="M 0 0 C -0.03663 0.00533 -0.07309 0.01065 -0.1033 0.03426 C -0.13351 0.05787 -0.15556 0.09167 -0.18073 0.1419 C -0.2059 0.19213 -0.23524 0.27662 -0.25486 0.33542 C -0.27448 0.39422 -0.28681 0.44954 -0.29844 0.49468 C -0.31007 0.53982 -0.31979 0.59283 -0.32431 0.60648 C -0.32882 0.62014 -0.32396 0.57709 -0.32587 0.57639 C -0.32778 0.5757 -0.33177 0.58889 -0.33559 0.60209 " pathEditMode="relative" ptsTypes="aaaaaaaA">
                                      <p:cBhvr>
                                        <p:cTn id="96" dur="500" fill="hold"/>
                                        <p:tgtEl>
                                          <p:spTgt spid="7"/>
                                        </p:tgtEl>
                                        <p:attrNameLst>
                                          <p:attrName>ppt_x</p:attrName>
                                          <p:attrName>ppt_y</p:attrName>
                                        </p:attrNameLst>
                                      </p:cBhvr>
                                    </p:animMotion>
                                  </p:childTnLst>
                                </p:cTn>
                              </p:par>
                            </p:childTnLst>
                          </p:cTn>
                        </p:par>
                        <p:par>
                          <p:cTn id="97" fill="hold">
                            <p:stCondLst>
                              <p:cond delay="11000"/>
                            </p:stCondLst>
                            <p:childTnLst>
                              <p:par>
                                <p:cTn id="98" presetID="0" presetClass="path" presetSubtype="0" accel="50000" decel="50000" fill="hold" grpId="1" nodeType="afterEffect">
                                  <p:stCondLst>
                                    <p:cond delay="0"/>
                                  </p:stCondLst>
                                  <p:childTnLst>
                                    <p:animMotion origin="layout" path="M 0 0 C -0.01562 0.00579 -0.03107 0.01181 -0.04687 0.02361 C -0.0625 0.03542 -0.07204 0.03264 -0.09375 0.07107 C -0.11527 0.10949 -0.15572 0.19607 -0.17743 0.25371 C -0.1993 0.31134 -0.21232 0.37222 -0.22413 0.41713 C -0.23593 0.46204 -0.24166 0.49514 -0.24843 0.52269 C -0.2552 0.55023 -0.26076 0.57824 -0.26458 0.58287 C -0.2684 0.5875 -0.26597 0.55116 -0.271 0.55047 C -0.27604 0.54977 -0.28559 0.56412 -0.29513 0.57847 " pathEditMode="relative" ptsTypes="aaaaaaaaA">
                                      <p:cBhvr>
                                        <p:cTn id="99" dur="500" fill="hold"/>
                                        <p:tgtEl>
                                          <p:spTgt spid="9"/>
                                        </p:tgtEl>
                                        <p:attrNameLst>
                                          <p:attrName>ppt_x</p:attrName>
                                          <p:attrName>ppt_y</p:attrName>
                                        </p:attrNameLst>
                                      </p:cBhvr>
                                    </p:animMotion>
                                  </p:childTnLst>
                                </p:cTn>
                              </p:par>
                            </p:childTnLst>
                          </p:cTn>
                        </p:par>
                        <p:par>
                          <p:cTn id="100" fill="hold">
                            <p:stCondLst>
                              <p:cond delay="11500"/>
                            </p:stCondLst>
                            <p:childTnLst>
                              <p:par>
                                <p:cTn id="101" presetID="0" presetClass="path" presetSubtype="0" accel="50000" decel="50000" fill="hold" grpId="1" nodeType="afterEffect">
                                  <p:stCondLst>
                                    <p:cond delay="0"/>
                                  </p:stCondLst>
                                  <p:childTnLst>
                                    <p:animMotion origin="layout" path="M -0.00799 0.00973 C -0.02466 0.02408 -0.04097 0.03866 -0.0625 0.07917 C -0.0842 0.11968 -0.11736 0.19815 -0.13698 0.25278 C -0.1566 0.30718 -0.1691 0.36273 -0.18056 0.40602 C -0.19219 0.44931 -0.19879 0.48496 -0.20695 0.51204 C -0.21476 0.53889 -0.22257 0.56273 -0.22865 0.56713 C -0.23472 0.57176 -0.23768 0.54167 -0.24254 0.53866 C -0.24757 0.53565 -0.25295 0.54213 -0.25799 0.54861 " pathEditMode="relative" rAng="0" ptsTypes="aaaaaaaA">
                                      <p:cBhvr>
                                        <p:cTn id="102" dur="500" fill="hold"/>
                                        <p:tgtEl>
                                          <p:spTgt spid="8"/>
                                        </p:tgtEl>
                                        <p:attrNameLst>
                                          <p:attrName>ppt_x</p:attrName>
                                          <p:attrName>ppt_y</p:attrName>
                                        </p:attrNameLst>
                                      </p:cBhvr>
                                      <p:rCtr x="-12500" y="28100"/>
                                    </p:animMotion>
                                  </p:childTnLst>
                                </p:cTn>
                              </p:par>
                            </p:childTnLst>
                          </p:cTn>
                        </p:par>
                        <p:par>
                          <p:cTn id="103" fill="hold">
                            <p:stCondLst>
                              <p:cond delay="12000"/>
                            </p:stCondLst>
                            <p:childTnLst>
                              <p:par>
                                <p:cTn id="104" presetID="0" presetClass="path" presetSubtype="0" accel="50000" decel="50000" fill="hold" grpId="1" nodeType="afterEffect">
                                  <p:stCondLst>
                                    <p:cond delay="0"/>
                                  </p:stCondLst>
                                  <p:childTnLst>
                                    <p:animMotion origin="layout" path="M 4.16667E-6 2.59259E-6 C -0.02865 0.02338 -0.0573 0.04745 -0.08073 0.09629 C -0.104 0.14537 -0.12587 0.24166 -0.13976 0.29328 C -0.15365 0.3449 -0.1573 0.375 -0.16441 0.40671 C -0.17153 0.43796 -0.17709 0.45949 -0.18247 0.48194 C -0.18785 0.5044 -0.19237 0.53657 -0.19723 0.54051 C -0.20191 0.5449 -0.20417 0.5118 -0.21025 0.50694 C -0.2165 0.50208 -0.2257 0.50671 -0.2349 0.51134 " pathEditMode="relative" rAng="0" ptsTypes="aaaaaaaA">
                                      <p:cBhvr>
                                        <p:cTn id="105" dur="500" fill="hold"/>
                                        <p:tgtEl>
                                          <p:spTgt spid="28"/>
                                        </p:tgtEl>
                                        <p:attrNameLst>
                                          <p:attrName>ppt_x</p:attrName>
                                          <p:attrName>ppt_y</p:attrName>
                                        </p:attrNameLst>
                                      </p:cBhvr>
                                      <p:rCtr x="-11800" y="27200"/>
                                    </p:animMotion>
                                  </p:childTnLst>
                                </p:cTn>
                              </p:par>
                            </p:childTnLst>
                          </p:cTn>
                        </p:par>
                        <p:par>
                          <p:cTn id="106" fill="hold">
                            <p:stCondLst>
                              <p:cond delay="12500"/>
                            </p:stCondLst>
                            <p:childTnLst>
                              <p:par>
                                <p:cTn id="107" presetID="0" presetClass="path" presetSubtype="0" accel="50000" decel="50000" fill="hold" grpId="1" nodeType="afterEffect">
                                  <p:stCondLst>
                                    <p:cond delay="0"/>
                                  </p:stCondLst>
                                  <p:childTnLst>
                                    <p:animMotion origin="layout" path="M 4.44444E-6 -0.00023 C -0.01702 -0.00277 -0.03368 -0.00509 -0.05018 0.02037 C -0.0665 0.04607 -0.08282 0.10903 -0.09827 0.15371 C -0.11355 0.19862 -0.13073 0.24931 -0.14202 0.28936 C -0.15296 0.3294 -0.15938 0.36389 -0.16511 0.39399 C -0.17066 0.42454 -0.17379 0.45579 -0.17605 0.47223 C -0.17848 0.48889 -0.17674 0.49306 -0.17917 0.49306 C -0.18143 0.49306 -0.18542 0.47454 -0.18993 0.47223 C -0.19462 0.47037 -0.20087 0.47547 -0.20695 0.48079 " pathEditMode="relative" rAng="0" ptsTypes="aaaaaaaaA">
                                      <p:cBhvr>
                                        <p:cTn id="108" dur="500" fill="hold"/>
                                        <p:tgtEl>
                                          <p:spTgt spid="10"/>
                                        </p:tgtEl>
                                        <p:attrNameLst>
                                          <p:attrName>ppt_x</p:attrName>
                                          <p:attrName>ppt_y</p:attrName>
                                        </p:attrNameLst>
                                      </p:cBhvr>
                                      <p:rCtr x="-10300" y="24400"/>
                                    </p:animMotion>
                                  </p:childTnLst>
                                </p:cTn>
                              </p:par>
                            </p:childTnLst>
                          </p:cTn>
                        </p:par>
                        <p:par>
                          <p:cTn id="109" fill="hold">
                            <p:stCondLst>
                              <p:cond delay="13000"/>
                            </p:stCondLst>
                            <p:childTnLst>
                              <p:par>
                                <p:cTn id="110" presetID="0" presetClass="path" presetSubtype="0" accel="50000" decel="50000" fill="hold" grpId="1" nodeType="afterEffect">
                                  <p:stCondLst>
                                    <p:cond delay="0"/>
                                  </p:stCondLst>
                                  <p:childTnLst>
                                    <p:animMotion origin="layout" path="M -1.38889E-6 -4.81481E-6 C -0.01285 0.00093 -0.02552 0.00209 -0.04132 0.02038 C -0.05694 0.03866 -0.07917 0.07362 -0.09427 0.10926 C -0.1092 0.14491 -0.12239 0.19607 -0.13177 0.23357 C -0.14132 0.27061 -0.14618 0.30695 -0.15069 0.33288 C -0.15521 0.35834 -0.15694 0.36922 -0.1592 0.38635 C -0.16163 0.40371 -0.16267 0.43079 -0.16441 0.43588 C -0.16614 0.44144 -0.16771 0.41829 -0.16944 0.4176 C -0.17118 0.4169 -0.17292 0.42431 -0.17448 0.43195 " pathEditMode="relative" rAng="0" ptsTypes="aaaaaaaaA">
                                      <p:cBhvr>
                                        <p:cTn id="111" dur="500" fill="hold"/>
                                        <p:tgtEl>
                                          <p:spTgt spid="13"/>
                                        </p:tgtEl>
                                        <p:attrNameLst>
                                          <p:attrName>ppt_x</p:attrName>
                                          <p:attrName>ppt_y</p:attrName>
                                        </p:attrNameLst>
                                      </p:cBhvr>
                                      <p:rCtr x="-8700" y="22100"/>
                                    </p:animMotion>
                                  </p:childTnLst>
                                </p:cTn>
                              </p:par>
                            </p:childTnLst>
                          </p:cTn>
                        </p:par>
                        <p:par>
                          <p:cTn id="112" fill="hold">
                            <p:stCondLst>
                              <p:cond delay="13500"/>
                            </p:stCondLst>
                            <p:childTnLst>
                              <p:par>
                                <p:cTn id="113" presetID="0" presetClass="path" presetSubtype="0" accel="50000" decel="50000" fill="hold" grpId="1" nodeType="afterEffect">
                                  <p:stCondLst>
                                    <p:cond delay="0"/>
                                  </p:stCondLst>
                                  <p:childTnLst>
                                    <p:animMotion origin="layout" path="M -2.5E-6 1.85185E-6 C -0.01701 0.00787 -0.03316 0.01666 -0.05017 0.05046 C -0.06701 0.08426 -0.08854 0.15648 -0.10139 0.20185 C -0.11441 0.24699 -0.12187 0.28565 -0.12812 0.32129 C -0.13455 0.35671 -0.13593 0.40162 -0.13975 0.41504 C -0.14357 0.42916 -0.14826 0.40301 -0.15104 0.40208 " pathEditMode="relative" rAng="0" ptsTypes="aaaaaA">
                                      <p:cBhvr>
                                        <p:cTn id="114" dur="500" fill="hold"/>
                                        <p:tgtEl>
                                          <p:spTgt spid="12"/>
                                        </p:tgtEl>
                                        <p:attrNameLst>
                                          <p:attrName>ppt_x</p:attrName>
                                          <p:attrName>ppt_y</p:attrName>
                                        </p:attrNameLst>
                                      </p:cBhvr>
                                      <p:rCtr x="-7600" y="21500"/>
                                    </p:animMotion>
                                  </p:childTnLst>
                                </p:cTn>
                              </p:par>
                            </p:childTnLst>
                          </p:cTn>
                        </p:par>
                        <p:par>
                          <p:cTn id="115" fill="hold">
                            <p:stCondLst>
                              <p:cond delay="14000"/>
                            </p:stCondLst>
                            <p:childTnLst>
                              <p:par>
                                <p:cTn id="116" presetID="0" presetClass="path" presetSubtype="0" accel="50000" decel="50000" fill="hold" grpId="1" nodeType="afterEffect">
                                  <p:stCondLst>
                                    <p:cond delay="0"/>
                                  </p:stCondLst>
                                  <p:childTnLst>
                                    <p:animMotion origin="layout" path="M -0.00312 -1.48148E-6 C -0.01528 0.00301 -0.02743 0.00625 -0.03871 0.01806 C -0.05017 0.02986 -0.06406 0.04699 -0.07257 0.0706 C -0.08107 0.09421 -0.08489 0.12593 -0.09045 0.15949 C -0.09583 0.19306 -0.10121 0.24005 -0.10503 0.27269 C -0.10868 0.30533 -0.11076 0.33634 -0.11302 0.35556 C -0.11545 0.37477 -0.11736 0.38565 -0.11944 0.38773 C -0.12135 0.38982 -0.12361 0.37871 -0.12569 0.36759 " pathEditMode="relative" rAng="0" ptsTypes="aaaaaaaA">
                                      <p:cBhvr>
                                        <p:cTn id="117" dur="500" fill="hold"/>
                                        <p:tgtEl>
                                          <p:spTgt spid="15"/>
                                        </p:tgtEl>
                                        <p:attrNameLst>
                                          <p:attrName>ppt_x</p:attrName>
                                          <p:attrName>ppt_y</p:attrName>
                                        </p:attrNameLst>
                                      </p:cBhvr>
                                      <p:rCtr x="-6100" y="19500"/>
                                    </p:animMotion>
                                  </p:childTnLst>
                                </p:cTn>
                              </p:par>
                            </p:childTnLst>
                          </p:cTn>
                        </p:par>
                        <p:par>
                          <p:cTn id="118" fill="hold">
                            <p:stCondLst>
                              <p:cond delay="14500"/>
                            </p:stCondLst>
                            <p:childTnLst>
                              <p:par>
                                <p:cTn id="119" presetID="0" presetClass="path" presetSubtype="0" accel="50000" decel="50000" fill="hold" grpId="1" nodeType="afterEffect">
                                  <p:stCondLst>
                                    <p:cond delay="0"/>
                                  </p:stCondLst>
                                  <p:childTnLst>
                                    <p:animMotion origin="layout" path="M 3.05556E-6 4.81481E-6 C -0.00938 0.00162 -0.01841 0.00347 -0.02761 0.01412 C -0.03681 0.02476 -0.04723 0.03587 -0.05521 0.06458 C -0.0632 0.09328 -0.07136 0.14722 -0.07535 0.18587 C -0.07934 0.22453 -0.0783 0.27037 -0.07917 0.29699 C -0.08004 0.32361 -0.07848 0.33796 -0.08091 0.34537 C -0.08316 0.35277 -0.08837 0.34699 -0.09358 0.34143 " pathEditMode="relative" rAng="0" ptsTypes="aaaaaaA">
                                      <p:cBhvr>
                                        <p:cTn id="120" dur="500" fill="hold"/>
                                        <p:tgtEl>
                                          <p:spTgt spid="14"/>
                                        </p:tgtEl>
                                        <p:attrNameLst>
                                          <p:attrName>ppt_x</p:attrName>
                                          <p:attrName>ppt_y</p:attrName>
                                        </p:attrNameLst>
                                      </p:cBhvr>
                                      <p:rCtr x="-4700" y="17600"/>
                                    </p:animMotion>
                                  </p:childTnLst>
                                </p:cTn>
                              </p:par>
                            </p:childTnLst>
                          </p:cTn>
                        </p:par>
                        <p:par>
                          <p:cTn id="121" fill="hold">
                            <p:stCondLst>
                              <p:cond delay="15000"/>
                            </p:stCondLst>
                            <p:childTnLst>
                              <p:par>
                                <p:cTn id="122" presetID="0" presetClass="path" presetSubtype="0" accel="50000" decel="50000" fill="hold" grpId="1" nodeType="afterEffect">
                                  <p:stCondLst>
                                    <p:cond delay="0"/>
                                  </p:stCondLst>
                                  <p:childTnLst>
                                    <p:animMotion origin="layout" path="M 0 0 C -0.02083 0.0125 -0.04149 0.025 -0.06215 0.05255 C -0.08281 0.0801 -0.10555 0.12223 -0.1243 0.16574 C -0.14305 0.20926 -0.16441 0.28056 -0.1743 0.3132 C -0.1842 0.34584 -0.18055 0.35648 -0.18333 0.36158 C -0.18611 0.36667 -0.18819 0.34607 -0.19097 0.34352 C -0.19375 0.34098 -0.19687 0.34329 -0.2 0.34561 " pathEditMode="relative" ptsTypes="aaaaaaA">
                                      <p:cBhvr>
                                        <p:cTn id="123" dur="500" fill="hold"/>
                                        <p:tgtEl>
                                          <p:spTgt spid="17"/>
                                        </p:tgtEl>
                                        <p:attrNameLst>
                                          <p:attrName>ppt_x</p:attrName>
                                          <p:attrName>ppt_y</p:attrName>
                                        </p:attrNameLst>
                                      </p:cBhvr>
                                    </p:animMotion>
                                  </p:childTnLst>
                                </p:cTn>
                              </p:par>
                            </p:childTnLst>
                          </p:cTn>
                        </p:par>
                        <p:par>
                          <p:cTn id="124" fill="hold">
                            <p:stCondLst>
                              <p:cond delay="15500"/>
                            </p:stCondLst>
                            <p:childTnLst>
                              <p:par>
                                <p:cTn id="125" presetID="0" presetClass="path" presetSubtype="0" accel="50000" decel="50000" fill="hold" grpId="1" nodeType="afterEffect">
                                  <p:stCondLst>
                                    <p:cond delay="0"/>
                                  </p:stCondLst>
                                  <p:childTnLst>
                                    <p:animMotion origin="layout" path="M 3.05556E-6 2.96296E-6 C -0.00799 0.00046 -0.01598 0.00115 -0.03021 0.01875 C -0.04427 0.03634 -0.07153 0.08055 -0.08542 0.10532 C -0.09948 0.12986 -0.10556 0.1449 -0.11407 0.16643 C -0.12257 0.18796 -0.13038 0.21273 -0.13629 0.23426 C -0.14202 0.25578 -0.14497 0.27777 -0.14896 0.29537 C -0.15295 0.31296 -0.15747 0.33634 -0.16007 0.33958 C -0.1625 0.34282 -0.16216 0.31898 -0.16476 0.31412 C -0.16719 0.30926 -0.17153 0.30949 -0.1757 0.31018 " pathEditMode="relative" rAng="0" ptsTypes="aaaaaaaaA">
                                      <p:cBhvr>
                                        <p:cTn id="126" dur="500" fill="hold"/>
                                        <p:tgtEl>
                                          <p:spTgt spid="16"/>
                                        </p:tgtEl>
                                        <p:attrNameLst>
                                          <p:attrName>ppt_x</p:attrName>
                                          <p:attrName>ppt_y</p:attrName>
                                        </p:attrNameLst>
                                      </p:cBhvr>
                                      <p:rCtr x="-8800" y="17100"/>
                                    </p:animMotion>
                                  </p:childTnLst>
                                </p:cTn>
                              </p:par>
                            </p:childTnLst>
                          </p:cTn>
                        </p:par>
                        <p:par>
                          <p:cTn id="127" fill="hold">
                            <p:stCondLst>
                              <p:cond delay="16000"/>
                            </p:stCondLst>
                            <p:childTnLst>
                              <p:par>
                                <p:cTn id="128" presetID="0" presetClass="path" presetSubtype="0" accel="50000" decel="50000" fill="hold" grpId="1" nodeType="afterEffect">
                                  <p:stCondLst>
                                    <p:cond delay="0"/>
                                  </p:stCondLst>
                                  <p:childTnLst>
                                    <p:animMotion origin="layout" path="M -0.00312 4.81481E-6 C -0.0118 4.81481E-6 -0.02031 0.00023 -0.0342 0.02013 C -0.04792 0.04004 -0.07292 0.09097 -0.08594 0.11921 C -0.09896 0.14745 -0.10521 0.1662 -0.11198 0.18981 C -0.11875 0.21342 -0.12344 0.2412 -0.12656 0.26064 C -0.12951 0.28009 -0.12795 0.30486 -0.12969 0.30717 C -0.1316 0.30949 -0.13455 0.27916 -0.13785 0.27476 C -0.14097 0.27037 -0.14531 0.27546 -0.14913 0.28078 " pathEditMode="relative" rAng="0" ptsTypes="aaaaaaaA">
                                      <p:cBhvr>
                                        <p:cTn id="129" dur="500" fill="hold"/>
                                        <p:tgtEl>
                                          <p:spTgt spid="11"/>
                                        </p:tgtEl>
                                        <p:attrNameLst>
                                          <p:attrName>ppt_x</p:attrName>
                                          <p:attrName>ppt_y</p:attrName>
                                        </p:attrNameLst>
                                      </p:cBhvr>
                                      <p:rCtr x="-7300" y="15500"/>
                                    </p:animMotion>
                                  </p:childTnLst>
                                </p:cTn>
                              </p:par>
                            </p:childTnLst>
                          </p:cTn>
                        </p:par>
                        <p:par>
                          <p:cTn id="130" fill="hold">
                            <p:stCondLst>
                              <p:cond delay="16500"/>
                            </p:stCondLst>
                            <p:childTnLst>
                              <p:par>
                                <p:cTn id="131" presetID="0" presetClass="path" presetSubtype="0" accel="50000" decel="50000" fill="hold" grpId="1" nodeType="afterEffect">
                                  <p:stCondLst>
                                    <p:cond delay="0"/>
                                  </p:stCondLst>
                                  <p:childTnLst>
                                    <p:animMotion origin="layout" path="M -0.00313 -3.33333E-6 C -0.02049 0.01528 -0.0375 0.03079 -0.05157 0.0588 C -0.0658 0.08658 -0.08091 0.13241 -0.08837 0.16667 C -0.09549 0.2007 -0.09497 0.24422 -0.0967 0.26389 C -0.09827 0.28334 -0.09601 0.2882 -0.09827 0.28473 C -0.1007 0.28148 -0.10625 0.2507 -0.1099 0.24468 C -0.11372 0.23866 -0.11771 0.24375 -0.12136 0.24885 " pathEditMode="relative" rAng="0" ptsTypes="aaaaaaA">
                                      <p:cBhvr>
                                        <p:cTn id="132" dur="500" fill="hold"/>
                                        <p:tgtEl>
                                          <p:spTgt spid="6"/>
                                        </p:tgtEl>
                                        <p:attrNameLst>
                                          <p:attrName>ppt_x</p:attrName>
                                          <p:attrName>ppt_y</p:attrName>
                                        </p:attrNameLst>
                                      </p:cBhvr>
                                      <p:rCtr x="-5900" y="14400"/>
                                    </p:animMotion>
                                  </p:childTnLst>
                                </p:cTn>
                              </p:par>
                            </p:childTnLst>
                          </p:cTn>
                        </p:par>
                        <p:par>
                          <p:cTn id="133" fill="hold">
                            <p:stCondLst>
                              <p:cond delay="17000"/>
                            </p:stCondLst>
                            <p:childTnLst>
                              <p:par>
                                <p:cTn id="134" presetID="0" presetClass="path" presetSubtype="0" accel="50000" decel="50000" fill="hold" grpId="1" nodeType="afterEffect">
                                  <p:stCondLst>
                                    <p:cond delay="0"/>
                                  </p:stCondLst>
                                  <p:childTnLst>
                                    <p:animMotion origin="layout" path="M 0.00503 1.11022E-16 C -0.01025 0.00532 -0.02518 0.01088 -0.0382 0.03241 C -0.05104 0.05394 -0.06789 0.10347 -0.07327 0.12986 C -0.0783 0.15602 -0.0691 0.17801 -0.06893 0.19028 C -0.06858 0.20231 -0.06893 0.19468 -0.07101 0.20324 C -0.07327 0.21204 -0.07969 0.23333 -0.08143 0.24236 C -0.08299 0.25116 -0.07882 0.26319 -0.08143 0.25741 C -0.08403 0.25162 -0.09427 0.21412 -0.0974 0.20764 " pathEditMode="relative" rAng="0" ptsTypes="aaaaaaaA">
                                      <p:cBhvr>
                                        <p:cTn id="135" dur="500" fill="hold"/>
                                        <p:tgtEl>
                                          <p:spTgt spid="18"/>
                                        </p:tgtEl>
                                        <p:attrNameLst>
                                          <p:attrName>ppt_x</p:attrName>
                                          <p:attrName>ppt_y</p:attrName>
                                        </p:attrNameLst>
                                      </p:cBhvr>
                                      <p:rCtr x="-5100" y="13100"/>
                                    </p:animMotion>
                                  </p:childTnLst>
                                </p:cTn>
                              </p:par>
                            </p:childTnLst>
                          </p:cTn>
                        </p:par>
                        <p:par>
                          <p:cTn id="136" fill="hold">
                            <p:stCondLst>
                              <p:cond delay="17500"/>
                            </p:stCondLst>
                            <p:childTnLst>
                              <p:par>
                                <p:cTn id="137" presetID="0" presetClass="path" presetSubtype="0" accel="50000" decel="50000" fill="hold" grpId="1" nodeType="afterEffect">
                                  <p:stCondLst>
                                    <p:cond delay="0"/>
                                  </p:stCondLst>
                                  <p:childTnLst>
                                    <p:animMotion origin="layout" path="M 1.94444E-6 -0.00093 C -0.01024 -0.00232 -0.02031 -0.00301 -0.04323 0.00625 C -0.06597 0.0155 -0.10972 0.02754 -0.13715 0.05509 C -0.16441 0.0831 -0.19184 0.14398 -0.20712 0.17245 C -0.22257 0.20092 -0.22431 0.22175 -0.22934 0.22708 C -0.23455 0.2324 -0.23507 0.20439 -0.2375 0.20324 C -0.23976 0.20162 -0.24184 0.21018 -0.24375 0.21851 " pathEditMode="relative" rAng="0" ptsTypes="aaaaaaA">
                                      <p:cBhvr>
                                        <p:cTn id="138" dur="500" fill="hold"/>
                                        <p:tgtEl>
                                          <p:spTgt spid="19"/>
                                        </p:tgtEl>
                                        <p:attrNameLst>
                                          <p:attrName>ppt_x</p:attrName>
                                          <p:attrName>ppt_y</p:attrName>
                                        </p:attrNameLst>
                                      </p:cBhvr>
                                      <p:rCtr x="-12200" y="11600"/>
                                    </p:animMotion>
                                  </p:childTnLst>
                                </p:cTn>
                              </p:par>
                            </p:childTnLst>
                          </p:cTn>
                        </p:par>
                        <p:par>
                          <p:cTn id="139" fill="hold">
                            <p:stCondLst>
                              <p:cond delay="18000"/>
                            </p:stCondLst>
                            <p:childTnLst>
                              <p:par>
                                <p:cTn id="140" presetID="0" presetClass="path" presetSubtype="0" accel="50000" decel="50000" fill="hold" grpId="1" nodeType="afterEffect">
                                  <p:stCondLst>
                                    <p:cond delay="0"/>
                                  </p:stCondLst>
                                  <p:childTnLst>
                                    <p:animMotion origin="layout" path="M -1.94444E-6 3.33333E-6 C -0.02621 3.33333E-6 -0.05208 3.33333E-6 -0.07396 0.00879 C -0.09566 0.01782 -0.11753 0.03912 -0.13055 0.0537 C -0.14375 0.06852 -0.1434 0.08217 -0.1526 0.09699 C -0.1618 0.11227 -0.17812 0.13032 -0.18559 0.14352 C -0.19288 0.15717 -0.19392 0.16967 -0.19653 0.17777 C -0.19896 0.18588 -0.19896 0.19467 -0.20121 0.19328 C -0.2033 0.19213 -0.20625 0.17291 -0.2092 0.17152 C -0.21198 0.17037 -0.21528 0.17777 -0.2184 0.18541 " pathEditMode="relative" rAng="0" ptsTypes="aaaaaaaaA">
                                      <p:cBhvr>
                                        <p:cTn id="141" dur="500" fill="hold"/>
                                        <p:tgtEl>
                                          <p:spTgt spid="20"/>
                                        </p:tgtEl>
                                        <p:attrNameLst>
                                          <p:attrName>ppt_x</p:attrName>
                                          <p:attrName>ppt_y</p:attrName>
                                        </p:attrNameLst>
                                      </p:cBhvr>
                                      <p:rCtr x="-10900" y="9700"/>
                                    </p:animMotion>
                                  </p:childTnLst>
                                </p:cTn>
                              </p:par>
                            </p:childTnLst>
                          </p:cTn>
                        </p:par>
                        <p:par>
                          <p:cTn id="142" fill="hold">
                            <p:stCondLst>
                              <p:cond delay="18500"/>
                            </p:stCondLst>
                            <p:childTnLst>
                              <p:par>
                                <p:cTn id="143" presetID="0" presetClass="path" presetSubtype="0" accel="50000" decel="50000" fill="hold" grpId="1" nodeType="afterEffect">
                                  <p:stCondLst>
                                    <p:cond delay="0"/>
                                  </p:stCondLst>
                                  <p:childTnLst>
                                    <p:animMotion origin="layout" path="M -1.66667E-6 -0.00023 C -0.02066 -0.00093 -0.0408 -0.00116 -0.05694 0.00162 C -0.07326 0.0044 -0.08611 0.00833 -0.09757 0.0169 C -0.10937 0.02546 -0.11892 0.0412 -0.12691 0.05324 C -0.13489 0.06528 -0.13871 0.07546 -0.14462 0.08958 C -0.15087 0.10347 -0.15885 0.12685 -0.16441 0.13727 C -0.16979 0.14745 -0.17448 0.15069 -0.17743 0.15069 C -0.18021 0.15069 -0.17969 0.14144 -0.18229 0.13727 C -0.18455 0.1331 -0.18941 0.125 -0.19201 0.12593 C -0.19427 0.12662 -0.19566 0.13472 -0.1967 0.14282 " pathEditMode="relative" rAng="0" ptsTypes="aaaaaaaaaA">
                                      <p:cBhvr>
                                        <p:cTn id="144" dur="500" fill="hold"/>
                                        <p:tgtEl>
                                          <p:spTgt spid="21"/>
                                        </p:tgtEl>
                                        <p:attrNameLst>
                                          <p:attrName>ppt_x</p:attrName>
                                          <p:attrName>ppt_y</p:attrName>
                                        </p:attrNameLst>
                                      </p:cBhvr>
                                      <p:rCtr x="-9800" y="7500"/>
                                    </p:animMotion>
                                  </p:childTnLst>
                                </p:cTn>
                              </p:par>
                            </p:childTnLst>
                          </p:cTn>
                        </p:par>
                        <p:par>
                          <p:cTn id="145" fill="hold">
                            <p:stCondLst>
                              <p:cond delay="19000"/>
                            </p:stCondLst>
                            <p:childTnLst>
                              <p:par>
                                <p:cTn id="146" presetID="0" presetClass="path" presetSubtype="0" accel="50000" decel="50000" fill="hold" grpId="1" nodeType="afterEffect">
                                  <p:stCondLst>
                                    <p:cond delay="0"/>
                                  </p:stCondLst>
                                  <p:childTnLst>
                                    <p:animMotion origin="layout" path="M 5.55556E-7 0.01413 C -0.01962 0.01366 -0.03924 0.0132 -0.05764 0.02639 C -0.07604 0.03959 -0.0974 0.075 -0.11059 0.09306 C -0.12379 0.11112 -0.13021 0.13264 -0.13646 0.13542 C -0.14271 0.1382 -0.14375 0.11297 -0.14861 0.10926 C -0.15347 0.10556 -0.15938 0.10926 -0.16528 0.1132 " pathEditMode="relative" rAng="0" ptsTypes="aaaaaA">
                                      <p:cBhvr>
                                        <p:cTn id="147" dur="500" fill="hold"/>
                                        <p:tgtEl>
                                          <p:spTgt spid="22"/>
                                        </p:tgtEl>
                                        <p:attrNameLst>
                                          <p:attrName>ppt_x</p:attrName>
                                          <p:attrName>ppt_y</p:attrName>
                                        </p:attrNameLst>
                                      </p:cBhvr>
                                      <p:rCtr x="-8300" y="6200"/>
                                    </p:animMotion>
                                  </p:childTnLst>
                                </p:cTn>
                              </p:par>
                            </p:childTnLst>
                          </p:cTn>
                        </p:par>
                        <p:par>
                          <p:cTn id="148" fill="hold">
                            <p:stCondLst>
                              <p:cond delay="19500"/>
                            </p:stCondLst>
                            <p:childTnLst>
                              <p:par>
                                <p:cTn id="149" presetID="0" presetClass="path" presetSubtype="0" accel="50000" decel="50000" fill="hold" grpId="1" nodeType="afterEffect">
                                  <p:stCondLst>
                                    <p:cond delay="0"/>
                                  </p:stCondLst>
                                  <p:childTnLst>
                                    <p:animMotion origin="layout" path="M -1.11111E-6 -4.81481E-6 C -0.01146 0.00186 -0.02257 0.00371 -0.03177 0.01621 C -0.04114 0.02871 -0.04844 0.06204 -0.05625 0.07477 C -0.06423 0.0875 -0.06875 0.09213 -0.07882 0.09283 C -0.08906 0.09352 -0.10729 0.08403 -0.11736 0.07871 C -0.12726 0.07338 -0.13333 0.06135 -0.13837 0.06065 C -0.1434 0.05996 -0.14548 0.06737 -0.14705 0.07477 " pathEditMode="relative" rAng="0" ptsTypes="aaaaaaA">
                                      <p:cBhvr>
                                        <p:cTn id="150" dur="500" fill="hold"/>
                                        <p:tgtEl>
                                          <p:spTgt spid="23"/>
                                        </p:tgtEl>
                                        <p:attrNameLst>
                                          <p:attrName>ppt_x</p:attrName>
                                          <p:attrName>ppt_y</p:attrName>
                                        </p:attrNameLst>
                                      </p:cBhvr>
                                      <p:rCtr x="-7400" y="4700"/>
                                    </p:animMotion>
                                  </p:childTnLst>
                                </p:cTn>
                              </p:par>
                            </p:childTnLst>
                          </p:cTn>
                        </p:par>
                        <p:par>
                          <p:cTn id="151" fill="hold">
                            <p:stCondLst>
                              <p:cond delay="20000"/>
                            </p:stCondLst>
                            <p:childTnLst>
                              <p:par>
                                <p:cTn id="152" presetID="0" presetClass="path" presetSubtype="0" accel="50000" decel="50000" fill="hold" grpId="1" nodeType="afterEffect">
                                  <p:stCondLst>
                                    <p:cond delay="0"/>
                                  </p:stCondLst>
                                  <p:childTnLst>
                                    <p:animMotion origin="layout" path="M 0 0 C -0.01164 0.00439 -0.02327 0.00879 -0.03334 0.01597 C -0.04341 0.02314 -0.05174 0.03587 -0.06059 0.04236 C -0.06945 0.04884 -0.07969 0.05671 -0.08646 0.05439 C -0.09323 0.05208 -0.09757 0.03101 -0.10157 0.02824 C -0.10556 0.02546 -0.10816 0.03171 -0.11059 0.03819 " pathEditMode="relative" ptsTypes="aaaaaA">
                                      <p:cBhvr>
                                        <p:cTn id="153" dur="500" fill="hold"/>
                                        <p:tgtEl>
                                          <p:spTgt spid="24"/>
                                        </p:tgtEl>
                                        <p:attrNameLst>
                                          <p:attrName>ppt_x</p:attrName>
                                          <p:attrName>ppt_y</p:attrName>
                                        </p:attrNameLst>
                                      </p:cBhvr>
                                    </p:animMotion>
                                  </p:childTnLst>
                                </p:cTn>
                              </p:par>
                            </p:childTnLst>
                          </p:cTn>
                        </p:par>
                        <p:par>
                          <p:cTn id="154" fill="hold">
                            <p:stCondLst>
                              <p:cond delay="20500"/>
                            </p:stCondLst>
                            <p:childTnLst>
                              <p:par>
                                <p:cTn id="155" presetID="0" presetClass="path" presetSubtype="0" accel="50000" decel="50000" fill="hold" grpId="1" nodeType="afterEffect">
                                  <p:stCondLst>
                                    <p:cond delay="0"/>
                                  </p:stCondLst>
                                  <p:childTnLst>
                                    <p:animMotion origin="layout" path="M 0 0 C -0.00399 0.00439 -0.00798 0.00879 -0.01962 0.01203 C -0.03125 0.01527 -0.0592 0.02407 -0.06962 0.02014 C -0.08003 0.0162 -0.07795 -0.00903 -0.08177 -0.01204 C -0.08559 -0.01505 -0.08906 -0.00649 -0.09236 0.00208 " pathEditMode="relative" ptsTypes="aaaaA">
                                      <p:cBhvr>
                                        <p:cTn id="156" dur="500" fill="hold"/>
                                        <p:tgtEl>
                                          <p:spTgt spid="25"/>
                                        </p:tgtEl>
                                        <p:attrNameLst>
                                          <p:attrName>ppt_x</p:attrName>
                                          <p:attrName>ppt_y</p:attrName>
                                        </p:attrNameLst>
                                      </p:cBhvr>
                                    </p:animMotion>
                                  </p:childTnLst>
                                </p:cTn>
                              </p:par>
                            </p:childTnLst>
                          </p:cTn>
                        </p:par>
                        <p:par>
                          <p:cTn id="157" fill="hold">
                            <p:stCondLst>
                              <p:cond delay="21000"/>
                            </p:stCondLst>
                            <p:childTnLst>
                              <p:par>
                                <p:cTn id="158" presetID="0" presetClass="path" presetSubtype="0" accel="50000" decel="50000" fill="hold" grpId="1" nodeType="afterEffect">
                                  <p:stCondLst>
                                    <p:cond delay="0"/>
                                  </p:stCondLst>
                                  <p:childTnLst>
                                    <p:animMotion origin="layout" path="M -0.00313 -1.48148E-6 C -0.01112 -0.01227 -0.01875 -0.02338 -0.0257 -0.03426 C -0.03247 -0.04537 -0.03594 -0.06643 -0.04428 -0.06643 C -0.05226 -0.06643 -0.06754 -0.03866 -0.07362 -0.03426 " pathEditMode="relative" rAng="0" ptsTypes="aaaA">
                                      <p:cBhvr>
                                        <p:cTn id="159" dur="500" fill="hold"/>
                                        <p:tgtEl>
                                          <p:spTgt spid="26"/>
                                        </p:tgtEl>
                                        <p:attrNameLst>
                                          <p:attrName>ppt_x</p:attrName>
                                          <p:attrName>ppt_y</p:attrName>
                                        </p:attrNameLst>
                                      </p:cBhvr>
                                      <p:rCtr x="-3500" y="-3300"/>
                                    </p:animMotion>
                                  </p:childTnLst>
                                </p:cTn>
                              </p:par>
                            </p:childTnLst>
                          </p:cTn>
                        </p:par>
                        <p:par>
                          <p:cTn id="160" fill="hold">
                            <p:stCondLst>
                              <p:cond delay="21500"/>
                            </p:stCondLst>
                            <p:childTnLst>
                              <p:par>
                                <p:cTn id="161" presetID="0" presetClass="path" presetSubtype="0" accel="50000" decel="50000" fill="hold" grpId="1" nodeType="afterEffect">
                                  <p:stCondLst>
                                    <p:cond delay="0"/>
                                  </p:stCondLst>
                                  <p:childTnLst>
                                    <p:animMotion origin="layout" path="M -0.00468 3.7037E-6 C -0.00104 -0.00926 0.00278 -0.01852 0.00278 -0.03033 C 0.00278 -0.04213 -0.00121 -0.06667 -0.00468 -0.07061 C -0.00816 -0.07454 -0.01302 -0.0551 -0.0184 -0.0544 C -0.02378 -0.05371 -0.03021 -0.06019 -0.03663 -0.06667 " pathEditMode="relative" rAng="0" ptsTypes="aaaaA">
                                      <p:cBhvr>
                                        <p:cTn id="162" dur="500" fill="hold"/>
                                        <p:tgtEl>
                                          <p:spTgt spid="27"/>
                                        </p:tgtEl>
                                        <p:attrNameLst>
                                          <p:attrName>ppt_x</p:attrName>
                                          <p:attrName>ppt_y</p:attrName>
                                        </p:attrNameLst>
                                      </p:cBhvr>
                                      <p:rCtr x="-1200" y="-3700"/>
                                    </p:animMotion>
                                  </p:childTnLst>
                                </p:cTn>
                              </p:par>
                            </p:childTnLst>
                          </p:cTn>
                        </p:par>
                        <p:par>
                          <p:cTn id="163" fill="hold">
                            <p:stCondLst>
                              <p:cond delay="22000"/>
                            </p:stCondLst>
                            <p:childTnLst>
                              <p:par>
                                <p:cTn id="164" presetID="10" presetClass="exit" presetSubtype="0" fill="hold" grpId="2" nodeType="afterEffect">
                                  <p:stCondLst>
                                    <p:cond delay="2000"/>
                                  </p:stCondLst>
                                  <p:childTnLst>
                                    <p:animEffect transition="out" filter="fade">
                                      <p:cBhvr>
                                        <p:cTn id="165" dur="1000"/>
                                        <p:tgtEl>
                                          <p:spTgt spid="6"/>
                                        </p:tgtEl>
                                      </p:cBhvr>
                                    </p:animEffect>
                                    <p:set>
                                      <p:cBhvr>
                                        <p:cTn id="166" dur="1" fill="hold">
                                          <p:stCondLst>
                                            <p:cond delay="999"/>
                                          </p:stCondLst>
                                        </p:cTn>
                                        <p:tgtEl>
                                          <p:spTgt spid="6"/>
                                        </p:tgtEl>
                                        <p:attrNameLst>
                                          <p:attrName>style.visibility</p:attrName>
                                        </p:attrNameLst>
                                      </p:cBhvr>
                                      <p:to>
                                        <p:strVal val="hidden"/>
                                      </p:to>
                                    </p:set>
                                  </p:childTnLst>
                                </p:cTn>
                              </p:par>
                              <p:par>
                                <p:cTn id="167" presetID="10" presetClass="exit" presetSubtype="0" fill="hold" grpId="2" nodeType="withEffect">
                                  <p:stCondLst>
                                    <p:cond delay="2000"/>
                                  </p:stCondLst>
                                  <p:childTnLst>
                                    <p:animEffect transition="out" filter="fade">
                                      <p:cBhvr>
                                        <p:cTn id="168" dur="2000"/>
                                        <p:tgtEl>
                                          <p:spTgt spid="7"/>
                                        </p:tgtEl>
                                      </p:cBhvr>
                                    </p:animEffect>
                                    <p:set>
                                      <p:cBhvr>
                                        <p:cTn id="169" dur="1" fill="hold">
                                          <p:stCondLst>
                                            <p:cond delay="1999"/>
                                          </p:stCondLst>
                                        </p:cTn>
                                        <p:tgtEl>
                                          <p:spTgt spid="7"/>
                                        </p:tgtEl>
                                        <p:attrNameLst>
                                          <p:attrName>style.visibility</p:attrName>
                                        </p:attrNameLst>
                                      </p:cBhvr>
                                      <p:to>
                                        <p:strVal val="hidden"/>
                                      </p:to>
                                    </p:set>
                                  </p:childTnLst>
                                </p:cTn>
                              </p:par>
                              <p:par>
                                <p:cTn id="170" presetID="10" presetClass="exit" presetSubtype="0" fill="hold" grpId="2" nodeType="withEffect">
                                  <p:stCondLst>
                                    <p:cond delay="2000"/>
                                  </p:stCondLst>
                                  <p:childTnLst>
                                    <p:animEffect transition="out" filter="fade">
                                      <p:cBhvr>
                                        <p:cTn id="171" dur="2000"/>
                                        <p:tgtEl>
                                          <p:spTgt spid="8"/>
                                        </p:tgtEl>
                                      </p:cBhvr>
                                    </p:animEffect>
                                    <p:set>
                                      <p:cBhvr>
                                        <p:cTn id="172" dur="1" fill="hold">
                                          <p:stCondLst>
                                            <p:cond delay="1999"/>
                                          </p:stCondLst>
                                        </p:cTn>
                                        <p:tgtEl>
                                          <p:spTgt spid="8"/>
                                        </p:tgtEl>
                                        <p:attrNameLst>
                                          <p:attrName>style.visibility</p:attrName>
                                        </p:attrNameLst>
                                      </p:cBhvr>
                                      <p:to>
                                        <p:strVal val="hidden"/>
                                      </p:to>
                                    </p:set>
                                  </p:childTnLst>
                                </p:cTn>
                              </p:par>
                              <p:par>
                                <p:cTn id="173" presetID="10" presetClass="exit" presetSubtype="0" fill="hold" grpId="2" nodeType="withEffect">
                                  <p:stCondLst>
                                    <p:cond delay="2000"/>
                                  </p:stCondLst>
                                  <p:childTnLst>
                                    <p:animEffect transition="out" filter="fade">
                                      <p:cBhvr>
                                        <p:cTn id="174" dur="2000"/>
                                        <p:tgtEl>
                                          <p:spTgt spid="9"/>
                                        </p:tgtEl>
                                      </p:cBhvr>
                                    </p:animEffect>
                                    <p:set>
                                      <p:cBhvr>
                                        <p:cTn id="175" dur="1" fill="hold">
                                          <p:stCondLst>
                                            <p:cond delay="1999"/>
                                          </p:stCondLst>
                                        </p:cTn>
                                        <p:tgtEl>
                                          <p:spTgt spid="9"/>
                                        </p:tgtEl>
                                        <p:attrNameLst>
                                          <p:attrName>style.visibility</p:attrName>
                                        </p:attrNameLst>
                                      </p:cBhvr>
                                      <p:to>
                                        <p:strVal val="hidden"/>
                                      </p:to>
                                    </p:set>
                                  </p:childTnLst>
                                </p:cTn>
                              </p:par>
                              <p:par>
                                <p:cTn id="176" presetID="10" presetClass="exit" presetSubtype="0" fill="hold" grpId="2" nodeType="withEffect">
                                  <p:stCondLst>
                                    <p:cond delay="2000"/>
                                  </p:stCondLst>
                                  <p:childTnLst>
                                    <p:animEffect transition="out" filter="fade">
                                      <p:cBhvr>
                                        <p:cTn id="177" dur="2000"/>
                                        <p:tgtEl>
                                          <p:spTgt spid="10"/>
                                        </p:tgtEl>
                                      </p:cBhvr>
                                    </p:animEffect>
                                    <p:set>
                                      <p:cBhvr>
                                        <p:cTn id="178" dur="1" fill="hold">
                                          <p:stCondLst>
                                            <p:cond delay="1999"/>
                                          </p:stCondLst>
                                        </p:cTn>
                                        <p:tgtEl>
                                          <p:spTgt spid="10"/>
                                        </p:tgtEl>
                                        <p:attrNameLst>
                                          <p:attrName>style.visibility</p:attrName>
                                        </p:attrNameLst>
                                      </p:cBhvr>
                                      <p:to>
                                        <p:strVal val="hidden"/>
                                      </p:to>
                                    </p:set>
                                  </p:childTnLst>
                                </p:cTn>
                              </p:par>
                              <p:par>
                                <p:cTn id="179" presetID="10" presetClass="exit" presetSubtype="0" fill="hold" grpId="2" nodeType="withEffect">
                                  <p:stCondLst>
                                    <p:cond delay="2000"/>
                                  </p:stCondLst>
                                  <p:childTnLst>
                                    <p:animEffect transition="out" filter="fade">
                                      <p:cBhvr>
                                        <p:cTn id="180" dur="2000"/>
                                        <p:tgtEl>
                                          <p:spTgt spid="11"/>
                                        </p:tgtEl>
                                      </p:cBhvr>
                                    </p:animEffect>
                                    <p:set>
                                      <p:cBhvr>
                                        <p:cTn id="181" dur="1" fill="hold">
                                          <p:stCondLst>
                                            <p:cond delay="1999"/>
                                          </p:stCondLst>
                                        </p:cTn>
                                        <p:tgtEl>
                                          <p:spTgt spid="11"/>
                                        </p:tgtEl>
                                        <p:attrNameLst>
                                          <p:attrName>style.visibility</p:attrName>
                                        </p:attrNameLst>
                                      </p:cBhvr>
                                      <p:to>
                                        <p:strVal val="hidden"/>
                                      </p:to>
                                    </p:set>
                                  </p:childTnLst>
                                </p:cTn>
                              </p:par>
                              <p:par>
                                <p:cTn id="182" presetID="10" presetClass="exit" presetSubtype="0" fill="hold" grpId="2" nodeType="withEffect">
                                  <p:stCondLst>
                                    <p:cond delay="2000"/>
                                  </p:stCondLst>
                                  <p:childTnLst>
                                    <p:animEffect transition="out" filter="fade">
                                      <p:cBhvr>
                                        <p:cTn id="183" dur="2000"/>
                                        <p:tgtEl>
                                          <p:spTgt spid="12"/>
                                        </p:tgtEl>
                                      </p:cBhvr>
                                    </p:animEffect>
                                    <p:set>
                                      <p:cBhvr>
                                        <p:cTn id="184" dur="1" fill="hold">
                                          <p:stCondLst>
                                            <p:cond delay="1999"/>
                                          </p:stCondLst>
                                        </p:cTn>
                                        <p:tgtEl>
                                          <p:spTgt spid="12"/>
                                        </p:tgtEl>
                                        <p:attrNameLst>
                                          <p:attrName>style.visibility</p:attrName>
                                        </p:attrNameLst>
                                      </p:cBhvr>
                                      <p:to>
                                        <p:strVal val="hidden"/>
                                      </p:to>
                                    </p:set>
                                  </p:childTnLst>
                                </p:cTn>
                              </p:par>
                              <p:par>
                                <p:cTn id="185" presetID="10" presetClass="exit" presetSubtype="0" fill="hold" grpId="2" nodeType="withEffect">
                                  <p:stCondLst>
                                    <p:cond delay="2000"/>
                                  </p:stCondLst>
                                  <p:childTnLst>
                                    <p:animEffect transition="out" filter="fade">
                                      <p:cBhvr>
                                        <p:cTn id="186" dur="2000"/>
                                        <p:tgtEl>
                                          <p:spTgt spid="13"/>
                                        </p:tgtEl>
                                      </p:cBhvr>
                                    </p:animEffect>
                                    <p:set>
                                      <p:cBhvr>
                                        <p:cTn id="187" dur="1" fill="hold">
                                          <p:stCondLst>
                                            <p:cond delay="1999"/>
                                          </p:stCondLst>
                                        </p:cTn>
                                        <p:tgtEl>
                                          <p:spTgt spid="13"/>
                                        </p:tgtEl>
                                        <p:attrNameLst>
                                          <p:attrName>style.visibility</p:attrName>
                                        </p:attrNameLst>
                                      </p:cBhvr>
                                      <p:to>
                                        <p:strVal val="hidden"/>
                                      </p:to>
                                    </p:set>
                                  </p:childTnLst>
                                </p:cTn>
                              </p:par>
                              <p:par>
                                <p:cTn id="188" presetID="10" presetClass="exit" presetSubtype="0" fill="hold" grpId="2" nodeType="withEffect">
                                  <p:stCondLst>
                                    <p:cond delay="2000"/>
                                  </p:stCondLst>
                                  <p:childTnLst>
                                    <p:animEffect transition="out" filter="fade">
                                      <p:cBhvr>
                                        <p:cTn id="189" dur="2000"/>
                                        <p:tgtEl>
                                          <p:spTgt spid="14"/>
                                        </p:tgtEl>
                                      </p:cBhvr>
                                    </p:animEffect>
                                    <p:set>
                                      <p:cBhvr>
                                        <p:cTn id="190" dur="1" fill="hold">
                                          <p:stCondLst>
                                            <p:cond delay="1999"/>
                                          </p:stCondLst>
                                        </p:cTn>
                                        <p:tgtEl>
                                          <p:spTgt spid="14"/>
                                        </p:tgtEl>
                                        <p:attrNameLst>
                                          <p:attrName>style.visibility</p:attrName>
                                        </p:attrNameLst>
                                      </p:cBhvr>
                                      <p:to>
                                        <p:strVal val="hidden"/>
                                      </p:to>
                                    </p:set>
                                  </p:childTnLst>
                                </p:cTn>
                              </p:par>
                              <p:par>
                                <p:cTn id="191" presetID="10" presetClass="exit" presetSubtype="0" fill="hold" grpId="2" nodeType="withEffect">
                                  <p:stCondLst>
                                    <p:cond delay="2000"/>
                                  </p:stCondLst>
                                  <p:childTnLst>
                                    <p:animEffect transition="out" filter="fade">
                                      <p:cBhvr>
                                        <p:cTn id="192" dur="2000"/>
                                        <p:tgtEl>
                                          <p:spTgt spid="15"/>
                                        </p:tgtEl>
                                      </p:cBhvr>
                                    </p:animEffect>
                                    <p:set>
                                      <p:cBhvr>
                                        <p:cTn id="193" dur="1" fill="hold">
                                          <p:stCondLst>
                                            <p:cond delay="1999"/>
                                          </p:stCondLst>
                                        </p:cTn>
                                        <p:tgtEl>
                                          <p:spTgt spid="15"/>
                                        </p:tgtEl>
                                        <p:attrNameLst>
                                          <p:attrName>style.visibility</p:attrName>
                                        </p:attrNameLst>
                                      </p:cBhvr>
                                      <p:to>
                                        <p:strVal val="hidden"/>
                                      </p:to>
                                    </p:set>
                                  </p:childTnLst>
                                </p:cTn>
                              </p:par>
                              <p:par>
                                <p:cTn id="194" presetID="10" presetClass="exit" presetSubtype="0" fill="hold" grpId="2" nodeType="withEffect">
                                  <p:stCondLst>
                                    <p:cond delay="2000"/>
                                  </p:stCondLst>
                                  <p:childTnLst>
                                    <p:animEffect transition="out" filter="fade">
                                      <p:cBhvr>
                                        <p:cTn id="195" dur="2000"/>
                                        <p:tgtEl>
                                          <p:spTgt spid="16"/>
                                        </p:tgtEl>
                                      </p:cBhvr>
                                    </p:animEffect>
                                    <p:set>
                                      <p:cBhvr>
                                        <p:cTn id="196" dur="1" fill="hold">
                                          <p:stCondLst>
                                            <p:cond delay="1999"/>
                                          </p:stCondLst>
                                        </p:cTn>
                                        <p:tgtEl>
                                          <p:spTgt spid="16"/>
                                        </p:tgtEl>
                                        <p:attrNameLst>
                                          <p:attrName>style.visibility</p:attrName>
                                        </p:attrNameLst>
                                      </p:cBhvr>
                                      <p:to>
                                        <p:strVal val="hidden"/>
                                      </p:to>
                                    </p:set>
                                  </p:childTnLst>
                                </p:cTn>
                              </p:par>
                              <p:par>
                                <p:cTn id="197" presetID="10" presetClass="exit" presetSubtype="0" fill="hold" grpId="2" nodeType="withEffect">
                                  <p:stCondLst>
                                    <p:cond delay="2000"/>
                                  </p:stCondLst>
                                  <p:childTnLst>
                                    <p:animEffect transition="out" filter="fade">
                                      <p:cBhvr>
                                        <p:cTn id="198" dur="2000"/>
                                        <p:tgtEl>
                                          <p:spTgt spid="17"/>
                                        </p:tgtEl>
                                      </p:cBhvr>
                                    </p:animEffect>
                                    <p:set>
                                      <p:cBhvr>
                                        <p:cTn id="199" dur="1" fill="hold">
                                          <p:stCondLst>
                                            <p:cond delay="1999"/>
                                          </p:stCondLst>
                                        </p:cTn>
                                        <p:tgtEl>
                                          <p:spTgt spid="17"/>
                                        </p:tgtEl>
                                        <p:attrNameLst>
                                          <p:attrName>style.visibility</p:attrName>
                                        </p:attrNameLst>
                                      </p:cBhvr>
                                      <p:to>
                                        <p:strVal val="hidden"/>
                                      </p:to>
                                    </p:set>
                                  </p:childTnLst>
                                </p:cTn>
                              </p:par>
                              <p:par>
                                <p:cTn id="200" presetID="10" presetClass="exit" presetSubtype="0" fill="hold" grpId="2" nodeType="withEffect">
                                  <p:stCondLst>
                                    <p:cond delay="2000"/>
                                  </p:stCondLst>
                                  <p:childTnLst>
                                    <p:animEffect transition="out" filter="fade">
                                      <p:cBhvr>
                                        <p:cTn id="201" dur="2000"/>
                                        <p:tgtEl>
                                          <p:spTgt spid="18"/>
                                        </p:tgtEl>
                                      </p:cBhvr>
                                    </p:animEffect>
                                    <p:set>
                                      <p:cBhvr>
                                        <p:cTn id="202" dur="1" fill="hold">
                                          <p:stCondLst>
                                            <p:cond delay="1999"/>
                                          </p:stCondLst>
                                        </p:cTn>
                                        <p:tgtEl>
                                          <p:spTgt spid="18"/>
                                        </p:tgtEl>
                                        <p:attrNameLst>
                                          <p:attrName>style.visibility</p:attrName>
                                        </p:attrNameLst>
                                      </p:cBhvr>
                                      <p:to>
                                        <p:strVal val="hidden"/>
                                      </p:to>
                                    </p:set>
                                  </p:childTnLst>
                                </p:cTn>
                              </p:par>
                              <p:par>
                                <p:cTn id="203" presetID="10" presetClass="exit" presetSubtype="0" fill="hold" grpId="2" nodeType="withEffect">
                                  <p:stCondLst>
                                    <p:cond delay="2000"/>
                                  </p:stCondLst>
                                  <p:childTnLst>
                                    <p:animEffect transition="out" filter="fade">
                                      <p:cBhvr>
                                        <p:cTn id="204" dur="2000"/>
                                        <p:tgtEl>
                                          <p:spTgt spid="19"/>
                                        </p:tgtEl>
                                      </p:cBhvr>
                                    </p:animEffect>
                                    <p:set>
                                      <p:cBhvr>
                                        <p:cTn id="205" dur="1" fill="hold">
                                          <p:stCondLst>
                                            <p:cond delay="1999"/>
                                          </p:stCondLst>
                                        </p:cTn>
                                        <p:tgtEl>
                                          <p:spTgt spid="19"/>
                                        </p:tgtEl>
                                        <p:attrNameLst>
                                          <p:attrName>style.visibility</p:attrName>
                                        </p:attrNameLst>
                                      </p:cBhvr>
                                      <p:to>
                                        <p:strVal val="hidden"/>
                                      </p:to>
                                    </p:set>
                                  </p:childTnLst>
                                </p:cTn>
                              </p:par>
                              <p:par>
                                <p:cTn id="206" presetID="10" presetClass="exit" presetSubtype="0" fill="hold" grpId="2" nodeType="withEffect">
                                  <p:stCondLst>
                                    <p:cond delay="2000"/>
                                  </p:stCondLst>
                                  <p:childTnLst>
                                    <p:animEffect transition="out" filter="fade">
                                      <p:cBhvr>
                                        <p:cTn id="207" dur="2000"/>
                                        <p:tgtEl>
                                          <p:spTgt spid="20"/>
                                        </p:tgtEl>
                                      </p:cBhvr>
                                    </p:animEffect>
                                    <p:set>
                                      <p:cBhvr>
                                        <p:cTn id="208" dur="1" fill="hold">
                                          <p:stCondLst>
                                            <p:cond delay="1999"/>
                                          </p:stCondLst>
                                        </p:cTn>
                                        <p:tgtEl>
                                          <p:spTgt spid="20"/>
                                        </p:tgtEl>
                                        <p:attrNameLst>
                                          <p:attrName>style.visibility</p:attrName>
                                        </p:attrNameLst>
                                      </p:cBhvr>
                                      <p:to>
                                        <p:strVal val="hidden"/>
                                      </p:to>
                                    </p:set>
                                  </p:childTnLst>
                                </p:cTn>
                              </p:par>
                              <p:par>
                                <p:cTn id="209" presetID="10" presetClass="exit" presetSubtype="0" fill="hold" grpId="2" nodeType="withEffect">
                                  <p:stCondLst>
                                    <p:cond delay="2000"/>
                                  </p:stCondLst>
                                  <p:childTnLst>
                                    <p:animEffect transition="out" filter="fade">
                                      <p:cBhvr>
                                        <p:cTn id="210" dur="2000"/>
                                        <p:tgtEl>
                                          <p:spTgt spid="21"/>
                                        </p:tgtEl>
                                      </p:cBhvr>
                                    </p:animEffect>
                                    <p:set>
                                      <p:cBhvr>
                                        <p:cTn id="211" dur="1" fill="hold">
                                          <p:stCondLst>
                                            <p:cond delay="1999"/>
                                          </p:stCondLst>
                                        </p:cTn>
                                        <p:tgtEl>
                                          <p:spTgt spid="21"/>
                                        </p:tgtEl>
                                        <p:attrNameLst>
                                          <p:attrName>style.visibility</p:attrName>
                                        </p:attrNameLst>
                                      </p:cBhvr>
                                      <p:to>
                                        <p:strVal val="hidden"/>
                                      </p:to>
                                    </p:set>
                                  </p:childTnLst>
                                </p:cTn>
                              </p:par>
                              <p:par>
                                <p:cTn id="212" presetID="10" presetClass="exit" presetSubtype="0" fill="hold" grpId="2" nodeType="withEffect">
                                  <p:stCondLst>
                                    <p:cond delay="2000"/>
                                  </p:stCondLst>
                                  <p:childTnLst>
                                    <p:animEffect transition="out" filter="fade">
                                      <p:cBhvr>
                                        <p:cTn id="213" dur="2000"/>
                                        <p:tgtEl>
                                          <p:spTgt spid="22"/>
                                        </p:tgtEl>
                                      </p:cBhvr>
                                    </p:animEffect>
                                    <p:set>
                                      <p:cBhvr>
                                        <p:cTn id="214" dur="1" fill="hold">
                                          <p:stCondLst>
                                            <p:cond delay="1999"/>
                                          </p:stCondLst>
                                        </p:cTn>
                                        <p:tgtEl>
                                          <p:spTgt spid="22"/>
                                        </p:tgtEl>
                                        <p:attrNameLst>
                                          <p:attrName>style.visibility</p:attrName>
                                        </p:attrNameLst>
                                      </p:cBhvr>
                                      <p:to>
                                        <p:strVal val="hidden"/>
                                      </p:to>
                                    </p:set>
                                  </p:childTnLst>
                                </p:cTn>
                              </p:par>
                              <p:par>
                                <p:cTn id="215" presetID="10" presetClass="exit" presetSubtype="0" fill="hold" grpId="2" nodeType="withEffect">
                                  <p:stCondLst>
                                    <p:cond delay="2000"/>
                                  </p:stCondLst>
                                  <p:childTnLst>
                                    <p:animEffect transition="out" filter="fade">
                                      <p:cBhvr>
                                        <p:cTn id="216" dur="2000"/>
                                        <p:tgtEl>
                                          <p:spTgt spid="23"/>
                                        </p:tgtEl>
                                      </p:cBhvr>
                                    </p:animEffect>
                                    <p:set>
                                      <p:cBhvr>
                                        <p:cTn id="217" dur="1" fill="hold">
                                          <p:stCondLst>
                                            <p:cond delay="1999"/>
                                          </p:stCondLst>
                                        </p:cTn>
                                        <p:tgtEl>
                                          <p:spTgt spid="23"/>
                                        </p:tgtEl>
                                        <p:attrNameLst>
                                          <p:attrName>style.visibility</p:attrName>
                                        </p:attrNameLst>
                                      </p:cBhvr>
                                      <p:to>
                                        <p:strVal val="hidden"/>
                                      </p:to>
                                    </p:set>
                                  </p:childTnLst>
                                </p:cTn>
                              </p:par>
                              <p:par>
                                <p:cTn id="218" presetID="10" presetClass="exit" presetSubtype="0" fill="hold" grpId="2" nodeType="withEffect">
                                  <p:stCondLst>
                                    <p:cond delay="2000"/>
                                  </p:stCondLst>
                                  <p:childTnLst>
                                    <p:animEffect transition="out" filter="fade">
                                      <p:cBhvr>
                                        <p:cTn id="219" dur="2000"/>
                                        <p:tgtEl>
                                          <p:spTgt spid="24"/>
                                        </p:tgtEl>
                                      </p:cBhvr>
                                    </p:animEffect>
                                    <p:set>
                                      <p:cBhvr>
                                        <p:cTn id="220" dur="1" fill="hold">
                                          <p:stCondLst>
                                            <p:cond delay="1999"/>
                                          </p:stCondLst>
                                        </p:cTn>
                                        <p:tgtEl>
                                          <p:spTgt spid="24"/>
                                        </p:tgtEl>
                                        <p:attrNameLst>
                                          <p:attrName>style.visibility</p:attrName>
                                        </p:attrNameLst>
                                      </p:cBhvr>
                                      <p:to>
                                        <p:strVal val="hidden"/>
                                      </p:to>
                                    </p:set>
                                  </p:childTnLst>
                                </p:cTn>
                              </p:par>
                              <p:par>
                                <p:cTn id="221" presetID="10" presetClass="exit" presetSubtype="0" fill="hold" grpId="2" nodeType="withEffect">
                                  <p:stCondLst>
                                    <p:cond delay="2000"/>
                                  </p:stCondLst>
                                  <p:childTnLst>
                                    <p:animEffect transition="out" filter="fade">
                                      <p:cBhvr>
                                        <p:cTn id="222" dur="2000"/>
                                        <p:tgtEl>
                                          <p:spTgt spid="25"/>
                                        </p:tgtEl>
                                      </p:cBhvr>
                                    </p:animEffect>
                                    <p:set>
                                      <p:cBhvr>
                                        <p:cTn id="223" dur="1" fill="hold">
                                          <p:stCondLst>
                                            <p:cond delay="1999"/>
                                          </p:stCondLst>
                                        </p:cTn>
                                        <p:tgtEl>
                                          <p:spTgt spid="25"/>
                                        </p:tgtEl>
                                        <p:attrNameLst>
                                          <p:attrName>style.visibility</p:attrName>
                                        </p:attrNameLst>
                                      </p:cBhvr>
                                      <p:to>
                                        <p:strVal val="hidden"/>
                                      </p:to>
                                    </p:set>
                                  </p:childTnLst>
                                </p:cTn>
                              </p:par>
                              <p:par>
                                <p:cTn id="224" presetID="10" presetClass="exit" presetSubtype="0" fill="hold" grpId="2" nodeType="withEffect">
                                  <p:stCondLst>
                                    <p:cond delay="2000"/>
                                  </p:stCondLst>
                                  <p:childTnLst>
                                    <p:animEffect transition="out" filter="fade">
                                      <p:cBhvr>
                                        <p:cTn id="225" dur="2000"/>
                                        <p:tgtEl>
                                          <p:spTgt spid="26"/>
                                        </p:tgtEl>
                                      </p:cBhvr>
                                    </p:animEffect>
                                    <p:set>
                                      <p:cBhvr>
                                        <p:cTn id="226" dur="1" fill="hold">
                                          <p:stCondLst>
                                            <p:cond delay="1999"/>
                                          </p:stCondLst>
                                        </p:cTn>
                                        <p:tgtEl>
                                          <p:spTgt spid="26"/>
                                        </p:tgtEl>
                                        <p:attrNameLst>
                                          <p:attrName>style.visibility</p:attrName>
                                        </p:attrNameLst>
                                      </p:cBhvr>
                                      <p:to>
                                        <p:strVal val="hidden"/>
                                      </p:to>
                                    </p:set>
                                  </p:childTnLst>
                                </p:cTn>
                              </p:par>
                              <p:par>
                                <p:cTn id="227" presetID="10" presetClass="exit" presetSubtype="0" fill="hold" grpId="2" nodeType="withEffect">
                                  <p:stCondLst>
                                    <p:cond delay="2000"/>
                                  </p:stCondLst>
                                  <p:childTnLst>
                                    <p:animEffect transition="out" filter="fade">
                                      <p:cBhvr>
                                        <p:cTn id="228" dur="2000"/>
                                        <p:tgtEl>
                                          <p:spTgt spid="27"/>
                                        </p:tgtEl>
                                      </p:cBhvr>
                                    </p:animEffect>
                                    <p:set>
                                      <p:cBhvr>
                                        <p:cTn id="229" dur="1" fill="hold">
                                          <p:stCondLst>
                                            <p:cond delay="1999"/>
                                          </p:stCondLst>
                                        </p:cTn>
                                        <p:tgtEl>
                                          <p:spTgt spid="27"/>
                                        </p:tgtEl>
                                        <p:attrNameLst>
                                          <p:attrName>style.visibility</p:attrName>
                                        </p:attrNameLst>
                                      </p:cBhvr>
                                      <p:to>
                                        <p:strVal val="hidden"/>
                                      </p:to>
                                    </p:set>
                                  </p:childTnLst>
                                </p:cTn>
                              </p:par>
                              <p:par>
                                <p:cTn id="230" presetID="10" presetClass="exit" presetSubtype="0" fill="hold" grpId="2" nodeType="withEffect">
                                  <p:stCondLst>
                                    <p:cond delay="2000"/>
                                  </p:stCondLst>
                                  <p:childTnLst>
                                    <p:animEffect transition="out" filter="fade">
                                      <p:cBhvr>
                                        <p:cTn id="231" dur="2000"/>
                                        <p:tgtEl>
                                          <p:spTgt spid="28"/>
                                        </p:tgtEl>
                                      </p:cBhvr>
                                    </p:animEffect>
                                    <p:set>
                                      <p:cBhvr>
                                        <p:cTn id="232" dur="1" fill="hold">
                                          <p:stCondLst>
                                            <p:cond delay="1999"/>
                                          </p:stCondLst>
                                        </p:cTn>
                                        <p:tgtEl>
                                          <p:spTgt spid="28"/>
                                        </p:tgtEl>
                                        <p:attrNameLst>
                                          <p:attrName>style.visibility</p:attrName>
                                        </p:attrNameLst>
                                      </p:cBhvr>
                                      <p:to>
                                        <p:strVal val="hidden"/>
                                      </p:to>
                                    </p:set>
                                  </p:childTnLst>
                                </p:cTn>
                              </p:par>
                              <p:par>
                                <p:cTn id="233" presetID="10" presetClass="entr" presetSubtype="0" fill="hold" nodeType="withEffect">
                                  <p:stCondLst>
                                    <p:cond delay="2000"/>
                                  </p:stCondLst>
                                  <p:childTnLst>
                                    <p:set>
                                      <p:cBhvr>
                                        <p:cTn id="234" dur="1" fill="hold">
                                          <p:stCondLst>
                                            <p:cond delay="0"/>
                                          </p:stCondLst>
                                        </p:cTn>
                                        <p:tgtEl>
                                          <p:spTgt spid="29"/>
                                        </p:tgtEl>
                                        <p:attrNameLst>
                                          <p:attrName>style.visibility</p:attrName>
                                        </p:attrNameLst>
                                      </p:cBhvr>
                                      <p:to>
                                        <p:strVal val="visible"/>
                                      </p:to>
                                    </p:set>
                                    <p:animEffect transition="in" filter="fade">
                                      <p:cBhvr>
                                        <p:cTn id="235" dur="2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6" grpId="2"/>
      <p:bldP spid="7" grpId="0"/>
      <p:bldP spid="7" grpId="1"/>
      <p:bldP spid="7" grpId="2"/>
      <p:bldP spid="8" grpId="0"/>
      <p:bldP spid="8" grpId="1"/>
      <p:bldP spid="8" grpId="2"/>
      <p:bldP spid="9" grpId="0"/>
      <p:bldP spid="9" grpId="1"/>
      <p:bldP spid="9" grpId="2"/>
      <p:bldP spid="10" grpId="0"/>
      <p:bldP spid="10" grpId="1"/>
      <p:bldP spid="10" grpId="2"/>
      <p:bldP spid="11" grpId="0"/>
      <p:bldP spid="11" grpId="1"/>
      <p:bldP spid="11" grpId="2"/>
      <p:bldP spid="12" grpId="0"/>
      <p:bldP spid="12" grpId="1"/>
      <p:bldP spid="12" grpId="2"/>
      <p:bldP spid="13" grpId="0"/>
      <p:bldP spid="13" grpId="1"/>
      <p:bldP spid="13" grpId="2"/>
      <p:bldP spid="14" grpId="0"/>
      <p:bldP spid="14" grpId="1"/>
      <p:bldP spid="14" grpId="2"/>
      <p:bldP spid="15" grpId="0"/>
      <p:bldP spid="15" grpId="1"/>
      <p:bldP spid="15" grpId="2"/>
      <p:bldP spid="16" grpId="0"/>
      <p:bldP spid="16" grpId="1"/>
      <p:bldP spid="16" grpId="2"/>
      <p:bldP spid="17" grpId="0"/>
      <p:bldP spid="17" grpId="1"/>
      <p:bldP spid="17" grpId="2"/>
      <p:bldP spid="18" grpId="0"/>
      <p:bldP spid="18" grpId="1"/>
      <p:bldP spid="18" grpId="2"/>
      <p:bldP spid="19" grpId="0"/>
      <p:bldP spid="19" grpId="1"/>
      <p:bldP spid="19" grpId="2"/>
      <p:bldP spid="20" grpId="0"/>
      <p:bldP spid="20" grpId="1"/>
      <p:bldP spid="20" grpId="2"/>
      <p:bldP spid="21" grpId="0"/>
      <p:bldP spid="21" grpId="1"/>
      <p:bldP spid="21" grpId="2"/>
      <p:bldP spid="22" grpId="0"/>
      <p:bldP spid="22" grpId="1"/>
      <p:bldP spid="22" grpId="2"/>
      <p:bldP spid="23" grpId="0"/>
      <p:bldP spid="23" grpId="1"/>
      <p:bldP spid="23" grpId="2"/>
      <p:bldP spid="24" grpId="0"/>
      <p:bldP spid="24" grpId="1"/>
      <p:bldP spid="24" grpId="2"/>
      <p:bldP spid="25" grpId="0"/>
      <p:bldP spid="25" grpId="1"/>
      <p:bldP spid="25" grpId="2"/>
      <p:bldP spid="26" grpId="0"/>
      <p:bldP spid="26" grpId="1"/>
      <p:bldP spid="26" grpId="2"/>
      <p:bldP spid="27" grpId="0"/>
      <p:bldP spid="27" grpId="1"/>
      <p:bldP spid="27" grpId="2"/>
      <p:bldP spid="28" grpId="0"/>
      <p:bldP spid="28" grpId="1"/>
      <p:bldP spid="28" grpId="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Le contrôle des prélèvements</a:t>
            </a:r>
          </a:p>
        </p:txBody>
      </p:sp>
      <p:sp>
        <p:nvSpPr>
          <p:cNvPr id="5" name="Rectangle 4"/>
          <p:cNvSpPr/>
          <p:nvPr/>
        </p:nvSpPr>
        <p:spPr>
          <a:xfrm>
            <a:off x="191344" y="701407"/>
            <a:ext cx="11377264" cy="6124754"/>
          </a:xfrm>
          <a:prstGeom prst="rect">
            <a:avLst/>
          </a:prstGeom>
        </p:spPr>
        <p:txBody>
          <a:bodyPr wrap="square">
            <a:spAutoFit/>
          </a:bodyPr>
          <a:lstStyle/>
          <a:p>
            <a:pPr marL="0" marR="0">
              <a:spcBef>
                <a:spcPts val="0"/>
              </a:spcBef>
              <a:spcAft>
                <a:spcPts val="0"/>
              </a:spcAft>
            </a:pPr>
            <a:r>
              <a:rPr lang="fr-FR" sz="2800" b="1" dirty="0">
                <a:latin typeface="Times New Roman" panose="02020603050405020304" pitchFamily="18" charset="0"/>
                <a:ea typeface="Times New Roman" panose="02020603050405020304" pitchFamily="18" charset="0"/>
              </a:rPr>
              <a:t>L'autorisation de prélèvement fixe un certain nombre de conditions que l'exploitant doit respecter :</a:t>
            </a:r>
            <a:endParaRPr lang="fr-FR" sz="28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fr-FR" sz="2800" b="1" dirty="0">
                <a:latin typeface="Times New Roman" panose="02020603050405020304" pitchFamily="18" charset="0"/>
                <a:ea typeface="Times New Roman" panose="02020603050405020304" pitchFamily="18" charset="0"/>
              </a:rPr>
              <a:t>Un débit maximum :</a:t>
            </a:r>
            <a:r>
              <a:rPr lang="fr-FR" sz="2800" dirty="0">
                <a:latin typeface="Times New Roman" panose="02020603050405020304" pitchFamily="18" charset="0"/>
                <a:ea typeface="Times New Roman" panose="02020603050405020304" pitchFamily="18" charset="0"/>
              </a:rPr>
              <a:t> L'exploitant ne peut pas prélever plus d'eau que le débit </a:t>
            </a:r>
            <a:r>
              <a:rPr lang="fr-FR" sz="2800" dirty="0" smtClean="0">
                <a:latin typeface="Times New Roman" panose="02020603050405020304" pitchFamily="18" charset="0"/>
                <a:ea typeface="Times New Roman" panose="02020603050405020304" pitchFamily="18" charset="0"/>
              </a:rPr>
              <a:t>autorisé.</a:t>
            </a:r>
            <a:endParaRPr lang="fr-FR" sz="28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fr-FR" sz="2800" b="1" dirty="0">
                <a:latin typeface="Times New Roman" panose="02020603050405020304" pitchFamily="18" charset="0"/>
                <a:ea typeface="Times New Roman" panose="02020603050405020304" pitchFamily="18" charset="0"/>
              </a:rPr>
              <a:t>Des restrictions en cas d'étiage :</a:t>
            </a:r>
            <a:r>
              <a:rPr lang="fr-FR" sz="2800" dirty="0">
                <a:latin typeface="Times New Roman" panose="02020603050405020304" pitchFamily="18" charset="0"/>
                <a:ea typeface="Times New Roman" panose="02020603050405020304" pitchFamily="18" charset="0"/>
              </a:rPr>
              <a:t> En période de sécheresse, les autorités peuvent réduire le débit maximum de prélèvement ou même interdire temporairement les </a:t>
            </a:r>
            <a:r>
              <a:rPr lang="fr-FR" sz="2800" dirty="0" smtClean="0">
                <a:latin typeface="Times New Roman" panose="02020603050405020304" pitchFamily="18" charset="0"/>
                <a:ea typeface="Times New Roman" panose="02020603050405020304" pitchFamily="18" charset="0"/>
              </a:rPr>
              <a:t>prélèvements.</a:t>
            </a:r>
            <a:endParaRPr lang="fr-FR" sz="28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fr-FR" sz="2800" b="1" dirty="0">
                <a:latin typeface="Times New Roman" panose="02020603050405020304" pitchFamily="18" charset="0"/>
                <a:ea typeface="Times New Roman" panose="02020603050405020304" pitchFamily="18" charset="0"/>
              </a:rPr>
              <a:t>La qualité de l'eau attendue :</a:t>
            </a:r>
            <a:r>
              <a:rPr lang="fr-FR" sz="2800" dirty="0">
                <a:latin typeface="Times New Roman" panose="02020603050405020304" pitchFamily="18" charset="0"/>
                <a:ea typeface="Times New Roman" panose="02020603050405020304" pitchFamily="18" charset="0"/>
              </a:rPr>
              <a:t> L'autorisation peut indiquer la classe de qualité que l'on peut espérer au pire pour cette ressource pendant n jours par an. </a:t>
            </a:r>
            <a:endParaRPr lang="fr-FR" sz="2800" dirty="0" smtClean="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fr-FR" sz="2800" b="1" dirty="0" smtClean="0">
                <a:latin typeface="Times New Roman" panose="02020603050405020304" pitchFamily="18" charset="0"/>
                <a:ea typeface="Times New Roman" panose="02020603050405020304" pitchFamily="18" charset="0"/>
              </a:rPr>
              <a:t>Des </a:t>
            </a:r>
            <a:r>
              <a:rPr lang="fr-FR" sz="2800" b="1" dirty="0">
                <a:latin typeface="Times New Roman" panose="02020603050405020304" pitchFamily="18" charset="0"/>
                <a:ea typeface="Times New Roman" panose="02020603050405020304" pitchFamily="18" charset="0"/>
              </a:rPr>
              <a:t>obligations de mesure et de suivi :</a:t>
            </a:r>
            <a:r>
              <a:rPr lang="fr-FR" sz="2800" dirty="0">
                <a:latin typeface="Times New Roman" panose="02020603050405020304" pitchFamily="18" charset="0"/>
                <a:ea typeface="Times New Roman" panose="02020603050405020304" pitchFamily="18" charset="0"/>
              </a:rPr>
              <a:t> L'exploitant doit généralement mesurer le débit d'eau prélevé et tenir des documents statistiques. Cela permet aux autorités de contrôler le respect des conditions de l'autorisation et de suivre l'évolution de la ressource en eau.</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7711992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Prévision des possibilités de prélèvement : </a:t>
            </a:r>
          </a:p>
        </p:txBody>
      </p:sp>
      <p:sp>
        <p:nvSpPr>
          <p:cNvPr id="5" name="Rectangle 4"/>
          <p:cNvSpPr/>
          <p:nvPr/>
        </p:nvSpPr>
        <p:spPr>
          <a:xfrm>
            <a:off x="185759" y="1308726"/>
            <a:ext cx="11377264" cy="4401205"/>
          </a:xfrm>
          <a:prstGeom prst="rect">
            <a:avLst/>
          </a:prstGeom>
        </p:spPr>
        <p:txBody>
          <a:bodyPr wrap="square">
            <a:spAutoFit/>
          </a:bodyPr>
          <a:lstStyle/>
          <a:p>
            <a:pPr marL="0" marR="0"/>
            <a:r>
              <a:rPr lang="fr-FR" sz="2800" dirty="0" smtClean="0">
                <a:latin typeface="Times New Roman" panose="02020603050405020304" pitchFamily="18" charset="0"/>
                <a:ea typeface="Times New Roman" panose="02020603050405020304" pitchFamily="18" charset="0"/>
              </a:rPr>
              <a:t>L'exploitant </a:t>
            </a:r>
            <a:r>
              <a:rPr lang="fr-FR" sz="2800" dirty="0">
                <a:latin typeface="Times New Roman" panose="02020603050405020304" pitchFamily="18" charset="0"/>
                <a:ea typeface="Times New Roman" panose="02020603050405020304" pitchFamily="18" charset="0"/>
              </a:rPr>
              <a:t>doit collecter des données pour :</a:t>
            </a:r>
          </a:p>
          <a:p>
            <a:pPr marL="342900" marR="0" lvl="0" indent="-342900">
              <a:spcBef>
                <a:spcPts val="0"/>
              </a:spcBef>
              <a:spcAft>
                <a:spcPts val="0"/>
              </a:spcAft>
              <a:buSzPts val="1000"/>
              <a:buFont typeface="Symbol" panose="05050102010706020507" pitchFamily="18" charset="2"/>
              <a:buChar char=""/>
              <a:tabLst>
                <a:tab pos="457200" algn="l"/>
              </a:tabLst>
            </a:pPr>
            <a:r>
              <a:rPr lang="fr-FR" sz="2800" b="1" dirty="0">
                <a:latin typeface="Times New Roman" panose="02020603050405020304" pitchFamily="18" charset="0"/>
                <a:ea typeface="Times New Roman" panose="02020603050405020304" pitchFamily="18" charset="0"/>
              </a:rPr>
              <a:t>Prévoir</a:t>
            </a:r>
            <a:r>
              <a:rPr lang="fr-FR" sz="2800" dirty="0">
                <a:latin typeface="Times New Roman" panose="02020603050405020304" pitchFamily="18" charset="0"/>
                <a:ea typeface="Times New Roman" panose="02020603050405020304" pitchFamily="18" charset="0"/>
              </a:rPr>
              <a:t> la quantité d'eau disponible à court et moyen terme</a:t>
            </a:r>
          </a:p>
          <a:p>
            <a:pPr marL="342900" marR="0" lvl="0" indent="-342900">
              <a:spcBef>
                <a:spcPts val="0"/>
              </a:spcBef>
              <a:spcAft>
                <a:spcPts val="0"/>
              </a:spcAft>
              <a:buSzPts val="1000"/>
              <a:buFont typeface="Symbol" panose="05050102010706020507" pitchFamily="18" charset="2"/>
              <a:buChar char=""/>
              <a:tabLst>
                <a:tab pos="457200" algn="l"/>
              </a:tabLst>
            </a:pPr>
            <a:r>
              <a:rPr lang="fr-FR" sz="2800" b="1" dirty="0">
                <a:latin typeface="Times New Roman" panose="02020603050405020304" pitchFamily="18" charset="0"/>
                <a:ea typeface="Times New Roman" panose="02020603050405020304" pitchFamily="18" charset="0"/>
              </a:rPr>
              <a:t>Surveiller</a:t>
            </a:r>
            <a:r>
              <a:rPr lang="fr-FR" sz="2800" dirty="0">
                <a:latin typeface="Times New Roman" panose="02020603050405020304" pitchFamily="18" charset="0"/>
                <a:ea typeface="Times New Roman" panose="02020603050405020304" pitchFamily="18" charset="0"/>
              </a:rPr>
              <a:t> la qualité de l'eau</a:t>
            </a:r>
          </a:p>
          <a:p>
            <a:pPr marL="0" marR="0"/>
            <a:r>
              <a:rPr lang="fr-FR" sz="2800" b="1" dirty="0">
                <a:latin typeface="Times New Roman" panose="02020603050405020304" pitchFamily="18" charset="0"/>
                <a:ea typeface="Times New Roman" panose="02020603050405020304" pitchFamily="18" charset="0"/>
              </a:rPr>
              <a:t>Données à collecter :</a:t>
            </a:r>
            <a:endParaRPr lang="fr-FR" sz="28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fr-FR" sz="2800" b="1" dirty="0">
                <a:latin typeface="Times New Roman" panose="02020603050405020304" pitchFamily="18" charset="0"/>
                <a:ea typeface="Times New Roman" panose="02020603050405020304" pitchFamily="18" charset="0"/>
              </a:rPr>
              <a:t>Niveau et stock d'eau des barrages</a:t>
            </a:r>
            <a:r>
              <a:rPr lang="fr-FR" sz="2800" dirty="0">
                <a:latin typeface="Times New Roman" panose="02020603050405020304" pitchFamily="18" charset="0"/>
                <a:ea typeface="Times New Roman" panose="02020603050405020304" pitchFamily="18" charset="0"/>
              </a:rPr>
              <a:t> (moyen terme)</a:t>
            </a:r>
          </a:p>
          <a:p>
            <a:pPr marL="342900" marR="0" lvl="0" indent="-342900">
              <a:spcBef>
                <a:spcPts val="0"/>
              </a:spcBef>
              <a:spcAft>
                <a:spcPts val="0"/>
              </a:spcAft>
              <a:buSzPts val="1000"/>
              <a:buFont typeface="Symbol" panose="05050102010706020507" pitchFamily="18" charset="2"/>
              <a:buChar char=""/>
              <a:tabLst>
                <a:tab pos="457200" algn="l"/>
              </a:tabLst>
            </a:pPr>
            <a:r>
              <a:rPr lang="fr-FR" sz="2800" b="1" dirty="0">
                <a:latin typeface="Times New Roman" panose="02020603050405020304" pitchFamily="18" charset="0"/>
                <a:ea typeface="Times New Roman" panose="02020603050405020304" pitchFamily="18" charset="0"/>
              </a:rPr>
              <a:t>Pluviométrie</a:t>
            </a:r>
            <a:r>
              <a:rPr lang="fr-FR" sz="2800" dirty="0">
                <a:latin typeface="Times New Roman" panose="02020603050405020304" pitchFamily="18" charset="0"/>
                <a:ea typeface="Times New Roman" panose="02020603050405020304" pitchFamily="18" charset="0"/>
              </a:rPr>
              <a:t> (court et moyen terme)</a:t>
            </a:r>
          </a:p>
          <a:p>
            <a:pPr marL="342900" marR="0" lvl="0" indent="-342900">
              <a:spcBef>
                <a:spcPts val="0"/>
              </a:spcBef>
              <a:spcAft>
                <a:spcPts val="0"/>
              </a:spcAft>
              <a:buSzPts val="1000"/>
              <a:buFont typeface="Symbol" panose="05050102010706020507" pitchFamily="18" charset="2"/>
              <a:buChar char=""/>
              <a:tabLst>
                <a:tab pos="457200" algn="l"/>
              </a:tabLst>
            </a:pPr>
            <a:r>
              <a:rPr lang="fr-FR" sz="2800" b="1" dirty="0">
                <a:latin typeface="Times New Roman" panose="02020603050405020304" pitchFamily="18" charset="0"/>
                <a:ea typeface="Times New Roman" panose="02020603050405020304" pitchFamily="18" charset="0"/>
              </a:rPr>
              <a:t>Débit de la rivière et teneurs en polluants</a:t>
            </a:r>
            <a:r>
              <a:rPr lang="fr-FR" sz="2800" dirty="0">
                <a:latin typeface="Times New Roman" panose="02020603050405020304" pitchFamily="18" charset="0"/>
                <a:ea typeface="Times New Roman" panose="02020603050405020304" pitchFamily="18" charset="0"/>
              </a:rPr>
              <a:t> (qualité)</a:t>
            </a:r>
          </a:p>
          <a:p>
            <a:pPr marL="0" marR="0"/>
            <a:r>
              <a:rPr lang="fr-FR" sz="2800" b="1" dirty="0">
                <a:latin typeface="Times New Roman" panose="02020603050405020304" pitchFamily="18" charset="0"/>
                <a:ea typeface="Times New Roman" panose="02020603050405020304" pitchFamily="18" charset="0"/>
              </a:rPr>
              <a:t>Sources des données :</a:t>
            </a:r>
            <a:endParaRPr lang="fr-FR" sz="28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fr-FR" sz="2800" dirty="0">
                <a:latin typeface="Times New Roman" panose="02020603050405020304" pitchFamily="18" charset="0"/>
                <a:ea typeface="Times New Roman" panose="02020603050405020304" pitchFamily="18" charset="0"/>
              </a:rPr>
              <a:t>Services compétents (</a:t>
            </a:r>
            <a:r>
              <a:rPr lang="fr-FR" sz="2800" dirty="0" smtClean="0">
                <a:latin typeface="Times New Roman" panose="02020603050405020304" pitchFamily="18" charset="0"/>
                <a:ea typeface="Times New Roman" panose="02020603050405020304" pitchFamily="18" charset="0"/>
              </a:rPr>
              <a:t>météo(ONM), hydrologie(ANRH))</a:t>
            </a:r>
            <a:endParaRPr lang="fr-FR" sz="28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fr-FR" sz="2800" dirty="0">
                <a:latin typeface="Times New Roman" panose="02020603050405020304" pitchFamily="18" charset="0"/>
                <a:ea typeface="Times New Roman" panose="02020603050405020304" pitchFamily="18" charset="0"/>
              </a:rPr>
              <a:t>Mesures directes par l'exploitant</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0495580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Station d'observation de la qualité des eaux</a:t>
            </a:r>
          </a:p>
        </p:txBody>
      </p:sp>
      <p:sp>
        <p:nvSpPr>
          <p:cNvPr id="5" name="Rectangle 4"/>
          <p:cNvSpPr/>
          <p:nvPr/>
        </p:nvSpPr>
        <p:spPr>
          <a:xfrm>
            <a:off x="263352" y="1124744"/>
            <a:ext cx="11377264" cy="5262979"/>
          </a:xfrm>
          <a:prstGeom prst="rect">
            <a:avLst/>
          </a:prstGeom>
        </p:spPr>
        <p:txBody>
          <a:bodyPr wrap="square">
            <a:spAutoFit/>
          </a:bodyPr>
          <a:lstStyle/>
          <a:p>
            <a:pPr marL="0" marR="0">
              <a:spcBef>
                <a:spcPts val="0"/>
              </a:spcBef>
              <a:spcAft>
                <a:spcPts val="0"/>
              </a:spcAft>
            </a:pPr>
            <a:r>
              <a:rPr lang="fr-FR" sz="2400" dirty="0" smtClean="0">
                <a:latin typeface="Times New Roman" panose="02020603050405020304" pitchFamily="18" charset="0"/>
                <a:ea typeface="Times New Roman" panose="02020603050405020304" pitchFamily="18" charset="0"/>
              </a:rPr>
              <a:t>La </a:t>
            </a:r>
            <a:r>
              <a:rPr lang="fr-FR" sz="2400" dirty="0">
                <a:latin typeface="Times New Roman" panose="02020603050405020304" pitchFamily="18" charset="0"/>
                <a:ea typeface="Times New Roman" panose="02020603050405020304" pitchFamily="18" charset="0"/>
              </a:rPr>
              <a:t>station d'observation de la qualité des eaux doit être placée en amont de la prise d'eau, à une distance qui correspond au temps nécessaire pour que l'eau arrive à l'usine de </a:t>
            </a:r>
            <a:r>
              <a:rPr lang="fr-FR" sz="2400" dirty="0" smtClean="0">
                <a:latin typeface="Times New Roman" panose="02020603050405020304" pitchFamily="18" charset="0"/>
                <a:ea typeface="Times New Roman" panose="02020603050405020304" pitchFamily="18" charset="0"/>
              </a:rPr>
              <a:t>traitement.</a:t>
            </a:r>
            <a:endParaRPr lang="fr-FR" sz="2400" dirty="0">
              <a:latin typeface="Times New Roman" panose="02020603050405020304" pitchFamily="18" charset="0"/>
              <a:ea typeface="Times New Roman" panose="02020603050405020304" pitchFamily="18" charset="0"/>
            </a:endParaRPr>
          </a:p>
          <a:p>
            <a:pPr marL="0" marR="0">
              <a:spcBef>
                <a:spcPts val="0"/>
              </a:spcBef>
              <a:spcAft>
                <a:spcPts val="0"/>
              </a:spcAft>
            </a:pPr>
            <a:r>
              <a:rPr lang="fr-FR" sz="2400" b="1" dirty="0">
                <a:latin typeface="Times New Roman" panose="02020603050405020304" pitchFamily="18" charset="0"/>
                <a:ea typeface="Times New Roman" panose="02020603050405020304" pitchFamily="18" charset="0"/>
              </a:rPr>
              <a:t>Paramètres mesurés</a:t>
            </a:r>
            <a:endParaRPr lang="fr-FR" sz="2400" dirty="0">
              <a:latin typeface="Times New Roman" panose="02020603050405020304" pitchFamily="18" charset="0"/>
              <a:ea typeface="Times New Roman" panose="02020603050405020304" pitchFamily="18" charset="0"/>
            </a:endParaRPr>
          </a:p>
          <a:p>
            <a:pPr marL="0" marR="0">
              <a:spcBef>
                <a:spcPts val="0"/>
              </a:spcBef>
              <a:spcAft>
                <a:spcPts val="0"/>
              </a:spcAft>
            </a:pPr>
            <a:r>
              <a:rPr lang="fr-FR" sz="2400" dirty="0">
                <a:latin typeface="Times New Roman" panose="02020603050405020304" pitchFamily="18" charset="0"/>
                <a:ea typeface="Times New Roman" panose="02020603050405020304" pitchFamily="18" charset="0"/>
              </a:rPr>
              <a:t>La station mesure divers paramètres qui indiquent la qualité de l'eau, tels que :</a:t>
            </a:r>
          </a:p>
          <a:p>
            <a:pPr marL="342900" marR="0" lvl="0" indent="-342900">
              <a:spcBef>
                <a:spcPts val="0"/>
              </a:spcBef>
              <a:spcAft>
                <a:spcPts val="0"/>
              </a:spcAft>
              <a:buSzPts val="1000"/>
              <a:buFont typeface="Symbol" panose="05050102010706020507" pitchFamily="18" charset="2"/>
              <a:buChar char=""/>
              <a:tabLst>
                <a:tab pos="457200" algn="l"/>
              </a:tabLst>
            </a:pPr>
            <a:r>
              <a:rPr lang="fr-FR" sz="2400" b="1" dirty="0">
                <a:latin typeface="Times New Roman" panose="02020603050405020304" pitchFamily="18" charset="0"/>
                <a:ea typeface="Times New Roman" panose="02020603050405020304" pitchFamily="18" charset="0"/>
              </a:rPr>
              <a:t>Oxygène dissous (O2</a:t>
            </a:r>
            <a:r>
              <a:rPr lang="fr-FR" sz="2400" b="1" dirty="0" smtClean="0">
                <a:latin typeface="Times New Roman" panose="02020603050405020304" pitchFamily="18" charset="0"/>
                <a:ea typeface="Times New Roman" panose="02020603050405020304" pitchFamily="18" charset="0"/>
              </a:rPr>
              <a:t>):</a:t>
            </a:r>
            <a:endParaRPr lang="fr-FR" sz="24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fr-FR" sz="2400" b="1" dirty="0">
                <a:latin typeface="Times New Roman" panose="02020603050405020304" pitchFamily="18" charset="0"/>
                <a:ea typeface="Times New Roman" panose="02020603050405020304" pitchFamily="18" charset="0"/>
              </a:rPr>
              <a:t>Température:</a:t>
            </a:r>
            <a:r>
              <a:rPr lang="fr-FR" sz="2400" dirty="0">
                <a:latin typeface="Times New Roman" panose="02020603050405020304" pitchFamily="18" charset="0"/>
                <a:ea typeface="Times New Roman" panose="02020603050405020304" pitchFamily="18" charset="0"/>
              </a:rPr>
              <a:t> </a:t>
            </a:r>
            <a:endParaRPr lang="fr-FR" sz="2400" dirty="0" smtClean="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fr-FR" sz="2400" b="1" dirty="0" smtClean="0">
                <a:latin typeface="Times New Roman" panose="02020603050405020304" pitchFamily="18" charset="0"/>
                <a:ea typeface="Times New Roman" panose="02020603050405020304" pitchFamily="18" charset="0"/>
              </a:rPr>
              <a:t>Résistivité</a:t>
            </a:r>
            <a:r>
              <a:rPr lang="fr-FR" sz="2400" b="1" dirty="0">
                <a:latin typeface="Times New Roman" panose="02020603050405020304" pitchFamily="18" charset="0"/>
                <a:ea typeface="Times New Roman" panose="02020603050405020304" pitchFamily="18" charset="0"/>
              </a:rPr>
              <a:t>:</a:t>
            </a:r>
            <a:r>
              <a:rPr lang="fr-FR" sz="2400" dirty="0">
                <a:latin typeface="Times New Roman" panose="02020603050405020304" pitchFamily="18" charset="0"/>
                <a:ea typeface="Times New Roman" panose="02020603050405020304" pitchFamily="18" charset="0"/>
              </a:rPr>
              <a:t> </a:t>
            </a:r>
            <a:r>
              <a:rPr lang="fr-FR" sz="2400" dirty="0" smtClean="0">
                <a:latin typeface="Times New Roman" panose="02020603050405020304" pitchFamily="18" charset="0"/>
                <a:ea typeface="Times New Roman" panose="02020603050405020304" pitchFamily="18" charset="0"/>
              </a:rPr>
              <a:t>est </a:t>
            </a:r>
            <a:r>
              <a:rPr lang="fr-FR" sz="2400" dirty="0">
                <a:latin typeface="Times New Roman" panose="02020603050405020304" pitchFamily="18" charset="0"/>
                <a:ea typeface="Times New Roman" panose="02020603050405020304" pitchFamily="18" charset="0"/>
              </a:rPr>
              <a:t>une mesure de la conductivité électrique de l'eau. </a:t>
            </a:r>
          </a:p>
          <a:p>
            <a:pPr marL="0" marR="0">
              <a:spcBef>
                <a:spcPts val="0"/>
              </a:spcBef>
              <a:spcAft>
                <a:spcPts val="0"/>
              </a:spcAft>
            </a:pPr>
            <a:r>
              <a:rPr lang="fr-FR" sz="2400" dirty="0">
                <a:latin typeface="Symbol" panose="05050102010706020507" pitchFamily="18" charset="2"/>
                <a:ea typeface="Times New Roman" panose="02020603050405020304" pitchFamily="18" charset="0"/>
              </a:rPr>
              <a:t>·</a:t>
            </a:r>
            <a:r>
              <a:rPr lang="fr-FR" sz="2400" dirty="0">
                <a:latin typeface="Times New Roman" panose="02020603050405020304" pitchFamily="18" charset="0"/>
                <a:ea typeface="Times New Roman" panose="02020603050405020304" pitchFamily="18" charset="0"/>
              </a:rPr>
              <a:t>  </a:t>
            </a:r>
            <a:r>
              <a:rPr lang="fr-FR" sz="2400" b="1" dirty="0">
                <a:latin typeface="Times New Roman" panose="02020603050405020304" pitchFamily="18" charset="0"/>
                <a:ea typeface="Times New Roman" panose="02020603050405020304" pitchFamily="18" charset="0"/>
              </a:rPr>
              <a:t>Transmission des données à l'usine de traitement</a:t>
            </a:r>
            <a:r>
              <a:rPr lang="fr-FR" sz="2400" dirty="0">
                <a:latin typeface="Times New Roman" panose="02020603050405020304" pitchFamily="18" charset="0"/>
                <a:ea typeface="Times New Roman" panose="02020603050405020304" pitchFamily="18" charset="0"/>
              </a:rPr>
              <a:t> </a:t>
            </a:r>
          </a:p>
          <a:p>
            <a:pPr marL="0" marR="0"/>
            <a:r>
              <a:rPr lang="fr-FR" sz="2400" dirty="0">
                <a:latin typeface="Symbol" panose="05050102010706020507" pitchFamily="18" charset="2"/>
                <a:ea typeface="Times New Roman" panose="02020603050405020304" pitchFamily="18" charset="0"/>
              </a:rPr>
              <a:t>·</a:t>
            </a:r>
            <a:r>
              <a:rPr lang="fr-FR" sz="2400" dirty="0">
                <a:latin typeface="Times New Roman" panose="02020603050405020304" pitchFamily="18" charset="0"/>
                <a:ea typeface="Times New Roman" panose="02020603050405020304" pitchFamily="18" charset="0"/>
              </a:rPr>
              <a:t>  </a:t>
            </a:r>
            <a:r>
              <a:rPr lang="fr-FR" sz="2400" b="1" dirty="0">
                <a:latin typeface="Times New Roman" panose="02020603050405020304" pitchFamily="18" charset="0"/>
                <a:ea typeface="Times New Roman" panose="02020603050405020304" pitchFamily="18" charset="0"/>
              </a:rPr>
              <a:t>Détection des pollutions toxiques</a:t>
            </a:r>
            <a:endParaRPr lang="fr-FR" sz="2400" dirty="0">
              <a:latin typeface="Times New Roman" panose="02020603050405020304" pitchFamily="18" charset="0"/>
              <a:ea typeface="Times New Roman" panose="02020603050405020304" pitchFamily="18" charset="0"/>
            </a:endParaRPr>
          </a:p>
          <a:p>
            <a:pPr marL="0" marR="0"/>
            <a:r>
              <a:rPr lang="fr-FR" sz="2400" dirty="0">
                <a:latin typeface="Times New Roman" panose="02020603050405020304" pitchFamily="18" charset="0"/>
                <a:ea typeface="Times New Roman" panose="02020603050405020304" pitchFamily="18" charset="0"/>
              </a:rPr>
              <a:t>En plus des capteurs, des poissons-test peuvent être utilisés pour détecter des pollutions toxiques. Les poissons-test sont des truites qui sont maintenues dans des bacs alimentés par l'eau de la rivière. Si les poissons-test meurent, cela peut indiquer la présence d'une pollution toxique.</a:t>
            </a:r>
            <a:endParaRPr lang="fr-FR"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8271528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Action éventuelle sur la demande</a:t>
            </a:r>
          </a:p>
        </p:txBody>
      </p:sp>
      <p:sp>
        <p:nvSpPr>
          <p:cNvPr id="5" name="Rectangle 4"/>
          <p:cNvSpPr/>
          <p:nvPr/>
        </p:nvSpPr>
        <p:spPr>
          <a:xfrm>
            <a:off x="335360" y="1628800"/>
            <a:ext cx="11377264" cy="4401205"/>
          </a:xfrm>
          <a:prstGeom prst="rect">
            <a:avLst/>
          </a:prstGeom>
        </p:spPr>
        <p:txBody>
          <a:bodyPr wrap="square">
            <a:spAutoFit/>
          </a:bodyPr>
          <a:lstStyle/>
          <a:p>
            <a:pPr marL="0" marR="0">
              <a:spcBef>
                <a:spcPts val="0"/>
              </a:spcBef>
              <a:spcAft>
                <a:spcPts val="0"/>
              </a:spcAft>
            </a:pPr>
            <a:r>
              <a:rPr lang="fr-FR" sz="2800" dirty="0" smtClean="0">
                <a:latin typeface="Times New Roman" panose="02020603050405020304" pitchFamily="18" charset="0"/>
                <a:ea typeface="Times New Roman" panose="02020603050405020304" pitchFamily="18" charset="0"/>
              </a:rPr>
              <a:t>En </a:t>
            </a:r>
            <a:r>
              <a:rPr lang="fr-FR" sz="2800" dirty="0">
                <a:latin typeface="Times New Roman" panose="02020603050405020304" pitchFamily="18" charset="0"/>
                <a:ea typeface="Times New Roman" panose="02020603050405020304" pitchFamily="18" charset="0"/>
              </a:rPr>
              <a:t>cas d'alerte, l'exploitant doit analyser la situation pour évaluer la durée de la période </a:t>
            </a:r>
            <a:r>
              <a:rPr lang="fr-FR" sz="2800" dirty="0" smtClean="0">
                <a:latin typeface="Times New Roman" panose="02020603050405020304" pitchFamily="18" charset="0"/>
                <a:ea typeface="Times New Roman" panose="02020603050405020304" pitchFamily="18" charset="0"/>
              </a:rPr>
              <a:t>anormale.</a:t>
            </a:r>
            <a:endParaRPr lang="fr-FR" sz="2800" dirty="0">
              <a:latin typeface="Times New Roman" panose="02020603050405020304" pitchFamily="18" charset="0"/>
              <a:ea typeface="Times New Roman" panose="02020603050405020304" pitchFamily="18" charset="0"/>
            </a:endParaRPr>
          </a:p>
          <a:p>
            <a:pPr marL="0" marR="0">
              <a:spcBef>
                <a:spcPts val="0"/>
              </a:spcBef>
              <a:spcAft>
                <a:spcPts val="0"/>
              </a:spcAft>
            </a:pPr>
            <a:r>
              <a:rPr lang="fr-FR" sz="2800" b="1" i="1" dirty="0">
                <a:latin typeface="Times New Roman" panose="02020603050405020304" pitchFamily="18" charset="0"/>
                <a:ea typeface="Times New Roman" panose="02020603050405020304" pitchFamily="18" charset="0"/>
              </a:rPr>
              <a:t>Mise en œuvre des moyens techniques</a:t>
            </a:r>
            <a:endParaRPr lang="fr-FR" sz="28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r>
              <a:rPr lang="fr-FR" sz="2800" b="1" dirty="0" smtClean="0">
                <a:latin typeface="Times New Roman" panose="02020603050405020304" pitchFamily="18" charset="0"/>
                <a:ea typeface="Times New Roman" panose="02020603050405020304" pitchFamily="18" charset="0"/>
              </a:rPr>
              <a:t>Réduction </a:t>
            </a:r>
            <a:r>
              <a:rPr lang="fr-FR" sz="2800" b="1" dirty="0">
                <a:latin typeface="Times New Roman" panose="02020603050405020304" pitchFamily="18" charset="0"/>
                <a:ea typeface="Times New Roman" panose="02020603050405020304" pitchFamily="18" charset="0"/>
              </a:rPr>
              <a:t>de la pression de service :</a:t>
            </a:r>
            <a:r>
              <a:rPr lang="fr-FR" sz="2800" dirty="0">
                <a:latin typeface="Times New Roman" panose="02020603050405020304" pitchFamily="18" charset="0"/>
                <a:ea typeface="Times New Roman" panose="02020603050405020304" pitchFamily="18" charset="0"/>
              </a:rPr>
              <a:t> Cette mesure permet de réduire les fuites et de limiter la consommation d'eau. </a:t>
            </a:r>
          </a:p>
          <a:p>
            <a:pPr marL="342900" marR="0" lvl="0" indent="-342900">
              <a:spcBef>
                <a:spcPts val="0"/>
              </a:spcBef>
              <a:spcAft>
                <a:spcPts val="0"/>
              </a:spcAft>
              <a:buSzPts val="1000"/>
              <a:buFont typeface="Symbol" panose="05050102010706020507" pitchFamily="18" charset="2"/>
              <a:buChar char=""/>
              <a:tabLst>
                <a:tab pos="457200" algn="l"/>
              </a:tabLst>
            </a:pPr>
            <a:r>
              <a:rPr lang="fr-FR" sz="2800" b="1" dirty="0">
                <a:latin typeface="Times New Roman" panose="02020603050405020304" pitchFamily="18" charset="0"/>
                <a:ea typeface="Times New Roman" panose="02020603050405020304" pitchFamily="18" charset="0"/>
              </a:rPr>
              <a:t>Mise en place de pompes de secours :</a:t>
            </a:r>
            <a:r>
              <a:rPr lang="fr-FR" sz="2800" dirty="0">
                <a:latin typeface="Times New Roman" panose="02020603050405020304" pitchFamily="18" charset="0"/>
                <a:ea typeface="Times New Roman" panose="02020603050405020304" pitchFamily="18" charset="0"/>
              </a:rPr>
              <a:t> En cas de panne de la pompe principale, les pompes de secours peuvent garantir l'approvisionnement en eau.</a:t>
            </a:r>
          </a:p>
          <a:p>
            <a:pPr marL="342900" marR="0" lvl="0" indent="-342900">
              <a:spcBef>
                <a:spcPts val="0"/>
              </a:spcBef>
              <a:spcAft>
                <a:spcPts val="0"/>
              </a:spcAft>
              <a:buSzPts val="1000"/>
              <a:buFont typeface="Symbol" panose="05050102010706020507" pitchFamily="18" charset="2"/>
              <a:buChar char=""/>
              <a:tabLst>
                <a:tab pos="457200" algn="l"/>
              </a:tabLst>
            </a:pPr>
            <a:r>
              <a:rPr lang="fr-FR" sz="2800" b="1" dirty="0">
                <a:latin typeface="Times New Roman" panose="02020603050405020304" pitchFamily="18" charset="0"/>
                <a:ea typeface="Times New Roman" panose="02020603050405020304" pitchFamily="18" charset="0"/>
              </a:rPr>
              <a:t>Utilisation de réservoirs d'eau :</a:t>
            </a:r>
            <a:r>
              <a:rPr lang="fr-FR" sz="2800" dirty="0">
                <a:latin typeface="Times New Roman" panose="02020603050405020304" pitchFamily="18" charset="0"/>
                <a:ea typeface="Times New Roman" panose="02020603050405020304" pitchFamily="18" charset="0"/>
              </a:rPr>
              <a:t> Les réservoirs d'eau peuvent stocker l'eau en cas de surplus et la restituer en cas de pénurie</a:t>
            </a:r>
            <a:r>
              <a:rPr lang="fr-FR" sz="2800" dirty="0" smtClean="0">
                <a:latin typeface="Times New Roman" panose="02020603050405020304" pitchFamily="18" charset="0"/>
                <a:ea typeface="Times New Roman" panose="02020603050405020304" pitchFamily="18" charset="0"/>
              </a:rPr>
              <a:t>.</a:t>
            </a:r>
            <a:endParaRPr lang="fr-FR"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4127918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Action éventuelle sur la demande</a:t>
            </a:r>
          </a:p>
        </p:txBody>
      </p:sp>
      <p:sp>
        <p:nvSpPr>
          <p:cNvPr id="5" name="Rectangle 4"/>
          <p:cNvSpPr/>
          <p:nvPr/>
        </p:nvSpPr>
        <p:spPr>
          <a:xfrm>
            <a:off x="263352" y="1628800"/>
            <a:ext cx="11377264" cy="3970318"/>
          </a:xfrm>
          <a:prstGeom prst="rect">
            <a:avLst/>
          </a:prstGeom>
        </p:spPr>
        <p:txBody>
          <a:bodyPr wrap="square">
            <a:spAutoFit/>
          </a:bodyPr>
          <a:lstStyle/>
          <a:p>
            <a:pPr marL="0" marR="0">
              <a:spcBef>
                <a:spcPts val="0"/>
              </a:spcBef>
              <a:spcAft>
                <a:spcPts val="0"/>
              </a:spcAft>
            </a:pPr>
            <a:r>
              <a:rPr lang="fr-FR" sz="2800" b="1" i="1" dirty="0" smtClean="0">
                <a:latin typeface="Times New Roman" panose="02020603050405020304" pitchFamily="18" charset="0"/>
                <a:ea typeface="Times New Roman" panose="02020603050405020304" pitchFamily="18" charset="0"/>
              </a:rPr>
              <a:t>Information </a:t>
            </a:r>
            <a:r>
              <a:rPr lang="fr-FR" sz="2800" b="1" i="1" dirty="0">
                <a:latin typeface="Times New Roman" panose="02020603050405020304" pitchFamily="18" charset="0"/>
                <a:ea typeface="Times New Roman" panose="02020603050405020304" pitchFamily="18" charset="0"/>
              </a:rPr>
              <a:t>des usagers et réduction de la consommation</a:t>
            </a:r>
            <a:endParaRPr lang="fr-FR" sz="2800" dirty="0">
              <a:latin typeface="Times New Roman" panose="02020603050405020304" pitchFamily="18" charset="0"/>
              <a:ea typeface="Times New Roman" panose="02020603050405020304" pitchFamily="18" charset="0"/>
            </a:endParaRPr>
          </a:p>
          <a:p>
            <a:pPr marL="0" marR="0">
              <a:spcBef>
                <a:spcPts val="0"/>
              </a:spcBef>
              <a:spcAft>
                <a:spcPts val="0"/>
              </a:spcAft>
            </a:pPr>
            <a:r>
              <a:rPr lang="fr-FR" sz="2800" dirty="0">
                <a:latin typeface="Times New Roman" panose="02020603050405020304" pitchFamily="18" charset="0"/>
                <a:ea typeface="Times New Roman" panose="02020603050405020304" pitchFamily="18" charset="0"/>
              </a:rPr>
              <a:t>L'exploitant peut informer les usagers de la situation et leur demander de réduire leur consommation d'eau. Cette mesure peut être efficace si elle est bien communiquée et si les usagers sont sensibilisés à la nécessité de préserver la ressource en eau.</a:t>
            </a:r>
          </a:p>
          <a:p>
            <a:pPr marL="0" marR="0">
              <a:spcBef>
                <a:spcPts val="0"/>
              </a:spcBef>
              <a:spcAft>
                <a:spcPts val="0"/>
              </a:spcAft>
            </a:pPr>
            <a:r>
              <a:rPr lang="fr-FR" sz="2800" b="1" i="1" dirty="0">
                <a:latin typeface="Times New Roman" panose="02020603050405020304" pitchFamily="18" charset="0"/>
                <a:ea typeface="Times New Roman" panose="02020603050405020304" pitchFamily="18" charset="0"/>
              </a:rPr>
              <a:t>Gestion de la pénurie par des coupures d'eau tournantes</a:t>
            </a:r>
            <a:endParaRPr lang="fr-FR" sz="2800" i="1" dirty="0">
              <a:latin typeface="Times New Roman" panose="02020603050405020304" pitchFamily="18" charset="0"/>
              <a:ea typeface="Times New Roman" panose="02020603050405020304" pitchFamily="18" charset="0"/>
            </a:endParaRPr>
          </a:p>
          <a:p>
            <a:r>
              <a:rPr lang="fr-FR" sz="2800" dirty="0">
                <a:latin typeface="Times New Roman" panose="02020603050405020304" pitchFamily="18" charset="0"/>
                <a:ea typeface="Times New Roman" panose="02020603050405020304" pitchFamily="18" charset="0"/>
              </a:rPr>
              <a:t>En cas de pénurie grave, l'exploitant peut organiser des coupures d'eau tournantes par secteur. Cette mesure permet de répartir la pénurie entre les différents usagers et de limiter son impact sur chacun d'eux.</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764248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4"/>
          <p:cNvSpPr>
            <a:spLocks noChangeArrowheads="1"/>
          </p:cNvSpPr>
          <p:nvPr/>
        </p:nvSpPr>
        <p:spPr bwMode="auto">
          <a:xfrm>
            <a:off x="191344" y="116632"/>
            <a:ext cx="10729192" cy="584775"/>
          </a:xfrm>
          <a:prstGeom prst="rect">
            <a:avLst/>
          </a:prstGeom>
          <a:noFill/>
          <a:ln w="9525">
            <a:noFill/>
            <a:miter lim="800000"/>
            <a:headEnd/>
            <a:tailEnd/>
          </a:ln>
        </p:spPr>
        <p:txBody>
          <a:bodyPr wrap="square">
            <a:spAutoFit/>
          </a:bodyPr>
          <a:lstStyle/>
          <a:p>
            <a:pPr marL="514350" indent="-514350"/>
            <a:r>
              <a:rPr lang="fr-FR" sz="3200" b="1" u="sng" dirty="0">
                <a:latin typeface="Lucida Calligraphy" pitchFamily="66" charset="0"/>
              </a:rPr>
              <a:t>Action éventuelle sur la demande</a:t>
            </a:r>
          </a:p>
        </p:txBody>
      </p:sp>
      <p:sp>
        <p:nvSpPr>
          <p:cNvPr id="5" name="Rectangle 4"/>
          <p:cNvSpPr/>
          <p:nvPr/>
        </p:nvSpPr>
        <p:spPr>
          <a:xfrm>
            <a:off x="263352" y="1628800"/>
            <a:ext cx="11377264" cy="3970318"/>
          </a:xfrm>
          <a:prstGeom prst="rect">
            <a:avLst/>
          </a:prstGeom>
        </p:spPr>
        <p:txBody>
          <a:bodyPr wrap="square">
            <a:spAutoFit/>
          </a:bodyPr>
          <a:lstStyle/>
          <a:p>
            <a:pPr marL="0" marR="0">
              <a:spcBef>
                <a:spcPts val="0"/>
              </a:spcBef>
              <a:spcAft>
                <a:spcPts val="0"/>
              </a:spcAft>
            </a:pPr>
            <a:r>
              <a:rPr lang="fr-FR" sz="2800" b="1" i="1" dirty="0" smtClean="0">
                <a:latin typeface="Times New Roman" panose="02020603050405020304" pitchFamily="18" charset="0"/>
                <a:ea typeface="Times New Roman" panose="02020603050405020304" pitchFamily="18" charset="0"/>
              </a:rPr>
              <a:t>Information </a:t>
            </a:r>
            <a:r>
              <a:rPr lang="fr-FR" sz="2800" b="1" i="1" dirty="0">
                <a:latin typeface="Times New Roman" panose="02020603050405020304" pitchFamily="18" charset="0"/>
                <a:ea typeface="Times New Roman" panose="02020603050405020304" pitchFamily="18" charset="0"/>
              </a:rPr>
              <a:t>des usagers et réduction de la consommation</a:t>
            </a:r>
            <a:endParaRPr lang="fr-FR" sz="2800" dirty="0">
              <a:latin typeface="Times New Roman" panose="02020603050405020304" pitchFamily="18" charset="0"/>
              <a:ea typeface="Times New Roman" panose="02020603050405020304" pitchFamily="18" charset="0"/>
            </a:endParaRPr>
          </a:p>
          <a:p>
            <a:pPr marL="0" marR="0">
              <a:spcBef>
                <a:spcPts val="0"/>
              </a:spcBef>
              <a:spcAft>
                <a:spcPts val="0"/>
              </a:spcAft>
            </a:pPr>
            <a:r>
              <a:rPr lang="fr-FR" sz="2800" dirty="0">
                <a:latin typeface="Times New Roman" panose="02020603050405020304" pitchFamily="18" charset="0"/>
                <a:ea typeface="Times New Roman" panose="02020603050405020304" pitchFamily="18" charset="0"/>
              </a:rPr>
              <a:t>L'exploitant peut informer les </a:t>
            </a:r>
            <a:r>
              <a:rPr lang="fr-FR" sz="2800" dirty="0" smtClean="0">
                <a:latin typeface="Times New Roman" panose="02020603050405020304" pitchFamily="18" charset="0"/>
                <a:ea typeface="Times New Roman" panose="02020603050405020304" pitchFamily="18" charset="0"/>
              </a:rPr>
              <a:t>consommateurs  </a:t>
            </a:r>
            <a:r>
              <a:rPr lang="fr-FR" sz="2800" dirty="0">
                <a:latin typeface="Times New Roman" panose="02020603050405020304" pitchFamily="18" charset="0"/>
                <a:ea typeface="Times New Roman" panose="02020603050405020304" pitchFamily="18" charset="0"/>
              </a:rPr>
              <a:t>de la situation et leur demander de réduire leur consommation d'eau. Cette mesure peut être efficace si elle est bien communiquée et si les </a:t>
            </a:r>
            <a:r>
              <a:rPr lang="fr-FR" sz="2800" dirty="0" smtClean="0">
                <a:latin typeface="Times New Roman" panose="02020603050405020304" pitchFamily="18" charset="0"/>
                <a:ea typeface="Times New Roman" panose="02020603050405020304" pitchFamily="18" charset="0"/>
              </a:rPr>
              <a:t>consommateurs  </a:t>
            </a:r>
            <a:r>
              <a:rPr lang="fr-FR" sz="2800" dirty="0">
                <a:latin typeface="Times New Roman" panose="02020603050405020304" pitchFamily="18" charset="0"/>
                <a:ea typeface="Times New Roman" panose="02020603050405020304" pitchFamily="18" charset="0"/>
              </a:rPr>
              <a:t>sont sensibilisés à la nécessité de préserver la ressource en eau.</a:t>
            </a:r>
          </a:p>
          <a:p>
            <a:pPr marL="0" marR="0">
              <a:spcBef>
                <a:spcPts val="0"/>
              </a:spcBef>
              <a:spcAft>
                <a:spcPts val="0"/>
              </a:spcAft>
            </a:pPr>
            <a:r>
              <a:rPr lang="fr-FR" sz="2800" b="1" i="1" dirty="0">
                <a:latin typeface="Times New Roman" panose="02020603050405020304" pitchFamily="18" charset="0"/>
                <a:ea typeface="Times New Roman" panose="02020603050405020304" pitchFamily="18" charset="0"/>
              </a:rPr>
              <a:t>Gestion de la pénurie par des coupures d'eau tournantes</a:t>
            </a:r>
            <a:endParaRPr lang="fr-FR" sz="2800" i="1" dirty="0">
              <a:latin typeface="Times New Roman" panose="02020603050405020304" pitchFamily="18" charset="0"/>
              <a:ea typeface="Times New Roman" panose="02020603050405020304" pitchFamily="18" charset="0"/>
            </a:endParaRPr>
          </a:p>
          <a:p>
            <a:r>
              <a:rPr lang="fr-FR" sz="2800" dirty="0">
                <a:latin typeface="Times New Roman" panose="02020603050405020304" pitchFamily="18" charset="0"/>
                <a:ea typeface="Times New Roman" panose="02020603050405020304" pitchFamily="18" charset="0"/>
              </a:rPr>
              <a:t>En cas de pénurie grave, l'exploitant peut organiser des coupures d'eau tournantes par secteur. Cette mesure permet de répartir la pénurie entre les différents usagers et de limiter son impact sur chacun d'eux.</a:t>
            </a:r>
            <a:endParaRPr lang="fr-FR"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6822625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5"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15365</TotalTime>
  <Words>2299</Words>
  <Application>Microsoft Office PowerPoint</Application>
  <PresentationFormat>Grand écran</PresentationFormat>
  <Paragraphs>205</Paragraphs>
  <Slides>30</Slides>
  <Notes>2</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30</vt:i4>
      </vt:variant>
    </vt:vector>
  </HeadingPairs>
  <TitlesOfParts>
    <vt:vector size="38" baseType="lpstr">
      <vt:lpstr>Arial</vt:lpstr>
      <vt:lpstr>Calibri</vt:lpstr>
      <vt:lpstr>Cambria Math</vt:lpstr>
      <vt:lpstr>Castellar</vt:lpstr>
      <vt:lpstr>Lucida Calligraphy</vt:lpstr>
      <vt:lpstr>Symbol</vt:lpstr>
      <vt:lpstr>Times New Roman</vt:lpstr>
      <vt:lpstr>Diseño predeterminado</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Merci pour votre attention </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Compte Microsoft</cp:lastModifiedBy>
  <cp:revision>878</cp:revision>
  <dcterms:created xsi:type="dcterms:W3CDTF">2010-05-23T14:28:12Z</dcterms:created>
  <dcterms:modified xsi:type="dcterms:W3CDTF">2024-02-24T21:55:00Z</dcterms:modified>
</cp:coreProperties>
</file>