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5" r:id="rId10"/>
    <p:sldId id="266" r:id="rId11"/>
    <p:sldId id="267" r:id="rId12"/>
    <p:sldId id="268" r:id="rId13"/>
    <p:sldId id="271" r:id="rId14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FFF00"/>
    <a:srgbClr val="990033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54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defRPr sz="1200" b="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 b="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defRPr sz="1200" b="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 b="0" smtClean="0"/>
            </a:lvl1pPr>
          </a:lstStyle>
          <a:p>
            <a:pPr>
              <a:defRPr/>
            </a:pPr>
            <a:fld id="{10343C5E-A1F6-4627-A43B-36BE8FD7AB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621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01752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5219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90750" cy="63246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6200" y="152400"/>
            <a:ext cx="6419850" cy="63246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9559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2353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8877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6200" y="9144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9144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656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4087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8696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59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977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2665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152400"/>
            <a:ext cx="7162800" cy="533400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Modélisatin en UML : Diagramme des classes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14400"/>
            <a:ext cx="8686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</p:txBody>
      </p:sp>
      <p:grpSp>
        <p:nvGrpSpPr>
          <p:cNvPr id="1028" name="Group 8"/>
          <p:cNvGrpSpPr>
            <a:grpSpLocks/>
          </p:cNvGrpSpPr>
          <p:nvPr userDrawn="1"/>
        </p:nvGrpSpPr>
        <p:grpSpPr bwMode="auto">
          <a:xfrm>
            <a:off x="152400" y="152400"/>
            <a:ext cx="1447800" cy="609600"/>
            <a:chOff x="96" y="96"/>
            <a:chExt cx="912" cy="384"/>
          </a:xfrm>
        </p:grpSpPr>
        <p:sp>
          <p:nvSpPr>
            <p:cNvPr id="2" name="Rectangle 9"/>
            <p:cNvSpPr>
              <a:spLocks noChangeArrowheads="1"/>
            </p:cNvSpPr>
            <p:nvPr/>
          </p:nvSpPr>
          <p:spPr bwMode="auto">
            <a:xfrm>
              <a:off x="96" y="96"/>
              <a:ext cx="912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r>
                <a:rPr lang="fr-FR" sz="2800" u="sng">
                  <a:solidFill>
                    <a:srgbClr val="FF505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U.M.L.</a:t>
              </a:r>
              <a:endParaRPr lang="fr-FR" sz="280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endParaRPr>
            </a:p>
          </p:txBody>
        </p:sp>
        <p:sp>
          <p:nvSpPr>
            <p:cNvPr id="3" name="Rectangle 10"/>
            <p:cNvSpPr>
              <a:spLocks noChangeArrowheads="1"/>
            </p:cNvSpPr>
            <p:nvPr/>
          </p:nvSpPr>
          <p:spPr bwMode="auto">
            <a:xfrm>
              <a:off x="96" y="96"/>
              <a:ext cx="912" cy="384"/>
            </a:xfrm>
            <a:prstGeom prst="rect">
              <a:avLst/>
            </a:prstGeom>
            <a:noFill/>
            <a:ln w="57150" cmpd="thickThin">
              <a:solidFill>
                <a:srgbClr val="33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50195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029" name="Line 11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6619875"/>
            <a:ext cx="1066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0" hangingPunct="0">
              <a:defRPr/>
            </a:pPr>
            <a:r>
              <a:rPr lang="fr-FR" sz="1000">
                <a:effectLst>
                  <a:outerShdw blurRad="38100" dist="38100" dir="2700000" algn="tl">
                    <a:srgbClr val="C0C0C0"/>
                  </a:outerShdw>
                </a:effectLst>
              </a:rPr>
              <a:t>O. BOUSSAID</a:t>
            </a:r>
            <a:endParaRPr lang="fr-FR" sz="1000" b="0"/>
          </a:p>
        </p:txBody>
      </p:sp>
      <p:sp>
        <p:nvSpPr>
          <p:cNvPr id="1031" name="Rectangle 13"/>
          <p:cNvSpPr>
            <a:spLocks noChangeArrowheads="1"/>
          </p:cNvSpPr>
          <p:nvPr userDrawn="1"/>
        </p:nvSpPr>
        <p:spPr bwMode="auto">
          <a:xfrm>
            <a:off x="8077200" y="6629400"/>
            <a:ext cx="1066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altLang="fr-FR" sz="1200"/>
              <a:t>Page : </a:t>
            </a:r>
            <a:fld id="{A60A5525-5A09-4DC8-B616-0988B87F5E5B}" type="slidenum">
              <a:rPr lang="fr-FR" altLang="fr-FR" sz="1200"/>
              <a:pPr/>
              <a:t>‹N°›</a:t>
            </a:fld>
            <a:endParaRPr lang="fr-FR" altLang="fr-FR" sz="1200"/>
          </a:p>
        </p:txBody>
      </p:sp>
      <p:sp>
        <p:nvSpPr>
          <p:cNvPr id="1032" name="Line 14"/>
          <p:cNvSpPr>
            <a:spLocks noChangeShapeType="1"/>
          </p:cNvSpPr>
          <p:nvPr userDrawn="1"/>
        </p:nvSpPr>
        <p:spPr bwMode="auto">
          <a:xfrm>
            <a:off x="0" y="6848475"/>
            <a:ext cx="6858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33" name="Line 15"/>
          <p:cNvSpPr>
            <a:spLocks noChangeShapeType="1"/>
          </p:cNvSpPr>
          <p:nvPr userDrawn="1"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1676400" y="228600"/>
            <a:ext cx="7162800" cy="457200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fr-FR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Modélisation en UML : Diagramme des classes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Modélisation en UML : Diagramme des classes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686800" cy="5484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fr-FR" altLang="fr-FR" sz="2000"/>
              <a:t>Soit le cas </a:t>
            </a:r>
            <a:r>
              <a:rPr lang="fr-FR" altLang="fr-FR" sz="2000" b="1" i="1"/>
              <a:t>’’Réservation de vols dans une agence de voyage’’</a:t>
            </a:r>
          </a:p>
          <a:p>
            <a:pPr marL="0" indent="0" eaLnBrk="1" hangingPunct="1">
              <a:buFontTx/>
              <a:buNone/>
            </a:pPr>
            <a:endParaRPr lang="fr-FR" altLang="fr-FR" sz="2000"/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1° Des compagnies aériennes proposent différents vols.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2° Un vol est ouvert à la réservation et fermé sur ordre de la compagnie.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3° Un client peut réserver un ou plusieurs vols, pour des passagers différents.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4° Une réservation concerne un seul vol, et un seul passager.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5° Une réservation peut être annulée ou confirmée.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6° Un vol a un aéroport de départ et un aéroport d’arrivée.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7° Un vol a un jour et une heure de départ et un jour et une heure d’arrivée.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8° Un vol peut comporter des escales dans des aéroports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9° Une escale a une heure d’arrivée et une heure de départ.</a:t>
            </a:r>
          </a:p>
          <a:p>
            <a:pPr marL="0" indent="0" eaLnBrk="1" hangingPunct="1">
              <a:buFontTx/>
              <a:buNone/>
            </a:pPr>
            <a:r>
              <a:rPr lang="fr-FR" altLang="fr-FR">
                <a:solidFill>
                  <a:srgbClr val="0000FF"/>
                </a:solidFill>
              </a:rPr>
              <a:t>10° Chaque aéroport dessert  une ou plusieurs villes</a:t>
            </a:r>
          </a:p>
          <a:p>
            <a:pPr marL="0" indent="0" eaLnBrk="1" hangingPunct="1"/>
            <a:endParaRPr lang="fr-FR" altLang="fr-FR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>
                <a:latin typeface="Comic Sans MS" pitchFamily="66" charset="0"/>
              </a:rPr>
              <a:t>Modélisation des phrases :</a:t>
            </a:r>
            <a:r>
              <a:rPr lang="fr-FR" altLang="fr-FR" b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>
                <a:solidFill>
                  <a:srgbClr val="0000FF"/>
                </a:solidFill>
                <a:latin typeface="Comic Sans MS" pitchFamily="66" charset="0"/>
              </a:rPr>
              <a:t>8° Un vol peut comporter des escales dans des aéroports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>
                <a:solidFill>
                  <a:srgbClr val="0000FF"/>
                </a:solidFill>
                <a:latin typeface="Comic Sans MS" pitchFamily="66" charset="0"/>
              </a:rPr>
              <a:t>9° Une escale a une heure d’arrivée et une heure de départ.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0" y="1905000"/>
            <a:ext cx="9677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‘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’Escale’’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a peu d’informations propres. Elle n’est qu’une partie  de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’’Vol’’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On peut la représenter comme une spécialisation de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’’Aéroport’’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. Mais elle n’est pas totalement un aéroport.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La meilleure solution serait de la modéliser comme une classe d’association entre et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’Vols’’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et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‘’Aéroport’’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.</a:t>
            </a:r>
          </a:p>
        </p:txBody>
      </p:sp>
      <p:grpSp>
        <p:nvGrpSpPr>
          <p:cNvPr id="13358" name="Group 46"/>
          <p:cNvGrpSpPr>
            <a:grpSpLocks/>
          </p:cNvGrpSpPr>
          <p:nvPr/>
        </p:nvGrpSpPr>
        <p:grpSpPr bwMode="auto">
          <a:xfrm>
            <a:off x="1600200" y="2895600"/>
            <a:ext cx="5475288" cy="3543300"/>
            <a:chOff x="1597" y="7897"/>
            <a:chExt cx="8624" cy="5580"/>
          </a:xfrm>
        </p:grpSpPr>
        <p:grpSp>
          <p:nvGrpSpPr>
            <p:cNvPr id="11269" name="Group 47"/>
            <p:cNvGrpSpPr>
              <a:grpSpLocks/>
            </p:cNvGrpSpPr>
            <p:nvPr/>
          </p:nvGrpSpPr>
          <p:grpSpPr bwMode="auto">
            <a:xfrm>
              <a:off x="1597" y="7897"/>
              <a:ext cx="2700" cy="3217"/>
              <a:chOff x="1597" y="1957"/>
              <a:chExt cx="2700" cy="3217"/>
            </a:xfrm>
          </p:grpSpPr>
          <p:sp>
            <p:nvSpPr>
              <p:cNvPr id="11296" name="Rectangle 48"/>
              <p:cNvSpPr>
                <a:spLocks noChangeArrowheads="1"/>
              </p:cNvSpPr>
              <p:nvPr/>
            </p:nvSpPr>
            <p:spPr bwMode="auto">
              <a:xfrm>
                <a:off x="1597" y="1957"/>
                <a:ext cx="2520" cy="28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1297" name="Line 49"/>
              <p:cNvSpPr>
                <a:spLocks noChangeShapeType="1"/>
              </p:cNvSpPr>
              <p:nvPr/>
            </p:nvSpPr>
            <p:spPr bwMode="auto">
              <a:xfrm>
                <a:off x="1597" y="249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8" name="Line 50"/>
              <p:cNvSpPr>
                <a:spLocks noChangeShapeType="1"/>
              </p:cNvSpPr>
              <p:nvPr/>
            </p:nvSpPr>
            <p:spPr bwMode="auto">
              <a:xfrm>
                <a:off x="1597" y="39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9" name="Text Box 51"/>
              <p:cNvSpPr txBox="1">
                <a:spLocks noChangeArrowheads="1"/>
              </p:cNvSpPr>
              <p:nvPr/>
            </p:nvSpPr>
            <p:spPr bwMode="auto">
              <a:xfrm>
                <a:off x="1777" y="2205"/>
                <a:ext cx="2002" cy="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  <p:sp>
            <p:nvSpPr>
              <p:cNvPr id="11300" name="Text Box 52"/>
              <p:cNvSpPr txBox="1">
                <a:spLocks noChangeArrowheads="1"/>
              </p:cNvSpPr>
              <p:nvPr/>
            </p:nvSpPr>
            <p:spPr bwMode="auto">
              <a:xfrm>
                <a:off x="1597" y="3937"/>
                <a:ext cx="2700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ouvrirVol(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fermerVol( )</a:t>
                </a:r>
              </a:p>
            </p:txBody>
          </p:sp>
          <p:sp>
            <p:nvSpPr>
              <p:cNvPr id="11301" name="Text Box 53"/>
              <p:cNvSpPr txBox="1">
                <a:spLocks noChangeArrowheads="1"/>
              </p:cNvSpPr>
              <p:nvPr/>
            </p:nvSpPr>
            <p:spPr bwMode="auto">
              <a:xfrm>
                <a:off x="1597" y="2497"/>
                <a:ext cx="2520" cy="1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</p:txBody>
          </p:sp>
        </p:grpSp>
        <p:grpSp>
          <p:nvGrpSpPr>
            <p:cNvPr id="11270" name="Group 54"/>
            <p:cNvGrpSpPr>
              <a:grpSpLocks/>
            </p:cNvGrpSpPr>
            <p:nvPr/>
          </p:nvGrpSpPr>
          <p:grpSpPr bwMode="auto">
            <a:xfrm>
              <a:off x="8437" y="8257"/>
              <a:ext cx="1784" cy="2700"/>
              <a:chOff x="8437" y="7897"/>
              <a:chExt cx="1784" cy="2700"/>
            </a:xfrm>
          </p:grpSpPr>
          <p:sp>
            <p:nvSpPr>
              <p:cNvPr id="11291" name="Rectangle 55"/>
              <p:cNvSpPr>
                <a:spLocks noChangeArrowheads="1"/>
              </p:cNvSpPr>
              <p:nvPr/>
            </p:nvSpPr>
            <p:spPr bwMode="auto">
              <a:xfrm>
                <a:off x="8437" y="7897"/>
                <a:ext cx="1784" cy="27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1292" name="Line 56"/>
              <p:cNvSpPr>
                <a:spLocks noChangeShapeType="1"/>
              </p:cNvSpPr>
              <p:nvPr/>
            </p:nvSpPr>
            <p:spPr bwMode="auto">
              <a:xfrm>
                <a:off x="8437" y="843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3" name="Line 57"/>
              <p:cNvSpPr>
                <a:spLocks noChangeShapeType="1"/>
              </p:cNvSpPr>
              <p:nvPr/>
            </p:nvSpPr>
            <p:spPr bwMode="auto">
              <a:xfrm>
                <a:off x="8437" y="969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4" name="Text Box 58"/>
              <p:cNvSpPr txBox="1">
                <a:spLocks noChangeArrowheads="1"/>
              </p:cNvSpPr>
              <p:nvPr/>
            </p:nvSpPr>
            <p:spPr bwMode="auto">
              <a:xfrm>
                <a:off x="8437" y="807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11295" name="Text Box 59"/>
              <p:cNvSpPr txBox="1">
                <a:spLocks noChangeArrowheads="1"/>
              </p:cNvSpPr>
              <p:nvPr/>
            </p:nvSpPr>
            <p:spPr bwMode="auto">
              <a:xfrm>
                <a:off x="8437" y="8617"/>
                <a:ext cx="153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</p:txBody>
          </p:sp>
        </p:grpSp>
        <p:sp>
          <p:nvSpPr>
            <p:cNvPr id="11271" name="Line 60"/>
            <p:cNvSpPr>
              <a:spLocks noChangeShapeType="1"/>
            </p:cNvSpPr>
            <p:nvPr/>
          </p:nvSpPr>
          <p:spPr bwMode="auto">
            <a:xfrm flipV="1">
              <a:off x="4117" y="8617"/>
              <a:ext cx="4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272" name="Line 61"/>
            <p:cNvSpPr>
              <a:spLocks noChangeShapeType="1"/>
            </p:cNvSpPr>
            <p:nvPr/>
          </p:nvSpPr>
          <p:spPr bwMode="auto">
            <a:xfrm>
              <a:off x="4117" y="9517"/>
              <a:ext cx="4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273" name="Text Box 62"/>
            <p:cNvSpPr txBox="1">
              <a:spLocks noChangeArrowheads="1"/>
            </p:cNvSpPr>
            <p:nvPr/>
          </p:nvSpPr>
          <p:spPr bwMode="auto">
            <a:xfrm>
              <a:off x="7717" y="861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1274" name="Text Box 63"/>
            <p:cNvSpPr txBox="1">
              <a:spLocks noChangeArrowheads="1"/>
            </p:cNvSpPr>
            <p:nvPr/>
          </p:nvSpPr>
          <p:spPr bwMode="auto">
            <a:xfrm>
              <a:off x="7717" y="951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1275" name="Text Box 64"/>
            <p:cNvSpPr txBox="1">
              <a:spLocks noChangeArrowheads="1"/>
            </p:cNvSpPr>
            <p:nvPr/>
          </p:nvSpPr>
          <p:spPr bwMode="auto">
            <a:xfrm>
              <a:off x="6817" y="807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Départ</a:t>
              </a:r>
            </a:p>
          </p:txBody>
        </p:sp>
        <p:sp>
          <p:nvSpPr>
            <p:cNvPr id="11276" name="Text Box 65"/>
            <p:cNvSpPr txBox="1">
              <a:spLocks noChangeArrowheads="1"/>
            </p:cNvSpPr>
            <p:nvPr/>
          </p:nvSpPr>
          <p:spPr bwMode="auto">
            <a:xfrm>
              <a:off x="6817" y="897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Arrivée</a:t>
              </a:r>
            </a:p>
          </p:txBody>
        </p:sp>
        <p:grpSp>
          <p:nvGrpSpPr>
            <p:cNvPr id="11277" name="Group 66"/>
            <p:cNvGrpSpPr>
              <a:grpSpLocks/>
            </p:cNvGrpSpPr>
            <p:nvPr/>
          </p:nvGrpSpPr>
          <p:grpSpPr bwMode="auto">
            <a:xfrm>
              <a:off x="4477" y="11317"/>
              <a:ext cx="2160" cy="2160"/>
              <a:chOff x="5737" y="11677"/>
              <a:chExt cx="2160" cy="2160"/>
            </a:xfrm>
          </p:grpSpPr>
          <p:sp>
            <p:nvSpPr>
              <p:cNvPr id="11286" name="Rectangle 67"/>
              <p:cNvSpPr>
                <a:spLocks noChangeArrowheads="1"/>
              </p:cNvSpPr>
              <p:nvPr/>
            </p:nvSpPr>
            <p:spPr bwMode="auto">
              <a:xfrm>
                <a:off x="5737" y="11677"/>
                <a:ext cx="2160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1287" name="Line 68"/>
              <p:cNvSpPr>
                <a:spLocks noChangeShapeType="1"/>
              </p:cNvSpPr>
              <p:nvPr/>
            </p:nvSpPr>
            <p:spPr bwMode="auto">
              <a:xfrm>
                <a:off x="5737" y="123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8" name="Line 69"/>
              <p:cNvSpPr>
                <a:spLocks noChangeShapeType="1"/>
              </p:cNvSpPr>
              <p:nvPr/>
            </p:nvSpPr>
            <p:spPr bwMode="auto">
              <a:xfrm>
                <a:off x="5737" y="132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9" name="Text Box 70"/>
              <p:cNvSpPr txBox="1">
                <a:spLocks noChangeArrowheads="1"/>
              </p:cNvSpPr>
              <p:nvPr/>
            </p:nvSpPr>
            <p:spPr bwMode="auto">
              <a:xfrm>
                <a:off x="5917" y="11857"/>
                <a:ext cx="1673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Escale</a:t>
                </a:r>
              </a:p>
            </p:txBody>
          </p:sp>
          <p:sp>
            <p:nvSpPr>
              <p:cNvPr id="11290" name="Text Box 71"/>
              <p:cNvSpPr txBox="1">
                <a:spLocks noChangeArrowheads="1"/>
              </p:cNvSpPr>
              <p:nvPr/>
            </p:nvSpPr>
            <p:spPr bwMode="auto">
              <a:xfrm>
                <a:off x="5737" y="12397"/>
                <a:ext cx="19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</p:txBody>
          </p:sp>
        </p:grpSp>
        <p:sp>
          <p:nvSpPr>
            <p:cNvPr id="11278" name="Line 72"/>
            <p:cNvSpPr>
              <a:spLocks noChangeShapeType="1"/>
            </p:cNvSpPr>
            <p:nvPr/>
          </p:nvSpPr>
          <p:spPr bwMode="auto">
            <a:xfrm>
              <a:off x="4117" y="10597"/>
              <a:ext cx="4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279" name="Text Box 73"/>
            <p:cNvSpPr txBox="1">
              <a:spLocks noChangeArrowheads="1"/>
            </p:cNvSpPr>
            <p:nvPr/>
          </p:nvSpPr>
          <p:spPr bwMode="auto">
            <a:xfrm>
              <a:off x="6817" y="1005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 dirty="0">
                  <a:latin typeface="Comic Sans MS" pitchFamily="66" charset="0"/>
                </a:rPr>
                <a:t>Escale</a:t>
              </a:r>
            </a:p>
          </p:txBody>
        </p:sp>
        <p:sp>
          <p:nvSpPr>
            <p:cNvPr id="11280" name="Text Box 74"/>
            <p:cNvSpPr txBox="1">
              <a:spLocks noChangeArrowheads="1"/>
            </p:cNvSpPr>
            <p:nvPr/>
          </p:nvSpPr>
          <p:spPr bwMode="auto">
            <a:xfrm>
              <a:off x="7717" y="1059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1281" name="Text Box 75"/>
            <p:cNvSpPr txBox="1">
              <a:spLocks noChangeArrowheads="1"/>
            </p:cNvSpPr>
            <p:nvPr/>
          </p:nvSpPr>
          <p:spPr bwMode="auto">
            <a:xfrm>
              <a:off x="4117" y="1059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1282" name="Text Box 76"/>
            <p:cNvSpPr txBox="1">
              <a:spLocks noChangeArrowheads="1"/>
            </p:cNvSpPr>
            <p:nvPr/>
          </p:nvSpPr>
          <p:spPr bwMode="auto">
            <a:xfrm>
              <a:off x="4117" y="951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1283" name="Text Box 77"/>
            <p:cNvSpPr txBox="1">
              <a:spLocks noChangeArrowheads="1"/>
            </p:cNvSpPr>
            <p:nvPr/>
          </p:nvSpPr>
          <p:spPr bwMode="auto">
            <a:xfrm>
              <a:off x="4117" y="861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1284" name="Line 78"/>
            <p:cNvSpPr>
              <a:spLocks noChangeShapeType="1"/>
            </p:cNvSpPr>
            <p:nvPr/>
          </p:nvSpPr>
          <p:spPr bwMode="auto">
            <a:xfrm flipH="1">
              <a:off x="5917" y="10597"/>
              <a:ext cx="3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285" name="Text Box 79"/>
            <p:cNvSpPr txBox="1">
              <a:spLocks noChangeArrowheads="1"/>
            </p:cNvSpPr>
            <p:nvPr/>
          </p:nvSpPr>
          <p:spPr bwMode="auto">
            <a:xfrm>
              <a:off x="6997" y="1095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 dirty="0">
                  <a:latin typeface="Comic Sans MS" pitchFamily="66" charset="0"/>
                </a:rPr>
                <a:t>{</a:t>
              </a:r>
              <a:r>
                <a:rPr lang="fr-FR" altLang="fr-FR" sz="1200" dirty="0" err="1">
                  <a:solidFill>
                    <a:srgbClr val="FF0000"/>
                  </a:solidFill>
                  <a:latin typeface="Comic Sans MS" pitchFamily="66" charset="0"/>
                </a:rPr>
                <a:t>Ordered</a:t>
              </a:r>
              <a:r>
                <a:rPr lang="fr-FR" altLang="fr-FR" sz="1200" b="0" dirty="0">
                  <a:latin typeface="Comic Sans MS" pitchFamily="66" charset="0"/>
                </a:rPr>
                <a:t>}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8392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4° Une réservation concerne un seul vol, et un seul passager.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5° Une réservation peut être annulée ou confirmée.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800" y="1981200"/>
            <a:ext cx="85344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La réservation et le passager sont 2 concepts métier : 2 classes d’objets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Un réservation concerne un seul vol et un seul passager: donc 2 associations entre ‘’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Vol’’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et ’’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Réservation’’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et entre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’’Réservation’’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et ‘’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Passager’’.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La 5° phrase se traduit par l’ajout de 2 opérations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annuler( )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et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confirmer( ) 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dans 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‘’</a:t>
            </a:r>
            <a:r>
              <a:rPr lang="fr-FR" altLang="fr-FR" sz="1400" i="1" dirty="0" err="1">
                <a:solidFill>
                  <a:srgbClr val="990033"/>
                </a:solidFill>
                <a:latin typeface="Comic Sans MS" pitchFamily="66" charset="0"/>
              </a:rPr>
              <a:t>Reservation</a:t>
            </a:r>
            <a:r>
              <a:rPr lang="fr-FR" altLang="fr-FR" sz="1400" i="1" dirty="0">
                <a:solidFill>
                  <a:srgbClr val="990033"/>
                </a:solidFill>
                <a:latin typeface="Comic Sans MS" pitchFamily="66" charset="0"/>
              </a:rPr>
              <a:t>’’.</a:t>
            </a:r>
          </a:p>
        </p:txBody>
      </p:sp>
      <p:grpSp>
        <p:nvGrpSpPr>
          <p:cNvPr id="14374" name="Group 38"/>
          <p:cNvGrpSpPr>
            <a:grpSpLocks/>
          </p:cNvGrpSpPr>
          <p:nvPr/>
        </p:nvGrpSpPr>
        <p:grpSpPr bwMode="auto">
          <a:xfrm>
            <a:off x="2057400" y="3276600"/>
            <a:ext cx="5257800" cy="3086100"/>
            <a:chOff x="2497" y="1957"/>
            <a:chExt cx="8280" cy="4860"/>
          </a:xfrm>
        </p:grpSpPr>
        <p:grpSp>
          <p:nvGrpSpPr>
            <p:cNvPr id="12293" name="Group 39"/>
            <p:cNvGrpSpPr>
              <a:grpSpLocks/>
            </p:cNvGrpSpPr>
            <p:nvPr/>
          </p:nvGrpSpPr>
          <p:grpSpPr bwMode="auto">
            <a:xfrm>
              <a:off x="8077" y="1957"/>
              <a:ext cx="2700" cy="3217"/>
              <a:chOff x="1057" y="2137"/>
              <a:chExt cx="2700" cy="3217"/>
            </a:xfrm>
          </p:grpSpPr>
          <p:sp>
            <p:nvSpPr>
              <p:cNvPr id="12311" name="Rectangle 40"/>
              <p:cNvSpPr>
                <a:spLocks noChangeArrowheads="1"/>
              </p:cNvSpPr>
              <p:nvPr/>
            </p:nvSpPr>
            <p:spPr bwMode="auto">
              <a:xfrm>
                <a:off x="1057" y="2137"/>
                <a:ext cx="2520" cy="28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2312" name="Line 41"/>
              <p:cNvSpPr>
                <a:spLocks noChangeShapeType="1"/>
              </p:cNvSpPr>
              <p:nvPr/>
            </p:nvSpPr>
            <p:spPr bwMode="auto">
              <a:xfrm>
                <a:off x="1057" y="26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13" name="Line 42"/>
              <p:cNvSpPr>
                <a:spLocks noChangeShapeType="1"/>
              </p:cNvSpPr>
              <p:nvPr/>
            </p:nvSpPr>
            <p:spPr bwMode="auto">
              <a:xfrm>
                <a:off x="1057" y="411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14" name="Text Box 43"/>
              <p:cNvSpPr txBox="1">
                <a:spLocks noChangeArrowheads="1"/>
              </p:cNvSpPr>
              <p:nvPr/>
            </p:nvSpPr>
            <p:spPr bwMode="auto">
              <a:xfrm>
                <a:off x="1237" y="2385"/>
                <a:ext cx="2002" cy="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  <p:sp>
            <p:nvSpPr>
              <p:cNvPr id="12315" name="Text Box 44"/>
              <p:cNvSpPr txBox="1">
                <a:spLocks noChangeArrowheads="1"/>
              </p:cNvSpPr>
              <p:nvPr/>
            </p:nvSpPr>
            <p:spPr bwMode="auto">
              <a:xfrm>
                <a:off x="1057" y="4117"/>
                <a:ext cx="2700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ouvrirVol(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fermerVol( )</a:t>
                </a:r>
              </a:p>
            </p:txBody>
          </p:sp>
          <p:sp>
            <p:nvSpPr>
              <p:cNvPr id="12316" name="Text Box 45"/>
              <p:cNvSpPr txBox="1">
                <a:spLocks noChangeArrowheads="1"/>
              </p:cNvSpPr>
              <p:nvPr/>
            </p:nvSpPr>
            <p:spPr bwMode="auto">
              <a:xfrm>
                <a:off x="1057" y="2677"/>
                <a:ext cx="2520" cy="1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</p:txBody>
          </p:sp>
        </p:grpSp>
        <p:grpSp>
          <p:nvGrpSpPr>
            <p:cNvPr id="12294" name="Group 46"/>
            <p:cNvGrpSpPr>
              <a:grpSpLocks/>
            </p:cNvGrpSpPr>
            <p:nvPr/>
          </p:nvGrpSpPr>
          <p:grpSpPr bwMode="auto">
            <a:xfrm>
              <a:off x="2497" y="5557"/>
              <a:ext cx="2160" cy="1260"/>
              <a:chOff x="3397" y="5377"/>
              <a:chExt cx="1784" cy="1260"/>
            </a:xfrm>
          </p:grpSpPr>
          <p:sp>
            <p:nvSpPr>
              <p:cNvPr id="12307" name="Rectangle 47"/>
              <p:cNvSpPr>
                <a:spLocks noChangeArrowheads="1"/>
              </p:cNvSpPr>
              <p:nvPr/>
            </p:nvSpPr>
            <p:spPr bwMode="auto">
              <a:xfrm>
                <a:off x="3397" y="5377"/>
                <a:ext cx="1784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2308" name="Line 48"/>
              <p:cNvSpPr>
                <a:spLocks noChangeShapeType="1"/>
              </p:cNvSpPr>
              <p:nvPr/>
            </p:nvSpPr>
            <p:spPr bwMode="auto">
              <a:xfrm>
                <a:off x="3397" y="591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09" name="Line 49"/>
              <p:cNvSpPr>
                <a:spLocks noChangeShapeType="1"/>
              </p:cNvSpPr>
              <p:nvPr/>
            </p:nvSpPr>
            <p:spPr bwMode="auto">
              <a:xfrm>
                <a:off x="3397" y="627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10" name="Text Box 50"/>
              <p:cNvSpPr txBox="1">
                <a:spLocks noChangeArrowheads="1"/>
              </p:cNvSpPr>
              <p:nvPr/>
            </p:nvSpPr>
            <p:spPr bwMode="auto">
              <a:xfrm>
                <a:off x="3397" y="555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Passager</a:t>
                </a:r>
              </a:p>
            </p:txBody>
          </p:sp>
        </p:grpSp>
        <p:sp>
          <p:nvSpPr>
            <p:cNvPr id="12295" name="Line 51"/>
            <p:cNvSpPr>
              <a:spLocks noChangeShapeType="1"/>
            </p:cNvSpPr>
            <p:nvPr/>
          </p:nvSpPr>
          <p:spPr bwMode="auto">
            <a:xfrm flipV="1">
              <a:off x="4657" y="3037"/>
              <a:ext cx="3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6" name="Line 52"/>
            <p:cNvSpPr>
              <a:spLocks noChangeShapeType="1"/>
            </p:cNvSpPr>
            <p:nvPr/>
          </p:nvSpPr>
          <p:spPr bwMode="auto">
            <a:xfrm>
              <a:off x="3577" y="4117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97" name="Text Box 53"/>
            <p:cNvSpPr txBox="1">
              <a:spLocks noChangeArrowheads="1"/>
            </p:cNvSpPr>
            <p:nvPr/>
          </p:nvSpPr>
          <p:spPr bwMode="auto">
            <a:xfrm>
              <a:off x="7357" y="303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2298" name="Text Box 54"/>
            <p:cNvSpPr txBox="1">
              <a:spLocks noChangeArrowheads="1"/>
            </p:cNvSpPr>
            <p:nvPr/>
          </p:nvSpPr>
          <p:spPr bwMode="auto">
            <a:xfrm>
              <a:off x="3577" y="501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2299" name="Text Box 55"/>
            <p:cNvSpPr txBox="1">
              <a:spLocks noChangeArrowheads="1"/>
            </p:cNvSpPr>
            <p:nvPr/>
          </p:nvSpPr>
          <p:spPr bwMode="auto">
            <a:xfrm>
              <a:off x="5557" y="249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concerne</a:t>
              </a:r>
            </a:p>
          </p:txBody>
        </p:sp>
        <p:grpSp>
          <p:nvGrpSpPr>
            <p:cNvPr id="12300" name="Group 56"/>
            <p:cNvGrpSpPr>
              <a:grpSpLocks/>
            </p:cNvGrpSpPr>
            <p:nvPr/>
          </p:nvGrpSpPr>
          <p:grpSpPr bwMode="auto">
            <a:xfrm>
              <a:off x="2497" y="1957"/>
              <a:ext cx="2160" cy="2160"/>
              <a:chOff x="2497" y="1957"/>
              <a:chExt cx="2160" cy="2160"/>
            </a:xfrm>
          </p:grpSpPr>
          <p:sp>
            <p:nvSpPr>
              <p:cNvPr id="12302" name="Rectangle 57"/>
              <p:cNvSpPr>
                <a:spLocks noChangeArrowheads="1"/>
              </p:cNvSpPr>
              <p:nvPr/>
            </p:nvSpPr>
            <p:spPr bwMode="auto">
              <a:xfrm>
                <a:off x="2497" y="1957"/>
                <a:ext cx="2160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2303" name="Line 58"/>
              <p:cNvSpPr>
                <a:spLocks noChangeShapeType="1"/>
              </p:cNvSpPr>
              <p:nvPr/>
            </p:nvSpPr>
            <p:spPr bwMode="auto">
              <a:xfrm>
                <a:off x="2497" y="24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04" name="Line 59"/>
              <p:cNvSpPr>
                <a:spLocks noChangeShapeType="1"/>
              </p:cNvSpPr>
              <p:nvPr/>
            </p:nvSpPr>
            <p:spPr bwMode="auto">
              <a:xfrm>
                <a:off x="2497" y="285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05" name="Text Box 60"/>
              <p:cNvSpPr txBox="1">
                <a:spLocks noChangeArrowheads="1"/>
              </p:cNvSpPr>
              <p:nvPr/>
            </p:nvSpPr>
            <p:spPr bwMode="auto">
              <a:xfrm>
                <a:off x="2677" y="213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Réservation</a:t>
                </a:r>
              </a:p>
            </p:txBody>
          </p:sp>
          <p:sp>
            <p:nvSpPr>
              <p:cNvPr id="12306" name="Text Box 61"/>
              <p:cNvSpPr txBox="1">
                <a:spLocks noChangeArrowheads="1"/>
              </p:cNvSpPr>
              <p:nvPr/>
            </p:nvSpPr>
            <p:spPr bwMode="auto">
              <a:xfrm>
                <a:off x="2497" y="3037"/>
                <a:ext cx="19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Annuler(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Confirmer( )</a:t>
                </a:r>
              </a:p>
            </p:txBody>
          </p:sp>
        </p:grpSp>
        <p:sp>
          <p:nvSpPr>
            <p:cNvPr id="12301" name="Text Box 62"/>
            <p:cNvSpPr txBox="1">
              <a:spLocks noChangeArrowheads="1"/>
            </p:cNvSpPr>
            <p:nvPr/>
          </p:nvSpPr>
          <p:spPr bwMode="auto">
            <a:xfrm>
              <a:off x="3577" y="447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concerne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04800" y="990600"/>
            <a:ext cx="88392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3° Un client peut réserver un ou plusieurs vols, pour des passagers différents.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8600" y="2590800"/>
            <a:ext cx="845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Il faut distinguer un client d’un passager</a:t>
            </a:r>
          </a:p>
        </p:txBody>
      </p:sp>
      <p:grpSp>
        <p:nvGrpSpPr>
          <p:cNvPr id="13316" name="Group 40"/>
          <p:cNvGrpSpPr>
            <a:grpSpLocks/>
          </p:cNvGrpSpPr>
          <p:nvPr/>
        </p:nvGrpSpPr>
        <p:grpSpPr bwMode="auto">
          <a:xfrm>
            <a:off x="762000" y="3048000"/>
            <a:ext cx="6400800" cy="3086100"/>
            <a:chOff x="480" y="1920"/>
            <a:chExt cx="4032" cy="1944"/>
          </a:xfrm>
        </p:grpSpPr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>
              <a:off x="1344" y="2352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1560" y="2136"/>
              <a:ext cx="64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a effectué</a:t>
              </a:r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3360" y="2352"/>
              <a:ext cx="28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 rot="10800000" flipV="1">
              <a:off x="2562" y="2750"/>
              <a:ext cx="61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marL="542925" defTabSz="1169988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169988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169988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169988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169988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defTabSz="116998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defTabSz="116998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defTabSz="116998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defTabSz="116998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2208" y="2136"/>
              <a:ext cx="28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grpSp>
          <p:nvGrpSpPr>
            <p:cNvPr id="13322" name="Group 10"/>
            <p:cNvGrpSpPr>
              <a:grpSpLocks/>
            </p:cNvGrpSpPr>
            <p:nvPr/>
          </p:nvGrpSpPr>
          <p:grpSpPr bwMode="auto">
            <a:xfrm>
              <a:off x="3936" y="2136"/>
              <a:ext cx="576" cy="432"/>
              <a:chOff x="8437" y="2137"/>
              <a:chExt cx="2520" cy="1200"/>
            </a:xfrm>
          </p:grpSpPr>
          <p:sp>
            <p:nvSpPr>
              <p:cNvPr id="13347" name="Rectangle 11"/>
              <p:cNvSpPr>
                <a:spLocks noChangeArrowheads="1"/>
              </p:cNvSpPr>
              <p:nvPr/>
            </p:nvSpPr>
            <p:spPr bwMode="auto">
              <a:xfrm>
                <a:off x="8437" y="2137"/>
                <a:ext cx="2520" cy="12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3348" name="Line 12"/>
              <p:cNvSpPr>
                <a:spLocks noChangeShapeType="1"/>
              </p:cNvSpPr>
              <p:nvPr/>
            </p:nvSpPr>
            <p:spPr bwMode="auto">
              <a:xfrm>
                <a:off x="8437" y="26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9" name="Line 13"/>
              <p:cNvSpPr>
                <a:spLocks noChangeShapeType="1"/>
              </p:cNvSpPr>
              <p:nvPr/>
            </p:nvSpPr>
            <p:spPr bwMode="auto">
              <a:xfrm>
                <a:off x="8437" y="30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50" name="Text Box 14"/>
              <p:cNvSpPr txBox="1">
                <a:spLocks noChangeArrowheads="1"/>
              </p:cNvSpPr>
              <p:nvPr/>
            </p:nvSpPr>
            <p:spPr bwMode="auto">
              <a:xfrm>
                <a:off x="8617" y="2317"/>
                <a:ext cx="200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</p:grpSp>
        <p:grpSp>
          <p:nvGrpSpPr>
            <p:cNvPr id="13323" name="Group 15"/>
            <p:cNvGrpSpPr>
              <a:grpSpLocks/>
            </p:cNvGrpSpPr>
            <p:nvPr/>
          </p:nvGrpSpPr>
          <p:grpSpPr bwMode="auto">
            <a:xfrm>
              <a:off x="2568" y="3360"/>
              <a:ext cx="864" cy="504"/>
              <a:chOff x="3397" y="5377"/>
              <a:chExt cx="1784" cy="1260"/>
            </a:xfrm>
          </p:grpSpPr>
          <p:sp>
            <p:nvSpPr>
              <p:cNvPr id="13343" name="Rectangle 16"/>
              <p:cNvSpPr>
                <a:spLocks noChangeArrowheads="1"/>
              </p:cNvSpPr>
              <p:nvPr/>
            </p:nvSpPr>
            <p:spPr bwMode="auto">
              <a:xfrm>
                <a:off x="3397" y="5377"/>
                <a:ext cx="1784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3344" name="Line 17"/>
              <p:cNvSpPr>
                <a:spLocks noChangeShapeType="1"/>
              </p:cNvSpPr>
              <p:nvPr/>
            </p:nvSpPr>
            <p:spPr bwMode="auto">
              <a:xfrm>
                <a:off x="3397" y="591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5" name="Line 18"/>
              <p:cNvSpPr>
                <a:spLocks noChangeShapeType="1"/>
              </p:cNvSpPr>
              <p:nvPr/>
            </p:nvSpPr>
            <p:spPr bwMode="auto">
              <a:xfrm>
                <a:off x="3397" y="627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6" name="Text Box 19"/>
              <p:cNvSpPr txBox="1">
                <a:spLocks noChangeArrowheads="1"/>
              </p:cNvSpPr>
              <p:nvPr/>
            </p:nvSpPr>
            <p:spPr bwMode="auto">
              <a:xfrm>
                <a:off x="3397" y="555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Passager</a:t>
                </a:r>
              </a:p>
            </p:txBody>
          </p:sp>
        </p:grpSp>
        <p:sp>
          <p:nvSpPr>
            <p:cNvPr id="13324" name="Line 20"/>
            <p:cNvSpPr>
              <a:spLocks noChangeShapeType="1"/>
            </p:cNvSpPr>
            <p:nvPr/>
          </p:nvSpPr>
          <p:spPr bwMode="auto">
            <a:xfrm flipV="1">
              <a:off x="3360" y="2352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325" name="Line 21"/>
            <p:cNvSpPr>
              <a:spLocks noChangeShapeType="1"/>
            </p:cNvSpPr>
            <p:nvPr/>
          </p:nvSpPr>
          <p:spPr bwMode="auto">
            <a:xfrm>
              <a:off x="2928" y="2784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326" name="Text Box 22"/>
            <p:cNvSpPr txBox="1">
              <a:spLocks noChangeArrowheads="1"/>
            </p:cNvSpPr>
            <p:nvPr/>
          </p:nvSpPr>
          <p:spPr bwMode="auto">
            <a:xfrm>
              <a:off x="2928" y="3216"/>
              <a:ext cx="28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3327" name="Text Box 23"/>
            <p:cNvSpPr txBox="1">
              <a:spLocks noChangeArrowheads="1"/>
            </p:cNvSpPr>
            <p:nvPr/>
          </p:nvSpPr>
          <p:spPr bwMode="auto">
            <a:xfrm>
              <a:off x="3648" y="2352"/>
              <a:ext cx="28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3328" name="Text Box 24"/>
            <p:cNvSpPr txBox="1">
              <a:spLocks noChangeArrowheads="1"/>
            </p:cNvSpPr>
            <p:nvPr/>
          </p:nvSpPr>
          <p:spPr bwMode="auto">
            <a:xfrm>
              <a:off x="3360" y="2208"/>
              <a:ext cx="64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concerne</a:t>
              </a:r>
            </a:p>
          </p:txBody>
        </p:sp>
        <p:grpSp>
          <p:nvGrpSpPr>
            <p:cNvPr id="13329" name="Group 25"/>
            <p:cNvGrpSpPr>
              <a:grpSpLocks/>
            </p:cNvGrpSpPr>
            <p:nvPr/>
          </p:nvGrpSpPr>
          <p:grpSpPr bwMode="auto">
            <a:xfrm>
              <a:off x="2496" y="1920"/>
              <a:ext cx="864" cy="864"/>
              <a:chOff x="2497" y="1957"/>
              <a:chExt cx="2160" cy="2160"/>
            </a:xfrm>
          </p:grpSpPr>
          <p:sp>
            <p:nvSpPr>
              <p:cNvPr id="13338" name="Rectangle 26"/>
              <p:cNvSpPr>
                <a:spLocks noChangeArrowheads="1"/>
              </p:cNvSpPr>
              <p:nvPr/>
            </p:nvSpPr>
            <p:spPr bwMode="auto">
              <a:xfrm>
                <a:off x="2497" y="1957"/>
                <a:ext cx="2160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3339" name="Line 27"/>
              <p:cNvSpPr>
                <a:spLocks noChangeShapeType="1"/>
              </p:cNvSpPr>
              <p:nvPr/>
            </p:nvSpPr>
            <p:spPr bwMode="auto">
              <a:xfrm>
                <a:off x="2497" y="24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0" name="Line 28"/>
              <p:cNvSpPr>
                <a:spLocks noChangeShapeType="1"/>
              </p:cNvSpPr>
              <p:nvPr/>
            </p:nvSpPr>
            <p:spPr bwMode="auto">
              <a:xfrm>
                <a:off x="2497" y="285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1" name="Text Box 29"/>
              <p:cNvSpPr txBox="1">
                <a:spLocks noChangeArrowheads="1"/>
              </p:cNvSpPr>
              <p:nvPr/>
            </p:nvSpPr>
            <p:spPr bwMode="auto">
              <a:xfrm>
                <a:off x="2677" y="213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Réservation</a:t>
                </a:r>
              </a:p>
            </p:txBody>
          </p:sp>
          <p:sp>
            <p:nvSpPr>
              <p:cNvPr id="13342" name="Text Box 30"/>
              <p:cNvSpPr txBox="1">
                <a:spLocks noChangeArrowheads="1"/>
              </p:cNvSpPr>
              <p:nvPr/>
            </p:nvSpPr>
            <p:spPr bwMode="auto">
              <a:xfrm>
                <a:off x="2497" y="3037"/>
                <a:ext cx="19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Annuler(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Confirmer( )</a:t>
                </a:r>
              </a:p>
            </p:txBody>
          </p:sp>
        </p:grpSp>
        <p:sp>
          <p:nvSpPr>
            <p:cNvPr id="13330" name="Text Box 31"/>
            <p:cNvSpPr txBox="1">
              <a:spLocks noChangeArrowheads="1"/>
            </p:cNvSpPr>
            <p:nvPr/>
          </p:nvSpPr>
          <p:spPr bwMode="auto">
            <a:xfrm>
              <a:off x="2928" y="2928"/>
              <a:ext cx="64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concerne</a:t>
              </a:r>
            </a:p>
          </p:txBody>
        </p:sp>
        <p:grpSp>
          <p:nvGrpSpPr>
            <p:cNvPr id="13331" name="Group 32"/>
            <p:cNvGrpSpPr>
              <a:grpSpLocks/>
            </p:cNvGrpSpPr>
            <p:nvPr/>
          </p:nvGrpSpPr>
          <p:grpSpPr bwMode="auto">
            <a:xfrm>
              <a:off x="480" y="2064"/>
              <a:ext cx="864" cy="504"/>
              <a:chOff x="3397" y="5377"/>
              <a:chExt cx="1784" cy="1260"/>
            </a:xfrm>
          </p:grpSpPr>
          <p:sp>
            <p:nvSpPr>
              <p:cNvPr id="13334" name="Rectangle 33"/>
              <p:cNvSpPr>
                <a:spLocks noChangeArrowheads="1"/>
              </p:cNvSpPr>
              <p:nvPr/>
            </p:nvSpPr>
            <p:spPr bwMode="auto">
              <a:xfrm>
                <a:off x="3397" y="5377"/>
                <a:ext cx="1784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3335" name="Line 34"/>
              <p:cNvSpPr>
                <a:spLocks noChangeShapeType="1"/>
              </p:cNvSpPr>
              <p:nvPr/>
            </p:nvSpPr>
            <p:spPr bwMode="auto">
              <a:xfrm>
                <a:off x="3397" y="591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36" name="Line 35"/>
              <p:cNvSpPr>
                <a:spLocks noChangeShapeType="1"/>
              </p:cNvSpPr>
              <p:nvPr/>
            </p:nvSpPr>
            <p:spPr bwMode="auto">
              <a:xfrm>
                <a:off x="3397" y="627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37" name="Text Box 36"/>
              <p:cNvSpPr txBox="1">
                <a:spLocks noChangeArrowheads="1"/>
              </p:cNvSpPr>
              <p:nvPr/>
            </p:nvSpPr>
            <p:spPr bwMode="auto">
              <a:xfrm>
                <a:off x="3397" y="555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Client</a:t>
                </a:r>
              </a:p>
            </p:txBody>
          </p:sp>
        </p:grpSp>
        <p:sp>
          <p:nvSpPr>
            <p:cNvPr id="13332" name="Text Box 37"/>
            <p:cNvSpPr txBox="1">
              <a:spLocks noChangeArrowheads="1"/>
            </p:cNvSpPr>
            <p:nvPr/>
          </p:nvSpPr>
          <p:spPr bwMode="auto">
            <a:xfrm>
              <a:off x="1344" y="2136"/>
              <a:ext cx="28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3333" name="AutoShape 38"/>
            <p:cNvSpPr>
              <a:spLocks noChangeArrowheads="1"/>
            </p:cNvSpPr>
            <p:nvPr/>
          </p:nvSpPr>
          <p:spPr bwMode="auto">
            <a:xfrm flipV="1">
              <a:off x="3000" y="3144"/>
              <a:ext cx="144" cy="72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2" name="Ellipse 1"/>
          <p:cNvSpPr/>
          <p:nvPr/>
        </p:nvSpPr>
        <p:spPr bwMode="auto">
          <a:xfrm>
            <a:off x="4713514" y="4819650"/>
            <a:ext cx="1600200" cy="45720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Sens de lecture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914400"/>
            <a:ext cx="845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>
                <a:solidFill>
                  <a:srgbClr val="990033"/>
                </a:solidFill>
                <a:latin typeface="Comic Sans MS" pitchFamily="66" charset="0"/>
              </a:rPr>
              <a:t>Le diagramme des classe complet est :</a:t>
            </a:r>
          </a:p>
        </p:txBody>
      </p:sp>
      <p:grpSp>
        <p:nvGrpSpPr>
          <p:cNvPr id="14339" name="Group 90"/>
          <p:cNvGrpSpPr>
            <a:grpSpLocks/>
          </p:cNvGrpSpPr>
          <p:nvPr/>
        </p:nvGrpSpPr>
        <p:grpSpPr bwMode="auto">
          <a:xfrm>
            <a:off x="1447800" y="1219200"/>
            <a:ext cx="6705600" cy="5257800"/>
            <a:chOff x="912" y="768"/>
            <a:chExt cx="4224" cy="3312"/>
          </a:xfrm>
        </p:grpSpPr>
        <p:grpSp>
          <p:nvGrpSpPr>
            <p:cNvPr id="14340" name="Group 4"/>
            <p:cNvGrpSpPr>
              <a:grpSpLocks/>
            </p:cNvGrpSpPr>
            <p:nvPr/>
          </p:nvGrpSpPr>
          <p:grpSpPr bwMode="auto">
            <a:xfrm>
              <a:off x="2479" y="2064"/>
              <a:ext cx="1175" cy="1287"/>
              <a:chOff x="1597" y="1957"/>
              <a:chExt cx="2700" cy="3217"/>
            </a:xfrm>
          </p:grpSpPr>
          <p:sp>
            <p:nvSpPr>
              <p:cNvPr id="14417" name="Rectangle 5"/>
              <p:cNvSpPr>
                <a:spLocks noChangeArrowheads="1"/>
              </p:cNvSpPr>
              <p:nvPr/>
            </p:nvSpPr>
            <p:spPr bwMode="auto">
              <a:xfrm>
                <a:off x="1597" y="1957"/>
                <a:ext cx="2520" cy="28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4418" name="Line 6"/>
              <p:cNvSpPr>
                <a:spLocks noChangeShapeType="1"/>
              </p:cNvSpPr>
              <p:nvPr/>
            </p:nvSpPr>
            <p:spPr bwMode="auto">
              <a:xfrm>
                <a:off x="1597" y="249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19" name="Line 7"/>
              <p:cNvSpPr>
                <a:spLocks noChangeShapeType="1"/>
              </p:cNvSpPr>
              <p:nvPr/>
            </p:nvSpPr>
            <p:spPr bwMode="auto">
              <a:xfrm>
                <a:off x="1597" y="39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20" name="Text Box 8"/>
              <p:cNvSpPr txBox="1">
                <a:spLocks noChangeArrowheads="1"/>
              </p:cNvSpPr>
              <p:nvPr/>
            </p:nvSpPr>
            <p:spPr bwMode="auto">
              <a:xfrm>
                <a:off x="1777" y="2205"/>
                <a:ext cx="2002" cy="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  <p:sp>
            <p:nvSpPr>
              <p:cNvPr id="14421" name="Text Box 9"/>
              <p:cNvSpPr txBox="1">
                <a:spLocks noChangeArrowheads="1"/>
              </p:cNvSpPr>
              <p:nvPr/>
            </p:nvSpPr>
            <p:spPr bwMode="auto">
              <a:xfrm>
                <a:off x="1597" y="3937"/>
                <a:ext cx="2700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ouvrirVol(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fermerVol( )</a:t>
                </a:r>
              </a:p>
            </p:txBody>
          </p:sp>
          <p:sp>
            <p:nvSpPr>
              <p:cNvPr id="14422" name="Text Box 10"/>
              <p:cNvSpPr txBox="1">
                <a:spLocks noChangeArrowheads="1"/>
              </p:cNvSpPr>
              <p:nvPr/>
            </p:nvSpPr>
            <p:spPr bwMode="auto">
              <a:xfrm>
                <a:off x="1597" y="2497"/>
                <a:ext cx="2520" cy="1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</p:txBody>
          </p:sp>
        </p:grpSp>
        <p:grpSp>
          <p:nvGrpSpPr>
            <p:cNvPr id="14341" name="Group 11"/>
            <p:cNvGrpSpPr>
              <a:grpSpLocks/>
            </p:cNvGrpSpPr>
            <p:nvPr/>
          </p:nvGrpSpPr>
          <p:grpSpPr bwMode="auto">
            <a:xfrm>
              <a:off x="4359" y="2136"/>
              <a:ext cx="777" cy="1080"/>
              <a:chOff x="8437" y="7897"/>
              <a:chExt cx="1784" cy="2700"/>
            </a:xfrm>
          </p:grpSpPr>
          <p:sp>
            <p:nvSpPr>
              <p:cNvPr id="14412" name="Rectangle 12"/>
              <p:cNvSpPr>
                <a:spLocks noChangeArrowheads="1"/>
              </p:cNvSpPr>
              <p:nvPr/>
            </p:nvSpPr>
            <p:spPr bwMode="auto">
              <a:xfrm>
                <a:off x="8437" y="7897"/>
                <a:ext cx="1784" cy="27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4413" name="Line 13"/>
              <p:cNvSpPr>
                <a:spLocks noChangeShapeType="1"/>
              </p:cNvSpPr>
              <p:nvPr/>
            </p:nvSpPr>
            <p:spPr bwMode="auto">
              <a:xfrm>
                <a:off x="8437" y="843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14" name="Line 14"/>
              <p:cNvSpPr>
                <a:spLocks noChangeShapeType="1"/>
              </p:cNvSpPr>
              <p:nvPr/>
            </p:nvSpPr>
            <p:spPr bwMode="auto">
              <a:xfrm>
                <a:off x="8437" y="969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15" name="Text Box 15"/>
              <p:cNvSpPr txBox="1">
                <a:spLocks noChangeArrowheads="1"/>
              </p:cNvSpPr>
              <p:nvPr/>
            </p:nvSpPr>
            <p:spPr bwMode="auto">
              <a:xfrm>
                <a:off x="8437" y="807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14416" name="Text Box 16"/>
              <p:cNvSpPr txBox="1">
                <a:spLocks noChangeArrowheads="1"/>
              </p:cNvSpPr>
              <p:nvPr/>
            </p:nvSpPr>
            <p:spPr bwMode="auto">
              <a:xfrm>
                <a:off x="8437" y="8617"/>
                <a:ext cx="153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</p:txBody>
          </p:sp>
        </p:grpSp>
        <p:sp>
          <p:nvSpPr>
            <p:cNvPr id="14342" name="Text Box 17"/>
            <p:cNvSpPr txBox="1">
              <a:spLocks noChangeArrowheads="1"/>
            </p:cNvSpPr>
            <p:nvPr/>
          </p:nvSpPr>
          <p:spPr bwMode="auto">
            <a:xfrm>
              <a:off x="4046" y="2280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4343" name="Text Box 18"/>
            <p:cNvSpPr txBox="1">
              <a:spLocks noChangeArrowheads="1"/>
            </p:cNvSpPr>
            <p:nvPr/>
          </p:nvSpPr>
          <p:spPr bwMode="auto">
            <a:xfrm>
              <a:off x="4046" y="2640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4344" name="Text Box 19"/>
            <p:cNvSpPr txBox="1">
              <a:spLocks noChangeArrowheads="1"/>
            </p:cNvSpPr>
            <p:nvPr/>
          </p:nvSpPr>
          <p:spPr bwMode="auto">
            <a:xfrm>
              <a:off x="3654" y="2064"/>
              <a:ext cx="705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départ</a:t>
              </a:r>
            </a:p>
          </p:txBody>
        </p:sp>
        <p:sp>
          <p:nvSpPr>
            <p:cNvPr id="14345" name="Text Box 20"/>
            <p:cNvSpPr txBox="1">
              <a:spLocks noChangeArrowheads="1"/>
            </p:cNvSpPr>
            <p:nvPr/>
          </p:nvSpPr>
          <p:spPr bwMode="auto">
            <a:xfrm>
              <a:off x="3654" y="2424"/>
              <a:ext cx="705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arrivée</a:t>
              </a:r>
            </a:p>
          </p:txBody>
        </p:sp>
        <p:grpSp>
          <p:nvGrpSpPr>
            <p:cNvPr id="14346" name="Group 21"/>
            <p:cNvGrpSpPr>
              <a:grpSpLocks/>
            </p:cNvGrpSpPr>
            <p:nvPr/>
          </p:nvGrpSpPr>
          <p:grpSpPr bwMode="auto">
            <a:xfrm>
              <a:off x="3106" y="3432"/>
              <a:ext cx="940" cy="648"/>
              <a:chOff x="5737" y="11677"/>
              <a:chExt cx="2160" cy="2160"/>
            </a:xfrm>
          </p:grpSpPr>
          <p:sp>
            <p:nvSpPr>
              <p:cNvPr id="14407" name="Rectangle 22"/>
              <p:cNvSpPr>
                <a:spLocks noChangeArrowheads="1"/>
              </p:cNvSpPr>
              <p:nvPr/>
            </p:nvSpPr>
            <p:spPr bwMode="auto">
              <a:xfrm>
                <a:off x="5737" y="11677"/>
                <a:ext cx="2160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4408" name="Line 23"/>
              <p:cNvSpPr>
                <a:spLocks noChangeShapeType="1"/>
              </p:cNvSpPr>
              <p:nvPr/>
            </p:nvSpPr>
            <p:spPr bwMode="auto">
              <a:xfrm>
                <a:off x="5737" y="123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09" name="Line 24"/>
              <p:cNvSpPr>
                <a:spLocks noChangeShapeType="1"/>
              </p:cNvSpPr>
              <p:nvPr/>
            </p:nvSpPr>
            <p:spPr bwMode="auto">
              <a:xfrm>
                <a:off x="5737" y="1329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10" name="Text Box 25"/>
              <p:cNvSpPr txBox="1">
                <a:spLocks noChangeArrowheads="1"/>
              </p:cNvSpPr>
              <p:nvPr/>
            </p:nvSpPr>
            <p:spPr bwMode="auto">
              <a:xfrm>
                <a:off x="5917" y="11857"/>
                <a:ext cx="1673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InfosEscale</a:t>
                </a:r>
              </a:p>
            </p:txBody>
          </p:sp>
          <p:sp>
            <p:nvSpPr>
              <p:cNvPr id="14411" name="Text Box 26"/>
              <p:cNvSpPr txBox="1">
                <a:spLocks noChangeArrowheads="1"/>
              </p:cNvSpPr>
              <p:nvPr/>
            </p:nvSpPr>
            <p:spPr bwMode="auto">
              <a:xfrm>
                <a:off x="5737" y="12397"/>
                <a:ext cx="19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</p:txBody>
          </p:sp>
        </p:grpSp>
        <p:grpSp>
          <p:nvGrpSpPr>
            <p:cNvPr id="14347" name="Group 27"/>
            <p:cNvGrpSpPr>
              <a:grpSpLocks/>
            </p:cNvGrpSpPr>
            <p:nvPr/>
          </p:nvGrpSpPr>
          <p:grpSpPr bwMode="auto">
            <a:xfrm>
              <a:off x="3576" y="2280"/>
              <a:ext cx="783" cy="792"/>
              <a:chOff x="5377" y="2857"/>
              <a:chExt cx="4320" cy="1980"/>
            </a:xfrm>
          </p:grpSpPr>
          <p:sp>
            <p:nvSpPr>
              <p:cNvPr id="14404" name="Line 28"/>
              <p:cNvSpPr>
                <a:spLocks noChangeShapeType="1"/>
              </p:cNvSpPr>
              <p:nvPr/>
            </p:nvSpPr>
            <p:spPr bwMode="auto">
              <a:xfrm flipV="1">
                <a:off x="5377" y="2857"/>
                <a:ext cx="43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05" name="Line 29"/>
              <p:cNvSpPr>
                <a:spLocks noChangeShapeType="1"/>
              </p:cNvSpPr>
              <p:nvPr/>
            </p:nvSpPr>
            <p:spPr bwMode="auto">
              <a:xfrm>
                <a:off x="5377" y="3757"/>
                <a:ext cx="43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06" name="Line 30"/>
              <p:cNvSpPr>
                <a:spLocks noChangeShapeType="1"/>
              </p:cNvSpPr>
              <p:nvPr/>
            </p:nvSpPr>
            <p:spPr bwMode="auto">
              <a:xfrm>
                <a:off x="5377" y="4837"/>
                <a:ext cx="43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348" name="Text Box 31"/>
            <p:cNvSpPr txBox="1">
              <a:spLocks noChangeArrowheads="1"/>
            </p:cNvSpPr>
            <p:nvPr/>
          </p:nvSpPr>
          <p:spPr bwMode="auto">
            <a:xfrm>
              <a:off x="3654" y="2856"/>
              <a:ext cx="705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escale</a:t>
              </a:r>
            </a:p>
          </p:txBody>
        </p:sp>
        <p:sp>
          <p:nvSpPr>
            <p:cNvPr id="14349" name="Text Box 32"/>
            <p:cNvSpPr txBox="1">
              <a:spLocks noChangeArrowheads="1"/>
            </p:cNvSpPr>
            <p:nvPr/>
          </p:nvSpPr>
          <p:spPr bwMode="auto">
            <a:xfrm>
              <a:off x="4046" y="3072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4350" name="Text Box 33"/>
            <p:cNvSpPr txBox="1">
              <a:spLocks noChangeArrowheads="1"/>
            </p:cNvSpPr>
            <p:nvPr/>
          </p:nvSpPr>
          <p:spPr bwMode="auto">
            <a:xfrm>
              <a:off x="3576" y="3072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4351" name="Text Box 34"/>
            <p:cNvSpPr txBox="1">
              <a:spLocks noChangeArrowheads="1"/>
            </p:cNvSpPr>
            <p:nvPr/>
          </p:nvSpPr>
          <p:spPr bwMode="auto">
            <a:xfrm>
              <a:off x="3576" y="2640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4352" name="Text Box 35"/>
            <p:cNvSpPr txBox="1">
              <a:spLocks noChangeArrowheads="1"/>
            </p:cNvSpPr>
            <p:nvPr/>
          </p:nvSpPr>
          <p:spPr bwMode="auto">
            <a:xfrm>
              <a:off x="3576" y="2280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4353" name="Line 36"/>
            <p:cNvSpPr>
              <a:spLocks noChangeShapeType="1"/>
            </p:cNvSpPr>
            <p:nvPr/>
          </p:nvSpPr>
          <p:spPr bwMode="auto">
            <a:xfrm flipH="1">
              <a:off x="3733" y="3072"/>
              <a:ext cx="235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54" name="Text Box 37"/>
            <p:cNvSpPr txBox="1">
              <a:spLocks noChangeArrowheads="1"/>
            </p:cNvSpPr>
            <p:nvPr/>
          </p:nvSpPr>
          <p:spPr bwMode="auto">
            <a:xfrm>
              <a:off x="3733" y="3216"/>
              <a:ext cx="705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{ordered}</a:t>
              </a:r>
            </a:p>
          </p:txBody>
        </p:sp>
        <p:grpSp>
          <p:nvGrpSpPr>
            <p:cNvPr id="14355" name="Group 38"/>
            <p:cNvGrpSpPr>
              <a:grpSpLocks/>
            </p:cNvGrpSpPr>
            <p:nvPr/>
          </p:nvGrpSpPr>
          <p:grpSpPr bwMode="auto">
            <a:xfrm>
              <a:off x="4438" y="3576"/>
              <a:ext cx="627" cy="432"/>
              <a:chOff x="8437" y="2137"/>
              <a:chExt cx="2520" cy="1200"/>
            </a:xfrm>
          </p:grpSpPr>
          <p:sp>
            <p:nvSpPr>
              <p:cNvPr id="14400" name="Rectangle 39"/>
              <p:cNvSpPr>
                <a:spLocks noChangeArrowheads="1"/>
              </p:cNvSpPr>
              <p:nvPr/>
            </p:nvSpPr>
            <p:spPr bwMode="auto">
              <a:xfrm>
                <a:off x="8437" y="2137"/>
                <a:ext cx="2520" cy="12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4401" name="Line 40"/>
              <p:cNvSpPr>
                <a:spLocks noChangeShapeType="1"/>
              </p:cNvSpPr>
              <p:nvPr/>
            </p:nvSpPr>
            <p:spPr bwMode="auto">
              <a:xfrm>
                <a:off x="8437" y="26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02" name="Line 41"/>
              <p:cNvSpPr>
                <a:spLocks noChangeShapeType="1"/>
              </p:cNvSpPr>
              <p:nvPr/>
            </p:nvSpPr>
            <p:spPr bwMode="auto">
              <a:xfrm>
                <a:off x="8437" y="30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03" name="Text Box 42"/>
              <p:cNvSpPr txBox="1">
                <a:spLocks noChangeArrowheads="1"/>
              </p:cNvSpPr>
              <p:nvPr/>
            </p:nvSpPr>
            <p:spPr bwMode="auto">
              <a:xfrm>
                <a:off x="8617" y="2317"/>
                <a:ext cx="200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Ville</a:t>
                </a:r>
              </a:p>
            </p:txBody>
          </p:sp>
        </p:grpSp>
        <p:sp>
          <p:nvSpPr>
            <p:cNvPr id="14356" name="Text Box 43"/>
            <p:cNvSpPr txBox="1">
              <a:spLocks noChangeArrowheads="1"/>
            </p:cNvSpPr>
            <p:nvPr/>
          </p:nvSpPr>
          <p:spPr bwMode="auto">
            <a:xfrm>
              <a:off x="1852" y="2568"/>
              <a:ext cx="314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4357" name="Rectangle 44"/>
            <p:cNvSpPr>
              <a:spLocks noChangeArrowheads="1"/>
            </p:cNvSpPr>
            <p:nvPr/>
          </p:nvSpPr>
          <p:spPr bwMode="auto">
            <a:xfrm>
              <a:off x="912" y="3576"/>
              <a:ext cx="940" cy="5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4358" name="Line 45"/>
            <p:cNvSpPr>
              <a:spLocks noChangeShapeType="1"/>
            </p:cNvSpPr>
            <p:nvPr/>
          </p:nvSpPr>
          <p:spPr bwMode="auto">
            <a:xfrm>
              <a:off x="912" y="3792"/>
              <a:ext cx="9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59" name="Line 46"/>
            <p:cNvSpPr>
              <a:spLocks noChangeShapeType="1"/>
            </p:cNvSpPr>
            <p:nvPr/>
          </p:nvSpPr>
          <p:spPr bwMode="auto">
            <a:xfrm>
              <a:off x="912" y="3984"/>
              <a:ext cx="9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60" name="Text Box 47"/>
            <p:cNvSpPr txBox="1">
              <a:spLocks noChangeArrowheads="1"/>
            </p:cNvSpPr>
            <p:nvPr/>
          </p:nvSpPr>
          <p:spPr bwMode="auto">
            <a:xfrm>
              <a:off x="912" y="3648"/>
              <a:ext cx="88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Passager</a:t>
              </a:r>
            </a:p>
          </p:txBody>
        </p:sp>
        <p:sp>
          <p:nvSpPr>
            <p:cNvPr id="14361" name="Line 48"/>
            <p:cNvSpPr>
              <a:spLocks noChangeShapeType="1"/>
            </p:cNvSpPr>
            <p:nvPr/>
          </p:nvSpPr>
          <p:spPr bwMode="auto">
            <a:xfrm flipV="1">
              <a:off x="1852" y="2568"/>
              <a:ext cx="6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62" name="Text Box 49"/>
            <p:cNvSpPr txBox="1">
              <a:spLocks noChangeArrowheads="1"/>
            </p:cNvSpPr>
            <p:nvPr/>
          </p:nvSpPr>
          <p:spPr bwMode="auto">
            <a:xfrm>
              <a:off x="2166" y="2568"/>
              <a:ext cx="31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14363" name="Text Box 50"/>
            <p:cNvSpPr txBox="1">
              <a:spLocks noChangeArrowheads="1"/>
            </p:cNvSpPr>
            <p:nvPr/>
          </p:nvSpPr>
          <p:spPr bwMode="auto">
            <a:xfrm>
              <a:off x="1774" y="2352"/>
              <a:ext cx="705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concerne</a:t>
              </a:r>
            </a:p>
          </p:txBody>
        </p:sp>
        <p:sp>
          <p:nvSpPr>
            <p:cNvPr id="14364" name="Rectangle 52"/>
            <p:cNvSpPr>
              <a:spLocks noChangeArrowheads="1"/>
            </p:cNvSpPr>
            <p:nvPr/>
          </p:nvSpPr>
          <p:spPr bwMode="auto">
            <a:xfrm>
              <a:off x="912" y="2112"/>
              <a:ext cx="9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4365" name="Line 53"/>
            <p:cNvSpPr>
              <a:spLocks noChangeShapeType="1"/>
            </p:cNvSpPr>
            <p:nvPr/>
          </p:nvSpPr>
          <p:spPr bwMode="auto">
            <a:xfrm>
              <a:off x="912" y="2328"/>
              <a:ext cx="9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66" name="Line 54"/>
            <p:cNvSpPr>
              <a:spLocks noChangeShapeType="1"/>
            </p:cNvSpPr>
            <p:nvPr/>
          </p:nvSpPr>
          <p:spPr bwMode="auto">
            <a:xfrm>
              <a:off x="912" y="2688"/>
              <a:ext cx="9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67" name="Text Box 55"/>
            <p:cNvSpPr txBox="1">
              <a:spLocks noChangeArrowheads="1"/>
            </p:cNvSpPr>
            <p:nvPr/>
          </p:nvSpPr>
          <p:spPr bwMode="auto">
            <a:xfrm>
              <a:off x="990" y="2184"/>
              <a:ext cx="72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Réservation</a:t>
              </a:r>
            </a:p>
          </p:txBody>
        </p:sp>
        <p:sp>
          <p:nvSpPr>
            <p:cNvPr id="14368" name="Text Box 56"/>
            <p:cNvSpPr txBox="1">
              <a:spLocks noChangeArrowheads="1"/>
            </p:cNvSpPr>
            <p:nvPr/>
          </p:nvSpPr>
          <p:spPr bwMode="auto">
            <a:xfrm>
              <a:off x="912" y="2688"/>
              <a:ext cx="86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Annuler( )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Confirmer( )</a:t>
              </a:r>
            </a:p>
          </p:txBody>
        </p:sp>
        <p:sp>
          <p:nvSpPr>
            <p:cNvPr id="14369" name="Rectangle 57"/>
            <p:cNvSpPr>
              <a:spLocks noChangeArrowheads="1"/>
            </p:cNvSpPr>
            <p:nvPr/>
          </p:nvSpPr>
          <p:spPr bwMode="auto">
            <a:xfrm>
              <a:off x="1008" y="768"/>
              <a:ext cx="941" cy="9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4370" name="Line 58"/>
            <p:cNvSpPr>
              <a:spLocks noChangeShapeType="1"/>
            </p:cNvSpPr>
            <p:nvPr/>
          </p:nvSpPr>
          <p:spPr bwMode="auto">
            <a:xfrm>
              <a:off x="1008" y="960"/>
              <a:ext cx="9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71" name="Line 59"/>
            <p:cNvSpPr>
              <a:spLocks noChangeShapeType="1"/>
            </p:cNvSpPr>
            <p:nvPr/>
          </p:nvSpPr>
          <p:spPr bwMode="auto">
            <a:xfrm>
              <a:off x="1008" y="1536"/>
              <a:ext cx="9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72" name="Text Box 60"/>
            <p:cNvSpPr txBox="1">
              <a:spLocks noChangeArrowheads="1"/>
            </p:cNvSpPr>
            <p:nvPr/>
          </p:nvSpPr>
          <p:spPr bwMode="auto">
            <a:xfrm>
              <a:off x="1008" y="816"/>
              <a:ext cx="88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Client</a:t>
              </a:r>
            </a:p>
          </p:txBody>
        </p:sp>
        <p:grpSp>
          <p:nvGrpSpPr>
            <p:cNvPr id="14373" name="Group 61"/>
            <p:cNvGrpSpPr>
              <a:grpSpLocks/>
            </p:cNvGrpSpPr>
            <p:nvPr/>
          </p:nvGrpSpPr>
          <p:grpSpPr bwMode="auto">
            <a:xfrm>
              <a:off x="1296" y="1680"/>
              <a:ext cx="713" cy="456"/>
              <a:chOff x="1777" y="10057"/>
              <a:chExt cx="1620" cy="1260"/>
            </a:xfrm>
          </p:grpSpPr>
          <p:sp>
            <p:nvSpPr>
              <p:cNvPr id="14396" name="Line 62"/>
              <p:cNvSpPr>
                <a:spLocks noChangeShapeType="1"/>
              </p:cNvSpPr>
              <p:nvPr/>
            </p:nvSpPr>
            <p:spPr bwMode="auto">
              <a:xfrm>
                <a:off x="1777" y="10057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7" name="Text Box 63"/>
              <p:cNvSpPr txBox="1">
                <a:spLocks noChangeArrowheads="1"/>
              </p:cNvSpPr>
              <p:nvPr/>
            </p:nvSpPr>
            <p:spPr bwMode="auto">
              <a:xfrm>
                <a:off x="1777" y="10417"/>
                <a:ext cx="1620" cy="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 effectué</a:t>
                </a:r>
              </a:p>
            </p:txBody>
          </p:sp>
          <p:sp>
            <p:nvSpPr>
              <p:cNvPr id="14398" name="Text Box 64"/>
              <p:cNvSpPr txBox="1">
                <a:spLocks noChangeArrowheads="1"/>
              </p:cNvSpPr>
              <p:nvPr/>
            </p:nvSpPr>
            <p:spPr bwMode="auto">
              <a:xfrm>
                <a:off x="1777" y="1077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fr-FR" altLang="fr-FR" sz="1200" b="0">
                    <a:latin typeface="Comic Sans MS" pitchFamily="66" charset="0"/>
                  </a:rPr>
                  <a:t>0..*</a:t>
                </a:r>
              </a:p>
            </p:txBody>
          </p:sp>
          <p:sp>
            <p:nvSpPr>
              <p:cNvPr id="14399" name="Text Box 65"/>
              <p:cNvSpPr txBox="1">
                <a:spLocks noChangeArrowheads="1"/>
              </p:cNvSpPr>
              <p:nvPr/>
            </p:nvSpPr>
            <p:spPr bwMode="auto">
              <a:xfrm>
                <a:off x="1777" y="10057"/>
                <a:ext cx="720" cy="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1</a:t>
                </a:r>
              </a:p>
            </p:txBody>
          </p:sp>
        </p:grpSp>
        <p:grpSp>
          <p:nvGrpSpPr>
            <p:cNvPr id="14374" name="Group 89"/>
            <p:cNvGrpSpPr>
              <a:grpSpLocks/>
            </p:cNvGrpSpPr>
            <p:nvPr/>
          </p:nvGrpSpPr>
          <p:grpSpPr bwMode="auto">
            <a:xfrm>
              <a:off x="1225" y="3000"/>
              <a:ext cx="706" cy="648"/>
              <a:chOff x="1225" y="3000"/>
              <a:chExt cx="706" cy="648"/>
            </a:xfrm>
          </p:grpSpPr>
          <p:sp>
            <p:nvSpPr>
              <p:cNvPr id="14391" name="Text Box 67"/>
              <p:cNvSpPr txBox="1">
                <a:spLocks noChangeArrowheads="1"/>
              </p:cNvSpPr>
              <p:nvPr/>
            </p:nvSpPr>
            <p:spPr bwMode="auto">
              <a:xfrm rot="10800000" flipV="1">
                <a:off x="1225" y="3000"/>
                <a:ext cx="392" cy="2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0..*</a:t>
                </a:r>
              </a:p>
            </p:txBody>
          </p:sp>
          <p:sp>
            <p:nvSpPr>
              <p:cNvPr id="14392" name="Line 68"/>
              <p:cNvSpPr>
                <a:spLocks noChangeShapeType="1"/>
              </p:cNvSpPr>
              <p:nvPr/>
            </p:nvSpPr>
            <p:spPr bwMode="auto">
              <a:xfrm>
                <a:off x="1225" y="300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93" name="Text Box 69"/>
              <p:cNvSpPr txBox="1">
                <a:spLocks noChangeArrowheads="1"/>
              </p:cNvSpPr>
              <p:nvPr/>
            </p:nvSpPr>
            <p:spPr bwMode="auto">
              <a:xfrm>
                <a:off x="1225" y="3432"/>
                <a:ext cx="314" cy="2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1</a:t>
                </a:r>
              </a:p>
            </p:txBody>
          </p:sp>
          <p:sp>
            <p:nvSpPr>
              <p:cNvPr id="14394" name="Text Box 70"/>
              <p:cNvSpPr txBox="1">
                <a:spLocks noChangeArrowheads="1"/>
              </p:cNvSpPr>
              <p:nvPr/>
            </p:nvSpPr>
            <p:spPr bwMode="auto">
              <a:xfrm>
                <a:off x="1225" y="3144"/>
                <a:ext cx="706" cy="2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concerne</a:t>
                </a:r>
              </a:p>
            </p:txBody>
          </p:sp>
          <p:sp>
            <p:nvSpPr>
              <p:cNvPr id="14395" name="AutoShape 71"/>
              <p:cNvSpPr>
                <a:spLocks noChangeArrowheads="1"/>
              </p:cNvSpPr>
              <p:nvPr/>
            </p:nvSpPr>
            <p:spPr bwMode="auto">
              <a:xfrm flipV="1">
                <a:off x="1303" y="3360"/>
                <a:ext cx="157" cy="72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</p:grpSp>
        <p:sp>
          <p:nvSpPr>
            <p:cNvPr id="14375" name="Line 72"/>
            <p:cNvSpPr>
              <a:spLocks noChangeShapeType="1"/>
            </p:cNvSpPr>
            <p:nvPr/>
          </p:nvSpPr>
          <p:spPr bwMode="auto">
            <a:xfrm>
              <a:off x="4751" y="3216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14376" name="Group 73"/>
            <p:cNvGrpSpPr>
              <a:grpSpLocks/>
            </p:cNvGrpSpPr>
            <p:nvPr/>
          </p:nvGrpSpPr>
          <p:grpSpPr bwMode="auto">
            <a:xfrm>
              <a:off x="2401" y="912"/>
              <a:ext cx="1253" cy="504"/>
              <a:chOff x="2137" y="1777"/>
              <a:chExt cx="2880" cy="1260"/>
            </a:xfrm>
          </p:grpSpPr>
          <p:grpSp>
            <p:nvGrpSpPr>
              <p:cNvPr id="14386" name="Group 74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14388" name="Rectangle 75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14389" name="Line 76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90" name="Line 77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14387" name="Text Box 78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sp>
          <p:nvSpPr>
            <p:cNvPr id="14377" name="Line 79"/>
            <p:cNvSpPr>
              <a:spLocks noChangeShapeType="1"/>
            </p:cNvSpPr>
            <p:nvPr/>
          </p:nvSpPr>
          <p:spPr bwMode="auto">
            <a:xfrm>
              <a:off x="2949" y="1416"/>
              <a:ext cx="0" cy="6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378" name="Text Box 80"/>
            <p:cNvSpPr txBox="1">
              <a:spLocks noChangeArrowheads="1"/>
            </p:cNvSpPr>
            <p:nvPr/>
          </p:nvSpPr>
          <p:spPr bwMode="auto">
            <a:xfrm>
              <a:off x="3027" y="1560"/>
              <a:ext cx="54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Propose</a:t>
              </a:r>
            </a:p>
          </p:txBody>
        </p:sp>
        <p:sp>
          <p:nvSpPr>
            <p:cNvPr id="14379" name="Text Box 81"/>
            <p:cNvSpPr txBox="1">
              <a:spLocks noChangeArrowheads="1"/>
            </p:cNvSpPr>
            <p:nvPr/>
          </p:nvSpPr>
          <p:spPr bwMode="auto">
            <a:xfrm>
              <a:off x="2949" y="1920"/>
              <a:ext cx="470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1..*</a:t>
              </a:r>
            </a:p>
          </p:txBody>
        </p:sp>
        <p:sp>
          <p:nvSpPr>
            <p:cNvPr id="14380" name="Text Box 82"/>
            <p:cNvSpPr txBox="1">
              <a:spLocks noChangeArrowheads="1"/>
            </p:cNvSpPr>
            <p:nvPr/>
          </p:nvSpPr>
          <p:spPr bwMode="auto">
            <a:xfrm>
              <a:off x="2949" y="1416"/>
              <a:ext cx="470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1..*</a:t>
              </a:r>
            </a:p>
          </p:txBody>
        </p:sp>
        <p:sp>
          <p:nvSpPr>
            <p:cNvPr id="14381" name="Text Box 83"/>
            <p:cNvSpPr txBox="1">
              <a:spLocks noChangeArrowheads="1"/>
            </p:cNvSpPr>
            <p:nvPr/>
          </p:nvSpPr>
          <p:spPr bwMode="auto">
            <a:xfrm>
              <a:off x="1008" y="960"/>
              <a:ext cx="864" cy="5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nom Prénom</a:t>
              </a:r>
            </a:p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adresse</a:t>
              </a:r>
            </a:p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téléphone</a:t>
              </a:r>
            </a:p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e-mail</a:t>
              </a:r>
            </a:p>
          </p:txBody>
        </p:sp>
        <p:sp>
          <p:nvSpPr>
            <p:cNvPr id="14382" name="Text Box 84"/>
            <p:cNvSpPr txBox="1">
              <a:spLocks noChangeArrowheads="1"/>
            </p:cNvSpPr>
            <p:nvPr/>
          </p:nvSpPr>
          <p:spPr bwMode="auto">
            <a:xfrm>
              <a:off x="2496" y="1152"/>
              <a:ext cx="528" cy="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nom</a:t>
              </a:r>
            </a:p>
          </p:txBody>
        </p:sp>
        <p:sp>
          <p:nvSpPr>
            <p:cNvPr id="14383" name="Text Box 85"/>
            <p:cNvSpPr txBox="1">
              <a:spLocks noChangeArrowheads="1"/>
            </p:cNvSpPr>
            <p:nvPr/>
          </p:nvSpPr>
          <p:spPr bwMode="auto">
            <a:xfrm>
              <a:off x="912" y="3840"/>
              <a:ext cx="864" cy="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nom Prénom</a:t>
              </a:r>
            </a:p>
          </p:txBody>
        </p:sp>
        <p:sp>
          <p:nvSpPr>
            <p:cNvPr id="14384" name="Text Box 86"/>
            <p:cNvSpPr txBox="1">
              <a:spLocks noChangeArrowheads="1"/>
            </p:cNvSpPr>
            <p:nvPr/>
          </p:nvSpPr>
          <p:spPr bwMode="auto">
            <a:xfrm>
              <a:off x="4464" y="3792"/>
              <a:ext cx="528" cy="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nom</a:t>
              </a:r>
            </a:p>
          </p:txBody>
        </p:sp>
        <p:sp>
          <p:nvSpPr>
            <p:cNvPr id="14385" name="Text Box 87"/>
            <p:cNvSpPr txBox="1">
              <a:spLocks noChangeArrowheads="1"/>
            </p:cNvSpPr>
            <p:nvPr/>
          </p:nvSpPr>
          <p:spPr bwMode="auto">
            <a:xfrm>
              <a:off x="1008" y="2400"/>
              <a:ext cx="768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date</a:t>
              </a:r>
            </a:p>
            <a:p>
              <a:pPr algn="l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fr-FR" altLang="fr-FR" sz="1200" b="0">
                  <a:latin typeface="Comic Sans MS" pitchFamily="66" charset="0"/>
                </a:rPr>
                <a:t>numéro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8" name="Group 56"/>
          <p:cNvGrpSpPr>
            <a:grpSpLocks/>
          </p:cNvGrpSpPr>
          <p:nvPr/>
        </p:nvGrpSpPr>
        <p:grpSpPr bwMode="auto">
          <a:xfrm>
            <a:off x="1981200" y="2590800"/>
            <a:ext cx="5257800" cy="800100"/>
            <a:chOff x="1248" y="1632"/>
            <a:chExt cx="3312" cy="504"/>
          </a:xfrm>
        </p:grpSpPr>
        <p:grpSp>
          <p:nvGrpSpPr>
            <p:cNvPr id="3096" name="Group 3"/>
            <p:cNvGrpSpPr>
              <a:grpSpLocks/>
            </p:cNvGrpSpPr>
            <p:nvPr/>
          </p:nvGrpSpPr>
          <p:grpSpPr bwMode="auto">
            <a:xfrm>
              <a:off x="1248" y="1632"/>
              <a:ext cx="1152" cy="504"/>
              <a:chOff x="2137" y="1777"/>
              <a:chExt cx="2880" cy="1260"/>
            </a:xfrm>
          </p:grpSpPr>
          <p:grpSp>
            <p:nvGrpSpPr>
              <p:cNvPr id="3106" name="Group 4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2" name="Rectangle 5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3109" name="Line 6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" name="Line 7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107" name="Text Box 8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grpSp>
          <p:nvGrpSpPr>
            <p:cNvPr id="3097" name="Group 9"/>
            <p:cNvGrpSpPr>
              <a:grpSpLocks/>
            </p:cNvGrpSpPr>
            <p:nvPr/>
          </p:nvGrpSpPr>
          <p:grpSpPr bwMode="auto">
            <a:xfrm>
              <a:off x="3912" y="1632"/>
              <a:ext cx="648" cy="504"/>
              <a:chOff x="2137" y="1777"/>
              <a:chExt cx="2880" cy="1260"/>
            </a:xfrm>
          </p:grpSpPr>
          <p:grpSp>
            <p:nvGrpSpPr>
              <p:cNvPr id="3101" name="Group 10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3103" name="Rectangle 11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3104" name="Line 12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05" name="Line 13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102" name="Text Box 14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</p:grpSp>
        <p:sp>
          <p:nvSpPr>
            <p:cNvPr id="3098" name="Line 15"/>
            <p:cNvSpPr>
              <a:spLocks noChangeShapeType="1"/>
            </p:cNvSpPr>
            <p:nvPr/>
          </p:nvSpPr>
          <p:spPr bwMode="auto">
            <a:xfrm>
              <a:off x="2400" y="1920"/>
              <a:ext cx="15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099" name="Text Box 16"/>
            <p:cNvSpPr txBox="1">
              <a:spLocks noChangeArrowheads="1"/>
            </p:cNvSpPr>
            <p:nvPr/>
          </p:nvSpPr>
          <p:spPr bwMode="auto">
            <a:xfrm>
              <a:off x="2616" y="1704"/>
              <a:ext cx="108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Propose</a:t>
              </a:r>
            </a:p>
          </p:txBody>
        </p:sp>
        <p:sp>
          <p:nvSpPr>
            <p:cNvPr id="3100" name="Text Box 17"/>
            <p:cNvSpPr txBox="1">
              <a:spLocks noChangeArrowheads="1"/>
            </p:cNvSpPr>
            <p:nvPr/>
          </p:nvSpPr>
          <p:spPr bwMode="auto">
            <a:xfrm>
              <a:off x="3504" y="1776"/>
              <a:ext cx="43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/>
                <a:t>1..*</a:t>
              </a:r>
            </a:p>
          </p:txBody>
        </p:sp>
      </p:grp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533400" y="9144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>
                <a:latin typeface="Comic Sans MS" pitchFamily="66" charset="0"/>
              </a:rPr>
              <a:t> Modélisation de la phrase :</a:t>
            </a:r>
            <a:r>
              <a:rPr lang="fr-FR" altLang="fr-FR" b="0"/>
              <a:t>	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>
                <a:solidFill>
                  <a:srgbClr val="0000FF"/>
                </a:solidFill>
                <a:latin typeface="Comic Sans MS" pitchFamily="66" charset="0"/>
              </a:rPr>
              <a:t>1° Des compagnies aériennes proposent différents vols.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85800" y="19812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fr-FR" altLang="fr-FR" sz="1800" i="1">
                <a:latin typeface="Comic Sans MS" pitchFamily="66" charset="0"/>
              </a:rPr>
              <a:t>CompagnieAerienne</a:t>
            </a:r>
            <a:r>
              <a:rPr lang="fr-FR" altLang="fr-FR" sz="1800" b="0">
                <a:latin typeface="Comic Sans MS" pitchFamily="66" charset="0"/>
              </a:rPr>
              <a:t> et </a:t>
            </a:r>
            <a:r>
              <a:rPr lang="fr-FR" altLang="fr-FR" sz="1800" i="1">
                <a:latin typeface="Comic Sans MS" pitchFamily="66" charset="0"/>
              </a:rPr>
              <a:t>Vols</a:t>
            </a:r>
            <a:r>
              <a:rPr lang="fr-FR" altLang="fr-FR" sz="1800" b="0">
                <a:latin typeface="Comic Sans MS" pitchFamily="66" charset="0"/>
              </a:rPr>
              <a:t> sont 2 objets métiers : 2 classes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304800" y="4191000"/>
            <a:ext cx="8443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fr-FR" altLang="fr-FR" sz="1600" dirty="0">
                <a:solidFill>
                  <a:srgbClr val="FF0000"/>
                </a:solidFill>
                <a:latin typeface="Comic Sans MS" pitchFamily="66" charset="0"/>
              </a:rPr>
              <a:t>Un vol est réalisé par une seule compagnie mais partagé par </a:t>
            </a:r>
            <a:r>
              <a:rPr lang="fr-FR" altLang="fr-FR" sz="1600" u="sng" dirty="0">
                <a:solidFill>
                  <a:srgbClr val="FF0000"/>
                </a:solidFill>
                <a:latin typeface="Comic Sans MS" pitchFamily="66" charset="0"/>
              </a:rPr>
              <a:t>plusieurs affréteurs</a:t>
            </a:r>
          </a:p>
        </p:txBody>
      </p:sp>
      <p:grpSp>
        <p:nvGrpSpPr>
          <p:cNvPr id="3110" name="Group 38"/>
          <p:cNvGrpSpPr>
            <a:grpSpLocks/>
          </p:cNvGrpSpPr>
          <p:nvPr/>
        </p:nvGrpSpPr>
        <p:grpSpPr bwMode="auto">
          <a:xfrm>
            <a:off x="1371600" y="5029200"/>
            <a:ext cx="5257800" cy="800100"/>
            <a:chOff x="2137" y="1777"/>
            <a:chExt cx="8280" cy="1260"/>
          </a:xfrm>
        </p:grpSpPr>
        <p:grpSp>
          <p:nvGrpSpPr>
            <p:cNvPr id="3079" name="Group 39"/>
            <p:cNvGrpSpPr>
              <a:grpSpLocks/>
            </p:cNvGrpSpPr>
            <p:nvPr/>
          </p:nvGrpSpPr>
          <p:grpSpPr bwMode="auto">
            <a:xfrm>
              <a:off x="2137" y="1777"/>
              <a:ext cx="2880" cy="1260"/>
              <a:chOff x="2137" y="1777"/>
              <a:chExt cx="2880" cy="1260"/>
            </a:xfrm>
          </p:grpSpPr>
          <p:grpSp>
            <p:nvGrpSpPr>
              <p:cNvPr id="4" name="Group 40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3093" name="Rectangle 41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3094" name="Line 42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095" name="Line 43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092" name="Text Box 44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grpSp>
          <p:nvGrpSpPr>
            <p:cNvPr id="3080" name="Group 45"/>
            <p:cNvGrpSpPr>
              <a:grpSpLocks/>
            </p:cNvGrpSpPr>
            <p:nvPr/>
          </p:nvGrpSpPr>
          <p:grpSpPr bwMode="auto">
            <a:xfrm>
              <a:off x="8797" y="1777"/>
              <a:ext cx="1620" cy="1260"/>
              <a:chOff x="2137" y="1777"/>
              <a:chExt cx="2880" cy="1260"/>
            </a:xfrm>
          </p:grpSpPr>
          <p:grpSp>
            <p:nvGrpSpPr>
              <p:cNvPr id="3086" name="Group 46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3088" name="Rectangle 47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3089" name="Line 48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" name="Line 49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087" name="Text Box 50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</p:grpSp>
        <p:sp>
          <p:nvSpPr>
            <p:cNvPr id="3081" name="Line 51"/>
            <p:cNvSpPr>
              <a:spLocks noChangeShapeType="1"/>
            </p:cNvSpPr>
            <p:nvPr/>
          </p:nvSpPr>
          <p:spPr bwMode="auto">
            <a:xfrm>
              <a:off x="5017" y="2497"/>
              <a:ext cx="3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082" name="Text Box 52"/>
            <p:cNvSpPr txBox="1">
              <a:spLocks noChangeArrowheads="1"/>
            </p:cNvSpPr>
            <p:nvPr/>
          </p:nvSpPr>
          <p:spPr bwMode="auto">
            <a:xfrm>
              <a:off x="5557" y="1957"/>
              <a:ext cx="27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Propose</a:t>
              </a:r>
            </a:p>
          </p:txBody>
        </p:sp>
        <p:sp>
          <p:nvSpPr>
            <p:cNvPr id="3083" name="Text Box 53"/>
            <p:cNvSpPr txBox="1">
              <a:spLocks noChangeArrowheads="1"/>
            </p:cNvSpPr>
            <p:nvPr/>
          </p:nvSpPr>
          <p:spPr bwMode="auto">
            <a:xfrm>
              <a:off x="7717" y="2137"/>
              <a:ext cx="108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/>
                <a:t>1..*</a:t>
              </a:r>
            </a:p>
          </p:txBody>
        </p:sp>
        <p:sp>
          <p:nvSpPr>
            <p:cNvPr id="3084" name="Text Box 54"/>
            <p:cNvSpPr txBox="1">
              <a:spLocks noChangeArrowheads="1"/>
            </p:cNvSpPr>
            <p:nvPr/>
          </p:nvSpPr>
          <p:spPr bwMode="auto">
            <a:xfrm>
              <a:off x="5017" y="2497"/>
              <a:ext cx="27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affréteur</a:t>
              </a:r>
            </a:p>
          </p:txBody>
        </p:sp>
        <p:sp>
          <p:nvSpPr>
            <p:cNvPr id="3085" name="Text Box 55"/>
            <p:cNvSpPr txBox="1">
              <a:spLocks noChangeArrowheads="1"/>
            </p:cNvSpPr>
            <p:nvPr/>
          </p:nvSpPr>
          <p:spPr bwMode="auto">
            <a:xfrm>
              <a:off x="5017" y="2137"/>
              <a:ext cx="108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/>
                <a:t>1..*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autoUpdateAnimBg="0"/>
      <p:bldP spid="3091" grpId="0" autoUpdateAnimBg="0"/>
      <p:bldP spid="310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 la phrase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2° Un vol est ouvert à la réservation et fermé sur ordre de la compagnie.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0" y="2514600"/>
            <a:ext cx="9144000" cy="1369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Tout objet peut avoir un état (diagramme d’états). 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Dans un diagramme de classes tout concept dynamique est modélisé par une opération.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 Il faut représenter la 2° phrase par 2 opérations : </a:t>
            </a:r>
            <a:r>
              <a:rPr lang="fr-FR" altLang="fr-FR" sz="1600" i="1" dirty="0" err="1">
                <a:solidFill>
                  <a:srgbClr val="0000FF"/>
                </a:solidFill>
                <a:latin typeface="Comic Sans MS" pitchFamily="66" charset="0"/>
              </a:rPr>
              <a:t>ouvrirReservation</a:t>
            </a:r>
            <a:r>
              <a:rPr lang="fr-FR" altLang="fr-FR" sz="1600" i="1" dirty="0">
                <a:solidFill>
                  <a:srgbClr val="0000FF"/>
                </a:solidFill>
                <a:latin typeface="Comic Sans MS" pitchFamily="66" charset="0"/>
              </a:rPr>
              <a:t>( )</a:t>
            </a:r>
            <a:r>
              <a:rPr lang="fr-FR" altLang="fr-FR" sz="1400" b="0" dirty="0">
                <a:latin typeface="Comic Sans MS" pitchFamily="66" charset="0"/>
              </a:rPr>
              <a:t> et </a:t>
            </a:r>
            <a:r>
              <a:rPr lang="fr-FR" altLang="fr-FR" sz="1600" i="1" dirty="0" err="1">
                <a:solidFill>
                  <a:srgbClr val="0000FF"/>
                </a:solidFill>
                <a:latin typeface="Comic Sans MS" pitchFamily="66" charset="0"/>
              </a:rPr>
              <a:t>fermerReservation</a:t>
            </a:r>
            <a:r>
              <a:rPr lang="fr-FR" altLang="fr-FR" sz="1800" i="1" dirty="0">
                <a:solidFill>
                  <a:srgbClr val="0000FF"/>
                </a:solidFill>
                <a:latin typeface="Comic Sans MS" pitchFamily="66" charset="0"/>
              </a:rPr>
              <a:t>( )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Dans quelle classe ?   Responsabilité d’une classe</a:t>
            </a:r>
          </a:p>
        </p:txBody>
      </p:sp>
      <p:grpSp>
        <p:nvGrpSpPr>
          <p:cNvPr id="4135" name="Group 39"/>
          <p:cNvGrpSpPr>
            <a:grpSpLocks/>
          </p:cNvGrpSpPr>
          <p:nvPr/>
        </p:nvGrpSpPr>
        <p:grpSpPr bwMode="auto">
          <a:xfrm>
            <a:off x="1371600" y="1600200"/>
            <a:ext cx="5943600" cy="914400"/>
            <a:chOff x="2137" y="3577"/>
            <a:chExt cx="9360" cy="1440"/>
          </a:xfrm>
        </p:grpSpPr>
        <p:grpSp>
          <p:nvGrpSpPr>
            <p:cNvPr id="4121" name="Group 40"/>
            <p:cNvGrpSpPr>
              <a:grpSpLocks/>
            </p:cNvGrpSpPr>
            <p:nvPr/>
          </p:nvGrpSpPr>
          <p:grpSpPr bwMode="auto">
            <a:xfrm>
              <a:off x="2137" y="3577"/>
              <a:ext cx="2880" cy="1260"/>
              <a:chOff x="2137" y="1777"/>
              <a:chExt cx="2880" cy="1260"/>
            </a:xfrm>
          </p:grpSpPr>
          <p:grpSp>
            <p:nvGrpSpPr>
              <p:cNvPr id="2" name="Group 41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4137" name="Rectangle 42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4138" name="Line 43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139" name="Line 44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4136" name="Text Box 45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sp>
          <p:nvSpPr>
            <p:cNvPr id="4122" name="Line 46"/>
            <p:cNvSpPr>
              <a:spLocks noChangeShapeType="1"/>
            </p:cNvSpPr>
            <p:nvPr/>
          </p:nvSpPr>
          <p:spPr bwMode="auto">
            <a:xfrm>
              <a:off x="5017" y="4297"/>
              <a:ext cx="3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23" name="Text Box 47"/>
            <p:cNvSpPr txBox="1">
              <a:spLocks noChangeArrowheads="1"/>
            </p:cNvSpPr>
            <p:nvPr/>
          </p:nvSpPr>
          <p:spPr bwMode="auto">
            <a:xfrm>
              <a:off x="5557" y="3757"/>
              <a:ext cx="27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Propose</a:t>
              </a:r>
            </a:p>
          </p:txBody>
        </p:sp>
        <p:sp>
          <p:nvSpPr>
            <p:cNvPr id="4124" name="Text Box 48"/>
            <p:cNvSpPr txBox="1">
              <a:spLocks noChangeArrowheads="1"/>
            </p:cNvSpPr>
            <p:nvPr/>
          </p:nvSpPr>
          <p:spPr bwMode="auto">
            <a:xfrm>
              <a:off x="7717" y="3937"/>
              <a:ext cx="108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/>
                <a:t>1..*</a:t>
              </a:r>
            </a:p>
          </p:txBody>
        </p:sp>
        <p:sp>
          <p:nvSpPr>
            <p:cNvPr id="4125" name="Text Box 49"/>
            <p:cNvSpPr txBox="1">
              <a:spLocks noChangeArrowheads="1"/>
            </p:cNvSpPr>
            <p:nvPr/>
          </p:nvSpPr>
          <p:spPr bwMode="auto">
            <a:xfrm>
              <a:off x="5017" y="4297"/>
              <a:ext cx="27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affréteur</a:t>
              </a:r>
            </a:p>
          </p:txBody>
        </p:sp>
        <p:sp>
          <p:nvSpPr>
            <p:cNvPr id="4126" name="Text Box 50"/>
            <p:cNvSpPr txBox="1">
              <a:spLocks noChangeArrowheads="1"/>
            </p:cNvSpPr>
            <p:nvPr/>
          </p:nvSpPr>
          <p:spPr bwMode="auto">
            <a:xfrm>
              <a:off x="5017" y="3937"/>
              <a:ext cx="108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/>
                <a:t>1..*</a:t>
              </a:r>
            </a:p>
          </p:txBody>
        </p:sp>
        <p:grpSp>
          <p:nvGrpSpPr>
            <p:cNvPr id="4127" name="Group 51"/>
            <p:cNvGrpSpPr>
              <a:grpSpLocks/>
            </p:cNvGrpSpPr>
            <p:nvPr/>
          </p:nvGrpSpPr>
          <p:grpSpPr bwMode="auto">
            <a:xfrm>
              <a:off x="8797" y="3577"/>
              <a:ext cx="2700" cy="1440"/>
              <a:chOff x="8797" y="3577"/>
              <a:chExt cx="2700" cy="1440"/>
            </a:xfrm>
          </p:grpSpPr>
          <p:grpSp>
            <p:nvGrpSpPr>
              <p:cNvPr id="4128" name="Group 52"/>
              <p:cNvGrpSpPr>
                <a:grpSpLocks/>
              </p:cNvGrpSpPr>
              <p:nvPr/>
            </p:nvGrpSpPr>
            <p:grpSpPr bwMode="auto">
              <a:xfrm>
                <a:off x="8797" y="3577"/>
                <a:ext cx="2520" cy="1440"/>
                <a:chOff x="2137" y="1777"/>
                <a:chExt cx="2880" cy="1260"/>
              </a:xfrm>
            </p:grpSpPr>
            <p:grpSp>
              <p:nvGrpSpPr>
                <p:cNvPr id="4130" name="Group 53"/>
                <p:cNvGrpSpPr>
                  <a:grpSpLocks/>
                </p:cNvGrpSpPr>
                <p:nvPr/>
              </p:nvGrpSpPr>
              <p:grpSpPr bwMode="auto">
                <a:xfrm>
                  <a:off x="2137" y="1777"/>
                  <a:ext cx="2880" cy="1260"/>
                  <a:chOff x="2137" y="1777"/>
                  <a:chExt cx="2340" cy="1260"/>
                </a:xfrm>
              </p:grpSpPr>
              <p:sp>
                <p:nvSpPr>
                  <p:cNvPr id="4132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137" y="1777"/>
                    <a:ext cx="2340" cy="126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fr-FR" altLang="fr-FR"/>
                  </a:p>
                </p:txBody>
              </p:sp>
              <p:sp>
                <p:nvSpPr>
                  <p:cNvPr id="4133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137" y="2317"/>
                    <a:ext cx="23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4134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137" y="2677"/>
                    <a:ext cx="234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  <p:sp>
              <p:nvSpPr>
                <p:cNvPr id="413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317" y="1957"/>
                  <a:ext cx="2700" cy="3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0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fr-FR" altLang="fr-FR" sz="1200" b="0">
                      <a:latin typeface="Comic Sans MS" pitchFamily="66" charset="0"/>
                    </a:rPr>
                    <a:t>Vol</a:t>
                  </a:r>
                </a:p>
              </p:txBody>
            </p:sp>
          </p:grpSp>
          <p:sp>
            <p:nvSpPr>
              <p:cNvPr id="4129" name="Text Box 58"/>
              <p:cNvSpPr txBox="1">
                <a:spLocks noChangeArrowheads="1"/>
              </p:cNvSpPr>
              <p:nvPr/>
            </p:nvSpPr>
            <p:spPr bwMode="auto">
              <a:xfrm>
                <a:off x="8797" y="4117"/>
                <a:ext cx="27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 dirty="0">
                    <a:latin typeface="Comic Sans MS" pitchFamily="66" charset="0"/>
                  </a:rPr>
                  <a:t>état (ouvert, fermé)</a:t>
                </a:r>
              </a:p>
            </p:txBody>
          </p:sp>
        </p:grpSp>
      </p:grpSp>
      <p:grpSp>
        <p:nvGrpSpPr>
          <p:cNvPr id="4155" name="Group 59"/>
          <p:cNvGrpSpPr>
            <a:grpSpLocks/>
          </p:cNvGrpSpPr>
          <p:nvPr/>
        </p:nvGrpSpPr>
        <p:grpSpPr bwMode="auto">
          <a:xfrm>
            <a:off x="1371600" y="4114800"/>
            <a:ext cx="5943600" cy="1257300"/>
            <a:chOff x="1597" y="5737"/>
            <a:chExt cx="9360" cy="1980"/>
          </a:xfrm>
        </p:grpSpPr>
        <p:grpSp>
          <p:nvGrpSpPr>
            <p:cNvPr id="4103" name="Group 60"/>
            <p:cNvGrpSpPr>
              <a:grpSpLocks/>
            </p:cNvGrpSpPr>
            <p:nvPr/>
          </p:nvGrpSpPr>
          <p:grpSpPr bwMode="auto">
            <a:xfrm>
              <a:off x="1597" y="5737"/>
              <a:ext cx="2880" cy="1260"/>
              <a:chOff x="2137" y="1777"/>
              <a:chExt cx="2880" cy="1260"/>
            </a:xfrm>
          </p:grpSpPr>
          <p:grpSp>
            <p:nvGrpSpPr>
              <p:cNvPr id="3" name="Group 61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4118" name="Rectangle 62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4119" name="Line 63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4120" name="Line 64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4117" name="Text Box 65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grpSp>
          <p:nvGrpSpPr>
            <p:cNvPr id="4104" name="Group 66"/>
            <p:cNvGrpSpPr>
              <a:grpSpLocks/>
            </p:cNvGrpSpPr>
            <p:nvPr/>
          </p:nvGrpSpPr>
          <p:grpSpPr bwMode="auto">
            <a:xfrm>
              <a:off x="4477" y="5917"/>
              <a:ext cx="3780" cy="1080"/>
              <a:chOff x="4477" y="5917"/>
              <a:chExt cx="3780" cy="1080"/>
            </a:xfrm>
          </p:grpSpPr>
          <p:sp>
            <p:nvSpPr>
              <p:cNvPr id="4111" name="Line 67"/>
              <p:cNvSpPr>
                <a:spLocks noChangeShapeType="1"/>
              </p:cNvSpPr>
              <p:nvPr/>
            </p:nvSpPr>
            <p:spPr bwMode="auto">
              <a:xfrm>
                <a:off x="4477" y="6457"/>
                <a:ext cx="37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2" name="Text Box 68"/>
              <p:cNvSpPr txBox="1">
                <a:spLocks noChangeArrowheads="1"/>
              </p:cNvSpPr>
              <p:nvPr/>
            </p:nvSpPr>
            <p:spPr bwMode="auto">
              <a:xfrm>
                <a:off x="5017" y="5917"/>
                <a:ext cx="27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Propose</a:t>
                </a:r>
              </a:p>
            </p:txBody>
          </p:sp>
          <p:sp>
            <p:nvSpPr>
              <p:cNvPr id="4113" name="Text Box 69"/>
              <p:cNvSpPr txBox="1">
                <a:spLocks noChangeArrowheads="1"/>
              </p:cNvSpPr>
              <p:nvPr/>
            </p:nvSpPr>
            <p:spPr bwMode="auto">
              <a:xfrm>
                <a:off x="7177" y="6097"/>
                <a:ext cx="1080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fr-FR" altLang="fr-FR" sz="1200" b="0"/>
                  <a:t>1..*</a:t>
                </a:r>
              </a:p>
            </p:txBody>
          </p:sp>
          <p:sp>
            <p:nvSpPr>
              <p:cNvPr id="4" name="Text Box 70"/>
              <p:cNvSpPr txBox="1">
                <a:spLocks noChangeArrowheads="1"/>
              </p:cNvSpPr>
              <p:nvPr/>
            </p:nvSpPr>
            <p:spPr bwMode="auto">
              <a:xfrm>
                <a:off x="4477" y="6457"/>
                <a:ext cx="27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affréteur</a:t>
                </a:r>
              </a:p>
            </p:txBody>
          </p:sp>
          <p:sp>
            <p:nvSpPr>
              <p:cNvPr id="4115" name="Text Box 71"/>
              <p:cNvSpPr txBox="1">
                <a:spLocks noChangeArrowheads="1"/>
              </p:cNvSpPr>
              <p:nvPr/>
            </p:nvSpPr>
            <p:spPr bwMode="auto">
              <a:xfrm>
                <a:off x="4477" y="6097"/>
                <a:ext cx="1080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/>
                  <a:t>1..*</a:t>
                </a:r>
              </a:p>
            </p:txBody>
          </p:sp>
        </p:grpSp>
        <p:grpSp>
          <p:nvGrpSpPr>
            <p:cNvPr id="4105" name="Group 72"/>
            <p:cNvGrpSpPr>
              <a:grpSpLocks/>
            </p:cNvGrpSpPr>
            <p:nvPr/>
          </p:nvGrpSpPr>
          <p:grpSpPr bwMode="auto">
            <a:xfrm>
              <a:off x="8257" y="5737"/>
              <a:ext cx="2700" cy="1980"/>
              <a:chOff x="8257" y="5737"/>
              <a:chExt cx="2700" cy="1980"/>
            </a:xfrm>
          </p:grpSpPr>
          <p:sp>
            <p:nvSpPr>
              <p:cNvPr id="4106" name="Rectangle 73"/>
              <p:cNvSpPr>
                <a:spLocks noChangeArrowheads="1"/>
              </p:cNvSpPr>
              <p:nvPr/>
            </p:nvSpPr>
            <p:spPr bwMode="auto">
              <a:xfrm>
                <a:off x="8257" y="5737"/>
                <a:ext cx="2520" cy="19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4107" name="Line 74"/>
              <p:cNvSpPr>
                <a:spLocks noChangeShapeType="1"/>
              </p:cNvSpPr>
              <p:nvPr/>
            </p:nvSpPr>
            <p:spPr bwMode="auto">
              <a:xfrm>
                <a:off x="8257" y="62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08" name="Line 75"/>
              <p:cNvSpPr>
                <a:spLocks noChangeShapeType="1"/>
              </p:cNvSpPr>
              <p:nvPr/>
            </p:nvSpPr>
            <p:spPr bwMode="auto">
              <a:xfrm>
                <a:off x="8257" y="66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09" name="Text Box 76"/>
              <p:cNvSpPr txBox="1">
                <a:spLocks noChangeArrowheads="1"/>
              </p:cNvSpPr>
              <p:nvPr/>
            </p:nvSpPr>
            <p:spPr bwMode="auto">
              <a:xfrm>
                <a:off x="8437" y="5917"/>
                <a:ext cx="2002" cy="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  <p:sp>
            <p:nvSpPr>
              <p:cNvPr id="4110" name="Text Box 77"/>
              <p:cNvSpPr txBox="1">
                <a:spLocks noChangeArrowheads="1"/>
              </p:cNvSpPr>
              <p:nvPr/>
            </p:nvSpPr>
            <p:spPr bwMode="auto">
              <a:xfrm>
                <a:off x="8257" y="6637"/>
                <a:ext cx="270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ouvrirVol(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fermerVol( )</a:t>
                </a:r>
              </a:p>
            </p:txBody>
          </p:sp>
        </p:grpSp>
      </p:grp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609600" y="5410200"/>
            <a:ext cx="8534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Les opérations sont déclarées dans l’objet dans lequel  elles doivent s’exécuter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Les autres pourront déclencher ces opérations par envoi de messages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La classe </a:t>
            </a:r>
            <a:r>
              <a:rPr lang="fr-FR" altLang="fr-FR" sz="1400" b="0" dirty="0" err="1">
                <a:latin typeface="Comic Sans MS" pitchFamily="66" charset="0"/>
              </a:rPr>
              <a:t>CompagnieAerienne</a:t>
            </a:r>
            <a:r>
              <a:rPr lang="fr-FR" altLang="fr-FR" sz="1400" b="0" dirty="0">
                <a:latin typeface="Comic Sans MS" pitchFamily="66" charset="0"/>
              </a:rPr>
              <a:t> a une association avec la classe vol.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 autoUpdateAnimBg="0"/>
      <p:bldP spid="4116" grpId="0" autoUpdateAnimBg="0"/>
      <p:bldP spid="419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7° Un vol a un jour et une heure de départ et un jour et une heure d’arrivée.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1000" y="1981200"/>
            <a:ext cx="838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Les dates et les heures de départ et d’arrivée ne représentent que des valeurs : </a:t>
            </a:r>
            <a:r>
              <a:rPr lang="fr-FR" altLang="fr-FR" sz="2000" u="sng" dirty="0">
                <a:solidFill>
                  <a:srgbClr val="990033"/>
                </a:solidFill>
                <a:latin typeface="Comic Sans MS" pitchFamily="66" charset="0"/>
              </a:rPr>
              <a:t>attributs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.</a:t>
            </a:r>
          </a:p>
        </p:txBody>
      </p:sp>
      <p:grpSp>
        <p:nvGrpSpPr>
          <p:cNvPr id="5164" name="Group 44"/>
          <p:cNvGrpSpPr>
            <a:grpSpLocks/>
          </p:cNvGrpSpPr>
          <p:nvPr/>
        </p:nvGrpSpPr>
        <p:grpSpPr bwMode="auto">
          <a:xfrm>
            <a:off x="1066800" y="2895600"/>
            <a:ext cx="5943600" cy="1828800"/>
            <a:chOff x="1957" y="8437"/>
            <a:chExt cx="9360" cy="2880"/>
          </a:xfrm>
        </p:grpSpPr>
        <p:grpSp>
          <p:nvGrpSpPr>
            <p:cNvPr id="5126" name="Group 45"/>
            <p:cNvGrpSpPr>
              <a:grpSpLocks/>
            </p:cNvGrpSpPr>
            <p:nvPr/>
          </p:nvGrpSpPr>
          <p:grpSpPr bwMode="auto">
            <a:xfrm>
              <a:off x="1957" y="8437"/>
              <a:ext cx="2880" cy="1260"/>
              <a:chOff x="2137" y="1777"/>
              <a:chExt cx="2880" cy="1260"/>
            </a:xfrm>
          </p:grpSpPr>
          <p:grpSp>
            <p:nvGrpSpPr>
              <p:cNvPr id="5140" name="Group 46"/>
              <p:cNvGrpSpPr>
                <a:grpSpLocks/>
              </p:cNvGrpSpPr>
              <p:nvPr/>
            </p:nvGrpSpPr>
            <p:grpSpPr bwMode="auto">
              <a:xfrm>
                <a:off x="2137" y="1777"/>
                <a:ext cx="2880" cy="1260"/>
                <a:chOff x="2137" y="1777"/>
                <a:chExt cx="2340" cy="1260"/>
              </a:xfrm>
            </p:grpSpPr>
            <p:sp>
              <p:nvSpPr>
                <p:cNvPr id="5142" name="Rectangle 47"/>
                <p:cNvSpPr>
                  <a:spLocks noChangeArrowheads="1"/>
                </p:cNvSpPr>
                <p:nvPr/>
              </p:nvSpPr>
              <p:spPr bwMode="auto">
                <a:xfrm>
                  <a:off x="2137" y="1777"/>
                  <a:ext cx="2340" cy="12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5143" name="Line 48"/>
                <p:cNvSpPr>
                  <a:spLocks noChangeShapeType="1"/>
                </p:cNvSpPr>
                <p:nvPr/>
              </p:nvSpPr>
              <p:spPr bwMode="auto">
                <a:xfrm>
                  <a:off x="2137" y="231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144" name="Line 49"/>
                <p:cNvSpPr>
                  <a:spLocks noChangeShapeType="1"/>
                </p:cNvSpPr>
                <p:nvPr/>
              </p:nvSpPr>
              <p:spPr bwMode="auto">
                <a:xfrm>
                  <a:off x="2137" y="2677"/>
                  <a:ext cx="23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141" name="Text Box 50"/>
              <p:cNvSpPr txBox="1">
                <a:spLocks noChangeArrowheads="1"/>
              </p:cNvSpPr>
              <p:nvPr/>
            </p:nvSpPr>
            <p:spPr bwMode="auto">
              <a:xfrm>
                <a:off x="2317" y="1957"/>
                <a:ext cx="27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CompagnieAerinne</a:t>
                </a:r>
              </a:p>
            </p:txBody>
          </p:sp>
        </p:grpSp>
        <p:grpSp>
          <p:nvGrpSpPr>
            <p:cNvPr id="5127" name="Group 51"/>
            <p:cNvGrpSpPr>
              <a:grpSpLocks/>
            </p:cNvGrpSpPr>
            <p:nvPr/>
          </p:nvGrpSpPr>
          <p:grpSpPr bwMode="auto">
            <a:xfrm>
              <a:off x="4837" y="8617"/>
              <a:ext cx="3780" cy="1080"/>
              <a:chOff x="4477" y="5917"/>
              <a:chExt cx="3780" cy="1080"/>
            </a:xfrm>
          </p:grpSpPr>
          <p:sp>
            <p:nvSpPr>
              <p:cNvPr id="5135" name="Line 52"/>
              <p:cNvSpPr>
                <a:spLocks noChangeShapeType="1"/>
              </p:cNvSpPr>
              <p:nvPr/>
            </p:nvSpPr>
            <p:spPr bwMode="auto">
              <a:xfrm>
                <a:off x="4477" y="6457"/>
                <a:ext cx="37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36" name="Text Box 53"/>
              <p:cNvSpPr txBox="1">
                <a:spLocks noChangeArrowheads="1"/>
              </p:cNvSpPr>
              <p:nvPr/>
            </p:nvSpPr>
            <p:spPr bwMode="auto">
              <a:xfrm>
                <a:off x="5017" y="5917"/>
                <a:ext cx="27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Propose</a:t>
                </a:r>
              </a:p>
            </p:txBody>
          </p:sp>
          <p:sp>
            <p:nvSpPr>
              <p:cNvPr id="5137" name="Text Box 54"/>
              <p:cNvSpPr txBox="1">
                <a:spLocks noChangeArrowheads="1"/>
              </p:cNvSpPr>
              <p:nvPr/>
            </p:nvSpPr>
            <p:spPr bwMode="auto">
              <a:xfrm>
                <a:off x="7177" y="6097"/>
                <a:ext cx="1080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fr-FR" altLang="fr-FR" sz="1200" b="0"/>
                  <a:t>1..*</a:t>
                </a:r>
              </a:p>
            </p:txBody>
          </p:sp>
          <p:sp>
            <p:nvSpPr>
              <p:cNvPr id="5138" name="Text Box 55"/>
              <p:cNvSpPr txBox="1">
                <a:spLocks noChangeArrowheads="1"/>
              </p:cNvSpPr>
              <p:nvPr/>
            </p:nvSpPr>
            <p:spPr bwMode="auto">
              <a:xfrm>
                <a:off x="4477" y="6457"/>
                <a:ext cx="27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affréteur</a:t>
                </a:r>
              </a:p>
            </p:txBody>
          </p:sp>
          <p:sp>
            <p:nvSpPr>
              <p:cNvPr id="5139" name="Text Box 56"/>
              <p:cNvSpPr txBox="1">
                <a:spLocks noChangeArrowheads="1"/>
              </p:cNvSpPr>
              <p:nvPr/>
            </p:nvSpPr>
            <p:spPr bwMode="auto">
              <a:xfrm>
                <a:off x="4477" y="6097"/>
                <a:ext cx="1080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/>
                  <a:t>1..*</a:t>
                </a:r>
              </a:p>
            </p:txBody>
          </p:sp>
        </p:grpSp>
        <p:grpSp>
          <p:nvGrpSpPr>
            <p:cNvPr id="5128" name="Group 57"/>
            <p:cNvGrpSpPr>
              <a:grpSpLocks/>
            </p:cNvGrpSpPr>
            <p:nvPr/>
          </p:nvGrpSpPr>
          <p:grpSpPr bwMode="auto">
            <a:xfrm>
              <a:off x="8617" y="8437"/>
              <a:ext cx="2700" cy="2880"/>
              <a:chOff x="8617" y="8437"/>
              <a:chExt cx="2700" cy="2880"/>
            </a:xfrm>
          </p:grpSpPr>
          <p:sp>
            <p:nvSpPr>
              <p:cNvPr id="5129" name="Rectangle 58"/>
              <p:cNvSpPr>
                <a:spLocks noChangeArrowheads="1"/>
              </p:cNvSpPr>
              <p:nvPr/>
            </p:nvSpPr>
            <p:spPr bwMode="auto">
              <a:xfrm>
                <a:off x="8617" y="8437"/>
                <a:ext cx="2520" cy="28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5130" name="Line 59"/>
              <p:cNvSpPr>
                <a:spLocks noChangeShapeType="1"/>
              </p:cNvSpPr>
              <p:nvPr/>
            </p:nvSpPr>
            <p:spPr bwMode="auto">
              <a:xfrm>
                <a:off x="8617" y="89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31" name="Line 60"/>
              <p:cNvSpPr>
                <a:spLocks noChangeShapeType="1"/>
              </p:cNvSpPr>
              <p:nvPr/>
            </p:nvSpPr>
            <p:spPr bwMode="auto">
              <a:xfrm>
                <a:off x="8617" y="1041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132" name="Text Box 61"/>
              <p:cNvSpPr txBox="1">
                <a:spLocks noChangeArrowheads="1"/>
              </p:cNvSpPr>
              <p:nvPr/>
            </p:nvSpPr>
            <p:spPr bwMode="auto">
              <a:xfrm>
                <a:off x="8797" y="8617"/>
                <a:ext cx="2002" cy="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Vol</a:t>
                </a:r>
              </a:p>
            </p:txBody>
          </p:sp>
          <p:sp>
            <p:nvSpPr>
              <p:cNvPr id="5133" name="Text Box 62"/>
              <p:cNvSpPr txBox="1">
                <a:spLocks noChangeArrowheads="1"/>
              </p:cNvSpPr>
              <p:nvPr/>
            </p:nvSpPr>
            <p:spPr bwMode="auto">
              <a:xfrm>
                <a:off x="8617" y="10417"/>
                <a:ext cx="270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ouvrirVol( )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fermerVol( )</a:t>
                </a:r>
              </a:p>
            </p:txBody>
          </p:sp>
          <p:sp>
            <p:nvSpPr>
              <p:cNvPr id="5134" name="Text Box 63"/>
              <p:cNvSpPr txBox="1">
                <a:spLocks noChangeArrowheads="1"/>
              </p:cNvSpPr>
              <p:nvPr/>
            </p:nvSpPr>
            <p:spPr bwMode="auto">
              <a:xfrm>
                <a:off x="8617" y="8977"/>
                <a:ext cx="2160" cy="1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dateArrivee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</p:txBody>
          </p:sp>
        </p:grpSp>
      </p:grp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381000" y="5105400"/>
            <a:ext cx="8382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Pour savoir si un élément doit être représenté en attribut ou en objet :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 S’il n’ y a que sa valeur qui est intéressante : </a:t>
            </a:r>
            <a:r>
              <a:rPr lang="fr-FR" altLang="fr-FR" sz="1400" b="0" u="sng" dirty="0">
                <a:solidFill>
                  <a:srgbClr val="990033"/>
                </a:solidFill>
                <a:latin typeface="Comic Sans MS" pitchFamily="66" charset="0"/>
              </a:rPr>
              <a:t>c’est plutôt un attribut</a:t>
            </a: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Si plusieurs questions peuvent concerner l’élément, alors </a:t>
            </a:r>
            <a:r>
              <a:rPr lang="fr-FR" altLang="fr-FR" sz="1400" b="0" u="sng" dirty="0">
                <a:solidFill>
                  <a:srgbClr val="990033"/>
                </a:solidFill>
                <a:latin typeface="Comic Sans MS" pitchFamily="66" charset="0"/>
              </a:rPr>
              <a:t>il faut le  représenter en objet.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>
                <a:latin typeface="Comic Sans MS" pitchFamily="66" charset="0"/>
              </a:rPr>
              <a:t>Modélisation des phrases :</a:t>
            </a:r>
            <a:r>
              <a:rPr lang="fr-FR" altLang="fr-FR" b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>
                <a:solidFill>
                  <a:srgbClr val="0000FF"/>
                </a:solidFill>
                <a:latin typeface="Comic Sans MS" pitchFamily="66" charset="0"/>
              </a:rPr>
              <a:t>6° Un vol a un aéroport de départ et un aéroport d’arrivée.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143000" y="58674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" pitchFamily="2" charset="2"/>
              </a:rPr>
              <a:t></a:t>
            </a:r>
            <a:r>
              <a:rPr lang="fr-FR" sz="1400" b="0" dirty="0">
                <a:latin typeface="Comic Sans MS" pitchFamily="66" charset="0"/>
                <a:sym typeface="Wingdings" pitchFamily="2" charset="2"/>
              </a:rPr>
              <a:t>  </a:t>
            </a:r>
            <a:r>
              <a:rPr lang="fr-FR" sz="1400" b="0" dirty="0">
                <a:latin typeface="Comic Sans MS" pitchFamily="66" charset="0"/>
              </a:rPr>
              <a:t>Modélisation peu parlante.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04800" y="1828800"/>
            <a:ext cx="8382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Par quoi peut-on représenter l’élément ‘’Aéroport’’ ?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3 réponses sont envisageables :</a:t>
            </a:r>
            <a:endParaRPr lang="fr-FR" altLang="fr-FR" sz="1400" b="0" u="sng" dirty="0">
              <a:solidFill>
                <a:srgbClr val="990033"/>
              </a:solidFill>
              <a:latin typeface="Comic Sans MS" pitchFamily="66" charset="0"/>
            </a:endParaRP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609600" y="2590800"/>
            <a:ext cx="5510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fr-FR" altLang="fr-FR" sz="1400">
                <a:solidFill>
                  <a:srgbClr val="990033"/>
                </a:solidFill>
                <a:latin typeface="Comic Sans MS" pitchFamily="66" charset="0"/>
              </a:rPr>
              <a:t>Soit avec une classe et une association de multiplicité 2</a:t>
            </a:r>
          </a:p>
        </p:txBody>
      </p:sp>
      <p:grpSp>
        <p:nvGrpSpPr>
          <p:cNvPr id="6170" name="Group 26"/>
          <p:cNvGrpSpPr>
            <a:grpSpLocks/>
          </p:cNvGrpSpPr>
          <p:nvPr/>
        </p:nvGrpSpPr>
        <p:grpSpPr bwMode="auto">
          <a:xfrm>
            <a:off x="1447800" y="3048000"/>
            <a:ext cx="5614988" cy="2514600"/>
            <a:chOff x="1237" y="3037"/>
            <a:chExt cx="8842" cy="3960"/>
          </a:xfrm>
        </p:grpSpPr>
        <p:sp>
          <p:nvSpPr>
            <p:cNvPr id="6151" name="Line 27"/>
            <p:cNvSpPr>
              <a:spLocks noChangeShapeType="1"/>
            </p:cNvSpPr>
            <p:nvPr/>
          </p:nvSpPr>
          <p:spPr bwMode="auto">
            <a:xfrm>
              <a:off x="3757" y="4297"/>
              <a:ext cx="37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6152" name="Text Box 28"/>
            <p:cNvSpPr txBox="1">
              <a:spLocks noChangeArrowheads="1"/>
            </p:cNvSpPr>
            <p:nvPr/>
          </p:nvSpPr>
          <p:spPr bwMode="auto">
            <a:xfrm>
              <a:off x="5917" y="429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{ </a:t>
              </a:r>
              <a:r>
                <a:rPr lang="fr-FR" altLang="fr-FR" sz="1200" dirty="0" err="1">
                  <a:solidFill>
                    <a:srgbClr val="FF0000"/>
                  </a:solidFill>
                  <a:latin typeface="Comic Sans MS" pitchFamily="66" charset="0"/>
                </a:rPr>
                <a:t>ordered</a:t>
              </a:r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}</a:t>
              </a:r>
            </a:p>
          </p:txBody>
        </p:sp>
        <p:sp>
          <p:nvSpPr>
            <p:cNvPr id="6153" name="Text Box 29"/>
            <p:cNvSpPr txBox="1">
              <a:spLocks noChangeArrowheads="1"/>
            </p:cNvSpPr>
            <p:nvPr/>
          </p:nvSpPr>
          <p:spPr bwMode="auto">
            <a:xfrm>
              <a:off x="6817" y="375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6154" name="Rectangle 30"/>
            <p:cNvSpPr>
              <a:spLocks noChangeArrowheads="1"/>
            </p:cNvSpPr>
            <p:nvPr/>
          </p:nvSpPr>
          <p:spPr bwMode="auto">
            <a:xfrm>
              <a:off x="1237" y="3037"/>
              <a:ext cx="2520" cy="3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55" name="Line 31"/>
            <p:cNvSpPr>
              <a:spLocks noChangeShapeType="1"/>
            </p:cNvSpPr>
            <p:nvPr/>
          </p:nvSpPr>
          <p:spPr bwMode="auto">
            <a:xfrm>
              <a:off x="1237" y="3577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6" name="Line 32"/>
            <p:cNvSpPr>
              <a:spLocks noChangeShapeType="1"/>
            </p:cNvSpPr>
            <p:nvPr/>
          </p:nvSpPr>
          <p:spPr bwMode="auto">
            <a:xfrm>
              <a:off x="1237" y="5760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7" name="Text Box 33"/>
            <p:cNvSpPr txBox="1">
              <a:spLocks noChangeArrowheads="1"/>
            </p:cNvSpPr>
            <p:nvPr/>
          </p:nvSpPr>
          <p:spPr bwMode="auto">
            <a:xfrm>
              <a:off x="1417" y="3285"/>
              <a:ext cx="2002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Vol</a:t>
              </a:r>
            </a:p>
          </p:txBody>
        </p:sp>
        <p:sp>
          <p:nvSpPr>
            <p:cNvPr id="6158" name="Text Box 34"/>
            <p:cNvSpPr txBox="1">
              <a:spLocks noChangeArrowheads="1"/>
            </p:cNvSpPr>
            <p:nvPr/>
          </p:nvSpPr>
          <p:spPr bwMode="auto">
            <a:xfrm>
              <a:off x="1237" y="5760"/>
              <a:ext cx="2700" cy="1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ouvrirVol( )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fermerVol( )</a:t>
              </a:r>
            </a:p>
          </p:txBody>
        </p:sp>
        <p:sp>
          <p:nvSpPr>
            <p:cNvPr id="6159" name="Text Box 35"/>
            <p:cNvSpPr txBox="1">
              <a:spLocks noChangeArrowheads="1"/>
            </p:cNvSpPr>
            <p:nvPr/>
          </p:nvSpPr>
          <p:spPr bwMode="auto">
            <a:xfrm>
              <a:off x="1237" y="3577"/>
              <a:ext cx="252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 dirty="0" err="1">
                  <a:latin typeface="Comic Sans MS" pitchFamily="66" charset="0"/>
                </a:rPr>
                <a:t>dateDepart</a:t>
              </a:r>
              <a:endParaRPr lang="fr-FR" altLang="fr-FR" sz="1200" b="0" dirty="0">
                <a:latin typeface="Comic Sans MS" pitchFamily="66" charset="0"/>
              </a:endParaRPr>
            </a:p>
            <a:p>
              <a:pPr algn="l"/>
              <a:r>
                <a:rPr lang="fr-FR" altLang="fr-FR" sz="1200" b="0" dirty="0" err="1">
                  <a:latin typeface="Comic Sans MS" pitchFamily="66" charset="0"/>
                </a:rPr>
                <a:t>heureDepart</a:t>
              </a:r>
              <a:endParaRPr lang="fr-FR" altLang="fr-FR" sz="1200" b="0" dirty="0">
                <a:latin typeface="Comic Sans MS" pitchFamily="66" charset="0"/>
              </a:endParaRPr>
            </a:p>
            <a:p>
              <a:pPr algn="l"/>
              <a:r>
                <a:rPr lang="fr-FR" altLang="fr-FR" sz="1200" b="0" dirty="0" err="1">
                  <a:latin typeface="Comic Sans MS" pitchFamily="66" charset="0"/>
                </a:rPr>
                <a:t>dateArrivee</a:t>
              </a:r>
              <a:endParaRPr lang="fr-FR" altLang="fr-FR" sz="1200" b="0" dirty="0">
                <a:latin typeface="Comic Sans MS" pitchFamily="66" charset="0"/>
              </a:endParaRPr>
            </a:p>
            <a:p>
              <a:pPr algn="l"/>
              <a:r>
                <a:rPr lang="fr-FR" altLang="fr-FR" sz="1200" b="0" dirty="0" err="1">
                  <a:latin typeface="Comic Sans MS" pitchFamily="66" charset="0"/>
                </a:rPr>
                <a:t>heureArrivee</a:t>
              </a:r>
              <a:endParaRPr lang="fr-FR" altLang="fr-FR" sz="1200" b="0" dirty="0">
                <a:latin typeface="Comic Sans MS" pitchFamily="66" charset="0"/>
              </a:endParaRPr>
            </a:p>
            <a:p>
              <a:pPr algn="l"/>
              <a:r>
                <a:rPr lang="fr-FR" altLang="fr-FR" sz="1200" b="0" dirty="0" err="1">
                  <a:solidFill>
                    <a:srgbClr val="FF0000"/>
                  </a:solidFill>
                  <a:latin typeface="Comic Sans MS" pitchFamily="66" charset="0"/>
                </a:rPr>
                <a:t>aeroportDepart</a:t>
              </a:r>
              <a:endParaRPr lang="fr-FR" altLang="fr-FR" sz="1200" b="0" dirty="0">
                <a:solidFill>
                  <a:srgbClr val="FF0000"/>
                </a:solidFill>
                <a:latin typeface="Comic Sans MS" pitchFamily="66" charset="0"/>
              </a:endParaRPr>
            </a:p>
            <a:p>
              <a:pPr algn="l"/>
              <a:r>
                <a:rPr lang="fr-FR" altLang="fr-FR" sz="1200" b="0" dirty="0" err="1">
                  <a:solidFill>
                    <a:srgbClr val="FF0000"/>
                  </a:solidFill>
                  <a:latin typeface="Comic Sans MS" pitchFamily="66" charset="0"/>
                </a:rPr>
                <a:t>aeroportArivvee</a:t>
              </a:r>
              <a:endParaRPr lang="fr-FR" altLang="fr-FR" sz="1200" b="0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grpSp>
          <p:nvGrpSpPr>
            <p:cNvPr id="6160" name="Group 36"/>
            <p:cNvGrpSpPr>
              <a:grpSpLocks/>
            </p:cNvGrpSpPr>
            <p:nvPr/>
          </p:nvGrpSpPr>
          <p:grpSpPr bwMode="auto">
            <a:xfrm>
              <a:off x="7537" y="3397"/>
              <a:ext cx="2542" cy="1620"/>
              <a:chOff x="7717" y="3397"/>
              <a:chExt cx="2542" cy="1620"/>
            </a:xfrm>
          </p:grpSpPr>
          <p:sp>
            <p:nvSpPr>
              <p:cNvPr id="6161" name="Rectangle 37"/>
              <p:cNvSpPr>
                <a:spLocks noChangeArrowheads="1"/>
              </p:cNvSpPr>
              <p:nvPr/>
            </p:nvSpPr>
            <p:spPr bwMode="auto">
              <a:xfrm>
                <a:off x="7717" y="3397"/>
                <a:ext cx="2520" cy="16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6162" name="Line 38"/>
              <p:cNvSpPr>
                <a:spLocks noChangeShapeType="1"/>
              </p:cNvSpPr>
              <p:nvPr/>
            </p:nvSpPr>
            <p:spPr bwMode="auto">
              <a:xfrm>
                <a:off x="7717" y="39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63" name="Line 39"/>
              <p:cNvSpPr>
                <a:spLocks noChangeShapeType="1"/>
              </p:cNvSpPr>
              <p:nvPr/>
            </p:nvSpPr>
            <p:spPr bwMode="auto">
              <a:xfrm>
                <a:off x="7717" y="465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64" name="Text Box 40"/>
              <p:cNvSpPr txBox="1">
                <a:spLocks noChangeArrowheads="1"/>
              </p:cNvSpPr>
              <p:nvPr/>
            </p:nvSpPr>
            <p:spPr bwMode="auto">
              <a:xfrm>
                <a:off x="7897" y="3577"/>
                <a:ext cx="236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6165" name="Text Box 41"/>
              <p:cNvSpPr txBox="1">
                <a:spLocks noChangeArrowheads="1"/>
              </p:cNvSpPr>
              <p:nvPr/>
            </p:nvSpPr>
            <p:spPr bwMode="auto">
              <a:xfrm>
                <a:off x="7897" y="4117"/>
                <a:ext cx="216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utoUpdateAnimBg="0"/>
      <p:bldP spid="6168" grpId="0" autoUpdateAnimBg="0"/>
      <p:bldP spid="616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>
                <a:latin typeface="Comic Sans MS" pitchFamily="66" charset="0"/>
              </a:rPr>
              <a:t>Modélisation des phrases :</a:t>
            </a:r>
            <a:r>
              <a:rPr lang="fr-FR" altLang="fr-FR" b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>
                <a:solidFill>
                  <a:srgbClr val="0000FF"/>
                </a:solidFill>
                <a:latin typeface="Comic Sans MS" pitchFamily="66" charset="0"/>
              </a:rPr>
              <a:t>6°   Un vol a un aéroport de départ et un aéroport d’arrivée.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066800" y="52578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" pitchFamily="2" charset="2"/>
              </a:rPr>
              <a:t></a:t>
            </a:r>
            <a:r>
              <a:rPr lang="fr-FR" sz="1400" b="0" dirty="0">
                <a:latin typeface="Comic Sans MS" pitchFamily="66" charset="0"/>
                <a:sym typeface="Wingdings" pitchFamily="2" charset="2"/>
              </a:rPr>
              <a:t>  </a:t>
            </a:r>
            <a:r>
              <a:rPr lang="fr-FR" sz="1400" b="0" dirty="0">
                <a:latin typeface="Comic Sans MS" pitchFamily="66" charset="0"/>
              </a:rPr>
              <a:t>Modélisation </a:t>
            </a:r>
            <a:r>
              <a:rPr lang="fr-FR" sz="1400" u="sng" dirty="0">
                <a:solidFill>
                  <a:srgbClr val="FF0000"/>
                </a:solidFill>
                <a:latin typeface="Comic Sans MS" pitchFamily="66" charset="0"/>
              </a:rPr>
              <a:t>non correcte</a:t>
            </a:r>
            <a:r>
              <a:rPr lang="fr-FR" sz="1400" b="0" dirty="0">
                <a:latin typeface="Comic Sans MS" pitchFamily="66" charset="0"/>
              </a:rPr>
              <a:t>. Tout aéroport peut être de départ et d’arrivée.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90600" y="1828800"/>
            <a:ext cx="2273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fr-FR" altLang="fr-FR" sz="1400">
                <a:solidFill>
                  <a:srgbClr val="990033"/>
                </a:solidFill>
                <a:latin typeface="Comic Sans MS" pitchFamily="66" charset="0"/>
              </a:rPr>
              <a:t>2.   Soit avec 2 classes</a:t>
            </a:r>
          </a:p>
        </p:txBody>
      </p:sp>
      <p:grpSp>
        <p:nvGrpSpPr>
          <p:cNvPr id="9238" name="Group 22"/>
          <p:cNvGrpSpPr>
            <a:grpSpLocks/>
          </p:cNvGrpSpPr>
          <p:nvPr/>
        </p:nvGrpSpPr>
        <p:grpSpPr bwMode="auto">
          <a:xfrm>
            <a:off x="1828800" y="2590800"/>
            <a:ext cx="6172200" cy="2514600"/>
            <a:chOff x="1237" y="7537"/>
            <a:chExt cx="9720" cy="3960"/>
          </a:xfrm>
        </p:grpSpPr>
        <p:sp>
          <p:nvSpPr>
            <p:cNvPr id="7174" name="Line 23"/>
            <p:cNvSpPr>
              <a:spLocks noChangeShapeType="1"/>
            </p:cNvSpPr>
            <p:nvPr/>
          </p:nvSpPr>
          <p:spPr bwMode="auto">
            <a:xfrm flipV="1">
              <a:off x="3757" y="8617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5" name="Text Box 24"/>
            <p:cNvSpPr txBox="1">
              <a:spLocks noChangeArrowheads="1"/>
            </p:cNvSpPr>
            <p:nvPr/>
          </p:nvSpPr>
          <p:spPr bwMode="auto">
            <a:xfrm>
              <a:off x="4657" y="807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7176" name="Rectangle 25"/>
            <p:cNvSpPr>
              <a:spLocks noChangeArrowheads="1"/>
            </p:cNvSpPr>
            <p:nvPr/>
          </p:nvSpPr>
          <p:spPr bwMode="auto">
            <a:xfrm>
              <a:off x="1237" y="7537"/>
              <a:ext cx="2520" cy="3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77" name="Line 26"/>
            <p:cNvSpPr>
              <a:spLocks noChangeShapeType="1"/>
            </p:cNvSpPr>
            <p:nvPr/>
          </p:nvSpPr>
          <p:spPr bwMode="auto">
            <a:xfrm>
              <a:off x="1237" y="8077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8" name="Line 27"/>
            <p:cNvSpPr>
              <a:spLocks noChangeShapeType="1"/>
            </p:cNvSpPr>
            <p:nvPr/>
          </p:nvSpPr>
          <p:spPr bwMode="auto">
            <a:xfrm>
              <a:off x="1237" y="10260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9" name="Text Box 28"/>
            <p:cNvSpPr txBox="1">
              <a:spLocks noChangeArrowheads="1"/>
            </p:cNvSpPr>
            <p:nvPr/>
          </p:nvSpPr>
          <p:spPr bwMode="auto">
            <a:xfrm>
              <a:off x="1417" y="7785"/>
              <a:ext cx="2002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Vols</a:t>
              </a:r>
            </a:p>
          </p:txBody>
        </p:sp>
        <p:sp>
          <p:nvSpPr>
            <p:cNvPr id="7180" name="Text Box 29"/>
            <p:cNvSpPr txBox="1">
              <a:spLocks noChangeArrowheads="1"/>
            </p:cNvSpPr>
            <p:nvPr/>
          </p:nvSpPr>
          <p:spPr bwMode="auto">
            <a:xfrm>
              <a:off x="1237" y="10260"/>
              <a:ext cx="2700" cy="1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ouvrirReservation( )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fermerReservation( )</a:t>
              </a:r>
            </a:p>
          </p:txBody>
        </p:sp>
        <p:sp>
          <p:nvSpPr>
            <p:cNvPr id="7181" name="Text Box 30"/>
            <p:cNvSpPr txBox="1">
              <a:spLocks noChangeArrowheads="1"/>
            </p:cNvSpPr>
            <p:nvPr/>
          </p:nvSpPr>
          <p:spPr bwMode="auto">
            <a:xfrm>
              <a:off x="1237" y="8077"/>
              <a:ext cx="252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dateDepart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heureDepart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dateArrivee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heureArrivee</a:t>
              </a:r>
            </a:p>
            <a:p>
              <a:pPr algn="l"/>
              <a:r>
                <a:rPr lang="fr-FR" altLang="fr-FR" sz="1200" b="0">
                  <a:solidFill>
                    <a:schemeClr val="hlink"/>
                  </a:solidFill>
                  <a:latin typeface="Comic Sans MS" pitchFamily="66" charset="0"/>
                </a:rPr>
                <a:t>aeroportDepartr</a:t>
              </a:r>
            </a:p>
            <a:p>
              <a:pPr algn="l"/>
              <a:r>
                <a:rPr lang="fr-FR" altLang="fr-FR" sz="1200" b="0">
                  <a:solidFill>
                    <a:schemeClr val="hlink"/>
                  </a:solidFill>
                  <a:latin typeface="Comic Sans MS" pitchFamily="66" charset="0"/>
                </a:rPr>
                <a:t>aeroportArivvee</a:t>
              </a:r>
            </a:p>
          </p:txBody>
        </p:sp>
        <p:grpSp>
          <p:nvGrpSpPr>
            <p:cNvPr id="7182" name="Group 31"/>
            <p:cNvGrpSpPr>
              <a:grpSpLocks/>
            </p:cNvGrpSpPr>
            <p:nvPr/>
          </p:nvGrpSpPr>
          <p:grpSpPr bwMode="auto">
            <a:xfrm>
              <a:off x="9157" y="8617"/>
              <a:ext cx="1800" cy="1080"/>
              <a:chOff x="7537" y="7897"/>
              <a:chExt cx="2542" cy="1080"/>
            </a:xfrm>
          </p:grpSpPr>
          <p:sp>
            <p:nvSpPr>
              <p:cNvPr id="7207" name="Rectangle 32"/>
              <p:cNvSpPr>
                <a:spLocks noChangeArrowheads="1"/>
              </p:cNvSpPr>
              <p:nvPr/>
            </p:nvSpPr>
            <p:spPr bwMode="auto">
              <a:xfrm>
                <a:off x="7537" y="7897"/>
                <a:ext cx="252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7208" name="Line 33"/>
              <p:cNvSpPr>
                <a:spLocks noChangeShapeType="1"/>
              </p:cNvSpPr>
              <p:nvPr/>
            </p:nvSpPr>
            <p:spPr bwMode="auto">
              <a:xfrm>
                <a:off x="7537" y="843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9" name="Line 34"/>
              <p:cNvSpPr>
                <a:spLocks noChangeShapeType="1"/>
              </p:cNvSpPr>
              <p:nvPr/>
            </p:nvSpPr>
            <p:spPr bwMode="auto">
              <a:xfrm>
                <a:off x="7537" y="879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0" name="Text Box 35"/>
              <p:cNvSpPr txBox="1">
                <a:spLocks noChangeArrowheads="1"/>
              </p:cNvSpPr>
              <p:nvPr/>
            </p:nvSpPr>
            <p:spPr bwMode="auto">
              <a:xfrm>
                <a:off x="7717" y="8077"/>
                <a:ext cx="236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7211" name="Text Box 36"/>
              <p:cNvSpPr txBox="1">
                <a:spLocks noChangeArrowheads="1"/>
              </p:cNvSpPr>
              <p:nvPr/>
            </p:nvSpPr>
            <p:spPr bwMode="auto">
              <a:xfrm>
                <a:off x="7717" y="8437"/>
                <a:ext cx="216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</p:txBody>
          </p:sp>
        </p:grpSp>
        <p:grpSp>
          <p:nvGrpSpPr>
            <p:cNvPr id="7183" name="Group 37"/>
            <p:cNvGrpSpPr>
              <a:grpSpLocks/>
            </p:cNvGrpSpPr>
            <p:nvPr/>
          </p:nvGrpSpPr>
          <p:grpSpPr bwMode="auto">
            <a:xfrm>
              <a:off x="5377" y="8077"/>
              <a:ext cx="2542" cy="900"/>
              <a:chOff x="6097" y="6457"/>
              <a:chExt cx="2542" cy="900"/>
            </a:xfrm>
          </p:grpSpPr>
          <p:sp>
            <p:nvSpPr>
              <p:cNvPr id="7203" name="Rectangle 38"/>
              <p:cNvSpPr>
                <a:spLocks noChangeArrowheads="1"/>
              </p:cNvSpPr>
              <p:nvPr/>
            </p:nvSpPr>
            <p:spPr bwMode="auto">
              <a:xfrm>
                <a:off x="6097" y="6457"/>
                <a:ext cx="2520" cy="90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7204" name="Line 39"/>
              <p:cNvSpPr>
                <a:spLocks noChangeShapeType="1"/>
              </p:cNvSpPr>
              <p:nvPr/>
            </p:nvSpPr>
            <p:spPr bwMode="auto">
              <a:xfrm>
                <a:off x="6097" y="699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5" name="Line 40"/>
              <p:cNvSpPr>
                <a:spLocks noChangeShapeType="1"/>
              </p:cNvSpPr>
              <p:nvPr/>
            </p:nvSpPr>
            <p:spPr bwMode="auto">
              <a:xfrm>
                <a:off x="6097" y="71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6" name="Text Box 41"/>
              <p:cNvSpPr txBox="1">
                <a:spLocks noChangeArrowheads="1"/>
              </p:cNvSpPr>
              <p:nvPr/>
            </p:nvSpPr>
            <p:spPr bwMode="auto">
              <a:xfrm>
                <a:off x="6277" y="6637"/>
                <a:ext cx="236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AeroportDepart</a:t>
                </a:r>
              </a:p>
            </p:txBody>
          </p:sp>
        </p:grpSp>
        <p:grpSp>
          <p:nvGrpSpPr>
            <p:cNvPr id="7184" name="Group 42"/>
            <p:cNvGrpSpPr>
              <a:grpSpLocks/>
            </p:cNvGrpSpPr>
            <p:nvPr/>
          </p:nvGrpSpPr>
          <p:grpSpPr bwMode="auto">
            <a:xfrm>
              <a:off x="5377" y="9337"/>
              <a:ext cx="2542" cy="900"/>
              <a:chOff x="6097" y="6457"/>
              <a:chExt cx="2542" cy="900"/>
            </a:xfrm>
          </p:grpSpPr>
          <p:sp>
            <p:nvSpPr>
              <p:cNvPr id="7199" name="Rectangle 43"/>
              <p:cNvSpPr>
                <a:spLocks noChangeArrowheads="1"/>
              </p:cNvSpPr>
              <p:nvPr/>
            </p:nvSpPr>
            <p:spPr bwMode="auto">
              <a:xfrm>
                <a:off x="6097" y="6457"/>
                <a:ext cx="2520" cy="90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7200" name="Line 44"/>
              <p:cNvSpPr>
                <a:spLocks noChangeShapeType="1"/>
              </p:cNvSpPr>
              <p:nvPr/>
            </p:nvSpPr>
            <p:spPr bwMode="auto">
              <a:xfrm>
                <a:off x="6097" y="699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1" name="Line 45"/>
              <p:cNvSpPr>
                <a:spLocks noChangeShapeType="1"/>
              </p:cNvSpPr>
              <p:nvPr/>
            </p:nvSpPr>
            <p:spPr bwMode="auto">
              <a:xfrm>
                <a:off x="6097" y="7177"/>
                <a:ext cx="25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2" name="Text Box 46"/>
              <p:cNvSpPr txBox="1">
                <a:spLocks noChangeArrowheads="1"/>
              </p:cNvSpPr>
              <p:nvPr/>
            </p:nvSpPr>
            <p:spPr bwMode="auto">
              <a:xfrm>
                <a:off x="6277" y="6637"/>
                <a:ext cx="236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AeroportArrivee</a:t>
                </a:r>
              </a:p>
            </p:txBody>
          </p:sp>
        </p:grpSp>
        <p:sp>
          <p:nvSpPr>
            <p:cNvPr id="7185" name="Line 47"/>
            <p:cNvSpPr>
              <a:spLocks noChangeShapeType="1"/>
            </p:cNvSpPr>
            <p:nvPr/>
          </p:nvSpPr>
          <p:spPr bwMode="auto">
            <a:xfrm>
              <a:off x="3757" y="9877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86" name="Text Box 48"/>
            <p:cNvSpPr txBox="1">
              <a:spLocks noChangeArrowheads="1"/>
            </p:cNvSpPr>
            <p:nvPr/>
          </p:nvSpPr>
          <p:spPr bwMode="auto">
            <a:xfrm>
              <a:off x="4657" y="933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grpSp>
          <p:nvGrpSpPr>
            <p:cNvPr id="7187" name="Group 49"/>
            <p:cNvGrpSpPr>
              <a:grpSpLocks/>
            </p:cNvGrpSpPr>
            <p:nvPr/>
          </p:nvGrpSpPr>
          <p:grpSpPr bwMode="auto">
            <a:xfrm rot="1534048">
              <a:off x="7897" y="8437"/>
              <a:ext cx="1260" cy="360"/>
              <a:chOff x="3937" y="6457"/>
              <a:chExt cx="1620" cy="360"/>
            </a:xfrm>
          </p:grpSpPr>
          <p:sp>
            <p:nvSpPr>
              <p:cNvPr id="7194" name="Line 50"/>
              <p:cNvSpPr>
                <a:spLocks noChangeShapeType="1"/>
              </p:cNvSpPr>
              <p:nvPr/>
            </p:nvSpPr>
            <p:spPr bwMode="auto">
              <a:xfrm>
                <a:off x="3937" y="6637"/>
                <a:ext cx="1260" cy="0"/>
              </a:xfrm>
              <a:prstGeom prst="line">
                <a:avLst/>
              </a:prstGeom>
              <a:ln>
                <a:headEnd/>
                <a:tailEnd type="none" w="lg" len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7195" name="Group 51"/>
              <p:cNvGrpSpPr>
                <a:grpSpLocks/>
              </p:cNvGrpSpPr>
              <p:nvPr/>
            </p:nvGrpSpPr>
            <p:grpSpPr bwMode="auto">
              <a:xfrm>
                <a:off x="5197" y="6457"/>
                <a:ext cx="360" cy="360"/>
                <a:chOff x="5197" y="6457"/>
                <a:chExt cx="540" cy="360"/>
              </a:xfrm>
            </p:grpSpPr>
            <p:sp>
              <p:nvSpPr>
                <p:cNvPr id="7196" name="Line 52"/>
                <p:cNvSpPr>
                  <a:spLocks noChangeShapeType="1"/>
                </p:cNvSpPr>
                <p:nvPr/>
              </p:nvSpPr>
              <p:spPr bwMode="auto">
                <a:xfrm>
                  <a:off x="5197" y="6457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197" name="Line 53"/>
                <p:cNvSpPr>
                  <a:spLocks noChangeShapeType="1"/>
                </p:cNvSpPr>
                <p:nvPr/>
              </p:nvSpPr>
              <p:spPr bwMode="auto">
                <a:xfrm>
                  <a:off x="5197" y="6457"/>
                  <a:ext cx="54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198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5197" y="6637"/>
                  <a:ext cx="54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7188" name="Group 55"/>
            <p:cNvGrpSpPr>
              <a:grpSpLocks/>
            </p:cNvGrpSpPr>
            <p:nvPr/>
          </p:nvGrpSpPr>
          <p:grpSpPr bwMode="auto">
            <a:xfrm rot="-1745446">
              <a:off x="7897" y="9517"/>
              <a:ext cx="1260" cy="360"/>
              <a:chOff x="3937" y="6457"/>
              <a:chExt cx="1620" cy="360"/>
            </a:xfrm>
          </p:grpSpPr>
          <p:sp>
            <p:nvSpPr>
              <p:cNvPr id="7189" name="Line 56"/>
              <p:cNvSpPr>
                <a:spLocks noChangeShapeType="1"/>
              </p:cNvSpPr>
              <p:nvPr/>
            </p:nvSpPr>
            <p:spPr bwMode="auto">
              <a:xfrm>
                <a:off x="3937" y="6637"/>
                <a:ext cx="1260" cy="0"/>
              </a:xfrm>
              <a:prstGeom prst="line">
                <a:avLst/>
              </a:prstGeom>
              <a:ln>
                <a:headEnd/>
                <a:tailEnd type="none" w="lg" len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7190" name="Group 57"/>
              <p:cNvGrpSpPr>
                <a:grpSpLocks/>
              </p:cNvGrpSpPr>
              <p:nvPr/>
            </p:nvGrpSpPr>
            <p:grpSpPr bwMode="auto">
              <a:xfrm>
                <a:off x="5197" y="6457"/>
                <a:ext cx="360" cy="360"/>
                <a:chOff x="5197" y="6457"/>
                <a:chExt cx="540" cy="360"/>
              </a:xfrm>
            </p:grpSpPr>
            <p:sp>
              <p:nvSpPr>
                <p:cNvPr id="7191" name="Line 58"/>
                <p:cNvSpPr>
                  <a:spLocks noChangeShapeType="1"/>
                </p:cNvSpPr>
                <p:nvPr/>
              </p:nvSpPr>
              <p:spPr bwMode="auto">
                <a:xfrm>
                  <a:off x="5197" y="6457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192" name="Line 59"/>
                <p:cNvSpPr>
                  <a:spLocks noChangeShapeType="1"/>
                </p:cNvSpPr>
                <p:nvPr/>
              </p:nvSpPr>
              <p:spPr bwMode="auto">
                <a:xfrm>
                  <a:off x="5197" y="6457"/>
                  <a:ext cx="54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7193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5197" y="6637"/>
                  <a:ext cx="540" cy="1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fr-FR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6°   Un vol a un aéroport de départ et un aéroport d’arrivée.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066800" y="52578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" pitchFamily="2" charset="2"/>
              </a:rPr>
              <a:t></a:t>
            </a:r>
            <a:r>
              <a:rPr lang="fr-FR" sz="1400" b="0" dirty="0">
                <a:latin typeface="Comic Sans MS" pitchFamily="66" charset="0"/>
                <a:sym typeface="Wingdings" pitchFamily="2" charset="2"/>
              </a:rPr>
              <a:t>  </a:t>
            </a:r>
            <a:r>
              <a:rPr lang="fr-FR" sz="1400" b="0" dirty="0">
                <a:latin typeface="Comic Sans MS" pitchFamily="66" charset="0"/>
              </a:rPr>
              <a:t>Le rôle de chaque association précise son sens.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990600" y="1828800"/>
            <a:ext cx="2686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fr-FR" altLang="fr-FR" sz="1400" dirty="0">
                <a:solidFill>
                  <a:srgbClr val="990033"/>
                </a:solidFill>
                <a:latin typeface="Comic Sans MS" pitchFamily="66" charset="0"/>
              </a:rPr>
              <a:t>3.   Soit avec 2 associations</a:t>
            </a:r>
          </a:p>
        </p:txBody>
      </p:sp>
      <p:grpSp>
        <p:nvGrpSpPr>
          <p:cNvPr id="10284" name="Group 44"/>
          <p:cNvGrpSpPr>
            <a:grpSpLocks/>
          </p:cNvGrpSpPr>
          <p:nvPr/>
        </p:nvGrpSpPr>
        <p:grpSpPr bwMode="auto">
          <a:xfrm>
            <a:off x="2057400" y="2514600"/>
            <a:ext cx="4675188" cy="2514600"/>
            <a:chOff x="1417" y="12397"/>
            <a:chExt cx="7364" cy="3960"/>
          </a:xfrm>
        </p:grpSpPr>
        <p:sp>
          <p:nvSpPr>
            <p:cNvPr id="8198" name="Line 45"/>
            <p:cNvSpPr>
              <a:spLocks noChangeShapeType="1"/>
            </p:cNvSpPr>
            <p:nvPr/>
          </p:nvSpPr>
          <p:spPr bwMode="auto">
            <a:xfrm flipV="1">
              <a:off x="3937" y="13477"/>
              <a:ext cx="30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199" name="Text Box 46"/>
            <p:cNvSpPr txBox="1">
              <a:spLocks noChangeArrowheads="1"/>
            </p:cNvSpPr>
            <p:nvPr/>
          </p:nvSpPr>
          <p:spPr bwMode="auto">
            <a:xfrm>
              <a:off x="6277" y="1347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8200" name="Rectangle 47"/>
            <p:cNvSpPr>
              <a:spLocks noChangeArrowheads="1"/>
            </p:cNvSpPr>
            <p:nvPr/>
          </p:nvSpPr>
          <p:spPr bwMode="auto">
            <a:xfrm>
              <a:off x="1417" y="12397"/>
              <a:ext cx="2520" cy="3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8201" name="Line 48"/>
            <p:cNvSpPr>
              <a:spLocks noChangeShapeType="1"/>
            </p:cNvSpPr>
            <p:nvPr/>
          </p:nvSpPr>
          <p:spPr bwMode="auto">
            <a:xfrm>
              <a:off x="1417" y="12937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2" name="Line 49"/>
            <p:cNvSpPr>
              <a:spLocks noChangeShapeType="1"/>
            </p:cNvSpPr>
            <p:nvPr/>
          </p:nvSpPr>
          <p:spPr bwMode="auto">
            <a:xfrm>
              <a:off x="1417" y="15120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03" name="Text Box 50"/>
            <p:cNvSpPr txBox="1">
              <a:spLocks noChangeArrowheads="1"/>
            </p:cNvSpPr>
            <p:nvPr/>
          </p:nvSpPr>
          <p:spPr bwMode="auto">
            <a:xfrm>
              <a:off x="1597" y="12645"/>
              <a:ext cx="2002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Vol</a:t>
              </a:r>
            </a:p>
          </p:txBody>
        </p:sp>
        <p:sp>
          <p:nvSpPr>
            <p:cNvPr id="8204" name="Text Box 51"/>
            <p:cNvSpPr txBox="1">
              <a:spLocks noChangeArrowheads="1"/>
            </p:cNvSpPr>
            <p:nvPr/>
          </p:nvSpPr>
          <p:spPr bwMode="auto">
            <a:xfrm>
              <a:off x="1417" y="15120"/>
              <a:ext cx="2700" cy="1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ouvrirVol( )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fermerVol( )</a:t>
              </a:r>
            </a:p>
          </p:txBody>
        </p:sp>
        <p:sp>
          <p:nvSpPr>
            <p:cNvPr id="8205" name="Text Box 52"/>
            <p:cNvSpPr txBox="1">
              <a:spLocks noChangeArrowheads="1"/>
            </p:cNvSpPr>
            <p:nvPr/>
          </p:nvSpPr>
          <p:spPr bwMode="auto">
            <a:xfrm>
              <a:off x="1417" y="12937"/>
              <a:ext cx="252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fr-FR" altLang="fr-FR" sz="1200" b="0">
                  <a:latin typeface="Comic Sans MS" pitchFamily="66" charset="0"/>
                </a:rPr>
                <a:t>dateDepart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heureDepart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dateArrivee</a:t>
              </a:r>
            </a:p>
            <a:p>
              <a:pPr algn="l"/>
              <a:r>
                <a:rPr lang="fr-FR" altLang="fr-FR" sz="1200" b="0">
                  <a:latin typeface="Comic Sans MS" pitchFamily="66" charset="0"/>
                </a:rPr>
                <a:t>heureArrivee</a:t>
              </a:r>
            </a:p>
            <a:p>
              <a:pPr algn="l"/>
              <a:endParaRPr lang="fr-FR" altLang="fr-FR" sz="1200" b="0">
                <a:latin typeface="Comic Sans MS" pitchFamily="66" charset="0"/>
              </a:endParaRPr>
            </a:p>
            <a:p>
              <a:pPr algn="l"/>
              <a:endParaRPr lang="fr-FR" altLang="fr-FR" sz="1200" b="0">
                <a:latin typeface="Comic Sans MS" pitchFamily="66" charset="0"/>
              </a:endParaRPr>
            </a:p>
          </p:txBody>
        </p:sp>
        <p:grpSp>
          <p:nvGrpSpPr>
            <p:cNvPr id="8206" name="Group 53"/>
            <p:cNvGrpSpPr>
              <a:grpSpLocks/>
            </p:cNvGrpSpPr>
            <p:nvPr/>
          </p:nvGrpSpPr>
          <p:grpSpPr bwMode="auto">
            <a:xfrm>
              <a:off x="6997" y="12937"/>
              <a:ext cx="1784" cy="2160"/>
              <a:chOff x="9337" y="13477"/>
              <a:chExt cx="1784" cy="1620"/>
            </a:xfrm>
          </p:grpSpPr>
          <p:sp>
            <p:nvSpPr>
              <p:cNvPr id="8211" name="Rectangle 54"/>
              <p:cNvSpPr>
                <a:spLocks noChangeArrowheads="1"/>
              </p:cNvSpPr>
              <p:nvPr/>
            </p:nvSpPr>
            <p:spPr bwMode="auto">
              <a:xfrm>
                <a:off x="9337" y="13477"/>
                <a:ext cx="1784" cy="16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8212" name="Line 55"/>
              <p:cNvSpPr>
                <a:spLocks noChangeShapeType="1"/>
              </p:cNvSpPr>
              <p:nvPr/>
            </p:nvSpPr>
            <p:spPr bwMode="auto">
              <a:xfrm>
                <a:off x="9337" y="1401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13" name="Line 56"/>
              <p:cNvSpPr>
                <a:spLocks noChangeShapeType="1"/>
              </p:cNvSpPr>
              <p:nvPr/>
            </p:nvSpPr>
            <p:spPr bwMode="auto">
              <a:xfrm>
                <a:off x="9337" y="1473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14" name="Text Box 57"/>
              <p:cNvSpPr txBox="1">
                <a:spLocks noChangeArrowheads="1"/>
              </p:cNvSpPr>
              <p:nvPr/>
            </p:nvSpPr>
            <p:spPr bwMode="auto">
              <a:xfrm>
                <a:off x="9337" y="13657"/>
                <a:ext cx="1673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8215" name="Text Box 58"/>
              <p:cNvSpPr txBox="1">
                <a:spLocks noChangeArrowheads="1"/>
              </p:cNvSpPr>
              <p:nvPr/>
            </p:nvSpPr>
            <p:spPr bwMode="auto">
              <a:xfrm>
                <a:off x="9517" y="14017"/>
                <a:ext cx="153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…</a:t>
                </a:r>
              </a:p>
            </p:txBody>
          </p:sp>
        </p:grpSp>
        <p:sp>
          <p:nvSpPr>
            <p:cNvPr id="8207" name="Line 59"/>
            <p:cNvSpPr>
              <a:spLocks noChangeShapeType="1"/>
            </p:cNvSpPr>
            <p:nvPr/>
          </p:nvSpPr>
          <p:spPr bwMode="auto">
            <a:xfrm>
              <a:off x="3937" y="14737"/>
              <a:ext cx="30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8208" name="Text Box 60"/>
            <p:cNvSpPr txBox="1">
              <a:spLocks noChangeArrowheads="1"/>
            </p:cNvSpPr>
            <p:nvPr/>
          </p:nvSpPr>
          <p:spPr bwMode="auto">
            <a:xfrm>
              <a:off x="6277" y="14737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8209" name="Text Box 61"/>
            <p:cNvSpPr txBox="1">
              <a:spLocks noChangeArrowheads="1"/>
            </p:cNvSpPr>
            <p:nvPr/>
          </p:nvSpPr>
          <p:spPr bwMode="auto">
            <a:xfrm>
              <a:off x="5377" y="1293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Départ</a:t>
              </a:r>
            </a:p>
          </p:txBody>
        </p:sp>
        <p:sp>
          <p:nvSpPr>
            <p:cNvPr id="8210" name="Text Box 62"/>
            <p:cNvSpPr txBox="1">
              <a:spLocks noChangeArrowheads="1"/>
            </p:cNvSpPr>
            <p:nvPr/>
          </p:nvSpPr>
          <p:spPr bwMode="auto">
            <a:xfrm>
              <a:off x="5377" y="14197"/>
              <a:ext cx="16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dirty="0">
                  <a:solidFill>
                    <a:srgbClr val="FF0000"/>
                  </a:solidFill>
                  <a:latin typeface="Comic Sans MS" pitchFamily="66" charset="0"/>
                </a:rPr>
                <a:t>Arrivée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10° Chaque aéroport dessert  une ou plusieurs villes</a:t>
            </a:r>
          </a:p>
        </p:txBody>
      </p:sp>
      <p:grpSp>
        <p:nvGrpSpPr>
          <p:cNvPr id="8257" name="Group 65"/>
          <p:cNvGrpSpPr>
            <a:grpSpLocks/>
          </p:cNvGrpSpPr>
          <p:nvPr/>
        </p:nvGrpSpPr>
        <p:grpSpPr bwMode="auto">
          <a:xfrm>
            <a:off x="433345" y="2209800"/>
            <a:ext cx="5829300" cy="800100"/>
            <a:chOff x="1008" y="1584"/>
            <a:chExt cx="3672" cy="504"/>
          </a:xfrm>
        </p:grpSpPr>
        <p:sp>
          <p:nvSpPr>
            <p:cNvPr id="9223" name="Rectangle 66"/>
            <p:cNvSpPr>
              <a:spLocks noChangeArrowheads="1"/>
            </p:cNvSpPr>
            <p:nvPr/>
          </p:nvSpPr>
          <p:spPr bwMode="auto">
            <a:xfrm>
              <a:off x="1008" y="1584"/>
              <a:ext cx="1152" cy="5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9224" name="Line 67"/>
            <p:cNvSpPr>
              <a:spLocks noChangeShapeType="1"/>
            </p:cNvSpPr>
            <p:nvPr/>
          </p:nvSpPr>
          <p:spPr bwMode="auto">
            <a:xfrm>
              <a:off x="1008" y="1800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25" name="Line 68"/>
            <p:cNvSpPr>
              <a:spLocks noChangeShapeType="1"/>
            </p:cNvSpPr>
            <p:nvPr/>
          </p:nvSpPr>
          <p:spPr bwMode="auto">
            <a:xfrm>
              <a:off x="1008" y="1872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26" name="Text Box 69"/>
            <p:cNvSpPr txBox="1">
              <a:spLocks noChangeArrowheads="1"/>
            </p:cNvSpPr>
            <p:nvPr/>
          </p:nvSpPr>
          <p:spPr bwMode="auto">
            <a:xfrm>
              <a:off x="1080" y="1656"/>
              <a:ext cx="10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Aéroport</a:t>
              </a:r>
            </a:p>
          </p:txBody>
        </p:sp>
        <p:sp>
          <p:nvSpPr>
            <p:cNvPr id="9227" name="Line 70"/>
            <p:cNvSpPr>
              <a:spLocks noChangeShapeType="1"/>
            </p:cNvSpPr>
            <p:nvPr/>
          </p:nvSpPr>
          <p:spPr bwMode="auto">
            <a:xfrm>
              <a:off x="2160" y="1872"/>
              <a:ext cx="15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28" name="Text Box 71"/>
            <p:cNvSpPr txBox="1">
              <a:spLocks noChangeArrowheads="1"/>
            </p:cNvSpPr>
            <p:nvPr/>
          </p:nvSpPr>
          <p:spPr bwMode="auto">
            <a:xfrm>
              <a:off x="2376" y="1656"/>
              <a:ext cx="108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dessert</a:t>
              </a:r>
            </a:p>
          </p:txBody>
        </p:sp>
        <p:sp>
          <p:nvSpPr>
            <p:cNvPr id="9229" name="Text Box 72"/>
            <p:cNvSpPr txBox="1">
              <a:spLocks noChangeArrowheads="1"/>
            </p:cNvSpPr>
            <p:nvPr/>
          </p:nvSpPr>
          <p:spPr bwMode="auto">
            <a:xfrm>
              <a:off x="3264" y="1872"/>
              <a:ext cx="43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fr-FR" altLang="fr-FR" sz="1200" b="0"/>
                <a:t>1..*</a:t>
              </a:r>
            </a:p>
          </p:txBody>
        </p:sp>
        <p:sp>
          <p:nvSpPr>
            <p:cNvPr id="9230" name="Rectangle 73"/>
            <p:cNvSpPr>
              <a:spLocks noChangeArrowheads="1"/>
            </p:cNvSpPr>
            <p:nvPr/>
          </p:nvSpPr>
          <p:spPr bwMode="auto">
            <a:xfrm>
              <a:off x="3672" y="1584"/>
              <a:ext cx="100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9231" name="Line 74"/>
            <p:cNvSpPr>
              <a:spLocks noChangeShapeType="1"/>
            </p:cNvSpPr>
            <p:nvPr/>
          </p:nvSpPr>
          <p:spPr bwMode="auto">
            <a:xfrm>
              <a:off x="3672" y="1800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32" name="Line 75"/>
            <p:cNvSpPr>
              <a:spLocks noChangeShapeType="1"/>
            </p:cNvSpPr>
            <p:nvPr/>
          </p:nvSpPr>
          <p:spPr bwMode="auto">
            <a:xfrm>
              <a:off x="3648" y="1872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33" name="Text Box 76"/>
            <p:cNvSpPr txBox="1">
              <a:spLocks noChangeArrowheads="1"/>
            </p:cNvSpPr>
            <p:nvPr/>
          </p:nvSpPr>
          <p:spPr bwMode="auto">
            <a:xfrm>
              <a:off x="3744" y="1656"/>
              <a:ext cx="801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r-FR" altLang="fr-FR" sz="1200" b="0">
                  <a:latin typeface="Comic Sans MS" pitchFamily="66" charset="0"/>
                </a:rPr>
                <a:t>Ville</a:t>
              </a:r>
            </a:p>
          </p:txBody>
        </p:sp>
      </p:grpSp>
      <p:sp>
        <p:nvSpPr>
          <p:cNvPr id="8269" name="Text Box 77"/>
          <p:cNvSpPr txBox="1">
            <a:spLocks noChangeArrowheads="1"/>
          </p:cNvSpPr>
          <p:nvPr/>
        </p:nvSpPr>
        <p:spPr bwMode="auto">
          <a:xfrm>
            <a:off x="2300245" y="2678519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fr-FR" altLang="fr-FR" sz="1400" dirty="0">
                <a:solidFill>
                  <a:srgbClr val="FF0000"/>
                </a:solidFill>
                <a:latin typeface="Comic Sans MS" pitchFamily="66" charset="0"/>
              </a:rPr>
              <a:t>0..*</a:t>
            </a:r>
          </a:p>
        </p:txBody>
      </p:sp>
      <p:sp>
        <p:nvSpPr>
          <p:cNvPr id="8270" name="Text Box 78"/>
          <p:cNvSpPr txBox="1">
            <a:spLocks noChangeArrowheads="1"/>
          </p:cNvSpPr>
          <p:nvPr/>
        </p:nvSpPr>
        <p:spPr bwMode="auto">
          <a:xfrm>
            <a:off x="762000" y="4038600"/>
            <a:ext cx="79248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l" eaLnBrk="1" hangingPunct="1">
              <a:spcBef>
                <a:spcPct val="50000"/>
              </a:spcBef>
            </a:pPr>
            <a:r>
              <a:rPr lang="fr-FR" altLang="fr-FR" sz="1400" b="0" dirty="0">
                <a:latin typeface="Comic Sans MS" pitchFamily="66" charset="0"/>
              </a:rPr>
              <a:t>Deux interprétations sont possibles: (</a:t>
            </a:r>
            <a:r>
              <a:rPr lang="fr-FR" altLang="fr-FR" sz="1400" u="sng" dirty="0">
                <a:solidFill>
                  <a:srgbClr val="FF0000"/>
                </a:solidFill>
                <a:latin typeface="Comic Sans MS" pitchFamily="66" charset="0"/>
              </a:rPr>
              <a:t>enrichissement du cahier de charges</a:t>
            </a:r>
            <a:r>
              <a:rPr lang="fr-FR" altLang="fr-FR" sz="1400" b="0" dirty="0">
                <a:latin typeface="Comic Sans MS" pitchFamily="66" charset="0"/>
              </a:rPr>
              <a:t>)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Si on considère que </a:t>
            </a:r>
            <a:r>
              <a:rPr lang="fr-FR" altLang="fr-FR" sz="1400" dirty="0">
                <a:solidFill>
                  <a:srgbClr val="FF0000"/>
                </a:solidFill>
                <a:latin typeface="Comic Sans MS" pitchFamily="66" charset="0"/>
              </a:rPr>
              <a:t>desservir</a:t>
            </a:r>
            <a:r>
              <a:rPr lang="fr-FR" altLang="fr-FR" sz="1400" b="0" dirty="0">
                <a:latin typeface="Comic Sans MS" pitchFamily="66" charset="0"/>
              </a:rPr>
              <a:t> une ville </a:t>
            </a:r>
            <a:r>
              <a:rPr lang="fr-FR" altLang="fr-FR" sz="1400" dirty="0">
                <a:solidFill>
                  <a:srgbClr val="FF0000"/>
                </a:solidFill>
                <a:latin typeface="Comic Sans MS" pitchFamily="66" charset="0"/>
              </a:rPr>
              <a:t>signifie</a:t>
            </a:r>
            <a:r>
              <a:rPr lang="fr-FR" altLang="fr-FR" sz="1400" b="0" dirty="0">
                <a:latin typeface="Comic Sans MS" pitchFamily="66" charset="0"/>
              </a:rPr>
              <a:t> </a:t>
            </a:r>
            <a:r>
              <a:rPr lang="fr-FR" altLang="fr-FR" sz="1400" u="sng" dirty="0">
                <a:latin typeface="Comic Sans MS" pitchFamily="66" charset="0"/>
              </a:rPr>
              <a:t>l’aéroport le plus proche</a:t>
            </a:r>
            <a:r>
              <a:rPr lang="fr-FR" altLang="fr-FR" sz="1400" b="0" dirty="0">
                <a:latin typeface="Comic Sans MS" pitchFamily="66" charset="0"/>
              </a:rPr>
              <a:t>, il n’ en y a qu’un :           </a:t>
            </a:r>
            <a:r>
              <a:rPr lang="fr-FR" altLang="fr-FR" sz="1800" dirty="0">
                <a:solidFill>
                  <a:srgbClr val="990033"/>
                </a:solidFill>
                <a:latin typeface="Comic Sans MS" pitchFamily="66" charset="0"/>
              </a:rPr>
              <a:t>la multiplicité est de 1.</a:t>
            </a:r>
          </a:p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latin typeface="Comic Sans MS" pitchFamily="66" charset="0"/>
              </a:rPr>
              <a:t>Si on considère que </a:t>
            </a:r>
            <a:r>
              <a:rPr lang="fr-FR" altLang="fr-FR" sz="1400" dirty="0">
                <a:solidFill>
                  <a:srgbClr val="FF0000"/>
                </a:solidFill>
                <a:latin typeface="Comic Sans MS" pitchFamily="66" charset="0"/>
              </a:rPr>
              <a:t>desservir</a:t>
            </a:r>
            <a:r>
              <a:rPr lang="fr-FR" altLang="fr-FR" sz="1400" b="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altLang="fr-FR" sz="1400" b="0" dirty="0">
                <a:latin typeface="Comic Sans MS" pitchFamily="66" charset="0"/>
              </a:rPr>
              <a:t>une ville </a:t>
            </a:r>
            <a:r>
              <a:rPr lang="fr-FR" altLang="fr-FR" sz="1400" b="0" dirty="0">
                <a:solidFill>
                  <a:srgbClr val="FF0000"/>
                </a:solidFill>
                <a:latin typeface="Comic Sans MS" pitchFamily="66" charset="0"/>
              </a:rPr>
              <a:t>signifie</a:t>
            </a:r>
            <a:r>
              <a:rPr lang="fr-FR" altLang="fr-FR" sz="1400" b="0" dirty="0">
                <a:latin typeface="Comic Sans MS" pitchFamily="66" charset="0"/>
              </a:rPr>
              <a:t> </a:t>
            </a:r>
            <a:r>
              <a:rPr lang="fr-FR" altLang="fr-FR" sz="1400" u="sng" dirty="0">
                <a:latin typeface="Comic Sans MS" pitchFamily="66" charset="0"/>
              </a:rPr>
              <a:t>les aéroports dans un rayon de 35 km </a:t>
            </a:r>
            <a:r>
              <a:rPr lang="fr-FR" altLang="fr-FR" sz="1400" b="0" dirty="0">
                <a:latin typeface="Comic Sans MS" pitchFamily="66" charset="0"/>
              </a:rPr>
              <a:t>: 	                </a:t>
            </a:r>
            <a:r>
              <a:rPr lang="fr-FR" altLang="fr-FR" sz="1800" dirty="0">
                <a:solidFill>
                  <a:srgbClr val="990033"/>
                </a:solidFill>
                <a:latin typeface="Comic Sans MS" pitchFamily="66" charset="0"/>
              </a:rPr>
              <a:t>la multiplicité est de 0..*</a:t>
            </a:r>
            <a:r>
              <a:rPr lang="fr-FR" altLang="fr-FR" sz="1400" b="0" dirty="0">
                <a:latin typeface="Comic Sans MS" pitchFamily="66" charset="0"/>
              </a:rPr>
              <a:t>                  </a:t>
            </a:r>
          </a:p>
        </p:txBody>
      </p:sp>
      <p:sp>
        <p:nvSpPr>
          <p:cNvPr id="8271" name="Text Box 79"/>
          <p:cNvSpPr txBox="1">
            <a:spLocks noChangeArrowheads="1"/>
          </p:cNvSpPr>
          <p:nvPr/>
        </p:nvSpPr>
        <p:spPr bwMode="auto">
          <a:xfrm>
            <a:off x="361950" y="1629865"/>
            <a:ext cx="792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>
                <a:latin typeface="Comic Sans MS" pitchFamily="66" charset="0"/>
              </a:rPr>
              <a:t>On ne peut pas savoir la multiplicité de ‘</a:t>
            </a:r>
            <a:r>
              <a:rPr lang="fr-FR" altLang="fr-FR" sz="1600" i="1">
                <a:latin typeface="Comic Sans MS" pitchFamily="66" charset="0"/>
              </a:rPr>
              <a:t>’Aéroport’’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516216" y="1607010"/>
            <a:ext cx="2376264" cy="160916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r>
              <a:rPr lang="fr-FR" sz="1200" dirty="0"/>
              <a:t>Cahier de charges est souvent incomplet, inconsistant. On procède de manière itérative et incrémentale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9" grpId="0" autoUpdateAnimBg="0"/>
      <p:bldP spid="8270" grpId="0" autoUpdateAnimBg="0"/>
      <p:bldP spid="827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305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8925" indent="-2889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FF3300"/>
              </a:buClr>
              <a:buSzPct val="130000"/>
              <a:buFont typeface="Wingdings" pitchFamily="2" charset="2"/>
              <a:buChar char="Ø"/>
            </a:pPr>
            <a:r>
              <a:rPr lang="fr-FR" altLang="fr-FR" sz="1800" b="0" dirty="0">
                <a:latin typeface="Comic Sans MS" pitchFamily="66" charset="0"/>
              </a:rPr>
              <a:t>Modélisation des phrases :</a:t>
            </a:r>
            <a:r>
              <a:rPr lang="fr-FR" altLang="fr-FR" b="0" dirty="0"/>
              <a:t>	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8° Un vol peut comporter des escales dans des aéroports</a:t>
            </a:r>
          </a:p>
          <a:p>
            <a:pPr eaLnBrk="1" hangingPunct="1">
              <a:spcBef>
                <a:spcPct val="20000"/>
              </a:spcBef>
            </a:pPr>
            <a:r>
              <a:rPr lang="fr-FR" altLang="fr-FR" sz="1800" b="0" dirty="0">
                <a:solidFill>
                  <a:srgbClr val="0000FF"/>
                </a:solidFill>
                <a:latin typeface="Comic Sans MS" pitchFamily="66" charset="0"/>
              </a:rPr>
              <a:t>9° Une escale a une heure d’arrivée et une heure de départ.</a:t>
            </a:r>
          </a:p>
          <a:p>
            <a:pPr algn="l" eaLnBrk="1" hangingPunct="1">
              <a:spcBef>
                <a:spcPct val="20000"/>
              </a:spcBef>
            </a:pPr>
            <a:endParaRPr lang="fr-FR" altLang="fr-FR" sz="1800" b="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12306" name="Group 18"/>
          <p:cNvGrpSpPr>
            <a:grpSpLocks/>
          </p:cNvGrpSpPr>
          <p:nvPr/>
        </p:nvGrpSpPr>
        <p:grpSpPr bwMode="auto">
          <a:xfrm>
            <a:off x="3429000" y="2514600"/>
            <a:ext cx="5475288" cy="3429000"/>
            <a:chOff x="960" y="1488"/>
            <a:chExt cx="3449" cy="2160"/>
          </a:xfrm>
        </p:grpSpPr>
        <p:grpSp>
          <p:nvGrpSpPr>
            <p:cNvPr id="10252" name="Group 19"/>
            <p:cNvGrpSpPr>
              <a:grpSpLocks/>
            </p:cNvGrpSpPr>
            <p:nvPr/>
          </p:nvGrpSpPr>
          <p:grpSpPr bwMode="auto">
            <a:xfrm>
              <a:off x="960" y="1488"/>
              <a:ext cx="3449" cy="2160"/>
              <a:chOff x="1597" y="1957"/>
              <a:chExt cx="8624" cy="5940"/>
            </a:xfrm>
          </p:grpSpPr>
          <p:grpSp>
            <p:nvGrpSpPr>
              <p:cNvPr id="10254" name="Group 20"/>
              <p:cNvGrpSpPr>
                <a:grpSpLocks/>
              </p:cNvGrpSpPr>
              <p:nvPr/>
            </p:nvGrpSpPr>
            <p:grpSpPr bwMode="auto">
              <a:xfrm>
                <a:off x="1597" y="1957"/>
                <a:ext cx="2700" cy="3217"/>
                <a:chOff x="1597" y="1957"/>
                <a:chExt cx="2700" cy="3217"/>
              </a:xfrm>
            </p:grpSpPr>
            <p:sp>
              <p:nvSpPr>
                <p:cNvPr id="10279" name="Rectangle 21"/>
                <p:cNvSpPr>
                  <a:spLocks noChangeArrowheads="1"/>
                </p:cNvSpPr>
                <p:nvPr/>
              </p:nvSpPr>
              <p:spPr bwMode="auto">
                <a:xfrm>
                  <a:off x="1597" y="1957"/>
                  <a:ext cx="2520" cy="288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fr-FR" altLang="fr-FR"/>
                </a:p>
              </p:txBody>
            </p:sp>
            <p:sp>
              <p:nvSpPr>
                <p:cNvPr id="10280" name="Line 22"/>
                <p:cNvSpPr>
                  <a:spLocks noChangeShapeType="1"/>
                </p:cNvSpPr>
                <p:nvPr/>
              </p:nvSpPr>
              <p:spPr bwMode="auto">
                <a:xfrm>
                  <a:off x="1597" y="2497"/>
                  <a:ext cx="252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81" name="Line 23"/>
                <p:cNvSpPr>
                  <a:spLocks noChangeShapeType="1"/>
                </p:cNvSpPr>
                <p:nvPr/>
              </p:nvSpPr>
              <p:spPr bwMode="auto">
                <a:xfrm>
                  <a:off x="1597" y="3937"/>
                  <a:ext cx="252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8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777" y="2205"/>
                  <a:ext cx="2002" cy="6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0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fr-FR" altLang="fr-FR" sz="1200" b="0">
                      <a:latin typeface="Comic Sans MS" pitchFamily="66" charset="0"/>
                    </a:rPr>
                    <a:t>Vol</a:t>
                  </a:r>
                </a:p>
              </p:txBody>
            </p:sp>
            <p:sp>
              <p:nvSpPr>
                <p:cNvPr id="1028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597" y="3937"/>
                  <a:ext cx="2700" cy="1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ouvrirVol( )</a:t>
                  </a:r>
                </a:p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fermerVol( )</a:t>
                  </a:r>
                </a:p>
              </p:txBody>
            </p:sp>
            <p:sp>
              <p:nvSpPr>
                <p:cNvPr id="1028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597" y="2497"/>
                  <a:ext cx="2520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dateDepart</a:t>
                  </a:r>
                </a:p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heureDepart</a:t>
                  </a:r>
                </a:p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dateArrivee</a:t>
                  </a:r>
                </a:p>
                <a:p>
                  <a:pPr algn="l"/>
                  <a:r>
                    <a:rPr lang="fr-FR" altLang="fr-FR" sz="1200" b="0">
                      <a:latin typeface="Comic Sans MS" pitchFamily="66" charset="0"/>
                    </a:rPr>
                    <a:t>heureArrivee</a:t>
                  </a:r>
                </a:p>
              </p:txBody>
            </p:sp>
          </p:grpSp>
          <p:sp>
            <p:nvSpPr>
              <p:cNvPr id="10255" name="Rectangle 27"/>
              <p:cNvSpPr>
                <a:spLocks noChangeArrowheads="1"/>
              </p:cNvSpPr>
              <p:nvPr/>
            </p:nvSpPr>
            <p:spPr bwMode="auto">
              <a:xfrm>
                <a:off x="8437" y="2497"/>
                <a:ext cx="1784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0256" name="Line 28"/>
              <p:cNvSpPr>
                <a:spLocks noChangeShapeType="1"/>
              </p:cNvSpPr>
              <p:nvPr/>
            </p:nvSpPr>
            <p:spPr bwMode="auto">
              <a:xfrm>
                <a:off x="8437" y="303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57" name="Line 29"/>
              <p:cNvSpPr>
                <a:spLocks noChangeShapeType="1"/>
              </p:cNvSpPr>
              <p:nvPr/>
            </p:nvSpPr>
            <p:spPr bwMode="auto">
              <a:xfrm>
                <a:off x="8437" y="3757"/>
                <a:ext cx="17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58" name="Text Box 30"/>
              <p:cNvSpPr txBox="1">
                <a:spLocks noChangeArrowheads="1"/>
              </p:cNvSpPr>
              <p:nvPr/>
            </p:nvSpPr>
            <p:spPr bwMode="auto">
              <a:xfrm>
                <a:off x="8437" y="2677"/>
                <a:ext cx="167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>
                    <a:latin typeface="Comic Sans MS" pitchFamily="66" charset="0"/>
                  </a:rPr>
                  <a:t>Aéroport</a:t>
                </a:r>
              </a:p>
            </p:txBody>
          </p:sp>
          <p:sp>
            <p:nvSpPr>
              <p:cNvPr id="10259" name="Text Box 31"/>
              <p:cNvSpPr txBox="1">
                <a:spLocks noChangeArrowheads="1"/>
              </p:cNvSpPr>
              <p:nvPr/>
            </p:nvSpPr>
            <p:spPr bwMode="auto">
              <a:xfrm>
                <a:off x="8437" y="3217"/>
                <a:ext cx="153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nom</a:t>
                </a:r>
              </a:p>
            </p:txBody>
          </p:sp>
          <p:grpSp>
            <p:nvGrpSpPr>
              <p:cNvPr id="10260" name="Group 32"/>
              <p:cNvGrpSpPr>
                <a:grpSpLocks/>
              </p:cNvGrpSpPr>
              <p:nvPr/>
            </p:nvGrpSpPr>
            <p:grpSpPr bwMode="auto">
              <a:xfrm>
                <a:off x="4117" y="3037"/>
                <a:ext cx="4320" cy="1260"/>
                <a:chOff x="4117" y="3037"/>
                <a:chExt cx="3060" cy="1260"/>
              </a:xfrm>
            </p:grpSpPr>
            <p:sp>
              <p:nvSpPr>
                <p:cNvPr id="1027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117" y="3037"/>
                  <a:ext cx="30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78" name="Line 34"/>
                <p:cNvSpPr>
                  <a:spLocks noChangeShapeType="1"/>
                </p:cNvSpPr>
                <p:nvPr/>
              </p:nvSpPr>
              <p:spPr bwMode="auto">
                <a:xfrm>
                  <a:off x="4117" y="4297"/>
                  <a:ext cx="30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0261" name="Group 35"/>
              <p:cNvGrpSpPr>
                <a:grpSpLocks/>
              </p:cNvGrpSpPr>
              <p:nvPr/>
            </p:nvGrpSpPr>
            <p:grpSpPr bwMode="auto">
              <a:xfrm>
                <a:off x="6817" y="2497"/>
                <a:ext cx="1620" cy="2340"/>
                <a:chOff x="5557" y="2497"/>
                <a:chExt cx="1620" cy="2340"/>
              </a:xfrm>
            </p:grpSpPr>
            <p:sp>
              <p:nvSpPr>
                <p:cNvPr id="1027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6457" y="3037"/>
                  <a:ext cx="720" cy="5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fr-FR" altLang="fr-FR" sz="1200" b="0">
                      <a:latin typeface="Comic Sans MS" pitchFamily="66" charset="0"/>
                    </a:rPr>
                    <a:t>1</a:t>
                  </a:r>
                </a:p>
              </p:txBody>
            </p:sp>
            <p:sp>
              <p:nvSpPr>
                <p:cNvPr id="1027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6457" y="4297"/>
                  <a:ext cx="720" cy="5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fr-FR" altLang="fr-FR" sz="1200" b="0">
                      <a:latin typeface="Comic Sans MS" pitchFamily="66" charset="0"/>
                    </a:rPr>
                    <a:t>1</a:t>
                  </a:r>
                </a:p>
              </p:txBody>
            </p:sp>
            <p:sp>
              <p:nvSpPr>
                <p:cNvPr id="10275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5557" y="2497"/>
                  <a:ext cx="1620" cy="5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fr-FR" altLang="fr-FR" sz="1200" b="0">
                      <a:latin typeface="Comic Sans MS" pitchFamily="66" charset="0"/>
                    </a:rPr>
                    <a:t>Depart</a:t>
                  </a:r>
                </a:p>
              </p:txBody>
            </p:sp>
            <p:sp>
              <p:nvSpPr>
                <p:cNvPr id="10276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5557" y="3757"/>
                  <a:ext cx="1620" cy="5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fr-FR" altLang="fr-FR" sz="1200" b="0">
                      <a:latin typeface="Comic Sans MS" pitchFamily="66" charset="0"/>
                    </a:rPr>
                    <a:t>Arrivee</a:t>
                  </a:r>
                </a:p>
              </p:txBody>
            </p:sp>
          </p:grpSp>
          <p:sp>
            <p:nvSpPr>
              <p:cNvPr id="10262" name="Rectangle 40"/>
              <p:cNvSpPr>
                <a:spLocks noChangeArrowheads="1"/>
              </p:cNvSpPr>
              <p:nvPr/>
            </p:nvSpPr>
            <p:spPr bwMode="auto">
              <a:xfrm>
                <a:off x="5737" y="5737"/>
                <a:ext cx="2160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0263" name="Line 41"/>
              <p:cNvSpPr>
                <a:spLocks noChangeShapeType="1"/>
              </p:cNvSpPr>
              <p:nvPr/>
            </p:nvSpPr>
            <p:spPr bwMode="auto">
              <a:xfrm>
                <a:off x="5737" y="645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64" name="Line 42"/>
              <p:cNvSpPr>
                <a:spLocks noChangeShapeType="1"/>
              </p:cNvSpPr>
              <p:nvPr/>
            </p:nvSpPr>
            <p:spPr bwMode="auto">
              <a:xfrm>
                <a:off x="5737" y="7357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265" name="Text Box 43"/>
              <p:cNvSpPr txBox="1">
                <a:spLocks noChangeArrowheads="1"/>
              </p:cNvSpPr>
              <p:nvPr/>
            </p:nvSpPr>
            <p:spPr bwMode="auto">
              <a:xfrm>
                <a:off x="5917" y="5917"/>
                <a:ext cx="1673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fr-FR" altLang="fr-FR" sz="1200" b="0" dirty="0">
                    <a:latin typeface="Comic Sans MS" pitchFamily="66" charset="0"/>
                  </a:rPr>
                  <a:t>Escale</a:t>
                </a:r>
              </a:p>
            </p:txBody>
          </p:sp>
          <p:sp>
            <p:nvSpPr>
              <p:cNvPr id="10266" name="Text Box 44"/>
              <p:cNvSpPr txBox="1">
                <a:spLocks noChangeArrowheads="1"/>
              </p:cNvSpPr>
              <p:nvPr/>
            </p:nvSpPr>
            <p:spPr bwMode="auto">
              <a:xfrm>
                <a:off x="5737" y="6457"/>
                <a:ext cx="198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heureArrivee</a:t>
                </a:r>
              </a:p>
              <a:p>
                <a:pPr algn="l"/>
                <a:r>
                  <a:rPr lang="fr-FR" altLang="fr-FR" sz="1200" b="0">
                    <a:latin typeface="Comic Sans MS" pitchFamily="66" charset="0"/>
                  </a:rPr>
                  <a:t>heureDepart</a:t>
                </a:r>
              </a:p>
            </p:txBody>
          </p:sp>
          <p:grpSp>
            <p:nvGrpSpPr>
              <p:cNvPr id="10267" name="Group 45"/>
              <p:cNvGrpSpPr>
                <a:grpSpLocks/>
              </p:cNvGrpSpPr>
              <p:nvPr/>
            </p:nvGrpSpPr>
            <p:grpSpPr bwMode="auto">
              <a:xfrm>
                <a:off x="7897" y="4657"/>
                <a:ext cx="1440" cy="2160"/>
                <a:chOff x="7897" y="4657"/>
                <a:chExt cx="1440" cy="2160"/>
              </a:xfrm>
            </p:grpSpPr>
            <p:sp>
              <p:nvSpPr>
                <p:cNvPr id="10271" name="Line 46"/>
                <p:cNvSpPr>
                  <a:spLocks noChangeShapeType="1"/>
                </p:cNvSpPr>
                <p:nvPr/>
              </p:nvSpPr>
              <p:spPr bwMode="auto">
                <a:xfrm>
                  <a:off x="9337" y="4657"/>
                  <a:ext cx="0" cy="21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72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7897" y="6817"/>
                  <a:ext cx="14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0268" name="Group 48"/>
              <p:cNvGrpSpPr>
                <a:grpSpLocks/>
              </p:cNvGrpSpPr>
              <p:nvPr/>
            </p:nvGrpSpPr>
            <p:grpSpPr bwMode="auto">
              <a:xfrm>
                <a:off x="3577" y="4837"/>
                <a:ext cx="2160" cy="2160"/>
                <a:chOff x="3577" y="4837"/>
                <a:chExt cx="2160" cy="2160"/>
              </a:xfrm>
            </p:grpSpPr>
            <p:sp>
              <p:nvSpPr>
                <p:cNvPr id="10269" name="Line 49"/>
                <p:cNvSpPr>
                  <a:spLocks noChangeShapeType="1"/>
                </p:cNvSpPr>
                <p:nvPr/>
              </p:nvSpPr>
              <p:spPr bwMode="auto">
                <a:xfrm>
                  <a:off x="3577" y="4837"/>
                  <a:ext cx="0" cy="21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270" name="Line 50"/>
                <p:cNvSpPr>
                  <a:spLocks noChangeShapeType="1"/>
                </p:cNvSpPr>
                <p:nvPr/>
              </p:nvSpPr>
              <p:spPr bwMode="auto">
                <a:xfrm>
                  <a:off x="3577" y="6997"/>
                  <a:ext cx="21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sp>
          <p:nvSpPr>
            <p:cNvPr id="10253" name="Text Box 51"/>
            <p:cNvSpPr txBox="1">
              <a:spLocks noChangeArrowheads="1"/>
            </p:cNvSpPr>
            <p:nvPr/>
          </p:nvSpPr>
          <p:spPr bwMode="auto">
            <a:xfrm>
              <a:off x="2256" y="3312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altLang="fr-FR" sz="1400" b="0">
                  <a:latin typeface="Comic Sans MS" pitchFamily="66" charset="0"/>
                </a:rPr>
                <a:t>0..*</a:t>
              </a:r>
            </a:p>
          </p:txBody>
        </p:sp>
      </p:grp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762000" y="2133600"/>
            <a:ext cx="792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 dirty="0">
                <a:solidFill>
                  <a:srgbClr val="990033"/>
                </a:solidFill>
                <a:latin typeface="Comic Sans MS" pitchFamily="66" charset="0"/>
              </a:rPr>
              <a:t>Une escale a les propriétés heure d’arrivée et heure de départ, c’est donc un objet.</a:t>
            </a:r>
            <a:endParaRPr lang="fr-FR" altLang="fr-FR" sz="1600" i="1" dirty="0">
              <a:solidFill>
                <a:srgbClr val="990033"/>
              </a:solidFill>
              <a:latin typeface="Comic Sans MS" pitchFamily="66" charset="0"/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304800" y="4800600"/>
            <a:ext cx="4038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fr-FR" altLang="fr-FR" sz="1400" b="0">
                <a:latin typeface="Comic Sans MS" pitchFamily="66" charset="0"/>
              </a:rPr>
              <a:t>Quelles sont alors les multiplicités entre ‘</a:t>
            </a:r>
            <a:r>
              <a:rPr lang="fr-FR" altLang="fr-FR" sz="1400" i="1">
                <a:latin typeface="Comic Sans MS" pitchFamily="66" charset="0"/>
              </a:rPr>
              <a:t>’Vols’’</a:t>
            </a:r>
            <a:r>
              <a:rPr lang="fr-FR" altLang="fr-FR" sz="1400" b="0">
                <a:latin typeface="Comic Sans MS" pitchFamily="66" charset="0"/>
              </a:rPr>
              <a:t> et ‘</a:t>
            </a:r>
            <a:r>
              <a:rPr lang="fr-FR" altLang="fr-FR" sz="1400" i="1">
                <a:latin typeface="Comic Sans MS" pitchFamily="66" charset="0"/>
              </a:rPr>
              <a:t>’Escale’’</a:t>
            </a:r>
            <a:r>
              <a:rPr lang="fr-FR" altLang="fr-FR" sz="1400" b="0">
                <a:latin typeface="Comic Sans MS" pitchFamily="66" charset="0"/>
              </a:rPr>
              <a:t>, entre ‘</a:t>
            </a:r>
            <a:r>
              <a:rPr lang="fr-FR" altLang="fr-FR" sz="1400" i="1">
                <a:latin typeface="Comic Sans MS" pitchFamily="66" charset="0"/>
              </a:rPr>
              <a:t>’Escale’’</a:t>
            </a:r>
            <a:r>
              <a:rPr lang="fr-FR" altLang="fr-FR" sz="1400" b="0">
                <a:latin typeface="Comic Sans MS" pitchFamily="66" charset="0"/>
              </a:rPr>
              <a:t> et </a:t>
            </a:r>
            <a:r>
              <a:rPr lang="fr-FR" altLang="fr-FR" sz="1400" i="1">
                <a:latin typeface="Comic Sans MS" pitchFamily="66" charset="0"/>
              </a:rPr>
              <a:t>‘’Aeroport’’</a:t>
            </a:r>
            <a:r>
              <a:rPr lang="fr-FR" altLang="fr-FR" sz="1400" b="0">
                <a:latin typeface="Comic Sans MS" pitchFamily="66" charset="0"/>
              </a:rPr>
              <a:t>  et entre </a:t>
            </a:r>
            <a:r>
              <a:rPr lang="fr-FR" altLang="fr-FR" sz="1400" i="1">
                <a:latin typeface="Comic Sans MS" pitchFamily="66" charset="0"/>
              </a:rPr>
              <a:t>‘’Aeroport’’</a:t>
            </a:r>
            <a:r>
              <a:rPr lang="fr-FR" altLang="fr-FR" sz="1400" b="0">
                <a:latin typeface="Comic Sans MS" pitchFamily="66" charset="0"/>
              </a:rPr>
              <a:t>  et </a:t>
            </a:r>
            <a:r>
              <a:rPr lang="fr-FR" altLang="fr-FR" sz="1400" i="1">
                <a:latin typeface="Comic Sans MS" pitchFamily="66" charset="0"/>
              </a:rPr>
              <a:t>’Vols’’</a:t>
            </a:r>
            <a:r>
              <a:rPr lang="fr-FR" altLang="fr-FR" sz="1400" b="0">
                <a:latin typeface="Comic Sans MS" pitchFamily="66" charset="0"/>
              </a:rPr>
              <a:t> ?</a:t>
            </a:r>
          </a:p>
        </p:txBody>
      </p:sp>
      <p:grpSp>
        <p:nvGrpSpPr>
          <p:cNvPr id="12348" name="Group 60"/>
          <p:cNvGrpSpPr>
            <a:grpSpLocks/>
          </p:cNvGrpSpPr>
          <p:nvPr/>
        </p:nvGrpSpPr>
        <p:grpSpPr bwMode="auto">
          <a:xfrm>
            <a:off x="4724400" y="3124200"/>
            <a:ext cx="4267200" cy="2514600"/>
            <a:chOff x="2976" y="1968"/>
            <a:chExt cx="2688" cy="1584"/>
          </a:xfrm>
        </p:grpSpPr>
        <p:sp>
          <p:nvSpPr>
            <p:cNvPr id="10247" name="Text Box 53"/>
            <p:cNvSpPr txBox="1">
              <a:spLocks noChangeArrowheads="1"/>
            </p:cNvSpPr>
            <p:nvPr/>
          </p:nvSpPr>
          <p:spPr bwMode="auto">
            <a:xfrm>
              <a:off x="4704" y="3360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fr-FR" altLang="fr-FR" sz="1400" b="0">
                  <a:solidFill>
                    <a:srgbClr val="0000FF"/>
                  </a:solidFill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0248" name="Text Box 54"/>
            <p:cNvSpPr txBox="1">
              <a:spLocks noChangeArrowheads="1"/>
            </p:cNvSpPr>
            <p:nvPr/>
          </p:nvSpPr>
          <p:spPr bwMode="auto">
            <a:xfrm>
              <a:off x="3168" y="1968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fr-FR" altLang="fr-FR" sz="1400" b="0">
                  <a:solidFill>
                    <a:srgbClr val="0000FF"/>
                  </a:solidFill>
                  <a:latin typeface="Comic Sans MS" pitchFamily="66" charset="0"/>
                </a:rPr>
                <a:t>0..*</a:t>
              </a:r>
            </a:p>
          </p:txBody>
        </p:sp>
        <p:sp>
          <p:nvSpPr>
            <p:cNvPr id="10249" name="Text Box 55"/>
            <p:cNvSpPr txBox="1">
              <a:spLocks noChangeArrowheads="1"/>
            </p:cNvSpPr>
            <p:nvPr/>
          </p:nvSpPr>
          <p:spPr bwMode="auto">
            <a:xfrm>
              <a:off x="2976" y="2640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fr-FR" altLang="fr-FR" sz="1400" b="0">
                  <a:solidFill>
                    <a:srgbClr val="0000FF"/>
                  </a:solidFill>
                  <a:latin typeface="Comic Sans MS" pitchFamily="66" charset="0"/>
                </a:rPr>
                <a:t>1..*</a:t>
              </a:r>
            </a:p>
          </p:txBody>
        </p:sp>
        <p:sp>
          <p:nvSpPr>
            <p:cNvPr id="10250" name="Text Box 56"/>
            <p:cNvSpPr txBox="1">
              <a:spLocks noChangeArrowheads="1"/>
            </p:cNvSpPr>
            <p:nvPr/>
          </p:nvSpPr>
          <p:spPr bwMode="auto">
            <a:xfrm>
              <a:off x="5280" y="2544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fr-FR" altLang="fr-FR" sz="1400" b="0">
                  <a:solidFill>
                    <a:srgbClr val="0000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10251" name="Text Box 59"/>
            <p:cNvSpPr txBox="1">
              <a:spLocks noChangeArrowheads="1"/>
            </p:cNvSpPr>
            <p:nvPr/>
          </p:nvSpPr>
          <p:spPr bwMode="auto">
            <a:xfrm>
              <a:off x="3168" y="2448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fr-FR" altLang="fr-FR" sz="1400" b="0">
                  <a:solidFill>
                    <a:srgbClr val="0000FF"/>
                  </a:solidFill>
                  <a:latin typeface="Comic Sans MS" pitchFamily="66" charset="0"/>
                </a:rPr>
                <a:t>0..*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5" grpId="0" autoUpdateAnimBg="0"/>
      <p:bldP spid="12346" grpId="0" autoUpdateAnimBg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1214</Words>
  <Application>Microsoft Office PowerPoint</Application>
  <PresentationFormat>Affichage à l'écran (4:3)</PresentationFormat>
  <Paragraphs>283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Comic Sans MS</vt:lpstr>
      <vt:lpstr>Times New Roman</vt:lpstr>
      <vt:lpstr>Wingdings</vt:lpstr>
      <vt:lpstr>Modèle par défaut</vt:lpstr>
      <vt:lpstr>Modélisation en UML : Diagramme des classes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Maison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BOUSSAID IMAD</dc:creator>
  <cp:lastModifiedBy>KOUAH</cp:lastModifiedBy>
  <cp:revision>137</cp:revision>
  <dcterms:created xsi:type="dcterms:W3CDTF">2001-10-13T02:19:38Z</dcterms:created>
  <dcterms:modified xsi:type="dcterms:W3CDTF">2021-12-11T02:05:06Z</dcterms:modified>
</cp:coreProperties>
</file>