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74" r:id="rId3"/>
    <p:sldId id="273" r:id="rId4"/>
    <p:sldId id="275" r:id="rId5"/>
    <p:sldId id="276" r:id="rId6"/>
    <p:sldId id="277" r:id="rId7"/>
    <p:sldId id="278" r:id="rId8"/>
    <p:sldId id="279" r:id="rId9"/>
    <p:sldId id="313" r:id="rId10"/>
    <p:sldId id="280" r:id="rId11"/>
    <p:sldId id="281" r:id="rId12"/>
    <p:sldId id="303" r:id="rId13"/>
    <p:sldId id="304" r:id="rId14"/>
    <p:sldId id="305" r:id="rId15"/>
    <p:sldId id="307" r:id="rId16"/>
    <p:sldId id="308" r:id="rId17"/>
    <p:sldId id="306" r:id="rId18"/>
    <p:sldId id="309" r:id="rId19"/>
    <p:sldId id="310" r:id="rId20"/>
    <p:sldId id="314" r:id="rId21"/>
    <p:sldId id="282"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312" r:id="rId36"/>
    <p:sldId id="283" r:id="rId37"/>
    <p:sldId id="297" r:id="rId38"/>
    <p:sldId id="298" r:id="rId39"/>
    <p:sldId id="299" r:id="rId40"/>
    <p:sldId id="300" r:id="rId41"/>
    <p:sldId id="301" r:id="rId42"/>
    <p:sldId id="302" r:id="rId43"/>
    <p:sldId id="311"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47" autoAdjust="0"/>
    <p:restoredTop sz="94660"/>
  </p:normalViewPr>
  <p:slideViewPr>
    <p:cSldViewPr snapToGrid="0">
      <p:cViewPr varScale="1">
        <p:scale>
          <a:sx n="64" d="100"/>
          <a:sy n="64" d="100"/>
        </p:scale>
        <p:origin x="56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fr-FR"/>
              <a:t>Modifiez le style du titre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EBFFD35B-E63C-47BD-8D06-1E7F6F5E1AC4}" type="datetimeFigureOut">
              <a:rPr lang="fr-FR" smtClean="0"/>
              <a:t>07/04/2023</a:t>
            </a:fld>
            <a:endParaRPr lang="fr-FR"/>
          </a:p>
        </p:txBody>
      </p:sp>
      <p:sp>
        <p:nvSpPr>
          <p:cNvPr id="5" name="Footer Placeholder 4"/>
          <p:cNvSpPr>
            <a:spLocks noGrp="1"/>
          </p:cNvSpPr>
          <p:nvPr>
            <p:ph type="ftr" sz="quarter" idx="11"/>
          </p:nvPr>
        </p:nvSpPr>
        <p:spPr>
          <a:xfrm>
            <a:off x="1876424" y="5410201"/>
            <a:ext cx="5124886" cy="365125"/>
          </a:xfrm>
        </p:spPr>
        <p:txBody>
          <a:bodyPr/>
          <a:lstStyle/>
          <a:p>
            <a:endParaRPr lang="fr-FR"/>
          </a:p>
        </p:txBody>
      </p:sp>
      <p:sp>
        <p:nvSpPr>
          <p:cNvPr id="6" name="Slide Number Placeholder 5"/>
          <p:cNvSpPr>
            <a:spLocks noGrp="1"/>
          </p:cNvSpPr>
          <p:nvPr>
            <p:ph type="sldNum" sz="quarter" idx="12"/>
          </p:nvPr>
        </p:nvSpPr>
        <p:spPr>
          <a:xfrm>
            <a:off x="9896911" y="5410199"/>
            <a:ext cx="771089" cy="365125"/>
          </a:xfrm>
        </p:spPr>
        <p:txBody>
          <a:bodyPr/>
          <a:lstStyle/>
          <a:p>
            <a:fld id="{3A76A71E-8043-43B4-A431-89688007BA68}" type="slidenum">
              <a:rPr lang="fr-FR" smtClean="0"/>
              <a:t>‹N°›</a:t>
            </a:fld>
            <a:endParaRPr lang="fr-FR"/>
          </a:p>
        </p:txBody>
      </p:sp>
    </p:spTree>
    <p:extLst>
      <p:ext uri="{BB962C8B-B14F-4D97-AF65-F5344CB8AC3E}">
        <p14:creationId xmlns:p14="http://schemas.microsoft.com/office/powerpoint/2010/main" val="811998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fr-FR"/>
              <a:t>Cliquez sur l'icône pour ajouter une image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BFFD35B-E63C-47BD-8D06-1E7F6F5E1AC4}" type="datetimeFigureOut">
              <a:rPr lang="fr-FR" smtClean="0"/>
              <a:t>07/04/2023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76A71E-8043-43B4-A431-89688007BA68}" type="slidenum">
              <a:rPr lang="fr-FR" smtClean="0"/>
              <a:t>‹N°›</a:t>
            </a:fld>
            <a:endParaRPr lang="fr-FR"/>
          </a:p>
        </p:txBody>
      </p:sp>
    </p:spTree>
    <p:extLst>
      <p:ext uri="{BB962C8B-B14F-4D97-AF65-F5344CB8AC3E}">
        <p14:creationId xmlns:p14="http://schemas.microsoft.com/office/powerpoint/2010/main" val="96421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fr-FR"/>
              <a:t>Modifiez le style du titre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BFFD35B-E63C-47BD-8D06-1E7F6F5E1AC4}" type="datetimeFigureOut">
              <a:rPr lang="fr-FR" smtClean="0"/>
              <a:t>07/04/2023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76A71E-8043-43B4-A431-89688007BA68}" type="slidenum">
              <a:rPr lang="fr-FR" smtClean="0"/>
              <a:t>‹N°›</a:t>
            </a:fld>
            <a:endParaRPr lang="fr-FR"/>
          </a:p>
        </p:txBody>
      </p:sp>
    </p:spTree>
    <p:extLst>
      <p:ext uri="{BB962C8B-B14F-4D97-AF65-F5344CB8AC3E}">
        <p14:creationId xmlns:p14="http://schemas.microsoft.com/office/powerpoint/2010/main" val="979267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fr-FR"/>
              <a:t>Modifiez le style du titre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BFFD35B-E63C-47BD-8D06-1E7F6F5E1AC4}" type="datetimeFigureOut">
              <a:rPr lang="fr-FR" smtClean="0"/>
              <a:t>07/04/2023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76A71E-8043-43B4-A431-89688007BA68}" type="slidenum">
              <a:rPr lang="fr-FR" smtClean="0"/>
              <a:t>‹N°›</a:t>
            </a:fld>
            <a:endParaRPr lang="fr-F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44554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fr-FR"/>
              <a:t>Modifiez le style du titre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BFFD35B-E63C-47BD-8D06-1E7F6F5E1AC4}" type="datetimeFigureOut">
              <a:rPr lang="fr-FR" smtClean="0"/>
              <a:t>07/04/2023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76A71E-8043-43B4-A431-89688007BA68}" type="slidenum">
              <a:rPr lang="fr-FR" smtClean="0"/>
              <a:t>‹N°›</a:t>
            </a:fld>
            <a:endParaRPr lang="fr-FR"/>
          </a:p>
        </p:txBody>
      </p:sp>
    </p:spTree>
    <p:extLst>
      <p:ext uri="{BB962C8B-B14F-4D97-AF65-F5344CB8AC3E}">
        <p14:creationId xmlns:p14="http://schemas.microsoft.com/office/powerpoint/2010/main" val="393572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fr-FR"/>
              <a:t>Modifiez le style du titre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EBFFD35B-E63C-47BD-8D06-1E7F6F5E1AC4}" type="datetimeFigureOut">
              <a:rPr lang="fr-FR" smtClean="0"/>
              <a:t>07/04/2023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A76A71E-8043-43B4-A431-89688007BA68}" type="slidenum">
              <a:rPr lang="fr-FR" smtClean="0"/>
              <a:t>‹N°›</a:t>
            </a:fld>
            <a:endParaRPr lang="fr-FR"/>
          </a:p>
        </p:txBody>
      </p:sp>
    </p:spTree>
    <p:extLst>
      <p:ext uri="{BB962C8B-B14F-4D97-AF65-F5344CB8AC3E}">
        <p14:creationId xmlns:p14="http://schemas.microsoft.com/office/powerpoint/2010/main" val="1353020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fr-FR"/>
              <a:t>Modifiez le style du titre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a:t>Cliquez sur l'icône pour ajouter une image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a:t>Cliquez sur l'icône pour ajouter une image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a:t>Cliquez sur l'icône pour ajouter une image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EBFFD35B-E63C-47BD-8D06-1E7F6F5E1AC4}" type="datetimeFigureOut">
              <a:rPr lang="fr-FR" smtClean="0"/>
              <a:t>07/04/2023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A76A71E-8043-43B4-A431-89688007BA68}" type="slidenum">
              <a:rPr lang="fr-FR" smtClean="0"/>
              <a:t>‹N°›</a:t>
            </a:fld>
            <a:endParaRPr lang="fr-FR"/>
          </a:p>
        </p:txBody>
      </p:sp>
    </p:spTree>
    <p:extLst>
      <p:ext uri="{BB962C8B-B14F-4D97-AF65-F5344CB8AC3E}">
        <p14:creationId xmlns:p14="http://schemas.microsoft.com/office/powerpoint/2010/main" val="3168461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BFFD35B-E63C-47BD-8D06-1E7F6F5E1AC4}" type="datetimeFigureOut">
              <a:rPr lang="fr-FR" smtClean="0"/>
              <a:t>07/04/2023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76A71E-8043-43B4-A431-89688007BA68}" type="slidenum">
              <a:rPr lang="fr-FR" smtClean="0"/>
              <a:t>‹N°›</a:t>
            </a:fld>
            <a:endParaRPr lang="fr-FR"/>
          </a:p>
        </p:txBody>
      </p:sp>
    </p:spTree>
    <p:extLst>
      <p:ext uri="{BB962C8B-B14F-4D97-AF65-F5344CB8AC3E}">
        <p14:creationId xmlns:p14="http://schemas.microsoft.com/office/powerpoint/2010/main" val="812408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BFFD35B-E63C-47BD-8D06-1E7F6F5E1AC4}" type="datetimeFigureOut">
              <a:rPr lang="fr-FR" smtClean="0"/>
              <a:t>07/04/2023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76A71E-8043-43B4-A431-89688007BA68}" type="slidenum">
              <a:rPr lang="fr-FR" smtClean="0"/>
              <a:t>‹N°›</a:t>
            </a:fld>
            <a:endParaRPr lang="fr-FR"/>
          </a:p>
        </p:txBody>
      </p:sp>
    </p:spTree>
    <p:extLst>
      <p:ext uri="{BB962C8B-B14F-4D97-AF65-F5344CB8AC3E}">
        <p14:creationId xmlns:p14="http://schemas.microsoft.com/office/powerpoint/2010/main" val="1088963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BFFD35B-E63C-47BD-8D06-1E7F6F5E1AC4}" type="datetimeFigureOut">
              <a:rPr lang="fr-FR" smtClean="0"/>
              <a:t>07/04/2023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76A71E-8043-43B4-A431-89688007BA68}" type="slidenum">
              <a:rPr lang="fr-FR" smtClean="0"/>
              <a:t>‹N°›</a:t>
            </a:fld>
            <a:endParaRPr lang="fr-FR"/>
          </a:p>
        </p:txBody>
      </p:sp>
    </p:spTree>
    <p:extLst>
      <p:ext uri="{BB962C8B-B14F-4D97-AF65-F5344CB8AC3E}">
        <p14:creationId xmlns:p14="http://schemas.microsoft.com/office/powerpoint/2010/main" val="2366076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BFFD35B-E63C-47BD-8D06-1E7F6F5E1AC4}" type="datetimeFigureOut">
              <a:rPr lang="fr-FR" smtClean="0"/>
              <a:t>07/04/2023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76A71E-8043-43B4-A431-89688007BA68}" type="slidenum">
              <a:rPr lang="fr-FR" smtClean="0"/>
              <a:t>‹N°›</a:t>
            </a:fld>
            <a:endParaRPr lang="fr-FR"/>
          </a:p>
        </p:txBody>
      </p:sp>
    </p:spTree>
    <p:extLst>
      <p:ext uri="{BB962C8B-B14F-4D97-AF65-F5344CB8AC3E}">
        <p14:creationId xmlns:p14="http://schemas.microsoft.com/office/powerpoint/2010/main" val="47954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BFFD35B-E63C-47BD-8D06-1E7F6F5E1AC4}" type="datetimeFigureOut">
              <a:rPr lang="fr-FR" smtClean="0"/>
              <a:t>07/04/2023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76A71E-8043-43B4-A431-89688007BA68}" type="slidenum">
              <a:rPr lang="fr-FR" smtClean="0"/>
              <a:t>‹N°›</a:t>
            </a:fld>
            <a:endParaRPr lang="fr-FR"/>
          </a:p>
        </p:txBody>
      </p:sp>
    </p:spTree>
    <p:extLst>
      <p:ext uri="{BB962C8B-B14F-4D97-AF65-F5344CB8AC3E}">
        <p14:creationId xmlns:p14="http://schemas.microsoft.com/office/powerpoint/2010/main" val="2288552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fr-FR"/>
              <a:t>Modifiez le style du titre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41410" y="3073397"/>
            <a:ext cx="4878391" cy="271780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3073397"/>
            <a:ext cx="4875210" cy="271780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BFFD35B-E63C-47BD-8D06-1E7F6F5E1AC4}" type="datetimeFigureOut">
              <a:rPr lang="fr-FR" smtClean="0"/>
              <a:t>07/04/2023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A76A71E-8043-43B4-A431-89688007BA68}" type="slidenum">
              <a:rPr lang="fr-FR" smtClean="0"/>
              <a:t>‹N°›</a:t>
            </a:fld>
            <a:endParaRPr lang="fr-FR"/>
          </a:p>
        </p:txBody>
      </p:sp>
    </p:spTree>
    <p:extLst>
      <p:ext uri="{BB962C8B-B14F-4D97-AF65-F5344CB8AC3E}">
        <p14:creationId xmlns:p14="http://schemas.microsoft.com/office/powerpoint/2010/main" val="1040047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BFFD35B-E63C-47BD-8D06-1E7F6F5E1AC4}" type="datetimeFigureOut">
              <a:rPr lang="fr-FR" smtClean="0"/>
              <a:t>07/04/2023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A76A71E-8043-43B4-A431-89688007BA68}" type="slidenum">
              <a:rPr lang="fr-FR" smtClean="0"/>
              <a:t>‹N°›</a:t>
            </a:fld>
            <a:endParaRPr lang="fr-FR"/>
          </a:p>
        </p:txBody>
      </p:sp>
    </p:spTree>
    <p:extLst>
      <p:ext uri="{BB962C8B-B14F-4D97-AF65-F5344CB8AC3E}">
        <p14:creationId xmlns:p14="http://schemas.microsoft.com/office/powerpoint/2010/main" val="1042047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FFD35B-E63C-47BD-8D06-1E7F6F5E1AC4}" type="datetimeFigureOut">
              <a:rPr lang="fr-FR" smtClean="0"/>
              <a:t>07/04/2023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A76A71E-8043-43B4-A431-89688007BA68}" type="slidenum">
              <a:rPr lang="fr-FR" smtClean="0"/>
              <a:t>‹N°›</a:t>
            </a:fld>
            <a:endParaRPr lang="fr-FR"/>
          </a:p>
        </p:txBody>
      </p:sp>
    </p:spTree>
    <p:extLst>
      <p:ext uri="{BB962C8B-B14F-4D97-AF65-F5344CB8AC3E}">
        <p14:creationId xmlns:p14="http://schemas.microsoft.com/office/powerpoint/2010/main" val="961521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BFFD35B-E63C-47BD-8D06-1E7F6F5E1AC4}" type="datetimeFigureOut">
              <a:rPr lang="fr-FR" smtClean="0"/>
              <a:t>07/04/2023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76A71E-8043-43B4-A431-89688007BA68}" type="slidenum">
              <a:rPr lang="fr-FR" smtClean="0"/>
              <a:t>‹N°›</a:t>
            </a:fld>
            <a:endParaRPr lang="fr-FR"/>
          </a:p>
        </p:txBody>
      </p:sp>
    </p:spTree>
    <p:extLst>
      <p:ext uri="{BB962C8B-B14F-4D97-AF65-F5344CB8AC3E}">
        <p14:creationId xmlns:p14="http://schemas.microsoft.com/office/powerpoint/2010/main" val="296232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BFFD35B-E63C-47BD-8D06-1E7F6F5E1AC4}" type="datetimeFigureOut">
              <a:rPr lang="fr-FR" smtClean="0"/>
              <a:t>07/04/2023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76A71E-8043-43B4-A431-89688007BA68}" type="slidenum">
              <a:rPr lang="fr-FR" smtClean="0"/>
              <a:t>‹N°›</a:t>
            </a:fld>
            <a:endParaRPr lang="fr-FR"/>
          </a:p>
        </p:txBody>
      </p:sp>
    </p:spTree>
    <p:extLst>
      <p:ext uri="{BB962C8B-B14F-4D97-AF65-F5344CB8AC3E}">
        <p14:creationId xmlns:p14="http://schemas.microsoft.com/office/powerpoint/2010/main" val="2260160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BFFD35B-E63C-47BD-8D06-1E7F6F5E1AC4}" type="datetimeFigureOut">
              <a:rPr lang="fr-FR" smtClean="0"/>
              <a:t>07/04/2023</a:t>
            </a:fld>
            <a:endParaRPr lang="fr-FR"/>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A76A71E-8043-43B4-A431-89688007BA68}" type="slidenum">
              <a:rPr lang="fr-FR" smtClean="0"/>
              <a:t>‹N°›</a:t>
            </a:fld>
            <a:endParaRPr lang="fr-FR"/>
          </a:p>
        </p:txBody>
      </p:sp>
    </p:spTree>
    <p:extLst>
      <p:ext uri="{BB962C8B-B14F-4D97-AF65-F5344CB8AC3E}">
        <p14:creationId xmlns:p14="http://schemas.microsoft.com/office/powerpoint/2010/main" val="339851676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tele-ens.univ-oeb.dz/moodle/course/index.php?categoryid=11"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D371C9-A303-524F-95AF-FD7AD30E396C}"/>
              </a:ext>
            </a:extLst>
          </p:cNvPr>
          <p:cNvSpPr>
            <a:spLocks noGrp="1"/>
          </p:cNvSpPr>
          <p:nvPr>
            <p:ph type="ctrTitle"/>
          </p:nvPr>
        </p:nvSpPr>
        <p:spPr>
          <a:xfrm>
            <a:off x="1700212" y="1827396"/>
            <a:ext cx="8791575" cy="2387600"/>
          </a:xfrm>
        </p:spPr>
        <p:txBody>
          <a:bodyPr/>
          <a:lstStyle/>
          <a:p>
            <a:r>
              <a:rPr lang="fr-FR" dirty="0">
                <a:solidFill>
                  <a:srgbClr val="0070C0"/>
                </a:solidFill>
              </a:rPr>
              <a:t>Administration des réseaux</a:t>
            </a:r>
          </a:p>
        </p:txBody>
      </p:sp>
      <p:sp>
        <p:nvSpPr>
          <p:cNvPr id="3" name="Sous-titre 2">
            <a:extLst>
              <a:ext uri="{FF2B5EF4-FFF2-40B4-BE49-F238E27FC236}">
                <a16:creationId xmlns:a16="http://schemas.microsoft.com/office/drawing/2014/main" id="{E0636A1B-0E87-2B17-ED29-F8DB8394FF0B}"/>
              </a:ext>
            </a:extLst>
          </p:cNvPr>
          <p:cNvSpPr>
            <a:spLocks noGrp="1"/>
          </p:cNvSpPr>
          <p:nvPr>
            <p:ph type="subTitle" idx="1"/>
          </p:nvPr>
        </p:nvSpPr>
        <p:spPr>
          <a:xfrm>
            <a:off x="1876424" y="3602037"/>
            <a:ext cx="9926370" cy="2644017"/>
          </a:xfrm>
        </p:spPr>
        <p:txBody>
          <a:bodyPr>
            <a:normAutofit/>
          </a:bodyPr>
          <a:lstStyle/>
          <a:p>
            <a:pPr algn="r"/>
            <a:endParaRPr lang="fr-FR" dirty="0"/>
          </a:p>
          <a:p>
            <a:pPr algn="r"/>
            <a:endParaRPr lang="fr-FR" dirty="0"/>
          </a:p>
          <a:p>
            <a:pPr algn="r"/>
            <a:endParaRPr lang="fr-FR" dirty="0"/>
          </a:p>
          <a:p>
            <a:pPr algn="r"/>
            <a:endParaRPr lang="fr-FR" dirty="0"/>
          </a:p>
          <a:p>
            <a:pPr algn="r"/>
            <a:r>
              <a:rPr lang="fr-FR" cap="none" dirty="0"/>
              <a:t>Dr. DEHIMI Nour El Houda </a:t>
            </a:r>
          </a:p>
        </p:txBody>
      </p:sp>
      <p:pic>
        <p:nvPicPr>
          <p:cNvPr id="4" name="Image 3">
            <a:extLst>
              <a:ext uri="{FF2B5EF4-FFF2-40B4-BE49-F238E27FC236}">
                <a16:creationId xmlns:a16="http://schemas.microsoft.com/office/drawing/2014/main" id="{E411FF56-5280-8D5B-5CA8-856D3142A92B}"/>
              </a:ext>
            </a:extLst>
          </p:cNvPr>
          <p:cNvPicPr>
            <a:picLocks noChangeAspect="1"/>
          </p:cNvPicPr>
          <p:nvPr/>
        </p:nvPicPr>
        <p:blipFill>
          <a:blip r:embed="rId2"/>
          <a:stretch>
            <a:fillRect/>
          </a:stretch>
        </p:blipFill>
        <p:spPr>
          <a:xfrm>
            <a:off x="5133567" y="238705"/>
            <a:ext cx="1323819" cy="1832317"/>
          </a:xfrm>
          <a:prstGeom prst="rect">
            <a:avLst/>
          </a:prstGeom>
        </p:spPr>
      </p:pic>
      <p:sp>
        <p:nvSpPr>
          <p:cNvPr id="6" name="ZoneTexte 5">
            <a:extLst>
              <a:ext uri="{FF2B5EF4-FFF2-40B4-BE49-F238E27FC236}">
                <a16:creationId xmlns:a16="http://schemas.microsoft.com/office/drawing/2014/main" id="{2D4314AA-E8AE-7B8F-ABF1-A0F6C51083D7}"/>
              </a:ext>
            </a:extLst>
          </p:cNvPr>
          <p:cNvSpPr txBox="1"/>
          <p:nvPr/>
        </p:nvSpPr>
        <p:spPr>
          <a:xfrm>
            <a:off x="4393443" y="2040674"/>
            <a:ext cx="6098344" cy="307777"/>
          </a:xfrm>
          <a:prstGeom prst="rect">
            <a:avLst/>
          </a:prstGeom>
          <a:noFill/>
        </p:spPr>
        <p:txBody>
          <a:bodyPr wrap="square">
            <a:spAutoFit/>
          </a:bodyPr>
          <a:lstStyle/>
          <a:p>
            <a:pPr algn="l" fontAlgn="ctr"/>
            <a:r>
              <a:rPr lang="fr-FR" sz="1400" b="0" i="0" dirty="0">
                <a:solidFill>
                  <a:srgbClr val="0070C0"/>
                </a:solidFill>
                <a:effectLst/>
                <a:latin typeface="Times New Roman" panose="02020603050405020304" pitchFamily="18" charset="0"/>
                <a:cs typeface="Times New Roman" panose="02020603050405020304" pitchFamily="18" charset="0"/>
              </a:rPr>
              <a:t>Université Larbi Ben M'</a:t>
            </a:r>
            <a:r>
              <a:rPr lang="fr-FR" sz="1400" b="0" i="0" dirty="0" err="1">
                <a:solidFill>
                  <a:srgbClr val="0070C0"/>
                </a:solidFill>
                <a:effectLst/>
                <a:latin typeface="Times New Roman" panose="02020603050405020304" pitchFamily="18" charset="0"/>
                <a:cs typeface="Times New Roman" panose="02020603050405020304" pitchFamily="18" charset="0"/>
              </a:rPr>
              <a:t>hidi</a:t>
            </a:r>
            <a:r>
              <a:rPr lang="fr-FR" sz="1400" b="0" i="0" dirty="0">
                <a:solidFill>
                  <a:srgbClr val="0070C0"/>
                </a:solidFill>
                <a:effectLst/>
                <a:latin typeface="Times New Roman" panose="02020603050405020304" pitchFamily="18" charset="0"/>
                <a:cs typeface="Times New Roman" panose="02020603050405020304" pitchFamily="18" charset="0"/>
              </a:rPr>
              <a:t> Oum El </a:t>
            </a:r>
            <a:r>
              <a:rPr lang="fr-FR" sz="1400" b="0" i="0" dirty="0" err="1">
                <a:solidFill>
                  <a:srgbClr val="0070C0"/>
                </a:solidFill>
                <a:effectLst/>
                <a:latin typeface="Times New Roman" panose="02020603050405020304" pitchFamily="18" charset="0"/>
                <a:cs typeface="Times New Roman" panose="02020603050405020304" pitchFamily="18" charset="0"/>
              </a:rPr>
              <a:t>Bouaghi</a:t>
            </a:r>
            <a:endParaRPr lang="fr-FR" sz="1400" b="0" i="0" dirty="0">
              <a:solidFill>
                <a:srgbClr val="0070C0"/>
              </a:solidFill>
              <a:effectLst/>
              <a:latin typeface="Times New Roman" panose="02020603050405020304" pitchFamily="18" charset="0"/>
              <a:cs typeface="Times New Roman" panose="02020603050405020304" pitchFamily="18" charset="0"/>
            </a:endParaRPr>
          </a:p>
        </p:txBody>
      </p:sp>
      <p:sp>
        <p:nvSpPr>
          <p:cNvPr id="8" name="ZoneTexte 7">
            <a:extLst>
              <a:ext uri="{FF2B5EF4-FFF2-40B4-BE49-F238E27FC236}">
                <a16:creationId xmlns:a16="http://schemas.microsoft.com/office/drawing/2014/main" id="{D3DE660F-390C-F1E6-DCBE-614AE0EB5787}"/>
              </a:ext>
            </a:extLst>
          </p:cNvPr>
          <p:cNvSpPr txBox="1"/>
          <p:nvPr/>
        </p:nvSpPr>
        <p:spPr>
          <a:xfrm>
            <a:off x="2885414" y="2532553"/>
            <a:ext cx="6098344" cy="369332"/>
          </a:xfrm>
          <a:prstGeom prst="rect">
            <a:avLst/>
          </a:prstGeom>
          <a:noFill/>
        </p:spPr>
        <p:txBody>
          <a:bodyPr wrap="square">
            <a:spAutoFit/>
          </a:bodyPr>
          <a:lstStyle/>
          <a:p>
            <a:pPr algn="ctr"/>
            <a:r>
              <a:rPr lang="fr-FR" b="0" i="0" u="none" strike="noStrike" dirty="0">
                <a:solidFill>
                  <a:srgbClr val="0070C0"/>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Institut des sciences et des techniques appliquées</a:t>
            </a:r>
            <a:endParaRPr lang="fr-FR" b="0" i="0" dirty="0">
              <a:solidFill>
                <a:srgbClr val="0070C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298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3" y="618518"/>
            <a:ext cx="9905998" cy="647574"/>
          </a:xfrm>
        </p:spPr>
        <p:txBody>
          <a:bodyPr/>
          <a:lstStyle/>
          <a:p>
            <a: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t>Administration des réseaux (Plan de cours)</a:t>
            </a:r>
            <a:endParaRPr lang="fr-FR" dirty="0"/>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1141412" y="1266092"/>
            <a:ext cx="9905999" cy="5275385"/>
          </a:xfrm>
        </p:spPr>
        <p:txBody>
          <a:bodyPr>
            <a:normAutofit/>
          </a:bodyPr>
          <a:lstStyle/>
          <a:p>
            <a:pPr marL="0" marR="61595" lvl="0" indent="0" algn="just" rtl="0">
              <a:lnSpc>
                <a:spcPct val="100000"/>
              </a:lnSpc>
              <a:spcAft>
                <a:spcPts val="0"/>
              </a:spcAft>
              <a:buSzPts val="1200"/>
              <a:buNone/>
              <a:tabLst>
                <a:tab pos="297815" algn="l"/>
              </a:tabLst>
            </a:pPr>
            <a:endParaRPr lang="fr-FR" dirty="0">
              <a:latin typeface="Times New Roman" panose="02020603050405020304" pitchFamily="18" charset="0"/>
              <a:cs typeface="Times New Roman" panose="02020603050405020304" pitchFamily="18" charset="0"/>
            </a:endParaRPr>
          </a:p>
          <a:p>
            <a:pPr marL="0" marR="61595" lvl="0" indent="0" algn="just" rtl="0">
              <a:lnSpc>
                <a:spcPct val="100000"/>
              </a:lnSpc>
              <a:spcAft>
                <a:spcPts val="0"/>
              </a:spcAft>
              <a:buSzPts val="1200"/>
              <a:buNone/>
              <a:tabLst>
                <a:tab pos="297815" algn="l"/>
              </a:tabLst>
            </a:pPr>
            <a:r>
              <a:rPr lang="fr-FR" sz="1800" b="1" dirty="0">
                <a:solidFill>
                  <a:srgbClr val="0070C0"/>
                </a:solidFill>
                <a:effectLst/>
                <a:latin typeface="Times New Roman" panose="02020603050405020304" pitchFamily="18" charset="0"/>
                <a:ea typeface="Symbol" panose="05050102010706020507" pitchFamily="18" charset="2"/>
                <a:cs typeface="Symbol" panose="05050102010706020507" pitchFamily="18" charset="2"/>
              </a:rPr>
              <a:t>Concepts de l’Administration Système en réseau </a:t>
            </a:r>
          </a:p>
          <a:p>
            <a:pPr marR="61595" algn="just">
              <a:lnSpc>
                <a:spcPct val="100000"/>
              </a:lnSpc>
              <a:buSzPts val="1200"/>
              <a:tabLst>
                <a:tab pos="297815" algn="l"/>
              </a:tabLst>
            </a:pPr>
            <a:r>
              <a:rPr lang="fr-FR" sz="1800" dirty="0">
                <a:effectLst/>
                <a:latin typeface="Times New Roman" panose="02020603050405020304" pitchFamily="18" charset="0"/>
                <a:ea typeface="Symbol" panose="05050102010706020507" pitchFamily="18" charset="2"/>
                <a:cs typeface="Symbol" panose="05050102010706020507" pitchFamily="18" charset="2"/>
              </a:rPr>
              <a:t>stockage</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réseau</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et</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systèmes</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de</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fichiers</a:t>
            </a:r>
            <a:endParaRPr lang="fr-FR" sz="1800" spc="5" dirty="0">
              <a:effectLst/>
              <a:latin typeface="Times New Roman" panose="02020603050405020304" pitchFamily="18" charset="0"/>
              <a:ea typeface="Symbol" panose="05050102010706020507" pitchFamily="18" charset="2"/>
              <a:cs typeface="Symbol" panose="05050102010706020507" pitchFamily="18" charset="2"/>
            </a:endParaRPr>
          </a:p>
          <a:p>
            <a:pPr marR="61595" algn="just">
              <a:lnSpc>
                <a:spcPct val="100000"/>
              </a:lnSpc>
              <a:buSzPts val="1200"/>
              <a:tabLst>
                <a:tab pos="297815" algn="l"/>
              </a:tabLst>
            </a:pPr>
            <a:r>
              <a:rPr lang="fr-FR" sz="1800" dirty="0">
                <a:effectLst/>
                <a:latin typeface="Times New Roman" panose="02020603050405020304" pitchFamily="18" charset="0"/>
                <a:ea typeface="Symbol" panose="05050102010706020507" pitchFamily="18" charset="2"/>
                <a:cs typeface="Symbol" panose="05050102010706020507" pitchFamily="18" charset="2"/>
              </a:rPr>
              <a:t>contrôle</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d’accès</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aux</a:t>
            </a:r>
            <a:r>
              <a:rPr lang="fr-FR" sz="1800" spc="-28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ressources</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(gestion des</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droits, Annuaires,</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SSO)</a:t>
            </a:r>
          </a:p>
          <a:p>
            <a:pPr marL="0" indent="0" algn="just">
              <a:lnSpc>
                <a:spcPct val="100000"/>
              </a:lnSpc>
              <a:buNone/>
            </a:pPr>
            <a:r>
              <a:rPr lang="fr-FR" sz="1800" b="1" dirty="0">
                <a:solidFill>
                  <a:srgbClr val="0070C0"/>
                </a:solidFill>
                <a:effectLst/>
                <a:latin typeface="Times New Roman" panose="02020603050405020304" pitchFamily="18" charset="0"/>
                <a:ea typeface="Times New Roman" panose="02020603050405020304" pitchFamily="18" charset="0"/>
              </a:rPr>
              <a:t>Application</a:t>
            </a:r>
            <a:r>
              <a:rPr lang="fr-FR" sz="1800" b="1" spc="-5"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aux Systèmes</a:t>
            </a:r>
            <a:r>
              <a:rPr lang="fr-FR" sz="1800" b="1" spc="-5"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UNIX/Linux en</a:t>
            </a:r>
            <a:r>
              <a:rPr lang="fr-FR" sz="1800" b="1" spc="-10"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Réseau</a:t>
            </a:r>
          </a:p>
          <a:p>
            <a:pPr>
              <a:lnSpc>
                <a:spcPct val="100000"/>
              </a:lnSpc>
              <a:spcBef>
                <a:spcPts val="5"/>
              </a:spcBef>
              <a:buSzPts val="1200"/>
              <a:tabLst>
                <a:tab pos="297180" algn="l"/>
                <a:tab pos="297815" algn="l"/>
              </a:tabLst>
            </a:pPr>
            <a:r>
              <a:rPr lang="fr-FR" sz="1800" dirty="0">
                <a:effectLst/>
                <a:latin typeface="Times New Roman" panose="02020603050405020304" pitchFamily="18" charset="0"/>
                <a:ea typeface="Symbol" panose="05050102010706020507" pitchFamily="18" charset="2"/>
                <a:cs typeface="Symbol" panose="05050102010706020507" pitchFamily="18" charset="2"/>
              </a:rPr>
              <a:t>Stockage</a:t>
            </a:r>
            <a:r>
              <a:rPr lang="fr-FR" sz="1800" spc="-1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réseau iSCSI</a:t>
            </a:r>
          </a:p>
          <a:p>
            <a:pPr>
              <a:lnSpc>
                <a:spcPct val="100000"/>
              </a:lnSpc>
              <a:spcBef>
                <a:spcPts val="5"/>
              </a:spcBef>
              <a:buSzPts val="1200"/>
              <a:tabLst>
                <a:tab pos="297180" algn="l"/>
                <a:tab pos="297815" algn="l"/>
              </a:tabLst>
            </a:pPr>
            <a:r>
              <a:rPr lang="fr-FR" sz="1800"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Systèmes</a:t>
            </a:r>
            <a:r>
              <a:rPr lang="fr-FR" sz="1800" spc="-10"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 </a:t>
            </a:r>
            <a:r>
              <a:rPr lang="fr-FR" sz="1800"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de fichiers</a:t>
            </a:r>
            <a:r>
              <a:rPr lang="fr-FR" sz="1800" spc="-5"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 </a:t>
            </a:r>
            <a:r>
              <a:rPr lang="fr-FR" sz="1800"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réseau</a:t>
            </a:r>
            <a:r>
              <a:rPr lang="fr-FR" sz="1800" spc="-5"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 </a:t>
            </a:r>
            <a:r>
              <a:rPr lang="fr-FR" sz="1800"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avec</a:t>
            </a:r>
            <a:r>
              <a:rPr lang="fr-FR" sz="1800" spc="-10"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 </a:t>
            </a:r>
            <a:r>
              <a:rPr lang="fr-FR" sz="1800"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NFS</a:t>
            </a:r>
          </a:p>
          <a:p>
            <a:pPr>
              <a:lnSpc>
                <a:spcPct val="100000"/>
              </a:lnSpc>
              <a:spcBef>
                <a:spcPts val="5"/>
              </a:spcBef>
              <a:buSzPts val="1200"/>
              <a:tabLst>
                <a:tab pos="297180" algn="l"/>
                <a:tab pos="297815" algn="l"/>
              </a:tabLst>
            </a:pPr>
            <a:r>
              <a:rPr lang="fr-FR" sz="1800" dirty="0">
                <a:effectLst/>
                <a:latin typeface="Times New Roman" panose="02020603050405020304" pitchFamily="18" charset="0"/>
                <a:ea typeface="Symbol" panose="05050102010706020507" pitchFamily="18" charset="2"/>
                <a:cs typeface="Symbol" panose="05050102010706020507" pitchFamily="18" charset="2"/>
              </a:rPr>
              <a:t>Systèmes</a:t>
            </a:r>
            <a:r>
              <a:rPr lang="fr-FR" sz="1800" spc="-1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de</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nommage</a:t>
            </a:r>
            <a:r>
              <a:rPr lang="fr-FR" sz="1800" spc="-1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annuaires LDAP</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et</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service</a:t>
            </a:r>
            <a:r>
              <a:rPr lang="fr-FR" sz="1800" spc="-1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DNS</a:t>
            </a:r>
          </a:p>
          <a:p>
            <a:pPr>
              <a:lnSpc>
                <a:spcPct val="100000"/>
              </a:lnSpc>
              <a:spcBef>
                <a:spcPts val="5"/>
              </a:spcBef>
              <a:buSzPts val="1200"/>
              <a:tabLst>
                <a:tab pos="297180" algn="l"/>
                <a:tab pos="297815" algn="l"/>
              </a:tabLst>
            </a:pPr>
            <a:r>
              <a:rPr lang="fr-FR" sz="1800" dirty="0">
                <a:effectLst/>
                <a:latin typeface="Times New Roman" panose="02020603050405020304" pitchFamily="18" charset="0"/>
                <a:ea typeface="Symbol" panose="05050102010706020507" pitchFamily="18" charset="2"/>
                <a:cs typeface="Symbol" panose="05050102010706020507" pitchFamily="18" charset="2"/>
              </a:rPr>
              <a:t>Partage</a:t>
            </a:r>
            <a:r>
              <a:rPr lang="fr-FR" sz="1800" spc="26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de</a:t>
            </a:r>
            <a:r>
              <a:rPr lang="fr-FR" sz="1800" spc="27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ressources</a:t>
            </a:r>
            <a:r>
              <a:rPr lang="fr-FR" sz="1800" spc="27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en</a:t>
            </a:r>
            <a:r>
              <a:rPr lang="fr-FR" sz="1800" spc="27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environnement</a:t>
            </a:r>
            <a:r>
              <a:rPr lang="fr-FR" sz="1800" spc="27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hétérogène</a:t>
            </a:r>
            <a:r>
              <a:rPr lang="fr-FR" sz="1800" spc="27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avec</a:t>
            </a:r>
            <a:r>
              <a:rPr lang="fr-FR" sz="1800" spc="-28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Samba</a:t>
            </a:r>
          </a:p>
          <a:p>
            <a:pPr marL="0" indent="0">
              <a:lnSpc>
                <a:spcPct val="100000"/>
              </a:lnSpc>
              <a:buNone/>
            </a:pPr>
            <a:r>
              <a:rPr lang="fr-FR" sz="1800" b="1" dirty="0">
                <a:solidFill>
                  <a:srgbClr val="0070C0"/>
                </a:solidFill>
                <a:effectLst/>
                <a:latin typeface="Times New Roman" panose="02020603050405020304" pitchFamily="18" charset="0"/>
                <a:ea typeface="Times New Roman" panose="02020603050405020304" pitchFamily="18" charset="0"/>
              </a:rPr>
              <a:t>Administration</a:t>
            </a:r>
            <a:r>
              <a:rPr lang="fr-FR" sz="1800" b="1" spc="-10"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des</a:t>
            </a:r>
            <a:r>
              <a:rPr lang="fr-FR" sz="1800" b="1" spc="-15"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ressources</a:t>
            </a:r>
            <a:r>
              <a:rPr lang="fr-FR" sz="1800" b="1" spc="-15"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d’un</a:t>
            </a:r>
            <a:r>
              <a:rPr lang="fr-FR" sz="1800" b="1" spc="-5"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annuaire</a:t>
            </a:r>
            <a:r>
              <a:rPr lang="fr-FR" sz="1800" b="1" spc="-15"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Active</a:t>
            </a:r>
            <a:r>
              <a:rPr lang="fr-FR" sz="1800" b="1" spc="-10"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Directory</a:t>
            </a:r>
          </a:p>
          <a:p>
            <a:pPr>
              <a:lnSpc>
                <a:spcPct val="100000"/>
              </a:lnSpc>
              <a:spcBef>
                <a:spcPts val="10"/>
              </a:spcBef>
              <a:buSzPts val="1200"/>
              <a:tabLst>
                <a:tab pos="297180" algn="l"/>
                <a:tab pos="297815" algn="l"/>
              </a:tabLst>
            </a:pPr>
            <a:r>
              <a:rPr lang="fr-FR" sz="1800" dirty="0">
                <a:effectLst/>
                <a:latin typeface="Times New Roman" panose="02020603050405020304" pitchFamily="18" charset="0"/>
                <a:ea typeface="Symbol" panose="05050102010706020507" pitchFamily="18" charset="2"/>
                <a:cs typeface="Symbol" panose="05050102010706020507" pitchFamily="18" charset="2"/>
              </a:rPr>
              <a:t>Structure</a:t>
            </a:r>
            <a:r>
              <a:rPr lang="fr-FR" sz="1800" spc="-1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logique</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et physique</a:t>
            </a:r>
          </a:p>
          <a:p>
            <a:pPr>
              <a:lnSpc>
                <a:spcPct val="100000"/>
              </a:lnSpc>
              <a:spcBef>
                <a:spcPts val="10"/>
              </a:spcBef>
              <a:buSzPts val="1200"/>
              <a:tabLst>
                <a:tab pos="297180" algn="l"/>
                <a:tab pos="297815" algn="l"/>
              </a:tabLst>
            </a:pPr>
            <a:r>
              <a:rPr lang="fr-FR" sz="1800" dirty="0">
                <a:effectLst/>
                <a:latin typeface="Times New Roman" panose="02020603050405020304" pitchFamily="18" charset="0"/>
                <a:ea typeface="Symbol" panose="05050102010706020507" pitchFamily="18" charset="2"/>
                <a:cs typeface="Symbol" panose="05050102010706020507" pitchFamily="18" charset="2"/>
              </a:rPr>
              <a:t>Centralisation</a:t>
            </a:r>
            <a:r>
              <a:rPr lang="fr-FR" sz="1800" spc="-1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des</a:t>
            </a:r>
            <a:r>
              <a:rPr lang="fr-FR" sz="1800" spc="-1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politiques</a:t>
            </a:r>
            <a:r>
              <a:rPr lang="fr-FR" sz="1800" spc="-1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d’accès</a:t>
            </a:r>
          </a:p>
          <a:p>
            <a:pPr>
              <a:lnSpc>
                <a:spcPct val="100000"/>
              </a:lnSpc>
              <a:spcBef>
                <a:spcPts val="10"/>
              </a:spcBef>
              <a:buSzPts val="1200"/>
              <a:tabLst>
                <a:tab pos="297180" algn="l"/>
                <a:tab pos="297815" algn="l"/>
              </a:tabLst>
            </a:pPr>
            <a:r>
              <a:rPr lang="fr-FR" sz="1800" dirty="0">
                <a:effectLst/>
                <a:latin typeface="Times New Roman" panose="02020603050405020304" pitchFamily="18" charset="0"/>
                <a:ea typeface="Symbol" panose="05050102010706020507" pitchFamily="18" charset="2"/>
                <a:cs typeface="Symbol" panose="05050102010706020507" pitchFamily="18" charset="2"/>
              </a:rPr>
              <a:t>Problématiques</a:t>
            </a:r>
            <a:r>
              <a:rPr lang="fr-FR" sz="1800" spc="-1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de</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gestion</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de</a:t>
            </a:r>
            <a:r>
              <a:rPr lang="fr-FR" sz="1800" spc="-1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parc</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en</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volume</a:t>
            </a:r>
          </a:p>
          <a:p>
            <a:pPr marL="0" indent="0">
              <a:buNone/>
            </a:pPr>
            <a:endParaRPr lang="fr-FR" dirty="0"/>
          </a:p>
        </p:txBody>
      </p:sp>
    </p:spTree>
    <p:extLst>
      <p:ext uri="{BB962C8B-B14F-4D97-AF65-F5344CB8AC3E}">
        <p14:creationId xmlns:p14="http://schemas.microsoft.com/office/powerpoint/2010/main" val="843214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3" y="618518"/>
            <a:ext cx="9905998" cy="647574"/>
          </a:xfrm>
        </p:spPr>
        <p:txBody>
          <a:bodyPr/>
          <a:lstStyle/>
          <a:p>
            <a:r>
              <a:rPr lang="fr-FR" sz="1800" dirty="0">
                <a:solidFill>
                  <a:srgbClr val="0070C0"/>
                </a:solidFill>
                <a:effectLst/>
                <a:latin typeface="Times New Roman" panose="02020603050405020304" pitchFamily="18" charset="0"/>
                <a:ea typeface="Times New Roman" panose="02020603050405020304" pitchFamily="18" charset="0"/>
              </a:rPr>
              <a:t>Systèmes de fichiers réseau avec NFS (</a:t>
            </a:r>
            <a:r>
              <a:rPr lang="fr-FR"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INTRODUCTIO</a:t>
            </a:r>
            <a:r>
              <a:rPr lang="fr-FR" sz="1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a:t>
            </a:r>
            <a:r>
              <a:rPr lang="fr-FR" sz="1800" dirty="0">
                <a:solidFill>
                  <a:srgbClr val="0070C0"/>
                </a:solidFill>
                <a:effectLst/>
                <a:latin typeface="Times New Roman" panose="02020603050405020304" pitchFamily="18" charset="0"/>
                <a:ea typeface="Times New Roman" panose="02020603050405020304" pitchFamily="18" charset="0"/>
              </a:rPr>
              <a:t>)</a:t>
            </a:r>
            <a:endParaRPr lang="fr-FR" dirty="0">
              <a:solidFill>
                <a:srgbClr val="0070C0"/>
              </a:solidFill>
            </a:endParaRPr>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1141413" y="1406884"/>
            <a:ext cx="7439879" cy="4832598"/>
          </a:xfrm>
        </p:spPr>
        <p:txBody>
          <a:bodyPr>
            <a:normAutofit fontScale="92500" lnSpcReduction="10000"/>
          </a:bodyPr>
          <a:lstStyle/>
          <a:p>
            <a:pPr algn="just">
              <a:buFont typeface="Wingdings" panose="05000000000000000000" pitchFamily="2" charset="2"/>
              <a:buChar char="§"/>
            </a:pPr>
            <a:r>
              <a:rPr lang="fr-FR" sz="1900" dirty="0">
                <a:latin typeface="Times New Roman" panose="02020603050405020304" pitchFamily="18" charset="0"/>
                <a:cs typeface="Times New Roman" panose="02020603050405020304" pitchFamily="18" charset="0"/>
              </a:rPr>
              <a:t>Le système de fichiers réseau NFS (Network File System) est un moyen de partager des fichiers entre plusieurs machines sur un même réseau comme si les fichiers se trouvaient sur le disque dur local du client. Red Hat Enterprise Linux peut être à la fois un serveur NFS et un client NFS, ce qui signifie qu'il peut exporter des systèmes de fichiers vers d'autres systèmes et monter des systèmes de fichiers exportés à partir d'autres machines.</a:t>
            </a:r>
          </a:p>
          <a:p>
            <a:pPr algn="just">
              <a:buFont typeface="Wingdings" panose="05000000000000000000" pitchFamily="2" charset="2"/>
              <a:buChar char="§"/>
            </a:pPr>
            <a:r>
              <a:rPr lang="fr-FR" sz="1900" dirty="0">
                <a:latin typeface="Times New Roman" panose="02020603050405020304" pitchFamily="18" charset="0"/>
                <a:cs typeface="Times New Roman" panose="02020603050405020304" pitchFamily="18" charset="0"/>
              </a:rPr>
              <a:t>Il peut être utilisé pour partager des répertoires de fichiers entre plusieurs utilisateurs sur un même réseau. Par exemple, un groupe d'utilisateurs qui travaillent sur un même projet peuvent accéder aux fichiers de ce projet en utilisant un répertoire partagé du système de fichiers NFS (généralement appelé partage NFS) monté dans le répertoire /</a:t>
            </a:r>
            <a:r>
              <a:rPr lang="fr-FR" sz="1900" dirty="0" err="1">
                <a:latin typeface="Times New Roman" panose="02020603050405020304" pitchFamily="18" charset="0"/>
                <a:cs typeface="Times New Roman" panose="02020603050405020304" pitchFamily="18" charset="0"/>
              </a:rPr>
              <a:t>myproject</a:t>
            </a:r>
            <a:r>
              <a:rPr lang="fr-FR" sz="1900" dirty="0">
                <a:latin typeface="Times New Roman" panose="02020603050405020304" pitchFamily="18" charset="0"/>
                <a:cs typeface="Times New Roman" panose="02020603050405020304" pitchFamily="18" charset="0"/>
              </a:rPr>
              <a:t>. Pour accéder aux fichiers partagés, l'utilisateur entre dans le répertoire /</a:t>
            </a:r>
            <a:r>
              <a:rPr lang="fr-FR" sz="1900" dirty="0" err="1">
                <a:latin typeface="Times New Roman" panose="02020603050405020304" pitchFamily="18" charset="0"/>
                <a:cs typeface="Times New Roman" panose="02020603050405020304" pitchFamily="18" charset="0"/>
              </a:rPr>
              <a:t>myproject</a:t>
            </a:r>
            <a:r>
              <a:rPr lang="fr-FR" sz="1900" dirty="0">
                <a:latin typeface="Times New Roman" panose="02020603050405020304" pitchFamily="18" charset="0"/>
                <a:cs typeface="Times New Roman" panose="02020603050405020304" pitchFamily="18" charset="0"/>
              </a:rPr>
              <a:t> de son ordinateur sans taper de mot de passe ni de commande particulière. L'utilisateur travaille comme si le répertoire se trouvait sur son ordinateur local.</a:t>
            </a:r>
          </a:p>
        </p:txBody>
      </p:sp>
    </p:spTree>
    <p:extLst>
      <p:ext uri="{BB962C8B-B14F-4D97-AF65-F5344CB8AC3E}">
        <p14:creationId xmlns:p14="http://schemas.microsoft.com/office/powerpoint/2010/main" val="3857265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3" y="618518"/>
            <a:ext cx="9905998" cy="647574"/>
          </a:xfrm>
        </p:spPr>
        <p:txBody>
          <a:bodyPr/>
          <a:lstStyle/>
          <a:p>
            <a:r>
              <a:rPr lang="fr-FR" sz="1800" dirty="0">
                <a:solidFill>
                  <a:srgbClr val="0070C0"/>
                </a:solidFill>
                <a:effectLst/>
                <a:latin typeface="Times New Roman" panose="02020603050405020304" pitchFamily="18" charset="0"/>
                <a:ea typeface="Times New Roman" panose="02020603050405020304" pitchFamily="18" charset="0"/>
              </a:rPr>
              <a:t>Systèmes de fichiers réseau avec NFS (</a:t>
            </a:r>
            <a:r>
              <a:rPr lang="fr-FR"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versions </a:t>
            </a:r>
            <a:r>
              <a:rPr lang="fr-FR" sz="1800" dirty="0">
                <a:solidFill>
                  <a:srgbClr val="0070C0"/>
                </a:solidFill>
                <a:effectLst/>
                <a:latin typeface="Times New Roman" panose="02020603050405020304" pitchFamily="18" charset="0"/>
                <a:ea typeface="Times New Roman" panose="02020603050405020304" pitchFamily="18" charset="0"/>
              </a:rPr>
              <a:t>)</a:t>
            </a:r>
            <a:endParaRPr lang="fr-FR" dirty="0">
              <a:solidFill>
                <a:srgbClr val="0070C0"/>
              </a:solidFill>
            </a:endParaRPr>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1141413" y="1012701"/>
            <a:ext cx="10717652" cy="4832598"/>
          </a:xfrm>
        </p:spPr>
        <p:txBody>
          <a:bodyPr>
            <a:noAutofit/>
          </a:bodyPr>
          <a:lstStyle/>
          <a:p>
            <a:pPr marL="0" indent="0" algn="just">
              <a:buNone/>
            </a:pPr>
            <a:r>
              <a:rPr lang="fr-FR" sz="1200" b="1" dirty="0">
                <a:solidFill>
                  <a:srgbClr val="FF0000"/>
                </a:solidFill>
                <a:latin typeface="Times New Roman" panose="02020603050405020304" pitchFamily="18" charset="0"/>
                <a:cs typeface="Times New Roman" panose="02020603050405020304" pitchFamily="18" charset="0"/>
              </a:rPr>
              <a:t>NFS versions 1, 2 et 3</a:t>
            </a:r>
          </a:p>
          <a:p>
            <a:pPr algn="just">
              <a:buFont typeface="Wingdings" panose="05000000000000000000" pitchFamily="2" charset="2"/>
              <a:buChar char="§"/>
            </a:pPr>
            <a:r>
              <a:rPr lang="fr-FR" sz="1200" dirty="0">
                <a:latin typeface="Times New Roman" panose="02020603050405020304" pitchFamily="18" charset="0"/>
                <a:cs typeface="Times New Roman" panose="02020603050405020304" pitchFamily="18" charset="0"/>
              </a:rPr>
              <a:t>Les versions 1 et 2 sont non sécurisées, prévues pour fonctionner sur UDP.</a:t>
            </a:r>
          </a:p>
          <a:p>
            <a:pPr algn="just">
              <a:buFont typeface="Wingdings" panose="05000000000000000000" pitchFamily="2" charset="2"/>
              <a:buChar char="§"/>
            </a:pPr>
            <a:r>
              <a:rPr lang="fr-FR" sz="1200" dirty="0">
                <a:latin typeface="Times New Roman" panose="02020603050405020304" pitchFamily="18" charset="0"/>
                <a:cs typeface="Times New Roman" panose="02020603050405020304" pitchFamily="18" charset="0"/>
              </a:rPr>
              <a:t>La version 3 est étendue pour prendre en charge TCP.</a:t>
            </a:r>
          </a:p>
          <a:p>
            <a:pPr algn="just">
              <a:buFont typeface="Wingdings" panose="05000000000000000000" pitchFamily="2" charset="2"/>
              <a:buChar char="§"/>
            </a:pPr>
            <a:r>
              <a:rPr lang="fr-FR" sz="1200" dirty="0">
                <a:latin typeface="Times New Roman" panose="02020603050405020304" pitchFamily="18" charset="0"/>
                <a:cs typeface="Times New Roman" panose="02020603050405020304" pitchFamily="18" charset="0"/>
              </a:rPr>
              <a:t>Dans ces versions, la gestion de la sécurité reste élémentaire et souffre d'importantes lacunes. Le système est sans état (</a:t>
            </a:r>
            <a:r>
              <a:rPr lang="fr-FR" sz="1200" dirty="0" err="1">
                <a:latin typeface="Times New Roman" panose="02020603050405020304" pitchFamily="18" charset="0"/>
                <a:cs typeface="Times New Roman" panose="02020603050405020304" pitchFamily="18" charset="0"/>
              </a:rPr>
              <a:t>stateless</a:t>
            </a:r>
            <a:r>
              <a:rPr lang="fr-FR" sz="1200" dirty="0">
                <a:latin typeface="Times New Roman" panose="02020603050405020304" pitchFamily="18" charset="0"/>
                <a:cs typeface="Times New Roman" panose="02020603050405020304" pitchFamily="18" charset="0"/>
              </a:rPr>
              <a:t>) et ne permet pas la reprise sur incident.</a:t>
            </a:r>
          </a:p>
          <a:p>
            <a:pPr marL="0" indent="0" algn="just">
              <a:buNone/>
            </a:pPr>
            <a:r>
              <a:rPr lang="fr-FR" sz="1200" b="1" dirty="0">
                <a:solidFill>
                  <a:srgbClr val="FF0000"/>
                </a:solidFill>
                <a:latin typeface="Times New Roman" panose="02020603050405020304" pitchFamily="18" charset="0"/>
                <a:cs typeface="Times New Roman" panose="02020603050405020304" pitchFamily="18" charset="0"/>
              </a:rPr>
              <a:t>NFSv4</a:t>
            </a:r>
          </a:p>
          <a:p>
            <a:pPr algn="just">
              <a:buFont typeface="Wingdings" panose="05000000000000000000" pitchFamily="2" charset="2"/>
              <a:buChar char="§"/>
            </a:pPr>
            <a:r>
              <a:rPr lang="fr-FR" sz="1200" dirty="0">
                <a:latin typeface="Times New Roman" panose="02020603050405020304" pitchFamily="18" charset="0"/>
                <a:cs typeface="Times New Roman" panose="02020603050405020304" pitchFamily="18" charset="0"/>
              </a:rPr>
              <a:t>Inspirée d'Andrew File System (AFS), la version 4 du protocole marque une rupture totale avec les versions précédentes. L'ensemble du protocole est repensé, et le code totalement réécrit. Il s'agit d'un système de fichiers objet.</a:t>
            </a:r>
          </a:p>
          <a:p>
            <a:pPr algn="just">
              <a:buFont typeface="Wingdings" panose="05000000000000000000" pitchFamily="2" charset="2"/>
              <a:buChar char="§"/>
            </a:pPr>
            <a:r>
              <a:rPr lang="fr-FR" sz="1200" dirty="0">
                <a:latin typeface="Times New Roman" panose="02020603050405020304" pitchFamily="18" charset="0"/>
                <a:cs typeface="Times New Roman" panose="02020603050405020304" pitchFamily="18" charset="0"/>
              </a:rPr>
              <a:t>Imaginé pour répondre aux besoins d'Internet, NFSv4 intègre :</a:t>
            </a:r>
          </a:p>
          <a:p>
            <a:pPr algn="just">
              <a:buFont typeface="Wingdings" panose="05000000000000000000" pitchFamily="2" charset="2"/>
              <a:buChar char="§"/>
            </a:pPr>
            <a:r>
              <a:rPr lang="fr-FR" sz="1200" dirty="0">
                <a:latin typeface="Times New Roman" panose="02020603050405020304" pitchFamily="18" charset="0"/>
                <a:cs typeface="Times New Roman" panose="02020603050405020304" pitchFamily="18" charset="0"/>
              </a:rPr>
              <a:t>Une gestion totale de la sécurité :</a:t>
            </a:r>
          </a:p>
          <a:p>
            <a:pPr algn="just">
              <a:buFont typeface="Wingdings" panose="05000000000000000000" pitchFamily="2" charset="2"/>
              <a:buChar char="§"/>
            </a:pPr>
            <a:r>
              <a:rPr lang="fr-FR" sz="1200" dirty="0">
                <a:latin typeface="Times New Roman" panose="02020603050405020304" pitchFamily="18" charset="0"/>
                <a:cs typeface="Times New Roman" panose="02020603050405020304" pitchFamily="18" charset="0"/>
              </a:rPr>
              <a:t>Négociation du niveau de sécurité entre le client et le serveur</a:t>
            </a:r>
          </a:p>
          <a:p>
            <a:pPr algn="just">
              <a:buFont typeface="Wingdings" panose="05000000000000000000" pitchFamily="2" charset="2"/>
              <a:buChar char="§"/>
            </a:pPr>
            <a:r>
              <a:rPr lang="fr-FR" sz="1200" dirty="0">
                <a:latin typeface="Times New Roman" panose="02020603050405020304" pitchFamily="18" charset="0"/>
                <a:cs typeface="Times New Roman" panose="02020603050405020304" pitchFamily="18" charset="0"/>
              </a:rPr>
              <a:t>Sécurisation simple, support de Kerberos5, certificats SPKM et LIPKEY4</a:t>
            </a:r>
          </a:p>
          <a:p>
            <a:pPr algn="just">
              <a:buFont typeface="Wingdings" panose="05000000000000000000" pitchFamily="2" charset="2"/>
              <a:buChar char="§"/>
            </a:pPr>
            <a:r>
              <a:rPr lang="fr-FR" sz="1200" dirty="0">
                <a:latin typeface="Times New Roman" panose="02020603050405020304" pitchFamily="18" charset="0"/>
                <a:cs typeface="Times New Roman" panose="02020603050405020304" pitchFamily="18" charset="0"/>
              </a:rPr>
              <a:t>Chiffrement des communications possible (</a:t>
            </a:r>
            <a:r>
              <a:rPr lang="fr-FR" sz="1200" dirty="0" err="1">
                <a:latin typeface="Times New Roman" panose="02020603050405020304" pitchFamily="18" charset="0"/>
                <a:cs typeface="Times New Roman" panose="02020603050405020304" pitchFamily="18" charset="0"/>
              </a:rPr>
              <a:t>kerberos</a:t>
            </a:r>
            <a:r>
              <a:rPr lang="fr-FR" sz="1200" dirty="0">
                <a:latin typeface="Times New Roman" panose="02020603050405020304" pitchFamily="18" charset="0"/>
                <a:cs typeface="Times New Roman" panose="02020603050405020304" pitchFamily="18" charset="0"/>
              </a:rPr>
              <a:t> 5p par exemple)</a:t>
            </a:r>
          </a:p>
          <a:p>
            <a:pPr algn="just">
              <a:buFont typeface="Wingdings" panose="05000000000000000000" pitchFamily="2" charset="2"/>
              <a:buChar char="§"/>
            </a:pPr>
            <a:r>
              <a:rPr lang="fr-FR" sz="1200" dirty="0">
                <a:latin typeface="Times New Roman" panose="02020603050405020304" pitchFamily="18" charset="0"/>
                <a:cs typeface="Times New Roman" panose="02020603050405020304" pitchFamily="18" charset="0"/>
              </a:rPr>
              <a:t>Support accru de la montée en charge :</a:t>
            </a:r>
          </a:p>
          <a:p>
            <a:pPr algn="just">
              <a:buFont typeface="Wingdings" panose="05000000000000000000" pitchFamily="2" charset="2"/>
              <a:buChar char="§"/>
            </a:pPr>
            <a:r>
              <a:rPr lang="fr-FR" sz="1200" dirty="0">
                <a:latin typeface="Times New Roman" panose="02020603050405020304" pitchFamily="18" charset="0"/>
                <a:cs typeface="Times New Roman" panose="02020603050405020304" pitchFamily="18" charset="0"/>
              </a:rPr>
              <a:t>Réduction du trafic par groupement de requêtes (compound)</a:t>
            </a:r>
          </a:p>
          <a:p>
            <a:pPr algn="just">
              <a:buFont typeface="Wingdings" panose="05000000000000000000" pitchFamily="2" charset="2"/>
              <a:buChar char="§"/>
            </a:pPr>
            <a:r>
              <a:rPr lang="fr-FR" sz="1200" dirty="0">
                <a:latin typeface="Times New Roman" panose="02020603050405020304" pitchFamily="18" charset="0"/>
                <a:cs typeface="Times New Roman" panose="02020603050405020304" pitchFamily="18" charset="0"/>
              </a:rPr>
              <a:t>Délégation (le client gère le fichier en local)</a:t>
            </a:r>
          </a:p>
        </p:txBody>
      </p:sp>
    </p:spTree>
    <p:extLst>
      <p:ext uri="{BB962C8B-B14F-4D97-AF65-F5344CB8AC3E}">
        <p14:creationId xmlns:p14="http://schemas.microsoft.com/office/powerpoint/2010/main" val="740638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3" y="618518"/>
            <a:ext cx="9905998" cy="647574"/>
          </a:xfrm>
        </p:spPr>
        <p:txBody>
          <a:bodyPr/>
          <a:lstStyle/>
          <a:p>
            <a:r>
              <a:rPr lang="fr-FR" sz="1800" dirty="0">
                <a:solidFill>
                  <a:srgbClr val="0070C0"/>
                </a:solidFill>
                <a:effectLst/>
                <a:latin typeface="Times New Roman" panose="02020603050405020304" pitchFamily="18" charset="0"/>
                <a:ea typeface="Times New Roman" panose="02020603050405020304" pitchFamily="18" charset="0"/>
              </a:rPr>
              <a:t>Systèmes de fichiers réseau avec NFS (</a:t>
            </a:r>
            <a:r>
              <a:rPr lang="fr-FR"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versions </a:t>
            </a:r>
            <a:r>
              <a:rPr lang="fr-FR" sz="1800" dirty="0">
                <a:solidFill>
                  <a:srgbClr val="0070C0"/>
                </a:solidFill>
                <a:effectLst/>
                <a:latin typeface="Times New Roman" panose="02020603050405020304" pitchFamily="18" charset="0"/>
                <a:ea typeface="Times New Roman" panose="02020603050405020304" pitchFamily="18" charset="0"/>
              </a:rPr>
              <a:t>)</a:t>
            </a:r>
            <a:endParaRPr lang="fr-FR" dirty="0">
              <a:solidFill>
                <a:srgbClr val="0070C0"/>
              </a:solidFill>
            </a:endParaRPr>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1141413" y="1406884"/>
            <a:ext cx="10717652" cy="4832598"/>
          </a:xfrm>
        </p:spPr>
        <p:txBody>
          <a:bodyPr>
            <a:normAutofit fontScale="70000" lnSpcReduction="20000"/>
          </a:bodyPr>
          <a:lstStyle/>
          <a:p>
            <a:pPr algn="just">
              <a:buFont typeface="Wingdings" panose="05000000000000000000" pitchFamily="2" charset="2"/>
              <a:buChar char="§"/>
            </a:pPr>
            <a:r>
              <a:rPr lang="fr-FR" sz="1900" dirty="0">
                <a:latin typeface="Times New Roman" panose="02020603050405020304" pitchFamily="18" charset="0"/>
                <a:cs typeface="Times New Roman" panose="02020603050405020304" pitchFamily="18" charset="0"/>
              </a:rPr>
              <a:t>Systèmes de maintenances simplifiés :</a:t>
            </a:r>
          </a:p>
          <a:p>
            <a:pPr algn="just">
              <a:buFont typeface="Wingdings" panose="05000000000000000000" pitchFamily="2" charset="2"/>
              <a:buChar char="§"/>
            </a:pPr>
            <a:r>
              <a:rPr lang="fr-FR" sz="1900" dirty="0">
                <a:latin typeface="Times New Roman" panose="02020603050405020304" pitchFamily="18" charset="0"/>
                <a:cs typeface="Times New Roman" panose="02020603050405020304" pitchFamily="18" charset="0"/>
              </a:rPr>
              <a:t>Migration : le serveur NFS est migré de la machine A vers la machine B de manière transparente pour le client</a:t>
            </a:r>
          </a:p>
          <a:p>
            <a:pPr algn="just">
              <a:buFont typeface="Wingdings" panose="05000000000000000000" pitchFamily="2" charset="2"/>
              <a:buChar char="§"/>
            </a:pPr>
            <a:r>
              <a:rPr lang="fr-FR" sz="1900" dirty="0">
                <a:latin typeface="Times New Roman" panose="02020603050405020304" pitchFamily="18" charset="0"/>
                <a:cs typeface="Times New Roman" panose="02020603050405020304" pitchFamily="18" charset="0"/>
              </a:rPr>
              <a:t>Réplication : le serveur A est répliqué sur la machine B</a:t>
            </a:r>
          </a:p>
          <a:p>
            <a:pPr algn="just">
              <a:buFont typeface="Wingdings" panose="05000000000000000000" pitchFamily="2" charset="2"/>
              <a:buChar char="§"/>
            </a:pPr>
            <a:r>
              <a:rPr lang="fr-FR" sz="1900" dirty="0">
                <a:latin typeface="Times New Roman" panose="02020603050405020304" pitchFamily="18" charset="0"/>
                <a:cs typeface="Times New Roman" panose="02020603050405020304" pitchFamily="18" charset="0"/>
              </a:rPr>
              <a:t>Reprise sur incidents</a:t>
            </a:r>
          </a:p>
          <a:p>
            <a:pPr algn="just">
              <a:buFont typeface="Wingdings" panose="05000000000000000000" pitchFamily="2" charset="2"/>
              <a:buChar char="§"/>
            </a:pPr>
            <a:r>
              <a:rPr lang="fr-FR" sz="1900" dirty="0">
                <a:latin typeface="Times New Roman" panose="02020603050405020304" pitchFamily="18" charset="0"/>
                <a:cs typeface="Times New Roman" panose="02020603050405020304" pitchFamily="18" charset="0"/>
              </a:rPr>
              <a:t>La gestion de la reprise sur incident est intégrée du côté client et du côté serveur.</a:t>
            </a:r>
          </a:p>
          <a:p>
            <a:pPr algn="just">
              <a:buFont typeface="Wingdings" panose="05000000000000000000" pitchFamily="2" charset="2"/>
              <a:buChar char="§"/>
            </a:pPr>
            <a:r>
              <a:rPr lang="fr-FR" sz="1900" dirty="0">
                <a:latin typeface="Times New Roman" panose="02020603050405020304" pitchFamily="18" charset="0"/>
                <a:cs typeface="Times New Roman" panose="02020603050405020304" pitchFamily="18" charset="0"/>
              </a:rPr>
              <a:t>Compatibilité :</a:t>
            </a:r>
          </a:p>
          <a:p>
            <a:pPr algn="just">
              <a:buFont typeface="Wingdings" panose="05000000000000000000" pitchFamily="2" charset="2"/>
              <a:buChar char="§"/>
            </a:pPr>
            <a:r>
              <a:rPr lang="fr-FR" sz="1900" dirty="0">
                <a:latin typeface="Times New Roman" panose="02020603050405020304" pitchFamily="18" charset="0"/>
                <a:cs typeface="Times New Roman" panose="02020603050405020304" pitchFamily="18" charset="0"/>
              </a:rPr>
              <a:t>NFSv4 peut être utilisé sous Unix et sous MS-Windows. Il est disponible sur Mac depuis Mac OS X Lion (10.7)5.</a:t>
            </a:r>
          </a:p>
          <a:p>
            <a:pPr algn="just">
              <a:buFont typeface="Wingdings" panose="05000000000000000000" pitchFamily="2" charset="2"/>
              <a:buChar char="§"/>
            </a:pPr>
            <a:r>
              <a:rPr lang="fr-FR" sz="1900" dirty="0">
                <a:latin typeface="Times New Roman" panose="02020603050405020304" pitchFamily="18" charset="0"/>
                <a:cs typeface="Times New Roman" panose="02020603050405020304" pitchFamily="18" charset="0"/>
              </a:rPr>
              <a:t>Support de plusieurs protocoles de transports (TCP, RDMA).</a:t>
            </a:r>
          </a:p>
          <a:p>
            <a:pPr algn="just">
              <a:buFont typeface="Wingdings" panose="05000000000000000000" pitchFamily="2" charset="2"/>
              <a:buChar char="§"/>
            </a:pPr>
            <a:r>
              <a:rPr lang="fr-FR" sz="1900" dirty="0">
                <a:latin typeface="Times New Roman" panose="02020603050405020304" pitchFamily="18" charset="0"/>
                <a:cs typeface="Times New Roman" panose="02020603050405020304" pitchFamily="18" charset="0"/>
              </a:rPr>
              <a:t>Cependant ces améliorations de NFSv4 le rendent incompatible avec NFSv3. Notamment, la reprise sur incident et la délégation impliquent que NFSv4 soit un serveur à état (</a:t>
            </a:r>
            <a:r>
              <a:rPr lang="fr-FR" sz="1900" dirty="0" err="1">
                <a:latin typeface="Times New Roman" panose="02020603050405020304" pitchFamily="18" charset="0"/>
                <a:cs typeface="Times New Roman" panose="02020603050405020304" pitchFamily="18" charset="0"/>
              </a:rPr>
              <a:t>statefull</a:t>
            </a:r>
            <a:r>
              <a:rPr lang="fr-FR" sz="1900" dirty="0">
                <a:latin typeface="Times New Roman" panose="02020603050405020304" pitchFamily="18" charset="0"/>
                <a:cs typeface="Times New Roman" panose="02020603050405020304" pitchFamily="18" charset="0"/>
              </a:rPr>
              <a:t>), non compatible avec les précédentes versions. De plus, NFSv4 n'est pas prévu pour pouvoir utiliser le protocole UDP.</a:t>
            </a:r>
          </a:p>
          <a:p>
            <a:pPr algn="just">
              <a:buFont typeface="Wingdings" panose="05000000000000000000" pitchFamily="2" charset="2"/>
              <a:buChar char="§"/>
            </a:pPr>
            <a:endParaRPr lang="fr-FR" sz="19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fr-FR" sz="1900" dirty="0">
                <a:latin typeface="Times New Roman" panose="02020603050405020304" pitchFamily="18" charset="0"/>
                <a:cs typeface="Times New Roman" panose="02020603050405020304" pitchFamily="18" charset="0"/>
              </a:rPr>
              <a:t>NFSv4 suppose l'utilisation d'UTF-8, pour les noms de fichiers, sans que ce soit obligatoire.</a:t>
            </a:r>
          </a:p>
          <a:p>
            <a:pPr algn="just">
              <a:buFont typeface="Wingdings" panose="05000000000000000000" pitchFamily="2" charset="2"/>
              <a:buChar char="§"/>
            </a:pPr>
            <a:endParaRPr lang="fr-FR" sz="19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fr-FR" sz="1900" dirty="0">
                <a:latin typeface="Times New Roman" panose="02020603050405020304" pitchFamily="18" charset="0"/>
                <a:cs typeface="Times New Roman" panose="02020603050405020304" pitchFamily="18" charset="0"/>
              </a:rPr>
              <a:t>Pour toutes ces raisons il est hautement préférable d'utiliser NFSv4 plutôt que NFSv3, dans la mesure où une migration totale est possible.</a:t>
            </a:r>
          </a:p>
        </p:txBody>
      </p:sp>
    </p:spTree>
    <p:extLst>
      <p:ext uri="{BB962C8B-B14F-4D97-AF65-F5344CB8AC3E}">
        <p14:creationId xmlns:p14="http://schemas.microsoft.com/office/powerpoint/2010/main" val="853367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3" y="618518"/>
            <a:ext cx="9905998" cy="647574"/>
          </a:xfrm>
        </p:spPr>
        <p:txBody>
          <a:bodyPr/>
          <a:lstStyle/>
          <a:p>
            <a:r>
              <a:rPr lang="fr-FR" sz="1800" dirty="0">
                <a:solidFill>
                  <a:srgbClr val="0070C0"/>
                </a:solidFill>
                <a:effectLst/>
                <a:latin typeface="Times New Roman" panose="02020603050405020304" pitchFamily="18" charset="0"/>
                <a:ea typeface="Times New Roman" panose="02020603050405020304" pitchFamily="18" charset="0"/>
              </a:rPr>
              <a:t>Systèmes de fichiers réseau avec NFS (</a:t>
            </a:r>
            <a:r>
              <a:rPr lang="fr-FR"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versions </a:t>
            </a:r>
            <a:r>
              <a:rPr lang="fr-FR" sz="1800" dirty="0">
                <a:solidFill>
                  <a:srgbClr val="0070C0"/>
                </a:solidFill>
                <a:effectLst/>
                <a:latin typeface="Times New Roman" panose="02020603050405020304" pitchFamily="18" charset="0"/>
                <a:ea typeface="Times New Roman" panose="02020603050405020304" pitchFamily="18" charset="0"/>
              </a:rPr>
              <a:t>)</a:t>
            </a:r>
            <a:endParaRPr lang="fr-FR" dirty="0">
              <a:solidFill>
                <a:srgbClr val="0070C0"/>
              </a:solidFill>
            </a:endParaRPr>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1141413" y="1406884"/>
            <a:ext cx="10717652" cy="4832598"/>
          </a:xfrm>
        </p:spPr>
        <p:txBody>
          <a:bodyPr>
            <a:normAutofit fontScale="77500" lnSpcReduction="20000"/>
          </a:bodyPr>
          <a:lstStyle/>
          <a:p>
            <a:pPr marL="0" indent="0" algn="just">
              <a:buNone/>
            </a:pPr>
            <a:r>
              <a:rPr lang="fr-FR" sz="1900" b="1" dirty="0">
                <a:solidFill>
                  <a:srgbClr val="FF0000"/>
                </a:solidFill>
                <a:latin typeface="Times New Roman" panose="02020603050405020304" pitchFamily="18" charset="0"/>
                <a:cs typeface="Times New Roman" panose="02020603050405020304" pitchFamily="18" charset="0"/>
              </a:rPr>
              <a:t>La version 4.1 de NFS </a:t>
            </a:r>
          </a:p>
          <a:p>
            <a:pPr marL="0" indent="0" algn="just">
              <a:buNone/>
            </a:pPr>
            <a:r>
              <a:rPr lang="fr-FR" sz="1900" dirty="0">
                <a:latin typeface="Times New Roman" panose="02020603050405020304" pitchFamily="18" charset="0"/>
                <a:cs typeface="Times New Roman" panose="02020603050405020304" pitchFamily="18" charset="0"/>
              </a:rPr>
              <a:t>publiée dans le RFC 5661 en janvier 20106. Cette version issue de NFSv4 est inspirée de </a:t>
            </a:r>
            <a:r>
              <a:rPr lang="fr-FR" sz="1900" dirty="0" err="1">
                <a:latin typeface="Times New Roman" panose="02020603050405020304" pitchFamily="18" charset="0"/>
                <a:cs typeface="Times New Roman" panose="02020603050405020304" pitchFamily="18" charset="0"/>
              </a:rPr>
              <a:t>pNFS</a:t>
            </a:r>
            <a:r>
              <a:rPr lang="fr-FR" sz="1900" dirty="0">
                <a:latin typeface="Times New Roman" panose="02020603050405020304" pitchFamily="18" charset="0"/>
                <a:cs typeface="Times New Roman" panose="02020603050405020304" pitchFamily="18" charset="0"/>
              </a:rPr>
              <a:t> et de Lustre, ainsi que des protocoles internet tels que HTTP. Elle tire parti de la conception objet du protocole. La notion de géométrie de fichier et celle de segments de fichier sont désormais abstraites : elles peuvent être parallélisées ou utiliser des chemins multiples vers les données. L'utilisation de fichiers de type "</a:t>
            </a:r>
            <a:r>
              <a:rPr lang="fr-FR" sz="1900" dirty="0" err="1">
                <a:latin typeface="Times New Roman" panose="02020603050405020304" pitchFamily="18" charset="0"/>
                <a:cs typeface="Times New Roman" panose="02020603050405020304" pitchFamily="18" charset="0"/>
              </a:rPr>
              <a:t>sparse</a:t>
            </a:r>
            <a:r>
              <a:rPr lang="fr-FR" sz="1900" dirty="0">
                <a:latin typeface="Times New Roman" panose="02020603050405020304" pitchFamily="18" charset="0"/>
                <a:cs typeface="Times New Roman" panose="02020603050405020304" pitchFamily="18" charset="0"/>
              </a:rPr>
              <a:t> file" est optimisée. Le transport de données est également abstrait, et est maintenant indépendant non seulement de TCP mais aussi de IP. La notion de session fait son apparition.</a:t>
            </a:r>
          </a:p>
          <a:p>
            <a:pPr marL="0" indent="0" algn="just">
              <a:buNone/>
            </a:pPr>
            <a:endParaRPr lang="fr-FR" sz="19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fr-FR" sz="1900" dirty="0">
                <a:latin typeface="Times New Roman" panose="02020603050405020304" pitchFamily="18" charset="0"/>
                <a:cs typeface="Times New Roman" panose="02020603050405020304" pitchFamily="18" charset="0"/>
              </a:rPr>
              <a:t>Délégation par répertoires</a:t>
            </a:r>
          </a:p>
          <a:p>
            <a:pPr algn="just">
              <a:buFont typeface="Wingdings" panose="05000000000000000000" pitchFamily="2" charset="2"/>
              <a:buChar char="§"/>
            </a:pPr>
            <a:r>
              <a:rPr lang="fr-FR" sz="1900" dirty="0">
                <a:latin typeface="Times New Roman" panose="02020603050405020304" pitchFamily="18" charset="0"/>
                <a:cs typeface="Times New Roman" panose="02020603050405020304" pitchFamily="18" charset="0"/>
              </a:rPr>
              <a:t>Sessions : la session d'un utilisateur peut être rétablie après interruption.</a:t>
            </a:r>
          </a:p>
          <a:p>
            <a:pPr algn="just">
              <a:buFont typeface="Wingdings" panose="05000000000000000000" pitchFamily="2" charset="2"/>
              <a:buChar char="§"/>
            </a:pPr>
            <a:r>
              <a:rPr lang="fr-FR" sz="1900" dirty="0">
                <a:latin typeface="Times New Roman" panose="02020603050405020304" pitchFamily="18" charset="0"/>
                <a:cs typeface="Times New Roman" panose="02020603050405020304" pitchFamily="18" charset="0"/>
              </a:rPr>
              <a:t>Simplification du support du failover.</a:t>
            </a:r>
          </a:p>
          <a:p>
            <a:pPr algn="just">
              <a:buFont typeface="Wingdings" panose="05000000000000000000" pitchFamily="2" charset="2"/>
              <a:buChar char="§"/>
            </a:pPr>
            <a:r>
              <a:rPr lang="fr-FR" sz="1900" dirty="0">
                <a:latin typeface="Times New Roman" panose="02020603050405020304" pitchFamily="18" charset="0"/>
                <a:cs typeface="Times New Roman" panose="02020603050405020304" pitchFamily="18" charset="0"/>
              </a:rPr>
              <a:t>Abstraction des protocoles de transports, indépendance de IP et de TCP.</a:t>
            </a:r>
          </a:p>
          <a:p>
            <a:pPr algn="just">
              <a:buFont typeface="Wingdings" panose="05000000000000000000" pitchFamily="2" charset="2"/>
              <a:buChar char="§"/>
            </a:pPr>
            <a:r>
              <a:rPr lang="fr-FR" sz="1900" dirty="0">
                <a:latin typeface="Times New Roman" panose="02020603050405020304" pitchFamily="18" charset="0"/>
                <a:cs typeface="Times New Roman" panose="02020603050405020304" pitchFamily="18" charset="0"/>
              </a:rPr>
              <a:t>Abstraction de la géométrie de fichiers :</a:t>
            </a:r>
          </a:p>
          <a:p>
            <a:pPr algn="just">
              <a:buFont typeface="Wingdings" panose="05000000000000000000" pitchFamily="2" charset="2"/>
              <a:buChar char="§"/>
            </a:pPr>
            <a:r>
              <a:rPr lang="fr-FR" sz="1900" dirty="0">
                <a:latin typeface="Times New Roman" panose="02020603050405020304" pitchFamily="18" charset="0"/>
                <a:cs typeface="Times New Roman" panose="02020603050405020304" pitchFamily="18" charset="0"/>
              </a:rPr>
              <a:t>Parallélisation des accès aux fichiers (striping).</a:t>
            </a:r>
          </a:p>
          <a:p>
            <a:pPr marL="0" indent="0" algn="just">
              <a:buNone/>
            </a:pPr>
            <a:r>
              <a:rPr lang="fr-FR" sz="1900" b="1" dirty="0">
                <a:solidFill>
                  <a:srgbClr val="FF0000"/>
                </a:solidFill>
                <a:latin typeface="Times New Roman" panose="02020603050405020304" pitchFamily="18" charset="0"/>
                <a:cs typeface="Times New Roman" panose="02020603050405020304" pitchFamily="18" charset="0"/>
              </a:rPr>
              <a:t>NFSv4.2</a:t>
            </a:r>
          </a:p>
          <a:p>
            <a:pPr marL="0" indent="0" algn="just">
              <a:buNone/>
            </a:pPr>
            <a:r>
              <a:rPr lang="fr-FR" sz="1900" dirty="0">
                <a:latin typeface="Times New Roman" panose="02020603050405020304" pitchFamily="18" charset="0"/>
                <a:cs typeface="Times New Roman" panose="02020603050405020304" pitchFamily="18" charset="0"/>
              </a:rPr>
              <a:t>publiée dans le RFC 7862 en novembre 2016.</a:t>
            </a:r>
          </a:p>
        </p:txBody>
      </p:sp>
    </p:spTree>
    <p:extLst>
      <p:ext uri="{BB962C8B-B14F-4D97-AF65-F5344CB8AC3E}">
        <p14:creationId xmlns:p14="http://schemas.microsoft.com/office/powerpoint/2010/main" val="287772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3" y="618518"/>
            <a:ext cx="9905998" cy="647574"/>
          </a:xfrm>
        </p:spPr>
        <p:txBody>
          <a:bodyPr/>
          <a:lstStyle/>
          <a:p>
            <a:r>
              <a:rPr lang="fr-FR" sz="1800" dirty="0">
                <a:solidFill>
                  <a:srgbClr val="0070C0"/>
                </a:solidFill>
                <a:effectLst/>
                <a:latin typeface="Times New Roman" panose="02020603050405020304" pitchFamily="18" charset="0"/>
                <a:ea typeface="Times New Roman" panose="02020603050405020304" pitchFamily="18" charset="0"/>
              </a:rPr>
              <a:t>Systèmes de fichiers réseau avec NFS (</a:t>
            </a:r>
            <a:r>
              <a:rPr lang="fr-FR"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Montage </a:t>
            </a:r>
            <a:r>
              <a:rPr lang="fr-FR" sz="1800" dirty="0">
                <a:solidFill>
                  <a:srgbClr val="0070C0"/>
                </a:solidFill>
                <a:effectLst/>
                <a:latin typeface="Times New Roman" panose="02020603050405020304" pitchFamily="18" charset="0"/>
                <a:ea typeface="Times New Roman" panose="02020603050405020304" pitchFamily="18" charset="0"/>
              </a:rPr>
              <a:t>)</a:t>
            </a:r>
            <a:endParaRPr lang="fr-FR" dirty="0">
              <a:solidFill>
                <a:srgbClr val="0070C0"/>
              </a:solidFill>
            </a:endParaRPr>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1141413" y="1406884"/>
            <a:ext cx="10717652" cy="4832598"/>
          </a:xfrm>
        </p:spPr>
        <p:txBody>
          <a:bodyPr>
            <a:normAutofit fontScale="77500" lnSpcReduction="20000"/>
          </a:bodyPr>
          <a:lstStyle/>
          <a:p>
            <a:pPr marL="0" indent="0" algn="just">
              <a:buNone/>
            </a:pPr>
            <a:r>
              <a:rPr lang="fr-FR" sz="1900" b="1" u="sng" dirty="0">
                <a:solidFill>
                  <a:srgbClr val="FF0000"/>
                </a:solidFill>
                <a:latin typeface="Times New Roman" panose="02020603050405020304" pitchFamily="18" charset="0"/>
                <a:cs typeface="Times New Roman" panose="02020603050405020304" pitchFamily="18" charset="0"/>
              </a:rPr>
              <a:t>Au moyen de /</a:t>
            </a:r>
            <a:r>
              <a:rPr lang="fr-FR" sz="1900" b="1" u="sng" dirty="0" err="1">
                <a:solidFill>
                  <a:srgbClr val="FF0000"/>
                </a:solidFill>
                <a:latin typeface="Times New Roman" panose="02020603050405020304" pitchFamily="18" charset="0"/>
                <a:cs typeface="Times New Roman" panose="02020603050405020304" pitchFamily="18" charset="0"/>
              </a:rPr>
              <a:t>etc</a:t>
            </a:r>
            <a:r>
              <a:rPr lang="fr-FR" sz="1900" b="1" u="sng" dirty="0">
                <a:solidFill>
                  <a:srgbClr val="FF0000"/>
                </a:solidFill>
                <a:latin typeface="Times New Roman" panose="02020603050405020304" pitchFamily="18" charset="0"/>
                <a:cs typeface="Times New Roman" panose="02020603050405020304" pitchFamily="18" charset="0"/>
              </a:rPr>
              <a:t>/</a:t>
            </a:r>
            <a:r>
              <a:rPr lang="fr-FR" sz="1900" b="1" u="sng" dirty="0" err="1">
                <a:solidFill>
                  <a:srgbClr val="FF0000"/>
                </a:solidFill>
                <a:latin typeface="Times New Roman" panose="02020603050405020304" pitchFamily="18" charset="0"/>
                <a:cs typeface="Times New Roman" panose="02020603050405020304" pitchFamily="18" charset="0"/>
              </a:rPr>
              <a:t>fstab</a:t>
            </a:r>
            <a:endParaRPr lang="fr-FR" sz="1900" b="1" u="sng" dirty="0">
              <a:solidFill>
                <a:srgbClr val="FF0000"/>
              </a:solidFill>
              <a:latin typeface="Times New Roman" panose="02020603050405020304" pitchFamily="18" charset="0"/>
              <a:cs typeface="Times New Roman" panose="02020603050405020304" pitchFamily="18" charset="0"/>
            </a:endParaRPr>
          </a:p>
          <a:p>
            <a:pPr algn="just"/>
            <a:r>
              <a:rPr lang="fr-FR" sz="1900" dirty="0">
                <a:latin typeface="Times New Roman" panose="02020603050405020304" pitchFamily="18" charset="0"/>
                <a:cs typeface="Times New Roman" panose="02020603050405020304" pitchFamily="18" charset="0"/>
              </a:rPr>
              <a:t>Pour monter un partage NFS à partir d'une autre machine, vous pouvez également ajouter une ligne au fichier /</a:t>
            </a:r>
            <a:r>
              <a:rPr lang="fr-FR" sz="1900" dirty="0" err="1">
                <a:latin typeface="Times New Roman" panose="02020603050405020304" pitchFamily="18" charset="0"/>
                <a:cs typeface="Times New Roman" panose="02020603050405020304" pitchFamily="18" charset="0"/>
              </a:rPr>
              <a:t>etc</a:t>
            </a:r>
            <a:r>
              <a:rPr lang="fr-FR" sz="1900" dirty="0">
                <a:latin typeface="Times New Roman" panose="02020603050405020304" pitchFamily="18" charset="0"/>
                <a:cs typeface="Times New Roman" panose="02020603050405020304" pitchFamily="18" charset="0"/>
              </a:rPr>
              <a:t>/</a:t>
            </a:r>
            <a:r>
              <a:rPr lang="fr-FR" sz="1900" dirty="0" err="1">
                <a:latin typeface="Times New Roman" panose="02020603050405020304" pitchFamily="18" charset="0"/>
                <a:cs typeface="Times New Roman" panose="02020603050405020304" pitchFamily="18" charset="0"/>
              </a:rPr>
              <a:t>fstab</a:t>
            </a:r>
            <a:r>
              <a:rPr lang="fr-FR" sz="1900" dirty="0">
                <a:latin typeface="Times New Roman" panose="02020603050405020304" pitchFamily="18" charset="0"/>
                <a:cs typeface="Times New Roman" panose="02020603050405020304" pitchFamily="18" charset="0"/>
              </a:rPr>
              <a:t>. La ligne doit contenir le nom d'hôte du serveur NFS, le répertoire du serveur qui est exporté et le répertoire de l'ordinateur local où vous désirez monter le partage NFS. Vous devez être connecté en tant que super-utilisateur (ou root) pour pouvoir modifier le fichier /</a:t>
            </a:r>
            <a:r>
              <a:rPr lang="fr-FR" sz="1900" dirty="0" err="1">
                <a:latin typeface="Times New Roman" panose="02020603050405020304" pitchFamily="18" charset="0"/>
                <a:cs typeface="Times New Roman" panose="02020603050405020304" pitchFamily="18" charset="0"/>
              </a:rPr>
              <a:t>etc</a:t>
            </a:r>
            <a:r>
              <a:rPr lang="fr-FR" sz="1900" dirty="0">
                <a:latin typeface="Times New Roman" panose="02020603050405020304" pitchFamily="18" charset="0"/>
                <a:cs typeface="Times New Roman" panose="02020603050405020304" pitchFamily="18" charset="0"/>
              </a:rPr>
              <a:t>/</a:t>
            </a:r>
            <a:r>
              <a:rPr lang="fr-FR" sz="1900" dirty="0" err="1">
                <a:latin typeface="Times New Roman" panose="02020603050405020304" pitchFamily="18" charset="0"/>
                <a:cs typeface="Times New Roman" panose="02020603050405020304" pitchFamily="18" charset="0"/>
              </a:rPr>
              <a:t>fstab</a:t>
            </a:r>
            <a:r>
              <a:rPr lang="fr-FR" sz="1900" dirty="0">
                <a:latin typeface="Times New Roman" panose="02020603050405020304" pitchFamily="18" charset="0"/>
                <a:cs typeface="Times New Roman" panose="02020603050405020304" pitchFamily="18" charset="0"/>
              </a:rPr>
              <a:t>.</a:t>
            </a:r>
          </a:p>
          <a:p>
            <a:pPr algn="just"/>
            <a:r>
              <a:rPr lang="fr-FR" sz="1900" dirty="0">
                <a:latin typeface="Times New Roman" panose="02020603050405020304" pitchFamily="18" charset="0"/>
                <a:cs typeface="Times New Roman" panose="02020603050405020304" pitchFamily="18" charset="0"/>
              </a:rPr>
              <a:t>La syntaxe générale de la ligne contenue dans /</a:t>
            </a:r>
            <a:r>
              <a:rPr lang="fr-FR" sz="1900" dirty="0" err="1">
                <a:latin typeface="Times New Roman" panose="02020603050405020304" pitchFamily="18" charset="0"/>
                <a:cs typeface="Times New Roman" panose="02020603050405020304" pitchFamily="18" charset="0"/>
              </a:rPr>
              <a:t>etc</a:t>
            </a:r>
            <a:r>
              <a:rPr lang="fr-FR" sz="1900" dirty="0">
                <a:latin typeface="Times New Roman" panose="02020603050405020304" pitchFamily="18" charset="0"/>
                <a:cs typeface="Times New Roman" panose="02020603050405020304" pitchFamily="18" charset="0"/>
              </a:rPr>
              <a:t>/</a:t>
            </a:r>
            <a:r>
              <a:rPr lang="fr-FR" sz="1900" dirty="0" err="1">
                <a:latin typeface="Times New Roman" panose="02020603050405020304" pitchFamily="18" charset="0"/>
                <a:cs typeface="Times New Roman" panose="02020603050405020304" pitchFamily="18" charset="0"/>
              </a:rPr>
              <a:t>fstab</a:t>
            </a:r>
            <a:r>
              <a:rPr lang="fr-FR" sz="1900" dirty="0">
                <a:latin typeface="Times New Roman" panose="02020603050405020304" pitchFamily="18" charset="0"/>
                <a:cs typeface="Times New Roman" panose="02020603050405020304" pitchFamily="18" charset="0"/>
              </a:rPr>
              <a:t> est la suivante :</a:t>
            </a:r>
          </a:p>
          <a:p>
            <a:pPr algn="just"/>
            <a:r>
              <a:rPr lang="fr-FR" sz="1900" dirty="0">
                <a:solidFill>
                  <a:srgbClr val="FF0000"/>
                </a:solidFill>
                <a:latin typeface="Times New Roman" panose="02020603050405020304" pitchFamily="18" charset="0"/>
                <a:cs typeface="Times New Roman" panose="02020603050405020304" pitchFamily="18" charset="0"/>
              </a:rPr>
              <a:t>server:/</a:t>
            </a:r>
            <a:r>
              <a:rPr lang="fr-FR" sz="1900" dirty="0" err="1">
                <a:solidFill>
                  <a:srgbClr val="FF0000"/>
                </a:solidFill>
                <a:latin typeface="Times New Roman" panose="02020603050405020304" pitchFamily="18" charset="0"/>
                <a:cs typeface="Times New Roman" panose="02020603050405020304" pitchFamily="18" charset="0"/>
              </a:rPr>
              <a:t>usr</a:t>
            </a:r>
            <a:r>
              <a:rPr lang="fr-FR" sz="1900" dirty="0">
                <a:solidFill>
                  <a:srgbClr val="FF0000"/>
                </a:solidFill>
                <a:latin typeface="Times New Roman" panose="02020603050405020304" pitchFamily="18" charset="0"/>
                <a:cs typeface="Times New Roman" panose="02020603050405020304" pitchFamily="18" charset="0"/>
              </a:rPr>
              <a:t>/local/pub    /pub   </a:t>
            </a:r>
            <a:r>
              <a:rPr lang="fr-FR" sz="1900" dirty="0" err="1">
                <a:solidFill>
                  <a:srgbClr val="FF0000"/>
                </a:solidFill>
                <a:latin typeface="Times New Roman" panose="02020603050405020304" pitchFamily="18" charset="0"/>
                <a:cs typeface="Times New Roman" panose="02020603050405020304" pitchFamily="18" charset="0"/>
              </a:rPr>
              <a:t>nfs</a:t>
            </a:r>
            <a:r>
              <a:rPr lang="fr-FR" sz="1900" dirty="0">
                <a:solidFill>
                  <a:srgbClr val="FF0000"/>
                </a:solidFill>
                <a:latin typeface="Times New Roman" panose="02020603050405020304" pitchFamily="18" charset="0"/>
                <a:cs typeface="Times New Roman" panose="02020603050405020304" pitchFamily="18" charset="0"/>
              </a:rPr>
              <a:t>    </a:t>
            </a:r>
            <a:r>
              <a:rPr lang="fr-FR" sz="1900" dirty="0" err="1">
                <a:solidFill>
                  <a:srgbClr val="FF0000"/>
                </a:solidFill>
                <a:latin typeface="Times New Roman" panose="02020603050405020304" pitchFamily="18" charset="0"/>
                <a:cs typeface="Times New Roman" panose="02020603050405020304" pitchFamily="18" charset="0"/>
              </a:rPr>
              <a:t>rsize</a:t>
            </a:r>
            <a:r>
              <a:rPr lang="fr-FR" sz="1900" dirty="0">
                <a:solidFill>
                  <a:srgbClr val="FF0000"/>
                </a:solidFill>
                <a:latin typeface="Times New Roman" panose="02020603050405020304" pitchFamily="18" charset="0"/>
                <a:cs typeface="Times New Roman" panose="02020603050405020304" pitchFamily="18" charset="0"/>
              </a:rPr>
              <a:t>=8192,wsize=8192,timeo=14,intr</a:t>
            </a:r>
          </a:p>
          <a:p>
            <a:pPr algn="just"/>
            <a:r>
              <a:rPr lang="fr-FR" sz="1900" dirty="0">
                <a:latin typeface="Times New Roman" panose="02020603050405020304" pitchFamily="18" charset="0"/>
                <a:cs typeface="Times New Roman" panose="02020603050405020304" pitchFamily="18" charset="0"/>
              </a:rPr>
              <a:t>Le point de montage /pub doit exister sur l'ordinateur client. Après avoir ajouté cette ligne à /</a:t>
            </a:r>
            <a:r>
              <a:rPr lang="fr-FR" sz="1900" dirty="0" err="1">
                <a:latin typeface="Times New Roman" panose="02020603050405020304" pitchFamily="18" charset="0"/>
                <a:cs typeface="Times New Roman" panose="02020603050405020304" pitchFamily="18" charset="0"/>
              </a:rPr>
              <a:t>etc</a:t>
            </a:r>
            <a:r>
              <a:rPr lang="fr-FR" sz="1900" dirty="0">
                <a:latin typeface="Times New Roman" panose="02020603050405020304" pitchFamily="18" charset="0"/>
                <a:cs typeface="Times New Roman" panose="02020603050405020304" pitchFamily="18" charset="0"/>
              </a:rPr>
              <a:t>/</a:t>
            </a:r>
            <a:r>
              <a:rPr lang="fr-FR" sz="1900" dirty="0" err="1">
                <a:latin typeface="Times New Roman" panose="02020603050405020304" pitchFamily="18" charset="0"/>
                <a:cs typeface="Times New Roman" panose="02020603050405020304" pitchFamily="18" charset="0"/>
              </a:rPr>
              <a:t>fstab</a:t>
            </a:r>
            <a:r>
              <a:rPr lang="fr-FR" sz="1900" dirty="0">
                <a:latin typeface="Times New Roman" panose="02020603050405020304" pitchFamily="18" charset="0"/>
                <a:cs typeface="Times New Roman" panose="02020603050405020304" pitchFamily="18" charset="0"/>
              </a:rPr>
              <a:t> sur le système client, entrez la commande </a:t>
            </a:r>
            <a:r>
              <a:rPr lang="fr-FR" sz="1900" dirty="0" err="1">
                <a:latin typeface="Times New Roman" panose="02020603050405020304" pitchFamily="18" charset="0"/>
                <a:cs typeface="Times New Roman" panose="02020603050405020304" pitchFamily="18" charset="0"/>
              </a:rPr>
              <a:t>mount</a:t>
            </a:r>
            <a:r>
              <a:rPr lang="fr-FR" sz="1900" dirty="0">
                <a:latin typeface="Times New Roman" panose="02020603050405020304" pitchFamily="18" charset="0"/>
                <a:cs typeface="Times New Roman" panose="02020603050405020304" pitchFamily="18" charset="0"/>
              </a:rPr>
              <a:t> /pub à l'invite de </a:t>
            </a:r>
            <a:r>
              <a:rPr lang="fr-FR" sz="1900" dirty="0" err="1">
                <a:latin typeface="Times New Roman" panose="02020603050405020304" pitchFamily="18" charset="0"/>
                <a:cs typeface="Times New Roman" panose="02020603050405020304" pitchFamily="18" charset="0"/>
              </a:rPr>
              <a:t>shell</a:t>
            </a:r>
            <a:r>
              <a:rPr lang="fr-FR" sz="1900" dirty="0">
                <a:latin typeface="Times New Roman" panose="02020603050405020304" pitchFamily="18" charset="0"/>
                <a:cs typeface="Times New Roman" panose="02020603050405020304" pitchFamily="18" charset="0"/>
              </a:rPr>
              <a:t> ; le point de montage /pub sera monté à partir du serveur.</a:t>
            </a:r>
          </a:p>
          <a:p>
            <a:pPr marL="0" indent="0" algn="just">
              <a:buNone/>
            </a:pPr>
            <a:r>
              <a:rPr kumimoji="0" lang="fr-FR" sz="19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Au moyen d’a</a:t>
            </a:r>
            <a:r>
              <a:rPr lang="fr-FR" sz="1900" b="1" u="sng" dirty="0" err="1">
                <a:solidFill>
                  <a:srgbClr val="FF0000"/>
                </a:solidFill>
                <a:latin typeface="Times New Roman" panose="02020603050405020304" pitchFamily="18" charset="0"/>
                <a:cs typeface="Times New Roman" panose="02020603050405020304" pitchFamily="18" charset="0"/>
              </a:rPr>
              <a:t>utofs</a:t>
            </a:r>
            <a:endParaRPr lang="fr-FR" sz="1900" b="1" u="sng" dirty="0">
              <a:solidFill>
                <a:srgbClr val="FF0000"/>
              </a:solidFill>
              <a:latin typeface="Times New Roman" panose="02020603050405020304" pitchFamily="18" charset="0"/>
              <a:cs typeface="Times New Roman" panose="02020603050405020304" pitchFamily="18" charset="0"/>
            </a:endParaRPr>
          </a:p>
          <a:p>
            <a:pPr algn="just"/>
            <a:r>
              <a:rPr lang="fr-FR" sz="1900" dirty="0">
                <a:latin typeface="Times New Roman" panose="02020603050405020304" pitchFamily="18" charset="0"/>
                <a:cs typeface="Times New Roman" panose="02020603050405020304" pitchFamily="18" charset="0"/>
              </a:rPr>
              <a:t>La troisième technique de montage d'un partage NFS concerne l'utilisation </a:t>
            </a:r>
            <a:r>
              <a:rPr lang="fr-FR" sz="1900" b="1" dirty="0">
                <a:solidFill>
                  <a:srgbClr val="FF0000"/>
                </a:solidFill>
                <a:latin typeface="Times New Roman" panose="02020603050405020304" pitchFamily="18" charset="0"/>
                <a:cs typeface="Times New Roman" panose="02020603050405020304" pitchFamily="18" charset="0"/>
              </a:rPr>
              <a:t>d'</a:t>
            </a:r>
            <a:r>
              <a:rPr lang="fr-FR" sz="1900" b="1" dirty="0" err="1">
                <a:solidFill>
                  <a:srgbClr val="FF0000"/>
                </a:solidFill>
                <a:latin typeface="Times New Roman" panose="02020603050405020304" pitchFamily="18" charset="0"/>
                <a:cs typeface="Times New Roman" panose="02020603050405020304" pitchFamily="18" charset="0"/>
              </a:rPr>
              <a:t>autofs</a:t>
            </a:r>
            <a:r>
              <a:rPr lang="fr-FR" sz="1900" b="1" dirty="0">
                <a:solidFill>
                  <a:srgbClr val="FF0000"/>
                </a:solidFill>
                <a:latin typeface="Times New Roman" panose="02020603050405020304" pitchFamily="18" charset="0"/>
                <a:cs typeface="Times New Roman" panose="02020603050405020304" pitchFamily="18" charset="0"/>
              </a:rPr>
              <a:t>. </a:t>
            </a:r>
            <a:r>
              <a:rPr lang="fr-FR" sz="1900" dirty="0">
                <a:latin typeface="Times New Roman" panose="02020603050405020304" pitchFamily="18" charset="0"/>
                <a:cs typeface="Times New Roman" panose="02020603050405020304" pitchFamily="18" charset="0"/>
              </a:rPr>
              <a:t>Autofs utilise le démon </a:t>
            </a:r>
            <a:r>
              <a:rPr lang="fr-FR" sz="1900" dirty="0" err="1">
                <a:latin typeface="Times New Roman" panose="02020603050405020304" pitchFamily="18" charset="0"/>
                <a:cs typeface="Times New Roman" panose="02020603050405020304" pitchFamily="18" charset="0"/>
              </a:rPr>
              <a:t>automount</a:t>
            </a:r>
            <a:r>
              <a:rPr lang="fr-FR" sz="1900" dirty="0">
                <a:latin typeface="Times New Roman" panose="02020603050405020304" pitchFamily="18" charset="0"/>
                <a:cs typeface="Times New Roman" panose="02020603050405020304" pitchFamily="18" charset="0"/>
              </a:rPr>
              <a:t> pour gérer vos points de montage en ne les montant de façon dynamique que lorsqu'on y accède.</a:t>
            </a:r>
          </a:p>
          <a:p>
            <a:pPr algn="just"/>
            <a:r>
              <a:rPr lang="fr-FR" sz="1900" dirty="0">
                <a:latin typeface="Times New Roman" panose="02020603050405020304" pitchFamily="18" charset="0"/>
                <a:cs typeface="Times New Roman" panose="02020603050405020304" pitchFamily="18" charset="0"/>
              </a:rPr>
              <a:t>Autofs consulte le fichier de configuration maître /</a:t>
            </a:r>
            <a:r>
              <a:rPr lang="fr-FR" sz="1900" dirty="0" err="1">
                <a:latin typeface="Times New Roman" panose="02020603050405020304" pitchFamily="18" charset="0"/>
                <a:cs typeface="Times New Roman" panose="02020603050405020304" pitchFamily="18" charset="0"/>
              </a:rPr>
              <a:t>etc</a:t>
            </a:r>
            <a:r>
              <a:rPr lang="fr-FR" sz="1900" dirty="0">
                <a:latin typeface="Times New Roman" panose="02020603050405020304" pitchFamily="18" charset="0"/>
                <a:cs typeface="Times New Roman" panose="02020603050405020304" pitchFamily="18" charset="0"/>
              </a:rPr>
              <a:t>/</a:t>
            </a:r>
            <a:r>
              <a:rPr lang="fr-FR" sz="1900" dirty="0" err="1">
                <a:latin typeface="Times New Roman" panose="02020603050405020304" pitchFamily="18" charset="0"/>
                <a:cs typeface="Times New Roman" panose="02020603050405020304" pitchFamily="18" charset="0"/>
              </a:rPr>
              <a:t>auto.master</a:t>
            </a:r>
            <a:r>
              <a:rPr lang="fr-FR" sz="1900" dirty="0">
                <a:latin typeface="Times New Roman" panose="02020603050405020304" pitchFamily="18" charset="0"/>
                <a:cs typeface="Times New Roman" panose="02020603050405020304" pitchFamily="18" charset="0"/>
              </a:rPr>
              <a:t> pour déterminer quels points de montage sont définis. Il amorce ensuite un processus de montage automatique avec les paramètres adéquats pour chaque point de montage. Chaque ligne du fichier de configuration maître définit un point de montage et un fichier de configuration séparé qui définit les systèmes de fichiers devant être montés sur ce point de montage. Par exemple, si le fichier /</a:t>
            </a:r>
            <a:r>
              <a:rPr lang="fr-FR" sz="1900" dirty="0" err="1">
                <a:latin typeface="Times New Roman" panose="02020603050405020304" pitchFamily="18" charset="0"/>
                <a:cs typeface="Times New Roman" panose="02020603050405020304" pitchFamily="18" charset="0"/>
              </a:rPr>
              <a:t>etc</a:t>
            </a:r>
            <a:r>
              <a:rPr lang="fr-FR" sz="1900" dirty="0">
                <a:latin typeface="Times New Roman" panose="02020603050405020304" pitchFamily="18" charset="0"/>
                <a:cs typeface="Times New Roman" panose="02020603050405020304" pitchFamily="18" charset="0"/>
              </a:rPr>
              <a:t>/</a:t>
            </a:r>
            <a:r>
              <a:rPr lang="fr-FR" sz="1900" dirty="0" err="1">
                <a:latin typeface="Times New Roman" panose="02020603050405020304" pitchFamily="18" charset="0"/>
                <a:cs typeface="Times New Roman" panose="02020603050405020304" pitchFamily="18" charset="0"/>
              </a:rPr>
              <a:t>auto.misc</a:t>
            </a:r>
            <a:r>
              <a:rPr lang="fr-FR" sz="1900" dirty="0">
                <a:latin typeface="Times New Roman" panose="02020603050405020304" pitchFamily="18" charset="0"/>
                <a:cs typeface="Times New Roman" panose="02020603050405020304" pitchFamily="18" charset="0"/>
              </a:rPr>
              <a:t> définit des points de montage dans le répertoire /</a:t>
            </a:r>
            <a:r>
              <a:rPr lang="fr-FR" sz="1900" dirty="0" err="1">
                <a:latin typeface="Times New Roman" panose="02020603050405020304" pitchFamily="18" charset="0"/>
                <a:cs typeface="Times New Roman" panose="02020603050405020304" pitchFamily="18" charset="0"/>
              </a:rPr>
              <a:t>misc</a:t>
            </a:r>
            <a:r>
              <a:rPr lang="fr-FR" sz="1900" dirty="0">
                <a:latin typeface="Times New Roman" panose="02020603050405020304" pitchFamily="18" charset="0"/>
                <a:cs typeface="Times New Roman" panose="02020603050405020304" pitchFamily="18" charset="0"/>
              </a:rPr>
              <a:t>, cette relation est définie dans le fichier /</a:t>
            </a:r>
            <a:r>
              <a:rPr lang="fr-FR" sz="1900" dirty="0" err="1">
                <a:latin typeface="Times New Roman" panose="02020603050405020304" pitchFamily="18" charset="0"/>
                <a:cs typeface="Times New Roman" panose="02020603050405020304" pitchFamily="18" charset="0"/>
              </a:rPr>
              <a:t>etc</a:t>
            </a:r>
            <a:r>
              <a:rPr lang="fr-FR" sz="1900" dirty="0">
                <a:latin typeface="Times New Roman" panose="02020603050405020304" pitchFamily="18" charset="0"/>
                <a:cs typeface="Times New Roman" panose="02020603050405020304" pitchFamily="18" charset="0"/>
              </a:rPr>
              <a:t>/</a:t>
            </a:r>
            <a:r>
              <a:rPr lang="fr-FR" sz="1900" dirty="0" err="1">
                <a:latin typeface="Times New Roman" panose="02020603050405020304" pitchFamily="18" charset="0"/>
                <a:cs typeface="Times New Roman" panose="02020603050405020304" pitchFamily="18" charset="0"/>
              </a:rPr>
              <a:t>auto.master</a:t>
            </a:r>
            <a:r>
              <a:rPr lang="fr-FR" sz="19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34578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3" y="618518"/>
            <a:ext cx="9905998" cy="647574"/>
          </a:xfrm>
        </p:spPr>
        <p:txBody>
          <a:bodyPr/>
          <a:lstStyle/>
          <a:p>
            <a:r>
              <a:rPr lang="fr-FR" sz="1800" dirty="0">
                <a:solidFill>
                  <a:srgbClr val="0070C0"/>
                </a:solidFill>
                <a:effectLst/>
                <a:latin typeface="Times New Roman" panose="02020603050405020304" pitchFamily="18" charset="0"/>
                <a:ea typeface="Times New Roman" panose="02020603050405020304" pitchFamily="18" charset="0"/>
              </a:rPr>
              <a:t>Systèmes de fichiers réseau avec NFS (</a:t>
            </a:r>
            <a:r>
              <a:rPr lang="fr-FR"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Montage </a:t>
            </a:r>
            <a:r>
              <a:rPr lang="fr-FR" sz="1800" dirty="0">
                <a:solidFill>
                  <a:srgbClr val="0070C0"/>
                </a:solidFill>
                <a:effectLst/>
                <a:latin typeface="Times New Roman" panose="02020603050405020304" pitchFamily="18" charset="0"/>
                <a:ea typeface="Times New Roman" panose="02020603050405020304" pitchFamily="18" charset="0"/>
              </a:rPr>
              <a:t>)</a:t>
            </a:r>
            <a:endParaRPr lang="fr-FR" dirty="0">
              <a:solidFill>
                <a:srgbClr val="0070C0"/>
              </a:solidFill>
            </a:endParaRPr>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1141413" y="1406884"/>
            <a:ext cx="10717652" cy="4832598"/>
          </a:xfrm>
        </p:spPr>
        <p:txBody>
          <a:bodyPr>
            <a:normAutofit/>
          </a:bodyPr>
          <a:lstStyle/>
          <a:p>
            <a:pPr marL="0" indent="0" algn="just">
              <a:buNone/>
            </a:pPr>
            <a:r>
              <a:rPr lang="fr-FR" sz="1900" dirty="0">
                <a:latin typeface="Times New Roman" panose="02020603050405020304" pitchFamily="18" charset="0"/>
                <a:cs typeface="Times New Roman" panose="02020603050405020304" pitchFamily="18" charset="0"/>
              </a:rPr>
              <a:t>Autofs est un service. Pour le démarrer, entrez à l'invite du </a:t>
            </a:r>
            <a:r>
              <a:rPr lang="fr-FR" sz="1900" dirty="0" err="1">
                <a:latin typeface="Times New Roman" panose="02020603050405020304" pitchFamily="18" charset="0"/>
                <a:cs typeface="Times New Roman" panose="02020603050405020304" pitchFamily="18" charset="0"/>
              </a:rPr>
              <a:t>shell</a:t>
            </a:r>
            <a:r>
              <a:rPr lang="fr-FR" sz="1900" dirty="0">
                <a:latin typeface="Times New Roman" panose="02020603050405020304" pitchFamily="18" charset="0"/>
                <a:cs typeface="Times New Roman" panose="02020603050405020304" pitchFamily="18" charset="0"/>
              </a:rPr>
              <a:t> les commandes suivantes :</a:t>
            </a:r>
          </a:p>
          <a:p>
            <a:pPr marL="0" indent="0" algn="just">
              <a:buNone/>
            </a:pPr>
            <a:r>
              <a:rPr lang="fr-FR" sz="1900" dirty="0">
                <a:solidFill>
                  <a:srgbClr val="FF0000"/>
                </a:solidFill>
                <a:latin typeface="Times New Roman" panose="02020603050405020304" pitchFamily="18" charset="0"/>
                <a:cs typeface="Times New Roman" panose="02020603050405020304" pitchFamily="18" charset="0"/>
              </a:rPr>
              <a:t>/</a:t>
            </a:r>
            <a:r>
              <a:rPr lang="fr-FR" sz="1900" dirty="0" err="1">
                <a:solidFill>
                  <a:srgbClr val="FF0000"/>
                </a:solidFill>
                <a:latin typeface="Times New Roman" panose="02020603050405020304" pitchFamily="18" charset="0"/>
                <a:cs typeface="Times New Roman" panose="02020603050405020304" pitchFamily="18" charset="0"/>
              </a:rPr>
              <a:t>sbin</a:t>
            </a:r>
            <a:r>
              <a:rPr lang="fr-FR" sz="1900" dirty="0">
                <a:solidFill>
                  <a:srgbClr val="FF0000"/>
                </a:solidFill>
                <a:latin typeface="Times New Roman" panose="02020603050405020304" pitchFamily="18" charset="0"/>
                <a:cs typeface="Times New Roman" panose="02020603050405020304" pitchFamily="18" charset="0"/>
              </a:rPr>
              <a:t>/service </a:t>
            </a:r>
            <a:r>
              <a:rPr lang="fr-FR" sz="1900" dirty="0" err="1">
                <a:solidFill>
                  <a:srgbClr val="FF0000"/>
                </a:solidFill>
                <a:latin typeface="Times New Roman" panose="02020603050405020304" pitchFamily="18" charset="0"/>
                <a:cs typeface="Times New Roman" panose="02020603050405020304" pitchFamily="18" charset="0"/>
              </a:rPr>
              <a:t>autofs</a:t>
            </a:r>
            <a:r>
              <a:rPr lang="fr-FR" sz="1900" dirty="0">
                <a:solidFill>
                  <a:srgbClr val="FF0000"/>
                </a:solidFill>
                <a:latin typeface="Times New Roman" panose="02020603050405020304" pitchFamily="18" charset="0"/>
                <a:cs typeface="Times New Roman" panose="02020603050405020304" pitchFamily="18" charset="0"/>
              </a:rPr>
              <a:t> restart</a:t>
            </a:r>
          </a:p>
          <a:p>
            <a:pPr marL="0" indent="0" algn="just">
              <a:buNone/>
            </a:pPr>
            <a:r>
              <a:rPr lang="fr-FR" sz="1900" dirty="0">
                <a:latin typeface="Times New Roman" panose="02020603050405020304" pitchFamily="18" charset="0"/>
                <a:cs typeface="Times New Roman" panose="02020603050405020304" pitchFamily="18" charset="0"/>
              </a:rPr>
              <a:t>Pour afficher les points de montage actifs, entrez la commande suivante à l'invite du </a:t>
            </a:r>
            <a:r>
              <a:rPr lang="fr-FR" sz="1900" dirty="0" err="1">
                <a:latin typeface="Times New Roman" panose="02020603050405020304" pitchFamily="18" charset="0"/>
                <a:cs typeface="Times New Roman" panose="02020603050405020304" pitchFamily="18" charset="0"/>
              </a:rPr>
              <a:t>shell</a:t>
            </a:r>
            <a:r>
              <a:rPr lang="fr-FR" sz="1900" dirty="0">
                <a:latin typeface="Times New Roman" panose="02020603050405020304" pitchFamily="18" charset="0"/>
                <a:cs typeface="Times New Roman" panose="02020603050405020304" pitchFamily="18" charset="0"/>
              </a:rPr>
              <a:t> :</a:t>
            </a:r>
          </a:p>
          <a:p>
            <a:pPr marL="0" indent="0" algn="just">
              <a:buNone/>
            </a:pPr>
            <a:r>
              <a:rPr lang="fr-FR" sz="1900" dirty="0">
                <a:solidFill>
                  <a:srgbClr val="FF0000"/>
                </a:solidFill>
                <a:latin typeface="Times New Roman" panose="02020603050405020304" pitchFamily="18" charset="0"/>
                <a:cs typeface="Times New Roman" panose="02020603050405020304" pitchFamily="18" charset="0"/>
              </a:rPr>
              <a:t>/</a:t>
            </a:r>
            <a:r>
              <a:rPr lang="fr-FR" sz="1900" dirty="0" err="1">
                <a:solidFill>
                  <a:srgbClr val="FF0000"/>
                </a:solidFill>
                <a:latin typeface="Times New Roman" panose="02020603050405020304" pitchFamily="18" charset="0"/>
                <a:cs typeface="Times New Roman" panose="02020603050405020304" pitchFamily="18" charset="0"/>
              </a:rPr>
              <a:t>sbin</a:t>
            </a:r>
            <a:r>
              <a:rPr lang="fr-FR" sz="1900" dirty="0">
                <a:solidFill>
                  <a:srgbClr val="FF0000"/>
                </a:solidFill>
                <a:latin typeface="Times New Roman" panose="02020603050405020304" pitchFamily="18" charset="0"/>
                <a:cs typeface="Times New Roman" panose="02020603050405020304" pitchFamily="18" charset="0"/>
              </a:rPr>
              <a:t>/service </a:t>
            </a:r>
            <a:r>
              <a:rPr lang="fr-FR" sz="1900" dirty="0" err="1">
                <a:solidFill>
                  <a:srgbClr val="FF0000"/>
                </a:solidFill>
                <a:latin typeface="Times New Roman" panose="02020603050405020304" pitchFamily="18" charset="0"/>
                <a:cs typeface="Times New Roman" panose="02020603050405020304" pitchFamily="18" charset="0"/>
              </a:rPr>
              <a:t>autofs</a:t>
            </a:r>
            <a:r>
              <a:rPr lang="fr-FR" sz="1900" dirty="0">
                <a:solidFill>
                  <a:srgbClr val="FF0000"/>
                </a:solidFill>
                <a:latin typeface="Times New Roman" panose="02020603050405020304" pitchFamily="18" charset="0"/>
                <a:cs typeface="Times New Roman" panose="02020603050405020304" pitchFamily="18" charset="0"/>
              </a:rPr>
              <a:t> </a:t>
            </a:r>
            <a:r>
              <a:rPr lang="fr-FR" sz="1900" dirty="0" err="1">
                <a:solidFill>
                  <a:srgbClr val="FF0000"/>
                </a:solidFill>
                <a:latin typeface="Times New Roman" panose="02020603050405020304" pitchFamily="18" charset="0"/>
                <a:cs typeface="Times New Roman" panose="02020603050405020304" pitchFamily="18" charset="0"/>
              </a:rPr>
              <a:t>status</a:t>
            </a:r>
            <a:endParaRPr lang="fr-FR" sz="1900" dirty="0">
              <a:solidFill>
                <a:srgbClr val="FF0000"/>
              </a:solidFill>
              <a:latin typeface="Times New Roman" panose="02020603050405020304" pitchFamily="18" charset="0"/>
              <a:cs typeface="Times New Roman" panose="02020603050405020304" pitchFamily="18" charset="0"/>
            </a:endParaRPr>
          </a:p>
          <a:p>
            <a:pPr marL="0" indent="0" algn="just">
              <a:buNone/>
            </a:pPr>
            <a:r>
              <a:rPr lang="fr-FR" sz="1900" dirty="0">
                <a:latin typeface="Times New Roman" panose="02020603050405020304" pitchFamily="18" charset="0"/>
                <a:cs typeface="Times New Roman" panose="02020603050405020304" pitchFamily="18" charset="0"/>
              </a:rPr>
              <a:t>Si vous modifiez le fichier de configuration /</a:t>
            </a:r>
            <a:r>
              <a:rPr lang="fr-FR" sz="1900" dirty="0" err="1">
                <a:latin typeface="Times New Roman" panose="02020603050405020304" pitchFamily="18" charset="0"/>
                <a:cs typeface="Times New Roman" panose="02020603050405020304" pitchFamily="18" charset="0"/>
              </a:rPr>
              <a:t>etc</a:t>
            </a:r>
            <a:r>
              <a:rPr lang="fr-FR" sz="1900" dirty="0">
                <a:latin typeface="Times New Roman" panose="02020603050405020304" pitchFamily="18" charset="0"/>
                <a:cs typeface="Times New Roman" panose="02020603050405020304" pitchFamily="18" charset="0"/>
              </a:rPr>
              <a:t>/</a:t>
            </a:r>
            <a:r>
              <a:rPr lang="fr-FR" sz="1900" dirty="0" err="1">
                <a:latin typeface="Times New Roman" panose="02020603050405020304" pitchFamily="18" charset="0"/>
                <a:cs typeface="Times New Roman" panose="02020603050405020304" pitchFamily="18" charset="0"/>
              </a:rPr>
              <a:t>auto.master</a:t>
            </a:r>
            <a:r>
              <a:rPr lang="fr-FR" sz="1900" dirty="0">
                <a:latin typeface="Times New Roman" panose="02020603050405020304" pitchFamily="18" charset="0"/>
                <a:cs typeface="Times New Roman" panose="02020603050405020304" pitchFamily="18" charset="0"/>
              </a:rPr>
              <a:t> pendant qu'</a:t>
            </a:r>
            <a:r>
              <a:rPr lang="fr-FR" sz="1900" dirty="0" err="1">
                <a:latin typeface="Times New Roman" panose="02020603050405020304" pitchFamily="18" charset="0"/>
                <a:cs typeface="Times New Roman" panose="02020603050405020304" pitchFamily="18" charset="0"/>
              </a:rPr>
              <a:t>autofs</a:t>
            </a:r>
            <a:r>
              <a:rPr lang="fr-FR" sz="1900" dirty="0">
                <a:latin typeface="Times New Roman" panose="02020603050405020304" pitchFamily="18" charset="0"/>
                <a:cs typeface="Times New Roman" panose="02020603050405020304" pitchFamily="18" charset="0"/>
              </a:rPr>
              <a:t> est exécuté, vous devez dire au démon </a:t>
            </a:r>
            <a:r>
              <a:rPr lang="fr-FR" sz="1900" dirty="0" err="1">
                <a:latin typeface="Times New Roman" panose="02020603050405020304" pitchFamily="18" charset="0"/>
                <a:cs typeface="Times New Roman" panose="02020603050405020304" pitchFamily="18" charset="0"/>
              </a:rPr>
              <a:t>automount</a:t>
            </a:r>
            <a:r>
              <a:rPr lang="fr-FR" sz="1900" dirty="0">
                <a:latin typeface="Times New Roman" panose="02020603050405020304" pitchFamily="18" charset="0"/>
                <a:cs typeface="Times New Roman" panose="02020603050405020304" pitchFamily="18" charset="0"/>
              </a:rPr>
              <a:t> de recharger le fichier en entrant la commande suivante à l'invite du </a:t>
            </a:r>
            <a:r>
              <a:rPr lang="fr-FR" sz="1900" dirty="0" err="1">
                <a:latin typeface="Times New Roman" panose="02020603050405020304" pitchFamily="18" charset="0"/>
                <a:cs typeface="Times New Roman" panose="02020603050405020304" pitchFamily="18" charset="0"/>
              </a:rPr>
              <a:t>shell</a:t>
            </a:r>
            <a:r>
              <a:rPr lang="fr-FR" sz="1900" dirty="0">
                <a:latin typeface="Times New Roman" panose="02020603050405020304" pitchFamily="18" charset="0"/>
                <a:cs typeface="Times New Roman" panose="02020603050405020304" pitchFamily="18" charset="0"/>
              </a:rPr>
              <a:t> :</a:t>
            </a:r>
          </a:p>
          <a:p>
            <a:pPr marL="0" indent="0" algn="just">
              <a:buNone/>
            </a:pPr>
            <a:r>
              <a:rPr lang="fr-FR" sz="1900" dirty="0">
                <a:solidFill>
                  <a:srgbClr val="FF0000"/>
                </a:solidFill>
                <a:latin typeface="Times New Roman" panose="02020603050405020304" pitchFamily="18" charset="0"/>
                <a:cs typeface="Times New Roman" panose="02020603050405020304" pitchFamily="18" charset="0"/>
              </a:rPr>
              <a:t>/</a:t>
            </a:r>
            <a:r>
              <a:rPr lang="fr-FR" sz="1900" dirty="0" err="1">
                <a:solidFill>
                  <a:srgbClr val="FF0000"/>
                </a:solidFill>
                <a:latin typeface="Times New Roman" panose="02020603050405020304" pitchFamily="18" charset="0"/>
                <a:cs typeface="Times New Roman" panose="02020603050405020304" pitchFamily="18" charset="0"/>
              </a:rPr>
              <a:t>sbin</a:t>
            </a:r>
            <a:r>
              <a:rPr lang="fr-FR" sz="1900" dirty="0">
                <a:solidFill>
                  <a:srgbClr val="FF0000"/>
                </a:solidFill>
                <a:latin typeface="Times New Roman" panose="02020603050405020304" pitchFamily="18" charset="0"/>
                <a:cs typeface="Times New Roman" panose="02020603050405020304" pitchFamily="18" charset="0"/>
              </a:rPr>
              <a:t>/service </a:t>
            </a:r>
            <a:r>
              <a:rPr lang="fr-FR" sz="1900" dirty="0" err="1">
                <a:solidFill>
                  <a:srgbClr val="FF0000"/>
                </a:solidFill>
                <a:latin typeface="Times New Roman" panose="02020603050405020304" pitchFamily="18" charset="0"/>
                <a:cs typeface="Times New Roman" panose="02020603050405020304" pitchFamily="18" charset="0"/>
              </a:rPr>
              <a:t>autofs</a:t>
            </a:r>
            <a:r>
              <a:rPr lang="fr-FR" sz="1900" dirty="0">
                <a:solidFill>
                  <a:srgbClr val="FF0000"/>
                </a:solidFill>
                <a:latin typeface="Times New Roman" panose="02020603050405020304" pitchFamily="18" charset="0"/>
                <a:cs typeface="Times New Roman" panose="02020603050405020304" pitchFamily="18" charset="0"/>
              </a:rPr>
              <a:t> </a:t>
            </a:r>
            <a:r>
              <a:rPr lang="fr-FR" sz="1900" dirty="0" err="1">
                <a:solidFill>
                  <a:srgbClr val="FF0000"/>
                </a:solidFill>
                <a:latin typeface="Times New Roman" panose="02020603050405020304" pitchFamily="18" charset="0"/>
                <a:cs typeface="Times New Roman" panose="02020603050405020304" pitchFamily="18" charset="0"/>
              </a:rPr>
              <a:t>reload</a:t>
            </a:r>
            <a:endParaRPr lang="fr-FR" sz="1900" dirty="0">
              <a:solidFill>
                <a:srgbClr val="FF0000"/>
              </a:solidFill>
              <a:latin typeface="Times New Roman" panose="02020603050405020304" pitchFamily="18" charset="0"/>
              <a:cs typeface="Times New Roman" panose="02020603050405020304" pitchFamily="18" charset="0"/>
            </a:endParaRPr>
          </a:p>
          <a:p>
            <a:pPr marL="0" indent="0" algn="just">
              <a:buNone/>
            </a:pPr>
            <a:r>
              <a:rPr lang="fr-FR" sz="1900" dirty="0">
                <a:latin typeface="Times New Roman" panose="02020603050405020304" pitchFamily="18" charset="0"/>
                <a:cs typeface="Times New Roman" panose="02020603050405020304" pitchFamily="18" charset="0"/>
              </a:rPr>
              <a:t>Pour savoir comment configurer </a:t>
            </a:r>
            <a:r>
              <a:rPr lang="fr-FR" sz="1900" dirty="0" err="1">
                <a:latin typeface="Times New Roman" panose="02020603050405020304" pitchFamily="18" charset="0"/>
                <a:cs typeface="Times New Roman" panose="02020603050405020304" pitchFamily="18" charset="0"/>
              </a:rPr>
              <a:t>autofs</a:t>
            </a:r>
            <a:r>
              <a:rPr lang="fr-FR" sz="1900" dirty="0">
                <a:latin typeface="Times New Roman" panose="02020603050405020304" pitchFamily="18" charset="0"/>
                <a:cs typeface="Times New Roman" panose="02020603050405020304" pitchFamily="18" charset="0"/>
              </a:rPr>
              <a:t> pour qu'il soit lancé au démarrage</a:t>
            </a:r>
          </a:p>
        </p:txBody>
      </p:sp>
    </p:spTree>
    <p:extLst>
      <p:ext uri="{BB962C8B-B14F-4D97-AF65-F5344CB8AC3E}">
        <p14:creationId xmlns:p14="http://schemas.microsoft.com/office/powerpoint/2010/main" val="1895233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3" y="618518"/>
            <a:ext cx="9905998" cy="647574"/>
          </a:xfrm>
        </p:spPr>
        <p:txBody>
          <a:bodyPr/>
          <a:lstStyle/>
          <a:p>
            <a:r>
              <a:rPr lang="fr-FR" sz="1800" dirty="0">
                <a:solidFill>
                  <a:srgbClr val="0070C0"/>
                </a:solidFill>
                <a:effectLst/>
                <a:latin typeface="Times New Roman" panose="02020603050405020304" pitchFamily="18" charset="0"/>
                <a:ea typeface="Times New Roman" panose="02020603050405020304" pitchFamily="18" charset="0"/>
              </a:rPr>
              <a:t>Systèmes de fichiers réseau avec NFS (</a:t>
            </a:r>
            <a:r>
              <a:rPr lang="fr-FR"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Montage </a:t>
            </a:r>
            <a:r>
              <a:rPr lang="fr-FR" sz="1800" dirty="0">
                <a:solidFill>
                  <a:srgbClr val="0070C0"/>
                </a:solidFill>
                <a:effectLst/>
                <a:latin typeface="Times New Roman" panose="02020603050405020304" pitchFamily="18" charset="0"/>
                <a:ea typeface="Times New Roman" panose="02020603050405020304" pitchFamily="18" charset="0"/>
              </a:rPr>
              <a:t>)</a:t>
            </a:r>
            <a:endParaRPr lang="fr-FR" dirty="0">
              <a:solidFill>
                <a:srgbClr val="0070C0"/>
              </a:solidFill>
            </a:endParaRPr>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1141413" y="1406884"/>
            <a:ext cx="10717652" cy="4832598"/>
          </a:xfrm>
        </p:spPr>
        <p:txBody>
          <a:bodyPr>
            <a:normAutofit lnSpcReduction="10000"/>
          </a:bodyPr>
          <a:lstStyle/>
          <a:p>
            <a:pPr marL="0" indent="0" algn="just">
              <a:buNone/>
            </a:pPr>
            <a:r>
              <a:rPr lang="fr-FR" sz="1900" dirty="0">
                <a:latin typeface="Times New Roman" panose="02020603050405020304" pitchFamily="18" charset="0"/>
                <a:cs typeface="Times New Roman" panose="02020603050405020304" pitchFamily="18" charset="0"/>
              </a:rPr>
              <a:t>Chaque entrée dans </a:t>
            </a:r>
            <a:r>
              <a:rPr lang="fr-FR" sz="1900" dirty="0" err="1">
                <a:latin typeface="Times New Roman" panose="02020603050405020304" pitchFamily="18" charset="0"/>
                <a:cs typeface="Times New Roman" panose="02020603050405020304" pitchFamily="18" charset="0"/>
              </a:rPr>
              <a:t>auto.master</a:t>
            </a:r>
            <a:r>
              <a:rPr lang="fr-FR" sz="1900" dirty="0">
                <a:latin typeface="Times New Roman" panose="02020603050405020304" pitchFamily="18" charset="0"/>
                <a:cs typeface="Times New Roman" panose="02020603050405020304" pitchFamily="18" charset="0"/>
              </a:rPr>
              <a:t> comporte trois champs. Le premier fournit le point de montage. Le deuxième correspond à l'emplacement du fichier de configuration et le troisième champ est en option. Ce dernier peut contenir des informations telles qu'une valeur de dépassement du délai d'attente.</a:t>
            </a:r>
          </a:p>
          <a:p>
            <a:pPr marL="0" indent="0" algn="just">
              <a:buNone/>
            </a:pPr>
            <a:r>
              <a:rPr lang="fr-FR" sz="1900" dirty="0">
                <a:latin typeface="Times New Roman" panose="02020603050405020304" pitchFamily="18" charset="0"/>
                <a:cs typeface="Times New Roman" panose="02020603050405020304" pitchFamily="18" charset="0"/>
              </a:rPr>
              <a:t>Par exemple, pour monter le répertoire /proj52 de l'ordinateur distant penguin.host.net sur le point de montage /</a:t>
            </a:r>
            <a:r>
              <a:rPr lang="fr-FR" sz="1900" dirty="0" err="1">
                <a:latin typeface="Times New Roman" panose="02020603050405020304" pitchFamily="18" charset="0"/>
                <a:cs typeface="Times New Roman" panose="02020603050405020304" pitchFamily="18" charset="0"/>
              </a:rPr>
              <a:t>misc</a:t>
            </a:r>
            <a:r>
              <a:rPr lang="fr-FR" sz="1900" dirty="0">
                <a:latin typeface="Times New Roman" panose="02020603050405020304" pitchFamily="18" charset="0"/>
                <a:cs typeface="Times New Roman" panose="02020603050405020304" pitchFamily="18" charset="0"/>
              </a:rPr>
              <a:t>/</a:t>
            </a:r>
            <a:r>
              <a:rPr lang="fr-FR" sz="1900" dirty="0" err="1">
                <a:latin typeface="Times New Roman" panose="02020603050405020304" pitchFamily="18" charset="0"/>
                <a:cs typeface="Times New Roman" panose="02020603050405020304" pitchFamily="18" charset="0"/>
              </a:rPr>
              <a:t>myproject</a:t>
            </a:r>
            <a:r>
              <a:rPr lang="fr-FR" sz="1900" dirty="0">
                <a:latin typeface="Times New Roman" panose="02020603050405020304" pitchFamily="18" charset="0"/>
                <a:cs typeface="Times New Roman" panose="02020603050405020304" pitchFamily="18" charset="0"/>
              </a:rPr>
              <a:t> de votre ordinateur, ajoutez au fichier </a:t>
            </a:r>
            <a:r>
              <a:rPr lang="fr-FR" sz="1900" dirty="0" err="1">
                <a:latin typeface="Times New Roman" panose="02020603050405020304" pitchFamily="18" charset="0"/>
                <a:cs typeface="Times New Roman" panose="02020603050405020304" pitchFamily="18" charset="0"/>
              </a:rPr>
              <a:t>auto.master</a:t>
            </a:r>
            <a:r>
              <a:rPr lang="fr-FR" sz="1900" dirty="0">
                <a:latin typeface="Times New Roman" panose="02020603050405020304" pitchFamily="18" charset="0"/>
                <a:cs typeface="Times New Roman" panose="02020603050405020304" pitchFamily="18" charset="0"/>
              </a:rPr>
              <a:t> la ligne suivante :</a:t>
            </a:r>
          </a:p>
          <a:p>
            <a:pPr marL="0" indent="0" algn="just">
              <a:buNone/>
            </a:pPr>
            <a:r>
              <a:rPr lang="fr-FR" sz="1900" dirty="0">
                <a:solidFill>
                  <a:srgbClr val="FF0000"/>
                </a:solidFill>
                <a:latin typeface="Times New Roman" panose="02020603050405020304" pitchFamily="18" charset="0"/>
                <a:cs typeface="Times New Roman" panose="02020603050405020304" pitchFamily="18" charset="0"/>
              </a:rPr>
              <a:t>/</a:t>
            </a:r>
            <a:r>
              <a:rPr lang="fr-FR" sz="1900" dirty="0" err="1">
                <a:solidFill>
                  <a:srgbClr val="FF0000"/>
                </a:solidFill>
                <a:latin typeface="Times New Roman" panose="02020603050405020304" pitchFamily="18" charset="0"/>
                <a:cs typeface="Times New Roman" panose="02020603050405020304" pitchFamily="18" charset="0"/>
              </a:rPr>
              <a:t>misc</a:t>
            </a:r>
            <a:r>
              <a:rPr lang="fr-FR" sz="1900" dirty="0">
                <a:solidFill>
                  <a:srgbClr val="FF0000"/>
                </a:solidFill>
                <a:latin typeface="Times New Roman" panose="02020603050405020304" pitchFamily="18" charset="0"/>
                <a:cs typeface="Times New Roman" panose="02020603050405020304" pitchFamily="18" charset="0"/>
              </a:rPr>
              <a:t>   /</a:t>
            </a:r>
            <a:r>
              <a:rPr lang="fr-FR" sz="1900" dirty="0" err="1">
                <a:solidFill>
                  <a:srgbClr val="FF0000"/>
                </a:solidFill>
                <a:latin typeface="Times New Roman" panose="02020603050405020304" pitchFamily="18" charset="0"/>
                <a:cs typeface="Times New Roman" panose="02020603050405020304" pitchFamily="18" charset="0"/>
              </a:rPr>
              <a:t>etc</a:t>
            </a:r>
            <a:r>
              <a:rPr lang="fr-FR" sz="1900" dirty="0">
                <a:solidFill>
                  <a:srgbClr val="FF0000"/>
                </a:solidFill>
                <a:latin typeface="Times New Roman" panose="02020603050405020304" pitchFamily="18" charset="0"/>
                <a:cs typeface="Times New Roman" panose="02020603050405020304" pitchFamily="18" charset="0"/>
              </a:rPr>
              <a:t>/</a:t>
            </a:r>
            <a:r>
              <a:rPr lang="fr-FR" sz="1900" dirty="0" err="1">
                <a:solidFill>
                  <a:srgbClr val="FF0000"/>
                </a:solidFill>
                <a:latin typeface="Times New Roman" panose="02020603050405020304" pitchFamily="18" charset="0"/>
                <a:cs typeface="Times New Roman" panose="02020603050405020304" pitchFamily="18" charset="0"/>
              </a:rPr>
              <a:t>auto.misc</a:t>
            </a:r>
            <a:r>
              <a:rPr lang="fr-FR" sz="1900" dirty="0">
                <a:solidFill>
                  <a:srgbClr val="FF0000"/>
                </a:solidFill>
                <a:latin typeface="Times New Roman" panose="02020603050405020304" pitchFamily="18" charset="0"/>
                <a:cs typeface="Times New Roman" panose="02020603050405020304" pitchFamily="18" charset="0"/>
              </a:rPr>
              <a:t> --timeout 60</a:t>
            </a:r>
          </a:p>
          <a:p>
            <a:pPr marL="0" indent="0" algn="just">
              <a:buNone/>
            </a:pPr>
            <a:r>
              <a:rPr lang="fr-FR" sz="1900" dirty="0">
                <a:latin typeface="Times New Roman" panose="02020603050405020304" pitchFamily="18" charset="0"/>
                <a:cs typeface="Times New Roman" panose="02020603050405020304" pitchFamily="18" charset="0"/>
              </a:rPr>
              <a:t>Ajoutez la ligne suivante au fichier /</a:t>
            </a:r>
            <a:r>
              <a:rPr lang="fr-FR" sz="1900" dirty="0" err="1">
                <a:latin typeface="Times New Roman" panose="02020603050405020304" pitchFamily="18" charset="0"/>
                <a:cs typeface="Times New Roman" panose="02020603050405020304" pitchFamily="18" charset="0"/>
              </a:rPr>
              <a:t>etc</a:t>
            </a:r>
            <a:r>
              <a:rPr lang="fr-FR" sz="1900" dirty="0">
                <a:latin typeface="Times New Roman" panose="02020603050405020304" pitchFamily="18" charset="0"/>
                <a:cs typeface="Times New Roman" panose="02020603050405020304" pitchFamily="18" charset="0"/>
              </a:rPr>
              <a:t>/</a:t>
            </a:r>
            <a:r>
              <a:rPr lang="fr-FR" sz="1900" dirty="0" err="1">
                <a:latin typeface="Times New Roman" panose="02020603050405020304" pitchFamily="18" charset="0"/>
                <a:cs typeface="Times New Roman" panose="02020603050405020304" pitchFamily="18" charset="0"/>
              </a:rPr>
              <a:t>auto.misc</a:t>
            </a:r>
            <a:r>
              <a:rPr lang="fr-FR" sz="1900" dirty="0">
                <a:latin typeface="Times New Roman" panose="02020603050405020304" pitchFamily="18" charset="0"/>
                <a:cs typeface="Times New Roman" panose="02020603050405020304" pitchFamily="18" charset="0"/>
              </a:rPr>
              <a:t> :</a:t>
            </a:r>
          </a:p>
          <a:p>
            <a:pPr marL="0" indent="0" algn="just">
              <a:buNone/>
            </a:pPr>
            <a:r>
              <a:rPr lang="fr-FR" sz="1900" dirty="0" err="1">
                <a:solidFill>
                  <a:srgbClr val="FF0000"/>
                </a:solidFill>
                <a:latin typeface="Times New Roman" panose="02020603050405020304" pitchFamily="18" charset="0"/>
                <a:cs typeface="Times New Roman" panose="02020603050405020304" pitchFamily="18" charset="0"/>
              </a:rPr>
              <a:t>myproject</a:t>
            </a:r>
            <a:r>
              <a:rPr lang="fr-FR" sz="1900" dirty="0">
                <a:solidFill>
                  <a:srgbClr val="FF0000"/>
                </a:solidFill>
                <a:latin typeface="Times New Roman" panose="02020603050405020304" pitchFamily="18" charset="0"/>
                <a:cs typeface="Times New Roman" panose="02020603050405020304" pitchFamily="18" charset="0"/>
              </a:rPr>
              <a:t>  -</a:t>
            </a:r>
            <a:r>
              <a:rPr lang="fr-FR" sz="1900" dirty="0" err="1">
                <a:solidFill>
                  <a:srgbClr val="FF0000"/>
                </a:solidFill>
                <a:latin typeface="Times New Roman" panose="02020603050405020304" pitchFamily="18" charset="0"/>
                <a:cs typeface="Times New Roman" panose="02020603050405020304" pitchFamily="18" charset="0"/>
              </a:rPr>
              <a:t>rw,soft,intr,rsize</a:t>
            </a:r>
            <a:r>
              <a:rPr lang="fr-FR" sz="1900" dirty="0">
                <a:solidFill>
                  <a:srgbClr val="FF0000"/>
                </a:solidFill>
                <a:latin typeface="Times New Roman" panose="02020603050405020304" pitchFamily="18" charset="0"/>
                <a:cs typeface="Times New Roman" panose="02020603050405020304" pitchFamily="18" charset="0"/>
              </a:rPr>
              <a:t>=8192,wsize=8192 penguin.example.net:/proj52</a:t>
            </a:r>
          </a:p>
          <a:p>
            <a:pPr marL="0" indent="0" algn="just">
              <a:buNone/>
            </a:pPr>
            <a:r>
              <a:rPr lang="fr-FR" sz="1900" dirty="0">
                <a:latin typeface="Times New Roman" panose="02020603050405020304" pitchFamily="18" charset="0"/>
                <a:cs typeface="Times New Roman" panose="02020603050405020304" pitchFamily="18" charset="0"/>
              </a:rPr>
              <a:t>Le premier champ de /</a:t>
            </a:r>
            <a:r>
              <a:rPr lang="fr-FR" sz="1900" dirty="0" err="1">
                <a:latin typeface="Times New Roman" panose="02020603050405020304" pitchFamily="18" charset="0"/>
                <a:cs typeface="Times New Roman" panose="02020603050405020304" pitchFamily="18" charset="0"/>
              </a:rPr>
              <a:t>etc</a:t>
            </a:r>
            <a:r>
              <a:rPr lang="fr-FR" sz="1900" dirty="0">
                <a:latin typeface="Times New Roman" panose="02020603050405020304" pitchFamily="18" charset="0"/>
                <a:cs typeface="Times New Roman" panose="02020603050405020304" pitchFamily="18" charset="0"/>
              </a:rPr>
              <a:t>/</a:t>
            </a:r>
            <a:r>
              <a:rPr lang="fr-FR" sz="1900" dirty="0" err="1">
                <a:latin typeface="Times New Roman" panose="02020603050405020304" pitchFamily="18" charset="0"/>
                <a:cs typeface="Times New Roman" panose="02020603050405020304" pitchFamily="18" charset="0"/>
              </a:rPr>
              <a:t>auto.misc</a:t>
            </a:r>
            <a:r>
              <a:rPr lang="fr-FR" sz="1900" dirty="0">
                <a:latin typeface="Times New Roman" panose="02020603050405020304" pitchFamily="18" charset="0"/>
                <a:cs typeface="Times New Roman" panose="02020603050405020304" pitchFamily="18" charset="0"/>
              </a:rPr>
              <a:t> affiche le nom du sous-répertoire /</a:t>
            </a:r>
            <a:r>
              <a:rPr lang="fr-FR" sz="1900" dirty="0" err="1">
                <a:latin typeface="Times New Roman" panose="02020603050405020304" pitchFamily="18" charset="0"/>
                <a:cs typeface="Times New Roman" panose="02020603050405020304" pitchFamily="18" charset="0"/>
              </a:rPr>
              <a:t>misc</a:t>
            </a:r>
            <a:r>
              <a:rPr lang="fr-FR" sz="1900" dirty="0">
                <a:latin typeface="Times New Roman" panose="02020603050405020304" pitchFamily="18" charset="0"/>
                <a:cs typeface="Times New Roman" panose="02020603050405020304" pitchFamily="18" charset="0"/>
              </a:rPr>
              <a:t>. Ce répertoire est créé de façon dynamique par </a:t>
            </a:r>
            <a:r>
              <a:rPr lang="fr-FR" sz="1900" dirty="0" err="1">
                <a:latin typeface="Times New Roman" panose="02020603050405020304" pitchFamily="18" charset="0"/>
                <a:cs typeface="Times New Roman" panose="02020603050405020304" pitchFamily="18" charset="0"/>
              </a:rPr>
              <a:t>automount</a:t>
            </a:r>
            <a:r>
              <a:rPr lang="fr-FR" sz="1900" dirty="0">
                <a:latin typeface="Times New Roman" panose="02020603050405020304" pitchFamily="18" charset="0"/>
                <a:cs typeface="Times New Roman" panose="02020603050405020304" pitchFamily="18" charset="0"/>
              </a:rPr>
              <a:t>. Il ne devrait en réalité pas exister sur l'ordinateur client. Le deuxième champ contient les options de montage, telles que </a:t>
            </a:r>
            <a:r>
              <a:rPr lang="fr-FR" sz="1900" dirty="0" err="1">
                <a:latin typeface="Times New Roman" panose="02020603050405020304" pitchFamily="18" charset="0"/>
                <a:cs typeface="Times New Roman" panose="02020603050405020304" pitchFamily="18" charset="0"/>
              </a:rPr>
              <a:t>rw</a:t>
            </a:r>
            <a:r>
              <a:rPr lang="fr-FR" sz="1900" dirty="0">
                <a:latin typeface="Times New Roman" panose="02020603050405020304" pitchFamily="18" charset="0"/>
                <a:cs typeface="Times New Roman" panose="02020603050405020304" pitchFamily="18" charset="0"/>
              </a:rPr>
              <a:t> pour l'accès en lecture (r : </a:t>
            </a:r>
            <a:r>
              <a:rPr lang="fr-FR" sz="1900" dirty="0" err="1">
                <a:latin typeface="Times New Roman" panose="02020603050405020304" pitchFamily="18" charset="0"/>
                <a:cs typeface="Times New Roman" panose="02020603050405020304" pitchFamily="18" charset="0"/>
              </a:rPr>
              <a:t>read</a:t>
            </a:r>
            <a:r>
              <a:rPr lang="fr-FR" sz="1900" dirty="0">
                <a:latin typeface="Times New Roman" panose="02020603050405020304" pitchFamily="18" charset="0"/>
                <a:cs typeface="Times New Roman" panose="02020603050405020304" pitchFamily="18" charset="0"/>
              </a:rPr>
              <a:t>) et en écriture (w : </a:t>
            </a:r>
            <a:r>
              <a:rPr lang="fr-FR" sz="1900" dirty="0" err="1">
                <a:latin typeface="Times New Roman" panose="02020603050405020304" pitchFamily="18" charset="0"/>
                <a:cs typeface="Times New Roman" panose="02020603050405020304" pitchFamily="18" charset="0"/>
              </a:rPr>
              <a:t>write</a:t>
            </a:r>
            <a:r>
              <a:rPr lang="fr-FR" sz="1900" dirty="0">
                <a:latin typeface="Times New Roman" panose="02020603050405020304" pitchFamily="18" charset="0"/>
                <a:cs typeface="Times New Roman" panose="02020603050405020304" pitchFamily="18" charset="0"/>
              </a:rPr>
              <a:t>). Le troisième champ indique l'adresse du serveur NFS d'export, comprenant le nom d'hôte et le répertoire.</a:t>
            </a:r>
          </a:p>
        </p:txBody>
      </p:sp>
    </p:spTree>
    <p:extLst>
      <p:ext uri="{BB962C8B-B14F-4D97-AF65-F5344CB8AC3E}">
        <p14:creationId xmlns:p14="http://schemas.microsoft.com/office/powerpoint/2010/main" val="1888453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3" y="618518"/>
            <a:ext cx="9905998" cy="647574"/>
          </a:xfrm>
        </p:spPr>
        <p:txBody>
          <a:bodyPr/>
          <a:lstStyle/>
          <a:p>
            <a:r>
              <a:rPr lang="fr-FR" sz="1800" dirty="0">
                <a:solidFill>
                  <a:srgbClr val="0070C0"/>
                </a:solidFill>
                <a:effectLst/>
                <a:latin typeface="Times New Roman" panose="02020603050405020304" pitchFamily="18" charset="0"/>
                <a:ea typeface="Times New Roman" panose="02020603050405020304" pitchFamily="18" charset="0"/>
              </a:rPr>
              <a:t>Systèmes de fichiers réseau avec NFS (</a:t>
            </a:r>
            <a:r>
              <a:rPr lang="fr-FR"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Montage </a:t>
            </a:r>
            <a:r>
              <a:rPr lang="fr-FR" sz="1800" dirty="0">
                <a:solidFill>
                  <a:srgbClr val="0070C0"/>
                </a:solidFill>
                <a:effectLst/>
                <a:latin typeface="Times New Roman" panose="02020603050405020304" pitchFamily="18" charset="0"/>
                <a:ea typeface="Times New Roman" panose="02020603050405020304" pitchFamily="18" charset="0"/>
              </a:rPr>
              <a:t>)</a:t>
            </a:r>
            <a:endParaRPr lang="fr-FR" dirty="0">
              <a:solidFill>
                <a:srgbClr val="0070C0"/>
              </a:solidFill>
            </a:endParaRPr>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1141413" y="1406884"/>
            <a:ext cx="10717652" cy="4832598"/>
          </a:xfrm>
        </p:spPr>
        <p:txBody>
          <a:bodyPr>
            <a:normAutofit fontScale="85000" lnSpcReduction="20000"/>
          </a:bodyPr>
          <a:lstStyle/>
          <a:p>
            <a:pPr marL="0" indent="0" algn="just">
              <a:buNone/>
            </a:pPr>
            <a:r>
              <a:rPr lang="fr-FR" sz="1900" b="1" u="sng" dirty="0">
                <a:solidFill>
                  <a:srgbClr val="FF0000"/>
                </a:solidFill>
                <a:latin typeface="Times New Roman" panose="02020603050405020304" pitchFamily="18" charset="0"/>
                <a:cs typeface="Times New Roman" panose="02020603050405020304" pitchFamily="18" charset="0"/>
              </a:rPr>
              <a:t>Utilisation de TC</a:t>
            </a:r>
            <a:r>
              <a:rPr lang="fr-FR" sz="1900" u="sng" dirty="0">
                <a:solidFill>
                  <a:srgbClr val="FF0000"/>
                </a:solidFill>
                <a:latin typeface="Times New Roman" panose="02020603050405020304" pitchFamily="18" charset="0"/>
                <a:cs typeface="Times New Roman" panose="02020603050405020304" pitchFamily="18" charset="0"/>
              </a:rPr>
              <a:t>P</a:t>
            </a:r>
          </a:p>
          <a:p>
            <a:pPr marL="0" indent="0" algn="just">
              <a:buNone/>
            </a:pPr>
            <a:r>
              <a:rPr lang="fr-FR" sz="1900" dirty="0">
                <a:latin typeface="Times New Roman" panose="02020603050405020304" pitchFamily="18" charset="0"/>
                <a:cs typeface="Times New Roman" panose="02020603050405020304" pitchFamily="18" charset="0"/>
              </a:rPr>
              <a:t>Le protocole de transport par défaut pour NFS est UDP ; toutefois, le noyau Red Hat Enterprise Linux 3 inclut la prise en charge de NFS sur TCP. Pour utiliser NFS sur TCP, ajoutez l'option -o </a:t>
            </a:r>
            <a:r>
              <a:rPr lang="fr-FR" sz="1900" dirty="0" err="1">
                <a:latin typeface="Times New Roman" panose="02020603050405020304" pitchFamily="18" charset="0"/>
                <a:cs typeface="Times New Roman" panose="02020603050405020304" pitchFamily="18" charset="0"/>
              </a:rPr>
              <a:t>tcp</a:t>
            </a:r>
            <a:r>
              <a:rPr lang="fr-FR" sz="1900" dirty="0">
                <a:latin typeface="Times New Roman" panose="02020603050405020304" pitchFamily="18" charset="0"/>
                <a:cs typeface="Times New Roman" panose="02020603050405020304" pitchFamily="18" charset="0"/>
              </a:rPr>
              <a:t> à la commande </a:t>
            </a:r>
            <a:r>
              <a:rPr lang="fr-FR" sz="1900" dirty="0" err="1">
                <a:latin typeface="Times New Roman" panose="02020603050405020304" pitchFamily="18" charset="0"/>
                <a:cs typeface="Times New Roman" panose="02020603050405020304" pitchFamily="18" charset="0"/>
              </a:rPr>
              <a:t>mount</a:t>
            </a:r>
            <a:r>
              <a:rPr lang="fr-FR" sz="1900" dirty="0">
                <a:latin typeface="Times New Roman" panose="02020603050405020304" pitchFamily="18" charset="0"/>
                <a:cs typeface="Times New Roman" panose="02020603050405020304" pitchFamily="18" charset="0"/>
              </a:rPr>
              <a:t> lorsque vous montez le système de fichiers exporté par NFS sur le système client. Par exemple :</a:t>
            </a:r>
          </a:p>
          <a:p>
            <a:pPr marL="0" indent="0" algn="just">
              <a:buNone/>
            </a:pPr>
            <a:endParaRPr lang="fr-FR" sz="1900" dirty="0">
              <a:latin typeface="Times New Roman" panose="02020603050405020304" pitchFamily="18" charset="0"/>
              <a:cs typeface="Times New Roman" panose="02020603050405020304" pitchFamily="18" charset="0"/>
            </a:endParaRPr>
          </a:p>
          <a:p>
            <a:pPr marL="0" indent="0" algn="just">
              <a:buNone/>
            </a:pPr>
            <a:r>
              <a:rPr lang="fr-FR" sz="1900" dirty="0" err="1">
                <a:latin typeface="Times New Roman" panose="02020603050405020304" pitchFamily="18" charset="0"/>
                <a:cs typeface="Times New Roman" panose="02020603050405020304" pitchFamily="18" charset="0"/>
              </a:rPr>
              <a:t>mount</a:t>
            </a:r>
            <a:r>
              <a:rPr lang="fr-FR" sz="1900" dirty="0">
                <a:latin typeface="Times New Roman" panose="02020603050405020304" pitchFamily="18" charset="0"/>
                <a:cs typeface="Times New Roman" panose="02020603050405020304" pitchFamily="18" charset="0"/>
              </a:rPr>
              <a:t> -o </a:t>
            </a:r>
            <a:r>
              <a:rPr lang="fr-FR" sz="1900" dirty="0" err="1">
                <a:latin typeface="Times New Roman" panose="02020603050405020304" pitchFamily="18" charset="0"/>
                <a:cs typeface="Times New Roman" panose="02020603050405020304" pitchFamily="18" charset="0"/>
              </a:rPr>
              <a:t>tcp</a:t>
            </a:r>
            <a:r>
              <a:rPr lang="fr-FR" sz="1900" dirty="0">
                <a:latin typeface="Times New Roman" panose="02020603050405020304" pitchFamily="18" charset="0"/>
                <a:cs typeface="Times New Roman" panose="02020603050405020304" pitchFamily="18" charset="0"/>
              </a:rPr>
              <a:t> shadowman.example.com:/</a:t>
            </a:r>
            <a:r>
              <a:rPr lang="fr-FR" sz="1900" dirty="0" err="1">
                <a:latin typeface="Times New Roman" panose="02020603050405020304" pitchFamily="18" charset="0"/>
                <a:cs typeface="Times New Roman" panose="02020603050405020304" pitchFamily="18" charset="0"/>
              </a:rPr>
              <a:t>misc</a:t>
            </a:r>
            <a:r>
              <a:rPr lang="fr-FR" sz="1900" dirty="0">
                <a:latin typeface="Times New Roman" panose="02020603050405020304" pitchFamily="18" charset="0"/>
                <a:cs typeface="Times New Roman" panose="02020603050405020304" pitchFamily="18" charset="0"/>
              </a:rPr>
              <a:t>/export /</a:t>
            </a:r>
            <a:r>
              <a:rPr lang="fr-FR" sz="1900" dirty="0" err="1">
                <a:latin typeface="Times New Roman" panose="02020603050405020304" pitchFamily="18" charset="0"/>
                <a:cs typeface="Times New Roman" panose="02020603050405020304" pitchFamily="18" charset="0"/>
              </a:rPr>
              <a:t>misc</a:t>
            </a:r>
            <a:r>
              <a:rPr lang="fr-FR" sz="1900" dirty="0">
                <a:latin typeface="Times New Roman" panose="02020603050405020304" pitchFamily="18" charset="0"/>
                <a:cs typeface="Times New Roman" panose="02020603050405020304" pitchFamily="18" charset="0"/>
              </a:rPr>
              <a:t>/local</a:t>
            </a:r>
          </a:p>
          <a:p>
            <a:pPr marL="0" indent="0" algn="just">
              <a:buNone/>
            </a:pPr>
            <a:r>
              <a:rPr lang="fr-FR" sz="1900" dirty="0">
                <a:latin typeface="Times New Roman" panose="02020603050405020304" pitchFamily="18" charset="0"/>
                <a:cs typeface="Times New Roman" panose="02020603050405020304" pitchFamily="18" charset="0"/>
              </a:rPr>
              <a:t>Si le montage NFS est spécifié dans /</a:t>
            </a:r>
            <a:r>
              <a:rPr lang="fr-FR" sz="1900" dirty="0" err="1">
                <a:latin typeface="Times New Roman" panose="02020603050405020304" pitchFamily="18" charset="0"/>
                <a:cs typeface="Times New Roman" panose="02020603050405020304" pitchFamily="18" charset="0"/>
              </a:rPr>
              <a:t>etc</a:t>
            </a:r>
            <a:r>
              <a:rPr lang="fr-FR" sz="1900" dirty="0">
                <a:latin typeface="Times New Roman" panose="02020603050405020304" pitchFamily="18" charset="0"/>
                <a:cs typeface="Times New Roman" panose="02020603050405020304" pitchFamily="18" charset="0"/>
              </a:rPr>
              <a:t>/</a:t>
            </a:r>
            <a:r>
              <a:rPr lang="fr-FR" sz="1900" dirty="0" err="1">
                <a:latin typeface="Times New Roman" panose="02020603050405020304" pitchFamily="18" charset="0"/>
                <a:cs typeface="Times New Roman" panose="02020603050405020304" pitchFamily="18" charset="0"/>
              </a:rPr>
              <a:t>fstab</a:t>
            </a:r>
            <a:r>
              <a:rPr lang="fr-FR" sz="1900" dirty="0">
                <a:latin typeface="Times New Roman" panose="02020603050405020304" pitchFamily="18" charset="0"/>
                <a:cs typeface="Times New Roman" panose="02020603050405020304" pitchFamily="18" charset="0"/>
              </a:rPr>
              <a:t> :</a:t>
            </a:r>
          </a:p>
          <a:p>
            <a:pPr marL="0" indent="0" algn="just">
              <a:buNone/>
            </a:pPr>
            <a:endParaRPr lang="fr-FR" sz="1900" dirty="0">
              <a:latin typeface="Times New Roman" panose="02020603050405020304" pitchFamily="18" charset="0"/>
              <a:cs typeface="Times New Roman" panose="02020603050405020304" pitchFamily="18" charset="0"/>
            </a:endParaRPr>
          </a:p>
          <a:p>
            <a:pPr marL="0" indent="0" algn="just">
              <a:buNone/>
            </a:pPr>
            <a:r>
              <a:rPr lang="fr-FR" sz="1900" dirty="0">
                <a:latin typeface="Times New Roman" panose="02020603050405020304" pitchFamily="18" charset="0"/>
                <a:cs typeface="Times New Roman" panose="02020603050405020304" pitchFamily="18" charset="0"/>
              </a:rPr>
              <a:t>server:/</a:t>
            </a:r>
            <a:r>
              <a:rPr lang="fr-FR" sz="1900" dirty="0" err="1">
                <a:latin typeface="Times New Roman" panose="02020603050405020304" pitchFamily="18" charset="0"/>
                <a:cs typeface="Times New Roman" panose="02020603050405020304" pitchFamily="18" charset="0"/>
              </a:rPr>
              <a:t>usr</a:t>
            </a:r>
            <a:r>
              <a:rPr lang="fr-FR" sz="1900" dirty="0">
                <a:latin typeface="Times New Roman" panose="02020603050405020304" pitchFamily="18" charset="0"/>
                <a:cs typeface="Times New Roman" panose="02020603050405020304" pitchFamily="18" charset="0"/>
              </a:rPr>
              <a:t>/local/pub    /pub   </a:t>
            </a:r>
            <a:r>
              <a:rPr lang="fr-FR" sz="1900" dirty="0" err="1">
                <a:latin typeface="Times New Roman" panose="02020603050405020304" pitchFamily="18" charset="0"/>
                <a:cs typeface="Times New Roman" panose="02020603050405020304" pitchFamily="18" charset="0"/>
              </a:rPr>
              <a:t>nfs</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rsize</a:t>
            </a:r>
            <a:r>
              <a:rPr lang="fr-FR" sz="1900" dirty="0">
                <a:latin typeface="Times New Roman" panose="02020603050405020304" pitchFamily="18" charset="0"/>
                <a:cs typeface="Times New Roman" panose="02020603050405020304" pitchFamily="18" charset="0"/>
              </a:rPr>
              <a:t>=8192,wsize=8192,timeo=14,intr,tcp</a:t>
            </a:r>
          </a:p>
          <a:p>
            <a:pPr marL="0" indent="0" algn="just">
              <a:buNone/>
            </a:pPr>
            <a:r>
              <a:rPr lang="fr-FR" sz="1900" dirty="0">
                <a:latin typeface="Times New Roman" panose="02020603050405020304" pitchFamily="18" charset="0"/>
                <a:cs typeface="Times New Roman" panose="02020603050405020304" pitchFamily="18" charset="0"/>
              </a:rPr>
              <a:t>Si il est spécifié dans un fichier de configuration </a:t>
            </a:r>
            <a:r>
              <a:rPr lang="fr-FR" sz="1900" dirty="0" err="1">
                <a:latin typeface="Times New Roman" panose="02020603050405020304" pitchFamily="18" charset="0"/>
                <a:cs typeface="Times New Roman" panose="02020603050405020304" pitchFamily="18" charset="0"/>
              </a:rPr>
              <a:t>autofs</a:t>
            </a:r>
            <a:r>
              <a:rPr lang="fr-FR" sz="1900" dirty="0">
                <a:latin typeface="Times New Roman" panose="02020603050405020304" pitchFamily="18" charset="0"/>
                <a:cs typeface="Times New Roman" panose="02020603050405020304" pitchFamily="18" charset="0"/>
              </a:rPr>
              <a:t> :</a:t>
            </a:r>
          </a:p>
          <a:p>
            <a:pPr marL="0" indent="0" algn="just">
              <a:buNone/>
            </a:pPr>
            <a:endParaRPr lang="fr-FR" sz="1900" dirty="0">
              <a:latin typeface="Times New Roman" panose="02020603050405020304" pitchFamily="18" charset="0"/>
              <a:cs typeface="Times New Roman" panose="02020603050405020304" pitchFamily="18" charset="0"/>
            </a:endParaRPr>
          </a:p>
          <a:p>
            <a:pPr marL="0" indent="0" algn="just">
              <a:buNone/>
            </a:pPr>
            <a:r>
              <a:rPr lang="fr-FR" sz="1900" dirty="0" err="1">
                <a:latin typeface="Times New Roman" panose="02020603050405020304" pitchFamily="18" charset="0"/>
                <a:cs typeface="Times New Roman" panose="02020603050405020304" pitchFamily="18" charset="0"/>
              </a:rPr>
              <a:t>myproject</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rw,soft,intr,rsize</a:t>
            </a:r>
            <a:r>
              <a:rPr lang="fr-FR" sz="1900" dirty="0">
                <a:latin typeface="Times New Roman" panose="02020603050405020304" pitchFamily="18" charset="0"/>
                <a:cs typeface="Times New Roman" panose="02020603050405020304" pitchFamily="18" charset="0"/>
              </a:rPr>
              <a:t>=8192,wsize=8192,tcp penguin.example.net:/proj52</a:t>
            </a:r>
          </a:p>
          <a:p>
            <a:pPr marL="0" indent="0" algn="just">
              <a:buNone/>
            </a:pPr>
            <a:r>
              <a:rPr lang="fr-FR" sz="1900" dirty="0">
                <a:latin typeface="Times New Roman" panose="02020603050405020304" pitchFamily="18" charset="0"/>
                <a:cs typeface="Times New Roman" panose="02020603050405020304" pitchFamily="18" charset="0"/>
              </a:rPr>
              <a:t>Vu que UDP est le protocole par défaut, si l'option -o </a:t>
            </a:r>
            <a:r>
              <a:rPr lang="fr-FR" sz="1900" dirty="0" err="1">
                <a:latin typeface="Times New Roman" panose="02020603050405020304" pitchFamily="18" charset="0"/>
                <a:cs typeface="Times New Roman" panose="02020603050405020304" pitchFamily="18" charset="0"/>
              </a:rPr>
              <a:t>tcp</a:t>
            </a:r>
            <a:r>
              <a:rPr lang="fr-FR" sz="1900" dirty="0">
                <a:latin typeface="Times New Roman" panose="02020603050405020304" pitchFamily="18" charset="0"/>
                <a:cs typeface="Times New Roman" panose="02020603050405020304" pitchFamily="18" charset="0"/>
              </a:rPr>
              <a:t> n'est pas spécifiée, le système de fichiers exporté par NFS est accédé via UDP.</a:t>
            </a:r>
          </a:p>
          <a:p>
            <a:pPr marL="0" indent="0" algn="just">
              <a:buNone/>
            </a:pPr>
            <a:endParaRPr lang="fr-FR"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5829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3" y="618518"/>
            <a:ext cx="9905998" cy="647574"/>
          </a:xfrm>
        </p:spPr>
        <p:txBody>
          <a:bodyPr/>
          <a:lstStyle/>
          <a:p>
            <a:r>
              <a:rPr lang="fr-FR" sz="1800" dirty="0">
                <a:solidFill>
                  <a:srgbClr val="0070C0"/>
                </a:solidFill>
                <a:effectLst/>
                <a:latin typeface="Times New Roman" panose="02020603050405020304" pitchFamily="18" charset="0"/>
                <a:ea typeface="Times New Roman" panose="02020603050405020304" pitchFamily="18" charset="0"/>
              </a:rPr>
              <a:t>Systèmes de fichiers réseau avec NFS (</a:t>
            </a:r>
            <a:r>
              <a:rPr lang="fr-FR"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Montage </a:t>
            </a:r>
            <a:r>
              <a:rPr lang="fr-FR" sz="1800" dirty="0">
                <a:solidFill>
                  <a:srgbClr val="0070C0"/>
                </a:solidFill>
                <a:effectLst/>
                <a:latin typeface="Times New Roman" panose="02020603050405020304" pitchFamily="18" charset="0"/>
                <a:ea typeface="Times New Roman" panose="02020603050405020304" pitchFamily="18" charset="0"/>
              </a:rPr>
              <a:t>)</a:t>
            </a:r>
            <a:endParaRPr lang="fr-FR" dirty="0">
              <a:solidFill>
                <a:srgbClr val="0070C0"/>
              </a:solidFill>
            </a:endParaRPr>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1141413" y="1406884"/>
            <a:ext cx="10717652" cy="4832598"/>
          </a:xfrm>
        </p:spPr>
        <p:txBody>
          <a:bodyPr>
            <a:normAutofit fontScale="77500" lnSpcReduction="20000"/>
          </a:bodyPr>
          <a:lstStyle/>
          <a:p>
            <a:pPr marL="0" indent="0" algn="just">
              <a:buNone/>
            </a:pPr>
            <a:r>
              <a:rPr lang="fr-FR" sz="1900" dirty="0">
                <a:latin typeface="Times New Roman" panose="02020603050405020304" pitchFamily="18" charset="0"/>
                <a:cs typeface="Times New Roman" panose="02020603050405020304" pitchFamily="18" charset="0"/>
              </a:rPr>
              <a:t>Parmi les avantages de l'utilisation de TCP figurent :</a:t>
            </a:r>
          </a:p>
          <a:p>
            <a:pPr marL="0" indent="0" algn="just">
              <a:buNone/>
            </a:pPr>
            <a:r>
              <a:rPr lang="fr-FR" sz="1900" dirty="0">
                <a:latin typeface="Times New Roman" panose="02020603050405020304" pitchFamily="18" charset="0"/>
                <a:cs typeface="Times New Roman" panose="02020603050405020304" pitchFamily="18" charset="0"/>
              </a:rPr>
              <a:t>Durabilité de connexion améliorée, réduisant l'apparition de messages NFS </a:t>
            </a:r>
            <a:r>
              <a:rPr lang="fr-FR" sz="1900" dirty="0" err="1">
                <a:latin typeface="Times New Roman" panose="02020603050405020304" pitchFamily="18" charset="0"/>
                <a:cs typeface="Times New Roman" panose="02020603050405020304" pitchFamily="18" charset="0"/>
              </a:rPr>
              <a:t>stale</a:t>
            </a:r>
            <a:r>
              <a:rPr lang="fr-FR" sz="1900" dirty="0">
                <a:latin typeface="Times New Roman" panose="02020603050405020304" pitchFamily="18" charset="0"/>
                <a:cs typeface="Times New Roman" panose="02020603050405020304" pitchFamily="18" charset="0"/>
              </a:rPr>
              <a:t> file </a:t>
            </a:r>
            <a:r>
              <a:rPr lang="fr-FR" sz="1900" dirty="0" err="1">
                <a:latin typeface="Times New Roman" panose="02020603050405020304" pitchFamily="18" charset="0"/>
                <a:cs typeface="Times New Roman" panose="02020603050405020304" pitchFamily="18" charset="0"/>
              </a:rPr>
              <a:t>handles</a:t>
            </a:r>
            <a:r>
              <a:rPr lang="fr-FR" sz="1900" dirty="0">
                <a:latin typeface="Times New Roman" panose="02020603050405020304" pitchFamily="18" charset="0"/>
                <a:cs typeface="Times New Roman" panose="02020603050405020304" pitchFamily="18" charset="0"/>
              </a:rPr>
              <a:t>.</a:t>
            </a:r>
          </a:p>
          <a:p>
            <a:pPr marL="0" indent="0" algn="just">
              <a:buNone/>
            </a:pPr>
            <a:endParaRPr lang="fr-FR" sz="1900" dirty="0">
              <a:latin typeface="Times New Roman" panose="02020603050405020304" pitchFamily="18" charset="0"/>
              <a:cs typeface="Times New Roman" panose="02020603050405020304" pitchFamily="18" charset="0"/>
            </a:endParaRPr>
          </a:p>
          <a:p>
            <a:pPr marL="0" indent="0" algn="just">
              <a:buNone/>
            </a:pPr>
            <a:r>
              <a:rPr lang="fr-FR" sz="1900" dirty="0">
                <a:latin typeface="Times New Roman" panose="02020603050405020304" pitchFamily="18" charset="0"/>
                <a:cs typeface="Times New Roman" panose="02020603050405020304" pitchFamily="18" charset="0"/>
              </a:rPr>
              <a:t>Gain de performance sur les réseaux lourdement chargés parce que TCP reconnaît chaque paquet, au contraire de UDP qui ne reconnaît que l'accomplissement.</a:t>
            </a:r>
          </a:p>
          <a:p>
            <a:pPr marL="0" indent="0" algn="just">
              <a:buNone/>
            </a:pPr>
            <a:endParaRPr lang="fr-FR" sz="1900" dirty="0">
              <a:latin typeface="Times New Roman" panose="02020603050405020304" pitchFamily="18" charset="0"/>
              <a:cs typeface="Times New Roman" panose="02020603050405020304" pitchFamily="18" charset="0"/>
            </a:endParaRPr>
          </a:p>
          <a:p>
            <a:pPr marL="0" indent="0" algn="just">
              <a:buNone/>
            </a:pPr>
            <a:r>
              <a:rPr lang="fr-FR" sz="1900" dirty="0">
                <a:latin typeface="Times New Roman" panose="02020603050405020304" pitchFamily="18" charset="0"/>
                <a:cs typeface="Times New Roman" panose="02020603050405020304" pitchFamily="18" charset="0"/>
              </a:rPr>
              <a:t>TCP possède un meilleur contrôle de congestion que UDP (qui n'en a pas). Sur un réseau très encombré, les paquets UDP sont les premiers types de paquets qui sont laissés de côté. Cela signifie que si NFS écrit des données (en blocs de 8 K), la totalité de ces 8 K doit être retransmise. Avec TCP, grâce à sa fiabilité, une partie de ces 8 K de données est transmise à la fois.</a:t>
            </a:r>
          </a:p>
          <a:p>
            <a:pPr marL="0" indent="0" algn="just">
              <a:buNone/>
            </a:pPr>
            <a:endParaRPr lang="fr-FR" sz="1900" dirty="0">
              <a:latin typeface="Times New Roman" panose="02020603050405020304" pitchFamily="18" charset="0"/>
              <a:cs typeface="Times New Roman" panose="02020603050405020304" pitchFamily="18" charset="0"/>
            </a:endParaRPr>
          </a:p>
          <a:p>
            <a:pPr marL="0" indent="0" algn="just">
              <a:buNone/>
            </a:pPr>
            <a:r>
              <a:rPr lang="fr-FR" sz="1900" dirty="0">
                <a:latin typeface="Times New Roman" panose="02020603050405020304" pitchFamily="18" charset="0"/>
                <a:cs typeface="Times New Roman" panose="02020603050405020304" pitchFamily="18" charset="0"/>
              </a:rPr>
              <a:t>Détection d'erreurs. Lorsqu'une connexion </a:t>
            </a:r>
            <a:r>
              <a:rPr lang="fr-FR" sz="1900" dirty="0" err="1">
                <a:latin typeface="Times New Roman" panose="02020603050405020304" pitchFamily="18" charset="0"/>
                <a:cs typeface="Times New Roman" panose="02020603050405020304" pitchFamily="18" charset="0"/>
              </a:rPr>
              <a:t>tcp</a:t>
            </a:r>
            <a:r>
              <a:rPr lang="fr-FR" sz="1900" dirty="0">
                <a:latin typeface="Times New Roman" panose="02020603050405020304" pitchFamily="18" charset="0"/>
                <a:cs typeface="Times New Roman" panose="02020603050405020304" pitchFamily="18" charset="0"/>
              </a:rPr>
              <a:t> stoppe (dû à la défaillance du serveur), le client arrête d'envoyer des données et lance le processus de reconnexion. Avec UDP, le client continue à charger le réseau de données jusqu'à ce que le serveur soit de nouveau activé.</a:t>
            </a:r>
          </a:p>
          <a:p>
            <a:pPr marL="0" indent="0" algn="just">
              <a:buNone/>
            </a:pPr>
            <a:endParaRPr lang="fr-FR" sz="1900" dirty="0">
              <a:latin typeface="Times New Roman" panose="02020603050405020304" pitchFamily="18" charset="0"/>
              <a:cs typeface="Times New Roman" panose="02020603050405020304" pitchFamily="18" charset="0"/>
            </a:endParaRPr>
          </a:p>
          <a:p>
            <a:pPr marL="0" indent="0" algn="just">
              <a:buNone/>
            </a:pPr>
            <a:r>
              <a:rPr lang="fr-FR" sz="1900" dirty="0">
                <a:latin typeface="Times New Roman" panose="02020603050405020304" pitchFamily="18" charset="0"/>
                <a:cs typeface="Times New Roman" panose="02020603050405020304" pitchFamily="18" charset="0"/>
              </a:rPr>
              <a:t>Le principal inconvénient repose sur le fait que la performance reste faible dû au temps système associé au protocole TCP.</a:t>
            </a:r>
          </a:p>
        </p:txBody>
      </p:sp>
    </p:spTree>
    <p:extLst>
      <p:ext uri="{BB962C8B-B14F-4D97-AF65-F5344CB8AC3E}">
        <p14:creationId xmlns:p14="http://schemas.microsoft.com/office/powerpoint/2010/main" val="2886345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3" y="618518"/>
            <a:ext cx="9905998" cy="647574"/>
          </a:xfrm>
        </p:spPr>
        <p:txBody>
          <a:bodyPr/>
          <a:lstStyle/>
          <a:p>
            <a: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t>Administration des réseaux (Plan de cours)</a:t>
            </a:r>
            <a:endParaRPr lang="fr-FR" dirty="0"/>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1141412" y="1266092"/>
            <a:ext cx="9905999" cy="5275385"/>
          </a:xfrm>
        </p:spPr>
        <p:txBody>
          <a:bodyPr>
            <a:normAutofit/>
          </a:bodyPr>
          <a:lstStyle/>
          <a:p>
            <a:pPr marL="0" marR="61595" lvl="0" indent="0" algn="just" rtl="0">
              <a:lnSpc>
                <a:spcPct val="100000"/>
              </a:lnSpc>
              <a:spcAft>
                <a:spcPts val="0"/>
              </a:spcAft>
              <a:buSzPts val="1200"/>
              <a:buNone/>
              <a:tabLst>
                <a:tab pos="297815" algn="l"/>
              </a:tabLst>
            </a:pPr>
            <a:endParaRPr lang="fr-FR" dirty="0">
              <a:latin typeface="Times New Roman" panose="02020603050405020304" pitchFamily="18" charset="0"/>
              <a:cs typeface="Times New Roman" panose="02020603050405020304" pitchFamily="18" charset="0"/>
            </a:endParaRPr>
          </a:p>
          <a:p>
            <a:pPr marL="0" marR="61595" lvl="0" indent="0" algn="just" rtl="0">
              <a:lnSpc>
                <a:spcPct val="100000"/>
              </a:lnSpc>
              <a:spcAft>
                <a:spcPts val="0"/>
              </a:spcAft>
              <a:buSzPts val="1200"/>
              <a:buNone/>
              <a:tabLst>
                <a:tab pos="297815" algn="l"/>
              </a:tabLst>
            </a:pPr>
            <a:r>
              <a:rPr lang="fr-FR" sz="1800" b="1" dirty="0">
                <a:solidFill>
                  <a:srgbClr val="0070C0"/>
                </a:solidFill>
                <a:effectLst/>
                <a:latin typeface="Times New Roman" panose="02020603050405020304" pitchFamily="18" charset="0"/>
                <a:ea typeface="Symbol" panose="05050102010706020507" pitchFamily="18" charset="2"/>
                <a:cs typeface="Symbol" panose="05050102010706020507" pitchFamily="18" charset="2"/>
              </a:rPr>
              <a:t>Concepts de l’Administration Système en réseau </a:t>
            </a:r>
          </a:p>
          <a:p>
            <a:pPr marR="61595" algn="just">
              <a:lnSpc>
                <a:spcPct val="100000"/>
              </a:lnSpc>
              <a:buSzPts val="1200"/>
              <a:tabLst>
                <a:tab pos="297815" algn="l"/>
              </a:tabLst>
            </a:pPr>
            <a:r>
              <a:rPr lang="fr-FR" sz="1800" dirty="0">
                <a:effectLst/>
                <a:latin typeface="Times New Roman" panose="02020603050405020304" pitchFamily="18" charset="0"/>
                <a:ea typeface="Symbol" panose="05050102010706020507" pitchFamily="18" charset="2"/>
                <a:cs typeface="Symbol" panose="05050102010706020507" pitchFamily="18" charset="2"/>
              </a:rPr>
              <a:t>stockage</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réseau</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et</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systèmes</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de</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fichiers</a:t>
            </a:r>
            <a:endParaRPr lang="fr-FR" sz="1800" spc="5" dirty="0">
              <a:effectLst/>
              <a:latin typeface="Times New Roman" panose="02020603050405020304" pitchFamily="18" charset="0"/>
              <a:ea typeface="Symbol" panose="05050102010706020507" pitchFamily="18" charset="2"/>
              <a:cs typeface="Symbol" panose="05050102010706020507" pitchFamily="18" charset="2"/>
            </a:endParaRPr>
          </a:p>
          <a:p>
            <a:pPr marR="61595" algn="just">
              <a:lnSpc>
                <a:spcPct val="100000"/>
              </a:lnSpc>
              <a:buSzPts val="1200"/>
              <a:tabLst>
                <a:tab pos="297815" algn="l"/>
              </a:tabLst>
            </a:pPr>
            <a:r>
              <a:rPr lang="fr-FR" sz="1800" dirty="0">
                <a:effectLst/>
                <a:latin typeface="Times New Roman" panose="02020603050405020304" pitchFamily="18" charset="0"/>
                <a:ea typeface="Symbol" panose="05050102010706020507" pitchFamily="18" charset="2"/>
                <a:cs typeface="Symbol" panose="05050102010706020507" pitchFamily="18" charset="2"/>
              </a:rPr>
              <a:t>contrôle</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d’accès</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aux</a:t>
            </a:r>
            <a:r>
              <a:rPr lang="fr-FR" sz="1800" spc="-28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ressources</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(gestion des</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droits, Annuaires,</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SSO)</a:t>
            </a:r>
          </a:p>
          <a:p>
            <a:pPr marL="0" indent="0" algn="just">
              <a:lnSpc>
                <a:spcPct val="100000"/>
              </a:lnSpc>
              <a:buNone/>
            </a:pPr>
            <a:r>
              <a:rPr lang="fr-FR" sz="1800" b="1" dirty="0">
                <a:solidFill>
                  <a:srgbClr val="0070C0"/>
                </a:solidFill>
                <a:effectLst/>
                <a:latin typeface="Times New Roman" panose="02020603050405020304" pitchFamily="18" charset="0"/>
                <a:ea typeface="Times New Roman" panose="02020603050405020304" pitchFamily="18" charset="0"/>
              </a:rPr>
              <a:t>Application</a:t>
            </a:r>
            <a:r>
              <a:rPr lang="fr-FR" sz="1800" b="1" spc="-5"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aux Systèmes</a:t>
            </a:r>
            <a:r>
              <a:rPr lang="fr-FR" sz="1800" b="1" spc="-5"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UNIX/Linux en</a:t>
            </a:r>
            <a:r>
              <a:rPr lang="fr-FR" sz="1800" b="1" spc="-10"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Réseau</a:t>
            </a:r>
          </a:p>
          <a:p>
            <a:pPr>
              <a:lnSpc>
                <a:spcPct val="100000"/>
              </a:lnSpc>
              <a:spcBef>
                <a:spcPts val="5"/>
              </a:spcBef>
              <a:buSzPts val="1200"/>
              <a:tabLst>
                <a:tab pos="297180" algn="l"/>
                <a:tab pos="297815" algn="l"/>
              </a:tabLst>
            </a:pPr>
            <a:r>
              <a:rPr lang="fr-FR" sz="1800"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Stockage</a:t>
            </a:r>
            <a:r>
              <a:rPr lang="fr-FR" sz="1800" spc="-10"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 </a:t>
            </a:r>
            <a:r>
              <a:rPr lang="fr-FR" sz="1800"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réseau iSCSI</a:t>
            </a:r>
          </a:p>
          <a:p>
            <a:pPr>
              <a:lnSpc>
                <a:spcPct val="100000"/>
              </a:lnSpc>
              <a:spcBef>
                <a:spcPts val="5"/>
              </a:spcBef>
              <a:buSzPts val="1200"/>
              <a:tabLst>
                <a:tab pos="297180" algn="l"/>
                <a:tab pos="297815" algn="l"/>
              </a:tabLst>
            </a:pPr>
            <a:r>
              <a:rPr lang="fr-FR" sz="1800" dirty="0">
                <a:effectLst/>
                <a:latin typeface="Times New Roman" panose="02020603050405020304" pitchFamily="18" charset="0"/>
                <a:ea typeface="Symbol" panose="05050102010706020507" pitchFamily="18" charset="2"/>
                <a:cs typeface="Symbol" panose="05050102010706020507" pitchFamily="18" charset="2"/>
              </a:rPr>
              <a:t>Systèmes</a:t>
            </a:r>
            <a:r>
              <a:rPr lang="fr-FR" sz="1800" spc="-1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de fichiers</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réseau</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avec</a:t>
            </a:r>
            <a:r>
              <a:rPr lang="fr-FR" sz="1800" spc="-1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NFS</a:t>
            </a:r>
          </a:p>
          <a:p>
            <a:pPr>
              <a:lnSpc>
                <a:spcPct val="100000"/>
              </a:lnSpc>
              <a:spcBef>
                <a:spcPts val="5"/>
              </a:spcBef>
              <a:buSzPts val="1200"/>
              <a:tabLst>
                <a:tab pos="297180" algn="l"/>
                <a:tab pos="297815" algn="l"/>
              </a:tabLst>
            </a:pPr>
            <a:r>
              <a:rPr lang="fr-FR" sz="1800" dirty="0">
                <a:effectLst/>
                <a:latin typeface="Times New Roman" panose="02020603050405020304" pitchFamily="18" charset="0"/>
                <a:ea typeface="Symbol" panose="05050102010706020507" pitchFamily="18" charset="2"/>
                <a:cs typeface="Symbol" panose="05050102010706020507" pitchFamily="18" charset="2"/>
              </a:rPr>
              <a:t>Systèmes</a:t>
            </a:r>
            <a:r>
              <a:rPr lang="fr-FR" sz="1800" spc="-1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de</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nommage</a:t>
            </a:r>
            <a:r>
              <a:rPr lang="fr-FR" sz="1800" spc="-1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annuaires LDAP</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et</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service</a:t>
            </a:r>
            <a:r>
              <a:rPr lang="fr-FR" sz="1800" spc="-1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DNS</a:t>
            </a:r>
          </a:p>
          <a:p>
            <a:pPr>
              <a:lnSpc>
                <a:spcPct val="100000"/>
              </a:lnSpc>
              <a:spcBef>
                <a:spcPts val="5"/>
              </a:spcBef>
              <a:buSzPts val="1200"/>
              <a:tabLst>
                <a:tab pos="297180" algn="l"/>
                <a:tab pos="297815" algn="l"/>
              </a:tabLst>
            </a:pPr>
            <a:r>
              <a:rPr lang="fr-FR" sz="1800" dirty="0">
                <a:effectLst/>
                <a:latin typeface="Times New Roman" panose="02020603050405020304" pitchFamily="18" charset="0"/>
                <a:ea typeface="Symbol" panose="05050102010706020507" pitchFamily="18" charset="2"/>
                <a:cs typeface="Symbol" panose="05050102010706020507" pitchFamily="18" charset="2"/>
              </a:rPr>
              <a:t>Partage</a:t>
            </a:r>
            <a:r>
              <a:rPr lang="fr-FR" sz="1800" spc="26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de</a:t>
            </a:r>
            <a:r>
              <a:rPr lang="fr-FR" sz="1800" spc="27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ressources</a:t>
            </a:r>
            <a:r>
              <a:rPr lang="fr-FR" sz="1800" spc="27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en</a:t>
            </a:r>
            <a:r>
              <a:rPr lang="fr-FR" sz="1800" spc="27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environnement</a:t>
            </a:r>
            <a:r>
              <a:rPr lang="fr-FR" sz="1800" spc="27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hétérogène</a:t>
            </a:r>
            <a:r>
              <a:rPr lang="fr-FR" sz="1800" spc="27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avec</a:t>
            </a:r>
            <a:r>
              <a:rPr lang="fr-FR" sz="1800" spc="-28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Samba</a:t>
            </a:r>
          </a:p>
          <a:p>
            <a:pPr marL="0" indent="0">
              <a:lnSpc>
                <a:spcPct val="100000"/>
              </a:lnSpc>
              <a:buNone/>
            </a:pPr>
            <a:r>
              <a:rPr lang="fr-FR" sz="1800" b="1" dirty="0">
                <a:solidFill>
                  <a:srgbClr val="0070C0"/>
                </a:solidFill>
                <a:effectLst/>
                <a:latin typeface="Times New Roman" panose="02020603050405020304" pitchFamily="18" charset="0"/>
                <a:ea typeface="Times New Roman" panose="02020603050405020304" pitchFamily="18" charset="0"/>
              </a:rPr>
              <a:t>Administration</a:t>
            </a:r>
            <a:r>
              <a:rPr lang="fr-FR" sz="1800" b="1" spc="-10"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des</a:t>
            </a:r>
            <a:r>
              <a:rPr lang="fr-FR" sz="1800" b="1" spc="-15"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ressources</a:t>
            </a:r>
            <a:r>
              <a:rPr lang="fr-FR" sz="1800" b="1" spc="-15"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d’un</a:t>
            </a:r>
            <a:r>
              <a:rPr lang="fr-FR" sz="1800" b="1" spc="-5"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annuaire</a:t>
            </a:r>
            <a:r>
              <a:rPr lang="fr-FR" sz="1800" b="1" spc="-15"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Active</a:t>
            </a:r>
            <a:r>
              <a:rPr lang="fr-FR" sz="1800" b="1" spc="-10"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Directory</a:t>
            </a:r>
          </a:p>
          <a:p>
            <a:pPr>
              <a:lnSpc>
                <a:spcPct val="100000"/>
              </a:lnSpc>
              <a:spcBef>
                <a:spcPts val="10"/>
              </a:spcBef>
              <a:buSzPts val="1200"/>
              <a:tabLst>
                <a:tab pos="297180" algn="l"/>
                <a:tab pos="297815" algn="l"/>
              </a:tabLst>
            </a:pPr>
            <a:r>
              <a:rPr lang="fr-FR" sz="1800" dirty="0">
                <a:effectLst/>
                <a:latin typeface="Times New Roman" panose="02020603050405020304" pitchFamily="18" charset="0"/>
                <a:ea typeface="Symbol" panose="05050102010706020507" pitchFamily="18" charset="2"/>
                <a:cs typeface="Symbol" panose="05050102010706020507" pitchFamily="18" charset="2"/>
              </a:rPr>
              <a:t>Structure</a:t>
            </a:r>
            <a:r>
              <a:rPr lang="fr-FR" sz="1800" spc="-1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logique</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et physique</a:t>
            </a:r>
          </a:p>
          <a:p>
            <a:pPr>
              <a:lnSpc>
                <a:spcPct val="100000"/>
              </a:lnSpc>
              <a:spcBef>
                <a:spcPts val="10"/>
              </a:spcBef>
              <a:buSzPts val="1200"/>
              <a:tabLst>
                <a:tab pos="297180" algn="l"/>
                <a:tab pos="297815" algn="l"/>
              </a:tabLst>
            </a:pPr>
            <a:r>
              <a:rPr lang="fr-FR" sz="1800" dirty="0">
                <a:effectLst/>
                <a:latin typeface="Times New Roman" panose="02020603050405020304" pitchFamily="18" charset="0"/>
                <a:ea typeface="Symbol" panose="05050102010706020507" pitchFamily="18" charset="2"/>
                <a:cs typeface="Symbol" panose="05050102010706020507" pitchFamily="18" charset="2"/>
              </a:rPr>
              <a:t>Centralisation</a:t>
            </a:r>
            <a:r>
              <a:rPr lang="fr-FR" sz="1800" spc="-1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des</a:t>
            </a:r>
            <a:r>
              <a:rPr lang="fr-FR" sz="1800" spc="-1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politiques</a:t>
            </a:r>
            <a:r>
              <a:rPr lang="fr-FR" sz="1800" spc="-1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d’accès</a:t>
            </a:r>
          </a:p>
          <a:p>
            <a:pPr>
              <a:lnSpc>
                <a:spcPct val="100000"/>
              </a:lnSpc>
              <a:spcBef>
                <a:spcPts val="10"/>
              </a:spcBef>
              <a:buSzPts val="1200"/>
              <a:tabLst>
                <a:tab pos="297180" algn="l"/>
                <a:tab pos="297815" algn="l"/>
              </a:tabLst>
            </a:pPr>
            <a:r>
              <a:rPr lang="fr-FR" sz="1800" dirty="0">
                <a:effectLst/>
                <a:latin typeface="Times New Roman" panose="02020603050405020304" pitchFamily="18" charset="0"/>
                <a:ea typeface="Symbol" panose="05050102010706020507" pitchFamily="18" charset="2"/>
                <a:cs typeface="Symbol" panose="05050102010706020507" pitchFamily="18" charset="2"/>
              </a:rPr>
              <a:t>Problématiques</a:t>
            </a:r>
            <a:r>
              <a:rPr lang="fr-FR" sz="1800" spc="-1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de</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gestion</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de</a:t>
            </a:r>
            <a:r>
              <a:rPr lang="fr-FR" sz="1800" spc="-1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parc</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en</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volume</a:t>
            </a:r>
          </a:p>
          <a:p>
            <a:pPr marL="0" indent="0">
              <a:buNone/>
            </a:pPr>
            <a:endParaRPr lang="fr-FR" dirty="0"/>
          </a:p>
        </p:txBody>
      </p:sp>
      <p:sp>
        <p:nvSpPr>
          <p:cNvPr id="4" name="Rectangle 3">
            <a:extLst>
              <a:ext uri="{FF2B5EF4-FFF2-40B4-BE49-F238E27FC236}">
                <a16:creationId xmlns:a16="http://schemas.microsoft.com/office/drawing/2014/main" id="{EEBD7355-2E6A-4F36-5848-27B7482203D7}"/>
              </a:ext>
            </a:extLst>
          </p:cNvPr>
          <p:cNvSpPr/>
          <p:nvPr/>
        </p:nvSpPr>
        <p:spPr>
          <a:xfrm>
            <a:off x="943499" y="2926080"/>
            <a:ext cx="10301823" cy="15896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64397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1" y="618518"/>
            <a:ext cx="10986867" cy="647574"/>
          </a:xfrm>
        </p:spPr>
        <p:txBody>
          <a:bodyPr/>
          <a:lstStyle/>
          <a:p>
            <a: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t>Questions </a:t>
            </a:r>
            <a:endParaRPr lang="fr-FR" dirty="0">
              <a:solidFill>
                <a:srgbClr val="0070C0"/>
              </a:solidFill>
            </a:endParaRPr>
          </a:p>
        </p:txBody>
      </p:sp>
      <p:sp>
        <p:nvSpPr>
          <p:cNvPr id="4" name="Espace réservé du contenu 3">
            <a:extLst>
              <a:ext uri="{FF2B5EF4-FFF2-40B4-BE49-F238E27FC236}">
                <a16:creationId xmlns:a16="http://schemas.microsoft.com/office/drawing/2014/main" id="{FFB75827-223A-FD2E-5C30-7F1D44008DBD}"/>
              </a:ext>
            </a:extLst>
          </p:cNvPr>
          <p:cNvSpPr>
            <a:spLocks noGrp="1"/>
          </p:cNvSpPr>
          <p:nvPr>
            <p:ph idx="1"/>
          </p:nvPr>
        </p:nvSpPr>
        <p:spPr/>
        <p:txBody>
          <a:bodyPr/>
          <a:lstStyle/>
          <a:p>
            <a:endParaRPr lang="fr-FR" dirty="0"/>
          </a:p>
        </p:txBody>
      </p:sp>
      <p:pic>
        <p:nvPicPr>
          <p:cNvPr id="1026" name="Picture 2" descr="5 questions que les candidats se posent sur votre processus de recrutement  (et comment y répondre)">
            <a:extLst>
              <a:ext uri="{FF2B5EF4-FFF2-40B4-BE49-F238E27FC236}">
                <a16:creationId xmlns:a16="http://schemas.microsoft.com/office/drawing/2014/main" id="{F34050BE-4836-8833-6FD3-BF320A33A1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412" y="1266092"/>
            <a:ext cx="9905999"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984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3" y="618518"/>
            <a:ext cx="9905998" cy="647574"/>
          </a:xfrm>
        </p:spPr>
        <p:txBody>
          <a:bodyPr/>
          <a:lstStyle/>
          <a:p>
            <a: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t>Administration des réseaux (Plan de cours)</a:t>
            </a:r>
            <a:endParaRPr lang="fr-FR" dirty="0"/>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1141412" y="1266092"/>
            <a:ext cx="9905999" cy="5275385"/>
          </a:xfrm>
        </p:spPr>
        <p:txBody>
          <a:bodyPr>
            <a:normAutofit/>
          </a:bodyPr>
          <a:lstStyle/>
          <a:p>
            <a:pPr marL="0" marR="61595" lvl="0" indent="0" algn="just" rtl="0">
              <a:lnSpc>
                <a:spcPct val="100000"/>
              </a:lnSpc>
              <a:spcAft>
                <a:spcPts val="0"/>
              </a:spcAft>
              <a:buSzPts val="1200"/>
              <a:buNone/>
              <a:tabLst>
                <a:tab pos="297815" algn="l"/>
              </a:tabLst>
            </a:pPr>
            <a:endParaRPr lang="fr-FR" dirty="0">
              <a:latin typeface="Times New Roman" panose="02020603050405020304" pitchFamily="18" charset="0"/>
              <a:cs typeface="Times New Roman" panose="02020603050405020304" pitchFamily="18" charset="0"/>
            </a:endParaRPr>
          </a:p>
          <a:p>
            <a:pPr marL="0" marR="61595" lvl="0" indent="0" algn="just" rtl="0">
              <a:lnSpc>
                <a:spcPct val="100000"/>
              </a:lnSpc>
              <a:spcAft>
                <a:spcPts val="0"/>
              </a:spcAft>
              <a:buSzPts val="1200"/>
              <a:buNone/>
              <a:tabLst>
                <a:tab pos="297815" algn="l"/>
              </a:tabLst>
            </a:pPr>
            <a:r>
              <a:rPr lang="fr-FR" sz="1800" b="1" dirty="0">
                <a:solidFill>
                  <a:srgbClr val="0070C0"/>
                </a:solidFill>
                <a:effectLst/>
                <a:latin typeface="Times New Roman" panose="02020603050405020304" pitchFamily="18" charset="0"/>
                <a:ea typeface="Symbol" panose="05050102010706020507" pitchFamily="18" charset="2"/>
                <a:cs typeface="Symbol" panose="05050102010706020507" pitchFamily="18" charset="2"/>
              </a:rPr>
              <a:t>Concepts de l’Administration Système en réseau </a:t>
            </a:r>
          </a:p>
          <a:p>
            <a:pPr marR="61595" algn="just">
              <a:lnSpc>
                <a:spcPct val="100000"/>
              </a:lnSpc>
              <a:buSzPts val="1200"/>
              <a:tabLst>
                <a:tab pos="297815" algn="l"/>
              </a:tabLst>
            </a:pPr>
            <a:r>
              <a:rPr lang="fr-FR" sz="1800" dirty="0">
                <a:effectLst/>
                <a:latin typeface="Times New Roman" panose="02020603050405020304" pitchFamily="18" charset="0"/>
                <a:ea typeface="Symbol" panose="05050102010706020507" pitchFamily="18" charset="2"/>
                <a:cs typeface="Symbol" panose="05050102010706020507" pitchFamily="18" charset="2"/>
              </a:rPr>
              <a:t>stockage</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réseau</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et</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systèmes</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de</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fichiers</a:t>
            </a:r>
            <a:endParaRPr lang="fr-FR" sz="1800" spc="5" dirty="0">
              <a:effectLst/>
              <a:latin typeface="Times New Roman" panose="02020603050405020304" pitchFamily="18" charset="0"/>
              <a:ea typeface="Symbol" panose="05050102010706020507" pitchFamily="18" charset="2"/>
              <a:cs typeface="Symbol" panose="05050102010706020507" pitchFamily="18" charset="2"/>
            </a:endParaRPr>
          </a:p>
          <a:p>
            <a:pPr marR="61595" algn="just">
              <a:lnSpc>
                <a:spcPct val="100000"/>
              </a:lnSpc>
              <a:buSzPts val="1200"/>
              <a:tabLst>
                <a:tab pos="297815" algn="l"/>
              </a:tabLst>
            </a:pPr>
            <a:r>
              <a:rPr lang="fr-FR" sz="1800" dirty="0">
                <a:effectLst/>
                <a:latin typeface="Times New Roman" panose="02020603050405020304" pitchFamily="18" charset="0"/>
                <a:ea typeface="Symbol" panose="05050102010706020507" pitchFamily="18" charset="2"/>
                <a:cs typeface="Symbol" panose="05050102010706020507" pitchFamily="18" charset="2"/>
              </a:rPr>
              <a:t>contrôle</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d’accès</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aux</a:t>
            </a:r>
            <a:r>
              <a:rPr lang="fr-FR" sz="1800" spc="-28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ressources</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(gestion des</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droits, Annuaires,</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SSO)</a:t>
            </a:r>
          </a:p>
          <a:p>
            <a:pPr marL="0" indent="0" algn="just">
              <a:lnSpc>
                <a:spcPct val="100000"/>
              </a:lnSpc>
              <a:buNone/>
            </a:pPr>
            <a:r>
              <a:rPr lang="fr-FR" sz="1800" b="1" dirty="0">
                <a:solidFill>
                  <a:srgbClr val="0070C0"/>
                </a:solidFill>
                <a:effectLst/>
                <a:latin typeface="Times New Roman" panose="02020603050405020304" pitchFamily="18" charset="0"/>
                <a:ea typeface="Times New Roman" panose="02020603050405020304" pitchFamily="18" charset="0"/>
              </a:rPr>
              <a:t>Application</a:t>
            </a:r>
            <a:r>
              <a:rPr lang="fr-FR" sz="1800" b="1" spc="-5"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aux Systèmes</a:t>
            </a:r>
            <a:r>
              <a:rPr lang="fr-FR" sz="1800" b="1" spc="-5"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UNIX/Linux en</a:t>
            </a:r>
            <a:r>
              <a:rPr lang="fr-FR" sz="1800" b="1" spc="-10"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Réseau</a:t>
            </a:r>
          </a:p>
          <a:p>
            <a:pPr>
              <a:lnSpc>
                <a:spcPct val="100000"/>
              </a:lnSpc>
              <a:spcBef>
                <a:spcPts val="5"/>
              </a:spcBef>
              <a:buSzPts val="1200"/>
              <a:tabLst>
                <a:tab pos="297180" algn="l"/>
                <a:tab pos="297815" algn="l"/>
              </a:tabLst>
            </a:pPr>
            <a:r>
              <a:rPr lang="fr-FR" sz="1800" dirty="0">
                <a:effectLst/>
                <a:latin typeface="Times New Roman" panose="02020603050405020304" pitchFamily="18" charset="0"/>
                <a:ea typeface="Symbol" panose="05050102010706020507" pitchFamily="18" charset="2"/>
                <a:cs typeface="Symbol" panose="05050102010706020507" pitchFamily="18" charset="2"/>
              </a:rPr>
              <a:t>Stockage</a:t>
            </a:r>
            <a:r>
              <a:rPr lang="fr-FR" sz="1800" spc="-1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réseau iSCSI</a:t>
            </a:r>
          </a:p>
          <a:p>
            <a:pPr>
              <a:lnSpc>
                <a:spcPct val="100000"/>
              </a:lnSpc>
              <a:spcBef>
                <a:spcPts val="5"/>
              </a:spcBef>
              <a:buSzPts val="1200"/>
              <a:tabLst>
                <a:tab pos="297180" algn="l"/>
                <a:tab pos="297815" algn="l"/>
              </a:tabLst>
            </a:pPr>
            <a:r>
              <a:rPr lang="fr-FR" sz="1800" dirty="0">
                <a:effectLst/>
                <a:latin typeface="Times New Roman" panose="02020603050405020304" pitchFamily="18" charset="0"/>
                <a:ea typeface="Symbol" panose="05050102010706020507" pitchFamily="18" charset="2"/>
                <a:cs typeface="Symbol" panose="05050102010706020507" pitchFamily="18" charset="2"/>
              </a:rPr>
              <a:t>Systèmes</a:t>
            </a:r>
            <a:r>
              <a:rPr lang="fr-FR" sz="1800" spc="-1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de fichiers</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réseau</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avec</a:t>
            </a:r>
            <a:r>
              <a:rPr lang="fr-FR" sz="1800" spc="-1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NFS</a:t>
            </a:r>
          </a:p>
          <a:p>
            <a:pPr>
              <a:lnSpc>
                <a:spcPct val="100000"/>
              </a:lnSpc>
              <a:spcBef>
                <a:spcPts val="5"/>
              </a:spcBef>
              <a:buSzPts val="1200"/>
              <a:tabLst>
                <a:tab pos="297180" algn="l"/>
                <a:tab pos="297815" algn="l"/>
              </a:tabLst>
            </a:pPr>
            <a:r>
              <a:rPr lang="fr-FR" sz="1800"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Systèmes</a:t>
            </a:r>
            <a:r>
              <a:rPr lang="fr-FR" sz="1800" spc="-10"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 </a:t>
            </a:r>
            <a:r>
              <a:rPr lang="fr-FR" sz="1800"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de</a:t>
            </a:r>
            <a:r>
              <a:rPr lang="fr-FR" sz="1800" spc="-5"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 </a:t>
            </a:r>
            <a:r>
              <a:rPr lang="fr-FR" sz="1800"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nommage</a:t>
            </a:r>
            <a:r>
              <a:rPr lang="fr-FR" sz="1800" spc="-10"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 </a:t>
            </a:r>
            <a:r>
              <a:rPr lang="fr-FR" sz="1800"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a:t>
            </a:r>
            <a:r>
              <a:rPr lang="fr-FR" sz="1800" spc="-5"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 </a:t>
            </a:r>
            <a:r>
              <a:rPr lang="fr-FR" sz="1800"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annuaires LDAP</a:t>
            </a:r>
            <a:r>
              <a:rPr lang="fr-FR" sz="1800" spc="-5"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 </a:t>
            </a:r>
            <a:r>
              <a:rPr lang="fr-FR" sz="1800"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et</a:t>
            </a:r>
            <a:r>
              <a:rPr lang="fr-FR" sz="1800" spc="-5"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 </a:t>
            </a:r>
            <a:r>
              <a:rPr lang="fr-FR" sz="1800"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service</a:t>
            </a:r>
            <a:r>
              <a:rPr lang="fr-FR" sz="1800" spc="-10"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 </a:t>
            </a:r>
            <a:r>
              <a:rPr lang="fr-FR" sz="1800"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DNS</a:t>
            </a:r>
          </a:p>
          <a:p>
            <a:pPr>
              <a:lnSpc>
                <a:spcPct val="100000"/>
              </a:lnSpc>
              <a:spcBef>
                <a:spcPts val="5"/>
              </a:spcBef>
              <a:buSzPts val="1200"/>
              <a:tabLst>
                <a:tab pos="297180" algn="l"/>
                <a:tab pos="297815" algn="l"/>
              </a:tabLst>
            </a:pPr>
            <a:r>
              <a:rPr lang="fr-FR" sz="1800" dirty="0">
                <a:effectLst/>
                <a:latin typeface="Times New Roman" panose="02020603050405020304" pitchFamily="18" charset="0"/>
                <a:ea typeface="Symbol" panose="05050102010706020507" pitchFamily="18" charset="2"/>
                <a:cs typeface="Symbol" panose="05050102010706020507" pitchFamily="18" charset="2"/>
              </a:rPr>
              <a:t>Partage</a:t>
            </a:r>
            <a:r>
              <a:rPr lang="fr-FR" sz="1800" spc="26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de</a:t>
            </a:r>
            <a:r>
              <a:rPr lang="fr-FR" sz="1800" spc="27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ressources</a:t>
            </a:r>
            <a:r>
              <a:rPr lang="fr-FR" sz="1800" spc="27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en</a:t>
            </a:r>
            <a:r>
              <a:rPr lang="fr-FR" sz="1800" spc="27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environnement</a:t>
            </a:r>
            <a:r>
              <a:rPr lang="fr-FR" sz="1800" spc="27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hétérogène</a:t>
            </a:r>
            <a:r>
              <a:rPr lang="fr-FR" sz="1800" spc="27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avec</a:t>
            </a:r>
            <a:r>
              <a:rPr lang="fr-FR" sz="1800" spc="-28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Samba</a:t>
            </a:r>
          </a:p>
          <a:p>
            <a:pPr marL="0" indent="0">
              <a:lnSpc>
                <a:spcPct val="100000"/>
              </a:lnSpc>
              <a:buNone/>
            </a:pPr>
            <a:r>
              <a:rPr lang="fr-FR" sz="1800" b="1" dirty="0">
                <a:solidFill>
                  <a:srgbClr val="0070C0"/>
                </a:solidFill>
                <a:effectLst/>
                <a:latin typeface="Times New Roman" panose="02020603050405020304" pitchFamily="18" charset="0"/>
                <a:ea typeface="Times New Roman" panose="02020603050405020304" pitchFamily="18" charset="0"/>
              </a:rPr>
              <a:t>Administration</a:t>
            </a:r>
            <a:r>
              <a:rPr lang="fr-FR" sz="1800" b="1" spc="-10"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des</a:t>
            </a:r>
            <a:r>
              <a:rPr lang="fr-FR" sz="1800" b="1" spc="-15"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ressources</a:t>
            </a:r>
            <a:r>
              <a:rPr lang="fr-FR" sz="1800" b="1" spc="-15"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d’un</a:t>
            </a:r>
            <a:r>
              <a:rPr lang="fr-FR" sz="1800" b="1" spc="-5"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annuaire</a:t>
            </a:r>
            <a:r>
              <a:rPr lang="fr-FR" sz="1800" b="1" spc="-15"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Active</a:t>
            </a:r>
            <a:r>
              <a:rPr lang="fr-FR" sz="1800" b="1" spc="-10"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Directory</a:t>
            </a:r>
          </a:p>
          <a:p>
            <a:pPr>
              <a:lnSpc>
                <a:spcPct val="100000"/>
              </a:lnSpc>
              <a:spcBef>
                <a:spcPts val="10"/>
              </a:spcBef>
              <a:buSzPts val="1200"/>
              <a:tabLst>
                <a:tab pos="297180" algn="l"/>
                <a:tab pos="297815" algn="l"/>
              </a:tabLst>
            </a:pPr>
            <a:r>
              <a:rPr lang="fr-FR" sz="1800" dirty="0">
                <a:effectLst/>
                <a:latin typeface="Times New Roman" panose="02020603050405020304" pitchFamily="18" charset="0"/>
                <a:ea typeface="Symbol" panose="05050102010706020507" pitchFamily="18" charset="2"/>
                <a:cs typeface="Symbol" panose="05050102010706020507" pitchFamily="18" charset="2"/>
              </a:rPr>
              <a:t>Structure</a:t>
            </a:r>
            <a:r>
              <a:rPr lang="fr-FR" sz="1800" spc="-1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logique</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et physique</a:t>
            </a:r>
          </a:p>
          <a:p>
            <a:pPr>
              <a:lnSpc>
                <a:spcPct val="100000"/>
              </a:lnSpc>
              <a:spcBef>
                <a:spcPts val="10"/>
              </a:spcBef>
              <a:buSzPts val="1200"/>
              <a:tabLst>
                <a:tab pos="297180" algn="l"/>
                <a:tab pos="297815" algn="l"/>
              </a:tabLst>
            </a:pPr>
            <a:r>
              <a:rPr lang="fr-FR" sz="1800" dirty="0">
                <a:effectLst/>
                <a:latin typeface="Times New Roman" panose="02020603050405020304" pitchFamily="18" charset="0"/>
                <a:ea typeface="Symbol" panose="05050102010706020507" pitchFamily="18" charset="2"/>
                <a:cs typeface="Symbol" panose="05050102010706020507" pitchFamily="18" charset="2"/>
              </a:rPr>
              <a:t>Centralisation</a:t>
            </a:r>
            <a:r>
              <a:rPr lang="fr-FR" sz="1800" spc="-1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des</a:t>
            </a:r>
            <a:r>
              <a:rPr lang="fr-FR" sz="1800" spc="-1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politiques</a:t>
            </a:r>
            <a:r>
              <a:rPr lang="fr-FR" sz="1800" spc="-1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d’accès</a:t>
            </a:r>
          </a:p>
          <a:p>
            <a:pPr>
              <a:lnSpc>
                <a:spcPct val="100000"/>
              </a:lnSpc>
              <a:spcBef>
                <a:spcPts val="10"/>
              </a:spcBef>
              <a:buSzPts val="1200"/>
              <a:tabLst>
                <a:tab pos="297180" algn="l"/>
                <a:tab pos="297815" algn="l"/>
              </a:tabLst>
            </a:pPr>
            <a:r>
              <a:rPr lang="fr-FR" sz="1800" dirty="0">
                <a:effectLst/>
                <a:latin typeface="Times New Roman" panose="02020603050405020304" pitchFamily="18" charset="0"/>
                <a:ea typeface="Symbol" panose="05050102010706020507" pitchFamily="18" charset="2"/>
                <a:cs typeface="Symbol" panose="05050102010706020507" pitchFamily="18" charset="2"/>
              </a:rPr>
              <a:t>Problématiques</a:t>
            </a:r>
            <a:r>
              <a:rPr lang="fr-FR" sz="1800" spc="-1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de</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gestion</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de</a:t>
            </a:r>
            <a:r>
              <a:rPr lang="fr-FR" sz="1800" spc="-1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parc</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en</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volume</a:t>
            </a:r>
          </a:p>
          <a:p>
            <a:pPr marL="0" indent="0">
              <a:buNone/>
            </a:pPr>
            <a:endParaRPr lang="fr-FR" dirty="0"/>
          </a:p>
        </p:txBody>
      </p:sp>
    </p:spTree>
    <p:extLst>
      <p:ext uri="{BB962C8B-B14F-4D97-AF65-F5344CB8AC3E}">
        <p14:creationId xmlns:p14="http://schemas.microsoft.com/office/powerpoint/2010/main" val="2837319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3" y="618518"/>
            <a:ext cx="9905998" cy="647574"/>
          </a:xfrm>
        </p:spPr>
        <p:txBody>
          <a:bodyPr/>
          <a:lstStyle/>
          <a:p>
            <a:r>
              <a:rPr lang="fr-FR" sz="1800" dirty="0">
                <a:solidFill>
                  <a:srgbClr val="0070C0"/>
                </a:solidFill>
                <a:effectLst/>
                <a:latin typeface="Times New Roman" panose="02020603050405020304" pitchFamily="18" charset="0"/>
                <a:ea typeface="Times New Roman" panose="02020603050405020304" pitchFamily="18" charset="0"/>
              </a:rPr>
              <a:t>Systèmes de nommage : annuaires LDAP et service DNS (</a:t>
            </a:r>
            <a:r>
              <a:rPr lang="fr-FR"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INTRODUCTIO</a:t>
            </a:r>
            <a:r>
              <a:rPr lang="fr-FR" sz="1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a:t>
            </a:r>
            <a:r>
              <a:rPr lang="fr-FR" sz="1800" dirty="0">
                <a:solidFill>
                  <a:srgbClr val="0070C0"/>
                </a:solidFill>
                <a:effectLst/>
                <a:latin typeface="Times New Roman" panose="02020603050405020304" pitchFamily="18" charset="0"/>
                <a:ea typeface="Times New Roman" panose="02020603050405020304" pitchFamily="18" charset="0"/>
              </a:rPr>
              <a:t>)</a:t>
            </a:r>
            <a:endParaRPr lang="fr-FR" dirty="0">
              <a:solidFill>
                <a:srgbClr val="0070C0"/>
              </a:solidFill>
            </a:endParaRPr>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717452" y="1406884"/>
            <a:ext cx="6752493" cy="4832598"/>
          </a:xfrm>
        </p:spPr>
        <p:txBody>
          <a:bodyPr>
            <a:normAutofit fontScale="70000" lnSpcReduction="20000"/>
          </a:bodyPr>
          <a:lstStyle/>
          <a:p>
            <a:pPr algn="just">
              <a:buFont typeface="Wingdings" panose="05000000000000000000" pitchFamily="2" charset="2"/>
              <a:buChar char="§"/>
            </a:pPr>
            <a:r>
              <a:rPr lang="fr-FR" sz="1900" dirty="0" err="1">
                <a:latin typeface="Times New Roman" panose="02020603050405020304" pitchFamily="18" charset="0"/>
                <a:cs typeface="Times New Roman" panose="02020603050405020304" pitchFamily="18" charset="0"/>
              </a:rPr>
              <a:t>Lightweight</a:t>
            </a:r>
            <a:r>
              <a:rPr lang="fr-FR" sz="1900" dirty="0">
                <a:latin typeface="Times New Roman" panose="02020603050405020304" pitchFamily="18" charset="0"/>
                <a:cs typeface="Times New Roman" panose="02020603050405020304" pitchFamily="18" charset="0"/>
              </a:rPr>
              <a:t> Directory Access Protocol (LDAP) est un protocole permettant l'interrogation et la modification des services d'annuaire (il est une évolution du protocole DAP). </a:t>
            </a:r>
          </a:p>
          <a:p>
            <a:pPr algn="just">
              <a:buFont typeface="Wingdings" panose="05000000000000000000" pitchFamily="2" charset="2"/>
              <a:buChar char="§"/>
            </a:pPr>
            <a:r>
              <a:rPr lang="fr-FR" sz="1900" dirty="0">
                <a:latin typeface="Times New Roman" panose="02020603050405020304" pitchFamily="18" charset="0"/>
                <a:cs typeface="Times New Roman" panose="02020603050405020304" pitchFamily="18" charset="0"/>
              </a:rPr>
              <a:t>Il repose sur TCP/IP. Il a évolué pour représenter une norme pour les systèmes d'annuaires, incluant un modèle de données, un modèle de nommage, un modèle fonctionnel basé sur le protocole LDAP, un modèle de sécurité et un modèle de réplication. C'est une structure arborescente dont chacun des nœuds est constitué d'attributs associés à leurs valeurs. LDAP est moins complexe que le modèle X.500 édicté par l'UIT-T.</a:t>
            </a:r>
          </a:p>
          <a:p>
            <a:pPr algn="just">
              <a:buFont typeface="Wingdings" panose="05000000000000000000" pitchFamily="2" charset="2"/>
              <a:buChar char="§"/>
            </a:pPr>
            <a:endParaRPr lang="fr-FR" sz="19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fr-FR" sz="1900" dirty="0">
                <a:latin typeface="Times New Roman" panose="02020603050405020304" pitchFamily="18" charset="0"/>
                <a:cs typeface="Times New Roman" panose="02020603050405020304" pitchFamily="18" charset="0"/>
              </a:rPr>
              <a:t>Le nommage des éléments constituant l'arbre (racine, branches, feuilles) reflète souvent le modèle politique, géographique ou d'organisation de la structure représentée. La tendance actuelle est d'utiliser le nommage DNS pour les éléments de base de l'annuaire (racine et premières branches, </a:t>
            </a:r>
            <a:r>
              <a:rPr lang="fr-FR" sz="1900" dirty="0" err="1">
                <a:latin typeface="Times New Roman" panose="02020603050405020304" pitchFamily="18" charset="0"/>
                <a:cs typeface="Times New Roman" panose="02020603050405020304" pitchFamily="18" charset="0"/>
              </a:rPr>
              <a:t>domain</a:t>
            </a:r>
            <a:r>
              <a:rPr lang="fr-FR" sz="1900" dirty="0">
                <a:latin typeface="Times New Roman" panose="02020603050405020304" pitchFamily="18" charset="0"/>
                <a:cs typeface="Times New Roman" panose="02020603050405020304" pitchFamily="18" charset="0"/>
              </a:rPr>
              <a:t> components ou dc=…). Les branches plus profondes de l'annuaire peuvent représenter des unités d'organisation ou des groupes (</a:t>
            </a:r>
            <a:r>
              <a:rPr lang="fr-FR" sz="1900" dirty="0" err="1">
                <a:latin typeface="Times New Roman" panose="02020603050405020304" pitchFamily="18" charset="0"/>
                <a:cs typeface="Times New Roman" panose="02020603050405020304" pitchFamily="18" charset="0"/>
              </a:rPr>
              <a:t>organizational</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units</a:t>
            </a:r>
            <a:r>
              <a:rPr lang="fr-FR" sz="1900" dirty="0">
                <a:latin typeface="Times New Roman" panose="02020603050405020304" pitchFamily="18" charset="0"/>
                <a:cs typeface="Times New Roman" panose="02020603050405020304" pitchFamily="18" charset="0"/>
              </a:rPr>
              <a:t> ou </a:t>
            </a:r>
            <a:r>
              <a:rPr lang="fr-FR" sz="1900" dirty="0" err="1">
                <a:latin typeface="Times New Roman" panose="02020603050405020304" pitchFamily="18" charset="0"/>
                <a:cs typeface="Times New Roman" panose="02020603050405020304" pitchFamily="18" charset="0"/>
              </a:rPr>
              <a:t>ou</a:t>
            </a:r>
            <a:r>
              <a:rPr lang="fr-FR" sz="1900" dirty="0">
                <a:latin typeface="Times New Roman" panose="02020603050405020304" pitchFamily="18" charset="0"/>
                <a:cs typeface="Times New Roman" panose="02020603050405020304" pitchFamily="18" charset="0"/>
              </a:rPr>
              <a:t>=…), des personnes (</a:t>
            </a:r>
            <a:r>
              <a:rPr lang="fr-FR" sz="1900" dirty="0" err="1">
                <a:latin typeface="Times New Roman" panose="02020603050405020304" pitchFamily="18" charset="0"/>
                <a:cs typeface="Times New Roman" panose="02020603050405020304" pitchFamily="18" charset="0"/>
              </a:rPr>
              <a:t>common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name</a:t>
            </a:r>
            <a:r>
              <a:rPr lang="fr-FR" sz="1900" dirty="0">
                <a:latin typeface="Times New Roman" panose="02020603050405020304" pitchFamily="18" charset="0"/>
                <a:cs typeface="Times New Roman" panose="02020603050405020304" pitchFamily="18" charset="0"/>
              </a:rPr>
              <a:t> ou </a:t>
            </a:r>
            <a:r>
              <a:rPr lang="fr-FR" sz="1900" dirty="0" err="1">
                <a:latin typeface="Times New Roman" panose="02020603050405020304" pitchFamily="18" charset="0"/>
                <a:cs typeface="Times New Roman" panose="02020603050405020304" pitchFamily="18" charset="0"/>
              </a:rPr>
              <a:t>cn</a:t>
            </a:r>
            <a:r>
              <a:rPr lang="fr-FR" sz="1900" dirty="0">
                <a:latin typeface="Times New Roman" panose="02020603050405020304" pitchFamily="18" charset="0"/>
                <a:cs typeface="Times New Roman" panose="02020603050405020304" pitchFamily="18" charset="0"/>
              </a:rPr>
              <a:t>=… voire user identifier </a:t>
            </a:r>
            <a:r>
              <a:rPr lang="fr-FR" sz="1900" dirty="0" err="1">
                <a:latin typeface="Times New Roman" panose="02020603050405020304" pitchFamily="18" charset="0"/>
                <a:cs typeface="Times New Roman" panose="02020603050405020304" pitchFamily="18" charset="0"/>
              </a:rPr>
              <a:t>uid</a:t>
            </a:r>
            <a:r>
              <a:rPr lang="fr-FR" sz="1900" dirty="0">
                <a:latin typeface="Times New Roman" panose="02020603050405020304" pitchFamily="18" charset="0"/>
                <a:cs typeface="Times New Roman" panose="02020603050405020304" pitchFamily="18" charset="0"/>
              </a:rPr>
              <a:t>=…). L'assemblage de tous les composants (du plus précis au plus général) d'un nom forme son </a:t>
            </a:r>
            <a:r>
              <a:rPr lang="fr-FR" sz="1900" dirty="0" err="1">
                <a:latin typeface="Times New Roman" panose="02020603050405020304" pitchFamily="18" charset="0"/>
                <a:cs typeface="Times New Roman" panose="02020603050405020304" pitchFamily="18" charset="0"/>
              </a:rPr>
              <a:t>distinguished</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name</a:t>
            </a:r>
            <a:r>
              <a:rPr lang="fr-FR" sz="1900" dirty="0">
                <a:latin typeface="Times New Roman" panose="02020603050405020304" pitchFamily="18" charset="0"/>
                <a:cs typeface="Times New Roman" panose="02020603050405020304" pitchFamily="18" charset="0"/>
              </a:rPr>
              <a:t>, l'exemple suivant en présente deux :</a:t>
            </a:r>
          </a:p>
          <a:p>
            <a:pPr algn="just">
              <a:buFont typeface="Wingdings" panose="05000000000000000000" pitchFamily="2" charset="2"/>
              <a:buChar char="§"/>
            </a:pPr>
            <a:r>
              <a:rPr lang="fr-FR" sz="1900" dirty="0" err="1">
                <a:latin typeface="Times New Roman" panose="02020603050405020304" pitchFamily="18" charset="0"/>
                <a:cs typeface="Times New Roman" panose="02020603050405020304" pitchFamily="18" charset="0"/>
              </a:rPr>
              <a:t>cn</a:t>
            </a:r>
            <a:r>
              <a:rPr lang="fr-FR" sz="1900" dirty="0">
                <a:latin typeface="Times New Roman" panose="02020603050405020304" pitchFamily="18" charset="0"/>
                <a:cs typeface="Times New Roman" panose="02020603050405020304" pitchFamily="18" charset="0"/>
              </a:rPr>
              <a:t>=ordinateur, ou=machines, dc=EXEMPLE, dc=FR</a:t>
            </a:r>
          </a:p>
          <a:p>
            <a:pPr algn="just">
              <a:buFont typeface="Wingdings" panose="05000000000000000000" pitchFamily="2" charset="2"/>
              <a:buChar char="§"/>
            </a:pPr>
            <a:r>
              <a:rPr lang="fr-FR" sz="1900" dirty="0" err="1">
                <a:latin typeface="Times New Roman" panose="02020603050405020304" pitchFamily="18" charset="0"/>
                <a:cs typeface="Times New Roman" panose="02020603050405020304" pitchFamily="18" charset="0"/>
              </a:rPr>
              <a:t>cn</a:t>
            </a:r>
            <a:r>
              <a:rPr lang="fr-FR" sz="1900" dirty="0">
                <a:latin typeface="Times New Roman" panose="02020603050405020304" pitchFamily="18" charset="0"/>
                <a:cs typeface="Times New Roman" panose="02020603050405020304" pitchFamily="18" charset="0"/>
              </a:rPr>
              <a:t>=Jean, ou=personnes, dc=EXEMPLE, dc=FR</a:t>
            </a:r>
          </a:p>
        </p:txBody>
      </p:sp>
      <p:pic>
        <p:nvPicPr>
          <p:cNvPr id="5" name="Image 4">
            <a:extLst>
              <a:ext uri="{FF2B5EF4-FFF2-40B4-BE49-F238E27FC236}">
                <a16:creationId xmlns:a16="http://schemas.microsoft.com/office/drawing/2014/main" id="{2C9A5203-45A5-1FD0-58D1-EA3D1671D127}"/>
              </a:ext>
            </a:extLst>
          </p:cNvPr>
          <p:cNvPicPr>
            <a:picLocks noChangeAspect="1"/>
          </p:cNvPicPr>
          <p:nvPr/>
        </p:nvPicPr>
        <p:blipFill>
          <a:blip r:embed="rId2"/>
          <a:stretch>
            <a:fillRect/>
          </a:stretch>
        </p:blipFill>
        <p:spPr>
          <a:xfrm>
            <a:off x="7819567" y="1939682"/>
            <a:ext cx="3871078" cy="2182152"/>
          </a:xfrm>
          <a:prstGeom prst="rect">
            <a:avLst/>
          </a:prstGeom>
        </p:spPr>
      </p:pic>
    </p:spTree>
    <p:extLst>
      <p:ext uri="{BB962C8B-B14F-4D97-AF65-F5344CB8AC3E}">
        <p14:creationId xmlns:p14="http://schemas.microsoft.com/office/powerpoint/2010/main" val="420887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3" y="618518"/>
            <a:ext cx="9905998" cy="647574"/>
          </a:xfrm>
        </p:spPr>
        <p:txBody>
          <a:bodyPr/>
          <a:lstStyle/>
          <a:p>
            <a: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t>Systèmes de nommage : annuaires LDAP et service DNS (</a:t>
            </a:r>
            <a: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INTRODUCTION)</a:t>
            </a:r>
            <a:endParaRPr lang="fr-FR" dirty="0">
              <a:solidFill>
                <a:srgbClr val="0070C0"/>
              </a:solidFill>
            </a:endParaRPr>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717452" y="1266092"/>
            <a:ext cx="10846191" cy="4973390"/>
          </a:xfrm>
        </p:spPr>
        <p:txBody>
          <a:bodyPr>
            <a:noAutofit/>
          </a:bodyPr>
          <a:lstStyle/>
          <a:p>
            <a:pPr marL="0" indent="0" algn="just">
              <a:buNone/>
            </a:pPr>
            <a:r>
              <a:rPr lang="fr-FR" sz="1200" dirty="0">
                <a:latin typeface="Times New Roman" panose="02020603050405020304" pitchFamily="18" charset="0"/>
                <a:cs typeface="Times New Roman" panose="02020603050405020304" pitchFamily="18" charset="0"/>
              </a:rPr>
              <a:t>Un client commence une session LDAP en se connectant sur le port TCP 389 du serveur. Le client envoie ensuite des requêtes d'opération au serveur. Le serveur envoie des réponses en retour. À part quelques exceptions, le client n'a pas besoin d'attendre de réponse du serveur pour envoyer de nouvelles requêtes, et le serveur peut envoyer ses réponses dans n'importe quel ordre.</a:t>
            </a:r>
          </a:p>
          <a:p>
            <a:pPr algn="just">
              <a:buFont typeface="Wingdings" panose="05000000000000000000" pitchFamily="2" charset="2"/>
              <a:buChar char="§"/>
            </a:pPr>
            <a:r>
              <a:rPr lang="fr-FR" sz="1200" dirty="0">
                <a:latin typeface="Times New Roman" panose="02020603050405020304" pitchFamily="18" charset="0"/>
                <a:cs typeface="Times New Roman" panose="02020603050405020304" pitchFamily="18" charset="0"/>
              </a:rPr>
              <a:t>Une fois la connexion au serveur établie, les opérations classiques sont :</a:t>
            </a:r>
          </a:p>
          <a:p>
            <a:pPr algn="just">
              <a:buFont typeface="Wingdings" panose="05000000000000000000" pitchFamily="2" charset="2"/>
              <a:buChar char="§"/>
            </a:pPr>
            <a:r>
              <a:rPr lang="fr-FR" sz="1200" dirty="0">
                <a:latin typeface="Times New Roman" panose="02020603050405020304" pitchFamily="18" charset="0"/>
                <a:cs typeface="Times New Roman" panose="02020603050405020304" pitchFamily="18" charset="0"/>
              </a:rPr>
              <a:t>Start TLS : utilisation de la couche Transport Layer Security (TLS) pour sécuriser la connexion ;</a:t>
            </a:r>
          </a:p>
          <a:p>
            <a:pPr algn="just">
              <a:buFont typeface="Wingdings" panose="05000000000000000000" pitchFamily="2" charset="2"/>
              <a:buChar char="§"/>
            </a:pPr>
            <a:r>
              <a:rPr lang="fr-FR" sz="1200" dirty="0" err="1">
                <a:latin typeface="Times New Roman" panose="02020603050405020304" pitchFamily="18" charset="0"/>
                <a:cs typeface="Times New Roman" panose="02020603050405020304" pitchFamily="18" charset="0"/>
              </a:rPr>
              <a:t>Bind</a:t>
            </a:r>
            <a:r>
              <a:rPr lang="fr-FR" sz="1200" dirty="0">
                <a:latin typeface="Times New Roman" panose="02020603050405020304" pitchFamily="18" charset="0"/>
                <a:cs typeface="Times New Roman" panose="02020603050405020304" pitchFamily="18" charset="0"/>
              </a:rPr>
              <a:t> : indique la version du protocole utilisée, et authentifie l'utilisateur. Il est possible de faire un </a:t>
            </a:r>
            <a:r>
              <a:rPr lang="fr-FR" sz="1200" dirty="0" err="1">
                <a:latin typeface="Times New Roman" panose="02020603050405020304" pitchFamily="18" charset="0"/>
                <a:cs typeface="Times New Roman" panose="02020603050405020304" pitchFamily="18" charset="0"/>
              </a:rPr>
              <a:t>bind</a:t>
            </a:r>
            <a:r>
              <a:rPr lang="fr-FR" sz="1200" dirty="0">
                <a:latin typeface="Times New Roman" panose="02020603050405020304" pitchFamily="18" charset="0"/>
                <a:cs typeface="Times New Roman" panose="02020603050405020304" pitchFamily="18" charset="0"/>
              </a:rPr>
              <a:t> anonyme en ne fournissant ni nom d'utilisateur ni mot de passe ;</a:t>
            </a:r>
          </a:p>
          <a:p>
            <a:pPr algn="just">
              <a:buFont typeface="Wingdings" panose="05000000000000000000" pitchFamily="2" charset="2"/>
              <a:buChar char="§"/>
            </a:pPr>
            <a:r>
              <a:rPr lang="fr-FR" sz="1200" dirty="0" err="1">
                <a:latin typeface="Times New Roman" panose="02020603050405020304" pitchFamily="18" charset="0"/>
                <a:cs typeface="Times New Roman" panose="02020603050405020304" pitchFamily="18" charset="0"/>
              </a:rPr>
              <a:t>Search</a:t>
            </a:r>
            <a:r>
              <a:rPr lang="fr-FR" sz="1200" dirty="0">
                <a:latin typeface="Times New Roman" panose="02020603050405020304" pitchFamily="18" charset="0"/>
                <a:cs typeface="Times New Roman" panose="02020603050405020304" pitchFamily="18" charset="0"/>
              </a:rPr>
              <a:t> : recherche dans l'annuaire et rapatriement des données ;</a:t>
            </a:r>
          </a:p>
          <a:p>
            <a:pPr algn="just">
              <a:buFont typeface="Wingdings" panose="05000000000000000000" pitchFamily="2" charset="2"/>
              <a:buChar char="§"/>
            </a:pPr>
            <a:r>
              <a:rPr lang="fr-FR" sz="1200" dirty="0">
                <a:latin typeface="Times New Roman" panose="02020603050405020304" pitchFamily="18" charset="0"/>
                <a:cs typeface="Times New Roman" panose="02020603050405020304" pitchFamily="18" charset="0"/>
              </a:rPr>
              <a:t>Compare : test qui détermine si une entrée contient un attribut avec une valeur donnée ;</a:t>
            </a:r>
          </a:p>
          <a:p>
            <a:pPr algn="just">
              <a:buFont typeface="Wingdings" panose="05000000000000000000" pitchFamily="2" charset="2"/>
              <a:buChar char="§"/>
            </a:pPr>
            <a:r>
              <a:rPr lang="fr-FR" sz="1200" dirty="0" err="1">
                <a:latin typeface="Times New Roman" panose="02020603050405020304" pitchFamily="18" charset="0"/>
                <a:cs typeface="Times New Roman" panose="02020603050405020304" pitchFamily="18" charset="0"/>
              </a:rPr>
              <a:t>Add</a:t>
            </a:r>
            <a:r>
              <a:rPr lang="fr-FR" sz="1200" dirty="0">
                <a:latin typeface="Times New Roman" panose="02020603050405020304" pitchFamily="18" charset="0"/>
                <a:cs typeface="Times New Roman" panose="02020603050405020304" pitchFamily="18" charset="0"/>
              </a:rPr>
              <a:t> : ajout d'une nouvelle entrée ;</a:t>
            </a:r>
          </a:p>
          <a:p>
            <a:pPr algn="just">
              <a:buFont typeface="Wingdings" panose="05000000000000000000" pitchFamily="2" charset="2"/>
              <a:buChar char="§"/>
            </a:pPr>
            <a:r>
              <a:rPr lang="fr-FR" sz="1200" dirty="0" err="1">
                <a:latin typeface="Times New Roman" panose="02020603050405020304" pitchFamily="18" charset="0"/>
                <a:cs typeface="Times New Roman" panose="02020603050405020304" pitchFamily="18" charset="0"/>
              </a:rPr>
              <a:t>Delete</a:t>
            </a:r>
            <a:r>
              <a:rPr lang="fr-FR" sz="1200" dirty="0">
                <a:latin typeface="Times New Roman" panose="02020603050405020304" pitchFamily="18" charset="0"/>
                <a:cs typeface="Times New Roman" panose="02020603050405020304" pitchFamily="18" charset="0"/>
              </a:rPr>
              <a:t> : suppression d'une entrée ;</a:t>
            </a:r>
          </a:p>
          <a:p>
            <a:pPr algn="just">
              <a:buFont typeface="Wingdings" panose="05000000000000000000" pitchFamily="2" charset="2"/>
              <a:buChar char="§"/>
            </a:pPr>
            <a:r>
              <a:rPr lang="fr-FR" sz="1200" dirty="0" err="1">
                <a:latin typeface="Times New Roman" panose="02020603050405020304" pitchFamily="18" charset="0"/>
                <a:cs typeface="Times New Roman" panose="02020603050405020304" pitchFamily="18" charset="0"/>
              </a:rPr>
              <a:t>Modify</a:t>
            </a:r>
            <a:r>
              <a:rPr lang="fr-FR" sz="1200" dirty="0">
                <a:latin typeface="Times New Roman" panose="02020603050405020304" pitchFamily="18" charset="0"/>
                <a:cs typeface="Times New Roman" panose="02020603050405020304" pitchFamily="18" charset="0"/>
              </a:rPr>
              <a:t> : modification d'une entrée ;</a:t>
            </a:r>
          </a:p>
          <a:p>
            <a:pPr algn="just">
              <a:buFont typeface="Wingdings" panose="05000000000000000000" pitchFamily="2" charset="2"/>
              <a:buChar char="§"/>
            </a:pPr>
            <a:r>
              <a:rPr lang="fr-FR" sz="1200" dirty="0" err="1">
                <a:latin typeface="Times New Roman" panose="02020603050405020304" pitchFamily="18" charset="0"/>
                <a:cs typeface="Times New Roman" panose="02020603050405020304" pitchFamily="18" charset="0"/>
              </a:rPr>
              <a:t>Modify</a:t>
            </a:r>
            <a:r>
              <a:rPr lang="fr-FR" sz="1200" dirty="0">
                <a:latin typeface="Times New Roman" panose="02020603050405020304" pitchFamily="18" charset="0"/>
                <a:cs typeface="Times New Roman" panose="02020603050405020304" pitchFamily="18" charset="0"/>
              </a:rPr>
              <a:t> DN : déplacement ou renommage d'une entrée ;</a:t>
            </a:r>
          </a:p>
          <a:p>
            <a:pPr algn="just">
              <a:buFont typeface="Wingdings" panose="05000000000000000000" pitchFamily="2" charset="2"/>
              <a:buChar char="§"/>
            </a:pPr>
            <a:r>
              <a:rPr lang="fr-FR" sz="1200" dirty="0">
                <a:latin typeface="Times New Roman" panose="02020603050405020304" pitchFamily="18" charset="0"/>
                <a:cs typeface="Times New Roman" panose="02020603050405020304" pitchFamily="18" charset="0"/>
              </a:rPr>
              <a:t>Abandon : annulation d'une requête précédente ;</a:t>
            </a:r>
          </a:p>
          <a:p>
            <a:pPr algn="just">
              <a:buFont typeface="Wingdings" panose="05000000000000000000" pitchFamily="2" charset="2"/>
              <a:buChar char="§"/>
            </a:pPr>
            <a:r>
              <a:rPr lang="fr-FR" sz="1200" dirty="0">
                <a:latin typeface="Times New Roman" panose="02020603050405020304" pitchFamily="18" charset="0"/>
                <a:cs typeface="Times New Roman" panose="02020603050405020304" pitchFamily="18" charset="0"/>
              </a:rPr>
              <a:t>Extended </a:t>
            </a:r>
            <a:r>
              <a:rPr lang="fr-FR" sz="1200" dirty="0" err="1">
                <a:latin typeface="Times New Roman" panose="02020603050405020304" pitchFamily="18" charset="0"/>
                <a:cs typeface="Times New Roman" panose="02020603050405020304" pitchFamily="18" charset="0"/>
              </a:rPr>
              <a:t>Operation</a:t>
            </a:r>
            <a:r>
              <a:rPr lang="fr-FR" sz="1200" dirty="0">
                <a:latin typeface="Times New Roman" panose="02020603050405020304" pitchFamily="18" charset="0"/>
                <a:cs typeface="Times New Roman" panose="02020603050405020304" pitchFamily="18" charset="0"/>
              </a:rPr>
              <a:t> : opération qui permet de définir d'autres opérations ;</a:t>
            </a:r>
          </a:p>
          <a:p>
            <a:pPr algn="just">
              <a:buFont typeface="Wingdings" panose="05000000000000000000" pitchFamily="2" charset="2"/>
              <a:buChar char="§"/>
            </a:pPr>
            <a:r>
              <a:rPr lang="fr-FR" sz="1200" dirty="0" err="1">
                <a:latin typeface="Times New Roman" panose="02020603050405020304" pitchFamily="18" charset="0"/>
                <a:cs typeface="Times New Roman" panose="02020603050405020304" pitchFamily="18" charset="0"/>
              </a:rPr>
              <a:t>Unbind</a:t>
            </a:r>
            <a:r>
              <a:rPr lang="fr-FR" sz="1200" dirty="0">
                <a:latin typeface="Times New Roman" panose="02020603050405020304" pitchFamily="18" charset="0"/>
                <a:cs typeface="Times New Roman" panose="02020603050405020304" pitchFamily="18" charset="0"/>
              </a:rPr>
              <a:t> : clôture la connexion.</a:t>
            </a:r>
          </a:p>
          <a:p>
            <a:pPr algn="just">
              <a:buFont typeface="Wingdings" panose="05000000000000000000" pitchFamily="2" charset="2"/>
              <a:buChar char="§"/>
            </a:pPr>
            <a:r>
              <a:rPr lang="fr-FR" sz="1200" dirty="0">
                <a:latin typeface="Times New Roman" panose="02020603050405020304" pitchFamily="18" charset="0"/>
                <a:cs typeface="Times New Roman" panose="02020603050405020304" pitchFamily="18" charset="0"/>
              </a:rPr>
              <a:t>De plus, le serveur peut envoyer des notifications non sollicitées </a:t>
            </a:r>
            <a:r>
              <a:rPr lang="fr-FR" sz="1200" dirty="0" err="1">
                <a:latin typeface="Times New Roman" panose="02020603050405020304" pitchFamily="18" charset="0"/>
                <a:cs typeface="Times New Roman" panose="02020603050405020304" pitchFamily="18" charset="0"/>
              </a:rPr>
              <a:t>Unsolicited</a:t>
            </a:r>
            <a:r>
              <a:rPr lang="fr-FR" sz="1200" dirty="0">
                <a:latin typeface="Times New Roman" panose="02020603050405020304" pitchFamily="18" charset="0"/>
                <a:cs typeface="Times New Roman" panose="02020603050405020304" pitchFamily="18" charset="0"/>
              </a:rPr>
              <a:t> Notifications qui ne sont pas des réponses à des requêtes, par exemple avant de clôturer une connexion inactive.</a:t>
            </a:r>
          </a:p>
          <a:p>
            <a:pPr algn="just">
              <a:buFont typeface="Wingdings" panose="05000000000000000000" pitchFamily="2" charset="2"/>
              <a:buChar char="§"/>
            </a:pPr>
            <a:endParaRPr lang="fr-FR" sz="12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fr-FR" sz="1200" dirty="0">
                <a:latin typeface="Times New Roman" panose="02020603050405020304" pitchFamily="18" charset="0"/>
                <a:cs typeface="Times New Roman" panose="02020603050405020304" pitchFamily="18" charset="0"/>
              </a:rPr>
              <a:t>Une méthode pour sécuriser les communications LDAP est d'utiliser un tunnel TLS/SSL. Lors de l'emploi d'URL cet usage est traduit par le nom du protocole </a:t>
            </a:r>
            <a:r>
              <a:rPr lang="fr-FR" sz="1200" dirty="0" err="1">
                <a:latin typeface="Times New Roman" panose="02020603050405020304" pitchFamily="18" charset="0"/>
                <a:cs typeface="Times New Roman" panose="02020603050405020304" pitchFamily="18" charset="0"/>
              </a:rPr>
              <a:t>ldaps</a:t>
            </a:r>
            <a:r>
              <a:rPr lang="fr-FR" sz="1200" dirty="0">
                <a:latin typeface="Times New Roman" panose="02020603050405020304" pitchFamily="18" charset="0"/>
                <a:cs typeface="Times New Roman" panose="02020603050405020304" pitchFamily="18" charset="0"/>
              </a:rPr>
              <a:t> en remplacement de </a:t>
            </a:r>
            <a:r>
              <a:rPr lang="fr-FR" sz="1200" dirty="0" err="1">
                <a:latin typeface="Times New Roman" panose="02020603050405020304" pitchFamily="18" charset="0"/>
                <a:cs typeface="Times New Roman" panose="02020603050405020304" pitchFamily="18" charset="0"/>
              </a:rPr>
              <a:t>ldap</a:t>
            </a:r>
            <a:r>
              <a:rPr lang="fr-FR" sz="1200" dirty="0">
                <a:latin typeface="Times New Roman" panose="02020603050405020304" pitchFamily="18" charset="0"/>
                <a:cs typeface="Times New Roman" panose="02020603050405020304" pitchFamily="18" charset="0"/>
              </a:rPr>
              <a:t>. Le port TCP standard pour </a:t>
            </a:r>
            <a:r>
              <a:rPr lang="fr-FR" sz="1200" dirty="0" err="1">
                <a:latin typeface="Times New Roman" panose="02020603050405020304" pitchFamily="18" charset="0"/>
                <a:cs typeface="Times New Roman" panose="02020603050405020304" pitchFamily="18" charset="0"/>
              </a:rPr>
              <a:t>ldaps</a:t>
            </a:r>
            <a:r>
              <a:rPr lang="fr-FR" sz="1200" dirty="0">
                <a:latin typeface="Times New Roman" panose="02020603050405020304" pitchFamily="18" charset="0"/>
                <a:cs typeface="Times New Roman" panose="02020603050405020304" pitchFamily="18" charset="0"/>
              </a:rPr>
              <a:t> est 636.</a:t>
            </a:r>
          </a:p>
          <a:p>
            <a:pPr algn="just">
              <a:buFont typeface="Wingdings" panose="05000000000000000000" pitchFamily="2" charset="2"/>
              <a:buChar char="§"/>
            </a:pPr>
            <a:endParaRPr lang="fr-FR" sz="12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fr-FR" sz="1200" dirty="0">
                <a:latin typeface="Times New Roman" panose="02020603050405020304" pitchFamily="18" charset="0"/>
                <a:cs typeface="Times New Roman" panose="02020603050405020304" pitchFamily="18" charset="0"/>
              </a:rPr>
              <a:t>Le protocole LDAP employant la notation ASN.1 et les messages sont codés avec le format binaire BER. Cependant il utilise une représentation textuelle pour un certain nombre d'attributs et de types d'ASN.1.</a:t>
            </a:r>
          </a:p>
        </p:txBody>
      </p:sp>
    </p:spTree>
    <p:extLst>
      <p:ext uri="{BB962C8B-B14F-4D97-AF65-F5344CB8AC3E}">
        <p14:creationId xmlns:p14="http://schemas.microsoft.com/office/powerpoint/2010/main" val="2417956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2" y="618518"/>
            <a:ext cx="10333135" cy="647574"/>
          </a:xfrm>
        </p:spPr>
        <p:txBody>
          <a:bodyPr/>
          <a:lstStyle/>
          <a:p>
            <a: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t>Systèmes de nommage : annuaires LDAP et service DNS (</a:t>
            </a:r>
            <a: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Structure de l'annuaire)</a:t>
            </a:r>
            <a:endParaRPr lang="fr-FR" dirty="0">
              <a:solidFill>
                <a:srgbClr val="0070C0"/>
              </a:solidFill>
            </a:endParaRPr>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717452" y="1266092"/>
            <a:ext cx="7934179" cy="4973390"/>
          </a:xfrm>
        </p:spPr>
        <p:txBody>
          <a:bodyPr>
            <a:noAutofit/>
          </a:bodyPr>
          <a:lstStyle/>
          <a:p>
            <a:pPr marL="0" indent="0" algn="just">
              <a:buNone/>
            </a:pPr>
            <a:r>
              <a:rPr lang="fr-FR" sz="1200" dirty="0">
                <a:latin typeface="Times New Roman" panose="02020603050405020304" pitchFamily="18" charset="0"/>
                <a:cs typeface="Times New Roman" panose="02020603050405020304" pitchFamily="18" charset="0"/>
              </a:rPr>
              <a:t>Les annuaires LDAP suivent le modèle X.500 et son architecture nativement multi-tenant :</a:t>
            </a:r>
          </a:p>
          <a:p>
            <a:pPr algn="just">
              <a:buFont typeface="Wingdings" panose="05000000000000000000" pitchFamily="2" charset="2"/>
              <a:buChar char="§"/>
            </a:pPr>
            <a:r>
              <a:rPr lang="fr-FR" sz="1200" dirty="0">
                <a:latin typeface="Times New Roman" panose="02020603050405020304" pitchFamily="18" charset="0"/>
                <a:cs typeface="Times New Roman" panose="02020603050405020304" pitchFamily="18" charset="0"/>
              </a:rPr>
              <a:t>Un annuaire est un arbre d'entrées.</a:t>
            </a:r>
          </a:p>
          <a:p>
            <a:pPr algn="just">
              <a:buFont typeface="Wingdings" panose="05000000000000000000" pitchFamily="2" charset="2"/>
              <a:buChar char="§"/>
            </a:pPr>
            <a:r>
              <a:rPr lang="fr-FR" sz="1200" dirty="0">
                <a:latin typeface="Times New Roman" panose="02020603050405020304" pitchFamily="18" charset="0"/>
                <a:cs typeface="Times New Roman" panose="02020603050405020304" pitchFamily="18" charset="0"/>
              </a:rPr>
              <a:t>Une entrée est constituée d'un ensemble d'attributs.</a:t>
            </a:r>
          </a:p>
          <a:p>
            <a:pPr algn="just">
              <a:buFont typeface="Wingdings" panose="05000000000000000000" pitchFamily="2" charset="2"/>
              <a:buChar char="§"/>
            </a:pPr>
            <a:r>
              <a:rPr lang="fr-FR" sz="1200" dirty="0">
                <a:latin typeface="Times New Roman" panose="02020603050405020304" pitchFamily="18" charset="0"/>
                <a:cs typeface="Times New Roman" panose="02020603050405020304" pitchFamily="18" charset="0"/>
              </a:rPr>
              <a:t>Un attribut possède un nom, un type et une ou plusieurs valeurs.</a:t>
            </a:r>
          </a:p>
          <a:p>
            <a:pPr algn="just">
              <a:buFont typeface="Wingdings" panose="05000000000000000000" pitchFamily="2" charset="2"/>
              <a:buChar char="§"/>
            </a:pPr>
            <a:r>
              <a:rPr lang="fr-FR" sz="1200" dirty="0">
                <a:latin typeface="Times New Roman" panose="02020603050405020304" pitchFamily="18" charset="0"/>
                <a:cs typeface="Times New Roman" panose="02020603050405020304" pitchFamily="18" charset="0"/>
              </a:rPr>
              <a:t>Les attributs sont définis dans des schémas.</a:t>
            </a:r>
          </a:p>
          <a:p>
            <a:pPr algn="just">
              <a:buFont typeface="Wingdings" panose="05000000000000000000" pitchFamily="2" charset="2"/>
              <a:buChar char="§"/>
            </a:pPr>
            <a:r>
              <a:rPr lang="fr-FR" sz="1200" dirty="0">
                <a:latin typeface="Times New Roman" panose="02020603050405020304" pitchFamily="18" charset="0"/>
                <a:cs typeface="Times New Roman" panose="02020603050405020304" pitchFamily="18" charset="0"/>
              </a:rPr>
              <a:t>Le fait que les attributs puissent être </a:t>
            </a:r>
            <a:r>
              <a:rPr lang="fr-FR" sz="1200" dirty="0" err="1">
                <a:latin typeface="Times New Roman" panose="02020603050405020304" pitchFamily="18" charset="0"/>
                <a:cs typeface="Times New Roman" panose="02020603050405020304" pitchFamily="18" charset="0"/>
              </a:rPr>
              <a:t>multi-valués</a:t>
            </a:r>
            <a:r>
              <a:rPr lang="fr-FR" sz="1200" dirty="0">
                <a:latin typeface="Times New Roman" panose="02020603050405020304" pitchFamily="18" charset="0"/>
                <a:cs typeface="Times New Roman" panose="02020603050405020304" pitchFamily="18" charset="0"/>
              </a:rPr>
              <a:t> est une différence majeure entre les annuaires LDAP et les SGBDR. De plus, si un attribut n'a pas de valeur, il est purement et simplement absent de l'entrée.</a:t>
            </a:r>
          </a:p>
          <a:p>
            <a:pPr algn="just">
              <a:buFont typeface="Wingdings" panose="05000000000000000000" pitchFamily="2" charset="2"/>
              <a:buChar char="§"/>
            </a:pPr>
            <a:endParaRPr lang="fr-FR" sz="12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fr-FR" sz="1200" dirty="0">
                <a:latin typeface="Times New Roman" panose="02020603050405020304" pitchFamily="18" charset="0"/>
                <a:cs typeface="Times New Roman" panose="02020603050405020304" pitchFamily="18" charset="0"/>
              </a:rPr>
              <a:t>Chaque entrée a un identifiant unique, le </a:t>
            </a:r>
            <a:r>
              <a:rPr lang="fr-FR" sz="1200" dirty="0" err="1">
                <a:latin typeface="Times New Roman" panose="02020603050405020304" pitchFamily="18" charset="0"/>
                <a:cs typeface="Times New Roman" panose="02020603050405020304" pitchFamily="18" charset="0"/>
              </a:rPr>
              <a:t>Distinguished</a:t>
            </a:r>
            <a:r>
              <a:rPr lang="fr-FR" sz="1200" dirty="0">
                <a:latin typeface="Times New Roman" panose="02020603050405020304" pitchFamily="18" charset="0"/>
                <a:cs typeface="Times New Roman" panose="02020603050405020304" pitchFamily="18" charset="0"/>
              </a:rPr>
              <a:t> Name (DN). Il est constitué à partir de son Relative </a:t>
            </a:r>
            <a:r>
              <a:rPr lang="fr-FR" sz="1200" dirty="0" err="1">
                <a:latin typeface="Times New Roman" panose="02020603050405020304" pitchFamily="18" charset="0"/>
                <a:cs typeface="Times New Roman" panose="02020603050405020304" pitchFamily="18" charset="0"/>
              </a:rPr>
              <a:t>Distinguished</a:t>
            </a:r>
            <a:r>
              <a:rPr lang="fr-FR" sz="1200" dirty="0">
                <a:latin typeface="Times New Roman" panose="02020603050405020304" pitchFamily="18" charset="0"/>
                <a:cs typeface="Times New Roman" panose="02020603050405020304" pitchFamily="18" charset="0"/>
              </a:rPr>
              <a:t> Name (RDN) suivi du DN de son parent. C'est une définition récursive. On peut faire l'analogie avec une autre structure arborescente, les systèmes de fichiers ; le DN étant le chemin absolu et le RDN le chemin relatif à un répertoire. En règle générale le RDN d'une entrée représentant une personne est l'attribut </a:t>
            </a:r>
            <a:r>
              <a:rPr lang="fr-FR" sz="1200" dirty="0" err="1">
                <a:latin typeface="Times New Roman" panose="02020603050405020304" pitchFamily="18" charset="0"/>
                <a:cs typeface="Times New Roman" panose="02020603050405020304" pitchFamily="18" charset="0"/>
              </a:rPr>
              <a:t>uid</a:t>
            </a:r>
            <a:r>
              <a:rPr lang="fr-FR" sz="1200" dirty="0">
                <a:latin typeface="Times New Roman" panose="02020603050405020304" pitchFamily="18" charset="0"/>
                <a:cs typeface="Times New Roman" panose="02020603050405020304" pitchFamily="18" charset="0"/>
              </a:rPr>
              <a:t> :</a:t>
            </a:r>
          </a:p>
        </p:txBody>
      </p:sp>
      <p:pic>
        <p:nvPicPr>
          <p:cNvPr id="5" name="Image 4">
            <a:extLst>
              <a:ext uri="{FF2B5EF4-FFF2-40B4-BE49-F238E27FC236}">
                <a16:creationId xmlns:a16="http://schemas.microsoft.com/office/drawing/2014/main" id="{998D210C-CBB3-724E-C09B-7C9C8ABF6DFF}"/>
              </a:ext>
            </a:extLst>
          </p:cNvPr>
          <p:cNvPicPr>
            <a:picLocks noChangeAspect="1"/>
          </p:cNvPicPr>
          <p:nvPr/>
        </p:nvPicPr>
        <p:blipFill>
          <a:blip r:embed="rId2"/>
          <a:stretch>
            <a:fillRect/>
          </a:stretch>
        </p:blipFill>
        <p:spPr>
          <a:xfrm>
            <a:off x="8909033" y="2151560"/>
            <a:ext cx="2776529" cy="1792124"/>
          </a:xfrm>
          <a:prstGeom prst="rect">
            <a:avLst/>
          </a:prstGeom>
        </p:spPr>
      </p:pic>
    </p:spTree>
    <p:extLst>
      <p:ext uri="{BB962C8B-B14F-4D97-AF65-F5344CB8AC3E}">
        <p14:creationId xmlns:p14="http://schemas.microsoft.com/office/powerpoint/2010/main" val="3332662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2" y="618518"/>
            <a:ext cx="10333135" cy="647574"/>
          </a:xfrm>
        </p:spPr>
        <p:txBody>
          <a:bodyPr/>
          <a:lstStyle/>
          <a:p>
            <a: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t>Systèmes de nommage : annuaires LDAP et service DNS (</a:t>
            </a:r>
            <a: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Structure de l'annuaire)</a:t>
            </a:r>
            <a:endParaRPr lang="fr-FR" dirty="0">
              <a:solidFill>
                <a:srgbClr val="0070C0"/>
              </a:solidFill>
            </a:endParaRPr>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717453" y="1266092"/>
            <a:ext cx="6654154" cy="4973390"/>
          </a:xfrm>
        </p:spPr>
        <p:txBody>
          <a:bodyPr>
            <a:noAutofit/>
          </a:bodyPr>
          <a:lstStyle/>
          <a:p>
            <a:pPr marL="0" indent="0" algn="just">
              <a:buNone/>
            </a:pPr>
            <a:r>
              <a:rPr lang="fr-FR" sz="1400" dirty="0">
                <a:latin typeface="Times New Roman" panose="02020603050405020304" pitchFamily="18" charset="0"/>
                <a:cs typeface="Times New Roman" panose="02020603050405020304" pitchFamily="18" charset="0"/>
              </a:rPr>
              <a:t>Le RDN de toto est </a:t>
            </a:r>
            <a:r>
              <a:rPr lang="fr-FR" sz="1400" dirty="0" err="1">
                <a:latin typeface="Times New Roman" panose="02020603050405020304" pitchFamily="18" charset="0"/>
                <a:cs typeface="Times New Roman" panose="02020603050405020304" pitchFamily="18" charset="0"/>
              </a:rPr>
              <a:t>rdn:uid</a:t>
            </a:r>
            <a:r>
              <a:rPr lang="fr-FR" sz="1400" dirty="0">
                <a:latin typeface="Times New Roman" panose="02020603050405020304" pitchFamily="18" charset="0"/>
                <a:cs typeface="Times New Roman" panose="02020603050405020304" pitchFamily="18" charset="0"/>
              </a:rPr>
              <a:t>=toto, son DN est </a:t>
            </a:r>
            <a:r>
              <a:rPr lang="fr-FR" sz="1400" dirty="0" err="1">
                <a:latin typeface="Times New Roman" panose="02020603050405020304" pitchFamily="18" charset="0"/>
                <a:cs typeface="Times New Roman" panose="02020603050405020304" pitchFamily="18" charset="0"/>
              </a:rPr>
              <a:t>dn:uid</a:t>
            </a:r>
            <a:r>
              <a:rPr lang="fr-FR" sz="1400" dirty="0">
                <a:latin typeface="Times New Roman" panose="02020603050405020304" pitchFamily="18" charset="0"/>
                <a:cs typeface="Times New Roman" panose="02020603050405020304" pitchFamily="18" charset="0"/>
              </a:rPr>
              <a:t>=</a:t>
            </a:r>
            <a:r>
              <a:rPr lang="fr-FR" sz="1400" dirty="0" err="1">
                <a:latin typeface="Times New Roman" panose="02020603050405020304" pitchFamily="18" charset="0"/>
                <a:cs typeface="Times New Roman" panose="02020603050405020304" pitchFamily="18" charset="0"/>
              </a:rPr>
              <a:t>toto,ou</a:t>
            </a:r>
            <a:r>
              <a:rPr lang="fr-FR" sz="1400" dirty="0">
                <a:latin typeface="Times New Roman" panose="02020603050405020304" pitchFamily="18" charset="0"/>
                <a:cs typeface="Times New Roman" panose="02020603050405020304" pitchFamily="18" charset="0"/>
              </a:rPr>
              <a:t>=</a:t>
            </a:r>
            <a:r>
              <a:rPr lang="fr-FR" sz="1400" dirty="0" err="1">
                <a:latin typeface="Times New Roman" panose="02020603050405020304" pitchFamily="18" charset="0"/>
                <a:cs typeface="Times New Roman" panose="02020603050405020304" pitchFamily="18" charset="0"/>
              </a:rPr>
              <a:t>people,dc</a:t>
            </a:r>
            <a:r>
              <a:rPr lang="fr-FR" sz="1400" dirty="0">
                <a:latin typeface="Times New Roman" panose="02020603050405020304" pitchFamily="18" charset="0"/>
                <a:cs typeface="Times New Roman" panose="02020603050405020304" pitchFamily="18" charset="0"/>
              </a:rPr>
              <a:t>=</a:t>
            </a:r>
            <a:r>
              <a:rPr lang="fr-FR" sz="1400" dirty="0" err="1">
                <a:latin typeface="Times New Roman" panose="02020603050405020304" pitchFamily="18" charset="0"/>
                <a:cs typeface="Times New Roman" panose="02020603050405020304" pitchFamily="18" charset="0"/>
              </a:rPr>
              <a:t>example,dc</a:t>
            </a:r>
            <a:r>
              <a:rPr lang="fr-FR" sz="1400" dirty="0">
                <a:latin typeface="Times New Roman" panose="02020603050405020304" pitchFamily="18" charset="0"/>
                <a:cs typeface="Times New Roman" panose="02020603050405020304" pitchFamily="18" charset="0"/>
              </a:rPr>
              <a:t>=</a:t>
            </a:r>
            <a:r>
              <a:rPr lang="fr-FR" sz="1400" dirty="0" err="1">
                <a:latin typeface="Times New Roman" panose="02020603050405020304" pitchFamily="18" charset="0"/>
                <a:cs typeface="Times New Roman" panose="02020603050405020304" pitchFamily="18" charset="0"/>
              </a:rPr>
              <a:t>org</a:t>
            </a:r>
            <a:r>
              <a:rPr lang="fr-FR" sz="1400" dirty="0">
                <a:latin typeface="Times New Roman" panose="02020603050405020304" pitchFamily="18" charset="0"/>
                <a:cs typeface="Times New Roman" panose="02020603050405020304" pitchFamily="18" charset="0"/>
              </a:rPr>
              <a:t>.</a:t>
            </a:r>
          </a:p>
          <a:p>
            <a:pPr marL="0" indent="0" algn="just">
              <a:buNone/>
            </a:pPr>
            <a:r>
              <a:rPr lang="fr-FR" sz="1400" dirty="0">
                <a:latin typeface="Times New Roman" panose="02020603050405020304" pitchFamily="18" charset="0"/>
                <a:cs typeface="Times New Roman" panose="02020603050405020304" pitchFamily="18" charset="0"/>
              </a:rPr>
              <a:t>Une entrée peut ressembler à la représentation suivante lorsqu'elle est formatée en LDIF :</a:t>
            </a:r>
          </a:p>
          <a:p>
            <a:pPr marL="0" indent="0" algn="just">
              <a:buNone/>
            </a:pPr>
            <a:r>
              <a:rPr lang="fr-FR" sz="1400" dirty="0" err="1">
                <a:latin typeface="Times New Roman" panose="02020603050405020304" pitchFamily="18" charset="0"/>
                <a:cs typeface="Times New Roman" panose="02020603050405020304" pitchFamily="18" charset="0"/>
              </a:rPr>
              <a:t>dn</a:t>
            </a:r>
            <a:r>
              <a:rPr lang="fr-FR" sz="1400" dirty="0">
                <a:latin typeface="Times New Roman" panose="02020603050405020304" pitchFamily="18" charset="0"/>
                <a:cs typeface="Times New Roman" panose="02020603050405020304" pitchFamily="18" charset="0"/>
              </a:rPr>
              <a:t> est le nom de l'entrée, ce n'est pas un attribut de l'entrée. "</a:t>
            </a:r>
            <a:r>
              <a:rPr lang="fr-FR" sz="1400" dirty="0" err="1">
                <a:latin typeface="Times New Roman" panose="02020603050405020304" pitchFamily="18" charset="0"/>
                <a:cs typeface="Times New Roman" panose="02020603050405020304" pitchFamily="18" charset="0"/>
              </a:rPr>
              <a:t>cn</a:t>
            </a:r>
            <a:r>
              <a:rPr lang="fr-FR" sz="1400" dirty="0">
                <a:latin typeface="Times New Roman" panose="02020603050405020304" pitchFamily="18" charset="0"/>
                <a:cs typeface="Times New Roman" panose="02020603050405020304" pitchFamily="18" charset="0"/>
              </a:rPr>
              <a:t>=John Doe" est le RDN de l'entrée et "dc=</a:t>
            </a:r>
            <a:r>
              <a:rPr lang="fr-FR" sz="1400" dirty="0" err="1">
                <a:latin typeface="Times New Roman" panose="02020603050405020304" pitchFamily="18" charset="0"/>
                <a:cs typeface="Times New Roman" panose="02020603050405020304" pitchFamily="18" charset="0"/>
              </a:rPr>
              <a:t>example,dc</a:t>
            </a:r>
            <a:r>
              <a:rPr lang="fr-FR" sz="1400" dirty="0">
                <a:latin typeface="Times New Roman" panose="02020603050405020304" pitchFamily="18" charset="0"/>
                <a:cs typeface="Times New Roman" panose="02020603050405020304" pitchFamily="18" charset="0"/>
              </a:rPr>
              <a:t>=</a:t>
            </a:r>
            <a:r>
              <a:rPr lang="fr-FR" sz="1400" dirty="0" err="1">
                <a:latin typeface="Times New Roman" panose="02020603050405020304" pitchFamily="18" charset="0"/>
                <a:cs typeface="Times New Roman" panose="02020603050405020304" pitchFamily="18" charset="0"/>
              </a:rPr>
              <a:t>org</a:t>
            </a:r>
            <a:r>
              <a:rPr lang="fr-FR" sz="1400" dirty="0">
                <a:latin typeface="Times New Roman" panose="02020603050405020304" pitchFamily="18" charset="0"/>
                <a:cs typeface="Times New Roman" panose="02020603050405020304" pitchFamily="18" charset="0"/>
              </a:rPr>
              <a:t>" est le DN de son parent. Les autres lignes montrent les attributs de l'entrée. Les noms des attributs sont parfois des abréviations pour les plus courants : "</a:t>
            </a:r>
            <a:r>
              <a:rPr lang="fr-FR" sz="1400" dirty="0" err="1">
                <a:latin typeface="Times New Roman" panose="02020603050405020304" pitchFamily="18" charset="0"/>
                <a:cs typeface="Times New Roman" panose="02020603050405020304" pitchFamily="18" charset="0"/>
              </a:rPr>
              <a:t>cn</a:t>
            </a:r>
            <a:r>
              <a:rPr lang="fr-FR" sz="1400" dirty="0">
                <a:latin typeface="Times New Roman" panose="02020603050405020304" pitchFamily="18" charset="0"/>
                <a:cs typeface="Times New Roman" panose="02020603050405020304" pitchFamily="18" charset="0"/>
              </a:rPr>
              <a:t>" pour </a:t>
            </a:r>
            <a:r>
              <a:rPr lang="fr-FR" sz="1400" dirty="0" err="1">
                <a:latin typeface="Times New Roman" panose="02020603050405020304" pitchFamily="18" charset="0"/>
                <a:cs typeface="Times New Roman" panose="02020603050405020304" pitchFamily="18" charset="0"/>
              </a:rPr>
              <a:t>common</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name</a:t>
            </a:r>
            <a:r>
              <a:rPr lang="fr-FR" sz="1400" dirty="0">
                <a:latin typeface="Times New Roman" panose="02020603050405020304" pitchFamily="18" charset="0"/>
                <a:cs typeface="Times New Roman" panose="02020603050405020304" pitchFamily="18" charset="0"/>
              </a:rPr>
              <a:t>, "dc" pour </a:t>
            </a:r>
            <a:r>
              <a:rPr lang="fr-FR" sz="1400" dirty="0" err="1">
                <a:latin typeface="Times New Roman" panose="02020603050405020304" pitchFamily="18" charset="0"/>
                <a:cs typeface="Times New Roman" panose="02020603050405020304" pitchFamily="18" charset="0"/>
              </a:rPr>
              <a:t>domain</a:t>
            </a:r>
            <a:r>
              <a:rPr lang="fr-FR" sz="1400" dirty="0">
                <a:latin typeface="Times New Roman" panose="02020603050405020304" pitchFamily="18" charset="0"/>
                <a:cs typeface="Times New Roman" panose="02020603050405020304" pitchFamily="18" charset="0"/>
              </a:rPr>
              <a:t> component, "sn" pour </a:t>
            </a:r>
            <a:r>
              <a:rPr lang="fr-FR" sz="1400" dirty="0" err="1">
                <a:latin typeface="Times New Roman" panose="02020603050405020304" pitchFamily="18" charset="0"/>
                <a:cs typeface="Times New Roman" panose="02020603050405020304" pitchFamily="18" charset="0"/>
              </a:rPr>
              <a:t>surname</a:t>
            </a:r>
            <a:r>
              <a:rPr lang="fr-FR" sz="1400" dirty="0">
                <a:latin typeface="Times New Roman" panose="02020603050405020304" pitchFamily="18" charset="0"/>
                <a:cs typeface="Times New Roman" panose="02020603050405020304" pitchFamily="18" charset="0"/>
              </a:rPr>
              <a:t>.</a:t>
            </a:r>
          </a:p>
          <a:p>
            <a:pPr marL="0" indent="0" algn="just">
              <a:buNone/>
            </a:pPr>
            <a:endParaRPr lang="fr-FR" sz="1400" dirty="0">
              <a:latin typeface="Times New Roman" panose="02020603050405020304" pitchFamily="18" charset="0"/>
              <a:cs typeface="Times New Roman" panose="02020603050405020304" pitchFamily="18" charset="0"/>
            </a:endParaRPr>
          </a:p>
          <a:p>
            <a:pPr marL="0" indent="0" algn="just">
              <a:buNone/>
            </a:pPr>
            <a:r>
              <a:rPr lang="fr-FR" sz="1400" dirty="0">
                <a:latin typeface="Times New Roman" panose="02020603050405020304" pitchFamily="18" charset="0"/>
                <a:cs typeface="Times New Roman" panose="02020603050405020304" pitchFamily="18" charset="0"/>
              </a:rPr>
              <a:t>Un serveur contient un sous-arbre dont la racine est une entrée spécifique et tous ses enfants, par exemple : "dc=</a:t>
            </a:r>
            <a:r>
              <a:rPr lang="fr-FR" sz="1400" dirty="0" err="1">
                <a:latin typeface="Times New Roman" panose="02020603050405020304" pitchFamily="18" charset="0"/>
                <a:cs typeface="Times New Roman" panose="02020603050405020304" pitchFamily="18" charset="0"/>
              </a:rPr>
              <a:t>example,dc</a:t>
            </a:r>
            <a:r>
              <a:rPr lang="fr-FR" sz="1400" dirty="0">
                <a:latin typeface="Times New Roman" panose="02020603050405020304" pitchFamily="18" charset="0"/>
                <a:cs typeface="Times New Roman" panose="02020603050405020304" pitchFamily="18" charset="0"/>
              </a:rPr>
              <a:t>=</a:t>
            </a:r>
            <a:r>
              <a:rPr lang="fr-FR" sz="1400" dirty="0" err="1">
                <a:latin typeface="Times New Roman" panose="02020603050405020304" pitchFamily="18" charset="0"/>
                <a:cs typeface="Times New Roman" panose="02020603050405020304" pitchFamily="18" charset="0"/>
              </a:rPr>
              <a:t>org</a:t>
            </a:r>
            <a:r>
              <a:rPr lang="fr-FR" sz="1400" dirty="0">
                <a:latin typeface="Times New Roman" panose="02020603050405020304" pitchFamily="18" charset="0"/>
                <a:cs typeface="Times New Roman" panose="02020603050405020304" pitchFamily="18" charset="0"/>
              </a:rPr>
              <a:t>". Les serveurs peuvent également contenir des références vers d'autres serveurs, ainsi l'accès à une entrée ("ou=un </a:t>
            </a:r>
            <a:r>
              <a:rPr lang="fr-FR" sz="1400" dirty="0" err="1">
                <a:latin typeface="Times New Roman" panose="02020603050405020304" pitchFamily="18" charset="0"/>
                <a:cs typeface="Times New Roman" panose="02020603050405020304" pitchFamily="18" charset="0"/>
              </a:rPr>
              <a:t>service,dc</a:t>
            </a:r>
            <a:r>
              <a:rPr lang="fr-FR" sz="1400" dirty="0">
                <a:latin typeface="Times New Roman" panose="02020603050405020304" pitchFamily="18" charset="0"/>
                <a:cs typeface="Times New Roman" panose="02020603050405020304" pitchFamily="18" charset="0"/>
              </a:rPr>
              <a:t>=</a:t>
            </a:r>
            <a:r>
              <a:rPr lang="fr-FR" sz="1400" dirty="0" err="1">
                <a:latin typeface="Times New Roman" panose="02020603050405020304" pitchFamily="18" charset="0"/>
                <a:cs typeface="Times New Roman" panose="02020603050405020304" pitchFamily="18" charset="0"/>
              </a:rPr>
              <a:t>example,dc</a:t>
            </a:r>
            <a:r>
              <a:rPr lang="fr-FR" sz="1400" dirty="0">
                <a:latin typeface="Times New Roman" panose="02020603050405020304" pitchFamily="18" charset="0"/>
                <a:cs typeface="Times New Roman" panose="02020603050405020304" pitchFamily="18" charset="0"/>
              </a:rPr>
              <a:t>=</a:t>
            </a:r>
            <a:r>
              <a:rPr lang="fr-FR" sz="1400" dirty="0" err="1">
                <a:latin typeface="Times New Roman" panose="02020603050405020304" pitchFamily="18" charset="0"/>
                <a:cs typeface="Times New Roman" panose="02020603050405020304" pitchFamily="18" charset="0"/>
              </a:rPr>
              <a:t>org</a:t>
            </a:r>
            <a:r>
              <a:rPr lang="fr-FR" sz="1400" dirty="0">
                <a:latin typeface="Times New Roman" panose="02020603050405020304" pitchFamily="18" charset="0"/>
                <a:cs typeface="Times New Roman" panose="02020603050405020304" pitchFamily="18" charset="0"/>
              </a:rPr>
              <a:t>") peut retourner une référence (</a:t>
            </a:r>
            <a:r>
              <a:rPr lang="fr-FR" sz="1400" dirty="0" err="1">
                <a:latin typeface="Times New Roman" panose="02020603050405020304" pitchFamily="18" charset="0"/>
                <a:cs typeface="Times New Roman" panose="02020603050405020304" pitchFamily="18" charset="0"/>
              </a:rPr>
              <a:t>referral</a:t>
            </a:r>
            <a:r>
              <a:rPr lang="fr-FR" sz="1400" dirty="0">
                <a:latin typeface="Times New Roman" panose="02020603050405020304" pitchFamily="18" charset="0"/>
                <a:cs typeface="Times New Roman" panose="02020603050405020304" pitchFamily="18" charset="0"/>
              </a:rPr>
              <a:t>) à un autre serveur qui contient le sous-arbre voulu. Le client peut alors contacter (automatiquement ou pas) l'autre serveur. Certains serveurs prennent en charge le chaînage (</a:t>
            </a:r>
            <a:r>
              <a:rPr lang="fr-FR" sz="1400" dirty="0" err="1">
                <a:latin typeface="Times New Roman" panose="02020603050405020304" pitchFamily="18" charset="0"/>
                <a:cs typeface="Times New Roman" panose="02020603050405020304" pitchFamily="18" charset="0"/>
              </a:rPr>
              <a:t>chaining</a:t>
            </a:r>
            <a:r>
              <a:rPr lang="fr-FR" sz="1400" dirty="0">
                <a:latin typeface="Times New Roman" panose="02020603050405020304" pitchFamily="18" charset="0"/>
                <a:cs typeface="Times New Roman" panose="02020603050405020304" pitchFamily="18" charset="0"/>
              </a:rPr>
              <a:t>) qui permet au serveur d'interroger d'autres serveurs pour renvoyer l'information voulue au client.</a:t>
            </a:r>
          </a:p>
          <a:p>
            <a:pPr marL="0" indent="0" algn="just">
              <a:buNone/>
            </a:pPr>
            <a:endParaRPr lang="fr-FR" sz="1400" dirty="0">
              <a:latin typeface="Times New Roman" panose="02020603050405020304" pitchFamily="18" charset="0"/>
              <a:cs typeface="Times New Roman" panose="02020603050405020304" pitchFamily="18" charset="0"/>
            </a:endParaRPr>
          </a:p>
          <a:p>
            <a:pPr marL="0" indent="0" algn="just">
              <a:buNone/>
            </a:pPr>
            <a:r>
              <a:rPr lang="fr-FR" sz="1400" dirty="0">
                <a:latin typeface="Times New Roman" panose="02020603050405020304" pitchFamily="18" charset="0"/>
                <a:cs typeface="Times New Roman" panose="02020603050405020304" pitchFamily="18" charset="0"/>
              </a:rPr>
              <a:t>Les résultats renvoyés par le serveur ne sont pas triés, que ce soit pour les entrées, pour les attributs des entrées ou pour les valeurs des attributs.</a:t>
            </a:r>
          </a:p>
        </p:txBody>
      </p:sp>
      <p:pic>
        <p:nvPicPr>
          <p:cNvPr id="6" name="Image 5">
            <a:extLst>
              <a:ext uri="{FF2B5EF4-FFF2-40B4-BE49-F238E27FC236}">
                <a16:creationId xmlns:a16="http://schemas.microsoft.com/office/drawing/2014/main" id="{94EE7599-967F-A4AB-28DB-49C06ABF526C}"/>
              </a:ext>
            </a:extLst>
          </p:cNvPr>
          <p:cNvPicPr>
            <a:picLocks noChangeAspect="1"/>
          </p:cNvPicPr>
          <p:nvPr/>
        </p:nvPicPr>
        <p:blipFill>
          <a:blip r:embed="rId2"/>
          <a:stretch>
            <a:fillRect/>
          </a:stretch>
        </p:blipFill>
        <p:spPr>
          <a:xfrm>
            <a:off x="7863840" y="1913666"/>
            <a:ext cx="3820722" cy="2749950"/>
          </a:xfrm>
          <a:prstGeom prst="rect">
            <a:avLst/>
          </a:prstGeom>
        </p:spPr>
      </p:pic>
    </p:spTree>
    <p:extLst>
      <p:ext uri="{BB962C8B-B14F-4D97-AF65-F5344CB8AC3E}">
        <p14:creationId xmlns:p14="http://schemas.microsoft.com/office/powerpoint/2010/main" val="2447736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2" y="618518"/>
            <a:ext cx="10333135" cy="647574"/>
          </a:xfrm>
        </p:spPr>
        <p:txBody>
          <a:bodyPr/>
          <a:lstStyle/>
          <a:p>
            <a: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t>Systèmes de nommage : annuaires LDAP et service DNS (</a:t>
            </a:r>
            <a: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Opérations)</a:t>
            </a:r>
            <a:endParaRPr lang="fr-FR" dirty="0">
              <a:solidFill>
                <a:srgbClr val="0070C0"/>
              </a:solidFill>
            </a:endParaRPr>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717453" y="1266092"/>
            <a:ext cx="10986867" cy="4973390"/>
          </a:xfrm>
        </p:spPr>
        <p:txBody>
          <a:bodyPr>
            <a:noAutofit/>
          </a:bodyPr>
          <a:lstStyle/>
          <a:p>
            <a:pPr marL="0" indent="0" algn="just">
              <a:buNone/>
            </a:pPr>
            <a:r>
              <a:rPr lang="fr-FR" sz="1400" dirty="0">
                <a:latin typeface="Times New Roman" panose="02020603050405020304" pitchFamily="18" charset="0"/>
                <a:cs typeface="Times New Roman" panose="02020603050405020304" pitchFamily="18" charset="0"/>
              </a:rPr>
              <a:t>Le client donne à chaque requête un identifiant Message ID, le serveur répond à la requête avec le même identifiant. La réponse inclut un code de résultat numérique indiquant l'état de la requête (succès, échec, …). </a:t>
            </a:r>
          </a:p>
          <a:p>
            <a:pPr marL="0" indent="0" algn="just">
              <a:buNone/>
            </a:pPr>
            <a:r>
              <a:rPr lang="fr-FR" sz="1400" dirty="0">
                <a:latin typeface="Times New Roman" panose="02020603050405020304" pitchFamily="18" charset="0"/>
                <a:cs typeface="Times New Roman" panose="02020603050405020304" pitchFamily="18" charset="0"/>
              </a:rPr>
              <a:t>La réponse inclut également les données éventuelles qui peuvent résulter d'une recherche. Il inclut aussi un code ID.</a:t>
            </a:r>
          </a:p>
          <a:p>
            <a:pPr marL="0" indent="0" algn="just">
              <a:buNone/>
            </a:pPr>
            <a:r>
              <a:rPr lang="fr-FR" sz="1400" b="1" u="sng" dirty="0" err="1">
                <a:solidFill>
                  <a:srgbClr val="FF0000"/>
                </a:solidFill>
                <a:latin typeface="Times New Roman" panose="02020603050405020304" pitchFamily="18" charset="0"/>
                <a:cs typeface="Times New Roman" panose="02020603050405020304" pitchFamily="18" charset="0"/>
              </a:rPr>
              <a:t>Bind</a:t>
            </a:r>
            <a:r>
              <a:rPr lang="fr-FR" sz="1400" b="1" u="sng" dirty="0">
                <a:solidFill>
                  <a:srgbClr val="FF0000"/>
                </a:solidFill>
                <a:latin typeface="Times New Roman" panose="02020603050405020304" pitchFamily="18" charset="0"/>
                <a:cs typeface="Times New Roman" panose="02020603050405020304" pitchFamily="18" charset="0"/>
              </a:rPr>
              <a:t> (authentification)</a:t>
            </a:r>
          </a:p>
          <a:p>
            <a:pPr marL="0" indent="0" algn="just">
              <a:buNone/>
            </a:pPr>
            <a:r>
              <a:rPr lang="fr-FR" sz="1400" dirty="0">
                <a:latin typeface="Times New Roman" panose="02020603050405020304" pitchFamily="18" charset="0"/>
                <a:cs typeface="Times New Roman" panose="02020603050405020304" pitchFamily="18" charset="0"/>
              </a:rPr>
              <a:t>L'opération </a:t>
            </a:r>
            <a:r>
              <a:rPr lang="fr-FR" sz="1400" dirty="0" err="1">
                <a:latin typeface="Times New Roman" panose="02020603050405020304" pitchFamily="18" charset="0"/>
                <a:cs typeface="Times New Roman" panose="02020603050405020304" pitchFamily="18" charset="0"/>
              </a:rPr>
              <a:t>bind</a:t>
            </a:r>
            <a:r>
              <a:rPr lang="fr-FR" sz="1400" dirty="0">
                <a:latin typeface="Times New Roman" panose="02020603050405020304" pitchFamily="18" charset="0"/>
                <a:cs typeface="Times New Roman" panose="02020603050405020304" pitchFamily="18" charset="0"/>
              </a:rPr>
              <a:t> authentifie le client au sein du serveur. Le simple </a:t>
            </a:r>
            <a:r>
              <a:rPr lang="fr-FR" sz="1400" dirty="0" err="1">
                <a:latin typeface="Times New Roman" panose="02020603050405020304" pitchFamily="18" charset="0"/>
                <a:cs typeface="Times New Roman" panose="02020603050405020304" pitchFamily="18" charset="0"/>
              </a:rPr>
              <a:t>bind</a:t>
            </a:r>
            <a:r>
              <a:rPr lang="fr-FR" sz="1400" dirty="0">
                <a:latin typeface="Times New Roman" panose="02020603050405020304" pitchFamily="18" charset="0"/>
                <a:cs typeface="Times New Roman" panose="02020603050405020304" pitchFamily="18" charset="0"/>
              </a:rPr>
              <a:t> envoie le DN de l'utilisateur et son mot de passe en clair, c'est pourquoi la connexion doit être sécurisée par TLS. Le serveur vérifie le mot de passe en le comparant avec l'attribut </a:t>
            </a:r>
            <a:r>
              <a:rPr lang="fr-FR" sz="1400" dirty="0" err="1">
                <a:latin typeface="Times New Roman" panose="02020603050405020304" pitchFamily="18" charset="0"/>
                <a:cs typeface="Times New Roman" panose="02020603050405020304" pitchFamily="18" charset="0"/>
              </a:rPr>
              <a:t>userPassword</a:t>
            </a:r>
            <a:r>
              <a:rPr lang="fr-FR" sz="1400" dirty="0">
                <a:latin typeface="Times New Roman" panose="02020603050405020304" pitchFamily="18" charset="0"/>
                <a:cs typeface="Times New Roman" panose="02020603050405020304" pitchFamily="18" charset="0"/>
              </a:rPr>
              <a:t> (en général) de l'entrée correspondante. La valeur de l'attribut contenant le mot de passe commence avec le nom entre accolades de l'algorithme utilisé pour coder le mot de passe (par exemple : </a:t>
            </a:r>
            <a:r>
              <a:rPr lang="fr-FR" sz="1400" dirty="0" err="1">
                <a:latin typeface="Times New Roman" panose="02020603050405020304" pitchFamily="18" charset="0"/>
                <a:cs typeface="Times New Roman" panose="02020603050405020304" pitchFamily="18" charset="0"/>
              </a:rPr>
              <a:t>userPassword</a:t>
            </a:r>
            <a:r>
              <a:rPr lang="fr-FR" sz="1400" dirty="0">
                <a:latin typeface="Times New Roman" panose="02020603050405020304" pitchFamily="18" charset="0"/>
                <a:cs typeface="Times New Roman" panose="02020603050405020304" pitchFamily="18" charset="0"/>
              </a:rPr>
              <a:t>: {md5}aGZh5…).</a:t>
            </a:r>
          </a:p>
          <a:p>
            <a:pPr marL="0" indent="0" algn="just">
              <a:buNone/>
            </a:pPr>
            <a:r>
              <a:rPr lang="fr-FR" sz="1400" dirty="0">
                <a:latin typeface="Times New Roman" panose="02020603050405020304" pitchFamily="18" charset="0"/>
                <a:cs typeface="Times New Roman" panose="02020603050405020304" pitchFamily="18" charset="0"/>
              </a:rPr>
              <a:t>Le </a:t>
            </a:r>
            <a:r>
              <a:rPr lang="fr-FR" sz="1400" dirty="0" err="1">
                <a:latin typeface="Times New Roman" panose="02020603050405020304" pitchFamily="18" charset="0"/>
                <a:cs typeface="Times New Roman" panose="02020603050405020304" pitchFamily="18" charset="0"/>
              </a:rPr>
              <a:t>bind</a:t>
            </a:r>
            <a:r>
              <a:rPr lang="fr-FR" sz="1400" dirty="0">
                <a:latin typeface="Times New Roman" panose="02020603050405020304" pitchFamily="18" charset="0"/>
                <a:cs typeface="Times New Roman" panose="02020603050405020304" pitchFamily="18" charset="0"/>
              </a:rPr>
              <a:t> anonyme, c'est-à-dire sans fournir d'identifiant ni de mot de passe, met la connexion dans un état anonyme. Dès lors le client ne pourra plus effectuer certaines opérations sur tout ou une partie de l'annuaire, en fonction des ACL mises en place.</a:t>
            </a:r>
          </a:p>
          <a:p>
            <a:pPr marL="0" indent="0" algn="just">
              <a:buNone/>
            </a:pPr>
            <a:r>
              <a:rPr lang="fr-FR" sz="1400" dirty="0">
                <a:latin typeface="Times New Roman" panose="02020603050405020304" pitchFamily="18" charset="0"/>
                <a:cs typeface="Times New Roman" panose="02020603050405020304" pitchFamily="18" charset="0"/>
              </a:rPr>
              <a:t>Le SASL </a:t>
            </a:r>
            <a:r>
              <a:rPr lang="fr-FR" sz="1400" dirty="0" err="1">
                <a:latin typeface="Times New Roman" panose="02020603050405020304" pitchFamily="18" charset="0"/>
                <a:cs typeface="Times New Roman" panose="02020603050405020304" pitchFamily="18" charset="0"/>
              </a:rPr>
              <a:t>bind</a:t>
            </a:r>
            <a:r>
              <a:rPr lang="fr-FR" sz="1400" dirty="0">
                <a:latin typeface="Times New Roman" panose="02020603050405020304" pitchFamily="18" charset="0"/>
                <a:cs typeface="Times New Roman" panose="02020603050405020304" pitchFamily="18" charset="0"/>
              </a:rPr>
              <a:t> permet d'utiliser d'autres mécanismes d'authentification : Kerberos, certificat client, etc.</a:t>
            </a:r>
          </a:p>
          <a:p>
            <a:pPr marL="0" indent="0" algn="just">
              <a:buNone/>
            </a:pPr>
            <a:r>
              <a:rPr lang="fr-FR" sz="1400" dirty="0">
                <a:latin typeface="Times New Roman" panose="02020603050405020304" pitchFamily="18" charset="0"/>
                <a:cs typeface="Times New Roman" panose="02020603050405020304" pitchFamily="18" charset="0"/>
              </a:rPr>
              <a:t>L'étape de </a:t>
            </a:r>
            <a:r>
              <a:rPr lang="fr-FR" sz="1400" dirty="0" err="1">
                <a:latin typeface="Times New Roman" panose="02020603050405020304" pitchFamily="18" charset="0"/>
                <a:cs typeface="Times New Roman" panose="02020603050405020304" pitchFamily="18" charset="0"/>
              </a:rPr>
              <a:t>bind</a:t>
            </a:r>
            <a:r>
              <a:rPr lang="fr-FR" sz="1400" dirty="0">
                <a:latin typeface="Times New Roman" panose="02020603050405020304" pitchFamily="18" charset="0"/>
                <a:cs typeface="Times New Roman" panose="02020603050405020304" pitchFamily="18" charset="0"/>
              </a:rPr>
              <a:t> permet également au client et au serveur de se mettre d'accord sur la version du protocole à utiliser. En général la version 3 est utilisée. Il est même possible au serveur de refuser de communiquer avec des clients dans un protocole inférieur au sien.</a:t>
            </a:r>
          </a:p>
        </p:txBody>
      </p:sp>
    </p:spTree>
    <p:extLst>
      <p:ext uri="{BB962C8B-B14F-4D97-AF65-F5344CB8AC3E}">
        <p14:creationId xmlns:p14="http://schemas.microsoft.com/office/powerpoint/2010/main" val="960509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2" y="618518"/>
            <a:ext cx="10333135" cy="647574"/>
          </a:xfrm>
        </p:spPr>
        <p:txBody>
          <a:bodyPr/>
          <a:lstStyle/>
          <a:p>
            <a: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t>Systèmes de nommage : annuaires LDAP et service DNS (</a:t>
            </a:r>
            <a: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Opérations)</a:t>
            </a:r>
            <a:endParaRPr lang="fr-FR" dirty="0">
              <a:solidFill>
                <a:srgbClr val="0070C0"/>
              </a:solidFill>
            </a:endParaRPr>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717453" y="1266092"/>
            <a:ext cx="10986867" cy="4973390"/>
          </a:xfrm>
        </p:spPr>
        <p:txBody>
          <a:bodyPr>
            <a:noAutofit/>
          </a:bodyPr>
          <a:lstStyle/>
          <a:p>
            <a:pPr marL="0" indent="0" algn="just">
              <a:buNone/>
            </a:pPr>
            <a:r>
              <a:rPr lang="fr-FR" sz="1400" b="1" u="sng" dirty="0" err="1">
                <a:solidFill>
                  <a:srgbClr val="FF0000"/>
                </a:solidFill>
                <a:latin typeface="Times New Roman" panose="02020603050405020304" pitchFamily="18" charset="0"/>
                <a:cs typeface="Times New Roman" panose="02020603050405020304" pitchFamily="18" charset="0"/>
              </a:rPr>
              <a:t>StartTLS</a:t>
            </a:r>
            <a:endParaRPr lang="fr-FR" sz="1400" b="1" u="sng" dirty="0">
              <a:solidFill>
                <a:srgbClr val="FF0000"/>
              </a:solidFill>
              <a:latin typeface="Times New Roman" panose="02020603050405020304" pitchFamily="18" charset="0"/>
              <a:cs typeface="Times New Roman" panose="02020603050405020304" pitchFamily="18" charset="0"/>
            </a:endParaRPr>
          </a:p>
          <a:p>
            <a:pPr marL="0" indent="0" algn="just">
              <a:buNone/>
            </a:pPr>
            <a:r>
              <a:rPr lang="fr-FR" sz="1400" dirty="0">
                <a:latin typeface="Times New Roman" panose="02020603050405020304" pitchFamily="18" charset="0"/>
                <a:cs typeface="Times New Roman" panose="02020603050405020304" pitchFamily="18" charset="0"/>
              </a:rPr>
              <a:t>L'opération </a:t>
            </a:r>
            <a:r>
              <a:rPr lang="fr-FR" sz="1400" dirty="0" err="1">
                <a:latin typeface="Times New Roman" panose="02020603050405020304" pitchFamily="18" charset="0"/>
                <a:cs typeface="Times New Roman" panose="02020603050405020304" pitchFamily="18" charset="0"/>
              </a:rPr>
              <a:t>StartTLS</a:t>
            </a:r>
            <a:r>
              <a:rPr lang="fr-FR" sz="1400" dirty="0">
                <a:latin typeface="Times New Roman" panose="02020603050405020304" pitchFamily="18" charset="0"/>
                <a:cs typeface="Times New Roman" panose="02020603050405020304" pitchFamily="18" charset="0"/>
              </a:rPr>
              <a:t> établit une connexion sécurisée entre le client et le serveur en utilisant la technique TLS, héritière de SSL. Cette sécurisation opère sur deux points : la confidentialité (un tiers ne peut pas comprendre l'échange) et l'intégrité des données (les données sont validées par une signature). Pendant la négociation TLS, le serveur envoie son certificat X.509 au client pour prouver son identité. Le client peut répondre en envoyant son certificat mais l'identification du client est facultative. Il est généralement possible de configurer clients et serveurs pour savoir si les certificats sont facultatifs ou essentiels.</a:t>
            </a:r>
          </a:p>
          <a:p>
            <a:pPr marL="0" indent="0" algn="just">
              <a:buNone/>
            </a:pPr>
            <a:endParaRPr lang="fr-FR" sz="1400" dirty="0">
              <a:latin typeface="Times New Roman" panose="02020603050405020304" pitchFamily="18" charset="0"/>
              <a:cs typeface="Times New Roman" panose="02020603050405020304" pitchFamily="18" charset="0"/>
            </a:endParaRPr>
          </a:p>
          <a:p>
            <a:pPr marL="0" indent="0" algn="just">
              <a:buNone/>
            </a:pPr>
            <a:r>
              <a:rPr lang="fr-FR" sz="1400" dirty="0">
                <a:latin typeface="Times New Roman" panose="02020603050405020304" pitchFamily="18" charset="0"/>
                <a:cs typeface="Times New Roman" panose="02020603050405020304" pitchFamily="18" charset="0"/>
              </a:rPr>
              <a:t>Les serveurs prennent en charge généralement le protocole non standard « LDAPS » (LDAP over SSL). Ce protocole utilise le port 636 contrairement au TLS qui utilise le port 389 (le même que le LDAP non sécurisé). Le protocole LDAPS diffère du LDAP sur deux points :</a:t>
            </a:r>
          </a:p>
          <a:p>
            <a:pPr marL="0" indent="0" algn="just">
              <a:buNone/>
            </a:pPr>
            <a:endParaRPr lang="fr-FR" sz="1400" dirty="0">
              <a:latin typeface="Times New Roman" panose="02020603050405020304" pitchFamily="18" charset="0"/>
              <a:cs typeface="Times New Roman" panose="02020603050405020304" pitchFamily="18" charset="0"/>
            </a:endParaRPr>
          </a:p>
          <a:p>
            <a:pPr marL="0" indent="0" algn="just">
              <a:buNone/>
            </a:pPr>
            <a:r>
              <a:rPr lang="fr-FR" sz="1400" dirty="0">
                <a:latin typeface="Times New Roman" panose="02020603050405020304" pitchFamily="18" charset="0"/>
                <a:cs typeface="Times New Roman" panose="02020603050405020304" pitchFamily="18" charset="0"/>
              </a:rPr>
              <a:t>à la connexion, le client et le serveur établissent une connexion TLS avant que n'importe quelle autre commande LDAP ne soit envoyée (sans envoyer d'opération </a:t>
            </a:r>
            <a:r>
              <a:rPr lang="fr-FR" sz="1400" dirty="0" err="1">
                <a:latin typeface="Times New Roman" panose="02020603050405020304" pitchFamily="18" charset="0"/>
                <a:cs typeface="Times New Roman" panose="02020603050405020304" pitchFamily="18" charset="0"/>
              </a:rPr>
              <a:t>StartTLS</a:t>
            </a:r>
            <a:r>
              <a:rPr lang="fr-FR" sz="1400" dirty="0">
                <a:latin typeface="Times New Roman" panose="02020603050405020304" pitchFamily="18" charset="0"/>
                <a:cs typeface="Times New Roman" panose="02020603050405020304" pitchFamily="18" charset="0"/>
              </a:rPr>
              <a:t>),</a:t>
            </a:r>
          </a:p>
          <a:p>
            <a:pPr marL="0" indent="0" algn="just">
              <a:buNone/>
            </a:pPr>
            <a:r>
              <a:rPr lang="fr-FR" sz="1400" dirty="0">
                <a:latin typeface="Times New Roman" panose="02020603050405020304" pitchFamily="18" charset="0"/>
                <a:cs typeface="Times New Roman" panose="02020603050405020304" pitchFamily="18" charset="0"/>
              </a:rPr>
              <a:t>la connexion LDAPS doit être fermée lors de la clôture de TLS (alors qu'avec </a:t>
            </a:r>
            <a:r>
              <a:rPr lang="fr-FR" sz="1400" dirty="0" err="1">
                <a:latin typeface="Times New Roman" panose="02020603050405020304" pitchFamily="18" charset="0"/>
                <a:cs typeface="Times New Roman" panose="02020603050405020304" pitchFamily="18" charset="0"/>
              </a:rPr>
              <a:t>StartTLS</a:t>
            </a:r>
            <a:r>
              <a:rPr lang="fr-FR" sz="1400" dirty="0">
                <a:latin typeface="Times New Roman" panose="02020603050405020304" pitchFamily="18" charset="0"/>
                <a:cs typeface="Times New Roman" panose="02020603050405020304" pitchFamily="18" charset="0"/>
              </a:rPr>
              <a:t>, il est possible de passer d'une connexion sécurisée à une connexion non sécurisée, et inversement).</a:t>
            </a:r>
          </a:p>
        </p:txBody>
      </p:sp>
    </p:spTree>
    <p:extLst>
      <p:ext uri="{BB962C8B-B14F-4D97-AF65-F5344CB8AC3E}">
        <p14:creationId xmlns:p14="http://schemas.microsoft.com/office/powerpoint/2010/main" val="1313034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2" y="618518"/>
            <a:ext cx="10333135" cy="647574"/>
          </a:xfrm>
        </p:spPr>
        <p:txBody>
          <a:bodyPr/>
          <a:lstStyle/>
          <a:p>
            <a: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t>Systèmes de nommage : annuaires LDAP et service DNS (</a:t>
            </a:r>
            <a: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Opérations)</a:t>
            </a:r>
            <a:endParaRPr lang="fr-FR" dirty="0">
              <a:solidFill>
                <a:srgbClr val="0070C0"/>
              </a:solidFill>
            </a:endParaRPr>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814545" y="1264017"/>
            <a:ext cx="10986867" cy="4973390"/>
          </a:xfrm>
        </p:spPr>
        <p:txBody>
          <a:bodyPr>
            <a:noAutofit/>
          </a:bodyPr>
          <a:lstStyle/>
          <a:p>
            <a:pPr marL="0" indent="0" algn="just">
              <a:buNone/>
            </a:pPr>
            <a:r>
              <a:rPr lang="fr-FR" sz="1400" b="1" u="sng" dirty="0" err="1">
                <a:solidFill>
                  <a:srgbClr val="FF0000"/>
                </a:solidFill>
                <a:latin typeface="Times New Roman" panose="02020603050405020304" pitchFamily="18" charset="0"/>
                <a:cs typeface="Times New Roman" panose="02020603050405020304" pitchFamily="18" charset="0"/>
              </a:rPr>
              <a:t>Search</a:t>
            </a:r>
            <a:r>
              <a:rPr lang="fr-FR" sz="1400" b="1" u="sng" dirty="0">
                <a:solidFill>
                  <a:srgbClr val="FF0000"/>
                </a:solidFill>
                <a:latin typeface="Times New Roman" panose="02020603050405020304" pitchFamily="18" charset="0"/>
                <a:cs typeface="Times New Roman" panose="02020603050405020304" pitchFamily="18" charset="0"/>
              </a:rPr>
              <a:t> et Compare</a:t>
            </a:r>
          </a:p>
          <a:p>
            <a:pPr marL="0" indent="0" algn="just">
              <a:buNone/>
            </a:pPr>
            <a:r>
              <a:rPr lang="fr-FR" sz="1400" dirty="0">
                <a:latin typeface="Times New Roman" panose="02020603050405020304" pitchFamily="18" charset="0"/>
                <a:cs typeface="Times New Roman" panose="02020603050405020304" pitchFamily="18" charset="0"/>
              </a:rPr>
              <a:t>L'opération </a:t>
            </a:r>
            <a:r>
              <a:rPr lang="fr-FR" sz="1400" dirty="0" err="1">
                <a:latin typeface="Times New Roman" panose="02020603050405020304" pitchFamily="18" charset="0"/>
                <a:cs typeface="Times New Roman" panose="02020603050405020304" pitchFamily="18" charset="0"/>
              </a:rPr>
              <a:t>Search</a:t>
            </a:r>
            <a:r>
              <a:rPr lang="fr-FR" sz="1400" dirty="0">
                <a:latin typeface="Times New Roman" panose="02020603050405020304" pitchFamily="18" charset="0"/>
                <a:cs typeface="Times New Roman" panose="02020603050405020304" pitchFamily="18" charset="0"/>
              </a:rPr>
              <a:t> est utilisée à la fois pour faire une recherche et rapatrier des entrées. Ses paramètres sont :</a:t>
            </a:r>
          </a:p>
          <a:p>
            <a:pPr marL="0" indent="0" algn="just">
              <a:buNone/>
            </a:pPr>
            <a:r>
              <a:rPr lang="fr-FR" sz="1400" dirty="0" err="1">
                <a:latin typeface="Times New Roman" panose="02020603050405020304" pitchFamily="18" charset="0"/>
                <a:cs typeface="Times New Roman" panose="02020603050405020304" pitchFamily="18" charset="0"/>
              </a:rPr>
              <a:t>baseObject</a:t>
            </a:r>
            <a:r>
              <a:rPr lang="fr-FR" sz="1400" dirty="0">
                <a:latin typeface="Times New Roman" panose="02020603050405020304" pitchFamily="18" charset="0"/>
                <a:cs typeface="Times New Roman" panose="02020603050405020304" pitchFamily="18" charset="0"/>
              </a:rPr>
              <a:t> : le DN (</a:t>
            </a:r>
            <a:r>
              <a:rPr lang="fr-FR" sz="1400" dirty="0" err="1">
                <a:latin typeface="Times New Roman" panose="02020603050405020304" pitchFamily="18" charset="0"/>
                <a:cs typeface="Times New Roman" panose="02020603050405020304" pitchFamily="18" charset="0"/>
              </a:rPr>
              <a:t>Distinguished</a:t>
            </a:r>
            <a:r>
              <a:rPr lang="fr-FR" sz="1400" dirty="0">
                <a:latin typeface="Times New Roman" panose="02020603050405020304" pitchFamily="18" charset="0"/>
                <a:cs typeface="Times New Roman" panose="02020603050405020304" pitchFamily="18" charset="0"/>
              </a:rPr>
              <a:t> Name) de l'entrée à partir de laquelle effectuer la recherche ;</a:t>
            </a:r>
          </a:p>
          <a:p>
            <a:pPr marL="0" indent="0" algn="just">
              <a:buNone/>
            </a:pPr>
            <a:r>
              <a:rPr lang="fr-FR" sz="1400" dirty="0">
                <a:latin typeface="Times New Roman" panose="02020603050405020304" pitchFamily="18" charset="0"/>
                <a:cs typeface="Times New Roman" panose="02020603050405020304" pitchFamily="18" charset="0"/>
              </a:rPr>
              <a:t>scope : base pour l'entrée </a:t>
            </a:r>
            <a:r>
              <a:rPr lang="fr-FR" sz="1400" dirty="0" err="1">
                <a:latin typeface="Times New Roman" panose="02020603050405020304" pitchFamily="18" charset="0"/>
                <a:cs typeface="Times New Roman" panose="02020603050405020304" pitchFamily="18" charset="0"/>
              </a:rPr>
              <a:t>baseObject</a:t>
            </a:r>
            <a:r>
              <a:rPr lang="fr-FR" sz="1400" dirty="0">
                <a:latin typeface="Times New Roman" panose="02020603050405020304" pitchFamily="18" charset="0"/>
                <a:cs typeface="Times New Roman" panose="02020603050405020304" pitchFamily="18" charset="0"/>
              </a:rPr>
              <a:t> elle-même, one pour effectuer une recherche au niveau des entrées immédiatement rattachées au </a:t>
            </a:r>
            <a:r>
              <a:rPr lang="fr-FR" sz="1400" dirty="0" err="1">
                <a:latin typeface="Times New Roman" panose="02020603050405020304" pitchFamily="18" charset="0"/>
                <a:cs typeface="Times New Roman" panose="02020603050405020304" pitchFamily="18" charset="0"/>
              </a:rPr>
              <a:t>baseObject</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sub</a:t>
            </a:r>
            <a:r>
              <a:rPr lang="fr-FR" sz="1400" dirty="0">
                <a:latin typeface="Times New Roman" panose="02020603050405020304" pitchFamily="18" charset="0"/>
                <a:cs typeface="Times New Roman" panose="02020603050405020304" pitchFamily="18" charset="0"/>
              </a:rPr>
              <a:t> pour une recherche dans le sous-arbre de l'entrée ;</a:t>
            </a:r>
          </a:p>
          <a:p>
            <a:pPr marL="0" indent="0" algn="just">
              <a:buNone/>
            </a:pPr>
            <a:r>
              <a:rPr lang="fr-FR" sz="1400" dirty="0" err="1">
                <a:latin typeface="Times New Roman" panose="02020603050405020304" pitchFamily="18" charset="0"/>
                <a:cs typeface="Times New Roman" panose="02020603050405020304" pitchFamily="18" charset="0"/>
              </a:rPr>
              <a:t>filter</a:t>
            </a:r>
            <a:r>
              <a:rPr lang="fr-FR" sz="1400" dirty="0">
                <a:latin typeface="Times New Roman" panose="02020603050405020304" pitchFamily="18" charset="0"/>
                <a:cs typeface="Times New Roman" panose="02020603050405020304" pitchFamily="18" charset="0"/>
              </a:rPr>
              <a:t> : les critères qui déterminent si une entrée fait partie des résultats ou non, par exemple (&amp;(</a:t>
            </a:r>
            <a:r>
              <a:rPr lang="fr-FR" sz="1400" dirty="0" err="1">
                <a:latin typeface="Times New Roman" panose="02020603050405020304" pitchFamily="18" charset="0"/>
                <a:cs typeface="Times New Roman" panose="02020603050405020304" pitchFamily="18" charset="0"/>
              </a:rPr>
              <a:t>objectClass</a:t>
            </a:r>
            <a:r>
              <a:rPr lang="fr-FR" sz="1400" dirty="0">
                <a:latin typeface="Times New Roman" panose="02020603050405020304" pitchFamily="18" charset="0"/>
                <a:cs typeface="Times New Roman" panose="02020603050405020304" pitchFamily="18" charset="0"/>
              </a:rPr>
              <a:t>=</a:t>
            </a:r>
            <a:r>
              <a:rPr lang="fr-FR" sz="1400" dirty="0" err="1">
                <a:latin typeface="Times New Roman" panose="02020603050405020304" pitchFamily="18" charset="0"/>
                <a:cs typeface="Times New Roman" panose="02020603050405020304" pitchFamily="18" charset="0"/>
              </a:rPr>
              <a:t>person</a:t>
            </a:r>
            <a:r>
              <a:rPr lang="fr-FR" sz="1400" dirty="0">
                <a:latin typeface="Times New Roman" panose="02020603050405020304" pitchFamily="18" charset="0"/>
                <a:cs typeface="Times New Roman" panose="02020603050405020304" pitchFamily="18" charset="0"/>
              </a:rPr>
              <a:t>)(|(</a:t>
            </a:r>
            <a:r>
              <a:rPr lang="fr-FR" sz="1400" dirty="0" err="1">
                <a:latin typeface="Times New Roman" panose="02020603050405020304" pitchFamily="18" charset="0"/>
                <a:cs typeface="Times New Roman" panose="02020603050405020304" pitchFamily="18" charset="0"/>
              </a:rPr>
              <a:t>givenName</a:t>
            </a:r>
            <a:r>
              <a:rPr lang="fr-FR" sz="1400" dirty="0">
                <a:latin typeface="Times New Roman" panose="02020603050405020304" pitchFamily="18" charset="0"/>
                <a:cs typeface="Times New Roman" panose="02020603050405020304" pitchFamily="18" charset="0"/>
              </a:rPr>
              <a:t>=John)(mail=</a:t>
            </a:r>
            <a:r>
              <a:rPr lang="fr-FR" sz="1400" dirty="0" err="1">
                <a:latin typeface="Times New Roman" panose="02020603050405020304" pitchFamily="18" charset="0"/>
                <a:cs typeface="Times New Roman" panose="02020603050405020304" pitchFamily="18" charset="0"/>
              </a:rPr>
              <a:t>john</a:t>
            </a:r>
            <a:r>
              <a:rPr lang="fr-FR" sz="1400" dirty="0">
                <a:latin typeface="Times New Roman" panose="02020603050405020304" pitchFamily="18" charset="0"/>
                <a:cs typeface="Times New Roman" panose="02020603050405020304" pitchFamily="18" charset="0"/>
              </a:rPr>
              <a:t>*))) - recherche les personnes qui ont pour prénom John ou dont le courriel commence par </a:t>
            </a:r>
            <a:r>
              <a:rPr lang="fr-FR" sz="1400" dirty="0" err="1">
                <a:latin typeface="Times New Roman" panose="02020603050405020304" pitchFamily="18" charset="0"/>
                <a:cs typeface="Times New Roman" panose="02020603050405020304" pitchFamily="18" charset="0"/>
              </a:rPr>
              <a:t>john</a:t>
            </a:r>
            <a:r>
              <a:rPr lang="fr-FR" sz="1400" dirty="0">
                <a:latin typeface="Times New Roman" panose="02020603050405020304" pitchFamily="18" charset="0"/>
                <a:cs typeface="Times New Roman" panose="02020603050405020304" pitchFamily="18" charset="0"/>
              </a:rPr>
              <a:t> ;</a:t>
            </a:r>
          </a:p>
          <a:p>
            <a:pPr marL="0" indent="0" algn="just">
              <a:buNone/>
            </a:pPr>
            <a:r>
              <a:rPr lang="fr-FR" sz="1400" dirty="0" err="1">
                <a:latin typeface="Times New Roman" panose="02020603050405020304" pitchFamily="18" charset="0"/>
                <a:cs typeface="Times New Roman" panose="02020603050405020304" pitchFamily="18" charset="0"/>
              </a:rPr>
              <a:t>derefAliases</a:t>
            </a:r>
            <a:r>
              <a:rPr lang="fr-FR" sz="1400" dirty="0">
                <a:latin typeface="Times New Roman" panose="02020603050405020304" pitchFamily="18" charset="0"/>
                <a:cs typeface="Times New Roman" panose="02020603050405020304" pitchFamily="18" charset="0"/>
              </a:rPr>
              <a:t> : indique si la recherche doit suivre les alias dans les entrées (entrée qui font référence à d'autres entrées) ;</a:t>
            </a:r>
          </a:p>
          <a:p>
            <a:pPr marL="0" indent="0" algn="just">
              <a:buNone/>
            </a:pPr>
            <a:r>
              <a:rPr lang="fr-FR" sz="1400" dirty="0" err="1">
                <a:latin typeface="Times New Roman" panose="02020603050405020304" pitchFamily="18" charset="0"/>
                <a:cs typeface="Times New Roman" panose="02020603050405020304" pitchFamily="18" charset="0"/>
              </a:rPr>
              <a:t>attributes</a:t>
            </a:r>
            <a:r>
              <a:rPr lang="fr-FR" sz="1400" dirty="0">
                <a:latin typeface="Times New Roman" panose="02020603050405020304" pitchFamily="18" charset="0"/>
                <a:cs typeface="Times New Roman" panose="02020603050405020304" pitchFamily="18" charset="0"/>
              </a:rPr>
              <a:t> : liste des attributs à ramener à l'issue de la recherche ;</a:t>
            </a:r>
          </a:p>
          <a:p>
            <a:pPr marL="0" indent="0" algn="just">
              <a:buNone/>
            </a:pPr>
            <a:r>
              <a:rPr lang="fr-FR" sz="1400" dirty="0" err="1">
                <a:latin typeface="Times New Roman" panose="02020603050405020304" pitchFamily="18" charset="0"/>
                <a:cs typeface="Times New Roman" panose="02020603050405020304" pitchFamily="18" charset="0"/>
              </a:rPr>
              <a:t>sizeLimit</a:t>
            </a:r>
            <a:r>
              <a:rPr lang="fr-FR" sz="1400" dirty="0">
                <a:latin typeface="Times New Roman" panose="02020603050405020304" pitchFamily="18" charset="0"/>
                <a:cs typeface="Times New Roman" panose="02020603050405020304" pitchFamily="18" charset="0"/>
              </a:rPr>
              <a:t> : limitation du nombre d'entrées ramenées à l'issue de la recherche ;</a:t>
            </a:r>
          </a:p>
          <a:p>
            <a:pPr marL="0" indent="0" algn="just">
              <a:buNone/>
            </a:pPr>
            <a:r>
              <a:rPr lang="fr-FR" sz="1400" dirty="0" err="1">
                <a:latin typeface="Times New Roman" panose="02020603050405020304" pitchFamily="18" charset="0"/>
                <a:cs typeface="Times New Roman" panose="02020603050405020304" pitchFamily="18" charset="0"/>
              </a:rPr>
              <a:t>timeLimit</a:t>
            </a:r>
            <a:r>
              <a:rPr lang="fr-FR" sz="1400" dirty="0">
                <a:latin typeface="Times New Roman" panose="02020603050405020304" pitchFamily="18" charset="0"/>
                <a:cs typeface="Times New Roman" panose="02020603050405020304" pitchFamily="18" charset="0"/>
              </a:rPr>
              <a:t> : limitation du délai de recherche, exprimé en secondes ;</a:t>
            </a:r>
          </a:p>
          <a:p>
            <a:pPr marL="0" indent="0" algn="just">
              <a:buNone/>
            </a:pPr>
            <a:r>
              <a:rPr lang="fr-FR" sz="1400" dirty="0" err="1">
                <a:latin typeface="Times New Roman" panose="02020603050405020304" pitchFamily="18" charset="0"/>
                <a:cs typeface="Times New Roman" panose="02020603050405020304" pitchFamily="18" charset="0"/>
              </a:rPr>
              <a:t>typesOnly</a:t>
            </a:r>
            <a:r>
              <a:rPr lang="fr-FR" sz="1400" dirty="0">
                <a:latin typeface="Times New Roman" panose="02020603050405020304" pitchFamily="18" charset="0"/>
                <a:cs typeface="Times New Roman" panose="02020603050405020304" pitchFamily="18" charset="0"/>
              </a:rPr>
              <a:t> : ne renvoie que les types d'attribut et non les valeurs.</a:t>
            </a:r>
          </a:p>
          <a:p>
            <a:pPr marL="0" indent="0" algn="just">
              <a:buNone/>
            </a:pPr>
            <a:r>
              <a:rPr lang="fr-FR" sz="1400" dirty="0">
                <a:latin typeface="Times New Roman" panose="02020603050405020304" pitchFamily="18" charset="0"/>
                <a:cs typeface="Times New Roman" panose="02020603050405020304" pitchFamily="18" charset="0"/>
              </a:rPr>
              <a:t>Le serveur renvoie les entrées qui correspondent, suivies par le code retour de la commande (code de retour).</a:t>
            </a:r>
          </a:p>
          <a:p>
            <a:pPr marL="0" indent="0" algn="just">
              <a:buNone/>
            </a:pPr>
            <a:r>
              <a:rPr lang="fr-FR" sz="1400" dirty="0">
                <a:latin typeface="Times New Roman" panose="02020603050405020304" pitchFamily="18" charset="0"/>
                <a:cs typeface="Times New Roman" panose="02020603050405020304" pitchFamily="18" charset="0"/>
              </a:rPr>
              <a:t>L'opération Compare prend en argument un DN, un nom d'attribut et une valeur d'attribut, puis vérifie si l'entrée correspondante contient bien un attribut ayant cette valeur.</a:t>
            </a:r>
          </a:p>
          <a:p>
            <a:pPr marL="0" indent="0" algn="just">
              <a:buNone/>
            </a:pPr>
            <a:endParaRPr lang="fr-FR" sz="1400" dirty="0">
              <a:latin typeface="Times New Roman" panose="02020603050405020304" pitchFamily="18" charset="0"/>
              <a:cs typeface="Times New Roman" panose="02020603050405020304" pitchFamily="18" charset="0"/>
            </a:endParaRPr>
          </a:p>
          <a:p>
            <a:pPr marL="0" indent="0" algn="just">
              <a:buNone/>
            </a:pPr>
            <a:endParaRPr lang="fr-F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3134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2" y="618518"/>
            <a:ext cx="10333135" cy="647574"/>
          </a:xfrm>
        </p:spPr>
        <p:txBody>
          <a:bodyPr/>
          <a:lstStyle/>
          <a:p>
            <a: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t>Systèmes de nommage : annuaires LDAP et service DNS (</a:t>
            </a:r>
            <a: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Opérations)</a:t>
            </a:r>
            <a:endParaRPr lang="fr-FR" dirty="0">
              <a:solidFill>
                <a:srgbClr val="0070C0"/>
              </a:solidFill>
            </a:endParaRPr>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717453" y="1266092"/>
            <a:ext cx="10986867" cy="4973390"/>
          </a:xfrm>
        </p:spPr>
        <p:txBody>
          <a:bodyPr>
            <a:noAutofit/>
          </a:bodyPr>
          <a:lstStyle/>
          <a:p>
            <a:pPr marL="0" indent="0" algn="just">
              <a:buNone/>
            </a:pPr>
            <a:r>
              <a:rPr lang="fr-FR" sz="1400" b="1" u="sng" dirty="0">
                <a:solidFill>
                  <a:srgbClr val="FF0000"/>
                </a:solidFill>
                <a:latin typeface="Times New Roman" panose="02020603050405020304" pitchFamily="18" charset="0"/>
                <a:cs typeface="Times New Roman" panose="02020603050405020304" pitchFamily="18" charset="0"/>
              </a:rPr>
              <a:t>Mise à jour</a:t>
            </a:r>
          </a:p>
          <a:p>
            <a:pPr marL="0" indent="0" algn="just">
              <a:buNone/>
            </a:pPr>
            <a:r>
              <a:rPr lang="fr-FR" sz="1400" dirty="0">
                <a:latin typeface="Times New Roman" panose="02020603050405020304" pitchFamily="18" charset="0"/>
                <a:cs typeface="Times New Roman" panose="02020603050405020304" pitchFamily="18" charset="0"/>
              </a:rPr>
              <a:t>Les opérations de mise à jour </a:t>
            </a:r>
            <a:r>
              <a:rPr lang="fr-FR" sz="1400" dirty="0" err="1">
                <a:latin typeface="Times New Roman" panose="02020603050405020304" pitchFamily="18" charset="0"/>
                <a:cs typeface="Times New Roman" panose="02020603050405020304" pitchFamily="18" charset="0"/>
              </a:rPr>
              <a:t>Add</a:t>
            </a:r>
            <a:r>
              <a:rPr lang="fr-FR" sz="1400" dirty="0">
                <a:latin typeface="Times New Roman" panose="02020603050405020304" pitchFamily="18" charset="0"/>
                <a:cs typeface="Times New Roman" panose="02020603050405020304" pitchFamily="18" charset="0"/>
              </a:rPr>
              <a:t> (ajout), </a:t>
            </a:r>
            <a:r>
              <a:rPr lang="fr-FR" sz="1400" dirty="0" err="1">
                <a:latin typeface="Times New Roman" panose="02020603050405020304" pitchFamily="18" charset="0"/>
                <a:cs typeface="Times New Roman" panose="02020603050405020304" pitchFamily="18" charset="0"/>
              </a:rPr>
              <a:t>Delete</a:t>
            </a:r>
            <a:r>
              <a:rPr lang="fr-FR" sz="1400" dirty="0">
                <a:latin typeface="Times New Roman" panose="02020603050405020304" pitchFamily="18" charset="0"/>
                <a:cs typeface="Times New Roman" panose="02020603050405020304" pitchFamily="18" charset="0"/>
              </a:rPr>
              <a:t> (suppression), </a:t>
            </a:r>
            <a:r>
              <a:rPr lang="fr-FR" sz="1400" dirty="0" err="1">
                <a:latin typeface="Times New Roman" panose="02020603050405020304" pitchFamily="18" charset="0"/>
                <a:cs typeface="Times New Roman" panose="02020603050405020304" pitchFamily="18" charset="0"/>
              </a:rPr>
              <a:t>Modify</a:t>
            </a:r>
            <a:r>
              <a:rPr lang="fr-FR" sz="1400" dirty="0">
                <a:latin typeface="Times New Roman" panose="02020603050405020304" pitchFamily="18" charset="0"/>
                <a:cs typeface="Times New Roman" panose="02020603050405020304" pitchFamily="18" charset="0"/>
              </a:rPr>
              <a:t> (modification) prennent en argument le DN de l'entrée à mettre à jour.</a:t>
            </a:r>
          </a:p>
          <a:p>
            <a:pPr marL="0" indent="0" algn="just">
              <a:buNone/>
            </a:pPr>
            <a:r>
              <a:rPr lang="fr-FR" sz="1400" dirty="0">
                <a:latin typeface="Times New Roman" panose="02020603050405020304" pitchFamily="18" charset="0"/>
                <a:cs typeface="Times New Roman" panose="02020603050405020304" pitchFamily="18" charset="0"/>
              </a:rPr>
              <a:t>La modification a besoin en plus de la liste des attributs à modifier ainsi que la modification à apporter : suppression de l'attribut ou de certaines valeurs de l'attribut (les attributs peuvent être </a:t>
            </a:r>
            <a:r>
              <a:rPr lang="fr-FR" sz="1400" dirty="0" err="1">
                <a:latin typeface="Times New Roman" panose="02020603050405020304" pitchFamily="18" charset="0"/>
                <a:cs typeface="Times New Roman" panose="02020603050405020304" pitchFamily="18" charset="0"/>
              </a:rPr>
              <a:t>multi-valués</a:t>
            </a:r>
            <a:r>
              <a:rPr lang="fr-FR" sz="1400" dirty="0">
                <a:latin typeface="Times New Roman" panose="02020603050405020304" pitchFamily="18" charset="0"/>
                <a:cs typeface="Times New Roman" panose="02020603050405020304" pitchFamily="18" charset="0"/>
              </a:rPr>
              <a:t>), ajout d'une valeur, remplacement d'une valeur.</a:t>
            </a:r>
          </a:p>
          <a:p>
            <a:pPr marL="0" indent="0" algn="just">
              <a:buNone/>
            </a:pPr>
            <a:r>
              <a:rPr lang="fr-FR" sz="1400" dirty="0">
                <a:latin typeface="Times New Roman" panose="02020603050405020304" pitchFamily="18" charset="0"/>
                <a:cs typeface="Times New Roman" panose="02020603050405020304" pitchFamily="18" charset="0"/>
              </a:rPr>
              <a:t>L'ajout d'une entrée peut également contenir une liste d'attributs et de valeurs à associer avec l'entrée.</a:t>
            </a:r>
          </a:p>
          <a:p>
            <a:pPr marL="0" indent="0" algn="just">
              <a:buNone/>
            </a:pPr>
            <a:r>
              <a:rPr lang="fr-FR" sz="1400" dirty="0">
                <a:latin typeface="Times New Roman" panose="02020603050405020304" pitchFamily="18" charset="0"/>
                <a:cs typeface="Times New Roman" panose="02020603050405020304" pitchFamily="18" charset="0"/>
              </a:rPr>
              <a:t>La modification de DN (déplacement/renommage) prend en argument le RDN de l'entrée et, de façon facultative, le DN du nouveau parent, ainsi qu'un marqueur qui indique s'il faut ou non effacer l'ancien RDN. La prise en charge du renommage d'un sous-arbre en entier dépend des serveurs.</a:t>
            </a:r>
          </a:p>
          <a:p>
            <a:pPr marL="0" indent="0" algn="just">
              <a:buNone/>
            </a:pPr>
            <a:r>
              <a:rPr lang="fr-FR" sz="1400" dirty="0">
                <a:latin typeface="Times New Roman" panose="02020603050405020304" pitchFamily="18" charset="0"/>
                <a:cs typeface="Times New Roman" panose="02020603050405020304" pitchFamily="18" charset="0"/>
              </a:rPr>
              <a:t>Une opération de mise à jour est atomique, c'est-à-dire que les autres opérations verront soit la nouvelle entrée soit l'ancienne. Toutefois, le protocole LDAP ne définit pas de principe de transaction, ce qui permet à plusieurs clients de modifier une entrée en même temps. Cependant, les serveurs peuvent utiliser des extensions pour le supporter.</a:t>
            </a:r>
          </a:p>
        </p:txBody>
      </p:sp>
    </p:spTree>
    <p:extLst>
      <p:ext uri="{BB962C8B-B14F-4D97-AF65-F5344CB8AC3E}">
        <p14:creationId xmlns:p14="http://schemas.microsoft.com/office/powerpoint/2010/main" val="214663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3" y="618518"/>
            <a:ext cx="9905998" cy="647574"/>
          </a:xfrm>
        </p:spPr>
        <p:txBody>
          <a:bodyPr/>
          <a:lstStyle/>
          <a:p>
            <a:r>
              <a:rPr lang="fr-FR" sz="1800" dirty="0">
                <a:solidFill>
                  <a:srgbClr val="0070C0"/>
                </a:solidFill>
                <a:effectLst/>
                <a:latin typeface="Times New Roman" panose="02020603050405020304" pitchFamily="18" charset="0"/>
                <a:ea typeface="Times New Roman" panose="02020603050405020304" pitchFamily="18" charset="0"/>
              </a:rPr>
              <a:t>Stockage réseau iSCSI (Introduction)</a:t>
            </a:r>
            <a:endParaRPr lang="fr-FR" dirty="0">
              <a:solidFill>
                <a:srgbClr val="0070C0"/>
              </a:solidFill>
            </a:endParaRPr>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1141413" y="1406884"/>
            <a:ext cx="7116322" cy="4832598"/>
          </a:xfrm>
        </p:spPr>
        <p:txBody>
          <a:bodyPr>
            <a:normAutofit fontScale="77500" lnSpcReduction="20000"/>
          </a:bodyPr>
          <a:lstStyle/>
          <a:p>
            <a:pPr algn="just"/>
            <a:r>
              <a:rPr lang="fr-FR" sz="1900" dirty="0">
                <a:latin typeface="Times New Roman" panose="02020603050405020304" pitchFamily="18" charset="0"/>
                <a:cs typeface="Times New Roman" panose="02020603050405020304" pitchFamily="18" charset="0"/>
              </a:rPr>
              <a:t>iSCSI (Internet Small Computer System Interface) est un protocole de stockage en réseau basé sur le protocole IP destiné à relier les installations de stockage de données.</a:t>
            </a:r>
          </a:p>
          <a:p>
            <a:pPr algn="just"/>
            <a:endParaRPr lang="fr-FR" sz="1900" dirty="0">
              <a:latin typeface="Times New Roman" panose="02020603050405020304" pitchFamily="18" charset="0"/>
              <a:cs typeface="Times New Roman" panose="02020603050405020304" pitchFamily="18" charset="0"/>
            </a:endParaRPr>
          </a:p>
          <a:p>
            <a:pPr algn="just"/>
            <a:r>
              <a:rPr lang="fr-FR" sz="1900" dirty="0">
                <a:latin typeface="Times New Roman" panose="02020603050405020304" pitchFamily="18" charset="0"/>
                <a:cs typeface="Times New Roman" panose="02020603050405020304" pitchFamily="18" charset="0"/>
              </a:rPr>
              <a:t>Il est utilisé pour faciliter les transferts de données sur les intranets et gérer le stockage sur de longues distances. </a:t>
            </a:r>
          </a:p>
          <a:p>
            <a:pPr algn="just"/>
            <a:r>
              <a:rPr lang="fr-FR" sz="1900" dirty="0">
                <a:latin typeface="Times New Roman" panose="02020603050405020304" pitchFamily="18" charset="0"/>
                <a:cs typeface="Times New Roman" panose="02020603050405020304" pitchFamily="18" charset="0"/>
              </a:rPr>
              <a:t>Il peut être utilisé pour transmettre des données sur des réseaux locaux (LAN), réseaux étendus (WAN) ou Internet et peut permettre d'être indépendant sur l'emplacement physique du stockage ou de la récupération de données. </a:t>
            </a:r>
          </a:p>
          <a:p>
            <a:pPr algn="just"/>
            <a:r>
              <a:rPr lang="fr-FR" sz="1900" dirty="0">
                <a:latin typeface="Times New Roman" panose="02020603050405020304" pitchFamily="18" charset="0"/>
                <a:cs typeface="Times New Roman" panose="02020603050405020304" pitchFamily="18" charset="0"/>
              </a:rPr>
              <a:t>Le protocole permet aux clients (appelés initiateurs) d'envoyer des commandes SCSI (CDB) à des périphériques de stockage SCSI (</a:t>
            </a:r>
            <a:r>
              <a:rPr lang="fr-FR" sz="1900" dirty="0" err="1">
                <a:latin typeface="Times New Roman" panose="02020603050405020304" pitchFamily="18" charset="0"/>
                <a:cs typeface="Times New Roman" panose="02020603050405020304" pitchFamily="18" charset="0"/>
              </a:rPr>
              <a:t>targets</a:t>
            </a:r>
            <a:r>
              <a:rPr lang="fr-FR" sz="1900" dirty="0">
                <a:latin typeface="Times New Roman" panose="02020603050405020304" pitchFamily="18" charset="0"/>
                <a:cs typeface="Times New Roman" panose="02020603050405020304" pitchFamily="18" charset="0"/>
              </a:rPr>
              <a:t>) sur des serveurs distants. Il s'agit d'un protocole de SAN (Storage Area Network), qui permet de rassembler les ressources de stockage dans un centre de données tout en donnant l'illusion que le stockage est local.</a:t>
            </a:r>
          </a:p>
          <a:p>
            <a:pPr algn="just"/>
            <a:endParaRPr lang="fr-FR" sz="1900" dirty="0">
              <a:latin typeface="Times New Roman" panose="02020603050405020304" pitchFamily="18" charset="0"/>
              <a:cs typeface="Times New Roman" panose="02020603050405020304" pitchFamily="18" charset="0"/>
            </a:endParaRPr>
          </a:p>
          <a:p>
            <a:pPr algn="just"/>
            <a:r>
              <a:rPr lang="fr-FR" sz="1900" dirty="0">
                <a:latin typeface="Times New Roman" panose="02020603050405020304" pitchFamily="18" charset="0"/>
                <a:cs typeface="Times New Roman" panose="02020603050405020304" pitchFamily="18" charset="0"/>
              </a:rPr>
              <a:t>Contrairement au fibre </a:t>
            </a:r>
            <a:r>
              <a:rPr lang="fr-FR" sz="1900" dirty="0" err="1">
                <a:latin typeface="Times New Roman" panose="02020603050405020304" pitchFamily="18" charset="0"/>
                <a:cs typeface="Times New Roman" panose="02020603050405020304" pitchFamily="18" charset="0"/>
              </a:rPr>
              <a:t>channel</a:t>
            </a:r>
            <a:r>
              <a:rPr lang="fr-FR" sz="1900" dirty="0">
                <a:latin typeface="Times New Roman" panose="02020603050405020304" pitchFamily="18" charset="0"/>
                <a:cs typeface="Times New Roman" panose="02020603050405020304" pitchFamily="18" charset="0"/>
              </a:rPr>
              <a:t>, qui nécessite une infrastructure matérielle dédiée, iSCSI peut s'utiliser en conservant une infrastructure existante.</a:t>
            </a:r>
            <a:endParaRPr lang="fr-FR" dirty="0"/>
          </a:p>
        </p:txBody>
      </p:sp>
      <p:pic>
        <p:nvPicPr>
          <p:cNvPr id="4" name="Picture 2" descr="undefined">
            <a:extLst>
              <a:ext uri="{FF2B5EF4-FFF2-40B4-BE49-F238E27FC236}">
                <a16:creationId xmlns:a16="http://schemas.microsoft.com/office/drawing/2014/main" id="{BCC68551-C463-4A06-3C60-3EFAFF8D5A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9088" y="2044578"/>
            <a:ext cx="3551653" cy="319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284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2" y="618518"/>
            <a:ext cx="10333135" cy="647574"/>
          </a:xfrm>
        </p:spPr>
        <p:txBody>
          <a:bodyPr/>
          <a:lstStyle/>
          <a:p>
            <a: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t>Systèmes de nommage : annuaires LDAP et service DNS (</a:t>
            </a:r>
            <a: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Opérations)</a:t>
            </a:r>
            <a:endParaRPr lang="fr-FR" dirty="0">
              <a:solidFill>
                <a:srgbClr val="0070C0"/>
              </a:solidFill>
            </a:endParaRPr>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717453" y="1266092"/>
            <a:ext cx="10986867" cy="4973390"/>
          </a:xfrm>
        </p:spPr>
        <p:txBody>
          <a:bodyPr>
            <a:noAutofit/>
          </a:bodyPr>
          <a:lstStyle/>
          <a:p>
            <a:pPr marL="0" indent="0" algn="just">
              <a:buNone/>
            </a:pPr>
            <a:r>
              <a:rPr lang="fr-FR" sz="1400" b="1" u="sng" dirty="0">
                <a:solidFill>
                  <a:srgbClr val="FF0000"/>
                </a:solidFill>
                <a:latin typeface="Times New Roman" panose="02020603050405020304" pitchFamily="18" charset="0"/>
                <a:cs typeface="Times New Roman" panose="02020603050405020304" pitchFamily="18" charset="0"/>
              </a:rPr>
              <a:t>Opérations étendues</a:t>
            </a:r>
          </a:p>
          <a:p>
            <a:pPr marL="0" indent="0" algn="just">
              <a:buNone/>
            </a:pPr>
            <a:r>
              <a:rPr lang="fr-FR" sz="1400" dirty="0">
                <a:latin typeface="Times New Roman" panose="02020603050405020304" pitchFamily="18" charset="0"/>
                <a:cs typeface="Times New Roman" panose="02020603050405020304" pitchFamily="18" charset="0"/>
              </a:rPr>
              <a:t>Les opérations étendues sont des opérations génériques qui permettent de définir de nouvelles opérations. Par exemple les opérations Cancel, </a:t>
            </a:r>
            <a:r>
              <a:rPr lang="fr-FR" sz="1400" dirty="0" err="1">
                <a:latin typeface="Times New Roman" panose="02020603050405020304" pitchFamily="18" charset="0"/>
                <a:cs typeface="Times New Roman" panose="02020603050405020304" pitchFamily="18" charset="0"/>
              </a:rPr>
              <a:t>Password</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Modify</a:t>
            </a:r>
            <a:r>
              <a:rPr lang="fr-FR" sz="1400" dirty="0">
                <a:latin typeface="Times New Roman" panose="02020603050405020304" pitchFamily="18" charset="0"/>
                <a:cs typeface="Times New Roman" panose="02020603050405020304" pitchFamily="18" charset="0"/>
              </a:rPr>
              <a:t> et </a:t>
            </a:r>
            <a:r>
              <a:rPr lang="fr-FR" sz="1400" dirty="0" err="1">
                <a:latin typeface="Times New Roman" panose="02020603050405020304" pitchFamily="18" charset="0"/>
                <a:cs typeface="Times New Roman" panose="02020603050405020304" pitchFamily="18" charset="0"/>
              </a:rPr>
              <a:t>StartTLS</a:t>
            </a:r>
            <a:r>
              <a:rPr lang="fr-FR" sz="1400" dirty="0">
                <a:latin typeface="Times New Roman" panose="02020603050405020304" pitchFamily="18" charset="0"/>
                <a:cs typeface="Times New Roman" panose="02020603050405020304" pitchFamily="18" charset="0"/>
              </a:rPr>
              <a:t>.</a:t>
            </a:r>
          </a:p>
          <a:p>
            <a:pPr marL="0" indent="0" algn="just">
              <a:buNone/>
            </a:pPr>
            <a:r>
              <a:rPr lang="fr-FR" sz="1400" b="1" u="sng" dirty="0">
                <a:solidFill>
                  <a:srgbClr val="FF0000"/>
                </a:solidFill>
                <a:latin typeface="Times New Roman" panose="02020603050405020304" pitchFamily="18" charset="0"/>
                <a:cs typeface="Times New Roman" panose="02020603050405020304" pitchFamily="18" charset="0"/>
              </a:rPr>
              <a:t>Abandon</a:t>
            </a:r>
          </a:p>
          <a:p>
            <a:pPr marL="0" indent="0" algn="just">
              <a:buNone/>
            </a:pPr>
            <a:r>
              <a:rPr lang="fr-FR" sz="1400" dirty="0">
                <a:latin typeface="Times New Roman" panose="02020603050405020304" pitchFamily="18" charset="0"/>
                <a:cs typeface="Times New Roman" panose="02020603050405020304" pitchFamily="18" charset="0"/>
              </a:rPr>
              <a:t>L'opération Abandon envoie une requête au serveur pour lui dire d'abandonner une opération en lui fournissant son identifiant. Le serveur n'a pas obligation d'honorer la requête. Malheureusement, l'opération Abandon ainsi que l'abandon effectif d'une opération ne renvoient pas de réponse. C'est pourquoi l'opération étendue Cancel a été définie pour renvoyer une réponse, mais tous les serveurs ne la prennent pas en charge.</a:t>
            </a:r>
          </a:p>
          <a:p>
            <a:pPr marL="0" indent="0" algn="just">
              <a:buNone/>
            </a:pPr>
            <a:r>
              <a:rPr lang="fr-FR" sz="1400" b="1" u="sng" dirty="0" err="1">
                <a:solidFill>
                  <a:srgbClr val="FF0000"/>
                </a:solidFill>
                <a:latin typeface="Times New Roman" panose="02020603050405020304" pitchFamily="18" charset="0"/>
                <a:cs typeface="Times New Roman" panose="02020603050405020304" pitchFamily="18" charset="0"/>
              </a:rPr>
              <a:t>Unbind</a:t>
            </a:r>
            <a:endParaRPr lang="fr-FR" sz="1400" b="1" u="sng" dirty="0">
              <a:solidFill>
                <a:srgbClr val="FF0000"/>
              </a:solidFill>
              <a:latin typeface="Times New Roman" panose="02020603050405020304" pitchFamily="18" charset="0"/>
              <a:cs typeface="Times New Roman" panose="02020603050405020304" pitchFamily="18" charset="0"/>
            </a:endParaRPr>
          </a:p>
          <a:p>
            <a:pPr marL="0" indent="0" algn="just">
              <a:buNone/>
            </a:pPr>
            <a:r>
              <a:rPr lang="fr-FR" sz="1400" dirty="0">
                <a:latin typeface="Times New Roman" panose="02020603050405020304" pitchFamily="18" charset="0"/>
                <a:cs typeface="Times New Roman" panose="02020603050405020304" pitchFamily="18" charset="0"/>
              </a:rPr>
              <a:t>L'opération </a:t>
            </a:r>
            <a:r>
              <a:rPr lang="fr-FR" sz="1400" dirty="0" err="1">
                <a:latin typeface="Times New Roman" panose="02020603050405020304" pitchFamily="18" charset="0"/>
                <a:cs typeface="Times New Roman" panose="02020603050405020304" pitchFamily="18" charset="0"/>
              </a:rPr>
              <a:t>Unbind</a:t>
            </a:r>
            <a:r>
              <a:rPr lang="fr-FR" sz="1400" dirty="0">
                <a:latin typeface="Times New Roman" panose="02020603050405020304" pitchFamily="18" charset="0"/>
                <a:cs typeface="Times New Roman" panose="02020603050405020304" pitchFamily="18" charset="0"/>
              </a:rPr>
              <a:t> abandonne toute opération en cours et ferme la connexion. Il n'y a aucune réponse. Son nom a des raisons historiques, ce n'est pas l'opération contraire à </a:t>
            </a:r>
            <a:r>
              <a:rPr lang="fr-FR" sz="1400" dirty="0" err="1">
                <a:latin typeface="Times New Roman" panose="02020603050405020304" pitchFamily="18" charset="0"/>
                <a:cs typeface="Times New Roman" panose="02020603050405020304" pitchFamily="18" charset="0"/>
              </a:rPr>
              <a:t>Bind</a:t>
            </a:r>
            <a:r>
              <a:rPr lang="fr-FR" sz="1400" dirty="0">
                <a:latin typeface="Times New Roman" panose="02020603050405020304" pitchFamily="18" charset="0"/>
                <a:cs typeface="Times New Roman" panose="02020603050405020304" pitchFamily="18" charset="0"/>
              </a:rPr>
              <a:t>.</a:t>
            </a:r>
          </a:p>
          <a:p>
            <a:pPr marL="0" indent="0" algn="just">
              <a:buNone/>
            </a:pPr>
            <a:r>
              <a:rPr lang="fr-FR" sz="1400" dirty="0">
                <a:latin typeface="Times New Roman" panose="02020603050405020304" pitchFamily="18" charset="0"/>
                <a:cs typeface="Times New Roman" panose="02020603050405020304" pitchFamily="18" charset="0"/>
              </a:rPr>
              <a:t>Les clients peuvent terminer une session en fermant la connexion, mais il est plus propre d'utiliser </a:t>
            </a:r>
            <a:r>
              <a:rPr lang="fr-FR" sz="1400" dirty="0" err="1">
                <a:latin typeface="Times New Roman" panose="02020603050405020304" pitchFamily="18" charset="0"/>
                <a:cs typeface="Times New Roman" panose="02020603050405020304" pitchFamily="18" charset="0"/>
              </a:rPr>
              <a:t>Unbind</a:t>
            </a:r>
            <a:r>
              <a:rPr lang="fr-FR" sz="1400" dirty="0">
                <a:latin typeface="Times New Roman" panose="02020603050405020304" pitchFamily="18" charset="0"/>
                <a:cs typeface="Times New Roman" panose="02020603050405020304" pitchFamily="18" charset="0"/>
              </a:rPr>
              <a:t>. Le serveur peut ainsi différencier les erreurs réseau des clients discourtois.</a:t>
            </a:r>
          </a:p>
          <a:p>
            <a:pPr marL="0" indent="0" algn="just">
              <a:buNone/>
            </a:pPr>
            <a:endParaRPr lang="fr-FR" sz="1400" b="1" u="sng" dirty="0">
              <a:solidFill>
                <a:srgbClr val="FF0000"/>
              </a:solidFill>
              <a:latin typeface="Times New Roman" panose="02020603050405020304" pitchFamily="18" charset="0"/>
              <a:cs typeface="Times New Roman" panose="02020603050405020304" pitchFamily="18" charset="0"/>
            </a:endParaRPr>
          </a:p>
          <a:p>
            <a:pPr marL="0" indent="0" algn="just">
              <a:buNone/>
            </a:pPr>
            <a:endParaRPr lang="fr-F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19068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2" y="618518"/>
            <a:ext cx="10333135" cy="647574"/>
          </a:xfrm>
        </p:spPr>
        <p:txBody>
          <a:bodyPr/>
          <a:lstStyle/>
          <a:p>
            <a: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t>Systèmes de nommage : annuaires LDAP et service DNS (</a:t>
            </a:r>
            <a: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Schéma)</a:t>
            </a:r>
            <a:endParaRPr lang="fr-FR" dirty="0">
              <a:solidFill>
                <a:srgbClr val="0070C0"/>
              </a:solidFill>
            </a:endParaRPr>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717453" y="1153551"/>
            <a:ext cx="10986867" cy="5085931"/>
          </a:xfrm>
        </p:spPr>
        <p:txBody>
          <a:bodyPr>
            <a:noAutofit/>
          </a:bodyPr>
          <a:lstStyle/>
          <a:p>
            <a:pPr marL="0" indent="0" algn="just">
              <a:buNone/>
            </a:pPr>
            <a:r>
              <a:rPr lang="fr-FR" sz="1400" dirty="0">
                <a:latin typeface="Times New Roman" panose="02020603050405020304" pitchFamily="18" charset="0"/>
                <a:cs typeface="Times New Roman" panose="02020603050405020304" pitchFamily="18" charset="0"/>
              </a:rPr>
              <a:t>Le contenu des entrées d'un annuaire LDAP est régi par des schémas.</a:t>
            </a:r>
          </a:p>
          <a:p>
            <a:pPr marL="0" indent="0" algn="just">
              <a:buNone/>
            </a:pPr>
            <a:r>
              <a:rPr lang="fr-FR" sz="1400" dirty="0">
                <a:latin typeface="Times New Roman" panose="02020603050405020304" pitchFamily="18" charset="0"/>
                <a:cs typeface="Times New Roman" panose="02020603050405020304" pitchFamily="18" charset="0"/>
              </a:rPr>
              <a:t>Les schémas définissent les types d'attribut que les entrées d'un annuaire peuvent contenir. La définition d'un attribut inclut une syntaxe, la plupart des attributs non binaires dans LDAPv3 utilisent la syntaxe des chaînes de caractères UTF-8. Par exemple, l'attribut mail peut contenir "utilisateur@example.org", l'attribut </a:t>
            </a:r>
            <a:r>
              <a:rPr lang="fr-FR" sz="1400" dirty="0" err="1">
                <a:latin typeface="Times New Roman" panose="02020603050405020304" pitchFamily="18" charset="0"/>
                <a:cs typeface="Times New Roman" panose="02020603050405020304" pitchFamily="18" charset="0"/>
              </a:rPr>
              <a:t>jpegPhoto</a:t>
            </a:r>
            <a:r>
              <a:rPr lang="fr-FR" sz="1400" dirty="0">
                <a:latin typeface="Times New Roman" panose="02020603050405020304" pitchFamily="18" charset="0"/>
                <a:cs typeface="Times New Roman" panose="02020603050405020304" pitchFamily="18" charset="0"/>
              </a:rPr>
              <a:t> peut contenir une photographie au format binaire JPEG, l'attribut </a:t>
            </a:r>
            <a:r>
              <a:rPr lang="fr-FR" sz="1400" dirty="0" err="1">
                <a:latin typeface="Times New Roman" panose="02020603050405020304" pitchFamily="18" charset="0"/>
                <a:cs typeface="Times New Roman" panose="02020603050405020304" pitchFamily="18" charset="0"/>
              </a:rPr>
              <a:t>member</a:t>
            </a:r>
            <a:r>
              <a:rPr lang="fr-FR" sz="1400" dirty="0">
                <a:latin typeface="Times New Roman" panose="02020603050405020304" pitchFamily="18" charset="0"/>
                <a:cs typeface="Times New Roman" panose="02020603050405020304" pitchFamily="18" charset="0"/>
              </a:rPr>
              <a:t> peut contenir le DN d'une entrée de l'annuaire.</a:t>
            </a:r>
          </a:p>
          <a:p>
            <a:pPr marL="0" indent="0" algn="just">
              <a:buNone/>
            </a:pPr>
            <a:r>
              <a:rPr lang="fr-FR" sz="1400" dirty="0">
                <a:latin typeface="Times New Roman" panose="02020603050405020304" pitchFamily="18" charset="0"/>
                <a:cs typeface="Times New Roman" panose="02020603050405020304" pitchFamily="18" charset="0"/>
              </a:rPr>
              <a:t>La définition d'un attribut indique également si l'attribut est </a:t>
            </a:r>
            <a:r>
              <a:rPr lang="fr-FR" sz="1400" dirty="0" err="1">
                <a:latin typeface="Times New Roman" panose="02020603050405020304" pitchFamily="18" charset="0"/>
                <a:cs typeface="Times New Roman" panose="02020603050405020304" pitchFamily="18" charset="0"/>
              </a:rPr>
              <a:t>mono-valué</a:t>
            </a:r>
            <a:r>
              <a:rPr lang="fr-FR" sz="1400" dirty="0">
                <a:latin typeface="Times New Roman" panose="02020603050405020304" pitchFamily="18" charset="0"/>
                <a:cs typeface="Times New Roman" panose="02020603050405020304" pitchFamily="18" charset="0"/>
              </a:rPr>
              <a:t> ou </a:t>
            </a:r>
            <a:r>
              <a:rPr lang="fr-FR" sz="1400" dirty="0" err="1">
                <a:latin typeface="Times New Roman" panose="02020603050405020304" pitchFamily="18" charset="0"/>
                <a:cs typeface="Times New Roman" panose="02020603050405020304" pitchFamily="18" charset="0"/>
              </a:rPr>
              <a:t>multi-valué</a:t>
            </a:r>
            <a:r>
              <a:rPr lang="fr-FR" sz="1400" dirty="0">
                <a:latin typeface="Times New Roman" panose="02020603050405020304" pitchFamily="18" charset="0"/>
                <a:cs typeface="Times New Roman" panose="02020603050405020304" pitchFamily="18" charset="0"/>
              </a:rPr>
              <a:t>, selon quelles règles se feront les recherches/comparaisons (sensible à la casse ou pas, recherche de sous-chaîne ou pas).</a:t>
            </a:r>
          </a:p>
          <a:p>
            <a:pPr marL="0" indent="0" algn="just">
              <a:buNone/>
            </a:pPr>
            <a:r>
              <a:rPr lang="fr-FR" sz="1400" dirty="0">
                <a:latin typeface="Times New Roman" panose="02020603050405020304" pitchFamily="18" charset="0"/>
                <a:cs typeface="Times New Roman" panose="02020603050405020304" pitchFamily="18" charset="0"/>
              </a:rPr>
              <a:t>Les schémas définissent des classes d'objets. Chaque entrée de l'annuaire doit avoir au moins une valeur pour l'attribut </a:t>
            </a:r>
            <a:r>
              <a:rPr lang="fr-FR" sz="1400" dirty="0" err="1">
                <a:latin typeface="Times New Roman" panose="02020603050405020304" pitchFamily="18" charset="0"/>
                <a:cs typeface="Times New Roman" panose="02020603050405020304" pitchFamily="18" charset="0"/>
              </a:rPr>
              <a:t>objectClass</a:t>
            </a:r>
            <a:r>
              <a:rPr lang="fr-FR" sz="1400" dirty="0">
                <a:latin typeface="Times New Roman" panose="02020603050405020304" pitchFamily="18" charset="0"/>
                <a:cs typeface="Times New Roman" panose="02020603050405020304" pitchFamily="18" charset="0"/>
              </a:rPr>
              <a:t>, qui soit une classe d'objets définie dans les schémas. Généralement, l'attribut </a:t>
            </a:r>
            <a:r>
              <a:rPr lang="fr-FR" sz="1400" dirty="0" err="1">
                <a:latin typeface="Times New Roman" panose="02020603050405020304" pitchFamily="18" charset="0"/>
                <a:cs typeface="Times New Roman" panose="02020603050405020304" pitchFamily="18" charset="0"/>
              </a:rPr>
              <a:t>objectClass</a:t>
            </a:r>
            <a:r>
              <a:rPr lang="fr-FR" sz="1400" dirty="0">
                <a:latin typeface="Times New Roman" panose="02020603050405020304" pitchFamily="18" charset="0"/>
                <a:cs typeface="Times New Roman" panose="02020603050405020304" pitchFamily="18" charset="0"/>
              </a:rPr>
              <a:t> est </a:t>
            </a:r>
            <a:r>
              <a:rPr lang="fr-FR" sz="1400" dirty="0" err="1">
                <a:latin typeface="Times New Roman" panose="02020603050405020304" pitchFamily="18" charset="0"/>
                <a:cs typeface="Times New Roman" panose="02020603050405020304" pitchFamily="18" charset="0"/>
              </a:rPr>
              <a:t>multi-valué</a:t>
            </a:r>
            <a:r>
              <a:rPr lang="fr-FR" sz="1400" dirty="0">
                <a:latin typeface="Times New Roman" panose="02020603050405020304" pitchFamily="18" charset="0"/>
                <a:cs typeface="Times New Roman" panose="02020603050405020304" pitchFamily="18" charset="0"/>
              </a:rPr>
              <a:t> et contient la classe top ainsi qu'un certain nombre d'autres classes.</a:t>
            </a:r>
          </a:p>
          <a:p>
            <a:pPr marL="0" indent="0" algn="just">
              <a:buNone/>
            </a:pPr>
            <a:r>
              <a:rPr lang="fr-FR" sz="1400" dirty="0">
                <a:latin typeface="Times New Roman" panose="02020603050405020304" pitchFamily="18" charset="0"/>
                <a:cs typeface="Times New Roman" panose="02020603050405020304" pitchFamily="18" charset="0"/>
              </a:rPr>
              <a:t>Tout comme dans la programmation orientée objet, les classes permettent de décrire un objet en lui associant des attributs. Les classes LDAP représentent des personnes, des organisations... Le fait qu'une entrée appartienne à une classe (donc que l'attribut </a:t>
            </a:r>
            <a:r>
              <a:rPr lang="fr-FR" sz="1400" dirty="0" err="1">
                <a:latin typeface="Times New Roman" panose="02020603050405020304" pitchFamily="18" charset="0"/>
                <a:cs typeface="Times New Roman" panose="02020603050405020304" pitchFamily="18" charset="0"/>
              </a:rPr>
              <a:t>objectClass</a:t>
            </a:r>
            <a:r>
              <a:rPr lang="fr-FR" sz="1400" dirty="0">
                <a:latin typeface="Times New Roman" panose="02020603050405020304" pitchFamily="18" charset="0"/>
                <a:cs typeface="Times New Roman" panose="02020603050405020304" pitchFamily="18" charset="0"/>
              </a:rPr>
              <a:t> contienne le nom de la classe) lui permet d'utiliser les attributs de cette classe. Certains attributs sont obligatoires et d'autres facultatifs. Par exemple, si l'entrée utilise la classe </a:t>
            </a:r>
            <a:r>
              <a:rPr lang="fr-FR" sz="1400" dirty="0" err="1">
                <a:latin typeface="Times New Roman" panose="02020603050405020304" pitchFamily="18" charset="0"/>
                <a:cs typeface="Times New Roman" panose="02020603050405020304" pitchFamily="18" charset="0"/>
              </a:rPr>
              <a:t>person</a:t>
            </a:r>
            <a:r>
              <a:rPr lang="fr-FR" sz="1400" dirty="0">
                <a:latin typeface="Times New Roman" panose="02020603050405020304" pitchFamily="18" charset="0"/>
                <a:cs typeface="Times New Roman" panose="02020603050405020304" pitchFamily="18" charset="0"/>
              </a:rPr>
              <a:t>, elle doit avoir obligatoirement une valeur pour les attributs sn et </a:t>
            </a:r>
            <a:r>
              <a:rPr lang="fr-FR" sz="1400" dirty="0" err="1">
                <a:latin typeface="Times New Roman" panose="02020603050405020304" pitchFamily="18" charset="0"/>
                <a:cs typeface="Times New Roman" panose="02020603050405020304" pitchFamily="18" charset="0"/>
              </a:rPr>
              <a:t>cn</a:t>
            </a:r>
            <a:r>
              <a:rPr lang="fr-FR" sz="1400" dirty="0">
                <a:latin typeface="Times New Roman" panose="02020603050405020304" pitchFamily="18" charset="0"/>
                <a:cs typeface="Times New Roman" panose="02020603050405020304" pitchFamily="18" charset="0"/>
              </a:rPr>
              <a:t>, et peut avoir facultativement une valeur pour les attributs </a:t>
            </a:r>
            <a:r>
              <a:rPr lang="fr-FR" sz="1400" dirty="0" err="1">
                <a:latin typeface="Times New Roman" panose="02020603050405020304" pitchFamily="18" charset="0"/>
                <a:cs typeface="Times New Roman" panose="02020603050405020304" pitchFamily="18" charset="0"/>
              </a:rPr>
              <a:t>userPassword</a:t>
            </a:r>
            <a:r>
              <a:rPr lang="fr-FR" sz="1400" dirty="0">
                <a:latin typeface="Times New Roman" panose="02020603050405020304" pitchFamily="18" charset="0"/>
                <a:cs typeface="Times New Roman" panose="02020603050405020304" pitchFamily="18" charset="0"/>
              </a:rPr>
              <a:t> et </a:t>
            </a:r>
            <a:r>
              <a:rPr lang="fr-FR" sz="1400" dirty="0" err="1">
                <a:latin typeface="Times New Roman" panose="02020603050405020304" pitchFamily="18" charset="0"/>
                <a:cs typeface="Times New Roman" panose="02020603050405020304" pitchFamily="18" charset="0"/>
              </a:rPr>
              <a:t>telephoneNumber</a:t>
            </a:r>
            <a:r>
              <a:rPr lang="fr-FR" sz="1400" dirty="0">
                <a:latin typeface="Times New Roman" panose="02020603050405020304" pitchFamily="18" charset="0"/>
                <a:cs typeface="Times New Roman" panose="02020603050405020304" pitchFamily="18" charset="0"/>
              </a:rPr>
              <a:t>. Les entrées ayant généralement plusieurs classes, la différenciation entre attributs obligatoires et facultatifs peut être assez complexe.</a:t>
            </a:r>
          </a:p>
          <a:p>
            <a:pPr marL="0" indent="0" algn="just">
              <a:buNone/>
            </a:pPr>
            <a:r>
              <a:rPr lang="fr-FR" sz="1400" dirty="0">
                <a:latin typeface="Times New Roman" panose="02020603050405020304" pitchFamily="18" charset="0"/>
                <a:cs typeface="Times New Roman" panose="02020603050405020304" pitchFamily="18" charset="0"/>
              </a:rPr>
              <a:t>Les éléments d'un schéma ont un nom et un identifiant unique nommé Object identifier (OID).</a:t>
            </a:r>
          </a:p>
          <a:p>
            <a:pPr marL="0" indent="0" algn="just">
              <a:buNone/>
            </a:pPr>
            <a:r>
              <a:rPr lang="fr-FR" sz="1400" dirty="0">
                <a:latin typeface="Times New Roman" panose="02020603050405020304" pitchFamily="18" charset="0"/>
                <a:cs typeface="Times New Roman" panose="02020603050405020304" pitchFamily="18" charset="0"/>
              </a:rPr>
              <a:t>Beaucoup de serveurs exposent les schémas de l'annuaire comme des entrées LDAP accessibles à partir du DN </a:t>
            </a:r>
            <a:r>
              <a:rPr lang="fr-FR" sz="1400" dirty="0" err="1">
                <a:latin typeface="Times New Roman" panose="02020603050405020304" pitchFamily="18" charset="0"/>
                <a:cs typeface="Times New Roman" panose="02020603050405020304" pitchFamily="18" charset="0"/>
              </a:rPr>
              <a:t>cn</a:t>
            </a:r>
            <a:r>
              <a:rPr lang="fr-FR" sz="1400" dirty="0">
                <a:latin typeface="Times New Roman" panose="02020603050405020304" pitchFamily="18" charset="0"/>
                <a:cs typeface="Times New Roman" panose="02020603050405020304" pitchFamily="18" charset="0"/>
              </a:rPr>
              <a:t>=</a:t>
            </a:r>
            <a:r>
              <a:rPr lang="fr-FR" sz="1400" dirty="0" err="1">
                <a:latin typeface="Times New Roman" panose="02020603050405020304" pitchFamily="18" charset="0"/>
                <a:cs typeface="Times New Roman" panose="02020603050405020304" pitchFamily="18" charset="0"/>
              </a:rPr>
              <a:t>schema</a:t>
            </a:r>
            <a:r>
              <a:rPr lang="fr-FR" sz="1400" dirty="0">
                <a:latin typeface="Times New Roman" panose="02020603050405020304" pitchFamily="18" charset="0"/>
                <a:cs typeface="Times New Roman" panose="02020603050405020304" pitchFamily="18" charset="0"/>
              </a:rPr>
              <a:t>. Il est possible pour les administrateurs de définir leur propre schéma en plus des schémas standard.</a:t>
            </a:r>
          </a:p>
          <a:p>
            <a:pPr marL="0" indent="0" algn="just">
              <a:buNone/>
            </a:pPr>
            <a:endParaRPr lang="fr-F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9648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2" y="618518"/>
            <a:ext cx="10333135" cy="647574"/>
          </a:xfrm>
        </p:spPr>
        <p:txBody>
          <a:bodyPr/>
          <a:lstStyle/>
          <a:p>
            <a: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t>Systèmes de nommage : annuaires LDAP et service DNS (</a:t>
            </a:r>
            <a: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Variations d'un serveur à l'autre)</a:t>
            </a:r>
            <a:endParaRPr lang="fr-FR" dirty="0">
              <a:solidFill>
                <a:srgbClr val="0070C0"/>
              </a:solidFill>
            </a:endParaRPr>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717453" y="1153551"/>
            <a:ext cx="10986867" cy="5085931"/>
          </a:xfrm>
        </p:spPr>
        <p:txBody>
          <a:bodyPr>
            <a:noAutofit/>
          </a:bodyPr>
          <a:lstStyle/>
          <a:p>
            <a:pPr marL="0" indent="0" algn="just">
              <a:buNone/>
            </a:pPr>
            <a:r>
              <a:rPr lang="fr-FR" sz="1400" dirty="0">
                <a:latin typeface="Times New Roman" panose="02020603050405020304" pitchFamily="18" charset="0"/>
                <a:cs typeface="Times New Roman" panose="02020603050405020304" pitchFamily="18" charset="0"/>
              </a:rPr>
              <a:t>Certaines opérations possibles sont laissées à l'appréciation du développeur ou de l'administrateur. Par exemple, le stockage des données n'est pas spécifié par le protocole. Le serveur peut utiliser des fichiers à plat, ou un SGBDR, ou bien être simplement une passerelle vers un autre serveur. Les contrôles d'accès (ACL) ne sont pas non plus normalisés, bien qu'un usage commun émerge.</a:t>
            </a:r>
          </a:p>
          <a:p>
            <a:pPr marL="0" indent="0" algn="just">
              <a:buNone/>
            </a:pPr>
            <a:r>
              <a:rPr lang="fr-FR" sz="1400" dirty="0">
                <a:latin typeface="Times New Roman" panose="02020603050405020304" pitchFamily="18" charset="0"/>
                <a:cs typeface="Times New Roman" panose="02020603050405020304" pitchFamily="18" charset="0"/>
              </a:rPr>
              <a:t>LDAP est un protocole extensible, ce qui provoque l'apparition de nouvelles opérations sur certains serveurs et pas sur d'autres. Par exemple, le tri des résultats.</a:t>
            </a:r>
          </a:p>
        </p:txBody>
      </p:sp>
    </p:spTree>
    <p:extLst>
      <p:ext uri="{BB962C8B-B14F-4D97-AF65-F5344CB8AC3E}">
        <p14:creationId xmlns:p14="http://schemas.microsoft.com/office/powerpoint/2010/main" val="473390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2" y="618518"/>
            <a:ext cx="10333135" cy="647574"/>
          </a:xfrm>
        </p:spPr>
        <p:txBody>
          <a:bodyPr/>
          <a:lstStyle/>
          <a:p>
            <a: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t>Systèmes de nommage : annuaires LDAP et service DNS (</a:t>
            </a:r>
            <a:r>
              <a:rPr lang="fr-FR" sz="1800" dirty="0">
                <a:solidFill>
                  <a:srgbClr val="0070C0"/>
                </a:solidFill>
                <a:latin typeface="Times New Roman" panose="02020603050405020304" pitchFamily="18" charset="0"/>
                <a:cs typeface="Times New Roman" panose="02020603050405020304" pitchFamily="18" charset="0"/>
              </a:rPr>
              <a:t>Utilisation</a:t>
            </a:r>
            <a: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lang="fr-FR" dirty="0">
              <a:solidFill>
                <a:srgbClr val="0070C0"/>
              </a:solidFill>
            </a:endParaRPr>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717453" y="1153551"/>
            <a:ext cx="10986867" cy="5085931"/>
          </a:xfrm>
        </p:spPr>
        <p:txBody>
          <a:bodyPr>
            <a:noAutofit/>
          </a:bodyPr>
          <a:lstStyle/>
          <a:p>
            <a:pPr marL="0" indent="0" algn="just">
              <a:buNone/>
            </a:pPr>
            <a:r>
              <a:rPr lang="fr-FR" sz="1400" dirty="0">
                <a:latin typeface="Times New Roman" panose="02020603050405020304" pitchFamily="18" charset="0"/>
                <a:cs typeface="Times New Roman" panose="02020603050405020304" pitchFamily="18" charset="0"/>
              </a:rPr>
              <a:t>L'intérêt principal de LDAP est la normalisation de l'authentification. Il est très facile de programmer un module d'authentification utilisant LDAP à partir d'un langage possédant une API LDAP. C'est l'opération </a:t>
            </a:r>
            <a:r>
              <a:rPr lang="fr-FR" sz="1400" dirty="0" err="1">
                <a:latin typeface="Times New Roman" panose="02020603050405020304" pitchFamily="18" charset="0"/>
                <a:cs typeface="Times New Roman" panose="02020603050405020304" pitchFamily="18" charset="0"/>
              </a:rPr>
              <a:t>Bind</a:t>
            </a:r>
            <a:r>
              <a:rPr lang="fr-FR" sz="1400" dirty="0">
                <a:latin typeface="Times New Roman" panose="02020603050405020304" pitchFamily="18" charset="0"/>
                <a:cs typeface="Times New Roman" panose="02020603050405020304" pitchFamily="18" charset="0"/>
              </a:rPr>
              <a:t> qui permet d'authentifier un utilisateur. De plus en plus d'applications Web possèdent un module d'authentification prenant en charge LDAP.</a:t>
            </a:r>
          </a:p>
          <a:p>
            <a:pPr marL="0" indent="0" algn="just">
              <a:buNone/>
            </a:pPr>
            <a:endParaRPr lang="fr-FR" sz="1400" dirty="0">
              <a:latin typeface="Times New Roman" panose="02020603050405020304" pitchFamily="18" charset="0"/>
              <a:cs typeface="Times New Roman" panose="02020603050405020304" pitchFamily="18" charset="0"/>
            </a:endParaRPr>
          </a:p>
          <a:p>
            <a:pPr marL="0" indent="0" algn="just">
              <a:buNone/>
            </a:pPr>
            <a:r>
              <a:rPr lang="fr-FR" sz="1400" dirty="0">
                <a:latin typeface="Times New Roman" panose="02020603050405020304" pitchFamily="18" charset="0"/>
                <a:cs typeface="Times New Roman" panose="02020603050405020304" pitchFamily="18" charset="0"/>
              </a:rPr>
              <a:t>Sur les systèmes GNU/Linux récents, on voit de plus en plus l'adoption d'une base de données utilisant LDAP à la place des fichiers à plat </a:t>
            </a:r>
            <a:r>
              <a:rPr lang="fr-FR" sz="1400" dirty="0" err="1">
                <a:latin typeface="Times New Roman" panose="02020603050405020304" pitchFamily="18" charset="0"/>
                <a:cs typeface="Times New Roman" panose="02020603050405020304" pitchFamily="18" charset="0"/>
              </a:rPr>
              <a:t>passwd</a:t>
            </a:r>
            <a:r>
              <a:rPr lang="fr-FR" sz="1400" dirty="0">
                <a:latin typeface="Times New Roman" panose="02020603050405020304" pitchFamily="18" charset="0"/>
                <a:cs typeface="Times New Roman" panose="02020603050405020304" pitchFamily="18" charset="0"/>
              </a:rPr>
              <a:t> et </a:t>
            </a:r>
            <a:r>
              <a:rPr lang="fr-FR" sz="1400" dirty="0" err="1">
                <a:latin typeface="Times New Roman" panose="02020603050405020304" pitchFamily="18" charset="0"/>
                <a:cs typeface="Times New Roman" panose="02020603050405020304" pitchFamily="18" charset="0"/>
              </a:rPr>
              <a:t>shadow</a:t>
            </a:r>
            <a:r>
              <a:rPr lang="fr-FR" sz="1400" dirty="0">
                <a:latin typeface="Times New Roman" panose="02020603050405020304" pitchFamily="18" charset="0"/>
                <a:cs typeface="Times New Roman" panose="02020603050405020304" pitchFamily="18" charset="0"/>
              </a:rPr>
              <a:t>. Les données peuvent être accédées par les modules PAM et NSS. </a:t>
            </a:r>
          </a:p>
        </p:txBody>
      </p:sp>
    </p:spTree>
    <p:extLst>
      <p:ext uri="{BB962C8B-B14F-4D97-AF65-F5344CB8AC3E}">
        <p14:creationId xmlns:p14="http://schemas.microsoft.com/office/powerpoint/2010/main" val="10219973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2" y="618518"/>
            <a:ext cx="10333135" cy="647574"/>
          </a:xfrm>
        </p:spPr>
        <p:txBody>
          <a:bodyPr/>
          <a:lstStyle/>
          <a:p>
            <a: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t>Systèmes de nommage : annuaires LDAP et service DNS (</a:t>
            </a:r>
            <a:r>
              <a:rPr lang="fr-FR" sz="1800" dirty="0">
                <a:solidFill>
                  <a:srgbClr val="0070C0"/>
                </a:solidFill>
                <a:latin typeface="Times New Roman" panose="02020603050405020304" pitchFamily="18" charset="0"/>
                <a:cs typeface="Times New Roman" panose="02020603050405020304" pitchFamily="18" charset="0"/>
              </a:rPr>
              <a:t>Utilisation</a:t>
            </a:r>
            <a: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lang="fr-FR" dirty="0">
              <a:solidFill>
                <a:srgbClr val="0070C0"/>
              </a:solidFill>
            </a:endParaRPr>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717453" y="1153551"/>
            <a:ext cx="5022165" cy="4951827"/>
          </a:xfrm>
        </p:spPr>
        <p:txBody>
          <a:bodyPr>
            <a:noAutofit/>
          </a:bodyPr>
          <a:lstStyle/>
          <a:p>
            <a:pPr marL="0" indent="0" algn="just">
              <a:buNone/>
            </a:pPr>
            <a:r>
              <a:rPr lang="fr-FR" sz="1400" b="1" u="sng" dirty="0">
                <a:solidFill>
                  <a:srgbClr val="FF0000"/>
                </a:solidFill>
                <a:latin typeface="Times New Roman" panose="02020603050405020304" pitchFamily="18" charset="0"/>
                <a:cs typeface="Times New Roman" panose="02020603050405020304" pitchFamily="18" charset="0"/>
              </a:rPr>
              <a:t>Serveurs LDAP</a:t>
            </a:r>
          </a:p>
          <a:p>
            <a:pPr marL="0" indent="0" algn="just">
              <a:lnSpc>
                <a:spcPct val="100000"/>
              </a:lnSpc>
              <a:buNone/>
            </a:pPr>
            <a:r>
              <a:rPr lang="fr-FR" sz="1400" dirty="0">
                <a:latin typeface="Times New Roman" panose="02020603050405020304" pitchFamily="18" charset="0"/>
                <a:cs typeface="Times New Roman" panose="02020603050405020304" pitchFamily="18" charset="0"/>
              </a:rPr>
              <a:t>Apache Directory Server</a:t>
            </a:r>
          </a:p>
          <a:p>
            <a:pPr marL="0" indent="0" algn="just">
              <a:lnSpc>
                <a:spcPct val="100000"/>
              </a:lnSpc>
              <a:buNone/>
            </a:pPr>
            <a:r>
              <a:rPr lang="fr-FR" sz="1400" dirty="0">
                <a:latin typeface="Times New Roman" panose="02020603050405020304" pitchFamily="18" charset="0"/>
                <a:cs typeface="Times New Roman" panose="02020603050405020304" pitchFamily="18" charset="0"/>
              </a:rPr>
              <a:t>Apple Open Directory</a:t>
            </a:r>
          </a:p>
          <a:p>
            <a:pPr marL="0" indent="0" algn="just">
              <a:lnSpc>
                <a:spcPct val="100000"/>
              </a:lnSpc>
              <a:buNone/>
            </a:pPr>
            <a:r>
              <a:rPr lang="fr-FR" sz="1400" dirty="0">
                <a:latin typeface="Times New Roman" panose="02020603050405020304" pitchFamily="18" charset="0"/>
                <a:cs typeface="Times New Roman" panose="02020603050405020304" pitchFamily="18" charset="0"/>
              </a:rPr>
              <a:t>Critical Path   Directory Server et Meta Directory Server</a:t>
            </a:r>
          </a:p>
          <a:p>
            <a:pPr marL="0" indent="0" algn="just">
              <a:lnSpc>
                <a:spcPct val="100000"/>
              </a:lnSpc>
              <a:buNone/>
            </a:pPr>
            <a:r>
              <a:rPr lang="fr-FR" sz="1400" dirty="0">
                <a:latin typeface="Times New Roman" panose="02020603050405020304" pitchFamily="18" charset="0"/>
                <a:cs typeface="Times New Roman" panose="02020603050405020304" pitchFamily="18" charset="0"/>
              </a:rPr>
              <a:t>389 Directory Server</a:t>
            </a:r>
          </a:p>
          <a:p>
            <a:pPr marL="0" indent="0" algn="just">
              <a:lnSpc>
                <a:spcPct val="100000"/>
              </a:lnSpc>
              <a:buNone/>
            </a:pPr>
            <a:r>
              <a:rPr lang="fr-FR" sz="1400" dirty="0" err="1">
                <a:latin typeface="Times New Roman" panose="02020603050405020304" pitchFamily="18" charset="0"/>
                <a:cs typeface="Times New Roman" panose="02020603050405020304" pitchFamily="18" charset="0"/>
              </a:rPr>
              <a:t>OpenLDAP</a:t>
            </a:r>
            <a:endParaRPr lang="fr-FR" sz="1400" dirty="0">
              <a:latin typeface="Times New Roman" panose="02020603050405020304" pitchFamily="18" charset="0"/>
              <a:cs typeface="Times New Roman" panose="02020603050405020304" pitchFamily="18" charset="0"/>
            </a:endParaRPr>
          </a:p>
          <a:p>
            <a:pPr marL="0" indent="0" algn="just">
              <a:lnSpc>
                <a:spcPct val="100000"/>
              </a:lnSpc>
              <a:buNone/>
            </a:pPr>
            <a:r>
              <a:rPr lang="fr-FR" sz="1400" dirty="0" err="1">
                <a:latin typeface="Times New Roman" panose="02020603050405020304" pitchFamily="18" charset="0"/>
                <a:cs typeface="Times New Roman" panose="02020603050405020304" pitchFamily="18" charset="0"/>
              </a:rPr>
              <a:t>NetIQ</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eDirectory</a:t>
            </a:r>
            <a:r>
              <a:rPr lang="fr-FR" sz="1400" dirty="0">
                <a:latin typeface="Times New Roman" panose="02020603050405020304" pitchFamily="18" charset="0"/>
                <a:cs typeface="Times New Roman" panose="02020603050405020304" pitchFamily="18" charset="0"/>
              </a:rPr>
              <a:t> (en)</a:t>
            </a:r>
          </a:p>
          <a:p>
            <a:pPr marL="0" indent="0" algn="just">
              <a:lnSpc>
                <a:spcPct val="100000"/>
              </a:lnSpc>
              <a:buNone/>
            </a:pPr>
            <a:r>
              <a:rPr lang="fr-FR" sz="1400" dirty="0">
                <a:latin typeface="Times New Roman" panose="02020603050405020304" pitchFamily="18" charset="0"/>
                <a:cs typeface="Times New Roman" panose="02020603050405020304" pitchFamily="18" charset="0"/>
              </a:rPr>
              <a:t>Oracle Directory Server Enterprise Edition (en)</a:t>
            </a:r>
          </a:p>
          <a:p>
            <a:pPr marL="0" indent="0" algn="just">
              <a:lnSpc>
                <a:spcPct val="100000"/>
              </a:lnSpc>
              <a:buNone/>
            </a:pPr>
            <a:r>
              <a:rPr lang="fr-FR" sz="1400" dirty="0">
                <a:latin typeface="Times New Roman" panose="02020603050405020304" pitchFamily="18" charset="0"/>
                <a:cs typeface="Times New Roman" panose="02020603050405020304" pitchFamily="18" charset="0"/>
              </a:rPr>
              <a:t>Oracle Internet Directory (en)</a:t>
            </a:r>
          </a:p>
          <a:p>
            <a:pPr marL="0" indent="0" algn="just">
              <a:lnSpc>
                <a:spcPct val="100000"/>
              </a:lnSpc>
              <a:buNone/>
            </a:pPr>
            <a:r>
              <a:rPr lang="fr-FR" sz="1400" dirty="0" err="1">
                <a:latin typeface="Times New Roman" panose="02020603050405020304" pitchFamily="18" charset="0"/>
                <a:cs typeface="Times New Roman" panose="02020603050405020304" pitchFamily="18" charset="0"/>
              </a:rPr>
              <a:t>OpenDS</a:t>
            </a:r>
            <a:r>
              <a:rPr lang="fr-FR" sz="1400" dirty="0">
                <a:latin typeface="Times New Roman" panose="02020603050405020304" pitchFamily="18" charset="0"/>
                <a:cs typeface="Times New Roman" panose="02020603050405020304" pitchFamily="18" charset="0"/>
              </a:rPr>
              <a:t> (en)</a:t>
            </a:r>
          </a:p>
          <a:p>
            <a:pPr marL="0" indent="0" algn="just">
              <a:lnSpc>
                <a:spcPct val="100000"/>
              </a:lnSpc>
              <a:buNone/>
            </a:pPr>
            <a:r>
              <a:rPr lang="fr-FR" sz="1400" dirty="0" err="1">
                <a:latin typeface="Times New Roman" panose="02020603050405020304" pitchFamily="18" charset="0"/>
                <a:cs typeface="Times New Roman" panose="02020603050405020304" pitchFamily="18" charset="0"/>
              </a:rPr>
              <a:t>OpenDJ</a:t>
            </a:r>
            <a:r>
              <a:rPr lang="fr-FR" sz="1400" dirty="0">
                <a:latin typeface="Times New Roman" panose="02020603050405020304" pitchFamily="18" charset="0"/>
                <a:cs typeface="Times New Roman" panose="02020603050405020304" pitchFamily="18" charset="0"/>
              </a:rPr>
              <a:t> (en), le projet qui a pris la suite d'</a:t>
            </a:r>
            <a:r>
              <a:rPr lang="fr-FR" sz="1400" dirty="0" err="1">
                <a:latin typeface="Times New Roman" panose="02020603050405020304" pitchFamily="18" charset="0"/>
                <a:cs typeface="Times New Roman" panose="02020603050405020304" pitchFamily="18" charset="0"/>
              </a:rPr>
              <a:t>OpenDS</a:t>
            </a:r>
            <a:endParaRPr lang="fr-FR" sz="1400" dirty="0">
              <a:latin typeface="Times New Roman" panose="02020603050405020304" pitchFamily="18" charset="0"/>
              <a:cs typeface="Times New Roman" panose="02020603050405020304" pitchFamily="18" charset="0"/>
            </a:endParaRPr>
          </a:p>
          <a:p>
            <a:pPr marL="0" indent="0" algn="just">
              <a:lnSpc>
                <a:spcPct val="100000"/>
              </a:lnSpc>
              <a:buNone/>
            </a:pPr>
            <a:r>
              <a:rPr lang="fr-FR" sz="1400" dirty="0">
                <a:latin typeface="Times New Roman" panose="02020603050405020304" pitchFamily="18" charset="0"/>
                <a:cs typeface="Times New Roman" panose="02020603050405020304" pitchFamily="18" charset="0"/>
              </a:rPr>
              <a:t>IBM </a:t>
            </a:r>
            <a:r>
              <a:rPr lang="fr-FR" sz="1400" dirty="0" err="1">
                <a:latin typeface="Times New Roman" panose="02020603050405020304" pitchFamily="18" charset="0"/>
                <a:cs typeface="Times New Roman" panose="02020603050405020304" pitchFamily="18" charset="0"/>
              </a:rPr>
              <a:t>SecureWay</a:t>
            </a:r>
            <a:r>
              <a:rPr lang="fr-FR" sz="1400" dirty="0">
                <a:latin typeface="Times New Roman" panose="02020603050405020304" pitchFamily="18" charset="0"/>
                <a:cs typeface="Times New Roman" panose="02020603050405020304" pitchFamily="18" charset="0"/>
              </a:rPr>
              <a:t> Directory (en)</a:t>
            </a:r>
          </a:p>
          <a:p>
            <a:pPr marL="0" indent="0" algn="just">
              <a:lnSpc>
                <a:spcPct val="100000"/>
              </a:lnSpc>
              <a:buNone/>
            </a:pPr>
            <a:r>
              <a:rPr lang="fr-FR" sz="1400" dirty="0">
                <a:latin typeface="Times New Roman" panose="02020603050405020304" pitchFamily="18" charset="0"/>
                <a:cs typeface="Times New Roman" panose="02020603050405020304" pitchFamily="18" charset="0"/>
              </a:rPr>
              <a:t>IBM Tivoli Directory Server (en) (précédemment IBM Directory Server (en))</a:t>
            </a:r>
          </a:p>
          <a:p>
            <a:pPr marL="0" indent="0" algn="just">
              <a:lnSpc>
                <a:spcPct val="100000"/>
              </a:lnSpc>
              <a:buNone/>
            </a:pPr>
            <a:r>
              <a:rPr lang="fr-FR" sz="1400" dirty="0">
                <a:latin typeface="Times New Roman" panose="02020603050405020304" pitchFamily="18" charset="0"/>
                <a:cs typeface="Times New Roman" panose="02020603050405020304" pitchFamily="18" charset="0"/>
              </a:rPr>
              <a:t>IBM Lotus Domino</a:t>
            </a:r>
          </a:p>
          <a:p>
            <a:pPr marL="0" indent="0" algn="just">
              <a:lnSpc>
                <a:spcPct val="100000"/>
              </a:lnSpc>
              <a:buNone/>
            </a:pPr>
            <a:r>
              <a:rPr lang="fr-FR" sz="1400" dirty="0">
                <a:latin typeface="Times New Roman" panose="02020603050405020304" pitchFamily="18" charset="0"/>
                <a:cs typeface="Times New Roman" panose="02020603050405020304" pitchFamily="18" charset="0"/>
              </a:rPr>
              <a:t>Microsoft Active Directory</a:t>
            </a:r>
          </a:p>
          <a:p>
            <a:pPr marL="0" indent="0" algn="just">
              <a:lnSpc>
                <a:spcPct val="100000"/>
              </a:lnSpc>
              <a:buNone/>
            </a:pPr>
            <a:r>
              <a:rPr lang="fr-FR" sz="1400" dirty="0">
                <a:latin typeface="Times New Roman" panose="02020603050405020304" pitchFamily="18" charset="0"/>
                <a:cs typeface="Times New Roman" panose="02020603050405020304" pitchFamily="18" charset="0"/>
              </a:rPr>
              <a:t>Mandriva Directory Server offre une interface web pour administrer Samba et LDAP</a:t>
            </a:r>
          </a:p>
        </p:txBody>
      </p:sp>
      <p:sp>
        <p:nvSpPr>
          <p:cNvPr id="4" name="Espace réservé du contenu 2">
            <a:extLst>
              <a:ext uri="{FF2B5EF4-FFF2-40B4-BE49-F238E27FC236}">
                <a16:creationId xmlns:a16="http://schemas.microsoft.com/office/drawing/2014/main" id="{5EA109F1-CDBE-2863-47BE-12AC3C2C220C}"/>
              </a:ext>
            </a:extLst>
          </p:cNvPr>
          <p:cNvSpPr txBox="1">
            <a:spLocks/>
          </p:cNvSpPr>
          <p:nvPr/>
        </p:nvSpPr>
        <p:spPr>
          <a:xfrm>
            <a:off x="6163577" y="1153551"/>
            <a:ext cx="5022165" cy="5085931"/>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just">
              <a:buFont typeface="Arial" panose="020B0604020202020204" pitchFamily="34" charset="0"/>
              <a:buNone/>
            </a:pPr>
            <a:r>
              <a:rPr lang="fr-FR" sz="1400" b="1" u="sng" dirty="0">
                <a:solidFill>
                  <a:srgbClr val="FF0000"/>
                </a:solidFill>
                <a:latin typeface="Times New Roman" panose="02020603050405020304" pitchFamily="18" charset="0"/>
                <a:cs typeface="Times New Roman" panose="02020603050405020304" pitchFamily="18" charset="0"/>
              </a:rPr>
              <a:t>Clients LDAP</a:t>
            </a:r>
          </a:p>
          <a:p>
            <a:pPr marL="0" indent="0" algn="just">
              <a:buFont typeface="Arial" panose="020B0604020202020204" pitchFamily="34" charset="0"/>
              <a:buNone/>
            </a:pPr>
            <a:r>
              <a:rPr lang="fr-FR" sz="1400" dirty="0" err="1">
                <a:latin typeface="Times New Roman" panose="02020603050405020304" pitchFamily="18" charset="0"/>
                <a:cs typeface="Times New Roman" panose="02020603050405020304" pitchFamily="18" charset="0"/>
              </a:rPr>
              <a:t>Jxplorer</a:t>
            </a:r>
            <a:r>
              <a:rPr lang="fr-FR" sz="1400" dirty="0">
                <a:latin typeface="Times New Roman" panose="02020603050405020304" pitchFamily="18" charset="0"/>
                <a:cs typeface="Times New Roman" panose="02020603050405020304" pitchFamily="18" charset="0"/>
              </a:rPr>
              <a:t> (en) : un client développé sous Java, multiplateforme</a:t>
            </a:r>
          </a:p>
          <a:p>
            <a:pPr marL="0" indent="0" algn="just">
              <a:buFont typeface="Arial" panose="020B0604020202020204" pitchFamily="34" charset="0"/>
              <a:buNone/>
            </a:pPr>
            <a:r>
              <a:rPr lang="fr-FR" sz="1400" dirty="0">
                <a:latin typeface="Times New Roman" panose="02020603050405020304" pitchFamily="18" charset="0"/>
                <a:cs typeface="Times New Roman" panose="02020603050405020304" pitchFamily="18" charset="0"/>
              </a:rPr>
              <a:t>Apache Directory Studio : un client multiplateforme, développé en Java, par Apache Software </a:t>
            </a:r>
            <a:r>
              <a:rPr lang="fr-FR" sz="1400" dirty="0" err="1">
                <a:latin typeface="Times New Roman" panose="02020603050405020304" pitchFamily="18" charset="0"/>
                <a:cs typeface="Times New Roman" panose="02020603050405020304" pitchFamily="18" charset="0"/>
              </a:rPr>
              <a:t>Foundation</a:t>
            </a:r>
            <a:endParaRPr lang="fr-FR" sz="1400" dirty="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fr-FR" sz="1400" dirty="0">
                <a:latin typeface="Times New Roman" panose="02020603050405020304" pitchFamily="18" charset="0"/>
                <a:cs typeface="Times New Roman" panose="02020603050405020304" pitchFamily="18" charset="0"/>
              </a:rPr>
              <a:t>GQ2 : un client développé en GTK+/GTK2 sous licence GPL pour GNU/Linux</a:t>
            </a:r>
          </a:p>
          <a:p>
            <a:pPr marL="0" indent="0" algn="just">
              <a:buFont typeface="Arial" panose="020B0604020202020204" pitchFamily="34" charset="0"/>
              <a:buNone/>
            </a:pPr>
            <a:r>
              <a:rPr lang="fr-FR" sz="1400" dirty="0">
                <a:latin typeface="Times New Roman" panose="02020603050405020304" pitchFamily="18" charset="0"/>
                <a:cs typeface="Times New Roman" panose="02020603050405020304" pitchFamily="18" charset="0"/>
              </a:rPr>
              <a:t>Luma3 : une application cliente pour Linux développée en QT4. Sa notion de "plugin" permet de gérer des comptes utilisateur, des carnets d'adresses...</a:t>
            </a:r>
          </a:p>
          <a:p>
            <a:pPr marL="0" indent="0" algn="just">
              <a:buFont typeface="Arial" panose="020B0604020202020204" pitchFamily="34" charset="0"/>
              <a:buNone/>
            </a:pPr>
            <a:r>
              <a:rPr lang="fr-FR" sz="1400" dirty="0" err="1">
                <a:latin typeface="Times New Roman" panose="02020603050405020304" pitchFamily="18" charset="0"/>
                <a:cs typeface="Times New Roman" panose="02020603050405020304" pitchFamily="18" charset="0"/>
              </a:rPr>
              <a:t>PhpLDAPadmin</a:t>
            </a:r>
            <a:r>
              <a:rPr lang="fr-FR" sz="1400" dirty="0">
                <a:latin typeface="Times New Roman" panose="02020603050405020304" pitchFamily="18" charset="0"/>
                <a:cs typeface="Times New Roman" panose="02020603050405020304" pitchFamily="18" charset="0"/>
              </a:rPr>
              <a:t>: un client Web multiplateforme sous licence GPL développé en PHP permettant de gérer son annuaire LDAP.</a:t>
            </a:r>
          </a:p>
          <a:p>
            <a:pPr marL="0" indent="0" algn="just">
              <a:buFont typeface="Arial" panose="020B0604020202020204" pitchFamily="34" charset="0"/>
              <a:buNone/>
            </a:pPr>
            <a:r>
              <a:rPr lang="fr-FR" sz="1400" dirty="0">
                <a:latin typeface="Times New Roman" panose="02020603050405020304" pitchFamily="18" charset="0"/>
                <a:cs typeface="Times New Roman" panose="02020603050405020304" pitchFamily="18" charset="0"/>
              </a:rPr>
              <a:t>FusionDirectory4 : une application web sous licence GPL développée en PHP permettant de gérer son annuaire LDAP et tous les services associés.</a:t>
            </a:r>
          </a:p>
          <a:p>
            <a:pPr marL="0" indent="0" algn="just">
              <a:buFont typeface="Arial" panose="020B0604020202020204" pitchFamily="34" charset="0"/>
              <a:buNone/>
            </a:pPr>
            <a:r>
              <a:rPr lang="fr-FR" sz="1400" dirty="0" err="1">
                <a:latin typeface="Times New Roman" panose="02020603050405020304" pitchFamily="18" charset="0"/>
                <a:cs typeface="Times New Roman" panose="02020603050405020304" pitchFamily="18" charset="0"/>
              </a:rPr>
              <a:t>Calendra</a:t>
            </a:r>
            <a:r>
              <a:rPr lang="fr-FR" sz="1400" dirty="0">
                <a:latin typeface="Times New Roman" panose="02020603050405020304" pitchFamily="18" charset="0"/>
                <a:cs typeface="Times New Roman" panose="02020603050405020304" pitchFamily="18" charset="0"/>
              </a:rPr>
              <a:t> Directory Manager : un logiciel commercial écrit en java permettant la création d'interfaces web, orientées métier, pour </a:t>
            </a:r>
            <a:r>
              <a:rPr lang="fr-FR" sz="1400" dirty="0" err="1">
                <a:latin typeface="Times New Roman" panose="02020603050405020304" pitchFamily="18" charset="0"/>
                <a:cs typeface="Times New Roman" panose="02020603050405020304" pitchFamily="18" charset="0"/>
              </a:rPr>
              <a:t>gèrer</a:t>
            </a:r>
            <a:r>
              <a:rPr lang="fr-FR" sz="1400" dirty="0">
                <a:latin typeface="Times New Roman" panose="02020603050405020304" pitchFamily="18" charset="0"/>
                <a:cs typeface="Times New Roman" panose="02020603050405020304" pitchFamily="18" charset="0"/>
              </a:rPr>
              <a:t> le contenu de l'annuaire LDAP directement par les utilisateurs5.</a:t>
            </a:r>
          </a:p>
        </p:txBody>
      </p:sp>
    </p:spTree>
    <p:extLst>
      <p:ext uri="{BB962C8B-B14F-4D97-AF65-F5344CB8AC3E}">
        <p14:creationId xmlns:p14="http://schemas.microsoft.com/office/powerpoint/2010/main" val="3354399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1" y="618518"/>
            <a:ext cx="10986867" cy="647574"/>
          </a:xfrm>
        </p:spPr>
        <p:txBody>
          <a:bodyPr/>
          <a:lstStyle/>
          <a:p>
            <a: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t>Questions </a:t>
            </a:r>
            <a:endParaRPr lang="fr-FR" dirty="0">
              <a:solidFill>
                <a:srgbClr val="0070C0"/>
              </a:solidFill>
            </a:endParaRPr>
          </a:p>
        </p:txBody>
      </p:sp>
      <p:sp>
        <p:nvSpPr>
          <p:cNvPr id="4" name="Espace réservé du contenu 3">
            <a:extLst>
              <a:ext uri="{FF2B5EF4-FFF2-40B4-BE49-F238E27FC236}">
                <a16:creationId xmlns:a16="http://schemas.microsoft.com/office/drawing/2014/main" id="{FFB75827-223A-FD2E-5C30-7F1D44008DBD}"/>
              </a:ext>
            </a:extLst>
          </p:cNvPr>
          <p:cNvSpPr>
            <a:spLocks noGrp="1"/>
          </p:cNvSpPr>
          <p:nvPr>
            <p:ph idx="1"/>
          </p:nvPr>
        </p:nvSpPr>
        <p:spPr/>
        <p:txBody>
          <a:bodyPr/>
          <a:lstStyle/>
          <a:p>
            <a:endParaRPr lang="fr-FR" dirty="0"/>
          </a:p>
        </p:txBody>
      </p:sp>
      <p:pic>
        <p:nvPicPr>
          <p:cNvPr id="1026" name="Picture 2" descr="5 questions que les candidats se posent sur votre processus de recrutement  (et comment y répondre)">
            <a:extLst>
              <a:ext uri="{FF2B5EF4-FFF2-40B4-BE49-F238E27FC236}">
                <a16:creationId xmlns:a16="http://schemas.microsoft.com/office/drawing/2014/main" id="{F34050BE-4836-8833-6FD3-BF320A33A1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412" y="1266092"/>
            <a:ext cx="9905999"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946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3" y="618518"/>
            <a:ext cx="9905998" cy="647574"/>
          </a:xfrm>
        </p:spPr>
        <p:txBody>
          <a:bodyPr/>
          <a:lstStyle/>
          <a:p>
            <a: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t>Administration des réseaux (Plan de cours)</a:t>
            </a:r>
            <a:endParaRPr lang="fr-FR" dirty="0"/>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1141412" y="1266092"/>
            <a:ext cx="9905999" cy="5275385"/>
          </a:xfrm>
        </p:spPr>
        <p:txBody>
          <a:bodyPr>
            <a:normAutofit/>
          </a:bodyPr>
          <a:lstStyle/>
          <a:p>
            <a:pPr marL="0" marR="61595" lvl="0" indent="0" algn="just" rtl="0">
              <a:lnSpc>
                <a:spcPct val="100000"/>
              </a:lnSpc>
              <a:spcAft>
                <a:spcPts val="0"/>
              </a:spcAft>
              <a:buSzPts val="1200"/>
              <a:buNone/>
              <a:tabLst>
                <a:tab pos="297815" algn="l"/>
              </a:tabLst>
            </a:pPr>
            <a:endParaRPr lang="fr-FR" dirty="0">
              <a:latin typeface="Times New Roman" panose="02020603050405020304" pitchFamily="18" charset="0"/>
              <a:cs typeface="Times New Roman" panose="02020603050405020304" pitchFamily="18" charset="0"/>
            </a:endParaRPr>
          </a:p>
          <a:p>
            <a:pPr marL="0" marR="61595" lvl="0" indent="0" algn="just" rtl="0">
              <a:lnSpc>
                <a:spcPct val="100000"/>
              </a:lnSpc>
              <a:spcAft>
                <a:spcPts val="0"/>
              </a:spcAft>
              <a:buSzPts val="1200"/>
              <a:buNone/>
              <a:tabLst>
                <a:tab pos="297815" algn="l"/>
              </a:tabLst>
            </a:pPr>
            <a:r>
              <a:rPr lang="fr-FR" sz="1800" b="1" dirty="0">
                <a:solidFill>
                  <a:srgbClr val="0070C0"/>
                </a:solidFill>
                <a:effectLst/>
                <a:latin typeface="Times New Roman" panose="02020603050405020304" pitchFamily="18" charset="0"/>
                <a:ea typeface="Symbol" panose="05050102010706020507" pitchFamily="18" charset="2"/>
                <a:cs typeface="Symbol" panose="05050102010706020507" pitchFamily="18" charset="2"/>
              </a:rPr>
              <a:t>Concepts de l’Administration Système en réseau </a:t>
            </a:r>
          </a:p>
          <a:p>
            <a:pPr marR="61595" algn="just">
              <a:lnSpc>
                <a:spcPct val="100000"/>
              </a:lnSpc>
              <a:buSzPts val="1200"/>
              <a:tabLst>
                <a:tab pos="297815" algn="l"/>
              </a:tabLst>
            </a:pPr>
            <a:r>
              <a:rPr lang="fr-FR" sz="1800" dirty="0">
                <a:effectLst/>
                <a:latin typeface="Times New Roman" panose="02020603050405020304" pitchFamily="18" charset="0"/>
                <a:ea typeface="Symbol" panose="05050102010706020507" pitchFamily="18" charset="2"/>
                <a:cs typeface="Symbol" panose="05050102010706020507" pitchFamily="18" charset="2"/>
              </a:rPr>
              <a:t>stockage</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réseau</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et</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systèmes</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de</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fichiers</a:t>
            </a:r>
            <a:endParaRPr lang="fr-FR" sz="1800" spc="5" dirty="0">
              <a:effectLst/>
              <a:latin typeface="Times New Roman" panose="02020603050405020304" pitchFamily="18" charset="0"/>
              <a:ea typeface="Symbol" panose="05050102010706020507" pitchFamily="18" charset="2"/>
              <a:cs typeface="Symbol" panose="05050102010706020507" pitchFamily="18" charset="2"/>
            </a:endParaRPr>
          </a:p>
          <a:p>
            <a:pPr marR="61595" algn="just">
              <a:lnSpc>
                <a:spcPct val="100000"/>
              </a:lnSpc>
              <a:buSzPts val="1200"/>
              <a:tabLst>
                <a:tab pos="297815" algn="l"/>
              </a:tabLst>
            </a:pPr>
            <a:r>
              <a:rPr lang="fr-FR" sz="1800" dirty="0">
                <a:effectLst/>
                <a:latin typeface="Times New Roman" panose="02020603050405020304" pitchFamily="18" charset="0"/>
                <a:ea typeface="Symbol" panose="05050102010706020507" pitchFamily="18" charset="2"/>
                <a:cs typeface="Symbol" panose="05050102010706020507" pitchFamily="18" charset="2"/>
              </a:rPr>
              <a:t>contrôle</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d’accès</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aux</a:t>
            </a:r>
            <a:r>
              <a:rPr lang="fr-FR" sz="1800" spc="-28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ressources</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(gestion des</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droits, Annuaires,</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SSO)</a:t>
            </a:r>
          </a:p>
          <a:p>
            <a:pPr marL="0" indent="0" algn="just">
              <a:lnSpc>
                <a:spcPct val="100000"/>
              </a:lnSpc>
              <a:buNone/>
            </a:pPr>
            <a:r>
              <a:rPr lang="fr-FR" sz="1800" b="1" dirty="0">
                <a:solidFill>
                  <a:srgbClr val="0070C0"/>
                </a:solidFill>
                <a:effectLst/>
                <a:latin typeface="Times New Roman" panose="02020603050405020304" pitchFamily="18" charset="0"/>
                <a:ea typeface="Times New Roman" panose="02020603050405020304" pitchFamily="18" charset="0"/>
              </a:rPr>
              <a:t>Application</a:t>
            </a:r>
            <a:r>
              <a:rPr lang="fr-FR" sz="1800" b="1" spc="-5"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aux Systèmes</a:t>
            </a:r>
            <a:r>
              <a:rPr lang="fr-FR" sz="1800" b="1" spc="-5"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UNIX/Linux en</a:t>
            </a:r>
            <a:r>
              <a:rPr lang="fr-FR" sz="1800" b="1" spc="-10"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Réseau</a:t>
            </a:r>
          </a:p>
          <a:p>
            <a:pPr>
              <a:lnSpc>
                <a:spcPct val="100000"/>
              </a:lnSpc>
              <a:spcBef>
                <a:spcPts val="5"/>
              </a:spcBef>
              <a:buSzPts val="1200"/>
              <a:tabLst>
                <a:tab pos="297180" algn="l"/>
                <a:tab pos="297815" algn="l"/>
              </a:tabLst>
            </a:pPr>
            <a:r>
              <a:rPr lang="fr-FR" sz="1800" dirty="0">
                <a:effectLst/>
                <a:latin typeface="Times New Roman" panose="02020603050405020304" pitchFamily="18" charset="0"/>
                <a:ea typeface="Symbol" panose="05050102010706020507" pitchFamily="18" charset="2"/>
                <a:cs typeface="Symbol" panose="05050102010706020507" pitchFamily="18" charset="2"/>
              </a:rPr>
              <a:t>Stockage</a:t>
            </a:r>
            <a:r>
              <a:rPr lang="fr-FR" sz="1800" spc="-1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réseau iSCSI</a:t>
            </a:r>
          </a:p>
          <a:p>
            <a:pPr>
              <a:lnSpc>
                <a:spcPct val="100000"/>
              </a:lnSpc>
              <a:spcBef>
                <a:spcPts val="5"/>
              </a:spcBef>
              <a:buSzPts val="1200"/>
              <a:tabLst>
                <a:tab pos="297180" algn="l"/>
                <a:tab pos="297815" algn="l"/>
              </a:tabLst>
            </a:pPr>
            <a:r>
              <a:rPr lang="fr-FR" sz="1800" dirty="0">
                <a:effectLst/>
                <a:latin typeface="Times New Roman" panose="02020603050405020304" pitchFamily="18" charset="0"/>
                <a:ea typeface="Symbol" panose="05050102010706020507" pitchFamily="18" charset="2"/>
                <a:cs typeface="Symbol" panose="05050102010706020507" pitchFamily="18" charset="2"/>
              </a:rPr>
              <a:t>Systèmes</a:t>
            </a:r>
            <a:r>
              <a:rPr lang="fr-FR" sz="1800" spc="-1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de fichiers</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réseau</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avec</a:t>
            </a:r>
            <a:r>
              <a:rPr lang="fr-FR" sz="1800" spc="-1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NFS</a:t>
            </a:r>
          </a:p>
          <a:p>
            <a:pPr>
              <a:lnSpc>
                <a:spcPct val="100000"/>
              </a:lnSpc>
              <a:spcBef>
                <a:spcPts val="5"/>
              </a:spcBef>
              <a:buSzPts val="1200"/>
              <a:tabLst>
                <a:tab pos="297180" algn="l"/>
                <a:tab pos="297815" algn="l"/>
              </a:tabLst>
            </a:pPr>
            <a:r>
              <a:rPr lang="fr-FR" sz="1800" dirty="0">
                <a:effectLst/>
                <a:latin typeface="Times New Roman" panose="02020603050405020304" pitchFamily="18" charset="0"/>
                <a:ea typeface="Symbol" panose="05050102010706020507" pitchFamily="18" charset="2"/>
                <a:cs typeface="Symbol" panose="05050102010706020507" pitchFamily="18" charset="2"/>
              </a:rPr>
              <a:t>Systèmes</a:t>
            </a:r>
            <a:r>
              <a:rPr lang="fr-FR" sz="1800" spc="-1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de</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nommage</a:t>
            </a:r>
            <a:r>
              <a:rPr lang="fr-FR" sz="1800" spc="-1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annuaires LDAP</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et</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service</a:t>
            </a:r>
            <a:r>
              <a:rPr lang="fr-FR" sz="1800" spc="-1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DNS</a:t>
            </a:r>
          </a:p>
          <a:p>
            <a:pPr>
              <a:lnSpc>
                <a:spcPct val="100000"/>
              </a:lnSpc>
              <a:spcBef>
                <a:spcPts val="5"/>
              </a:spcBef>
              <a:buSzPts val="1200"/>
              <a:tabLst>
                <a:tab pos="297180" algn="l"/>
                <a:tab pos="297815" algn="l"/>
              </a:tabLst>
            </a:pPr>
            <a:r>
              <a:rPr lang="fr-FR" sz="1800"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Partage</a:t>
            </a:r>
            <a:r>
              <a:rPr lang="fr-FR" sz="1800" spc="265"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 </a:t>
            </a:r>
            <a:r>
              <a:rPr lang="fr-FR" sz="1800"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de</a:t>
            </a:r>
            <a:r>
              <a:rPr lang="fr-FR" sz="1800" spc="270"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 </a:t>
            </a:r>
            <a:r>
              <a:rPr lang="fr-FR" sz="1800"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ressources</a:t>
            </a:r>
            <a:r>
              <a:rPr lang="fr-FR" sz="1800" spc="275"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 </a:t>
            </a:r>
            <a:r>
              <a:rPr lang="fr-FR" sz="1800"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en</a:t>
            </a:r>
            <a:r>
              <a:rPr lang="fr-FR" sz="1800" spc="275"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 </a:t>
            </a:r>
            <a:r>
              <a:rPr lang="fr-FR" sz="1800"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environnement</a:t>
            </a:r>
            <a:r>
              <a:rPr lang="fr-FR" sz="1800" spc="275"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 </a:t>
            </a:r>
            <a:r>
              <a:rPr lang="fr-FR" sz="1800"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hétérogène</a:t>
            </a:r>
            <a:r>
              <a:rPr lang="fr-FR" sz="1800" spc="270"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 </a:t>
            </a:r>
            <a:r>
              <a:rPr lang="fr-FR" sz="1800"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avec</a:t>
            </a:r>
            <a:r>
              <a:rPr lang="fr-FR" sz="1800" spc="-285"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 </a:t>
            </a:r>
            <a:r>
              <a:rPr lang="fr-FR" sz="1800"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Samba</a:t>
            </a:r>
          </a:p>
          <a:p>
            <a:pPr marL="0" indent="0">
              <a:lnSpc>
                <a:spcPct val="100000"/>
              </a:lnSpc>
              <a:buNone/>
            </a:pPr>
            <a:r>
              <a:rPr lang="fr-FR" sz="1800" b="1" dirty="0">
                <a:solidFill>
                  <a:srgbClr val="0070C0"/>
                </a:solidFill>
                <a:effectLst/>
                <a:latin typeface="Times New Roman" panose="02020603050405020304" pitchFamily="18" charset="0"/>
                <a:ea typeface="Times New Roman" panose="02020603050405020304" pitchFamily="18" charset="0"/>
              </a:rPr>
              <a:t>Administration</a:t>
            </a:r>
            <a:r>
              <a:rPr lang="fr-FR" sz="1800" b="1" spc="-10"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des</a:t>
            </a:r>
            <a:r>
              <a:rPr lang="fr-FR" sz="1800" b="1" spc="-15"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ressources</a:t>
            </a:r>
            <a:r>
              <a:rPr lang="fr-FR" sz="1800" b="1" spc="-15"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d’un</a:t>
            </a:r>
            <a:r>
              <a:rPr lang="fr-FR" sz="1800" b="1" spc="-5"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annuaire</a:t>
            </a:r>
            <a:r>
              <a:rPr lang="fr-FR" sz="1800" b="1" spc="-15"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Active</a:t>
            </a:r>
            <a:r>
              <a:rPr lang="fr-FR" sz="1800" b="1" spc="-10"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Directory</a:t>
            </a:r>
          </a:p>
          <a:p>
            <a:pPr>
              <a:lnSpc>
                <a:spcPct val="100000"/>
              </a:lnSpc>
              <a:spcBef>
                <a:spcPts val="10"/>
              </a:spcBef>
              <a:buSzPts val="1200"/>
              <a:tabLst>
                <a:tab pos="297180" algn="l"/>
                <a:tab pos="297815" algn="l"/>
              </a:tabLst>
            </a:pPr>
            <a:r>
              <a:rPr lang="fr-FR" sz="1800" dirty="0">
                <a:effectLst/>
                <a:latin typeface="Times New Roman" panose="02020603050405020304" pitchFamily="18" charset="0"/>
                <a:ea typeface="Symbol" panose="05050102010706020507" pitchFamily="18" charset="2"/>
                <a:cs typeface="Symbol" panose="05050102010706020507" pitchFamily="18" charset="2"/>
              </a:rPr>
              <a:t>Structure</a:t>
            </a:r>
            <a:r>
              <a:rPr lang="fr-FR" sz="1800" spc="-1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logique</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et physique</a:t>
            </a:r>
          </a:p>
          <a:p>
            <a:pPr>
              <a:lnSpc>
                <a:spcPct val="100000"/>
              </a:lnSpc>
              <a:spcBef>
                <a:spcPts val="10"/>
              </a:spcBef>
              <a:buSzPts val="1200"/>
              <a:tabLst>
                <a:tab pos="297180" algn="l"/>
                <a:tab pos="297815" algn="l"/>
              </a:tabLst>
            </a:pPr>
            <a:r>
              <a:rPr lang="fr-FR" sz="1800" dirty="0">
                <a:effectLst/>
                <a:latin typeface="Times New Roman" panose="02020603050405020304" pitchFamily="18" charset="0"/>
                <a:ea typeface="Symbol" panose="05050102010706020507" pitchFamily="18" charset="2"/>
                <a:cs typeface="Symbol" panose="05050102010706020507" pitchFamily="18" charset="2"/>
              </a:rPr>
              <a:t>Centralisation</a:t>
            </a:r>
            <a:r>
              <a:rPr lang="fr-FR" sz="1800" spc="-1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des</a:t>
            </a:r>
            <a:r>
              <a:rPr lang="fr-FR" sz="1800" spc="-1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politiques</a:t>
            </a:r>
            <a:r>
              <a:rPr lang="fr-FR" sz="1800" spc="-1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d’accès</a:t>
            </a:r>
          </a:p>
          <a:p>
            <a:pPr>
              <a:lnSpc>
                <a:spcPct val="100000"/>
              </a:lnSpc>
              <a:spcBef>
                <a:spcPts val="10"/>
              </a:spcBef>
              <a:buSzPts val="1200"/>
              <a:tabLst>
                <a:tab pos="297180" algn="l"/>
                <a:tab pos="297815" algn="l"/>
              </a:tabLst>
            </a:pPr>
            <a:r>
              <a:rPr lang="fr-FR" sz="1800" dirty="0">
                <a:effectLst/>
                <a:latin typeface="Times New Roman" panose="02020603050405020304" pitchFamily="18" charset="0"/>
                <a:ea typeface="Symbol" panose="05050102010706020507" pitchFamily="18" charset="2"/>
                <a:cs typeface="Symbol" panose="05050102010706020507" pitchFamily="18" charset="2"/>
              </a:rPr>
              <a:t>Problématiques</a:t>
            </a:r>
            <a:r>
              <a:rPr lang="fr-FR" sz="1800" spc="-1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de</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gestion</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de</a:t>
            </a:r>
            <a:r>
              <a:rPr lang="fr-FR" sz="1800" spc="-1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parc</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en</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volume</a:t>
            </a:r>
          </a:p>
          <a:p>
            <a:pPr marL="0" indent="0">
              <a:buNone/>
            </a:pPr>
            <a:endParaRPr lang="fr-FR" dirty="0"/>
          </a:p>
        </p:txBody>
      </p:sp>
    </p:spTree>
    <p:extLst>
      <p:ext uri="{BB962C8B-B14F-4D97-AF65-F5344CB8AC3E}">
        <p14:creationId xmlns:p14="http://schemas.microsoft.com/office/powerpoint/2010/main" val="19869101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1" y="618518"/>
            <a:ext cx="10986867" cy="647574"/>
          </a:xfrm>
        </p:spPr>
        <p:txBody>
          <a:bodyPr/>
          <a:lstStyle/>
          <a:p>
            <a: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t>Partage de ressources en environnement hétérogène avec Samba (</a:t>
            </a:r>
            <a:r>
              <a:rPr lang="fr-FR" sz="1800" dirty="0">
                <a:solidFill>
                  <a:srgbClr val="0070C0"/>
                </a:solidFill>
                <a:latin typeface="Times New Roman" panose="02020603050405020304" pitchFamily="18" charset="0"/>
                <a:cs typeface="Times New Roman" panose="02020603050405020304" pitchFamily="18" charset="0"/>
              </a:rPr>
              <a:t>Utilisation</a:t>
            </a:r>
            <a: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lang="fr-FR" dirty="0">
              <a:solidFill>
                <a:srgbClr val="0070C0"/>
              </a:solidFill>
            </a:endParaRPr>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717453" y="1153551"/>
            <a:ext cx="7779433" cy="5085931"/>
          </a:xfrm>
        </p:spPr>
        <p:txBody>
          <a:bodyPr>
            <a:noAutofit/>
          </a:bodyPr>
          <a:lstStyle/>
          <a:p>
            <a:pPr marL="0" indent="0" algn="just">
              <a:buNone/>
            </a:pPr>
            <a:r>
              <a:rPr lang="fr-FR" sz="1400" dirty="0">
                <a:latin typeface="Times New Roman" panose="02020603050405020304" pitchFamily="18" charset="0"/>
                <a:cs typeface="Times New Roman" panose="02020603050405020304" pitchFamily="18" charset="0"/>
              </a:rPr>
              <a:t>Samba est un logiciel d'interopérabilité qui implémente le protocole propriétaire SMB/CIFS de Microsoft Windows (plus souvent connu sous le sigle SMB) dans les ordinateurs tournant sous le système d'exploitation Unix et ses dérivés de manière à partager des imprimantes et des fichiers dans un réseau informatique3. Samba facilite l'interopérabilité entre systèmes hétérogènes Windows-Unix. En effet, il permet d'assurer l'interopérabilité entre plates-formes différentes et régions différentes par une gestion adéquate de l'encodage des noms de fichiers.</a:t>
            </a:r>
          </a:p>
          <a:p>
            <a:pPr marL="0" indent="0" algn="just">
              <a:buNone/>
            </a:pPr>
            <a:r>
              <a:rPr lang="fr-FR" sz="1400" dirty="0">
                <a:latin typeface="Times New Roman" panose="02020603050405020304" pitchFamily="18" charset="0"/>
                <a:cs typeface="Times New Roman" panose="02020603050405020304" pitchFamily="18" charset="0"/>
              </a:rPr>
              <a:t>Il offre la possibilité aux ordinateurs d'un réseau d'accéder aux imprimantes et aux fichiers des ordinateurs sous Unix4 et permettent aux serveurs Unix de se substituer à des serveurs Windows5.</a:t>
            </a:r>
          </a:p>
          <a:p>
            <a:pPr marL="0" indent="0" algn="just">
              <a:buNone/>
            </a:pPr>
            <a:endParaRPr lang="fr-FR" sz="1400" dirty="0">
              <a:latin typeface="Times New Roman" panose="02020603050405020304" pitchFamily="18" charset="0"/>
              <a:cs typeface="Times New Roman" panose="02020603050405020304" pitchFamily="18" charset="0"/>
            </a:endParaRPr>
          </a:p>
          <a:p>
            <a:pPr marL="0" indent="0" algn="just">
              <a:buNone/>
            </a:pPr>
            <a:r>
              <a:rPr lang="fr-FR" sz="1400" dirty="0">
                <a:latin typeface="Times New Roman" panose="02020603050405020304" pitchFamily="18" charset="0"/>
                <a:cs typeface="Times New Roman" panose="02020603050405020304" pitchFamily="18" charset="0"/>
              </a:rPr>
              <a:t>Il s'agit d'une </a:t>
            </a:r>
            <a:r>
              <a:rPr lang="fr-FR" sz="1400" dirty="0" err="1">
                <a:latin typeface="Times New Roman" panose="02020603050405020304" pitchFamily="18" charset="0"/>
                <a:cs typeface="Times New Roman" panose="02020603050405020304" pitchFamily="18" charset="0"/>
              </a:rPr>
              <a:t>réimplémentation</a:t>
            </a:r>
            <a:r>
              <a:rPr lang="fr-FR" sz="1400" dirty="0">
                <a:latin typeface="Times New Roman" panose="02020603050405020304" pitchFamily="18" charset="0"/>
                <a:cs typeface="Times New Roman" panose="02020603050405020304" pitchFamily="18" charset="0"/>
              </a:rPr>
              <a:t> des protocoles SMB/CIFS sous GNU/Linux et d'autres variantes d'Unix par ingénierie inverse. Samba a été initialement développée par l'Australien Andrew </a:t>
            </a:r>
            <a:r>
              <a:rPr lang="fr-FR" sz="1400" dirty="0" err="1">
                <a:latin typeface="Times New Roman" panose="02020603050405020304" pitchFamily="18" charset="0"/>
                <a:cs typeface="Times New Roman" panose="02020603050405020304" pitchFamily="18" charset="0"/>
              </a:rPr>
              <a:t>Tridgell</a:t>
            </a:r>
            <a:r>
              <a:rPr lang="fr-FR" sz="1400" dirty="0">
                <a:latin typeface="Times New Roman" panose="02020603050405020304" pitchFamily="18" charset="0"/>
                <a:cs typeface="Times New Roman" panose="02020603050405020304" pitchFamily="18" charset="0"/>
              </a:rPr>
              <a:t> et distribuée sous licence libre GNU GPL. Son nom provient du nom du protocole standard de Microsoft, SMB (Server Message Block), auquel ont été ajoutées les deux voyelles a : « </a:t>
            </a:r>
            <a:r>
              <a:rPr lang="fr-FR" sz="1400" dirty="0" err="1">
                <a:latin typeface="Times New Roman" panose="02020603050405020304" pitchFamily="18" charset="0"/>
                <a:cs typeface="Times New Roman" panose="02020603050405020304" pitchFamily="18" charset="0"/>
              </a:rPr>
              <a:t>SaMBa</a:t>
            </a:r>
            <a:r>
              <a:rPr lang="fr-FR" sz="1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149934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1" y="618518"/>
            <a:ext cx="10986867" cy="647574"/>
          </a:xfrm>
        </p:spPr>
        <p:txBody>
          <a:bodyPr/>
          <a:lstStyle/>
          <a:p>
            <a: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t>Partage de ressources en environnement hétérogène avec Samba (</a:t>
            </a:r>
            <a:r>
              <a:rPr lang="fr-FR" sz="1800" dirty="0">
                <a:solidFill>
                  <a:srgbClr val="0070C0"/>
                </a:solidFill>
                <a:latin typeface="Times New Roman" panose="02020603050405020304" pitchFamily="18" charset="0"/>
                <a:cs typeface="Times New Roman" panose="02020603050405020304" pitchFamily="18" charset="0"/>
              </a:rPr>
              <a:t>Fonctionnalités</a:t>
            </a:r>
            <a: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lang="fr-FR" dirty="0">
              <a:solidFill>
                <a:srgbClr val="0070C0"/>
              </a:solidFill>
            </a:endParaRPr>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717453" y="1153551"/>
            <a:ext cx="10986867" cy="5085931"/>
          </a:xfrm>
        </p:spPr>
        <p:txBody>
          <a:bodyPr>
            <a:noAutofit/>
          </a:bodyPr>
          <a:lstStyle/>
          <a:p>
            <a:pPr marL="0" indent="0" algn="just">
              <a:buNone/>
            </a:pPr>
            <a:r>
              <a:rPr lang="fr-FR" sz="1400" dirty="0">
                <a:latin typeface="Times New Roman" panose="02020603050405020304" pitchFamily="18" charset="0"/>
                <a:cs typeface="Times New Roman" panose="02020603050405020304" pitchFamily="18" charset="0"/>
              </a:rPr>
              <a:t>Samba est la mise en œuvre d'une dizaine de services et d'une douzaine de protocoles. Il comprend le protocole de partage de fichiers et d'imprimantes SMB, le protocole d'appel distant DCE/RPC (en) ou, plus spécifiquement MSRPC (en), les protocoles intervenant dans le fonctionnement d'Active Directory, la couche d'interopérabilité NetBIOS sur TCP/IP (NBT). La suite de protocoles du voisinage réseau, un serveur WINS aussi connu sous le nom de NetBIOS </a:t>
            </a:r>
            <a:r>
              <a:rPr lang="fr-FR" sz="1400" dirty="0" err="1">
                <a:latin typeface="Times New Roman" panose="02020603050405020304" pitchFamily="18" charset="0"/>
                <a:cs typeface="Times New Roman" panose="02020603050405020304" pitchFamily="18" charset="0"/>
              </a:rPr>
              <a:t>Naming</a:t>
            </a:r>
            <a:r>
              <a:rPr lang="fr-FR" sz="1400" dirty="0">
                <a:latin typeface="Times New Roman" panose="02020603050405020304" pitchFamily="18" charset="0"/>
                <a:cs typeface="Times New Roman" panose="02020603050405020304" pitchFamily="18" charset="0"/>
              </a:rPr>
              <a:t> Service (NBNS). Les protocoles d'un domaine NT qui comprend l'ouverture d'une session NT, une base de données Security </a:t>
            </a:r>
            <a:r>
              <a:rPr lang="fr-FR" sz="1400" dirty="0" err="1">
                <a:latin typeface="Times New Roman" panose="02020603050405020304" pitchFamily="18" charset="0"/>
                <a:cs typeface="Times New Roman" panose="02020603050405020304" pitchFamily="18" charset="0"/>
              </a:rPr>
              <a:t>Account</a:t>
            </a:r>
            <a:r>
              <a:rPr lang="fr-FR" sz="1400" dirty="0">
                <a:latin typeface="Times New Roman" panose="02020603050405020304" pitchFamily="18" charset="0"/>
                <a:cs typeface="Times New Roman" panose="02020603050405020304" pitchFamily="18" charset="0"/>
              </a:rPr>
              <a:t> Manager (SAM), un service Local Security </a:t>
            </a:r>
            <a:r>
              <a:rPr lang="fr-FR" sz="1400" dirty="0" err="1">
                <a:latin typeface="Times New Roman" panose="02020603050405020304" pitchFamily="18" charset="0"/>
                <a:cs typeface="Times New Roman" panose="02020603050405020304" pitchFamily="18" charset="0"/>
              </a:rPr>
              <a:t>Authority</a:t>
            </a:r>
            <a:r>
              <a:rPr lang="fr-FR" sz="1400" dirty="0">
                <a:latin typeface="Times New Roman" panose="02020603050405020304" pitchFamily="18" charset="0"/>
                <a:cs typeface="Times New Roman" panose="02020603050405020304" pitchFamily="18" charset="0"/>
              </a:rPr>
              <a:t> (LSA), un service d'impression (</a:t>
            </a:r>
            <a:r>
              <a:rPr lang="fr-FR" sz="1400" dirty="0" err="1">
                <a:latin typeface="Times New Roman" panose="02020603050405020304" pitchFamily="18" charset="0"/>
                <a:cs typeface="Times New Roman" panose="02020603050405020304" pitchFamily="18" charset="0"/>
              </a:rPr>
              <a:t>Spoolss</a:t>
            </a:r>
            <a:r>
              <a:rPr lang="fr-FR" sz="1400" dirty="0">
                <a:latin typeface="Times New Roman" panose="02020603050405020304" pitchFamily="18" charset="0"/>
                <a:cs typeface="Times New Roman" panose="02020603050405020304" pitchFamily="18" charset="0"/>
              </a:rPr>
              <a:t>) et plus récemment l'ouverture de session Active Directory comprenant une version modifiée de Kerberos et de LDAP. Samba peut voir et partager des imprimantes.</a:t>
            </a:r>
          </a:p>
          <a:p>
            <a:pPr marL="0" indent="0" algn="just">
              <a:buNone/>
            </a:pPr>
            <a:endParaRPr lang="fr-FR" sz="1400" dirty="0">
              <a:latin typeface="Times New Roman" panose="02020603050405020304" pitchFamily="18" charset="0"/>
              <a:cs typeface="Times New Roman" panose="02020603050405020304" pitchFamily="18" charset="0"/>
            </a:endParaRPr>
          </a:p>
          <a:p>
            <a:pPr marL="0" indent="0" algn="just">
              <a:buNone/>
            </a:pPr>
            <a:r>
              <a:rPr lang="fr-FR" sz="1400" dirty="0">
                <a:latin typeface="Times New Roman" panose="02020603050405020304" pitchFamily="18" charset="0"/>
                <a:cs typeface="Times New Roman" panose="02020603050405020304" pitchFamily="18" charset="0"/>
              </a:rPr>
              <a:t>Le protocole NTLM n'est plus utilisé dans les dernières versions de Samba car jugé obsolète et son retour n'est pas souhaité par les développeurs 8.</a:t>
            </a:r>
          </a:p>
          <a:p>
            <a:pPr marL="0" indent="0" algn="just">
              <a:buNone/>
            </a:pPr>
            <a:endParaRPr lang="fr-FR" sz="1400" dirty="0">
              <a:latin typeface="Times New Roman" panose="02020603050405020304" pitchFamily="18" charset="0"/>
              <a:cs typeface="Times New Roman" panose="02020603050405020304" pitchFamily="18" charset="0"/>
            </a:endParaRPr>
          </a:p>
          <a:p>
            <a:pPr marL="0" indent="0" algn="just">
              <a:buNone/>
            </a:pPr>
            <a:r>
              <a:rPr lang="fr-FR" sz="1400" dirty="0">
                <a:latin typeface="Times New Roman" panose="02020603050405020304" pitchFamily="18" charset="0"/>
                <a:cs typeface="Times New Roman" panose="02020603050405020304" pitchFamily="18" charset="0"/>
              </a:rPr>
              <a:t>Samba configure des partages réseaux pour les répertoires Unix (y compris le contenu de tous les sous-répertoires). Ils apparaissent pour les utilisateurs de Windows comme des dossiers Windows classiques accessibles via le réseau. Les utilisateurs d'Unix peuvent lire les partages avec le </a:t>
            </a:r>
            <a:r>
              <a:rPr lang="fr-FR" sz="1400" dirty="0" err="1">
                <a:latin typeface="Times New Roman" panose="02020603050405020304" pitchFamily="18" charset="0"/>
                <a:cs typeface="Times New Roman" panose="02020603050405020304" pitchFamily="18" charset="0"/>
              </a:rPr>
              <a:t>smbclient</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libsmb</a:t>
            </a:r>
            <a:r>
              <a:rPr lang="fr-FR" sz="1400" dirty="0">
                <a:latin typeface="Times New Roman" panose="02020603050405020304" pitchFamily="18" charset="0"/>
                <a:cs typeface="Times New Roman" panose="02020603050405020304" pitchFamily="18" charset="0"/>
              </a:rPr>
              <a:t>) installé avec Samba. Chaque répertoire peut avoir des privilèges d'accès différents. Par exemple : les répertoires ayant un accès en lecture/écriture pour tous les utilisateurs définis, permettent à chacun d'eux d'accéder à leurs propres fichiers. Mais ils n'ont pas accès aux dossiers des autres, sauf si une autorisation est définie. À noter que le partage </a:t>
            </a:r>
            <a:r>
              <a:rPr lang="fr-FR" sz="1400" dirty="0" err="1">
                <a:latin typeface="Times New Roman" panose="02020603050405020304" pitchFamily="18" charset="0"/>
                <a:cs typeface="Times New Roman" panose="02020603050405020304" pitchFamily="18" charset="0"/>
              </a:rPr>
              <a:t>netlogon</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etc</a:t>
            </a:r>
            <a:r>
              <a:rPr lang="fr-FR" sz="1400" dirty="0">
                <a:latin typeface="Times New Roman" panose="02020603050405020304" pitchFamily="18" charset="0"/>
                <a:cs typeface="Times New Roman" panose="02020603050405020304" pitchFamily="18" charset="0"/>
              </a:rPr>
              <a:t>/samba/</a:t>
            </a:r>
            <a:r>
              <a:rPr lang="fr-FR" sz="1400" dirty="0" err="1">
                <a:latin typeface="Times New Roman" panose="02020603050405020304" pitchFamily="18" charset="0"/>
                <a:cs typeface="Times New Roman" panose="02020603050405020304" pitchFamily="18" charset="0"/>
              </a:rPr>
              <a:t>netlogon</a:t>
            </a:r>
            <a:r>
              <a:rPr lang="fr-FR" sz="1400" dirty="0">
                <a:latin typeface="Times New Roman" panose="02020603050405020304" pitchFamily="18" charset="0"/>
                <a:cs typeface="Times New Roman" panose="02020603050405020304" pitchFamily="18" charset="0"/>
              </a:rPr>
              <a:t>), généralement accessible en lecture, est le répertoire par défaut pour les scripts d'ouverture de session utilisateur.</a:t>
            </a:r>
          </a:p>
        </p:txBody>
      </p:sp>
    </p:spTree>
    <p:extLst>
      <p:ext uri="{BB962C8B-B14F-4D97-AF65-F5344CB8AC3E}">
        <p14:creationId xmlns:p14="http://schemas.microsoft.com/office/powerpoint/2010/main" val="35241151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1" y="618518"/>
            <a:ext cx="10986867" cy="647574"/>
          </a:xfrm>
        </p:spPr>
        <p:txBody>
          <a:bodyPr/>
          <a:lstStyle/>
          <a:p>
            <a: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t>Partage de ressources en environnement hétérogène avec Samba (</a:t>
            </a:r>
            <a:r>
              <a:rPr lang="fr-FR" sz="1800" dirty="0">
                <a:solidFill>
                  <a:srgbClr val="0070C0"/>
                </a:solidFill>
                <a:latin typeface="Times New Roman" panose="02020603050405020304" pitchFamily="18" charset="0"/>
                <a:cs typeface="Times New Roman" panose="02020603050405020304" pitchFamily="18" charset="0"/>
              </a:rPr>
              <a:t>Fonctionnalités</a:t>
            </a:r>
            <a: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lang="fr-FR" dirty="0">
              <a:solidFill>
                <a:srgbClr val="0070C0"/>
              </a:solidFill>
            </a:endParaRPr>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717453" y="1153551"/>
            <a:ext cx="10986867" cy="5085931"/>
          </a:xfrm>
        </p:spPr>
        <p:txBody>
          <a:bodyPr>
            <a:noAutofit/>
          </a:bodyPr>
          <a:lstStyle/>
          <a:p>
            <a:pPr marL="0" indent="0" algn="just">
              <a:buNone/>
            </a:pPr>
            <a:r>
              <a:rPr lang="fr-FR" sz="1400" dirty="0">
                <a:latin typeface="Times New Roman" panose="02020603050405020304" pitchFamily="18" charset="0"/>
                <a:cs typeface="Times New Roman" panose="02020603050405020304" pitchFamily="18" charset="0"/>
              </a:rPr>
              <a:t>La configuration est réalisée par l'édition d'un fichier unique (généralement installé dans /</a:t>
            </a:r>
            <a:r>
              <a:rPr lang="fr-FR" sz="1400" dirty="0" err="1">
                <a:latin typeface="Times New Roman" panose="02020603050405020304" pitchFamily="18" charset="0"/>
                <a:cs typeface="Times New Roman" panose="02020603050405020304" pitchFamily="18" charset="0"/>
              </a:rPr>
              <a:t>etc</a:t>
            </a:r>
            <a:r>
              <a:rPr lang="fr-FR" sz="1400" dirty="0">
                <a:latin typeface="Times New Roman" panose="02020603050405020304" pitchFamily="18" charset="0"/>
                <a:cs typeface="Times New Roman" panose="02020603050405020304" pitchFamily="18" charset="0"/>
              </a:rPr>
              <a:t>/</a:t>
            </a:r>
            <a:r>
              <a:rPr lang="fr-FR" sz="1400" dirty="0" err="1">
                <a:latin typeface="Times New Roman" panose="02020603050405020304" pitchFamily="18" charset="0"/>
                <a:cs typeface="Times New Roman" panose="02020603050405020304" pitchFamily="18" charset="0"/>
              </a:rPr>
              <a:t>smb.conf</a:t>
            </a:r>
            <a:r>
              <a:rPr lang="fr-FR" sz="1400" dirty="0">
                <a:latin typeface="Times New Roman" panose="02020603050405020304" pitchFamily="18" charset="0"/>
                <a:cs typeface="Times New Roman" panose="02020603050405020304" pitchFamily="18" charset="0"/>
              </a:rPr>
              <a:t> ou /</a:t>
            </a:r>
            <a:r>
              <a:rPr lang="fr-FR" sz="1400" dirty="0" err="1">
                <a:latin typeface="Times New Roman" panose="02020603050405020304" pitchFamily="18" charset="0"/>
                <a:cs typeface="Times New Roman" panose="02020603050405020304" pitchFamily="18" charset="0"/>
              </a:rPr>
              <a:t>etc</a:t>
            </a:r>
            <a:r>
              <a:rPr lang="fr-FR" sz="1400" dirty="0">
                <a:latin typeface="Times New Roman" panose="02020603050405020304" pitchFamily="18" charset="0"/>
                <a:cs typeface="Times New Roman" panose="02020603050405020304" pitchFamily="18" charset="0"/>
              </a:rPr>
              <a:t>/samba/</a:t>
            </a:r>
            <a:r>
              <a:rPr lang="fr-FR" sz="1400" dirty="0" err="1">
                <a:latin typeface="Times New Roman" panose="02020603050405020304" pitchFamily="18" charset="0"/>
                <a:cs typeface="Times New Roman" panose="02020603050405020304" pitchFamily="18" charset="0"/>
              </a:rPr>
              <a:t>smb.conf</a:t>
            </a:r>
            <a:r>
              <a:rPr lang="fr-FR" sz="1400" dirty="0">
                <a:latin typeface="Times New Roman" panose="02020603050405020304" pitchFamily="18" charset="0"/>
                <a:cs typeface="Times New Roman" panose="02020603050405020304" pitchFamily="18" charset="0"/>
              </a:rPr>
              <a:t>). Samba peut aussi fournir des scripts d'ouverture de session utilisateur et une mise en place de groupes de stratégies via </a:t>
            </a:r>
            <a:r>
              <a:rPr lang="fr-FR" sz="1400" dirty="0" err="1">
                <a:latin typeface="Times New Roman" panose="02020603050405020304" pitchFamily="18" charset="0"/>
                <a:cs typeface="Times New Roman" panose="02020603050405020304" pitchFamily="18" charset="0"/>
              </a:rPr>
              <a:t>poledit</a:t>
            </a:r>
            <a:r>
              <a:rPr lang="fr-FR" sz="1400" dirty="0">
                <a:latin typeface="Times New Roman" panose="02020603050405020304" pitchFamily="18" charset="0"/>
                <a:cs typeface="Times New Roman" panose="02020603050405020304" pitchFamily="18" charset="0"/>
              </a:rPr>
              <a:t>.</a:t>
            </a:r>
          </a:p>
          <a:p>
            <a:pPr marL="0" indent="0" algn="just">
              <a:buNone/>
            </a:pPr>
            <a:endParaRPr lang="fr-FR" sz="1400" dirty="0">
              <a:latin typeface="Times New Roman" panose="02020603050405020304" pitchFamily="18" charset="0"/>
              <a:cs typeface="Times New Roman" panose="02020603050405020304" pitchFamily="18" charset="0"/>
            </a:endParaRPr>
          </a:p>
          <a:p>
            <a:pPr marL="0" indent="0" algn="just">
              <a:buNone/>
            </a:pPr>
            <a:r>
              <a:rPr lang="fr-FR" sz="1400" dirty="0">
                <a:latin typeface="Times New Roman" panose="02020603050405020304" pitchFamily="18" charset="0"/>
                <a:cs typeface="Times New Roman" panose="02020603050405020304" pitchFamily="18" charset="0"/>
              </a:rPr>
              <a:t>Dans les versions antérieures à la version 4.1, Samba incluait un outil d'administration web appelé SWAT (Samba Web Administration Tool)9.</a:t>
            </a:r>
          </a:p>
          <a:p>
            <a:pPr marL="0" indent="0" algn="just">
              <a:buNone/>
            </a:pPr>
            <a:endParaRPr lang="fr-FR" sz="1400" dirty="0">
              <a:latin typeface="Times New Roman" panose="02020603050405020304" pitchFamily="18" charset="0"/>
              <a:cs typeface="Times New Roman" panose="02020603050405020304" pitchFamily="18" charset="0"/>
            </a:endParaRPr>
          </a:p>
          <a:p>
            <a:pPr marL="0" indent="0" algn="just">
              <a:buNone/>
            </a:pPr>
            <a:r>
              <a:rPr lang="fr-FR" sz="1400" dirty="0">
                <a:latin typeface="Times New Roman" panose="02020603050405020304" pitchFamily="18" charset="0"/>
                <a:cs typeface="Times New Roman" panose="02020603050405020304" pitchFamily="18" charset="0"/>
              </a:rPr>
              <a:t>La comparaison des performances entre Samba et les autres systèmes de partage de fichiers UNIX comme NFS n'est plus pertinente comme elle a pu l'être dans le passé. En effet Samba implémente désormais les protocoles SMB2 et SMB3, et bien que la première version SMB1 (aussi connu sous le nom CIFS) était relativement lente en raison de sa verbosité, les versions SMB2 puis SMB3 du protocole permettent à Samba d'avoir des performances comparables à celles que l'on peut avoir avec un système NFS, iSCSI ou </a:t>
            </a:r>
            <a:r>
              <a:rPr lang="fr-FR" sz="1400" dirty="0" err="1">
                <a:latin typeface="Times New Roman" panose="02020603050405020304" pitchFamily="18" charset="0"/>
                <a:cs typeface="Times New Roman" panose="02020603050405020304" pitchFamily="18" charset="0"/>
              </a:rPr>
              <a:t>FiberChannel</a:t>
            </a:r>
            <a:r>
              <a:rPr lang="fr-FR" sz="1400" dirty="0">
                <a:latin typeface="Times New Roman" panose="02020603050405020304" pitchFamily="18" charset="0"/>
                <a:cs typeface="Times New Roman" panose="02020603050405020304" pitchFamily="18" charset="0"/>
              </a:rPr>
              <a:t>.</a:t>
            </a:r>
          </a:p>
          <a:p>
            <a:pPr marL="0" indent="0" algn="just">
              <a:buNone/>
            </a:pPr>
            <a:endParaRPr lang="fr-FR" sz="1400" dirty="0">
              <a:latin typeface="Times New Roman" panose="02020603050405020304" pitchFamily="18" charset="0"/>
              <a:cs typeface="Times New Roman" panose="02020603050405020304" pitchFamily="18" charset="0"/>
            </a:endParaRPr>
          </a:p>
          <a:p>
            <a:pPr marL="0" indent="0" algn="just">
              <a:buNone/>
            </a:pPr>
            <a:r>
              <a:rPr lang="fr-FR" sz="1400" dirty="0">
                <a:latin typeface="Times New Roman" panose="02020603050405020304" pitchFamily="18" charset="0"/>
                <a:cs typeface="Times New Roman" panose="02020603050405020304" pitchFamily="18" charset="0"/>
              </a:rPr>
              <a:t>La version 3.2 apporte le support de IPv6 et ajoute la possibilité de stocker les partages Samba dans la base de registre ainsi que l'expérimentation du clustering et d'autres améliorations</a:t>
            </a:r>
          </a:p>
        </p:txBody>
      </p:sp>
    </p:spTree>
    <p:extLst>
      <p:ext uri="{BB962C8B-B14F-4D97-AF65-F5344CB8AC3E}">
        <p14:creationId xmlns:p14="http://schemas.microsoft.com/office/powerpoint/2010/main" val="1525665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3" y="618518"/>
            <a:ext cx="9905998" cy="647574"/>
          </a:xfrm>
        </p:spPr>
        <p:txBody>
          <a:bodyPr/>
          <a:lstStyle/>
          <a:p>
            <a:r>
              <a:rPr lang="fr-FR" sz="1800" dirty="0">
                <a:solidFill>
                  <a:srgbClr val="0070C0"/>
                </a:solidFill>
                <a:effectLst/>
                <a:latin typeface="Times New Roman" panose="02020603050405020304" pitchFamily="18" charset="0"/>
                <a:ea typeface="Times New Roman" panose="02020603050405020304" pitchFamily="18" charset="0"/>
              </a:rPr>
              <a:t>Stockage réseau iSCSI (</a:t>
            </a:r>
            <a:r>
              <a:rPr lang="fr-FR" sz="1800" dirty="0">
                <a:solidFill>
                  <a:srgbClr val="0070C0"/>
                </a:solidFill>
                <a:latin typeface="Times New Roman" panose="02020603050405020304" pitchFamily="18" charset="0"/>
                <a:cs typeface="Times New Roman" panose="02020603050405020304" pitchFamily="18" charset="0"/>
              </a:rPr>
              <a:t>Composants</a:t>
            </a:r>
            <a:r>
              <a:rPr lang="fr-FR" sz="1800" dirty="0">
                <a:solidFill>
                  <a:srgbClr val="0070C0"/>
                </a:solidFill>
                <a:effectLst/>
                <a:latin typeface="Times New Roman" panose="02020603050405020304" pitchFamily="18" charset="0"/>
                <a:ea typeface="Times New Roman" panose="02020603050405020304" pitchFamily="18" charset="0"/>
              </a:rPr>
              <a:t>)</a:t>
            </a:r>
            <a:endParaRPr lang="fr-FR" dirty="0">
              <a:solidFill>
                <a:srgbClr val="0070C0"/>
              </a:solidFill>
            </a:endParaRPr>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1141413" y="1406884"/>
            <a:ext cx="7116322" cy="4832598"/>
          </a:xfrm>
        </p:spPr>
        <p:txBody>
          <a:bodyPr>
            <a:normAutofit/>
          </a:bodyPr>
          <a:lstStyle/>
          <a:p>
            <a:pPr marL="0" indent="0" algn="just">
              <a:buNone/>
            </a:pPr>
            <a:r>
              <a:rPr lang="fr-FR" sz="1900" dirty="0">
                <a:latin typeface="Times New Roman" panose="02020603050405020304" pitchFamily="18" charset="0"/>
                <a:cs typeface="Times New Roman" panose="02020603050405020304" pitchFamily="18" charset="0"/>
              </a:rPr>
              <a:t>Les éléments composant une infrastructure iSCSI sont :</a:t>
            </a:r>
          </a:p>
          <a:p>
            <a:pPr algn="just"/>
            <a:endParaRPr lang="fr-FR" sz="1900" dirty="0">
              <a:latin typeface="Times New Roman" panose="02020603050405020304" pitchFamily="18" charset="0"/>
              <a:cs typeface="Times New Roman" panose="02020603050405020304" pitchFamily="18" charset="0"/>
            </a:endParaRPr>
          </a:p>
          <a:p>
            <a:pPr algn="just"/>
            <a:r>
              <a:rPr lang="fr-FR" sz="1900" dirty="0">
                <a:solidFill>
                  <a:srgbClr val="FF0000"/>
                </a:solidFill>
                <a:latin typeface="Times New Roman" panose="02020603050405020304" pitchFamily="18" charset="0"/>
                <a:cs typeface="Times New Roman" panose="02020603050405020304" pitchFamily="18" charset="0"/>
              </a:rPr>
              <a:t>un </a:t>
            </a:r>
            <a:r>
              <a:rPr lang="fr-FR" sz="1900" dirty="0" err="1">
                <a:solidFill>
                  <a:srgbClr val="FF0000"/>
                </a:solidFill>
                <a:latin typeface="Times New Roman" panose="02020603050405020304" pitchFamily="18" charset="0"/>
                <a:cs typeface="Times New Roman" panose="02020603050405020304" pitchFamily="18" charset="0"/>
              </a:rPr>
              <a:t>Initiator</a:t>
            </a:r>
            <a:r>
              <a:rPr lang="fr-FR" sz="1900" dirty="0">
                <a:latin typeface="Times New Roman" panose="02020603050405020304" pitchFamily="18" charset="0"/>
                <a:cs typeface="Times New Roman" panose="02020603050405020304" pitchFamily="18" charset="0"/>
              </a:rPr>
              <a:t>, composant logiciel côté du serveur hôte, comportant un pilote pour gérer et transporter les blocs de commandes sur le réseau IP. Chaque hôte est identifié par un nom unique (IQN).</a:t>
            </a:r>
          </a:p>
          <a:p>
            <a:pPr algn="just"/>
            <a:r>
              <a:rPr lang="fr-FR" sz="1900" dirty="0">
                <a:solidFill>
                  <a:srgbClr val="FF0000"/>
                </a:solidFill>
                <a:latin typeface="Times New Roman" panose="02020603050405020304" pitchFamily="18" charset="0"/>
                <a:cs typeface="Times New Roman" panose="02020603050405020304" pitchFamily="18" charset="0"/>
              </a:rPr>
              <a:t>une Cible (ou Target), </a:t>
            </a:r>
            <a:r>
              <a:rPr lang="fr-FR" sz="1900" dirty="0">
                <a:latin typeface="Times New Roman" panose="02020603050405020304" pitchFamily="18" charset="0"/>
                <a:cs typeface="Times New Roman" panose="02020603050405020304" pitchFamily="18" charset="0"/>
              </a:rPr>
              <a:t>périphérique qui reçoit et traite les commandes; c'est typiquement un périphérique de stockage, mais cela peut aussi être un pont réseau entre IP et Fibre Channel.</a:t>
            </a:r>
            <a:endParaRPr lang="fr-FR" dirty="0"/>
          </a:p>
        </p:txBody>
      </p:sp>
    </p:spTree>
    <p:extLst>
      <p:ext uri="{BB962C8B-B14F-4D97-AF65-F5344CB8AC3E}">
        <p14:creationId xmlns:p14="http://schemas.microsoft.com/office/powerpoint/2010/main" val="28866218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1" y="618518"/>
            <a:ext cx="10986867" cy="647574"/>
          </a:xfrm>
        </p:spPr>
        <p:txBody>
          <a:bodyPr/>
          <a:lstStyle/>
          <a:p>
            <a: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t>Partage de ressources en environnement hétérogène avec Samba (</a:t>
            </a:r>
            <a:r>
              <a:rPr lang="fr-FR" sz="1800" dirty="0">
                <a:solidFill>
                  <a:srgbClr val="0070C0"/>
                </a:solidFill>
                <a:latin typeface="Times New Roman" panose="02020603050405020304" pitchFamily="18" charset="0"/>
                <a:cs typeface="Times New Roman" panose="02020603050405020304" pitchFamily="18" charset="0"/>
              </a:rPr>
              <a:t>Fonctionnalités</a:t>
            </a:r>
            <a: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lang="fr-FR" dirty="0">
              <a:solidFill>
                <a:srgbClr val="0070C0"/>
              </a:solidFill>
            </a:endParaRPr>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717453" y="1153551"/>
            <a:ext cx="10986867" cy="5085931"/>
          </a:xfrm>
        </p:spPr>
        <p:txBody>
          <a:bodyPr>
            <a:noAutofit/>
          </a:bodyPr>
          <a:lstStyle/>
          <a:p>
            <a:pPr marL="0" indent="0" algn="just">
              <a:buNone/>
            </a:pPr>
            <a:r>
              <a:rPr lang="fr-FR" sz="1400" dirty="0">
                <a:latin typeface="Times New Roman" panose="02020603050405020304" pitchFamily="18" charset="0"/>
                <a:cs typeface="Times New Roman" panose="02020603050405020304" pitchFamily="18" charset="0"/>
              </a:rPr>
              <a:t>Samba intègre à partir de la version 2.2 sortie en 2001 un support partiel du rôle de contrôleur de domaine PDC NT4 (</a:t>
            </a:r>
            <a:r>
              <a:rPr lang="fr-FR" sz="1400" dirty="0" err="1">
                <a:latin typeface="Times New Roman" panose="02020603050405020304" pitchFamily="18" charset="0"/>
                <a:cs typeface="Times New Roman" panose="02020603050405020304" pitchFamily="18" charset="0"/>
              </a:rPr>
              <a:t>Primary</a:t>
            </a:r>
            <a:r>
              <a:rPr lang="fr-FR" sz="1400" dirty="0">
                <a:latin typeface="Times New Roman" panose="02020603050405020304" pitchFamily="18" charset="0"/>
                <a:cs typeface="Times New Roman" panose="02020603050405020304" pitchFamily="18" charset="0"/>
              </a:rPr>
              <a:t> Domain </a:t>
            </a:r>
            <a:r>
              <a:rPr lang="fr-FR" sz="1400" dirty="0" err="1">
                <a:latin typeface="Times New Roman" panose="02020603050405020304" pitchFamily="18" charset="0"/>
                <a:cs typeface="Times New Roman" panose="02020603050405020304" pitchFamily="18" charset="0"/>
              </a:rPr>
              <a:t>Controler</a:t>
            </a:r>
            <a:r>
              <a:rPr lang="fr-FR" sz="1400" dirty="0">
                <a:latin typeface="Times New Roman" panose="02020603050405020304" pitchFamily="18" charset="0"/>
                <a:cs typeface="Times New Roman" panose="02020603050405020304" pitchFamily="18" charset="0"/>
              </a:rPr>
              <a:t>)14. Cette fonctionnalité devient vraiment mature avec la version 3.0 sortie fin 200315.</a:t>
            </a:r>
          </a:p>
          <a:p>
            <a:pPr marL="0" indent="0" algn="just">
              <a:buNone/>
            </a:pPr>
            <a:endParaRPr lang="fr-FR" sz="1400" dirty="0">
              <a:latin typeface="Times New Roman" panose="02020603050405020304" pitchFamily="18" charset="0"/>
              <a:cs typeface="Times New Roman" panose="02020603050405020304" pitchFamily="18" charset="0"/>
            </a:endParaRPr>
          </a:p>
          <a:p>
            <a:pPr marL="0" indent="0" algn="just">
              <a:buNone/>
            </a:pPr>
            <a:r>
              <a:rPr lang="fr-FR" sz="1400" dirty="0">
                <a:latin typeface="Times New Roman" panose="02020603050405020304" pitchFamily="18" charset="0"/>
                <a:cs typeface="Times New Roman" panose="02020603050405020304" pitchFamily="18" charset="0"/>
              </a:rPr>
              <a:t>Samba PDC NT4 peut utiliser un serveur LDAP ou des fichiers TDB (Trivial </a:t>
            </a:r>
            <a:r>
              <a:rPr lang="fr-FR" sz="1400" dirty="0" err="1">
                <a:latin typeface="Times New Roman" panose="02020603050405020304" pitchFamily="18" charset="0"/>
                <a:cs typeface="Times New Roman" panose="02020603050405020304" pitchFamily="18" charset="0"/>
              </a:rPr>
              <a:t>Database</a:t>
            </a:r>
            <a:r>
              <a:rPr lang="fr-FR" sz="1400" dirty="0">
                <a:latin typeface="Times New Roman" panose="02020603050405020304" pitchFamily="18" charset="0"/>
                <a:cs typeface="Times New Roman" panose="02020603050405020304" pitchFamily="18" charset="0"/>
              </a:rPr>
              <a:t>) comme base de stockage des comptes utilisateurs. L'utilisation de </a:t>
            </a:r>
            <a:r>
              <a:rPr lang="fr-FR" sz="1400" dirty="0" err="1">
                <a:latin typeface="Times New Roman" panose="02020603050405020304" pitchFamily="18" charset="0"/>
                <a:cs typeface="Times New Roman" panose="02020603050405020304" pitchFamily="18" charset="0"/>
              </a:rPr>
              <a:t>OpenLDAP</a:t>
            </a:r>
            <a:r>
              <a:rPr lang="fr-FR" sz="1400" dirty="0">
                <a:latin typeface="Times New Roman" panose="02020603050405020304" pitchFamily="18" charset="0"/>
                <a:cs typeface="Times New Roman" panose="02020603050405020304" pitchFamily="18" charset="0"/>
              </a:rPr>
              <a:t> en mode master/slave permet de configurer des contrôleurs de domaine (Backup Domain </a:t>
            </a:r>
            <a:r>
              <a:rPr lang="fr-FR" sz="1400" dirty="0" err="1">
                <a:latin typeface="Times New Roman" panose="02020603050405020304" pitchFamily="18" charset="0"/>
                <a:cs typeface="Times New Roman" panose="02020603050405020304" pitchFamily="18" charset="0"/>
              </a:rPr>
              <a:t>Controler</a:t>
            </a:r>
            <a:r>
              <a:rPr lang="fr-FR" sz="1400" dirty="0">
                <a:latin typeface="Times New Roman" panose="02020603050405020304" pitchFamily="18" charset="0"/>
                <a:cs typeface="Times New Roman" panose="02020603050405020304" pitchFamily="18" charset="0"/>
              </a:rPr>
              <a:t>, BDC). Si l'on utilise </a:t>
            </a:r>
            <a:r>
              <a:rPr lang="fr-FR" sz="1400" dirty="0" err="1">
                <a:latin typeface="Times New Roman" panose="02020603050405020304" pitchFamily="18" charset="0"/>
                <a:cs typeface="Times New Roman" panose="02020603050405020304" pitchFamily="18" charset="0"/>
              </a:rPr>
              <a:t>OpenLDAP</a:t>
            </a:r>
            <a:r>
              <a:rPr lang="fr-FR" sz="1400" dirty="0">
                <a:latin typeface="Times New Roman" panose="02020603050405020304" pitchFamily="18" charset="0"/>
                <a:cs typeface="Times New Roman" panose="02020603050405020304" pitchFamily="18" charset="0"/>
              </a:rPr>
              <a:t> en mode multi-master, il est possible d'utiliser Samba en mode multi-PDC, tant qu'il n'y a pas plus d'un PDC par site.</a:t>
            </a:r>
          </a:p>
          <a:p>
            <a:pPr marL="0" indent="0" algn="just">
              <a:buNone/>
            </a:pPr>
            <a:endParaRPr lang="fr-FR" sz="1400" dirty="0">
              <a:latin typeface="Times New Roman" panose="02020603050405020304" pitchFamily="18" charset="0"/>
              <a:cs typeface="Times New Roman" panose="02020603050405020304" pitchFamily="18" charset="0"/>
            </a:endParaRPr>
          </a:p>
          <a:p>
            <a:pPr marL="0" indent="0" algn="just">
              <a:buNone/>
            </a:pPr>
            <a:r>
              <a:rPr lang="fr-FR" sz="1400" dirty="0">
                <a:latin typeface="Times New Roman" panose="02020603050405020304" pitchFamily="18" charset="0"/>
                <a:cs typeface="Times New Roman" panose="02020603050405020304" pitchFamily="18" charset="0"/>
              </a:rPr>
              <a:t>Microsoft a arrêté le support de Windows NT4 fin 2004, et par là même le support du rôle PDC NT4. Contrairement aux PDC sous Windows, les serveurs PDC NT4 Samba ont continué de bénéficier des améliorations techniques, comme le support SMB2 puis SMB3, l'amélioration de la sécurité avec le NTLM </a:t>
            </a:r>
            <a:r>
              <a:rPr lang="fr-FR" sz="1400" dirty="0" err="1">
                <a:latin typeface="Times New Roman" panose="02020603050405020304" pitchFamily="18" charset="0"/>
                <a:cs typeface="Times New Roman" panose="02020603050405020304" pitchFamily="18" charset="0"/>
              </a:rPr>
              <a:t>signing</a:t>
            </a:r>
            <a:r>
              <a:rPr lang="fr-FR" sz="1400" dirty="0">
                <a:latin typeface="Times New Roman" panose="02020603050405020304" pitchFamily="18" charset="0"/>
                <a:cs typeface="Times New Roman" panose="02020603050405020304" pitchFamily="18" charset="0"/>
              </a:rPr>
              <a:t> et </a:t>
            </a:r>
            <a:r>
              <a:rPr lang="fr-FR" sz="1400" dirty="0" err="1">
                <a:latin typeface="Times New Roman" panose="02020603050405020304" pitchFamily="18" charset="0"/>
                <a:cs typeface="Times New Roman" panose="02020603050405020304" pitchFamily="18" charset="0"/>
              </a:rPr>
              <a:t>sealing</a:t>
            </a:r>
            <a:r>
              <a:rPr lang="fr-FR" sz="1400" dirty="0">
                <a:latin typeface="Times New Roman" panose="02020603050405020304" pitchFamily="18" charset="0"/>
                <a:cs typeface="Times New Roman" panose="02020603050405020304" pitchFamily="18" charset="0"/>
              </a:rPr>
              <a:t>, etc. Ces améliorations de sécurité font que les domaines de type Samba NT4 sont encore utilisés aujourd'hui. D'ailleurs avec la version Windows 10 1803, quand Microsoft a supprimé la possibilité d'intégrer les postes à un domaine de type NT4, ce même support a été réintégré en octobre 2018 avec la mise à jour cumulative KB445846916 pour la version Windows 10 180917.</a:t>
            </a:r>
          </a:p>
          <a:p>
            <a:pPr marL="0" indent="0" algn="just">
              <a:buNone/>
            </a:pPr>
            <a:endParaRPr lang="fr-FR" sz="1400" dirty="0">
              <a:latin typeface="Times New Roman" panose="02020603050405020304" pitchFamily="18" charset="0"/>
              <a:cs typeface="Times New Roman" panose="02020603050405020304" pitchFamily="18" charset="0"/>
            </a:endParaRPr>
          </a:p>
          <a:p>
            <a:pPr marL="0" indent="0" algn="just">
              <a:buNone/>
            </a:pPr>
            <a:r>
              <a:rPr lang="fr-FR" sz="1400" dirty="0">
                <a:latin typeface="Times New Roman" panose="02020603050405020304" pitchFamily="18" charset="0"/>
                <a:cs typeface="Times New Roman" panose="02020603050405020304" pitchFamily="18" charset="0"/>
              </a:rPr>
              <a:t>On associe souvent la version Samba 4 au support Active Directory. Il est important de souligner que le support de la fonctionnalité PDC NT4 est toujours présent dans Samba 4. On peut donc avoir un contrôleur de domaine Samba 4 PDC NT4, ou un contrôleur de domaine Samba 4 AD.</a:t>
            </a:r>
          </a:p>
        </p:txBody>
      </p:sp>
    </p:spTree>
    <p:extLst>
      <p:ext uri="{BB962C8B-B14F-4D97-AF65-F5344CB8AC3E}">
        <p14:creationId xmlns:p14="http://schemas.microsoft.com/office/powerpoint/2010/main" val="15011375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1" y="618518"/>
            <a:ext cx="10986867" cy="647574"/>
          </a:xfrm>
        </p:spPr>
        <p:txBody>
          <a:bodyPr/>
          <a:lstStyle/>
          <a:p>
            <a: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t>Partage de ressources en environnement hétérogène avec Samba (</a:t>
            </a:r>
            <a:r>
              <a:rPr lang="fr-FR" sz="1800" dirty="0">
                <a:solidFill>
                  <a:srgbClr val="0070C0"/>
                </a:solidFill>
                <a:latin typeface="Times New Roman" panose="02020603050405020304" pitchFamily="18" charset="0"/>
                <a:cs typeface="Times New Roman" panose="02020603050405020304" pitchFamily="18" charset="0"/>
              </a:rPr>
              <a:t>Fonctionnalités</a:t>
            </a:r>
            <a: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lang="fr-FR" dirty="0">
              <a:solidFill>
                <a:srgbClr val="0070C0"/>
              </a:solidFill>
            </a:endParaRPr>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717453" y="1153551"/>
            <a:ext cx="10986867" cy="5085931"/>
          </a:xfrm>
        </p:spPr>
        <p:txBody>
          <a:bodyPr>
            <a:noAutofit/>
          </a:bodyPr>
          <a:lstStyle/>
          <a:p>
            <a:pPr marL="0" indent="0" algn="just">
              <a:buNone/>
            </a:pPr>
            <a:r>
              <a:rPr lang="fr-FR" sz="1400" dirty="0">
                <a:latin typeface="Times New Roman" panose="02020603050405020304" pitchFamily="18" charset="0"/>
                <a:cs typeface="Times New Roman" panose="02020603050405020304" pitchFamily="18" charset="0"/>
              </a:rPr>
              <a:t>Avec la sortie de la version 4.0 le 2 novembre 2012, Samba a désormais la capacité de servir de contrôleur de domaine Active Directory. Depuis cette version, le projet Samba a sorti une nouvelle version environ tous les 9 mois puis plus récemment tous les 6 mois.</a:t>
            </a:r>
          </a:p>
          <a:p>
            <a:pPr marL="0" indent="0" algn="just">
              <a:buNone/>
            </a:pPr>
            <a:r>
              <a:rPr lang="fr-FR" sz="1400" dirty="0">
                <a:latin typeface="Times New Roman" panose="02020603050405020304" pitchFamily="18" charset="0"/>
                <a:cs typeface="Times New Roman" panose="02020603050405020304" pitchFamily="18" charset="0"/>
              </a:rPr>
              <a:t>Les premières versions de Samba-AD ont utilisé </a:t>
            </a:r>
            <a:r>
              <a:rPr lang="fr-FR" sz="1400" dirty="0" err="1">
                <a:latin typeface="Times New Roman" panose="02020603050405020304" pitchFamily="18" charset="0"/>
                <a:cs typeface="Times New Roman" panose="02020603050405020304" pitchFamily="18" charset="0"/>
              </a:rPr>
              <a:t>OpenLDAP</a:t>
            </a:r>
            <a:r>
              <a:rPr lang="fr-FR" sz="1400" dirty="0">
                <a:latin typeface="Times New Roman" panose="02020603050405020304" pitchFamily="18" charset="0"/>
                <a:cs typeface="Times New Roman" panose="02020603050405020304" pitchFamily="18" charset="0"/>
              </a:rPr>
              <a:t> comme backend LDAP. Toutefois, lors de la création d'Active Directory, Microsoft a mis en place des extensions au protocole LDAP pour que celui-ci gère au mieux les contraintes d'un environnement Windows. Par exemple, Active Directory permet de s'authentifier avec un User Principal Name (UPN, par exemple utilisateur@AD.MONDOMAINE.FR) plutôt qu'un </a:t>
            </a:r>
            <a:r>
              <a:rPr lang="fr-FR" sz="1400" dirty="0" err="1">
                <a:latin typeface="Times New Roman" panose="02020603050405020304" pitchFamily="18" charset="0"/>
                <a:cs typeface="Times New Roman" panose="02020603050405020304" pitchFamily="18" charset="0"/>
              </a:rPr>
              <a:t>Distinguished</a:t>
            </a:r>
            <a:r>
              <a:rPr lang="fr-FR" sz="1400" dirty="0">
                <a:latin typeface="Times New Roman" panose="02020603050405020304" pitchFamily="18" charset="0"/>
                <a:cs typeface="Times New Roman" panose="02020603050405020304" pitchFamily="18" charset="0"/>
              </a:rPr>
              <a:t> Name (DN, par exemple CN=</a:t>
            </a:r>
            <a:r>
              <a:rPr lang="fr-FR" sz="1400" dirty="0" err="1">
                <a:latin typeface="Times New Roman" panose="02020603050405020304" pitchFamily="18" charset="0"/>
                <a:cs typeface="Times New Roman" panose="02020603050405020304" pitchFamily="18" charset="0"/>
              </a:rPr>
              <a:t>utilisateur,OU</a:t>
            </a:r>
            <a:r>
              <a:rPr lang="fr-FR" sz="1400" dirty="0">
                <a:latin typeface="Times New Roman" panose="02020603050405020304" pitchFamily="18" charset="0"/>
                <a:cs typeface="Times New Roman" panose="02020603050405020304" pitchFamily="18" charset="0"/>
              </a:rPr>
              <a:t>=</a:t>
            </a:r>
            <a:r>
              <a:rPr lang="fr-FR" sz="1400" dirty="0" err="1">
                <a:latin typeface="Times New Roman" panose="02020603050405020304" pitchFamily="18" charset="0"/>
                <a:cs typeface="Times New Roman" panose="02020603050405020304" pitchFamily="18" charset="0"/>
              </a:rPr>
              <a:t>users,DC</a:t>
            </a:r>
            <a:r>
              <a:rPr lang="fr-FR" sz="1400" dirty="0">
                <a:latin typeface="Times New Roman" panose="02020603050405020304" pitchFamily="18" charset="0"/>
                <a:cs typeface="Times New Roman" panose="02020603050405020304" pitchFamily="18" charset="0"/>
              </a:rPr>
              <a:t>=</a:t>
            </a:r>
            <a:r>
              <a:rPr lang="fr-FR" sz="1400" dirty="0" err="1">
                <a:latin typeface="Times New Roman" panose="02020603050405020304" pitchFamily="18" charset="0"/>
                <a:cs typeface="Times New Roman" panose="02020603050405020304" pitchFamily="18" charset="0"/>
              </a:rPr>
              <a:t>ad,DC</a:t>
            </a:r>
            <a:r>
              <a:rPr lang="fr-FR" sz="1400" dirty="0">
                <a:latin typeface="Times New Roman" panose="02020603050405020304" pitchFamily="18" charset="0"/>
                <a:cs typeface="Times New Roman" panose="02020603050405020304" pitchFamily="18" charset="0"/>
              </a:rPr>
              <a:t>=</a:t>
            </a:r>
            <a:r>
              <a:rPr lang="fr-FR" sz="1400" dirty="0" err="1">
                <a:latin typeface="Times New Roman" panose="02020603050405020304" pitchFamily="18" charset="0"/>
                <a:cs typeface="Times New Roman" panose="02020603050405020304" pitchFamily="18" charset="0"/>
              </a:rPr>
              <a:t>mondomaine,DC</a:t>
            </a:r>
            <a:r>
              <a:rPr lang="fr-FR" sz="1400" dirty="0">
                <a:latin typeface="Times New Roman" panose="02020603050405020304" pitchFamily="18" charset="0"/>
                <a:cs typeface="Times New Roman" panose="02020603050405020304" pitchFamily="18" charset="0"/>
              </a:rPr>
              <a:t>=</a:t>
            </a:r>
            <a:r>
              <a:rPr lang="fr-FR" sz="1400" dirty="0" err="1">
                <a:latin typeface="Times New Roman" panose="02020603050405020304" pitchFamily="18" charset="0"/>
                <a:cs typeface="Times New Roman" panose="02020603050405020304" pitchFamily="18" charset="0"/>
              </a:rPr>
              <a:t>fr</a:t>
            </a:r>
            <a:r>
              <a:rPr lang="fr-FR" sz="1400" dirty="0">
                <a:latin typeface="Times New Roman" panose="02020603050405020304" pitchFamily="18" charset="0"/>
                <a:cs typeface="Times New Roman" panose="02020603050405020304" pitchFamily="18" charset="0"/>
              </a:rPr>
              <a:t>).</a:t>
            </a:r>
          </a:p>
          <a:p>
            <a:pPr marL="0" indent="0" algn="just">
              <a:buNone/>
            </a:pPr>
            <a:r>
              <a:rPr lang="fr-FR" sz="1400" dirty="0">
                <a:latin typeface="Times New Roman" panose="02020603050405020304" pitchFamily="18" charset="0"/>
                <a:cs typeface="Times New Roman" panose="02020603050405020304" pitchFamily="18" charset="0"/>
              </a:rPr>
              <a:t>Le besoin d'avancer dans l'implémentation des protocoles Active Directory a poussé le projet Samba à </a:t>
            </a:r>
            <a:r>
              <a:rPr lang="fr-FR" sz="1400" dirty="0" err="1">
                <a:latin typeface="Times New Roman" panose="02020603050405020304" pitchFamily="18" charset="0"/>
                <a:cs typeface="Times New Roman" panose="02020603050405020304" pitchFamily="18" charset="0"/>
              </a:rPr>
              <a:t>ré-implémenter</a:t>
            </a:r>
            <a:r>
              <a:rPr lang="fr-FR" sz="1400" dirty="0">
                <a:latin typeface="Times New Roman" panose="02020603050405020304" pitchFamily="18" charset="0"/>
                <a:cs typeface="Times New Roman" panose="02020603050405020304" pitchFamily="18" charset="0"/>
              </a:rPr>
              <a:t> son propre serveur LDAP au sein de Samba en 2008. À partir de la version Samba 4.9, le projet décide de ré-utiliser le moteur de base de données LMDB d'</a:t>
            </a:r>
            <a:r>
              <a:rPr lang="fr-FR" sz="1400" dirty="0" err="1">
                <a:latin typeface="Times New Roman" panose="02020603050405020304" pitchFamily="18" charset="0"/>
                <a:cs typeface="Times New Roman" panose="02020603050405020304" pitchFamily="18" charset="0"/>
              </a:rPr>
              <a:t>OpenLDAP</a:t>
            </a:r>
            <a:r>
              <a:rPr lang="fr-FR" sz="1400" dirty="0">
                <a:latin typeface="Times New Roman" panose="02020603050405020304" pitchFamily="18" charset="0"/>
                <a:cs typeface="Times New Roman" panose="02020603050405020304" pitchFamily="18" charset="0"/>
              </a:rPr>
              <a:t> pour le stockage Active Directory. Le serveur LDAP reste néanmoins </a:t>
            </a:r>
            <a:r>
              <a:rPr lang="fr-FR" sz="1400" dirty="0" err="1">
                <a:latin typeface="Times New Roman" panose="02020603050405020304" pitchFamily="18" charset="0"/>
                <a:cs typeface="Times New Roman" panose="02020603050405020304" pitchFamily="18" charset="0"/>
              </a:rPr>
              <a:t>celuis</a:t>
            </a:r>
            <a:r>
              <a:rPr lang="fr-FR" sz="1400" dirty="0">
                <a:latin typeface="Times New Roman" panose="02020603050405020304" pitchFamily="18" charset="0"/>
                <a:cs typeface="Times New Roman" panose="02020603050405020304" pitchFamily="18" charset="0"/>
              </a:rPr>
              <a:t> de Samba, seul le moteur de stockage a été remplacé.</a:t>
            </a:r>
          </a:p>
          <a:p>
            <a:pPr marL="0" indent="0" algn="just">
              <a:buNone/>
            </a:pPr>
            <a:r>
              <a:rPr lang="fr-FR" sz="1400" dirty="0">
                <a:latin typeface="Times New Roman" panose="02020603050405020304" pitchFamily="18" charset="0"/>
                <a:cs typeface="Times New Roman" panose="02020603050405020304" pitchFamily="18" charset="0"/>
              </a:rPr>
              <a:t>En 2015, un travail de fond est réalisé par la société </a:t>
            </a:r>
            <a:r>
              <a:rPr lang="fr-FR" sz="1400" dirty="0" err="1">
                <a:latin typeface="Times New Roman" panose="02020603050405020304" pitchFamily="18" charset="0"/>
                <a:cs typeface="Times New Roman" panose="02020603050405020304" pitchFamily="18" charset="0"/>
              </a:rPr>
              <a:t>Symas</a:t>
            </a:r>
            <a:r>
              <a:rPr lang="fr-FR" sz="1400" dirty="0">
                <a:latin typeface="Times New Roman" panose="02020603050405020304" pitchFamily="18" charset="0"/>
                <a:cs typeface="Times New Roman" panose="02020603050405020304" pitchFamily="18" charset="0"/>
              </a:rPr>
              <a:t> pour à nouveau réintégrer </a:t>
            </a:r>
            <a:r>
              <a:rPr lang="fr-FR" sz="1400" dirty="0" err="1">
                <a:latin typeface="Times New Roman" panose="02020603050405020304" pitchFamily="18" charset="0"/>
                <a:cs typeface="Times New Roman" panose="02020603050405020304" pitchFamily="18" charset="0"/>
              </a:rPr>
              <a:t>OpenLDAP</a:t>
            </a:r>
            <a:r>
              <a:rPr lang="fr-FR" sz="1400" dirty="0">
                <a:latin typeface="Times New Roman" panose="02020603050405020304" pitchFamily="18" charset="0"/>
                <a:cs typeface="Times New Roman" panose="02020603050405020304" pitchFamily="18" charset="0"/>
              </a:rPr>
              <a:t> comme un backend viable au sein du serveur Samba Active Directory.</a:t>
            </a:r>
          </a:p>
          <a:p>
            <a:pPr marL="0" indent="0" algn="just">
              <a:buNone/>
            </a:pPr>
            <a:r>
              <a:rPr lang="fr-FR" sz="1400" dirty="0">
                <a:latin typeface="Times New Roman" panose="02020603050405020304" pitchFamily="18" charset="0"/>
                <a:cs typeface="Times New Roman" panose="02020603050405020304" pitchFamily="18" charset="0"/>
              </a:rPr>
              <a:t>Samba 4 supporte le côté serveur dans un environnement Active Directory utilisé par Windows 2000. Il est ainsi possible de joindre complètement des clients Windows à un domaine et effectuer des opérations d'ouverture de session.</a:t>
            </a:r>
          </a:p>
          <a:p>
            <a:pPr marL="0" indent="0" algn="just">
              <a:buNone/>
            </a:pPr>
            <a:r>
              <a:rPr lang="fr-FR" sz="1400" dirty="0">
                <a:latin typeface="Times New Roman" panose="02020603050405020304" pitchFamily="18" charset="0"/>
                <a:cs typeface="Times New Roman" panose="02020603050405020304" pitchFamily="18" charset="0"/>
              </a:rPr>
              <a:t>Il inclut un serveur LDAP et un centre de distribution de clés Kerberos (KDC).</a:t>
            </a:r>
          </a:p>
        </p:txBody>
      </p:sp>
    </p:spTree>
    <p:extLst>
      <p:ext uri="{BB962C8B-B14F-4D97-AF65-F5344CB8AC3E}">
        <p14:creationId xmlns:p14="http://schemas.microsoft.com/office/powerpoint/2010/main" val="10569091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1" y="618518"/>
            <a:ext cx="10986867" cy="647574"/>
          </a:xfrm>
        </p:spPr>
        <p:txBody>
          <a:bodyPr/>
          <a:lstStyle/>
          <a:p>
            <a: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t>Partage de ressources en environnement hétérogène avec Samba (</a:t>
            </a:r>
            <a:r>
              <a:rPr lang="fr-FR" sz="1800" dirty="0">
                <a:solidFill>
                  <a:srgbClr val="0070C0"/>
                </a:solidFill>
                <a:latin typeface="Times New Roman" panose="02020603050405020304" pitchFamily="18" charset="0"/>
                <a:cs typeface="Times New Roman" panose="02020603050405020304" pitchFamily="18" charset="0"/>
              </a:rPr>
              <a:t>Fonctionnalités</a:t>
            </a:r>
            <a: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lang="fr-FR" dirty="0">
              <a:solidFill>
                <a:srgbClr val="0070C0"/>
              </a:solidFill>
            </a:endParaRPr>
          </a:p>
        </p:txBody>
      </p:sp>
      <p:pic>
        <p:nvPicPr>
          <p:cNvPr id="5" name="Espace réservé du contenu 4">
            <a:extLst>
              <a:ext uri="{FF2B5EF4-FFF2-40B4-BE49-F238E27FC236}">
                <a16:creationId xmlns:a16="http://schemas.microsoft.com/office/drawing/2014/main" id="{72E22071-BB50-EB0C-5479-D762494E091B}"/>
              </a:ext>
            </a:extLst>
          </p:cNvPr>
          <p:cNvPicPr>
            <a:picLocks noGrp="1" noChangeAspect="1"/>
          </p:cNvPicPr>
          <p:nvPr>
            <p:ph idx="1"/>
          </p:nvPr>
        </p:nvPicPr>
        <p:blipFill>
          <a:blip r:embed="rId2"/>
          <a:stretch>
            <a:fillRect/>
          </a:stretch>
        </p:blipFill>
        <p:spPr>
          <a:xfrm>
            <a:off x="3006711" y="1167618"/>
            <a:ext cx="6178577" cy="5523111"/>
          </a:xfrm>
        </p:spPr>
      </p:pic>
    </p:spTree>
    <p:extLst>
      <p:ext uri="{BB962C8B-B14F-4D97-AF65-F5344CB8AC3E}">
        <p14:creationId xmlns:p14="http://schemas.microsoft.com/office/powerpoint/2010/main" val="32550294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1" y="618518"/>
            <a:ext cx="10986867" cy="647574"/>
          </a:xfrm>
        </p:spPr>
        <p:txBody>
          <a:bodyPr/>
          <a:lstStyle/>
          <a:p>
            <a: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t>Questions </a:t>
            </a:r>
            <a:endParaRPr lang="fr-FR" dirty="0">
              <a:solidFill>
                <a:srgbClr val="0070C0"/>
              </a:solidFill>
            </a:endParaRPr>
          </a:p>
        </p:txBody>
      </p:sp>
      <p:sp>
        <p:nvSpPr>
          <p:cNvPr id="4" name="Espace réservé du contenu 3">
            <a:extLst>
              <a:ext uri="{FF2B5EF4-FFF2-40B4-BE49-F238E27FC236}">
                <a16:creationId xmlns:a16="http://schemas.microsoft.com/office/drawing/2014/main" id="{FFB75827-223A-FD2E-5C30-7F1D44008DBD}"/>
              </a:ext>
            </a:extLst>
          </p:cNvPr>
          <p:cNvSpPr>
            <a:spLocks noGrp="1"/>
          </p:cNvSpPr>
          <p:nvPr>
            <p:ph idx="1"/>
          </p:nvPr>
        </p:nvSpPr>
        <p:spPr/>
        <p:txBody>
          <a:bodyPr/>
          <a:lstStyle/>
          <a:p>
            <a:endParaRPr lang="fr-FR" dirty="0"/>
          </a:p>
        </p:txBody>
      </p:sp>
      <p:pic>
        <p:nvPicPr>
          <p:cNvPr id="1026" name="Picture 2" descr="5 questions que les candidats se posent sur votre processus de recrutement  (et comment y répondre)">
            <a:extLst>
              <a:ext uri="{FF2B5EF4-FFF2-40B4-BE49-F238E27FC236}">
                <a16:creationId xmlns:a16="http://schemas.microsoft.com/office/drawing/2014/main" id="{F34050BE-4836-8833-6FD3-BF320A33A1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412" y="1266092"/>
            <a:ext cx="9905999"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27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3" y="618518"/>
            <a:ext cx="9905998" cy="647574"/>
          </a:xfrm>
        </p:spPr>
        <p:txBody>
          <a:bodyPr/>
          <a:lstStyle/>
          <a:p>
            <a:r>
              <a:rPr lang="fr-FR" sz="1800" dirty="0">
                <a:solidFill>
                  <a:srgbClr val="0070C0"/>
                </a:solidFill>
                <a:effectLst/>
                <a:latin typeface="Times New Roman" panose="02020603050405020304" pitchFamily="18" charset="0"/>
                <a:ea typeface="Times New Roman" panose="02020603050405020304" pitchFamily="18" charset="0"/>
              </a:rPr>
              <a:t>Stockage réseau iSCSI (</a:t>
            </a:r>
            <a:r>
              <a:rPr lang="fr-FR" sz="1800" dirty="0">
                <a:solidFill>
                  <a:srgbClr val="0070C0"/>
                </a:solidFill>
                <a:latin typeface="Times New Roman" panose="02020603050405020304" pitchFamily="18" charset="0"/>
                <a:cs typeface="Times New Roman" panose="02020603050405020304" pitchFamily="18" charset="0"/>
              </a:rPr>
              <a:t>Composants: iSCSI </a:t>
            </a:r>
            <a:r>
              <a:rPr lang="fr-FR" sz="1800" dirty="0" err="1">
                <a:solidFill>
                  <a:srgbClr val="0070C0"/>
                </a:solidFill>
                <a:latin typeface="Times New Roman" panose="02020603050405020304" pitchFamily="18" charset="0"/>
                <a:cs typeface="Times New Roman" panose="02020603050405020304" pitchFamily="18" charset="0"/>
              </a:rPr>
              <a:t>initiator</a:t>
            </a:r>
            <a:r>
              <a:rPr lang="fr-FR" sz="1800" dirty="0">
                <a:solidFill>
                  <a:srgbClr val="0070C0"/>
                </a:solidFill>
                <a:effectLst/>
                <a:latin typeface="Times New Roman" panose="02020603050405020304" pitchFamily="18" charset="0"/>
                <a:ea typeface="Times New Roman" panose="02020603050405020304" pitchFamily="18" charset="0"/>
              </a:rPr>
              <a:t>)</a:t>
            </a:r>
            <a:endParaRPr lang="fr-FR" dirty="0">
              <a:solidFill>
                <a:srgbClr val="0070C0"/>
              </a:solidFill>
            </a:endParaRPr>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595874" y="1547676"/>
            <a:ext cx="5498538" cy="4832598"/>
          </a:xfrm>
        </p:spPr>
        <p:txBody>
          <a:bodyPr>
            <a:normAutofit/>
          </a:bodyPr>
          <a:lstStyle/>
          <a:p>
            <a:pPr marL="0" indent="0" algn="just">
              <a:buNone/>
            </a:pPr>
            <a:r>
              <a:rPr lang="fr-FR" sz="1900" b="1" u="sng" dirty="0">
                <a:latin typeface="Times New Roman" panose="02020603050405020304" pitchFamily="18" charset="0"/>
                <a:cs typeface="Times New Roman" panose="02020603050405020304" pitchFamily="18" charset="0"/>
              </a:rPr>
              <a:t>Linux Initiators</a:t>
            </a:r>
          </a:p>
          <a:p>
            <a:pPr algn="just">
              <a:buFont typeface="Wingdings" panose="05000000000000000000" pitchFamily="2" charset="2"/>
              <a:buChar char="§"/>
            </a:pPr>
            <a:r>
              <a:rPr lang="fr-FR" sz="1900" dirty="0">
                <a:latin typeface="Times New Roman" panose="02020603050405020304" pitchFamily="18" charset="0"/>
                <a:cs typeface="Times New Roman" panose="02020603050405020304" pitchFamily="18" charset="0"/>
              </a:rPr>
              <a:t>Core-iSCSI4</a:t>
            </a:r>
          </a:p>
          <a:p>
            <a:pPr algn="just">
              <a:buFont typeface="Wingdings" panose="05000000000000000000" pitchFamily="2" charset="2"/>
              <a:buChar char="§"/>
            </a:pPr>
            <a:r>
              <a:rPr lang="fr-FR" sz="1900" dirty="0">
                <a:latin typeface="Times New Roman" panose="02020603050405020304" pitchFamily="18" charset="0"/>
                <a:cs typeface="Times New Roman" panose="02020603050405020304" pitchFamily="18" charset="0"/>
              </a:rPr>
              <a:t>Intel-iSCSI (Intel)5</a:t>
            </a:r>
          </a:p>
          <a:p>
            <a:pPr algn="just">
              <a:buFont typeface="Wingdings" panose="05000000000000000000" pitchFamily="2" charset="2"/>
              <a:buChar char="§"/>
            </a:pPr>
            <a:r>
              <a:rPr lang="fr-FR" sz="1900" dirty="0">
                <a:latin typeface="Times New Roman" panose="02020603050405020304" pitchFamily="18" charset="0"/>
                <a:cs typeface="Times New Roman" panose="02020603050405020304" pitchFamily="18" charset="0"/>
              </a:rPr>
              <a:t>Linux-iSCSI - Cisco Linux iSCSI driver</a:t>
            </a:r>
          </a:p>
          <a:p>
            <a:pPr lvl="1" algn="just">
              <a:buFont typeface="Wingdings" panose="05000000000000000000" pitchFamily="2" charset="2"/>
              <a:buChar char="§"/>
            </a:pPr>
            <a:r>
              <a:rPr lang="fr-FR" sz="1900" dirty="0">
                <a:latin typeface="Times New Roman" panose="02020603050405020304" pitchFamily="18" charset="0"/>
                <a:cs typeface="Times New Roman" panose="02020603050405020304" pitchFamily="18" charset="0"/>
              </a:rPr>
              <a:t>3.xx </a:t>
            </a:r>
            <a:r>
              <a:rPr lang="fr-FR" sz="1900" dirty="0" err="1">
                <a:latin typeface="Times New Roman" panose="02020603050405020304" pitchFamily="18" charset="0"/>
                <a:cs typeface="Times New Roman" panose="02020603050405020304" pitchFamily="18" charset="0"/>
              </a:rPr>
              <a:t>series</a:t>
            </a:r>
            <a:r>
              <a:rPr lang="fr-FR" sz="1900" dirty="0">
                <a:latin typeface="Times New Roman" panose="02020603050405020304" pitchFamily="18" charset="0"/>
                <a:cs typeface="Times New Roman" panose="02020603050405020304" pitchFamily="18" charset="0"/>
              </a:rPr>
              <a:t> supports Linux Kernel 2.4</a:t>
            </a:r>
          </a:p>
          <a:p>
            <a:pPr lvl="1" algn="just">
              <a:buFont typeface="Wingdings" panose="05000000000000000000" pitchFamily="2" charset="2"/>
              <a:buChar char="§"/>
            </a:pPr>
            <a:r>
              <a:rPr lang="fr-FR" sz="1900" dirty="0">
                <a:latin typeface="Times New Roman" panose="02020603050405020304" pitchFamily="18" charset="0"/>
                <a:cs typeface="Times New Roman" panose="02020603050405020304" pitchFamily="18" charset="0"/>
              </a:rPr>
              <a:t>4.xx </a:t>
            </a:r>
            <a:r>
              <a:rPr lang="fr-FR" sz="1900" dirty="0" err="1">
                <a:latin typeface="Times New Roman" panose="02020603050405020304" pitchFamily="18" charset="0"/>
                <a:cs typeface="Times New Roman" panose="02020603050405020304" pitchFamily="18" charset="0"/>
              </a:rPr>
              <a:t>series</a:t>
            </a:r>
            <a:r>
              <a:rPr lang="fr-FR" sz="1900" dirty="0">
                <a:latin typeface="Times New Roman" panose="02020603050405020304" pitchFamily="18" charset="0"/>
                <a:cs typeface="Times New Roman" panose="02020603050405020304" pitchFamily="18" charset="0"/>
              </a:rPr>
              <a:t> supports Linux Kernel 2.6 up to 2.6.9</a:t>
            </a:r>
          </a:p>
          <a:p>
            <a:pPr algn="just">
              <a:buFont typeface="Wingdings" panose="05000000000000000000" pitchFamily="2" charset="2"/>
              <a:buChar char="§"/>
            </a:pPr>
            <a:r>
              <a:rPr lang="fr-FR" sz="1900" dirty="0">
                <a:latin typeface="Times New Roman" panose="02020603050405020304" pitchFamily="18" charset="0"/>
                <a:cs typeface="Times New Roman" panose="02020603050405020304" pitchFamily="18" charset="0"/>
              </a:rPr>
              <a:t>Open-iSCSI 7</a:t>
            </a:r>
          </a:p>
          <a:p>
            <a:pPr algn="just">
              <a:buFont typeface="Wingdings" panose="05000000000000000000" pitchFamily="2" charset="2"/>
              <a:buChar char="§"/>
            </a:pPr>
            <a:r>
              <a:rPr lang="fr-FR" sz="1900" dirty="0">
                <a:latin typeface="Times New Roman" panose="02020603050405020304" pitchFamily="18" charset="0"/>
                <a:cs typeface="Times New Roman" panose="02020603050405020304" pitchFamily="18" charset="0"/>
              </a:rPr>
              <a:t>UNH-iSCSI </a:t>
            </a:r>
            <a:r>
              <a:rPr lang="fr-FR" sz="1900" dirty="0" err="1">
                <a:latin typeface="Times New Roman" panose="02020603050405020304" pitchFamily="18" charset="0"/>
                <a:cs typeface="Times New Roman" panose="02020603050405020304" pitchFamily="18" charset="0"/>
              </a:rPr>
              <a:t>University</a:t>
            </a:r>
            <a:r>
              <a:rPr lang="fr-FR" sz="1900" dirty="0">
                <a:latin typeface="Times New Roman" panose="02020603050405020304" pitchFamily="18" charset="0"/>
                <a:cs typeface="Times New Roman" panose="02020603050405020304" pitchFamily="18" charset="0"/>
              </a:rPr>
              <a:t> of New Hampshire</a:t>
            </a:r>
          </a:p>
        </p:txBody>
      </p:sp>
      <p:sp>
        <p:nvSpPr>
          <p:cNvPr id="5" name="Espace réservé du contenu 2">
            <a:extLst>
              <a:ext uri="{FF2B5EF4-FFF2-40B4-BE49-F238E27FC236}">
                <a16:creationId xmlns:a16="http://schemas.microsoft.com/office/drawing/2014/main" id="{B6BD8AF2-E38D-411B-DDD4-F1F376925C24}"/>
              </a:ext>
            </a:extLst>
          </p:cNvPr>
          <p:cNvSpPr txBox="1">
            <a:spLocks/>
          </p:cNvSpPr>
          <p:nvPr/>
        </p:nvSpPr>
        <p:spPr>
          <a:xfrm>
            <a:off x="6442588" y="1547676"/>
            <a:ext cx="5498538" cy="483259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fr-FR" sz="18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Linux </a:t>
            </a:r>
            <a:r>
              <a:rPr kumimoji="0" lang="fr-FR" sz="1800" b="1"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Targets</a:t>
            </a:r>
            <a:endParaRPr kumimoji="0" lang="fr-FR" sz="18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28600" marR="0" lvl="0" indent="-228600" algn="just" defTabSz="914400" rtl="0" eaLnBrk="1" fontAlgn="auto" latinLnBrk="0" hangingPunct="1">
              <a:lnSpc>
                <a:spcPct val="120000"/>
              </a:lnSpc>
              <a:spcBef>
                <a:spcPts val="1000"/>
              </a:spcBef>
              <a:spcAft>
                <a:spcPts val="0"/>
              </a:spcAft>
              <a:buClrTx/>
              <a:buSzPct val="125000"/>
              <a:buFont typeface="Wingdings" panose="05000000000000000000" pitchFamily="2" charset="2"/>
              <a:buChar char="§"/>
              <a:tabLst/>
              <a:defRPr/>
            </a:pPr>
            <a:r>
              <a:rPr kumimoji="0" 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Linux/Netware/Solaris/</a:t>
            </a:r>
            <a:r>
              <a:rPr kumimoji="0" lang="fr-FR"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NetBSD</a:t>
            </a:r>
            <a:endParaRPr kumimoji="0" 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28600" marR="0" lvl="0" indent="-228600" algn="just" defTabSz="914400" rtl="0" eaLnBrk="1" fontAlgn="auto" latinLnBrk="0" hangingPunct="1">
              <a:lnSpc>
                <a:spcPct val="120000"/>
              </a:lnSpc>
              <a:spcBef>
                <a:spcPts val="1000"/>
              </a:spcBef>
              <a:spcAft>
                <a:spcPts val="0"/>
              </a:spcAft>
              <a:buClrTx/>
              <a:buSzPct val="125000"/>
              <a:buFont typeface="Wingdings" panose="05000000000000000000" pitchFamily="2" charset="2"/>
              <a:buChar char="§"/>
              <a:tabLst/>
              <a:defRPr/>
            </a:pPr>
            <a:r>
              <a:rPr kumimoji="0" 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LIO   - Linux standard open source </a:t>
            </a:r>
            <a:r>
              <a:rPr kumimoji="0" lang="fr-FR"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Unified</a:t>
            </a:r>
            <a:r>
              <a:rPr kumimoji="0" 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Target, kernel ≥2.6.38</a:t>
            </a:r>
          </a:p>
          <a:p>
            <a:pPr marL="228600" marR="0" lvl="0" indent="-228600" algn="just" defTabSz="914400" rtl="0" eaLnBrk="1" fontAlgn="auto" latinLnBrk="0" hangingPunct="1">
              <a:lnSpc>
                <a:spcPct val="120000"/>
              </a:lnSpc>
              <a:spcBef>
                <a:spcPts val="1000"/>
              </a:spcBef>
              <a:spcAft>
                <a:spcPts val="0"/>
              </a:spcAft>
              <a:buClrTx/>
              <a:buSzPct val="125000"/>
              <a:buFont typeface="Wingdings" panose="05000000000000000000" pitchFamily="2" charset="2"/>
              <a:buChar char="§"/>
              <a:tabLst/>
              <a:defRPr/>
            </a:pPr>
            <a:r>
              <a:rPr kumimoji="0" 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iSCSI Enterprise Target  - Linux open source iSCSI </a:t>
            </a:r>
            <a:r>
              <a:rPr kumimoji="0" lang="fr-FR"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target</a:t>
            </a:r>
            <a:endParaRPr kumimoji="0" 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28600" marR="0" lvl="0" indent="-228600" algn="just" defTabSz="914400" rtl="0" eaLnBrk="1" fontAlgn="auto" latinLnBrk="0" hangingPunct="1">
              <a:lnSpc>
                <a:spcPct val="120000"/>
              </a:lnSpc>
              <a:spcBef>
                <a:spcPts val="1000"/>
              </a:spcBef>
              <a:spcAft>
                <a:spcPts val="0"/>
              </a:spcAft>
              <a:buClrTx/>
              <a:buSzPct val="125000"/>
              <a:buFont typeface="Wingdings" panose="05000000000000000000" pitchFamily="2" charset="2"/>
              <a:buChar char="§"/>
              <a:tabLst/>
              <a:defRPr/>
            </a:pPr>
            <a:r>
              <a:rPr kumimoji="0" 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SCST  - </a:t>
            </a:r>
            <a:r>
              <a:rPr kumimoji="0" lang="fr-FR"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generic</a:t>
            </a:r>
            <a:r>
              <a:rPr kumimoji="0" 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SCSI </a:t>
            </a:r>
            <a:r>
              <a:rPr kumimoji="0" lang="fr-FR"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target</a:t>
            </a:r>
            <a:r>
              <a:rPr kumimoji="0" 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subsystem</a:t>
            </a:r>
            <a:r>
              <a:rPr kumimoji="0" 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for Linux</a:t>
            </a:r>
          </a:p>
          <a:p>
            <a:pPr marL="228600" marR="0" lvl="0" indent="-228600" algn="just" defTabSz="914400" rtl="0" eaLnBrk="1" fontAlgn="auto" latinLnBrk="0" hangingPunct="1">
              <a:lnSpc>
                <a:spcPct val="120000"/>
              </a:lnSpc>
              <a:spcBef>
                <a:spcPts val="1000"/>
              </a:spcBef>
              <a:spcAft>
                <a:spcPts val="0"/>
              </a:spcAft>
              <a:buClrTx/>
              <a:buSzPct val="125000"/>
              <a:buFont typeface="Wingdings" panose="05000000000000000000" pitchFamily="2" charset="2"/>
              <a:buChar char="§"/>
              <a:tabLst/>
              <a:defRPr/>
            </a:pPr>
            <a:r>
              <a:rPr kumimoji="0" 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Linux - iSCSI </a:t>
            </a:r>
            <a:r>
              <a:rPr kumimoji="0" lang="fr-FR"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target</a:t>
            </a:r>
            <a:r>
              <a:rPr kumimoji="0" 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Linux « http://amgeon.com/ »(Archive.org • </a:t>
            </a:r>
            <a:r>
              <a:rPr kumimoji="0" lang="fr-FR"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Wikiwix</a:t>
            </a:r>
            <a:r>
              <a:rPr kumimoji="0" 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Archive.is • Google • Que faire ?) </a:t>
            </a:r>
            <a:r>
              <a:rPr kumimoji="0" lang="fr-FR"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MayaStor</a:t>
            </a:r>
            <a:r>
              <a:rPr kumimoji="0" 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228600" marR="0" lvl="0" indent="-228600" algn="just" defTabSz="914400" rtl="0" eaLnBrk="1" fontAlgn="auto" latinLnBrk="0" hangingPunct="1">
              <a:lnSpc>
                <a:spcPct val="120000"/>
              </a:lnSpc>
              <a:spcBef>
                <a:spcPts val="1000"/>
              </a:spcBef>
              <a:spcAft>
                <a:spcPts val="0"/>
              </a:spcAft>
              <a:buClrTx/>
              <a:buSzPct val="125000"/>
              <a:buFont typeface="Wingdings" panose="05000000000000000000" pitchFamily="2" charset="2"/>
              <a:buChar char="§"/>
              <a:tabLst/>
              <a:defRPr/>
            </a:pPr>
            <a:r>
              <a:rPr kumimoji="0" 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Intel-iSCSI (Intel) </a:t>
            </a:r>
          </a:p>
          <a:p>
            <a:pPr marL="228600" marR="0" lvl="0" indent="-228600" algn="just" defTabSz="914400" rtl="0" eaLnBrk="1" fontAlgn="auto" latinLnBrk="0" hangingPunct="1">
              <a:lnSpc>
                <a:spcPct val="120000"/>
              </a:lnSpc>
              <a:spcBef>
                <a:spcPts val="1000"/>
              </a:spcBef>
              <a:spcAft>
                <a:spcPts val="0"/>
              </a:spcAft>
              <a:buClrTx/>
              <a:buSzPct val="125000"/>
              <a:buFont typeface="Wingdings" panose="05000000000000000000" pitchFamily="2" charset="2"/>
              <a:buChar char="§"/>
              <a:tabLst/>
              <a:defRPr/>
            </a:pPr>
            <a:r>
              <a:rPr kumimoji="0" lang="fr-FR"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NetBSD</a:t>
            </a:r>
            <a:r>
              <a:rPr kumimoji="0" 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target</a:t>
            </a:r>
            <a:r>
              <a:rPr kumimoji="0" 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16</a:t>
            </a:r>
          </a:p>
          <a:p>
            <a:pPr marL="228600" marR="0" lvl="0" indent="-228600" algn="just" defTabSz="914400" rtl="0" eaLnBrk="1" fontAlgn="auto" latinLnBrk="0" hangingPunct="1">
              <a:lnSpc>
                <a:spcPct val="120000"/>
              </a:lnSpc>
              <a:spcBef>
                <a:spcPts val="1000"/>
              </a:spcBef>
              <a:spcAft>
                <a:spcPts val="0"/>
              </a:spcAft>
              <a:buClrTx/>
              <a:buSzPct val="125000"/>
              <a:buFont typeface="Wingdings" panose="05000000000000000000" pitchFamily="2" charset="2"/>
              <a:buChar char="§"/>
              <a:tabLst/>
              <a:defRPr/>
            </a:pPr>
            <a:r>
              <a:rPr kumimoji="0" 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NetWare 6.5 iSCSI </a:t>
            </a:r>
            <a:r>
              <a:rPr kumimoji="0" lang="fr-FR"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target</a:t>
            </a:r>
            <a:endParaRPr kumimoji="0" 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28600" marR="0" lvl="0" indent="-228600" algn="just" defTabSz="914400" rtl="0" eaLnBrk="1" fontAlgn="auto" latinLnBrk="0" hangingPunct="1">
              <a:lnSpc>
                <a:spcPct val="120000"/>
              </a:lnSpc>
              <a:spcBef>
                <a:spcPts val="1000"/>
              </a:spcBef>
              <a:spcAft>
                <a:spcPts val="0"/>
              </a:spcAft>
              <a:buClrTx/>
              <a:buSzPct val="125000"/>
              <a:buFont typeface="Wingdings" panose="05000000000000000000" pitchFamily="2" charset="2"/>
              <a:buChar char="§"/>
              <a:tabLst/>
              <a:defRPr/>
            </a:pPr>
            <a:r>
              <a:rPr kumimoji="0" 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Solaris iSCSI Target17 - iSCSI </a:t>
            </a:r>
            <a:r>
              <a:rPr kumimoji="0" lang="fr-FR"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target</a:t>
            </a:r>
            <a:r>
              <a:rPr kumimoji="0" 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Solaris.</a:t>
            </a:r>
          </a:p>
        </p:txBody>
      </p:sp>
    </p:spTree>
    <p:extLst>
      <p:ext uri="{BB962C8B-B14F-4D97-AF65-F5344CB8AC3E}">
        <p14:creationId xmlns:p14="http://schemas.microsoft.com/office/powerpoint/2010/main" val="3760693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3" y="618518"/>
            <a:ext cx="9905998" cy="647574"/>
          </a:xfrm>
        </p:spPr>
        <p:txBody>
          <a:bodyPr/>
          <a:lstStyle/>
          <a:p>
            <a:r>
              <a:rPr lang="fr-FR" sz="1800" dirty="0">
                <a:solidFill>
                  <a:srgbClr val="0070C0"/>
                </a:solidFill>
                <a:effectLst/>
                <a:latin typeface="Times New Roman" panose="02020603050405020304" pitchFamily="18" charset="0"/>
                <a:ea typeface="Times New Roman" panose="02020603050405020304" pitchFamily="18" charset="0"/>
              </a:rPr>
              <a:t>Stockage réseau iSCSI (</a:t>
            </a:r>
            <a:r>
              <a:rPr lang="fr-FR" sz="1800" dirty="0">
                <a:solidFill>
                  <a:srgbClr val="0070C0"/>
                </a:solidFill>
                <a:latin typeface="Times New Roman" panose="02020603050405020304" pitchFamily="18" charset="0"/>
                <a:cs typeface="Times New Roman" panose="02020603050405020304" pitchFamily="18" charset="0"/>
              </a:rPr>
              <a:t>Composants: iSCSI Targets</a:t>
            </a:r>
            <a:r>
              <a:rPr lang="fr-FR" sz="1800" dirty="0">
                <a:solidFill>
                  <a:srgbClr val="0070C0"/>
                </a:solidFill>
                <a:effectLst/>
                <a:latin typeface="Times New Roman" panose="02020603050405020304" pitchFamily="18" charset="0"/>
                <a:ea typeface="Times New Roman" panose="02020603050405020304" pitchFamily="18" charset="0"/>
              </a:rPr>
              <a:t>)</a:t>
            </a:r>
            <a:endParaRPr lang="fr-FR" dirty="0">
              <a:solidFill>
                <a:srgbClr val="0070C0"/>
              </a:solidFill>
            </a:endParaRPr>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1141413" y="1406884"/>
            <a:ext cx="7116322" cy="4832598"/>
          </a:xfrm>
        </p:spPr>
        <p:txBody>
          <a:bodyPr>
            <a:normAutofit lnSpcReduction="10000"/>
          </a:bodyPr>
          <a:lstStyle/>
          <a:p>
            <a:pPr marL="0" indent="0" algn="just">
              <a:buNone/>
            </a:pPr>
            <a:r>
              <a:rPr lang="fr-FR" sz="1900" b="1" u="sng" dirty="0">
                <a:latin typeface="Times New Roman" panose="02020603050405020304" pitchFamily="18" charset="0"/>
                <a:cs typeface="Times New Roman" panose="02020603050405020304" pitchFamily="18" charset="0"/>
              </a:rPr>
              <a:t>Linux Targets</a:t>
            </a:r>
          </a:p>
          <a:p>
            <a:pPr algn="just">
              <a:buFont typeface="Wingdings" panose="05000000000000000000" pitchFamily="2" charset="2"/>
              <a:buChar char="§"/>
            </a:pPr>
            <a:r>
              <a:rPr lang="fr-FR" sz="1900" dirty="0">
                <a:latin typeface="Times New Roman" panose="02020603050405020304" pitchFamily="18" charset="0"/>
                <a:cs typeface="Times New Roman" panose="02020603050405020304" pitchFamily="18" charset="0"/>
              </a:rPr>
              <a:t>Linux/Netware/Solaris/</a:t>
            </a:r>
            <a:r>
              <a:rPr lang="fr-FR" sz="1900" dirty="0" err="1">
                <a:latin typeface="Times New Roman" panose="02020603050405020304" pitchFamily="18" charset="0"/>
                <a:cs typeface="Times New Roman" panose="02020603050405020304" pitchFamily="18" charset="0"/>
              </a:rPr>
              <a:t>NetBSD</a:t>
            </a:r>
            <a:endParaRPr lang="fr-FR" sz="19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fr-FR" sz="1900" dirty="0">
                <a:latin typeface="Times New Roman" panose="02020603050405020304" pitchFamily="18" charset="0"/>
                <a:cs typeface="Times New Roman" panose="02020603050405020304" pitchFamily="18" charset="0"/>
              </a:rPr>
              <a:t>LIO   - Linux standard open source </a:t>
            </a:r>
            <a:r>
              <a:rPr lang="fr-FR" sz="1900" dirty="0" err="1">
                <a:latin typeface="Times New Roman" panose="02020603050405020304" pitchFamily="18" charset="0"/>
                <a:cs typeface="Times New Roman" panose="02020603050405020304" pitchFamily="18" charset="0"/>
              </a:rPr>
              <a:t>Unified</a:t>
            </a:r>
            <a:r>
              <a:rPr lang="fr-FR" sz="1900" dirty="0">
                <a:latin typeface="Times New Roman" panose="02020603050405020304" pitchFamily="18" charset="0"/>
                <a:cs typeface="Times New Roman" panose="02020603050405020304" pitchFamily="18" charset="0"/>
              </a:rPr>
              <a:t> Target, kernel ≥2.6.38</a:t>
            </a:r>
          </a:p>
          <a:p>
            <a:pPr algn="just">
              <a:buFont typeface="Wingdings" panose="05000000000000000000" pitchFamily="2" charset="2"/>
              <a:buChar char="§"/>
            </a:pPr>
            <a:r>
              <a:rPr lang="fr-FR" sz="1900" dirty="0">
                <a:latin typeface="Times New Roman" panose="02020603050405020304" pitchFamily="18" charset="0"/>
                <a:cs typeface="Times New Roman" panose="02020603050405020304" pitchFamily="18" charset="0"/>
              </a:rPr>
              <a:t>iSCSI Enterprise Target   - Linux open source iSCSI </a:t>
            </a:r>
            <a:r>
              <a:rPr lang="fr-FR" sz="1900" dirty="0" err="1">
                <a:latin typeface="Times New Roman" panose="02020603050405020304" pitchFamily="18" charset="0"/>
                <a:cs typeface="Times New Roman" panose="02020603050405020304" pitchFamily="18" charset="0"/>
              </a:rPr>
              <a:t>target</a:t>
            </a:r>
            <a:endParaRPr lang="fr-FR" sz="19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fr-FR" sz="1900" dirty="0">
                <a:latin typeface="Times New Roman" panose="02020603050405020304" pitchFamily="18" charset="0"/>
                <a:cs typeface="Times New Roman" panose="02020603050405020304" pitchFamily="18" charset="0"/>
              </a:rPr>
              <a:t>SCST   - </a:t>
            </a:r>
            <a:r>
              <a:rPr lang="fr-FR" sz="1900" dirty="0" err="1">
                <a:latin typeface="Times New Roman" panose="02020603050405020304" pitchFamily="18" charset="0"/>
                <a:cs typeface="Times New Roman" panose="02020603050405020304" pitchFamily="18" charset="0"/>
              </a:rPr>
              <a:t>generic</a:t>
            </a:r>
            <a:r>
              <a:rPr lang="fr-FR" sz="1900" dirty="0">
                <a:latin typeface="Times New Roman" panose="02020603050405020304" pitchFamily="18" charset="0"/>
                <a:cs typeface="Times New Roman" panose="02020603050405020304" pitchFamily="18" charset="0"/>
              </a:rPr>
              <a:t> SCSI </a:t>
            </a:r>
            <a:r>
              <a:rPr lang="fr-FR" sz="1900" dirty="0" err="1">
                <a:latin typeface="Times New Roman" panose="02020603050405020304" pitchFamily="18" charset="0"/>
                <a:cs typeface="Times New Roman" panose="02020603050405020304" pitchFamily="18" charset="0"/>
              </a:rPr>
              <a:t>target</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subsystem</a:t>
            </a:r>
            <a:r>
              <a:rPr lang="fr-FR" sz="1900" dirty="0">
                <a:latin typeface="Times New Roman" panose="02020603050405020304" pitchFamily="18" charset="0"/>
                <a:cs typeface="Times New Roman" panose="02020603050405020304" pitchFamily="18" charset="0"/>
              </a:rPr>
              <a:t> for Linux</a:t>
            </a:r>
          </a:p>
          <a:p>
            <a:pPr algn="just">
              <a:buFont typeface="Wingdings" panose="05000000000000000000" pitchFamily="2" charset="2"/>
              <a:buChar char="§"/>
            </a:pPr>
            <a:r>
              <a:rPr lang="fr-FR" sz="1900" dirty="0">
                <a:latin typeface="Times New Roman" panose="02020603050405020304" pitchFamily="18" charset="0"/>
                <a:cs typeface="Times New Roman" panose="02020603050405020304" pitchFamily="18" charset="0"/>
              </a:rPr>
              <a:t>Linux - iSCSI </a:t>
            </a:r>
            <a:r>
              <a:rPr lang="fr-FR" sz="1900" dirty="0" err="1">
                <a:latin typeface="Times New Roman" panose="02020603050405020304" pitchFamily="18" charset="0"/>
                <a:cs typeface="Times New Roman" panose="02020603050405020304" pitchFamily="18" charset="0"/>
              </a:rPr>
              <a:t>target</a:t>
            </a:r>
            <a:r>
              <a:rPr lang="fr-FR" sz="1900" dirty="0">
                <a:latin typeface="Times New Roman" panose="02020603050405020304" pitchFamily="18" charset="0"/>
                <a:cs typeface="Times New Roman" panose="02020603050405020304" pitchFamily="18" charset="0"/>
              </a:rPr>
              <a:t> Linux « http://amgeon.com/ »</a:t>
            </a:r>
            <a:r>
              <a:rPr lang="fr-FR" sz="1900" dirty="0">
                <a:highlight>
                  <a:srgbClr val="FFFF00"/>
                </a:highlight>
                <a:latin typeface="Times New Roman" panose="02020603050405020304" pitchFamily="18" charset="0"/>
                <a:cs typeface="Times New Roman" panose="02020603050405020304" pitchFamily="18" charset="0"/>
              </a:rPr>
              <a:t>(Archive.org • </a:t>
            </a:r>
            <a:r>
              <a:rPr lang="fr-FR" sz="1900" dirty="0" err="1">
                <a:highlight>
                  <a:srgbClr val="FFFF00"/>
                </a:highlight>
                <a:latin typeface="Times New Roman" panose="02020603050405020304" pitchFamily="18" charset="0"/>
                <a:cs typeface="Times New Roman" panose="02020603050405020304" pitchFamily="18" charset="0"/>
              </a:rPr>
              <a:t>Wikiwix</a:t>
            </a:r>
            <a:r>
              <a:rPr lang="fr-FR" sz="1900" dirty="0">
                <a:highlight>
                  <a:srgbClr val="FFFF00"/>
                </a:highlight>
                <a:latin typeface="Times New Roman" panose="02020603050405020304" pitchFamily="18" charset="0"/>
                <a:cs typeface="Times New Roman" panose="02020603050405020304" pitchFamily="18" charset="0"/>
              </a:rPr>
              <a:t> • Archive.is • Google • Que faire ?) </a:t>
            </a:r>
            <a:r>
              <a:rPr lang="fr-FR" sz="1900" dirty="0" err="1">
                <a:highlight>
                  <a:srgbClr val="FFFF00"/>
                </a:highlight>
                <a:latin typeface="Times New Roman" panose="02020603050405020304" pitchFamily="18" charset="0"/>
                <a:cs typeface="Times New Roman" panose="02020603050405020304" pitchFamily="18" charset="0"/>
              </a:rPr>
              <a:t>MayaStor</a:t>
            </a:r>
            <a:r>
              <a:rPr lang="fr-FR" sz="1900" dirty="0">
                <a:highlight>
                  <a:srgbClr val="FFFF00"/>
                </a:highlight>
                <a:latin typeface="Times New Roman" panose="02020603050405020304" pitchFamily="18" charset="0"/>
                <a:cs typeface="Times New Roman" panose="02020603050405020304" pitchFamily="18" charset="0"/>
              </a:rPr>
              <a:t> </a:t>
            </a:r>
            <a:r>
              <a:rPr lang="fr-FR" sz="19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
            </a:pPr>
            <a:r>
              <a:rPr lang="fr-FR" sz="1900" dirty="0">
                <a:latin typeface="Times New Roman" panose="02020603050405020304" pitchFamily="18" charset="0"/>
                <a:cs typeface="Times New Roman" panose="02020603050405020304" pitchFamily="18" charset="0"/>
              </a:rPr>
              <a:t>Intel-iSCSI (Intel) </a:t>
            </a:r>
          </a:p>
          <a:p>
            <a:pPr algn="just">
              <a:buFont typeface="Wingdings" panose="05000000000000000000" pitchFamily="2" charset="2"/>
              <a:buChar char="§"/>
            </a:pPr>
            <a:r>
              <a:rPr lang="fr-FR" sz="1900" dirty="0" err="1">
                <a:latin typeface="Times New Roman" panose="02020603050405020304" pitchFamily="18" charset="0"/>
                <a:cs typeface="Times New Roman" panose="02020603050405020304" pitchFamily="18" charset="0"/>
              </a:rPr>
              <a:t>NetBSD</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target</a:t>
            </a:r>
            <a:r>
              <a:rPr lang="fr-FR" sz="19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
            </a:pPr>
            <a:r>
              <a:rPr lang="fr-FR" sz="1900" dirty="0">
                <a:latin typeface="Times New Roman" panose="02020603050405020304" pitchFamily="18" charset="0"/>
                <a:cs typeface="Times New Roman" panose="02020603050405020304" pitchFamily="18" charset="0"/>
              </a:rPr>
              <a:t>NetWare 6.5 iSCSI </a:t>
            </a:r>
            <a:r>
              <a:rPr lang="fr-FR" sz="1900" dirty="0" err="1">
                <a:latin typeface="Times New Roman" panose="02020603050405020304" pitchFamily="18" charset="0"/>
                <a:cs typeface="Times New Roman" panose="02020603050405020304" pitchFamily="18" charset="0"/>
              </a:rPr>
              <a:t>target</a:t>
            </a:r>
            <a:endParaRPr lang="fr-FR" sz="19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fr-FR" sz="1900" dirty="0">
                <a:latin typeface="Times New Roman" panose="02020603050405020304" pitchFamily="18" charset="0"/>
                <a:cs typeface="Times New Roman" panose="02020603050405020304" pitchFamily="18" charset="0"/>
              </a:rPr>
              <a:t>Solaris iSCSI Target17 - iSCSI </a:t>
            </a:r>
            <a:r>
              <a:rPr lang="fr-FR" sz="1900" dirty="0" err="1">
                <a:latin typeface="Times New Roman" panose="02020603050405020304" pitchFamily="18" charset="0"/>
                <a:cs typeface="Times New Roman" panose="02020603050405020304" pitchFamily="18" charset="0"/>
              </a:rPr>
              <a:t>target</a:t>
            </a:r>
            <a:r>
              <a:rPr lang="fr-FR" sz="1900" dirty="0">
                <a:latin typeface="Times New Roman" panose="02020603050405020304" pitchFamily="18" charset="0"/>
                <a:cs typeface="Times New Roman" panose="02020603050405020304" pitchFamily="18" charset="0"/>
              </a:rPr>
              <a:t> Solaris.</a:t>
            </a:r>
          </a:p>
        </p:txBody>
      </p:sp>
    </p:spTree>
    <p:extLst>
      <p:ext uri="{BB962C8B-B14F-4D97-AF65-F5344CB8AC3E}">
        <p14:creationId xmlns:p14="http://schemas.microsoft.com/office/powerpoint/2010/main" val="1550042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3" y="618518"/>
            <a:ext cx="9905998" cy="647574"/>
          </a:xfrm>
        </p:spPr>
        <p:txBody>
          <a:bodyPr/>
          <a:lstStyle/>
          <a:p>
            <a:r>
              <a:rPr lang="fr-FR" sz="1800" dirty="0">
                <a:solidFill>
                  <a:srgbClr val="0070C0"/>
                </a:solidFill>
                <a:effectLst/>
                <a:latin typeface="Times New Roman" panose="02020603050405020304" pitchFamily="18" charset="0"/>
                <a:ea typeface="Times New Roman" panose="02020603050405020304" pitchFamily="18" charset="0"/>
              </a:rPr>
              <a:t>Stockage réseau iSCSI (</a:t>
            </a:r>
            <a:r>
              <a:rPr lang="fr-FR" sz="1800" dirty="0">
                <a:solidFill>
                  <a:srgbClr val="0070C0"/>
                </a:solidFill>
                <a:latin typeface="Times New Roman" panose="02020603050405020304" pitchFamily="18" charset="0"/>
                <a:cs typeface="Times New Roman" panose="02020603050405020304" pitchFamily="18" charset="0"/>
              </a:rPr>
              <a:t>Passerelles iSCSI</a:t>
            </a:r>
            <a:r>
              <a:rPr lang="fr-FR" sz="1800" dirty="0">
                <a:solidFill>
                  <a:srgbClr val="0070C0"/>
                </a:solidFill>
                <a:effectLst/>
                <a:latin typeface="Times New Roman" panose="02020603050405020304" pitchFamily="18" charset="0"/>
                <a:ea typeface="Times New Roman" panose="02020603050405020304" pitchFamily="18" charset="0"/>
              </a:rPr>
              <a:t>)</a:t>
            </a:r>
            <a:endParaRPr lang="fr-FR" dirty="0">
              <a:solidFill>
                <a:srgbClr val="0070C0"/>
              </a:solidFill>
            </a:endParaRPr>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1141413" y="1406884"/>
            <a:ext cx="6328532" cy="4832598"/>
          </a:xfrm>
        </p:spPr>
        <p:txBody>
          <a:bodyPr>
            <a:normAutofit/>
          </a:bodyPr>
          <a:lstStyle/>
          <a:p>
            <a:pPr algn="just">
              <a:buFont typeface="Wingdings" panose="05000000000000000000" pitchFamily="2" charset="2"/>
              <a:buChar char="§"/>
            </a:pPr>
            <a:r>
              <a:rPr lang="fr-FR" sz="1900" dirty="0">
                <a:latin typeface="Times New Roman" panose="02020603050405020304" pitchFamily="18" charset="0"/>
                <a:cs typeface="Times New Roman" panose="02020603050405020304" pitchFamily="18" charset="0"/>
              </a:rPr>
              <a:t>Une passerelle iSCSI est un équipement effectuant la conversion entre la pile de protocole iSCSI et la pile Fibre Channel. </a:t>
            </a:r>
          </a:p>
          <a:p>
            <a:pPr algn="just">
              <a:buFont typeface="Wingdings" panose="05000000000000000000" pitchFamily="2" charset="2"/>
              <a:buChar char="§"/>
            </a:pPr>
            <a:r>
              <a:rPr lang="fr-FR" sz="1900" dirty="0">
                <a:latin typeface="Times New Roman" panose="02020603050405020304" pitchFamily="18" charset="0"/>
                <a:cs typeface="Times New Roman" panose="02020603050405020304" pitchFamily="18" charset="0"/>
              </a:rPr>
              <a:t>De telles passerelles sont utilisées actuellement pour accéder à des équipements de stockage incapables de communiquer de manière native en iSCSI. </a:t>
            </a:r>
          </a:p>
          <a:p>
            <a:pPr algn="just">
              <a:buFont typeface="Wingdings" panose="05000000000000000000" pitchFamily="2" charset="2"/>
              <a:buChar char="§"/>
            </a:pPr>
            <a:r>
              <a:rPr lang="fr-FR" sz="1900" dirty="0">
                <a:latin typeface="Times New Roman" panose="02020603050405020304" pitchFamily="18" charset="0"/>
                <a:cs typeface="Times New Roman" panose="02020603050405020304" pitchFamily="18" charset="0"/>
              </a:rPr>
              <a:t>Le tableau suivant donne les dates d'introduction et de retrait de passerelles iSCSI.</a:t>
            </a:r>
          </a:p>
        </p:txBody>
      </p:sp>
      <p:pic>
        <p:nvPicPr>
          <p:cNvPr id="6" name="Image 5">
            <a:extLst>
              <a:ext uri="{FF2B5EF4-FFF2-40B4-BE49-F238E27FC236}">
                <a16:creationId xmlns:a16="http://schemas.microsoft.com/office/drawing/2014/main" id="{1A771084-B1C8-7531-2DAE-07137DE460DF}"/>
              </a:ext>
            </a:extLst>
          </p:cNvPr>
          <p:cNvPicPr>
            <a:picLocks noChangeAspect="1"/>
          </p:cNvPicPr>
          <p:nvPr/>
        </p:nvPicPr>
        <p:blipFill>
          <a:blip r:embed="rId2"/>
          <a:stretch>
            <a:fillRect/>
          </a:stretch>
        </p:blipFill>
        <p:spPr>
          <a:xfrm>
            <a:off x="7589537" y="1406884"/>
            <a:ext cx="4602463" cy="3223932"/>
          </a:xfrm>
          <a:prstGeom prst="rect">
            <a:avLst/>
          </a:prstGeom>
        </p:spPr>
      </p:pic>
    </p:spTree>
    <p:extLst>
      <p:ext uri="{BB962C8B-B14F-4D97-AF65-F5344CB8AC3E}">
        <p14:creationId xmlns:p14="http://schemas.microsoft.com/office/powerpoint/2010/main" val="3898719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3" y="618518"/>
            <a:ext cx="9905998" cy="647574"/>
          </a:xfrm>
        </p:spPr>
        <p:txBody>
          <a:bodyPr/>
          <a:lstStyle/>
          <a:p>
            <a:r>
              <a:rPr lang="fr-FR" sz="1800" dirty="0">
                <a:solidFill>
                  <a:srgbClr val="0070C0"/>
                </a:solidFill>
                <a:effectLst/>
                <a:latin typeface="Times New Roman" panose="02020603050405020304" pitchFamily="18" charset="0"/>
                <a:ea typeface="Times New Roman" panose="02020603050405020304" pitchFamily="18" charset="0"/>
              </a:rPr>
              <a:t>Stockage réseau iSCSI (</a:t>
            </a:r>
            <a:r>
              <a:rPr lang="fr-FR" sz="1800" dirty="0">
                <a:solidFill>
                  <a:srgbClr val="0070C0"/>
                </a:solidFill>
                <a:latin typeface="Times New Roman" panose="02020603050405020304" pitchFamily="18" charset="0"/>
                <a:cs typeface="Times New Roman" panose="02020603050405020304" pitchFamily="18" charset="0"/>
              </a:rPr>
              <a:t>Baies de stockage iSCSI</a:t>
            </a:r>
            <a:r>
              <a:rPr lang="fr-FR" sz="1800" dirty="0">
                <a:solidFill>
                  <a:srgbClr val="0070C0"/>
                </a:solidFill>
                <a:effectLst/>
                <a:latin typeface="Times New Roman" panose="02020603050405020304" pitchFamily="18" charset="0"/>
                <a:ea typeface="Times New Roman" panose="02020603050405020304" pitchFamily="18" charset="0"/>
              </a:rPr>
              <a:t>)</a:t>
            </a:r>
            <a:endParaRPr lang="fr-FR" dirty="0">
              <a:solidFill>
                <a:srgbClr val="0070C0"/>
              </a:solidFill>
            </a:endParaRPr>
          </a:p>
        </p:txBody>
      </p:sp>
      <p:pic>
        <p:nvPicPr>
          <p:cNvPr id="5" name="Image 4">
            <a:extLst>
              <a:ext uri="{FF2B5EF4-FFF2-40B4-BE49-F238E27FC236}">
                <a16:creationId xmlns:a16="http://schemas.microsoft.com/office/drawing/2014/main" id="{C4E7EB5F-0BB2-55A3-4C26-DF19E6F0EE4F}"/>
              </a:ext>
            </a:extLst>
          </p:cNvPr>
          <p:cNvPicPr>
            <a:picLocks noChangeAspect="1"/>
          </p:cNvPicPr>
          <p:nvPr/>
        </p:nvPicPr>
        <p:blipFill>
          <a:blip r:embed="rId2"/>
          <a:stretch>
            <a:fillRect/>
          </a:stretch>
        </p:blipFill>
        <p:spPr>
          <a:xfrm>
            <a:off x="3119095" y="1266092"/>
            <a:ext cx="5950634" cy="5357866"/>
          </a:xfrm>
          <a:prstGeom prst="rect">
            <a:avLst/>
          </a:prstGeom>
        </p:spPr>
      </p:pic>
    </p:spTree>
    <p:extLst>
      <p:ext uri="{BB962C8B-B14F-4D97-AF65-F5344CB8AC3E}">
        <p14:creationId xmlns:p14="http://schemas.microsoft.com/office/powerpoint/2010/main" val="107442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1" y="618518"/>
            <a:ext cx="10986867" cy="647574"/>
          </a:xfrm>
        </p:spPr>
        <p:txBody>
          <a:bodyPr/>
          <a:lstStyle/>
          <a:p>
            <a: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t>Questions </a:t>
            </a:r>
            <a:endParaRPr lang="fr-FR" dirty="0">
              <a:solidFill>
                <a:srgbClr val="0070C0"/>
              </a:solidFill>
            </a:endParaRPr>
          </a:p>
        </p:txBody>
      </p:sp>
      <p:sp>
        <p:nvSpPr>
          <p:cNvPr id="4" name="Espace réservé du contenu 3">
            <a:extLst>
              <a:ext uri="{FF2B5EF4-FFF2-40B4-BE49-F238E27FC236}">
                <a16:creationId xmlns:a16="http://schemas.microsoft.com/office/drawing/2014/main" id="{FFB75827-223A-FD2E-5C30-7F1D44008DBD}"/>
              </a:ext>
            </a:extLst>
          </p:cNvPr>
          <p:cNvSpPr>
            <a:spLocks noGrp="1"/>
          </p:cNvSpPr>
          <p:nvPr>
            <p:ph idx="1"/>
          </p:nvPr>
        </p:nvSpPr>
        <p:spPr/>
        <p:txBody>
          <a:bodyPr/>
          <a:lstStyle/>
          <a:p>
            <a:endParaRPr lang="fr-FR" dirty="0"/>
          </a:p>
        </p:txBody>
      </p:sp>
      <p:pic>
        <p:nvPicPr>
          <p:cNvPr id="1026" name="Picture 2" descr="5 questions que les candidats se posent sur votre processus de recrutement  (et comment y répondre)">
            <a:extLst>
              <a:ext uri="{FF2B5EF4-FFF2-40B4-BE49-F238E27FC236}">
                <a16:creationId xmlns:a16="http://schemas.microsoft.com/office/drawing/2014/main" id="{F34050BE-4836-8833-6FD3-BF320A33A1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412" y="1266092"/>
            <a:ext cx="9905999"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2417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Template>
  <TotalTime>4270</TotalTime>
  <Words>7236</Words>
  <Application>Microsoft Office PowerPoint</Application>
  <PresentationFormat>Grand écran</PresentationFormat>
  <Paragraphs>369</Paragraphs>
  <Slides>43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43</vt:i4>
      </vt:variant>
    </vt:vector>
  </HeadingPairs>
  <TitlesOfParts>
    <vt:vector size="48" baseType="lpstr">
      <vt:lpstr>Arial</vt:lpstr>
      <vt:lpstr>Times New Roman</vt:lpstr>
      <vt:lpstr>Tw Cen MT</vt:lpstr>
      <vt:lpstr>Wingdings</vt:lpstr>
      <vt:lpstr>Circuit</vt:lpstr>
      <vt:lpstr>Administration des réseaux</vt:lpstr>
      <vt:lpstr>Administration des réseaux (Plan de cours)</vt:lpstr>
      <vt:lpstr>Stockage réseau iSCSI (Introduction)</vt:lpstr>
      <vt:lpstr>Stockage réseau iSCSI (Composants)</vt:lpstr>
      <vt:lpstr>Stockage réseau iSCSI (Composants: iSCSI initiator)</vt:lpstr>
      <vt:lpstr>Stockage réseau iSCSI (Composants: iSCSI Targets)</vt:lpstr>
      <vt:lpstr>Stockage réseau iSCSI (Passerelles iSCSI)</vt:lpstr>
      <vt:lpstr>Stockage réseau iSCSI (Baies de stockage iSCSI)</vt:lpstr>
      <vt:lpstr>Questions </vt:lpstr>
      <vt:lpstr>Administration des réseaux (Plan de cours)</vt:lpstr>
      <vt:lpstr>Systèmes de fichiers réseau avec NFS (INTRODUCTION)</vt:lpstr>
      <vt:lpstr>Systèmes de fichiers réseau avec NFS (versions )</vt:lpstr>
      <vt:lpstr>Systèmes de fichiers réseau avec NFS (versions )</vt:lpstr>
      <vt:lpstr>Systèmes de fichiers réseau avec NFS (versions )</vt:lpstr>
      <vt:lpstr>Systèmes de fichiers réseau avec NFS (Montage )</vt:lpstr>
      <vt:lpstr>Systèmes de fichiers réseau avec NFS (Montage )</vt:lpstr>
      <vt:lpstr>Systèmes de fichiers réseau avec NFS (Montage )</vt:lpstr>
      <vt:lpstr>Systèmes de fichiers réseau avec NFS (Montage )</vt:lpstr>
      <vt:lpstr>Systèmes de fichiers réseau avec NFS (Montage )</vt:lpstr>
      <vt:lpstr>Questions </vt:lpstr>
      <vt:lpstr>Administration des réseaux (Plan de cours)</vt:lpstr>
      <vt:lpstr>Systèmes de nommage : annuaires LDAP et service DNS (INTRODUCTION)</vt:lpstr>
      <vt:lpstr>Systèmes de nommage : annuaires LDAP et service DNS (INTRODUCTION)</vt:lpstr>
      <vt:lpstr>Systèmes de nommage : annuaires LDAP et service DNS (Structure de l'annuaire)</vt:lpstr>
      <vt:lpstr>Systèmes de nommage : annuaires LDAP et service DNS (Structure de l'annuaire)</vt:lpstr>
      <vt:lpstr>Systèmes de nommage : annuaires LDAP et service DNS (Opérations)</vt:lpstr>
      <vt:lpstr>Systèmes de nommage : annuaires LDAP et service DNS (Opérations)</vt:lpstr>
      <vt:lpstr>Systèmes de nommage : annuaires LDAP et service DNS (Opérations)</vt:lpstr>
      <vt:lpstr>Systèmes de nommage : annuaires LDAP et service DNS (Opérations)</vt:lpstr>
      <vt:lpstr>Systèmes de nommage : annuaires LDAP et service DNS (Opérations)</vt:lpstr>
      <vt:lpstr>Systèmes de nommage : annuaires LDAP et service DNS (Schéma)</vt:lpstr>
      <vt:lpstr>Systèmes de nommage : annuaires LDAP et service DNS (Variations d'un serveur à l'autre)</vt:lpstr>
      <vt:lpstr>Systèmes de nommage : annuaires LDAP et service DNS (Utilisation)</vt:lpstr>
      <vt:lpstr>Systèmes de nommage : annuaires LDAP et service DNS (Utilisation)</vt:lpstr>
      <vt:lpstr>Questions </vt:lpstr>
      <vt:lpstr>Administration des réseaux (Plan de cours)</vt:lpstr>
      <vt:lpstr>Partage de ressources en environnement hétérogène avec Samba (Utilisation)</vt:lpstr>
      <vt:lpstr>Partage de ressources en environnement hétérogène avec Samba (Fonctionnalités)</vt:lpstr>
      <vt:lpstr>Partage de ressources en environnement hétérogène avec Samba (Fonctionnalités)</vt:lpstr>
      <vt:lpstr>Partage de ressources en environnement hétérogène avec Samba (Fonctionnalités)</vt:lpstr>
      <vt:lpstr>Partage de ressources en environnement hétérogène avec Samba (Fonctionnalités)</vt:lpstr>
      <vt:lpstr>Partage de ressources en environnement hétérogène avec Samba (Fonctionnalités)</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Administration des réseaux</dc:title>
  <dc:creator>NOUNA</dc:creator>
  <cp:lastModifiedBy>NOUNA</cp:lastModifiedBy>
  <cp:revision>31</cp:revision>
  <dcterms:created xsi:type="dcterms:W3CDTF">2023-02-24T19:24:43Z</dcterms:created>
  <dcterms:modified xsi:type="dcterms:W3CDTF">2023-04-07T00:35:20Z</dcterms:modified>
</cp:coreProperties>
</file>