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62" r:id="rId5"/>
    <p:sldId id="259" r:id="rId6"/>
    <p:sldId id="260" r:id="rId7"/>
    <p:sldId id="261"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5126F097-73EE-45AF-A592-DD427BB4522B}" type="datetimeFigureOut">
              <a:rPr lang="fr-FR" smtClean="0"/>
              <a:pPr/>
              <a:t>25/02/2025</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ADC35ED1-2922-4B29-9747-8101CD69127D}"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126F097-73EE-45AF-A592-DD427BB4522B}" type="datetimeFigureOut">
              <a:rPr lang="fr-FR" smtClean="0"/>
              <a:pPr/>
              <a:t>25/02/2025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C35ED1-2922-4B29-9747-8101CD69127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126F097-73EE-45AF-A592-DD427BB4522B}" type="datetimeFigureOut">
              <a:rPr lang="fr-FR" smtClean="0"/>
              <a:pPr/>
              <a:t>25/02/2025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C35ED1-2922-4B29-9747-8101CD69127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5126F097-73EE-45AF-A592-DD427BB4522B}" type="datetimeFigureOut">
              <a:rPr lang="fr-FR" smtClean="0"/>
              <a:pPr/>
              <a:t>25/02/2025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C35ED1-2922-4B29-9747-8101CD69127D}"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5126F097-73EE-45AF-A592-DD427BB4522B}" type="datetimeFigureOut">
              <a:rPr lang="fr-FR" smtClean="0"/>
              <a:pPr/>
              <a:t>25/02/2025</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ADC35ED1-2922-4B29-9747-8101CD69127D}"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5126F097-73EE-45AF-A592-DD427BB4522B}" type="datetimeFigureOut">
              <a:rPr lang="fr-FR" smtClean="0"/>
              <a:pPr/>
              <a:t>25/02/2025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DC35ED1-2922-4B29-9747-8101CD69127D}"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5126F097-73EE-45AF-A592-DD427BB4522B}" type="datetimeFigureOut">
              <a:rPr lang="fr-FR" smtClean="0"/>
              <a:pPr/>
              <a:t>25/02/2025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DC35ED1-2922-4B29-9747-8101CD69127D}"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5126F097-73EE-45AF-A592-DD427BB4522B}" type="datetimeFigureOut">
              <a:rPr lang="fr-FR" smtClean="0"/>
              <a:pPr/>
              <a:t>25/02/2025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DC35ED1-2922-4B29-9747-8101CD69127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126F097-73EE-45AF-A592-DD427BB4522B}" type="datetimeFigureOut">
              <a:rPr lang="fr-FR" smtClean="0"/>
              <a:pPr/>
              <a:t>25/02/2025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DC35ED1-2922-4B29-9747-8101CD69127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5126F097-73EE-45AF-A592-DD427BB4522B}" type="datetimeFigureOut">
              <a:rPr lang="fr-FR" smtClean="0"/>
              <a:pPr/>
              <a:t>25/02/2025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DC35ED1-2922-4B29-9747-8101CD69127D}"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5126F097-73EE-45AF-A592-DD427BB4522B}" type="datetimeFigureOut">
              <a:rPr lang="fr-FR" smtClean="0"/>
              <a:pPr/>
              <a:t>25/02/2025</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ADC35ED1-2922-4B29-9747-8101CD69127D}"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126F097-73EE-45AF-A592-DD427BB4522B}" type="datetimeFigureOut">
              <a:rPr lang="fr-FR" smtClean="0"/>
              <a:pPr/>
              <a:t>25/02/2025</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DC35ED1-2922-4B29-9747-8101CD69127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نظرية دوامة الصمت</a:t>
            </a:r>
            <a:endParaRPr lang="fr-FR" dirty="0"/>
          </a:p>
        </p:txBody>
      </p:sp>
      <p:pic>
        <p:nvPicPr>
          <p:cNvPr id="4" name="Image 3" descr="PHOTO2.jpg"/>
          <p:cNvPicPr>
            <a:picLocks noChangeAspect="1"/>
          </p:cNvPicPr>
          <p:nvPr/>
        </p:nvPicPr>
        <p:blipFill>
          <a:blip r:embed="rId2"/>
          <a:stretch>
            <a:fillRect/>
          </a:stretch>
        </p:blipFill>
        <p:spPr>
          <a:xfrm>
            <a:off x="214282" y="3071810"/>
            <a:ext cx="8786874" cy="3571900"/>
          </a:xfrm>
          <a:prstGeom prst="rect">
            <a:avLst/>
          </a:prstGeom>
        </p:spPr>
      </p:pic>
    </p:spTree>
  </p:cSld>
  <p:clrMapOvr>
    <a:masterClrMapping/>
  </p:clrMapOvr>
  <p:transition>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1214422"/>
            <a:ext cx="8119530"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DZ"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قراءة تاريخية لنظرية دوامة الصمت</a:t>
            </a:r>
            <a:endParaRPr lang="fr-F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ZoneTexte 2"/>
          <p:cNvSpPr txBox="1"/>
          <p:nvPr/>
        </p:nvSpPr>
        <p:spPr>
          <a:xfrm>
            <a:off x="285720" y="2285992"/>
            <a:ext cx="8643998" cy="2862322"/>
          </a:xfrm>
          <a:prstGeom prst="rect">
            <a:avLst/>
          </a:prstGeom>
          <a:noFill/>
        </p:spPr>
        <p:txBody>
          <a:bodyPr wrap="square" rtlCol="0">
            <a:spAutoFit/>
          </a:bodyPr>
          <a:lstStyle/>
          <a:p>
            <a:pPr algn="r" rtl="1">
              <a:lnSpc>
                <a:spcPct val="150000"/>
              </a:lnSpc>
            </a:pPr>
            <a:r>
              <a:rPr lang="ar-DZ" sz="2400" dirty="0" smtClean="0">
                <a:latin typeface="Arial" pitchFamily="34" charset="0"/>
                <a:cs typeface="Arial" pitchFamily="34" charset="0"/>
              </a:rPr>
              <a:t>لاحظت الباحثة إليزابيث نوال </a:t>
            </a:r>
            <a:r>
              <a:rPr lang="ar-DZ" sz="2400" dirty="0" err="1" smtClean="0">
                <a:latin typeface="Arial" pitchFamily="34" charset="0"/>
                <a:cs typeface="Arial" pitchFamily="34" charset="0"/>
              </a:rPr>
              <a:t>نيومان</a:t>
            </a:r>
            <a:r>
              <a:rPr lang="ar-DZ" sz="2400" dirty="0" smtClean="0">
                <a:latin typeface="Arial" pitchFamily="34" charset="0"/>
                <a:cs typeface="Arial" pitchFamily="34" charset="0"/>
              </a:rPr>
              <a:t> وجود تفاوت في آراء الأشخاص والتعبير عنها في العلن أمام الملأ وقد ارتكزت في ذلك على تحليل النوايا في التصويت خلال الانتخابات الفدرالية الألمانية سنة 1965، حيث كان التردد في البداية يشوب الموقف الانتخابي ثم انتصر الديمقراطيون المسيحيون في هذه الانتخابات بعد نشر التوقعات التي تنبأت بفوزهم وبهذا أكدت الباحثة على أثر كرة الثلج أي انضمام الناخبين إلى معسكر المنتصرين</a:t>
            </a:r>
            <a:r>
              <a:rPr lang="ar-DZ" dirty="0" smtClean="0"/>
              <a:t>.</a:t>
            </a:r>
            <a:endParaRPr lang="fr-FR" dirty="0"/>
          </a:p>
        </p:txBody>
      </p:sp>
    </p:spTree>
  </p:cSld>
  <p:clrMapOvr>
    <a:masterClrMapping/>
  </p:clrMapOvr>
  <p:transition>
    <p:push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000108"/>
            <a:ext cx="6286512" cy="5632311"/>
          </a:xfrm>
          <a:prstGeom prst="rect">
            <a:avLst/>
          </a:prstGeom>
          <a:noFill/>
        </p:spPr>
        <p:txBody>
          <a:bodyPr wrap="square" rtlCol="0">
            <a:spAutoFit/>
          </a:bodyPr>
          <a:lstStyle/>
          <a:p>
            <a:pPr algn="r" rtl="1">
              <a:lnSpc>
                <a:spcPct val="150000"/>
              </a:lnSpc>
            </a:pPr>
            <a:r>
              <a:rPr lang="ar-DZ" sz="2400" dirty="0" smtClean="0">
                <a:latin typeface="Arial" pitchFamily="34" charset="0"/>
                <a:cs typeface="Arial" pitchFamily="34" charset="0"/>
              </a:rPr>
              <a:t>تعد هذه النظرية من النظريات التي تؤكد قوة وسائل الإعلام في تكوين الرأي العام، وهي تهتم بالإضافة إلى النظريات السابقة برصد آثار وسائل الإعلام على المجتمع وقد طورت هذه النظرية الباحثة الألمانية إليزابيث </a:t>
            </a:r>
            <a:r>
              <a:rPr lang="ar-DZ" sz="2400" dirty="0" err="1" smtClean="0">
                <a:latin typeface="Arial" pitchFamily="34" charset="0"/>
                <a:cs typeface="Arial" pitchFamily="34" charset="0"/>
              </a:rPr>
              <a:t>نويل</a:t>
            </a:r>
            <a:r>
              <a:rPr lang="ar-DZ" sz="2400" dirty="0" smtClean="0">
                <a:latin typeface="Arial" pitchFamily="34" charset="0"/>
                <a:cs typeface="Arial" pitchFamily="34" charset="0"/>
              </a:rPr>
              <a:t> </a:t>
            </a:r>
            <a:r>
              <a:rPr lang="ar-DZ" sz="2400" dirty="0" err="1" smtClean="0">
                <a:latin typeface="Arial" pitchFamily="34" charset="0"/>
                <a:cs typeface="Arial" pitchFamily="34" charset="0"/>
              </a:rPr>
              <a:t>نيومان</a:t>
            </a:r>
            <a:r>
              <a:rPr lang="ar-DZ" sz="2400" dirty="0" smtClean="0">
                <a:latin typeface="Arial" pitchFamily="34" charset="0"/>
                <a:cs typeface="Arial" pitchFamily="34" charset="0"/>
              </a:rPr>
              <a:t> سنة 1974، وترى </a:t>
            </a:r>
            <a:r>
              <a:rPr lang="ar-DZ" sz="2400" dirty="0" err="1" smtClean="0">
                <a:latin typeface="Arial" pitchFamily="34" charset="0"/>
                <a:cs typeface="Arial" pitchFamily="34" charset="0"/>
              </a:rPr>
              <a:t>نيومان</a:t>
            </a:r>
            <a:r>
              <a:rPr lang="ar-DZ" sz="2400" dirty="0" smtClean="0">
                <a:latin typeface="Arial" pitchFamily="34" charset="0"/>
                <a:cs typeface="Arial" pitchFamily="34" charset="0"/>
              </a:rPr>
              <a:t> أن عملية تكوين الرأي العام باعتبارها عملية ديناميكية، تتدخل فيها عوامل نفسية واجتماعية وثقافية وسياسية، بالإضافة إلى دور وسائل الإعلام كدور محوري في تكوين الاتجاه السائد حول القضايا المثارة في المجتمع. </a:t>
            </a:r>
          </a:p>
          <a:p>
            <a:pPr algn="r" rtl="1">
              <a:lnSpc>
                <a:spcPct val="150000"/>
              </a:lnSpc>
            </a:pPr>
            <a:r>
              <a:rPr lang="ar-DZ" sz="2400" dirty="0" smtClean="0">
                <a:latin typeface="Arial" pitchFamily="34" charset="0"/>
                <a:cs typeface="Arial" pitchFamily="34" charset="0"/>
              </a:rPr>
              <a:t>وكانت إليزابيث </a:t>
            </a:r>
            <a:r>
              <a:rPr lang="ar-DZ" sz="2400" dirty="0" err="1" smtClean="0">
                <a:latin typeface="Arial" pitchFamily="34" charset="0"/>
                <a:cs typeface="Arial" pitchFamily="34" charset="0"/>
              </a:rPr>
              <a:t>نيومان</a:t>
            </a:r>
            <a:r>
              <a:rPr lang="ar-DZ" sz="2400" dirty="0" smtClean="0">
                <a:latin typeface="Arial" pitchFamily="34" charset="0"/>
                <a:cs typeface="Arial" pitchFamily="34" charset="0"/>
              </a:rPr>
              <a:t> قد نادت بالعودة إلى قوة وسائل الإعلام، وأن لها تأثيرات قوية على الرأي العام تم التقليل من شأنها.</a:t>
            </a:r>
            <a:endParaRPr lang="fr-FR" sz="2400" dirty="0">
              <a:latin typeface="Arial" pitchFamily="34" charset="0"/>
              <a:cs typeface="Arial" pitchFamily="34" charset="0"/>
            </a:endParaRPr>
          </a:p>
        </p:txBody>
      </p:sp>
      <p:sp>
        <p:nvSpPr>
          <p:cNvPr id="3" name="Rectangle 2"/>
          <p:cNvSpPr/>
          <p:nvPr/>
        </p:nvSpPr>
        <p:spPr>
          <a:xfrm>
            <a:off x="2357422" y="214290"/>
            <a:ext cx="6330580"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DZ"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مفهوم نظرية دوامة الصمت</a:t>
            </a:r>
            <a:endParaRPr lang="fr-F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4" name="Image 3" descr="téléchargement (1).jpg"/>
          <p:cNvPicPr>
            <a:picLocks noChangeAspect="1"/>
          </p:cNvPicPr>
          <p:nvPr/>
        </p:nvPicPr>
        <p:blipFill>
          <a:blip r:embed="rId2"/>
          <a:stretch>
            <a:fillRect/>
          </a:stretch>
        </p:blipFill>
        <p:spPr>
          <a:xfrm>
            <a:off x="6286512" y="1071546"/>
            <a:ext cx="2643206" cy="5357850"/>
          </a:xfrm>
          <a:prstGeom prst="rect">
            <a:avLst/>
          </a:prstGeom>
        </p:spPr>
      </p:pic>
    </p:spTree>
  </p:cSld>
  <p:clrMapOvr>
    <a:masterClrMapping/>
  </p:clrMapOvr>
  <p:transition>
    <p:push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téléchargement.jpg"/>
          <p:cNvPicPr>
            <a:picLocks noChangeAspect="1"/>
          </p:cNvPicPr>
          <p:nvPr/>
        </p:nvPicPr>
        <p:blipFill>
          <a:blip r:embed="rId2"/>
          <a:stretch>
            <a:fillRect/>
          </a:stretch>
        </p:blipFill>
        <p:spPr>
          <a:xfrm>
            <a:off x="500034" y="0"/>
            <a:ext cx="8001056" cy="6500834"/>
          </a:xfrm>
          <a:prstGeom prst="rect">
            <a:avLst/>
          </a:prstGeom>
        </p:spPr>
      </p:pic>
    </p:spTree>
  </p:cSld>
  <p:clrMapOvr>
    <a:masterClrMapping/>
  </p:clrMapOvr>
  <p:transition>
    <p:push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86314" y="285728"/>
            <a:ext cx="3785011"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DZ"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فروض النظرية:</a:t>
            </a:r>
            <a:endParaRPr lang="fr-F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ZoneTexte 2"/>
          <p:cNvSpPr txBox="1"/>
          <p:nvPr/>
        </p:nvSpPr>
        <p:spPr>
          <a:xfrm>
            <a:off x="0" y="1000108"/>
            <a:ext cx="8786842" cy="5632311"/>
          </a:xfrm>
          <a:prstGeom prst="rect">
            <a:avLst/>
          </a:prstGeom>
          <a:noFill/>
        </p:spPr>
        <p:txBody>
          <a:bodyPr wrap="square" rtlCol="0">
            <a:spAutoFit/>
          </a:bodyPr>
          <a:lstStyle/>
          <a:p>
            <a:pPr marL="342900" indent="-342900" algn="r" rtl="1">
              <a:lnSpc>
                <a:spcPct val="150000"/>
              </a:lnSpc>
              <a:buFont typeface="+mj-lt"/>
              <a:buAutoNum type="arabicPeriod"/>
            </a:pPr>
            <a:r>
              <a:rPr lang="ar-DZ" sz="2400" dirty="0" smtClean="0">
                <a:latin typeface="Arial" pitchFamily="34" charset="0"/>
                <a:cs typeface="Arial" pitchFamily="34" charset="0"/>
              </a:rPr>
              <a:t>يشعر الجمهور بالقلق إزاء حالة الوحدة الفكرية، ويطمحون دائما  للحصول  على دعم لأفكارهم يميل ويتجنبون التعبير عن آرائهم في بيئة معادية لهم فكريا.</a:t>
            </a:r>
          </a:p>
          <a:p>
            <a:pPr marL="342900" indent="-342900" algn="r" rtl="1">
              <a:lnSpc>
                <a:spcPct val="150000"/>
              </a:lnSpc>
              <a:buFont typeface="+mj-lt"/>
              <a:buAutoNum type="arabicPeriod"/>
            </a:pPr>
            <a:r>
              <a:rPr lang="ar-DZ" sz="2400" dirty="0" smtClean="0">
                <a:latin typeface="Arial" pitchFamily="34" charset="0"/>
                <a:cs typeface="Arial" pitchFamily="34" charset="0"/>
              </a:rPr>
              <a:t>يقوم أفراد المجتمع بملاءمة آرائهم الشخصية بحسب المقبول والمتفق عليه في المجتمع.</a:t>
            </a:r>
          </a:p>
          <a:p>
            <a:pPr marL="342900" indent="-342900" algn="r" rtl="1">
              <a:lnSpc>
                <a:spcPct val="150000"/>
              </a:lnSpc>
              <a:buFont typeface="+mj-lt"/>
              <a:buAutoNum type="arabicPeriod"/>
            </a:pPr>
            <a:r>
              <a:rPr lang="ar-DZ" sz="2400" dirty="0" smtClean="0">
                <a:latin typeface="Arial" pitchFamily="34" charset="0"/>
                <a:cs typeface="Arial" pitchFamily="34" charset="0"/>
              </a:rPr>
              <a:t>وسائل الإعلام الجماهيرية هي المصدر الأساسي للحصول على معلومات عن المناخ العام، والجمهور يتعلم من هذه الوسائل ما هي الأفكار المقبولة والغير مقبولة في الموضوع الذي تم عليه الإجماع في الآراء.</a:t>
            </a:r>
          </a:p>
          <a:p>
            <a:pPr marL="342900" indent="-342900" algn="r" rtl="1">
              <a:lnSpc>
                <a:spcPct val="150000"/>
              </a:lnSpc>
              <a:buFont typeface="+mj-lt"/>
              <a:buAutoNum type="arabicPeriod"/>
            </a:pPr>
            <a:r>
              <a:rPr lang="ar-DZ" sz="2400" dirty="0" smtClean="0">
                <a:latin typeface="Arial" pitchFamily="34" charset="0"/>
                <a:cs typeface="Arial" pitchFamily="34" charset="0"/>
              </a:rPr>
              <a:t>الأشخاص ذوو الآراء غير المقبولة يقومون باختيار احد الإمكانيات التالية:</a:t>
            </a:r>
          </a:p>
          <a:p>
            <a:pPr marL="1257300" lvl="2" indent="-342900" algn="r" rtl="1">
              <a:lnSpc>
                <a:spcPct val="150000"/>
              </a:lnSpc>
              <a:buFont typeface="Wingdings" pitchFamily="2" charset="2"/>
              <a:buChar char="q"/>
            </a:pPr>
            <a:r>
              <a:rPr lang="ar-DZ" sz="2400" dirty="0" err="1" smtClean="0">
                <a:latin typeface="Arial" pitchFamily="34" charset="0"/>
                <a:cs typeface="Arial" pitchFamily="34" charset="0"/>
              </a:rPr>
              <a:t>ملاءمة</a:t>
            </a:r>
            <a:r>
              <a:rPr lang="ar-DZ" sz="2400" dirty="0" smtClean="0">
                <a:latin typeface="Arial" pitchFamily="34" charset="0"/>
                <a:cs typeface="Arial" pitchFamily="34" charset="0"/>
              </a:rPr>
              <a:t> آرائهم لآراء الأغلبية</a:t>
            </a:r>
          </a:p>
          <a:p>
            <a:pPr marL="1257300" lvl="2" indent="-342900" algn="r" rtl="1">
              <a:lnSpc>
                <a:spcPct val="150000"/>
              </a:lnSpc>
              <a:buFont typeface="Wingdings" pitchFamily="2" charset="2"/>
              <a:buChar char="q"/>
            </a:pPr>
            <a:r>
              <a:rPr lang="ar-DZ" sz="2400" dirty="0" smtClean="0">
                <a:latin typeface="Arial" pitchFamily="34" charset="0"/>
                <a:cs typeface="Arial" pitchFamily="34" charset="0"/>
              </a:rPr>
              <a:t>الامتناع عن التعبير عن آرائهم المناقضة لآراء الأغلبية تحت طائلة الخوف أو القلق من نبذ الجماعة. </a:t>
            </a:r>
            <a:endParaRPr lang="fr-FR" sz="2400" dirty="0">
              <a:latin typeface="Arial" pitchFamily="34" charset="0"/>
              <a:cs typeface="Arial" pitchFamily="34" charset="0"/>
            </a:endParaRPr>
          </a:p>
        </p:txBody>
      </p:sp>
    </p:spTree>
  </p:cSld>
  <p:clrMapOvr>
    <a:masterClrMapping/>
  </p:clrMapOvr>
  <p:transition>
    <p:push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214290"/>
            <a:ext cx="8659743" cy="76944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DZ" sz="4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العوامل التي تدعم التعبير وإبداء وجهات النظر:</a:t>
            </a:r>
            <a:endParaRPr lang="fr-FR" sz="4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ZoneTexte 2"/>
          <p:cNvSpPr txBox="1"/>
          <p:nvPr/>
        </p:nvSpPr>
        <p:spPr>
          <a:xfrm>
            <a:off x="357158" y="1428736"/>
            <a:ext cx="8501122" cy="5262979"/>
          </a:xfrm>
          <a:prstGeom prst="rect">
            <a:avLst/>
          </a:prstGeom>
          <a:noFill/>
        </p:spPr>
        <p:txBody>
          <a:bodyPr wrap="square" rtlCol="0">
            <a:spAutoFit/>
          </a:bodyPr>
          <a:lstStyle/>
          <a:p>
            <a:pPr algn="r" rtl="1">
              <a:lnSpc>
                <a:spcPct val="150000"/>
              </a:lnSpc>
              <a:buFont typeface="Wingdings" pitchFamily="2" charset="2"/>
              <a:buChar char="q"/>
            </a:pPr>
            <a:r>
              <a:rPr lang="ar-DZ" dirty="0" smtClean="0"/>
              <a:t> </a:t>
            </a:r>
            <a:r>
              <a:rPr lang="ar-DZ" sz="2800" dirty="0" smtClean="0">
                <a:latin typeface="Arial" pitchFamily="34" charset="0"/>
                <a:cs typeface="Arial" pitchFamily="34" charset="0"/>
              </a:rPr>
              <a:t>شعور الفرد بانتمائه إلى رأي الأغلبية.</a:t>
            </a:r>
          </a:p>
          <a:p>
            <a:pPr algn="r" rtl="1">
              <a:lnSpc>
                <a:spcPct val="150000"/>
              </a:lnSpc>
              <a:buFont typeface="Wingdings" pitchFamily="2" charset="2"/>
              <a:buChar char="q"/>
            </a:pPr>
            <a:r>
              <a:rPr lang="ar-DZ" sz="2800" dirty="0" smtClean="0">
                <a:latin typeface="Arial" pitchFamily="34" charset="0"/>
                <a:cs typeface="Arial" pitchFamily="34" charset="0"/>
              </a:rPr>
              <a:t>الميل للتخاطب مع من يتفقون معنا في الآراء أكثر من الذين يختلفون معنا.</a:t>
            </a:r>
          </a:p>
          <a:p>
            <a:pPr algn="r" rtl="1">
              <a:lnSpc>
                <a:spcPct val="150000"/>
              </a:lnSpc>
              <a:buFont typeface="Wingdings" pitchFamily="2" charset="2"/>
              <a:buChar char="q"/>
            </a:pPr>
            <a:r>
              <a:rPr lang="ar-DZ" sz="2800" dirty="0" smtClean="0">
                <a:latin typeface="Arial" pitchFamily="34" charset="0"/>
                <a:cs typeface="Arial" pitchFamily="34" charset="0"/>
              </a:rPr>
              <a:t>الشعور بتقدير الذات يحث الفرد على إبداء رأيه.</a:t>
            </a:r>
          </a:p>
          <a:p>
            <a:pPr algn="r" rtl="1">
              <a:lnSpc>
                <a:spcPct val="150000"/>
              </a:lnSpc>
              <a:buFont typeface="Wingdings" pitchFamily="2" charset="2"/>
              <a:buChar char="q"/>
            </a:pPr>
            <a:r>
              <a:rPr lang="ar-DZ" sz="2800" dirty="0" smtClean="0">
                <a:latin typeface="Arial" pitchFamily="34" charset="0"/>
                <a:cs typeface="Arial" pitchFamily="34" charset="0"/>
              </a:rPr>
              <a:t>تشجيع معظم القوانين في البلدان المختلفة على إبداء الرأي وحرية التعبير</a:t>
            </a:r>
          </a:p>
          <a:p>
            <a:pPr algn="r" rtl="1">
              <a:lnSpc>
                <a:spcPct val="150000"/>
              </a:lnSpc>
              <a:buFont typeface="Wingdings" pitchFamily="2" charset="2"/>
              <a:buChar char="q"/>
            </a:pPr>
            <a:r>
              <a:rPr lang="ar-DZ" sz="2800" dirty="0" smtClean="0">
                <a:latin typeface="Arial" pitchFamily="34" charset="0"/>
                <a:cs typeface="Arial" pitchFamily="34" charset="0"/>
              </a:rPr>
              <a:t>تشير الدراسات أن الأفراد من الرجال متوسطي الأعمار من الطبقة الوسطى إلى الحوار والمشاركة بسهولة.</a:t>
            </a:r>
            <a:endParaRPr lang="fr-FR" sz="2800" dirty="0">
              <a:latin typeface="Arial" pitchFamily="34" charset="0"/>
              <a:cs typeface="Arial" pitchFamily="34" charset="0"/>
            </a:endParaRPr>
          </a:p>
        </p:txBody>
      </p:sp>
    </p:spTree>
  </p:cSld>
  <p:clrMapOvr>
    <a:masterClrMapping/>
  </p:clrMapOvr>
  <p:transition>
    <p:push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214290"/>
            <a:ext cx="8217313" cy="830997"/>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DZ"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فكرة نظرية دوامة الصمت عند </a:t>
            </a:r>
            <a:r>
              <a:rPr lang="ar-DZ" sz="48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إليهو</a:t>
            </a:r>
            <a:r>
              <a:rPr lang="ar-DZ"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ar-DZ" sz="48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كاتز</a:t>
            </a:r>
            <a:endParaRPr lang="fr-FR" sz="4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ZoneTexte 2"/>
          <p:cNvSpPr txBox="1"/>
          <p:nvPr/>
        </p:nvSpPr>
        <p:spPr>
          <a:xfrm>
            <a:off x="285720" y="1571612"/>
            <a:ext cx="8429684" cy="4801314"/>
          </a:xfrm>
          <a:prstGeom prst="rect">
            <a:avLst/>
          </a:prstGeom>
          <a:noFill/>
        </p:spPr>
        <p:txBody>
          <a:bodyPr wrap="square" rtlCol="0">
            <a:spAutoFit/>
          </a:bodyPr>
          <a:lstStyle/>
          <a:p>
            <a:pPr algn="r" rtl="1">
              <a:lnSpc>
                <a:spcPct val="150000"/>
              </a:lnSpc>
            </a:pPr>
            <a:r>
              <a:rPr lang="ar-DZ" sz="2400" dirty="0" smtClean="0">
                <a:latin typeface="Arial" pitchFamily="34" charset="0"/>
                <a:cs typeface="Arial" pitchFamily="34" charset="0"/>
              </a:rPr>
              <a:t>لخص </a:t>
            </a:r>
            <a:r>
              <a:rPr lang="ar-DZ" sz="2400" dirty="0" err="1" smtClean="0">
                <a:latin typeface="Arial" pitchFamily="34" charset="0"/>
                <a:cs typeface="Arial" pitchFamily="34" charset="0"/>
              </a:rPr>
              <a:t>إليهو</a:t>
            </a:r>
            <a:r>
              <a:rPr lang="ar-DZ" sz="2400" dirty="0" smtClean="0">
                <a:latin typeface="Arial" pitchFamily="34" charset="0"/>
                <a:cs typeface="Arial" pitchFamily="34" charset="0"/>
              </a:rPr>
              <a:t> </a:t>
            </a:r>
            <a:r>
              <a:rPr lang="ar-DZ" sz="2400" dirty="0" err="1" smtClean="0">
                <a:latin typeface="Arial" pitchFamily="34" charset="0"/>
                <a:cs typeface="Arial" pitchFamily="34" charset="0"/>
              </a:rPr>
              <a:t>كاتز</a:t>
            </a:r>
            <a:r>
              <a:rPr lang="ar-DZ" sz="2400" dirty="0" smtClean="0">
                <a:latin typeface="Arial" pitchFamily="34" charset="0"/>
                <a:cs typeface="Arial" pitchFamily="34" charset="0"/>
              </a:rPr>
              <a:t> أفكار النظرية في النقاط التالية:</a:t>
            </a:r>
          </a:p>
          <a:p>
            <a:pPr algn="r" rtl="1">
              <a:lnSpc>
                <a:spcPct val="150000"/>
              </a:lnSpc>
              <a:buFont typeface="Wingdings" pitchFamily="2" charset="2"/>
              <a:buChar char="§"/>
            </a:pPr>
            <a:r>
              <a:rPr lang="ar-DZ" sz="2400" dirty="0" smtClean="0">
                <a:latin typeface="Arial" pitchFamily="34" charset="0"/>
                <a:cs typeface="Arial" pitchFamily="34" charset="0"/>
              </a:rPr>
              <a:t>الخوف من العزلة يجعل الأفراد لا يعبرون عن آرائهم إذا ما أدركوا أن آراءهم لا يؤيدها الغير.</a:t>
            </a:r>
          </a:p>
          <a:p>
            <a:pPr algn="r" rtl="1">
              <a:lnSpc>
                <a:spcPct val="150000"/>
              </a:lnSpc>
              <a:buFont typeface="Wingdings" pitchFamily="2" charset="2"/>
              <a:buChar char="§"/>
            </a:pPr>
            <a:r>
              <a:rPr lang="ar-DZ" sz="2400" dirty="0" smtClean="0">
                <a:latin typeface="Arial" pitchFamily="34" charset="0"/>
                <a:cs typeface="Arial" pitchFamily="34" charset="0"/>
              </a:rPr>
              <a:t>يقوم الفرد بعمل استطلاعات سريعة لمعرفة مدى تأييد أو المعارضة للرأي الذي تبناه.</a:t>
            </a:r>
          </a:p>
          <a:p>
            <a:pPr algn="r" rtl="1">
              <a:lnSpc>
                <a:spcPct val="150000"/>
              </a:lnSpc>
              <a:buFont typeface="Wingdings" pitchFamily="2" charset="2"/>
              <a:buChar char="§"/>
            </a:pPr>
            <a:r>
              <a:rPr lang="ar-DZ" sz="2400" dirty="0" smtClean="0">
                <a:latin typeface="Arial" pitchFamily="34" charset="0"/>
                <a:cs typeface="Arial" pitchFamily="34" charset="0"/>
              </a:rPr>
              <a:t>وسائل </a:t>
            </a:r>
            <a:r>
              <a:rPr lang="ar-DZ" sz="2400" dirty="0" err="1" smtClean="0">
                <a:latin typeface="Arial" pitchFamily="34" charset="0"/>
                <a:cs typeface="Arial" pitchFamily="34" charset="0"/>
              </a:rPr>
              <a:t>الاعلام</a:t>
            </a:r>
            <a:r>
              <a:rPr lang="ar-DZ" sz="2400" dirty="0" smtClean="0">
                <a:latin typeface="Arial" pitchFamily="34" charset="0"/>
                <a:cs typeface="Arial" pitchFamily="34" charset="0"/>
              </a:rPr>
              <a:t> تعتبر المصدر الرئيسي لإطار المعلومات وتميل للتحدث بصوت واحد غالبا.</a:t>
            </a:r>
          </a:p>
          <a:p>
            <a:pPr algn="r" rtl="1">
              <a:lnSpc>
                <a:spcPct val="150000"/>
              </a:lnSpc>
              <a:buFont typeface="Wingdings" pitchFamily="2" charset="2"/>
              <a:buChar char="§"/>
            </a:pPr>
            <a:r>
              <a:rPr lang="ar-DZ" sz="2400" dirty="0" smtClean="0">
                <a:latin typeface="Arial" pitchFamily="34" charset="0"/>
                <a:cs typeface="Arial" pitchFamily="34" charset="0"/>
              </a:rPr>
              <a:t>تحيز وسائل </a:t>
            </a:r>
            <a:r>
              <a:rPr lang="ar-DZ" sz="2400" dirty="0" err="1" smtClean="0">
                <a:latin typeface="Arial" pitchFamily="34" charset="0"/>
                <a:cs typeface="Arial" pitchFamily="34" charset="0"/>
              </a:rPr>
              <a:t>الاعلام</a:t>
            </a:r>
            <a:r>
              <a:rPr lang="ar-DZ" sz="2400" dirty="0" smtClean="0">
                <a:latin typeface="Arial" pitchFamily="34" charset="0"/>
                <a:cs typeface="Arial" pitchFamily="34" charset="0"/>
              </a:rPr>
              <a:t> في عرض الآراء يؤدي إلى تشويه الرأي العام.</a:t>
            </a:r>
          </a:p>
          <a:p>
            <a:pPr algn="r" rtl="1">
              <a:lnSpc>
                <a:spcPct val="150000"/>
              </a:lnSpc>
              <a:buFont typeface="Wingdings" pitchFamily="2" charset="2"/>
              <a:buChar char="§"/>
            </a:pPr>
            <a:r>
              <a:rPr lang="ar-DZ" sz="2400" dirty="0" smtClean="0">
                <a:latin typeface="Arial" pitchFamily="34" charset="0"/>
                <a:cs typeface="Arial" pitchFamily="34" charset="0"/>
              </a:rPr>
              <a:t>يدرك الأفراد أنهم غير مؤيدين فيدخلون في الرأي الغالب خوفا من العزلة.</a:t>
            </a:r>
          </a:p>
          <a:p>
            <a:pPr algn="r" rtl="1">
              <a:buFont typeface="Wingdings" pitchFamily="2" charset="2"/>
              <a:buChar char="§"/>
            </a:pPr>
            <a:endParaRPr lang="fr-F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285728"/>
            <a:ext cx="7975260"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DZ"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النقد الموجه لنظرية دوامة الصمت:</a:t>
            </a:r>
            <a:endParaRPr lang="fr-F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ZoneTexte 2"/>
          <p:cNvSpPr txBox="1"/>
          <p:nvPr/>
        </p:nvSpPr>
        <p:spPr>
          <a:xfrm>
            <a:off x="0" y="1294169"/>
            <a:ext cx="9144000" cy="5563831"/>
          </a:xfrm>
          <a:prstGeom prst="rect">
            <a:avLst/>
          </a:prstGeom>
          <a:noFill/>
        </p:spPr>
        <p:txBody>
          <a:bodyPr wrap="square" rtlCol="0">
            <a:spAutoFit/>
          </a:bodyPr>
          <a:lstStyle/>
          <a:p>
            <a:pPr algn="r" rtl="1">
              <a:lnSpc>
                <a:spcPct val="150000"/>
              </a:lnSpc>
              <a:buFont typeface="Wingdings" pitchFamily="2" charset="2"/>
              <a:buChar char="ü"/>
            </a:pPr>
            <a:r>
              <a:rPr lang="ar-DZ" sz="2400" dirty="0" smtClean="0">
                <a:latin typeface="Arial" pitchFamily="34" charset="0"/>
                <a:cs typeface="Arial" pitchFamily="34" charset="0"/>
              </a:rPr>
              <a:t>أشارت بعض الدراسات الأمريكية إلى أن مفهوم الأقلية الصامتة يفتقد إلى الدقة، كما أكدت بحوث علم نفس الأقليات التي أجراها سيرج </a:t>
            </a:r>
            <a:r>
              <a:rPr lang="ar-DZ" sz="2400" dirty="0" err="1" smtClean="0">
                <a:latin typeface="Arial" pitchFamily="34" charset="0"/>
                <a:cs typeface="Arial" pitchFamily="34" charset="0"/>
              </a:rPr>
              <a:t>موسكوفيسي</a:t>
            </a:r>
            <a:r>
              <a:rPr lang="ar-DZ" sz="2400" dirty="0" smtClean="0">
                <a:latin typeface="Arial" pitchFamily="34" charset="0"/>
                <a:cs typeface="Arial" pitchFamily="34" charset="0"/>
              </a:rPr>
              <a:t> بأن الأقليات تتمتع بقدرات عديدة للتعبير والمساهمة في التغيير الاجتماعي أكبر مما افترضته </a:t>
            </a:r>
            <a:r>
              <a:rPr lang="ar-DZ" sz="2400" dirty="0" err="1" smtClean="0">
                <a:latin typeface="Arial" pitchFamily="34" charset="0"/>
                <a:cs typeface="Arial" pitchFamily="34" charset="0"/>
              </a:rPr>
              <a:t>نيومان</a:t>
            </a:r>
            <a:r>
              <a:rPr lang="ar-DZ" sz="2400" dirty="0" smtClean="0">
                <a:latin typeface="Arial" pitchFamily="34" charset="0"/>
                <a:cs typeface="Arial" pitchFamily="34" charset="0"/>
              </a:rPr>
              <a:t>.</a:t>
            </a:r>
          </a:p>
          <a:p>
            <a:pPr algn="r" rtl="1">
              <a:lnSpc>
                <a:spcPct val="150000"/>
              </a:lnSpc>
              <a:buFont typeface="Wingdings" pitchFamily="2" charset="2"/>
              <a:buChar char="ü"/>
            </a:pPr>
            <a:r>
              <a:rPr lang="ar-DZ" sz="2400" dirty="0" smtClean="0">
                <a:latin typeface="Arial" pitchFamily="34" charset="0"/>
                <a:cs typeface="Arial" pitchFamily="34" charset="0"/>
              </a:rPr>
              <a:t>يشك بعض الباحثين في افتراض المضمون المتسق والمتكرر لوسائل الإعلام، على الأقل في وجود الديمقراطيات الغربية التي تتعدد فيها الآراء والمصالح ويصعب على وسائل الإعلام، أن تتبنى اتجاها واحدا وثابتا من القضايا المثارة لفترة زمنية طويلة.</a:t>
            </a:r>
          </a:p>
          <a:p>
            <a:pPr algn="r" rtl="1">
              <a:lnSpc>
                <a:spcPct val="150000"/>
              </a:lnSpc>
              <a:buFont typeface="Wingdings" pitchFamily="2" charset="2"/>
              <a:buChar char="ü"/>
            </a:pPr>
            <a:r>
              <a:rPr lang="ar-DZ" sz="2400" dirty="0" smtClean="0">
                <a:latin typeface="Arial" pitchFamily="34" charset="0"/>
                <a:cs typeface="Arial" pitchFamily="34" charset="0"/>
              </a:rPr>
              <a:t>وسائل الإعلام لا تعبر بالضرورة عن رأي الأغلبية بل تعكس أحيانا رأي الأغلبية المزيفة التي تروج لها.</a:t>
            </a:r>
          </a:p>
          <a:p>
            <a:pPr algn="r" rtl="1">
              <a:lnSpc>
                <a:spcPct val="150000"/>
              </a:lnSpc>
              <a:buFont typeface="Wingdings" pitchFamily="2" charset="2"/>
              <a:buChar char="ü"/>
            </a:pPr>
            <a:r>
              <a:rPr lang="ar-DZ" sz="2400" dirty="0" smtClean="0">
                <a:latin typeface="Arial" pitchFamily="34" charset="0"/>
                <a:cs typeface="Arial" pitchFamily="34" charset="0"/>
              </a:rPr>
              <a:t>من الصعب تفسير عملية تكوين الرأي العام بمعزل عن دور المعلومات التي يحصل عليها الفرد عن البيئة السياسية والاجتماعية المحيطة.</a:t>
            </a:r>
            <a:endParaRPr lang="fr-FR" sz="2400"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133</TotalTime>
  <Words>557</Words>
  <Application>Microsoft Office PowerPoint</Application>
  <PresentationFormat>Affichage à l'écran (4:3)</PresentationFormat>
  <Paragraphs>31</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Capitaux</vt:lpstr>
      <vt:lpstr>نظرية دوامة الصمت</vt:lpstr>
      <vt:lpstr>Diapositive 2</vt:lpstr>
      <vt:lpstr>Diapositive 3</vt:lpstr>
      <vt:lpstr>Diapositive 4</vt:lpstr>
      <vt:lpstr>Diapositive 5</vt:lpstr>
      <vt:lpstr>Diapositive 6</vt:lpstr>
      <vt:lpstr>Diapositive 7</vt:lpstr>
      <vt:lpstr>Diapositive 8</vt:lpstr>
      <vt:lpstr>Diapositive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نظرية دوامة الصمت</dc:title>
  <dc:creator>CRISTAL</dc:creator>
  <cp:lastModifiedBy>CRISTAL</cp:lastModifiedBy>
  <cp:revision>12</cp:revision>
  <dcterms:created xsi:type="dcterms:W3CDTF">2025-02-18T18:19:52Z</dcterms:created>
  <dcterms:modified xsi:type="dcterms:W3CDTF">2025-02-25T19:36:09Z</dcterms:modified>
</cp:coreProperties>
</file>