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5F4496-CA4E-42EA-91F8-CC42ADC496EF}" v="32" dt="2023-10-12T09:39:23.4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44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ffice User" userId="1d7004cb-c6ed-4528-9288-4b7c1efb7dc4" providerId="ADAL" clId="{C65F4496-CA4E-42EA-91F8-CC42ADC496EF}"/>
    <pc:docChg chg="custSel modSld">
      <pc:chgData name="Office User" userId="1d7004cb-c6ed-4528-9288-4b7c1efb7dc4" providerId="ADAL" clId="{C65F4496-CA4E-42EA-91F8-CC42ADC496EF}" dt="2023-10-12T09:39:23.477" v="42"/>
      <pc:docMkLst>
        <pc:docMk/>
      </pc:docMkLst>
      <pc:sldChg chg="modSp mod modAnim">
        <pc:chgData name="Office User" userId="1d7004cb-c6ed-4528-9288-4b7c1efb7dc4" providerId="ADAL" clId="{C65F4496-CA4E-42EA-91F8-CC42ADC496EF}" dt="2023-10-12T09:34:35.065" v="3"/>
        <pc:sldMkLst>
          <pc:docMk/>
          <pc:sldMk cId="0" sldId="256"/>
        </pc:sldMkLst>
        <pc:spChg chg="mod">
          <ac:chgData name="Office User" userId="1d7004cb-c6ed-4528-9288-4b7c1efb7dc4" providerId="ADAL" clId="{C65F4496-CA4E-42EA-91F8-CC42ADC496EF}" dt="2023-10-12T09:34:21.697" v="0" actId="1076"/>
          <ac:spMkLst>
            <pc:docMk/>
            <pc:sldMk cId="0" sldId="256"/>
            <ac:spMk id="2" creationId="{00000000-0000-0000-0000-000000000000}"/>
          </ac:spMkLst>
        </pc:spChg>
      </pc:sldChg>
      <pc:sldChg chg="modSp mod modAnim">
        <pc:chgData name="Office User" userId="1d7004cb-c6ed-4528-9288-4b7c1efb7dc4" providerId="ADAL" clId="{C65F4496-CA4E-42EA-91F8-CC42ADC496EF}" dt="2023-10-12T09:35:06.050" v="10"/>
        <pc:sldMkLst>
          <pc:docMk/>
          <pc:sldMk cId="0" sldId="257"/>
        </pc:sldMkLst>
        <pc:spChg chg="mod">
          <ac:chgData name="Office User" userId="1d7004cb-c6ed-4528-9288-4b7c1efb7dc4" providerId="ADAL" clId="{C65F4496-CA4E-42EA-91F8-CC42ADC496EF}" dt="2023-10-12T09:34:53.307" v="9" actId="14100"/>
          <ac:spMkLst>
            <pc:docMk/>
            <pc:sldMk cId="0" sldId="257"/>
            <ac:spMk id="3" creationId="{00000000-0000-0000-0000-000000000000}"/>
          </ac:spMkLst>
        </pc:spChg>
      </pc:sldChg>
      <pc:sldChg chg="modAnim">
        <pc:chgData name="Office User" userId="1d7004cb-c6ed-4528-9288-4b7c1efb7dc4" providerId="ADAL" clId="{C65F4496-CA4E-42EA-91F8-CC42ADC496EF}" dt="2023-10-12T09:35:16.981" v="11"/>
        <pc:sldMkLst>
          <pc:docMk/>
          <pc:sldMk cId="0" sldId="258"/>
        </pc:sldMkLst>
      </pc:sldChg>
      <pc:sldChg chg="modSp mod modAnim">
        <pc:chgData name="Office User" userId="1d7004cb-c6ed-4528-9288-4b7c1efb7dc4" providerId="ADAL" clId="{C65F4496-CA4E-42EA-91F8-CC42ADC496EF}" dt="2023-10-12T09:36:01.637" v="15" actId="27636"/>
        <pc:sldMkLst>
          <pc:docMk/>
          <pc:sldMk cId="0" sldId="259"/>
        </pc:sldMkLst>
        <pc:spChg chg="mod">
          <ac:chgData name="Office User" userId="1d7004cb-c6ed-4528-9288-4b7c1efb7dc4" providerId="ADAL" clId="{C65F4496-CA4E-42EA-91F8-CC42ADC496EF}" dt="2023-10-12T09:36:01.637" v="15" actId="27636"/>
          <ac:spMkLst>
            <pc:docMk/>
            <pc:sldMk cId="0" sldId="259"/>
            <ac:spMk id="3" creationId="{00000000-0000-0000-0000-000000000000}"/>
          </ac:spMkLst>
        </pc:spChg>
      </pc:sldChg>
      <pc:sldChg chg="modAnim">
        <pc:chgData name="Office User" userId="1d7004cb-c6ed-4528-9288-4b7c1efb7dc4" providerId="ADAL" clId="{C65F4496-CA4E-42EA-91F8-CC42ADC496EF}" dt="2023-10-12T09:36:13.849" v="16"/>
        <pc:sldMkLst>
          <pc:docMk/>
          <pc:sldMk cId="0" sldId="260"/>
        </pc:sldMkLst>
      </pc:sldChg>
      <pc:sldChg chg="modAnim">
        <pc:chgData name="Office User" userId="1d7004cb-c6ed-4528-9288-4b7c1efb7dc4" providerId="ADAL" clId="{C65F4496-CA4E-42EA-91F8-CC42ADC496EF}" dt="2023-10-12T09:36:33.767" v="18"/>
        <pc:sldMkLst>
          <pc:docMk/>
          <pc:sldMk cId="0" sldId="261"/>
        </pc:sldMkLst>
      </pc:sldChg>
      <pc:sldChg chg="modAnim">
        <pc:chgData name="Office User" userId="1d7004cb-c6ed-4528-9288-4b7c1efb7dc4" providerId="ADAL" clId="{C65F4496-CA4E-42EA-91F8-CC42ADC496EF}" dt="2023-10-12T09:36:41.175" v="19"/>
        <pc:sldMkLst>
          <pc:docMk/>
          <pc:sldMk cId="0" sldId="262"/>
        </pc:sldMkLst>
      </pc:sldChg>
      <pc:sldChg chg="modSp mod modAnim">
        <pc:chgData name="Office User" userId="1d7004cb-c6ed-4528-9288-4b7c1efb7dc4" providerId="ADAL" clId="{C65F4496-CA4E-42EA-91F8-CC42ADC496EF}" dt="2023-10-12T09:38:06.999" v="29"/>
        <pc:sldMkLst>
          <pc:docMk/>
          <pc:sldMk cId="0" sldId="263"/>
        </pc:sldMkLst>
        <pc:spChg chg="mod">
          <ac:chgData name="Office User" userId="1d7004cb-c6ed-4528-9288-4b7c1efb7dc4" providerId="ADAL" clId="{C65F4496-CA4E-42EA-91F8-CC42ADC496EF}" dt="2023-10-12T09:37:43.097" v="27" actId="27636"/>
          <ac:spMkLst>
            <pc:docMk/>
            <pc:sldMk cId="0" sldId="263"/>
            <ac:spMk id="3" creationId="{00000000-0000-0000-0000-000000000000}"/>
          </ac:spMkLst>
        </pc:spChg>
      </pc:sldChg>
      <pc:sldChg chg="modAnim">
        <pc:chgData name="Office User" userId="1d7004cb-c6ed-4528-9288-4b7c1efb7dc4" providerId="ADAL" clId="{C65F4496-CA4E-42EA-91F8-CC42ADC496EF}" dt="2023-10-12T09:38:15.946" v="31"/>
        <pc:sldMkLst>
          <pc:docMk/>
          <pc:sldMk cId="0" sldId="264"/>
        </pc:sldMkLst>
      </pc:sldChg>
      <pc:sldChg chg="modSp mod modAnim">
        <pc:chgData name="Office User" userId="1d7004cb-c6ed-4528-9288-4b7c1efb7dc4" providerId="ADAL" clId="{C65F4496-CA4E-42EA-91F8-CC42ADC496EF}" dt="2023-10-12T09:38:58.569" v="38"/>
        <pc:sldMkLst>
          <pc:docMk/>
          <pc:sldMk cId="0" sldId="265"/>
        </pc:sldMkLst>
        <pc:spChg chg="mod">
          <ac:chgData name="Office User" userId="1d7004cb-c6ed-4528-9288-4b7c1efb7dc4" providerId="ADAL" clId="{C65F4496-CA4E-42EA-91F8-CC42ADC496EF}" dt="2023-10-12T09:38:39.673" v="37" actId="113"/>
          <ac:spMkLst>
            <pc:docMk/>
            <pc:sldMk cId="0" sldId="265"/>
            <ac:spMk id="3" creationId="{00000000-0000-0000-0000-000000000000}"/>
          </ac:spMkLst>
        </pc:spChg>
      </pc:sldChg>
      <pc:sldChg chg="modAnim">
        <pc:chgData name="Office User" userId="1d7004cb-c6ed-4528-9288-4b7c1efb7dc4" providerId="ADAL" clId="{C65F4496-CA4E-42EA-91F8-CC42ADC496EF}" dt="2023-10-12T09:39:14.062" v="40"/>
        <pc:sldMkLst>
          <pc:docMk/>
          <pc:sldMk cId="0" sldId="266"/>
        </pc:sldMkLst>
      </pc:sldChg>
      <pc:sldChg chg="modAnim">
        <pc:chgData name="Office User" userId="1d7004cb-c6ed-4528-9288-4b7c1efb7dc4" providerId="ADAL" clId="{C65F4496-CA4E-42EA-91F8-CC42ADC496EF}" dt="2023-10-12T09:39:23.477" v="42"/>
        <pc:sldMkLst>
          <pc:docMk/>
          <pc:sldMk cId="0"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B3BF1B4F-EF63-41AD-A30F-B4357166776E}" type="datetimeFigureOut">
              <a:rPr lang="fr-FR" smtClean="0"/>
              <a:t>12/10/2023</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9A147A2-6366-4678-A3CC-07AEB4A6BB23}" type="slidenum">
              <a:rPr lang="fr-FR" smtClean="0"/>
              <a:t>‹#›</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12/10/2023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A147A2-6366-4678-A3CC-07AEB4A6BB23}" type="slidenum">
              <a:rPr lang="fr-FR" smtClean="0"/>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C9A147A2-6366-4678-A3CC-07AEB4A6BB23}" type="slidenum">
              <a:rPr lang="fr-FR" smtClean="0"/>
              <a:t>‹#›</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12/10/2023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12/10/2023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C9A147A2-6366-4678-A3CC-07AEB4A6BB23}" type="slidenum">
              <a:rPr lang="fr-FR" smtClean="0"/>
              <a:t>‹#›</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B3BF1B4F-EF63-41AD-A30F-B4357166776E}" type="datetimeFigureOut">
              <a:rPr lang="fr-FR" smtClean="0"/>
              <a:t>12/10/2023</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9A147A2-6366-4678-A3CC-07AEB4A6BB23}" type="slidenum">
              <a:rPr lang="fr-FR" smtClean="0"/>
              <a:t>‹#›</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B3BF1B4F-EF63-41AD-A30F-B4357166776E}" type="datetimeFigureOut">
              <a:rPr lang="fr-FR" smtClean="0"/>
              <a:t>12/10/2023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9A147A2-6366-4678-A3CC-07AEB4A6BB23}" type="slidenum">
              <a:rPr lang="fr-FR" smtClean="0"/>
              <a:t>‹#›</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B3BF1B4F-EF63-41AD-A30F-B4357166776E}" type="datetimeFigureOut">
              <a:rPr lang="fr-FR" smtClean="0"/>
              <a:t>12/10/2023</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C9A147A2-6366-4678-A3CC-07AEB4A6BB23}" type="slidenum">
              <a:rPr lang="fr-FR" smtClean="0"/>
              <a:t>‹#›</a:t>
            </a:fld>
            <a:endParaRPr lang="fr-FR"/>
          </a:p>
        </p:txBody>
      </p:sp>
      <p:sp>
        <p:nvSpPr>
          <p:cNvPr id="23" name="Titre 22"/>
          <p:cNvSpPr>
            <a:spLocks noGrp="1"/>
          </p:cNvSpPr>
          <p:nvPr>
            <p:ph type="title"/>
          </p:nvPr>
        </p:nvSpPr>
        <p:spPr/>
        <p:txBody>
          <a:bodyPr rtlCol="0" anchor="b" anchorCtr="0"/>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B3BF1B4F-EF63-41AD-A30F-B4357166776E}" type="datetimeFigureOut">
              <a:rPr lang="fr-FR" smtClean="0"/>
              <a:t>12/10/2023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C9A147A2-6366-4678-A3CC-07AEB4A6BB23}"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B3BF1B4F-EF63-41AD-A30F-B4357166776E}" type="datetimeFigureOut">
              <a:rPr lang="fr-FR" smtClean="0"/>
              <a:t>12/10/2023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9A147A2-6366-4678-A3CC-07AEB4A6BB23}"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9A147A2-6366-4678-A3CC-07AEB4A6BB23}" type="slidenum">
              <a:rPr lang="fr-FR" smtClean="0"/>
              <a:t>‹#›</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B3BF1B4F-EF63-41AD-A30F-B4357166776E}" type="datetimeFigureOut">
              <a:rPr lang="fr-FR" smtClean="0"/>
              <a:t>12/10/2023</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C9A147A2-6366-4678-A3CC-07AEB4A6BB23}" type="slidenum">
              <a:rPr lang="fr-FR" smtClean="0"/>
              <a:t>‹#›</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B3BF1B4F-EF63-41AD-A30F-B4357166776E}" type="datetimeFigureOut">
              <a:rPr lang="fr-FR" smtClean="0"/>
              <a:t>12/10/2023</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3BF1B4F-EF63-41AD-A30F-B4357166776E}" type="datetimeFigureOut">
              <a:rPr lang="fr-FR" smtClean="0"/>
              <a:t>12/10/2023</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9A147A2-6366-4678-A3CC-07AEB4A6BB23}" type="slidenum">
              <a:rPr lang="fr-FR" smtClean="0"/>
              <a:t>‹#›</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57158" y="4786322"/>
            <a:ext cx="3643338" cy="1752600"/>
          </a:xfrm>
        </p:spPr>
        <p:txBody>
          <a:bodyPr/>
          <a:lstStyle/>
          <a:p>
            <a:endParaRPr lang="ar-DZ" b="1" dirty="0">
              <a:latin typeface="Lotus Linotype" pitchFamily="2" charset="-78"/>
              <a:cs typeface="Lotus Linotype" pitchFamily="2" charset="-78"/>
            </a:endParaRPr>
          </a:p>
          <a:p>
            <a:r>
              <a:rPr lang="ar-DZ" b="1" dirty="0">
                <a:latin typeface="Lotus Linotype" pitchFamily="2" charset="-78"/>
                <a:cs typeface="Lotus Linotype" pitchFamily="2" charset="-78"/>
              </a:rPr>
              <a:t>جامعة أم البواقي </a:t>
            </a:r>
          </a:p>
          <a:p>
            <a:r>
              <a:rPr lang="ar-DZ" b="1" dirty="0">
                <a:latin typeface="Lotus Linotype" pitchFamily="2" charset="-78"/>
                <a:cs typeface="Lotus Linotype" pitchFamily="2" charset="-78"/>
              </a:rPr>
              <a:t>د. </a:t>
            </a:r>
            <a:r>
              <a:rPr lang="ar-DZ" b="1" dirty="0" err="1">
                <a:latin typeface="Lotus Linotype" pitchFamily="2" charset="-78"/>
                <a:cs typeface="Lotus Linotype" pitchFamily="2" charset="-78"/>
              </a:rPr>
              <a:t>قرباش</a:t>
            </a:r>
            <a:r>
              <a:rPr lang="ar-DZ" b="1" dirty="0">
                <a:latin typeface="Lotus Linotype" pitchFamily="2" charset="-78"/>
                <a:cs typeface="Lotus Linotype" pitchFamily="2" charset="-78"/>
              </a:rPr>
              <a:t> </a:t>
            </a:r>
            <a:r>
              <a:rPr lang="ar-DZ" b="1" dirty="0" err="1">
                <a:latin typeface="Lotus Linotype" pitchFamily="2" charset="-78"/>
                <a:cs typeface="Lotus Linotype" pitchFamily="2" charset="-78"/>
              </a:rPr>
              <a:t>بلقاسم</a:t>
            </a:r>
            <a:endParaRPr lang="fr-FR" b="1" dirty="0">
              <a:latin typeface="Lotus Linotype" pitchFamily="2" charset="-78"/>
              <a:cs typeface="Lotus Linotype" pitchFamily="2" charset="-78"/>
            </a:endParaRPr>
          </a:p>
        </p:txBody>
      </p:sp>
      <p:sp>
        <p:nvSpPr>
          <p:cNvPr id="2" name="Titre 1"/>
          <p:cNvSpPr>
            <a:spLocks noGrp="1"/>
          </p:cNvSpPr>
          <p:nvPr>
            <p:ph type="ctrTitle"/>
          </p:nvPr>
        </p:nvSpPr>
        <p:spPr>
          <a:xfrm>
            <a:off x="685800" y="337107"/>
            <a:ext cx="7772400" cy="2600342"/>
          </a:xfrm>
        </p:spPr>
        <p:txBody>
          <a:bodyPr>
            <a:normAutofit fontScale="90000"/>
          </a:bodyPr>
          <a:lstStyle/>
          <a:p>
            <a:r>
              <a:rPr lang="ar-SA" b="1" dirty="0">
                <a:latin typeface="Lotus Linotype" pitchFamily="2" charset="-78"/>
                <a:cs typeface="Lotus Linotype" pitchFamily="2" charset="-78"/>
              </a:rPr>
              <a:t>المحاضرة الثانية</a:t>
            </a:r>
            <a:br>
              <a:rPr lang="ar-DZ" b="1" dirty="0">
                <a:latin typeface="Lotus Linotype" pitchFamily="2" charset="-78"/>
                <a:cs typeface="Lotus Linotype" pitchFamily="2" charset="-78"/>
              </a:rPr>
            </a:br>
            <a:r>
              <a:rPr lang="ar-SA" b="1" dirty="0">
                <a:latin typeface="Lotus Linotype" pitchFamily="2" charset="-78"/>
                <a:cs typeface="Lotus Linotype" pitchFamily="2" charset="-78"/>
              </a:rPr>
              <a:t>رسالة جورج سميث إلى </a:t>
            </a:r>
            <a:r>
              <a:rPr lang="ar-SA" b="1" dirty="0" err="1">
                <a:latin typeface="Lotus Linotype" pitchFamily="2" charset="-78"/>
                <a:cs typeface="Lotus Linotype" pitchFamily="2" charset="-78"/>
              </a:rPr>
              <a:t>إيدوارد</a:t>
            </a:r>
            <a:r>
              <a:rPr lang="ar-SA" b="1" dirty="0">
                <a:latin typeface="Lotus Linotype" pitchFamily="2" charset="-78"/>
                <a:cs typeface="Lotus Linotype" pitchFamily="2" charset="-78"/>
              </a:rPr>
              <a:t> </a:t>
            </a:r>
            <a:r>
              <a:rPr lang="ar-SA" b="1" dirty="0" err="1">
                <a:latin typeface="Lotus Linotype" pitchFamily="2" charset="-78"/>
                <a:cs typeface="Lotus Linotype" pitchFamily="2" charset="-78"/>
              </a:rPr>
              <a:t>فيتيبلان</a:t>
            </a:r>
            <a:r>
              <a:rPr lang="ar-SA" b="1" dirty="0">
                <a:latin typeface="Lotus Linotype" pitchFamily="2" charset="-78"/>
                <a:cs typeface="Lotus Linotype" pitchFamily="2" charset="-78"/>
              </a:rPr>
              <a:t> سنة 1812م.</a:t>
            </a:r>
            <a:br>
              <a:rPr lang="fr-FR" b="1" dirty="0">
                <a:latin typeface="Lotus Linotype" pitchFamily="2" charset="-78"/>
                <a:cs typeface="Lotus Linotype" pitchFamily="2" charset="-78"/>
              </a:rPr>
            </a:br>
            <a:endParaRPr lang="fr-FR" b="1"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20040" y="0"/>
            <a:ext cx="8503920" cy="6072230"/>
          </a:xfrm>
        </p:spPr>
        <p:txBody>
          <a:bodyPr>
            <a:normAutofit fontScale="85000" lnSpcReduction="10000"/>
          </a:bodyPr>
          <a:lstStyle/>
          <a:p>
            <a:pPr algn="just" rtl="1"/>
            <a:endParaRPr lang="ar-DZ" dirty="0">
              <a:latin typeface="Lotus Linotype" pitchFamily="2" charset="-78"/>
              <a:cs typeface="Lotus Linotype" pitchFamily="2" charset="-78"/>
            </a:endParaRPr>
          </a:p>
          <a:p>
            <a:pPr algn="ctr" rtl="1">
              <a:buNone/>
            </a:pPr>
            <a:r>
              <a:rPr lang="ar-DZ" sz="4200" b="1" dirty="0">
                <a:solidFill>
                  <a:srgbClr val="FF0000"/>
                </a:solidFill>
                <a:latin typeface="Lotus Linotype" pitchFamily="2" charset="-78"/>
                <a:cs typeface="Lotus Linotype" pitchFamily="2" charset="-78"/>
              </a:rPr>
              <a:t>الفقرة الثانية</a:t>
            </a:r>
          </a:p>
          <a:p>
            <a:pPr algn="just" rtl="1"/>
            <a:endParaRPr lang="ar-DZ" dirty="0">
              <a:latin typeface="Lotus Linotype" pitchFamily="2" charset="-78"/>
              <a:cs typeface="Lotus Linotype" pitchFamily="2" charset="-78"/>
            </a:endParaRPr>
          </a:p>
          <a:p>
            <a:pPr algn="just" rtl="1"/>
            <a:endParaRPr lang="ar-DZ" dirty="0">
              <a:latin typeface="Lotus Linotype" pitchFamily="2" charset="-78"/>
              <a:cs typeface="Lotus Linotype" pitchFamily="2" charset="-78"/>
            </a:endParaRPr>
          </a:p>
          <a:p>
            <a:pPr algn="just" rtl="1"/>
            <a:r>
              <a:rPr lang="ar-SA" dirty="0">
                <a:latin typeface="Lotus Linotype" pitchFamily="2" charset="-78"/>
                <a:cs typeface="Lotus Linotype" pitchFamily="2" charset="-78"/>
              </a:rPr>
              <a:t>يعدد المؤلف في </a:t>
            </a:r>
            <a:r>
              <a:rPr lang="ar-SA" dirty="0" err="1">
                <a:latin typeface="Lotus Linotype" pitchFamily="2" charset="-78"/>
                <a:cs typeface="Lotus Linotype" pitchFamily="2" charset="-78"/>
              </a:rPr>
              <a:t>هذ</a:t>
            </a:r>
            <a:r>
              <a:rPr lang="ar-SA" dirty="0">
                <a:latin typeface="Lotus Linotype" pitchFamily="2" charset="-78"/>
                <a:cs typeface="Lotus Linotype" pitchFamily="2" charset="-78"/>
              </a:rPr>
              <a:t> الفقرة معاناته كأسير بالجزائر، في محاولة منه لاستعطاف فيتبلان، وهو ما يخالف الكثير من الحقائق التاريخية، "فيخبرنا القس </a:t>
            </a:r>
            <a:r>
              <a:rPr lang="ar-SA" dirty="0" err="1">
                <a:latin typeface="Lotus Linotype" pitchFamily="2" charset="-78"/>
                <a:cs typeface="Lotus Linotype" pitchFamily="2" charset="-78"/>
              </a:rPr>
              <a:t>أولافور</a:t>
            </a:r>
            <a:r>
              <a:rPr lang="ar-SA" dirty="0">
                <a:latin typeface="Lotus Linotype" pitchFamily="2" charset="-78"/>
                <a:cs typeface="Lotus Linotype" pitchFamily="2" charset="-78"/>
              </a:rPr>
              <a:t> </a:t>
            </a:r>
            <a:r>
              <a:rPr lang="ar-SA" dirty="0" err="1">
                <a:latin typeface="Lotus Linotype" pitchFamily="2" charset="-78"/>
                <a:cs typeface="Lotus Linotype" pitchFamily="2" charset="-78"/>
              </a:rPr>
              <a:t>إغليسون</a:t>
            </a:r>
            <a:r>
              <a:rPr lang="ar-SA" dirty="0">
                <a:latin typeface="Lotus Linotype" pitchFamily="2" charset="-78"/>
                <a:cs typeface="Lotus Linotype" pitchFamily="2" charset="-78"/>
              </a:rPr>
              <a:t> أن الأسرى الذين جلبوا من </a:t>
            </a:r>
            <a:r>
              <a:rPr lang="ar-SA" dirty="0" err="1">
                <a:latin typeface="Lotus Linotype" pitchFamily="2" charset="-78"/>
                <a:cs typeface="Lotus Linotype" pitchFamily="2" charset="-78"/>
              </a:rPr>
              <a:t>آيسلندا</a:t>
            </a:r>
            <a:r>
              <a:rPr lang="ar-SA" dirty="0">
                <a:latin typeface="Lotus Linotype" pitchFamily="2" charset="-78"/>
                <a:cs typeface="Lotus Linotype" pitchFamily="2" charset="-78"/>
              </a:rPr>
              <a:t> سنة 1627م قد </a:t>
            </a:r>
            <a:r>
              <a:rPr lang="ar-SA" dirty="0" err="1">
                <a:latin typeface="Lotus Linotype" pitchFamily="2" charset="-78"/>
                <a:cs typeface="Lotus Linotype" pitchFamily="2" charset="-78"/>
              </a:rPr>
              <a:t>عوملوا</a:t>
            </a:r>
            <a:r>
              <a:rPr lang="ar-SA" dirty="0">
                <a:latin typeface="Lotus Linotype" pitchFamily="2" charset="-78"/>
                <a:cs typeface="Lotus Linotype" pitchFamily="2" charset="-78"/>
              </a:rPr>
              <a:t> جيّدا طيلة الرحلة، حيث منحوا الخمر والجعّة ذلك أن الجزائريين لا يشربون إلا الماء"،في حين تؤكد الآنسة بورك "أن القبطان منحها حرية الاختيار بين الصعود على متن قاربه أو البقاء على سطح سفينتها، أين ستتمتع بكامل الحرية والهدوء، ثم نصحها باختيار الاقتراح الثاني إذ هي لم </a:t>
            </a:r>
            <a:r>
              <a:rPr lang="ar-SA" dirty="0" err="1">
                <a:latin typeface="Lotus Linotype" pitchFamily="2" charset="-78"/>
                <a:cs typeface="Lotus Linotype" pitchFamily="2" charset="-78"/>
              </a:rPr>
              <a:t>تأمن</a:t>
            </a:r>
            <a:r>
              <a:rPr lang="ar-SA" dirty="0">
                <a:latin typeface="Lotus Linotype" pitchFamily="2" charset="-78"/>
                <a:cs typeface="Lotus Linotype" pitchFamily="2" charset="-78"/>
              </a:rPr>
              <a:t> نفسها والنساء اللاتي يرافقنها وسط مائتي جزائري؛ فاختارت السيدة بورك </a:t>
            </a:r>
            <a:r>
              <a:rPr lang="ar-SA" dirty="0" err="1">
                <a:latin typeface="Lotus Linotype" pitchFamily="2" charset="-78"/>
                <a:cs typeface="Lotus Linotype" pitchFamily="2" charset="-78"/>
              </a:rPr>
              <a:t>الإقتراح</a:t>
            </a:r>
            <a:r>
              <a:rPr lang="ar-SA" dirty="0">
                <a:latin typeface="Lotus Linotype" pitchFamily="2" charset="-78"/>
                <a:cs typeface="Lotus Linotype" pitchFamily="2" charset="-78"/>
              </a:rPr>
              <a:t> الثاني".</a:t>
            </a:r>
            <a:r>
              <a:rPr lang="fr-FR" dirty="0">
                <a:latin typeface="Lotus Linotype" pitchFamily="2" charset="-78"/>
                <a:cs typeface="Lotus Linotype" pitchFamily="2" charset="-78"/>
              </a:rPr>
              <a:t> </a:t>
            </a:r>
          </a:p>
          <a:p>
            <a:pPr algn="just" rtl="1"/>
            <a:r>
              <a:rPr lang="ar-SA" dirty="0">
                <a:latin typeface="Lotus Linotype" pitchFamily="2" charset="-78"/>
                <a:cs typeface="Lotus Linotype" pitchFamily="2" charset="-78"/>
              </a:rPr>
              <a:t>ويواصل سميث قائلا:  "لقد نزع الجزائريين عني ملابسي </a:t>
            </a:r>
            <a:r>
              <a:rPr lang="ar-SA" dirty="0" err="1">
                <a:latin typeface="Lotus Linotype" pitchFamily="2" charset="-78"/>
                <a:cs typeface="Lotus Linotype" pitchFamily="2" charset="-78"/>
              </a:rPr>
              <a:t>وأخذو</a:t>
            </a:r>
            <a:r>
              <a:rPr lang="ar-SA" dirty="0">
                <a:latin typeface="Lotus Linotype" pitchFamily="2" charset="-78"/>
                <a:cs typeface="Lotus Linotype" pitchFamily="2" charset="-78"/>
              </a:rPr>
              <a:t>  جميع </a:t>
            </a:r>
            <a:r>
              <a:rPr lang="ar-SA" dirty="0" err="1">
                <a:latin typeface="Lotus Linotype" pitchFamily="2" charset="-78"/>
                <a:cs typeface="Lotus Linotype" pitchFamily="2" charset="-78"/>
              </a:rPr>
              <a:t>ممتلاكتي</a:t>
            </a:r>
            <a:r>
              <a:rPr lang="ar-SA" dirty="0">
                <a:latin typeface="Lotus Linotype" pitchFamily="2" charset="-78"/>
                <a:cs typeface="Lotus Linotype" pitchFamily="2" charset="-78"/>
              </a:rPr>
              <a:t> بالقوة"، وهو نفس الطرح الذي صدح </a:t>
            </a:r>
            <a:r>
              <a:rPr lang="ar-SA" dirty="0" err="1">
                <a:latin typeface="Lotus Linotype" pitchFamily="2" charset="-78"/>
                <a:cs typeface="Lotus Linotype" pitchFamily="2" charset="-78"/>
              </a:rPr>
              <a:t>به</a:t>
            </a:r>
            <a:r>
              <a:rPr lang="ar-SA" dirty="0">
                <a:latin typeface="Lotus Linotype" pitchFamily="2" charset="-78"/>
                <a:cs typeface="Lotus Linotype" pitchFamily="2" charset="-78"/>
              </a:rPr>
              <a:t> الكثير من الأسرى الأوربيين مؤلفي المذكرات الشخصية، فيذكر جون </a:t>
            </a:r>
            <a:r>
              <a:rPr lang="ar-SA" dirty="0" err="1">
                <a:latin typeface="Lotus Linotype" pitchFamily="2" charset="-78"/>
                <a:cs typeface="Lotus Linotype" pitchFamily="2" charset="-78"/>
              </a:rPr>
              <a:t>فوس</a:t>
            </a:r>
            <a:r>
              <a:rPr lang="ar-SA" dirty="0">
                <a:latin typeface="Lotus Linotype" pitchFamily="2" charset="-78"/>
                <a:cs typeface="Lotus Linotype" pitchFamily="2" charset="-78"/>
              </a:rPr>
              <a:t> قائلا: "لقد نزعوا عنا ملابسنا ولم يتركوا على أجسادنا سوى </a:t>
            </a:r>
            <a:r>
              <a:rPr lang="ar-SA" dirty="0" err="1">
                <a:latin typeface="Lotus Linotype" pitchFamily="2" charset="-78"/>
                <a:cs typeface="Lotus Linotype" pitchFamily="2" charset="-78"/>
              </a:rPr>
              <a:t>أسدال</a:t>
            </a:r>
            <a:r>
              <a:rPr lang="ar-SA" dirty="0">
                <a:latin typeface="Lotus Linotype" pitchFamily="2" charset="-78"/>
                <a:cs typeface="Lotus Linotype" pitchFamily="2" charset="-78"/>
              </a:rPr>
              <a:t> بالية"، غير أنه وفي موضع آخر يقول: "أعطى الرجل التركي لكلّ واحد منا حزمة، احتوت  بطانية وسترة ذات رأس، ومعطفا أو صدرية تشبه الفستان، ليس </a:t>
            </a:r>
            <a:r>
              <a:rPr lang="ar-SA" dirty="0" err="1">
                <a:latin typeface="Lotus Linotype" pitchFamily="2" charset="-78"/>
                <a:cs typeface="Lotus Linotype" pitchFamily="2" charset="-78"/>
              </a:rPr>
              <a:t>بها</a:t>
            </a:r>
            <a:r>
              <a:rPr lang="ar-SA" dirty="0">
                <a:latin typeface="Lotus Linotype" pitchFamily="2" charset="-78"/>
                <a:cs typeface="Lotus Linotype" pitchFamily="2" charset="-78"/>
              </a:rPr>
              <a:t> أي أزرار حيث تلبس مباشرة، بالإضافة إلى قميص بدون أكمام أو أساور، وسروالين يشبهان الثوب النسائي، بالإضافة إلى زوج من النعال"</a:t>
            </a:r>
            <a:endParaRPr lang="fr-FR" dirty="0">
              <a:latin typeface="Lotus Linotype" pitchFamily="2" charset="-78"/>
              <a:cs typeface="Lotus Linotype" pitchFamily="2" charset="-78"/>
            </a:endParaRPr>
          </a:p>
          <a:p>
            <a:pPr>
              <a:buNone/>
            </a:pPr>
            <a:endParaRPr lang="fr-FR" dirty="0"/>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arn(inVertical)">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a:solidFill>
                  <a:srgbClr val="FF0000"/>
                </a:solidFill>
                <a:latin typeface="Lotus Linotype" pitchFamily="2" charset="-78"/>
                <a:cs typeface="Lotus Linotype" pitchFamily="2" charset="-78"/>
              </a:rPr>
              <a:t>الفقرة الثالثة</a:t>
            </a:r>
            <a:endParaRPr lang="fr-FR" b="1"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p:txBody>
          <a:bodyPr>
            <a:normAutofit lnSpcReduction="10000"/>
          </a:bodyPr>
          <a:lstStyle/>
          <a:p>
            <a:pPr algn="just" rtl="1"/>
            <a:r>
              <a:rPr lang="ar-SA" dirty="0">
                <a:latin typeface="Lotus Linotype" pitchFamily="2" charset="-78"/>
                <a:cs typeface="Lotus Linotype" pitchFamily="2" charset="-78"/>
              </a:rPr>
              <a:t>يحاول جورج سميث التأثير على فيتبلان من خلال استعطافه روحيا وماديا، وذلك بتأكيد قدرته على توفير أموال الفدية، حيث تندرج عملية تحرير جورج سميث  في إطار الفدية الشخصية، أين يقوم الأسير بمراسلة معارفه من أجل التوسط </a:t>
            </a:r>
            <a:r>
              <a:rPr lang="ar-SA" dirty="0" err="1">
                <a:latin typeface="Lotus Linotype" pitchFamily="2" charset="-78"/>
                <a:cs typeface="Lotus Linotype" pitchFamily="2" charset="-78"/>
              </a:rPr>
              <a:t>لاطلاق</a:t>
            </a:r>
            <a:r>
              <a:rPr lang="ar-SA" dirty="0">
                <a:latin typeface="Lotus Linotype" pitchFamily="2" charset="-78"/>
                <a:cs typeface="Lotus Linotype" pitchFamily="2" charset="-78"/>
              </a:rPr>
              <a:t> سراحه، سواء بالتواصل مع السلطات الرسمية في الجزائر أو القناصل، غير اليهود هم أكثر فئة سيطرت على هذا النوع من الفدية.</a:t>
            </a:r>
            <a:endParaRPr lang="fr-FR" dirty="0">
              <a:latin typeface="Lotus Linotype" pitchFamily="2" charset="-78"/>
              <a:cs typeface="Lotus Linotype" pitchFamily="2" charset="-78"/>
            </a:endParaRPr>
          </a:p>
          <a:p>
            <a:pPr algn="just" rtl="1"/>
            <a:r>
              <a:rPr lang="ar-SA" dirty="0">
                <a:latin typeface="Lotus Linotype" pitchFamily="2" charset="-78"/>
                <a:cs typeface="Lotus Linotype" pitchFamily="2" charset="-78"/>
              </a:rPr>
              <a:t>وأما عن ثمن الفدية فيبدو أنّ جورج سميث قد صدق، باعتبار أن الرقم الذي قدّمه لنا يتوافق  أو يقترب من أثمان  الفدية التي كانت تدفع من أجل القباطنة، حيث "تخبرنا إحدى رسائل </a:t>
            </a:r>
            <a:r>
              <a:rPr lang="ar-SA" dirty="0" err="1">
                <a:latin typeface="Lotus Linotype" pitchFamily="2" charset="-78"/>
                <a:cs typeface="Lotus Linotype" pitchFamily="2" charset="-78"/>
              </a:rPr>
              <a:t>لامب</a:t>
            </a:r>
            <a:r>
              <a:rPr lang="ar-SA" dirty="0">
                <a:latin typeface="Lotus Linotype" pitchFamily="2" charset="-78"/>
                <a:cs typeface="Lotus Linotype" pitchFamily="2" charset="-78"/>
              </a:rPr>
              <a:t> إلى </a:t>
            </a:r>
            <a:r>
              <a:rPr lang="ar-SA" dirty="0" err="1">
                <a:latin typeface="Lotus Linotype" pitchFamily="2" charset="-78"/>
                <a:cs typeface="Lotus Linotype" pitchFamily="2" charset="-78"/>
              </a:rPr>
              <a:t>جيفرسون</a:t>
            </a:r>
            <a:r>
              <a:rPr lang="ar-SA" dirty="0">
                <a:latin typeface="Lotus Linotype" pitchFamily="2" charset="-78"/>
                <a:cs typeface="Lotus Linotype" pitchFamily="2" charset="-78"/>
              </a:rPr>
              <a:t> سنة 1786م أن مبلغ افتداء ثلاثة قباطنة قدّر </a:t>
            </a:r>
            <a:r>
              <a:rPr lang="ar-SA" dirty="0" err="1">
                <a:latin typeface="Lotus Linotype" pitchFamily="2" charset="-78"/>
                <a:cs typeface="Lotus Linotype" pitchFamily="2" charset="-78"/>
              </a:rPr>
              <a:t>بـ</a:t>
            </a:r>
            <a:r>
              <a:rPr lang="ar-SA" dirty="0">
                <a:latin typeface="Lotus Linotype" pitchFamily="2" charset="-78"/>
                <a:cs typeface="Lotus Linotype" pitchFamily="2" charset="-78"/>
              </a:rPr>
              <a:t> 6000 آلاف دولار، أي 2000 دولار عن كلّ واحد منهم"، في حين حرّر الروس أحد قباطنتهم مقابل 1546 دولارا، وفي سنة 1790م حُرّر أحد الأسرى الاسكتلنديين مقابل 1400 دولارا. </a:t>
            </a:r>
            <a:endParaRPr lang="fr-FR"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571480"/>
            <a:ext cx="8534400" cy="758952"/>
          </a:xfrm>
        </p:spPr>
        <p:txBody>
          <a:bodyPr>
            <a:noAutofit/>
          </a:bodyPr>
          <a:lstStyle/>
          <a:p>
            <a:r>
              <a:rPr lang="ar-SA" sz="3200" b="1" dirty="0">
                <a:latin typeface="Lotus Linotype" pitchFamily="2" charset="-78"/>
                <a:cs typeface="Lotus Linotype" pitchFamily="2" charset="-78"/>
              </a:rPr>
              <a:t>الفقرة الرابعة </a:t>
            </a:r>
            <a:br>
              <a:rPr lang="fr-FR" sz="3200" dirty="0">
                <a:latin typeface="Lotus Linotype" pitchFamily="2" charset="-78"/>
                <a:cs typeface="Lotus Linotype" pitchFamily="2" charset="-78"/>
              </a:rPr>
            </a:br>
            <a:endParaRPr lang="fr-FR" sz="3200" dirty="0">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01752" y="1527048"/>
            <a:ext cx="8503920" cy="4902348"/>
          </a:xfrm>
        </p:spPr>
        <p:txBody>
          <a:bodyPr>
            <a:normAutofit fontScale="92500" lnSpcReduction="20000"/>
          </a:bodyPr>
          <a:lstStyle/>
          <a:p>
            <a:pPr algn="just" rtl="1"/>
            <a:r>
              <a:rPr lang="ar-SA" dirty="0">
                <a:latin typeface="Lotus Linotype" pitchFamily="2" charset="-78"/>
                <a:cs typeface="Lotus Linotype" pitchFamily="2" charset="-78"/>
              </a:rPr>
              <a:t>الحقيقة أنّ الفقرة الأولى التي ذكر فيها جورج سميث:  "الاختلافات البريطانية الأمريكية"  غير واضحة حيث تفتقد إلى كلمتين، غير أن معنى الفقرة يثبت أن سميث كان يقصد "الحرب الأمريكية البريطانية التي اندلعت سنة 1812م، </a:t>
            </a:r>
            <a:r>
              <a:rPr lang="ar-SA" dirty="0" err="1">
                <a:latin typeface="Lotus Linotype" pitchFamily="2" charset="-78"/>
                <a:cs typeface="Lotus Linotype" pitchFamily="2" charset="-78"/>
              </a:rPr>
              <a:t>و</a:t>
            </a:r>
            <a:r>
              <a:rPr lang="ar-DZ" dirty="0">
                <a:latin typeface="Lotus Linotype" pitchFamily="2" charset="-78"/>
                <a:cs typeface="Lotus Linotype" pitchFamily="2" charset="-78"/>
              </a:rPr>
              <a:t>التي </a:t>
            </a:r>
            <a:r>
              <a:rPr lang="ar-SA" dirty="0">
                <a:latin typeface="Lotus Linotype" pitchFamily="2" charset="-78"/>
                <a:cs typeface="Lotus Linotype" pitchFamily="2" charset="-78"/>
              </a:rPr>
              <a:t>استمرت إلى غاية 18 جوان سنة 1815م"، فخشي أن تؤثر على عملية تحريره ذلك أنّ الحكومة الأمريكية قد أعطت الأولوية الكاملة لهذه الحرب، ولهذا فقد ألغيت جميع عمليات الفدية المدعّمة من قبل السلطة الأمريكية.</a:t>
            </a:r>
            <a:endParaRPr lang="fr-FR" dirty="0">
              <a:latin typeface="Lotus Linotype" pitchFamily="2" charset="-78"/>
              <a:cs typeface="Lotus Linotype" pitchFamily="2" charset="-78"/>
            </a:endParaRPr>
          </a:p>
          <a:p>
            <a:pPr algn="just" rtl="1"/>
            <a:r>
              <a:rPr lang="ar-SA" dirty="0">
                <a:latin typeface="Lotus Linotype" pitchFamily="2" charset="-78"/>
                <a:cs typeface="Lotus Linotype" pitchFamily="2" charset="-78"/>
              </a:rPr>
              <a:t>ويبدو أنّ سميث قد حاول أن يطمئن فيتبلان من خلال تأكيد إرسال المال عن طريق شقيقه، فنحن لا ندري عمل شقيقه بالضبط غير أن عمليات الفدية الفردية دائما ما كانت تتم بواسطة العائلة حيث لا تحتاج إلى الكثير من المعارف إذا توفر المال، حيث تُرسَل الأموال بواسطة وسيط إلى المكلّف بالفدية، وكما ذكرنا سابقا فإنّ الفدية الفردية طالما سيطر عليها اليهود وبدرجة أقلّ القناصل، ولهذا نعتقد بأن سميث يعلم أن إرسال المال إلى فيتبلان يجب أن يتم بشحنه عن طريق إحدى السفن المتوجهة إلى جبل طارق.</a:t>
            </a:r>
            <a:endParaRPr lang="fr-FR" dirty="0">
              <a:latin typeface="Lotus Linotype" pitchFamily="2" charset="-78"/>
              <a:cs typeface="Lotus Linotype" pitchFamily="2" charset="-78"/>
            </a:endParaRPr>
          </a:p>
          <a:p>
            <a:pPr algn="just" rtl="1"/>
            <a:r>
              <a:rPr lang="ar-SA" dirty="0">
                <a:latin typeface="Lotus Linotype" pitchFamily="2" charset="-78"/>
                <a:cs typeface="Lotus Linotype" pitchFamily="2" charset="-78"/>
              </a:rPr>
              <a:t>وفي الأخير فإن الرسالة التي بين أيدينا هي رسالة جد مهمة، لاحتوائها على معلومات ذات </a:t>
            </a:r>
            <a:r>
              <a:rPr lang="ar-SA" dirty="0" err="1">
                <a:latin typeface="Lotus Linotype" pitchFamily="2" charset="-78"/>
                <a:cs typeface="Lotus Linotype" pitchFamily="2" charset="-78"/>
              </a:rPr>
              <a:t>مشاعرتفيدنا</a:t>
            </a:r>
            <a:r>
              <a:rPr lang="ar-SA" dirty="0">
                <a:latin typeface="Lotus Linotype" pitchFamily="2" charset="-78"/>
                <a:cs typeface="Lotus Linotype" pitchFamily="2" charset="-78"/>
              </a:rPr>
              <a:t> في معرفة الحياة اليومية للأسرى وثمن الفدية وشعور الأسرى عند تدوين الرسائل.</a:t>
            </a:r>
            <a:endParaRPr lang="fr-FR" dirty="0">
              <a:latin typeface="Lotus Linotype" pitchFamily="2" charset="-78"/>
              <a:cs typeface="Lotus Linotype" pitchFamily="2" charset="-78"/>
            </a:endParaRP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928670"/>
            <a:ext cx="8534400" cy="758952"/>
          </a:xfrm>
        </p:spPr>
        <p:txBody>
          <a:bodyPr>
            <a:normAutofit fontScale="90000"/>
          </a:bodyPr>
          <a:lstStyle/>
          <a:p>
            <a:br>
              <a:rPr lang="ar-DZ" b="1" dirty="0">
                <a:solidFill>
                  <a:srgbClr val="FF0000"/>
                </a:solidFill>
                <a:latin typeface="Lotus Linotype" pitchFamily="2" charset="-78"/>
                <a:cs typeface="Lotus Linotype" pitchFamily="2" charset="-78"/>
              </a:rPr>
            </a:br>
            <a:br>
              <a:rPr lang="ar-DZ" b="1" dirty="0">
                <a:solidFill>
                  <a:srgbClr val="FF0000"/>
                </a:solidFill>
                <a:latin typeface="Lotus Linotype" pitchFamily="2" charset="-78"/>
                <a:cs typeface="Lotus Linotype" pitchFamily="2" charset="-78"/>
              </a:rPr>
            </a:br>
            <a:r>
              <a:rPr lang="ar-SA" b="1" dirty="0">
                <a:solidFill>
                  <a:srgbClr val="FF0000"/>
                </a:solidFill>
                <a:latin typeface="Lotus Linotype" pitchFamily="2" charset="-78"/>
                <a:cs typeface="Lotus Linotype" pitchFamily="2" charset="-78"/>
              </a:rPr>
              <a:t>النص: نسخة من رسالة ترجع للقبطان جورج سميث. إ- من سالم، </a:t>
            </a:r>
            <a:r>
              <a:rPr lang="ar-SA" b="1" dirty="0" err="1">
                <a:solidFill>
                  <a:srgbClr val="FF0000"/>
                </a:solidFill>
                <a:latin typeface="Lotus Linotype" pitchFamily="2" charset="-78"/>
                <a:cs typeface="Lotus Linotype" pitchFamily="2" charset="-78"/>
              </a:rPr>
              <a:t>ماساتشوستس</a:t>
            </a:r>
            <a:r>
              <a:rPr lang="ar-SA" b="1" dirty="0">
                <a:solidFill>
                  <a:srgbClr val="FF0000"/>
                </a:solidFill>
                <a:latin typeface="Lotus Linotype" pitchFamily="2" charset="-78"/>
                <a:cs typeface="Lotus Linotype" pitchFamily="2" charset="-78"/>
              </a:rPr>
              <a:t>.</a:t>
            </a:r>
            <a:br>
              <a:rPr lang="fr-FR" b="1" dirty="0">
                <a:solidFill>
                  <a:srgbClr val="FF0000"/>
                </a:solidFill>
                <a:latin typeface="Lotus Linotype" pitchFamily="2" charset="-78"/>
                <a:cs typeface="Lotus Linotype" pitchFamily="2" charset="-78"/>
              </a:rPr>
            </a:br>
            <a:endParaRPr lang="fr-FR" b="1" dirty="0">
              <a:solidFill>
                <a:srgbClr val="FF0000"/>
              </a:solidFill>
            </a:endParaRPr>
          </a:p>
        </p:txBody>
      </p:sp>
      <p:sp>
        <p:nvSpPr>
          <p:cNvPr id="3" name="Espace réservé du contenu 2"/>
          <p:cNvSpPr>
            <a:spLocks noGrp="1"/>
          </p:cNvSpPr>
          <p:nvPr>
            <p:ph sz="quarter" idx="1"/>
          </p:nvPr>
        </p:nvSpPr>
        <p:spPr>
          <a:xfrm>
            <a:off x="301752" y="1527048"/>
            <a:ext cx="8503920" cy="5142312"/>
          </a:xfrm>
        </p:spPr>
        <p:txBody>
          <a:bodyPr>
            <a:normAutofit fontScale="77500" lnSpcReduction="20000"/>
          </a:bodyPr>
          <a:lstStyle/>
          <a:p>
            <a:pPr algn="just" rtl="1"/>
            <a:r>
              <a:rPr lang="ar-SA" sz="2900" dirty="0">
                <a:latin typeface="Lotus Linotype" pitchFamily="2" charset="-78"/>
                <a:cs typeface="Lotus Linotype" pitchFamily="2" charset="-78"/>
              </a:rPr>
              <a:t>استلمت في 30 سبتمبر سنة 1812م.</a:t>
            </a:r>
            <a:endParaRPr lang="fr-FR" sz="2900" dirty="0">
              <a:latin typeface="Lotus Linotype" pitchFamily="2" charset="-78"/>
              <a:cs typeface="Lotus Linotype" pitchFamily="2" charset="-78"/>
            </a:endParaRPr>
          </a:p>
          <a:p>
            <a:pPr algn="just" rtl="1"/>
            <a:r>
              <a:rPr lang="ar-SA" sz="2900" dirty="0">
                <a:latin typeface="Lotus Linotype" pitchFamily="2" charset="-78"/>
                <a:cs typeface="Lotus Linotype" pitchFamily="2" charset="-78"/>
              </a:rPr>
              <a:t>موجهة إلى السيد </a:t>
            </a:r>
            <a:r>
              <a:rPr lang="ar-SA" sz="2900" dirty="0" err="1">
                <a:latin typeface="Lotus Linotype" pitchFamily="2" charset="-78"/>
                <a:cs typeface="Lotus Linotype" pitchFamily="2" charset="-78"/>
              </a:rPr>
              <a:t>إيدوارد</a:t>
            </a:r>
            <a:r>
              <a:rPr lang="ar-SA" sz="2900" dirty="0">
                <a:latin typeface="Lotus Linotype" pitchFamily="2" charset="-78"/>
                <a:cs typeface="Lotus Linotype" pitchFamily="2" charset="-78"/>
              </a:rPr>
              <a:t> فيتبلان.</a:t>
            </a:r>
            <a:endParaRPr lang="fr-FR" sz="2900" dirty="0">
              <a:latin typeface="Lotus Linotype" pitchFamily="2" charset="-78"/>
              <a:cs typeface="Lotus Linotype" pitchFamily="2" charset="-78"/>
            </a:endParaRPr>
          </a:p>
          <a:p>
            <a:pPr algn="just" rtl="1"/>
            <a:r>
              <a:rPr lang="ar-SA" sz="2900" dirty="0">
                <a:latin typeface="Lotus Linotype" pitchFamily="2" charset="-78"/>
                <a:cs typeface="Lotus Linotype" pitchFamily="2" charset="-78"/>
              </a:rPr>
              <a:t>سيّدي العزيز، لا تندهش!! للأسف أنا هنا [الجزائر]، ذلك أنني أراسلك كعبد في هذه المدينة. -- لقد فقدت سريّتي [التابعة للجيش الأمريكي في المتوسط]، فتِهت في </a:t>
            </a:r>
            <a:r>
              <a:rPr lang="ar-SA" sz="2900" dirty="0" err="1">
                <a:latin typeface="Lotus Linotype" pitchFamily="2" charset="-78"/>
                <a:cs typeface="Lotus Linotype" pitchFamily="2" charset="-78"/>
              </a:rPr>
              <a:t>البحربسبب</a:t>
            </a:r>
            <a:r>
              <a:rPr lang="ar-SA" sz="2900" dirty="0">
                <a:latin typeface="Lotus Linotype" pitchFamily="2" charset="-78"/>
                <a:cs typeface="Lotus Linotype" pitchFamily="2" charset="-78"/>
              </a:rPr>
              <a:t> الرياح المعاكسة ، فسقطت في أيدي هؤلاء السحرة بتاريخ 26 أوت سنة 1812م.</a:t>
            </a:r>
            <a:endParaRPr lang="fr-FR" sz="2900" dirty="0">
              <a:latin typeface="Lotus Linotype" pitchFamily="2" charset="-78"/>
              <a:cs typeface="Lotus Linotype" pitchFamily="2" charset="-78"/>
            </a:endParaRPr>
          </a:p>
          <a:p>
            <a:pPr algn="just" rtl="1"/>
            <a:r>
              <a:rPr lang="ar-SA" sz="2900" dirty="0">
                <a:latin typeface="Lotus Linotype" pitchFamily="2" charset="-78"/>
                <a:cs typeface="Lotus Linotype" pitchFamily="2" charset="-78"/>
              </a:rPr>
              <a:t>إنني أعمل الآن على الشاطئ في وضع مزري، دون أي اعتبار لرتبتي، فالناس هنا جميعهم سواسية، لقد أُخذت عني جميع ممتلكاتي فحتى ملابسي نزعت عن ظهري.</a:t>
            </a:r>
            <a:endParaRPr lang="fr-FR" sz="2900" dirty="0">
              <a:latin typeface="Lotus Linotype" pitchFamily="2" charset="-78"/>
              <a:cs typeface="Lotus Linotype" pitchFamily="2" charset="-78"/>
            </a:endParaRPr>
          </a:p>
          <a:p>
            <a:pPr algn="just" rtl="1"/>
            <a:r>
              <a:rPr lang="ar-SA" sz="2900" dirty="0">
                <a:latin typeface="Lotus Linotype" pitchFamily="2" charset="-78"/>
                <a:cs typeface="Lotus Linotype" pitchFamily="2" charset="-78"/>
              </a:rPr>
              <a:t> ولعل السماء تأخذ بيدي فتكون أنت سببا خارجيا في إطلاق سراحي [الجملة غير واضحة]، فأنت تعلم نوعيتي، فوضعيتي المادية جيدة حيث كنت أتقاضى 810 دولار على متن السفينة </a:t>
            </a:r>
            <a:r>
              <a:rPr lang="ar-SA" sz="2900" dirty="0" err="1">
                <a:latin typeface="Lotus Linotype" pitchFamily="2" charset="-78"/>
                <a:cs typeface="Lotus Linotype" pitchFamily="2" charset="-78"/>
              </a:rPr>
              <a:t>إيدوين</a:t>
            </a:r>
            <a:r>
              <a:rPr lang="ar-SA" sz="2900" dirty="0">
                <a:latin typeface="Lotus Linotype" pitchFamily="2" charset="-78"/>
                <a:cs typeface="Lotus Linotype" pitchFamily="2" charset="-78"/>
              </a:rPr>
              <a:t>، وأعتقد أنك لن تتردد في السعي لفديتي، فإنني لن أستطيع النجاة نتيجة العمل الشاق لمدة ستة أشهر.أرجو أن تعطي نصيحة للسيد </a:t>
            </a:r>
            <a:r>
              <a:rPr lang="ar-SA" sz="2900" dirty="0" err="1">
                <a:latin typeface="Lotus Linotype" pitchFamily="2" charset="-78"/>
                <a:cs typeface="Lotus Linotype" pitchFamily="2" charset="-78"/>
              </a:rPr>
              <a:t>سبراجر</a:t>
            </a:r>
            <a:r>
              <a:rPr lang="ar-SA" sz="2900" dirty="0">
                <a:latin typeface="Lotus Linotype" pitchFamily="2" charset="-78"/>
                <a:cs typeface="Lotus Linotype" pitchFamily="2" charset="-78"/>
              </a:rPr>
              <a:t> أو أن تتواصل مع بعض معارفك في جبل طارق من أجل منح الضوء الأخضر للقنصل السويدي من أجل دفع مبلغ فديتي، حيث أعتقد أنها تتراوح في حدود </a:t>
            </a:r>
            <a:r>
              <a:rPr lang="ar-SA" sz="2900" dirty="0" err="1">
                <a:latin typeface="Lotus Linotype" pitchFamily="2" charset="-78"/>
                <a:cs typeface="Lotus Linotype" pitchFamily="2" charset="-78"/>
              </a:rPr>
              <a:t>ال</a:t>
            </a:r>
            <a:r>
              <a:rPr lang="ar-SA" sz="2900" dirty="0">
                <a:latin typeface="Lotus Linotype" pitchFamily="2" charset="-78"/>
                <a:cs typeface="Lotus Linotype" pitchFamily="2" charset="-78"/>
              </a:rPr>
              <a:t> 1600 دولار.</a:t>
            </a:r>
            <a:endParaRPr lang="fr-FR" sz="2900" dirty="0">
              <a:latin typeface="Lotus Linotype" pitchFamily="2" charset="-78"/>
              <a:cs typeface="Lotus Linotype" pitchFamily="2" charset="-78"/>
            </a:endParaRPr>
          </a:p>
          <a:p>
            <a:pPr algn="just" rtl="1"/>
            <a:r>
              <a:rPr lang="ar-SA" sz="2900" dirty="0">
                <a:latin typeface="Lotus Linotype" pitchFamily="2" charset="-78"/>
                <a:cs typeface="Lotus Linotype" pitchFamily="2" charset="-78"/>
              </a:rPr>
              <a:t>وآمل ألا تؤثر الاختلافات الحاصلة بين البريطانيين والأمريكان على بقائي عبدا في الجزائر العاصمة. [جملة غير واضحة لانتقاص كلمتين منها].</a:t>
            </a:r>
            <a:endParaRPr lang="fr-FR" sz="2900" dirty="0">
              <a:latin typeface="Lotus Linotype" pitchFamily="2" charset="-78"/>
              <a:cs typeface="Lotus Linotype" pitchFamily="2" charset="-78"/>
            </a:endParaRPr>
          </a:p>
          <a:p>
            <a:pPr algn="just" rtl="1"/>
            <a:r>
              <a:rPr lang="ar-SA" sz="2900" dirty="0">
                <a:latin typeface="Lotus Linotype" pitchFamily="2" charset="-78"/>
                <a:cs typeface="Lotus Linotype" pitchFamily="2" charset="-78"/>
              </a:rPr>
              <a:t>إن في استطاعتي أن أحول </a:t>
            </a:r>
            <a:r>
              <a:rPr lang="ar-SA" sz="2900" dirty="0" err="1">
                <a:latin typeface="Lotus Linotype" pitchFamily="2" charset="-78"/>
                <a:cs typeface="Lotus Linotype" pitchFamily="2" charset="-78"/>
              </a:rPr>
              <a:t>لك</a:t>
            </a:r>
            <a:r>
              <a:rPr lang="ar-SA" sz="2900" dirty="0">
                <a:latin typeface="Lotus Linotype" pitchFamily="2" charset="-78"/>
                <a:cs typeface="Lotus Linotype" pitchFamily="2" charset="-78"/>
              </a:rPr>
              <a:t> المال بواسطة شقيقي. إنني في عجلة كبيرة من أمري.</a:t>
            </a:r>
            <a:endParaRPr lang="fr-FR" sz="2900" dirty="0">
              <a:latin typeface="Lotus Linotype" pitchFamily="2" charset="-78"/>
              <a:cs typeface="Lotus Linotype" pitchFamily="2" charset="-78"/>
            </a:endParaRPr>
          </a:p>
          <a:p>
            <a:pPr algn="just" rtl="1"/>
            <a:r>
              <a:rPr lang="ar-SA" sz="2900" dirty="0">
                <a:latin typeface="Lotus Linotype" pitchFamily="2" charset="-78"/>
                <a:cs typeface="Lotus Linotype" pitchFamily="2" charset="-78"/>
              </a:rPr>
              <a:t>توقيع </a:t>
            </a:r>
            <a:r>
              <a:rPr lang="ar-SA" sz="2900" dirty="0" err="1">
                <a:latin typeface="Lotus Linotype" pitchFamily="2" charset="-78"/>
                <a:cs typeface="Lotus Linotype" pitchFamily="2" charset="-78"/>
              </a:rPr>
              <a:t>ج</a:t>
            </a:r>
            <a:r>
              <a:rPr lang="ar-SA" sz="2900" dirty="0">
                <a:latin typeface="Lotus Linotype" pitchFamily="2" charset="-78"/>
                <a:cs typeface="Lotus Linotype" pitchFamily="2" charset="-78"/>
              </a:rPr>
              <a:t>.ب</a:t>
            </a:r>
            <a:endParaRPr lang="fr-FR" sz="2900" dirty="0">
              <a:latin typeface="Lotus Linotype" pitchFamily="2" charset="-78"/>
              <a:cs typeface="Lotus Linotype" pitchFamily="2" charset="-78"/>
            </a:endParaRPr>
          </a:p>
          <a:p>
            <a:pPr algn="just"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ar-DZ" sz="4400" b="1" dirty="0">
                <a:solidFill>
                  <a:srgbClr val="FF0000"/>
                </a:solidFill>
                <a:latin typeface="Lotus Linotype" pitchFamily="2" charset="-78"/>
                <a:cs typeface="Lotus Linotype" pitchFamily="2" charset="-78"/>
              </a:rPr>
              <a:t>السياق التاريخي</a:t>
            </a:r>
            <a:endParaRPr lang="fr-FR" sz="4400" b="1"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p:txBody>
          <a:bodyPr>
            <a:normAutofit/>
          </a:bodyPr>
          <a:lstStyle/>
          <a:p>
            <a:pPr algn="just" rtl="1"/>
            <a:r>
              <a:rPr lang="ar-SA" dirty="0">
                <a:latin typeface="Lotus Linotype" pitchFamily="2" charset="-78"/>
                <a:cs typeface="Lotus Linotype" pitchFamily="2" charset="-78"/>
              </a:rPr>
              <a:t>ترجع أولى العلاقات الجزائرية الأمريكية إلى استيلاء </a:t>
            </a:r>
            <a:r>
              <a:rPr lang="ar-SA" dirty="0" err="1">
                <a:latin typeface="Lotus Linotype" pitchFamily="2" charset="-78"/>
                <a:cs typeface="Lotus Linotype" pitchFamily="2" charset="-78"/>
              </a:rPr>
              <a:t>الرياس</a:t>
            </a:r>
            <a:r>
              <a:rPr lang="ar-SA" dirty="0">
                <a:latin typeface="Lotus Linotype" pitchFamily="2" charset="-78"/>
                <a:cs typeface="Lotus Linotype" pitchFamily="2" charset="-78"/>
              </a:rPr>
              <a:t> على السفينتين الأمريكيتين ماريا والدولفين سنة 1785م، ورغم المحاولات الأمريكية لإصلاح الوضع بإرسال </a:t>
            </a:r>
            <a:r>
              <a:rPr lang="ar-SA" dirty="0" err="1">
                <a:latin typeface="Lotus Linotype" pitchFamily="2" charset="-78"/>
                <a:cs typeface="Lotus Linotype" pitchFamily="2" charset="-78"/>
              </a:rPr>
              <a:t>لامب</a:t>
            </a:r>
            <a:r>
              <a:rPr lang="ar-SA" dirty="0">
                <a:latin typeface="Lotus Linotype" pitchFamily="2" charset="-78"/>
                <a:cs typeface="Lotus Linotype" pitchFamily="2" charset="-78"/>
              </a:rPr>
              <a:t> إلى الجزائر سنة 1786م، إلا أن الطرفان لم يتوصلا إلى نقطة اتفاق، "ذلك أن السلطات الجزائرية اعتبرت أن </a:t>
            </a:r>
            <a:r>
              <a:rPr lang="ar-SA" dirty="0" err="1">
                <a:latin typeface="Lotus Linotype" pitchFamily="2" charset="-78"/>
                <a:cs typeface="Lotus Linotype" pitchFamily="2" charset="-78"/>
              </a:rPr>
              <a:t>لامب</a:t>
            </a:r>
            <a:r>
              <a:rPr lang="ar-SA" dirty="0">
                <a:latin typeface="Lotus Linotype" pitchFamily="2" charset="-78"/>
                <a:cs typeface="Lotus Linotype" pitchFamily="2" charset="-78"/>
              </a:rPr>
              <a:t> هو رجل سوقي لا يفقه المبادئ الأساسية للعمل الدبلوماسي كما أنه لا يجيد سوى اللغة الانجليزية".</a:t>
            </a:r>
            <a:endParaRPr lang="fr-FR" dirty="0">
              <a:latin typeface="Lotus Linotype" pitchFamily="2" charset="-78"/>
              <a:cs typeface="Lotus Linotype" pitchFamily="2" charset="-78"/>
            </a:endParaRPr>
          </a:p>
          <a:p>
            <a:pPr algn="just" rtl="1"/>
            <a:r>
              <a:rPr lang="ar-SA" dirty="0">
                <a:latin typeface="Lotus Linotype" pitchFamily="2" charset="-78"/>
                <a:cs typeface="Lotus Linotype" pitchFamily="2" charset="-78"/>
              </a:rPr>
              <a:t>وهكذا فقد تواصلت الهجمات الجزائرية على السفن الأمريكية حيث استولى </a:t>
            </a:r>
            <a:r>
              <a:rPr lang="ar-SA" dirty="0" err="1">
                <a:latin typeface="Lotus Linotype" pitchFamily="2" charset="-78"/>
                <a:cs typeface="Lotus Linotype" pitchFamily="2" charset="-78"/>
              </a:rPr>
              <a:t>الرياس</a:t>
            </a:r>
            <a:r>
              <a:rPr lang="ar-SA" dirty="0">
                <a:latin typeface="Lotus Linotype" pitchFamily="2" charset="-78"/>
                <a:cs typeface="Lotus Linotype" pitchFamily="2" charset="-78"/>
              </a:rPr>
              <a:t> على 11 سفينة أمريكية سنة 1793م، ونظير الخسائر التي طالت التجارة الأمريكية في المتوسط والمحيط الأطلسي فقد أصبح لزاما على الأمريكيين إنهاء الخلاف مع الطرف الجزائري، فأرسل </a:t>
            </a:r>
            <a:r>
              <a:rPr lang="ar-SA" dirty="0" err="1">
                <a:latin typeface="Lotus Linotype" pitchFamily="2" charset="-78"/>
                <a:cs typeface="Lotus Linotype" pitchFamily="2" charset="-78"/>
              </a:rPr>
              <a:t>الكنغرس</a:t>
            </a:r>
            <a:r>
              <a:rPr lang="ar-SA" dirty="0">
                <a:latin typeface="Lotus Linotype" pitchFamily="2" charset="-78"/>
                <a:cs typeface="Lotus Linotype" pitchFamily="2" charset="-78"/>
              </a:rPr>
              <a:t> المفاوض </a:t>
            </a:r>
            <a:r>
              <a:rPr lang="ar-SA" dirty="0" err="1">
                <a:latin typeface="Lotus Linotype" pitchFamily="2" charset="-78"/>
                <a:cs typeface="Lotus Linotype" pitchFamily="2" charset="-78"/>
              </a:rPr>
              <a:t>دونالدسون</a:t>
            </a:r>
            <a:r>
              <a:rPr lang="ar-SA" dirty="0">
                <a:latin typeface="Lotus Linotype" pitchFamily="2" charset="-78"/>
                <a:cs typeface="Lotus Linotype" pitchFamily="2" charset="-78"/>
              </a:rPr>
              <a:t> إلى الجزائر سنة 1795م، حيث وقعت المعاهدة بين الطرفين في نفس السنة دون عراقيل تذكر.</a:t>
            </a:r>
            <a:endParaRPr lang="fr-FR" dirty="0">
              <a:latin typeface="Lotus Linotype" pitchFamily="2" charset="-78"/>
              <a:cs typeface="Lotus Linotype" pitchFamily="2" charset="-78"/>
            </a:endParaRPr>
          </a:p>
          <a:p>
            <a:pPr algn="just"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000" b="1" dirty="0">
                <a:solidFill>
                  <a:srgbClr val="FF0000"/>
                </a:solidFill>
                <a:latin typeface="Lotus Linotype" pitchFamily="2" charset="-78"/>
                <a:cs typeface="Lotus Linotype" pitchFamily="2" charset="-78"/>
              </a:rPr>
              <a:t>التحليل الظاهري</a:t>
            </a:r>
            <a:endParaRPr lang="fr-FR" sz="4000" b="1"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p:txBody>
          <a:bodyPr>
            <a:normAutofit fontScale="77500" lnSpcReduction="20000"/>
          </a:bodyPr>
          <a:lstStyle/>
          <a:p>
            <a:pPr algn="just" rtl="1"/>
            <a:r>
              <a:rPr lang="ar-SA" sz="2800" b="1" dirty="0">
                <a:latin typeface="Lotus Linotype" pitchFamily="2" charset="-78"/>
                <a:cs typeface="Lotus Linotype" pitchFamily="2" charset="-78"/>
              </a:rPr>
              <a:t>نوع الوثيقة:</a:t>
            </a:r>
            <a:endParaRPr lang="fr-FR" sz="2800" b="1" dirty="0">
              <a:latin typeface="Lotus Linotype" pitchFamily="2" charset="-78"/>
              <a:cs typeface="Lotus Linotype" pitchFamily="2" charset="-78"/>
            </a:endParaRPr>
          </a:p>
          <a:p>
            <a:pPr algn="just" rtl="1"/>
            <a:r>
              <a:rPr lang="ar-SA" sz="2800" b="1" dirty="0">
                <a:latin typeface="Lotus Linotype" pitchFamily="2" charset="-78"/>
                <a:cs typeface="Lotus Linotype" pitchFamily="2" charset="-78"/>
              </a:rPr>
              <a:t>نسخة من رسالة مخطوطة ذات مشاعر، تتكون من صفحتين، ورق 24.7*20 سم، موجودة في مجموعة </a:t>
            </a:r>
            <a:r>
              <a:rPr lang="ar-SA" sz="2800" b="1" dirty="0" err="1">
                <a:latin typeface="Lotus Linotype" pitchFamily="2" charset="-78"/>
                <a:cs typeface="Lotus Linotype" pitchFamily="2" charset="-78"/>
              </a:rPr>
              <a:t>غيلدر</a:t>
            </a:r>
            <a:r>
              <a:rPr lang="ar-SA" sz="2800" b="1" dirty="0">
                <a:latin typeface="Lotus Linotype" pitchFamily="2" charset="-78"/>
                <a:cs typeface="Lotus Linotype" pitchFamily="2" charset="-78"/>
              </a:rPr>
              <a:t> ليهرمان، المتحف التاريخي، نيويورك، تحت رقم: </a:t>
            </a:r>
            <a:r>
              <a:rPr lang="fr-FR" sz="2800" b="1" dirty="0">
                <a:latin typeface="+mj-lt"/>
                <a:cs typeface="Lotus Linotype" pitchFamily="2" charset="-78"/>
              </a:rPr>
              <a:t>GLC02794.167</a:t>
            </a:r>
            <a:r>
              <a:rPr lang="ar-SA" sz="2800" b="1" dirty="0">
                <a:latin typeface="Lotus Linotype" pitchFamily="2" charset="-78"/>
                <a:cs typeface="Lotus Linotype" pitchFamily="2" charset="-78"/>
              </a:rPr>
              <a:t>.</a:t>
            </a:r>
            <a:endParaRPr lang="fr-FR" sz="2800" b="1" dirty="0">
              <a:latin typeface="Lotus Linotype" pitchFamily="2" charset="-78"/>
              <a:cs typeface="Lotus Linotype" pitchFamily="2" charset="-78"/>
            </a:endParaRPr>
          </a:p>
          <a:p>
            <a:pPr algn="just" rtl="1"/>
            <a:r>
              <a:rPr lang="ar-SA" sz="2800" b="1" dirty="0">
                <a:latin typeface="Lotus Linotype" pitchFamily="2" charset="-78"/>
                <a:cs typeface="Lotus Linotype" pitchFamily="2" charset="-78"/>
              </a:rPr>
              <a:t>طبيعة النص: </a:t>
            </a:r>
            <a:endParaRPr lang="fr-FR" sz="2800" b="1" dirty="0">
              <a:latin typeface="Lotus Linotype" pitchFamily="2" charset="-78"/>
              <a:cs typeface="Lotus Linotype" pitchFamily="2" charset="-78"/>
            </a:endParaRPr>
          </a:p>
          <a:p>
            <a:pPr algn="just" rtl="1"/>
            <a:r>
              <a:rPr lang="ar-SA" sz="2800" b="1" dirty="0">
                <a:latin typeface="Lotus Linotype" pitchFamily="2" charset="-78"/>
                <a:cs typeface="Lotus Linotype" pitchFamily="2" charset="-78"/>
              </a:rPr>
              <a:t>تاريخي اجتماعي، سياسي.</a:t>
            </a:r>
            <a:endParaRPr lang="fr-FR" sz="2800" b="1" dirty="0">
              <a:latin typeface="Lotus Linotype" pitchFamily="2" charset="-78"/>
              <a:cs typeface="Lotus Linotype" pitchFamily="2" charset="-78"/>
            </a:endParaRPr>
          </a:p>
          <a:p>
            <a:pPr algn="just" rtl="1"/>
            <a:r>
              <a:rPr lang="ar-SA" sz="2800" b="1" dirty="0">
                <a:latin typeface="Lotus Linotype" pitchFamily="2" charset="-78"/>
                <a:cs typeface="Lotus Linotype" pitchFamily="2" charset="-78"/>
              </a:rPr>
              <a:t>عنوان النص: </a:t>
            </a:r>
            <a:endParaRPr lang="fr-FR" sz="2800" b="1" dirty="0">
              <a:latin typeface="Lotus Linotype" pitchFamily="2" charset="-78"/>
              <a:cs typeface="Lotus Linotype" pitchFamily="2" charset="-78"/>
            </a:endParaRPr>
          </a:p>
          <a:p>
            <a:pPr algn="just" rtl="1"/>
            <a:r>
              <a:rPr lang="ar-DZ" sz="2800" b="1" dirty="0">
                <a:latin typeface="Lotus Linotype" pitchFamily="2" charset="-78"/>
                <a:cs typeface="Lotus Linotype" pitchFamily="2" charset="-78"/>
              </a:rPr>
              <a:t>نسخة من </a:t>
            </a:r>
            <a:r>
              <a:rPr lang="ar-SA" sz="2800" b="1" dirty="0">
                <a:latin typeface="Lotus Linotype" pitchFamily="2" charset="-78"/>
                <a:cs typeface="Lotus Linotype" pitchFamily="2" charset="-78"/>
              </a:rPr>
              <a:t>رسالة جورج سميث إلى </a:t>
            </a:r>
            <a:r>
              <a:rPr lang="ar-SA" sz="2800" b="1" dirty="0" err="1">
                <a:latin typeface="Lotus Linotype" pitchFamily="2" charset="-78"/>
                <a:cs typeface="Lotus Linotype" pitchFamily="2" charset="-78"/>
              </a:rPr>
              <a:t>إيدوارد</a:t>
            </a:r>
            <a:r>
              <a:rPr lang="ar-SA" sz="2800" b="1" dirty="0">
                <a:latin typeface="Lotus Linotype" pitchFamily="2" charset="-78"/>
                <a:cs typeface="Lotus Linotype" pitchFamily="2" charset="-78"/>
              </a:rPr>
              <a:t> </a:t>
            </a:r>
            <a:r>
              <a:rPr lang="ar-SA" sz="2800" b="1" dirty="0" err="1">
                <a:latin typeface="Lotus Linotype" pitchFamily="2" charset="-78"/>
                <a:cs typeface="Lotus Linotype" pitchFamily="2" charset="-78"/>
              </a:rPr>
              <a:t>فيتيبلان</a:t>
            </a:r>
            <a:r>
              <a:rPr lang="ar-SA" sz="2800" b="1" dirty="0">
                <a:latin typeface="Lotus Linotype" pitchFamily="2" charset="-78"/>
                <a:cs typeface="Lotus Linotype" pitchFamily="2" charset="-78"/>
              </a:rPr>
              <a:t> </a:t>
            </a:r>
            <a:r>
              <a:rPr lang="ar-SA" sz="2800" b="1" dirty="0" err="1">
                <a:latin typeface="Lotus Linotype" pitchFamily="2" charset="-78"/>
                <a:cs typeface="Lotus Linotype" pitchFamily="2" charset="-78"/>
              </a:rPr>
              <a:t>مالتر</a:t>
            </a:r>
            <a:r>
              <a:rPr lang="ar-SA" sz="2800" b="1" dirty="0">
                <a:latin typeface="Lotus Linotype" pitchFamily="2" charset="-78"/>
                <a:cs typeface="Lotus Linotype" pitchFamily="2" charset="-78"/>
              </a:rPr>
              <a:t> سنة 1812م.</a:t>
            </a:r>
            <a:endParaRPr lang="fr-FR" sz="2800" b="1" dirty="0">
              <a:latin typeface="Lotus Linotype" pitchFamily="2" charset="-78"/>
              <a:cs typeface="Lotus Linotype" pitchFamily="2" charset="-78"/>
            </a:endParaRPr>
          </a:p>
          <a:p>
            <a:pPr algn="just" rtl="1"/>
            <a:r>
              <a:rPr lang="ar-SA" sz="2800" b="1" dirty="0">
                <a:latin typeface="Lotus Linotype" pitchFamily="2" charset="-78"/>
                <a:cs typeface="Lotus Linotype" pitchFamily="2" charset="-78"/>
              </a:rPr>
              <a:t>الإطار </a:t>
            </a:r>
            <a:r>
              <a:rPr lang="ar-SA" sz="2800" b="1" dirty="0" err="1">
                <a:latin typeface="Lotus Linotype" pitchFamily="2" charset="-78"/>
                <a:cs typeface="Lotus Linotype" pitchFamily="2" charset="-78"/>
              </a:rPr>
              <a:t>الزماني</a:t>
            </a:r>
            <a:r>
              <a:rPr lang="ar-SA" sz="2800" b="1" dirty="0">
                <a:latin typeface="Lotus Linotype" pitchFamily="2" charset="-78"/>
                <a:cs typeface="Lotus Linotype" pitchFamily="2" charset="-78"/>
              </a:rPr>
              <a:t> والمكاني: </a:t>
            </a:r>
            <a:endParaRPr lang="fr-FR" sz="2800" b="1" dirty="0">
              <a:latin typeface="Lotus Linotype" pitchFamily="2" charset="-78"/>
              <a:cs typeface="Lotus Linotype" pitchFamily="2" charset="-78"/>
            </a:endParaRPr>
          </a:p>
          <a:p>
            <a:pPr algn="just" rtl="1"/>
            <a:r>
              <a:rPr lang="ar-SA" sz="2800" b="1" dirty="0">
                <a:latin typeface="Lotus Linotype" pitchFamily="2" charset="-78"/>
                <a:cs typeface="Lotus Linotype" pitchFamily="2" charset="-78"/>
              </a:rPr>
              <a:t>       -1- </a:t>
            </a:r>
            <a:r>
              <a:rPr lang="ar-SA" sz="2800" b="1" dirty="0" err="1">
                <a:latin typeface="Lotus Linotype" pitchFamily="2" charset="-78"/>
                <a:cs typeface="Lotus Linotype" pitchFamily="2" charset="-78"/>
              </a:rPr>
              <a:t>الاطار</a:t>
            </a:r>
            <a:r>
              <a:rPr lang="ar-SA" sz="2800" b="1" dirty="0">
                <a:latin typeface="Lotus Linotype" pitchFamily="2" charset="-78"/>
                <a:cs typeface="Lotus Linotype" pitchFamily="2" charset="-78"/>
              </a:rPr>
              <a:t> المكاني العام: البحر الأبيض المتوسط.</a:t>
            </a:r>
            <a:endParaRPr lang="fr-FR" sz="2800" b="1" dirty="0">
              <a:latin typeface="Lotus Linotype" pitchFamily="2" charset="-78"/>
              <a:cs typeface="Lotus Linotype" pitchFamily="2" charset="-78"/>
            </a:endParaRPr>
          </a:p>
          <a:p>
            <a:pPr algn="just" rtl="1"/>
            <a:r>
              <a:rPr lang="ar-SA" sz="2800" b="1" dirty="0">
                <a:latin typeface="Lotus Linotype" pitchFamily="2" charset="-78"/>
                <a:cs typeface="Lotus Linotype" pitchFamily="2" charset="-78"/>
              </a:rPr>
              <a:t>       -2- الإطار المكاني الخاص: الجزائر.</a:t>
            </a:r>
            <a:endParaRPr lang="fr-FR" sz="2800" b="1" dirty="0">
              <a:latin typeface="Lotus Linotype" pitchFamily="2" charset="-78"/>
              <a:cs typeface="Lotus Linotype" pitchFamily="2" charset="-78"/>
            </a:endParaRPr>
          </a:p>
          <a:p>
            <a:pPr algn="just" rtl="1"/>
            <a:r>
              <a:rPr lang="ar-SA" sz="2800" b="1" dirty="0">
                <a:latin typeface="Lotus Linotype" pitchFamily="2" charset="-78"/>
                <a:cs typeface="Lotus Linotype" pitchFamily="2" charset="-78"/>
              </a:rPr>
              <a:t>       -1-</a:t>
            </a:r>
            <a:r>
              <a:rPr lang="ar-SA" sz="2800" b="1" dirty="0" err="1">
                <a:latin typeface="Lotus Linotype" pitchFamily="2" charset="-78"/>
                <a:cs typeface="Lotus Linotype" pitchFamily="2" charset="-78"/>
              </a:rPr>
              <a:t>الاطار</a:t>
            </a:r>
            <a:r>
              <a:rPr lang="ar-SA" sz="2800" b="1" dirty="0">
                <a:latin typeface="Lotus Linotype" pitchFamily="2" charset="-78"/>
                <a:cs typeface="Lotus Linotype" pitchFamily="2" charset="-78"/>
              </a:rPr>
              <a:t> </a:t>
            </a:r>
            <a:r>
              <a:rPr lang="ar-SA" sz="2800" b="1" dirty="0" err="1">
                <a:latin typeface="Lotus Linotype" pitchFamily="2" charset="-78"/>
                <a:cs typeface="Lotus Linotype" pitchFamily="2" charset="-78"/>
              </a:rPr>
              <a:t>الزماني</a:t>
            </a:r>
            <a:r>
              <a:rPr lang="ar-SA" sz="2800" b="1" dirty="0">
                <a:latin typeface="Lotus Linotype" pitchFamily="2" charset="-78"/>
                <a:cs typeface="Lotus Linotype" pitchFamily="2" charset="-78"/>
              </a:rPr>
              <a:t> العام: أواخر العهد العثماني في الجزائر.</a:t>
            </a:r>
            <a:endParaRPr lang="fr-FR" sz="2800" b="1" dirty="0">
              <a:latin typeface="Lotus Linotype" pitchFamily="2" charset="-78"/>
              <a:cs typeface="Lotus Linotype" pitchFamily="2" charset="-78"/>
            </a:endParaRPr>
          </a:p>
          <a:p>
            <a:pPr algn="just" rtl="1"/>
            <a:r>
              <a:rPr lang="ar-SA" sz="2800" b="1" dirty="0">
                <a:latin typeface="Lotus Linotype" pitchFamily="2" charset="-78"/>
                <a:cs typeface="Lotus Linotype" pitchFamily="2" charset="-78"/>
              </a:rPr>
              <a:t>       -2- الإطار </a:t>
            </a:r>
            <a:r>
              <a:rPr lang="ar-SA" sz="2800" b="1" dirty="0" err="1">
                <a:latin typeface="Lotus Linotype" pitchFamily="2" charset="-78"/>
                <a:cs typeface="Lotus Linotype" pitchFamily="2" charset="-78"/>
              </a:rPr>
              <a:t>الزماني</a:t>
            </a:r>
            <a:r>
              <a:rPr lang="ar-SA" sz="2800" b="1" dirty="0">
                <a:latin typeface="Lotus Linotype" pitchFamily="2" charset="-78"/>
                <a:cs typeface="Lotus Linotype" pitchFamily="2" charset="-78"/>
              </a:rPr>
              <a:t> الخاص: 1812م.</a:t>
            </a:r>
            <a:endParaRPr lang="fr-FR" sz="2800" b="1" dirty="0">
              <a:latin typeface="Lotus Linotype" pitchFamily="2" charset="-78"/>
              <a:cs typeface="Lotus Linotype" pitchFamily="2" charset="-78"/>
            </a:endParaRPr>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arn(inVertical)">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arn(inVertical)">
                                      <p:cBhvr>
                                        <p:cTn id="57" dur="5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barn(inVertical)">
                                      <p:cBhvr>
                                        <p:cTn id="6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642918"/>
            <a:ext cx="8534400" cy="758952"/>
          </a:xfrm>
        </p:spPr>
        <p:txBody>
          <a:bodyPr>
            <a:noAutofit/>
          </a:bodyPr>
          <a:lstStyle/>
          <a:p>
            <a:r>
              <a:rPr lang="ar-SA" sz="4000" b="1" dirty="0">
                <a:solidFill>
                  <a:srgbClr val="FF0000"/>
                </a:solidFill>
                <a:latin typeface="Lotus Linotype" pitchFamily="2" charset="-78"/>
                <a:cs typeface="Lotus Linotype" pitchFamily="2" charset="-78"/>
              </a:rPr>
              <a:t>التعريف بصاحب النص:</a:t>
            </a:r>
            <a:br>
              <a:rPr lang="fr-FR" sz="4000" dirty="0">
                <a:solidFill>
                  <a:srgbClr val="FF0000"/>
                </a:solidFill>
                <a:latin typeface="Lotus Linotype" pitchFamily="2" charset="-78"/>
                <a:cs typeface="Lotus Linotype" pitchFamily="2" charset="-78"/>
              </a:rPr>
            </a:br>
            <a:endParaRPr lang="fr-FR" sz="4000"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p:txBody>
          <a:bodyPr>
            <a:normAutofit fontScale="92500"/>
          </a:bodyPr>
          <a:lstStyle/>
          <a:p>
            <a:pPr algn="just" rtl="1"/>
            <a:r>
              <a:rPr lang="ar-SA" sz="3200" b="1" dirty="0">
                <a:latin typeface="Lotus Linotype" pitchFamily="2" charset="-78"/>
                <a:cs typeface="Lotus Linotype" pitchFamily="2" charset="-78"/>
              </a:rPr>
              <a:t>الحقيقة أن المعلومات المتوفرة حول شخصية جورج سميث تكاد تكون منعدمة، غير أن المؤكد هو أن المؤلف كان </a:t>
            </a:r>
            <a:r>
              <a:rPr lang="ar-DZ" sz="3200" b="1" dirty="0">
                <a:latin typeface="Lotus Linotype" pitchFamily="2" charset="-78"/>
                <a:cs typeface="Lotus Linotype" pitchFamily="2" charset="-78"/>
              </a:rPr>
              <a:t>قائدا </a:t>
            </a:r>
            <a:r>
              <a:rPr lang="ar-DZ" sz="3200" b="1" dirty="0" err="1">
                <a:latin typeface="Lotus Linotype" pitchFamily="2" charset="-78"/>
                <a:cs typeface="Lotus Linotype" pitchFamily="2" charset="-78"/>
              </a:rPr>
              <a:t>و</a:t>
            </a:r>
            <a:r>
              <a:rPr lang="ar-SA" sz="3200" b="1" dirty="0">
                <a:latin typeface="Lotus Linotype" pitchFamily="2" charset="-78"/>
                <a:cs typeface="Lotus Linotype" pitchFamily="2" charset="-78"/>
              </a:rPr>
              <a:t>قبطانا على متن السفينة </a:t>
            </a:r>
            <a:r>
              <a:rPr lang="ar-SA" sz="3200" b="1" dirty="0" err="1">
                <a:latin typeface="Lotus Linotype" pitchFamily="2" charset="-78"/>
                <a:cs typeface="Lotus Linotype" pitchFamily="2" charset="-78"/>
              </a:rPr>
              <a:t>إيدوين</a:t>
            </a:r>
            <a:r>
              <a:rPr lang="ar-SA" sz="3200" b="1" dirty="0">
                <a:latin typeface="Lotus Linotype" pitchFamily="2" charset="-78"/>
                <a:cs typeface="Lotus Linotype" pitchFamily="2" charset="-78"/>
              </a:rPr>
              <a:t>، التي استولى عليها </a:t>
            </a:r>
            <a:r>
              <a:rPr lang="ar-SA" sz="3200" b="1" dirty="0" err="1">
                <a:latin typeface="Lotus Linotype" pitchFamily="2" charset="-78"/>
                <a:cs typeface="Lotus Linotype" pitchFamily="2" charset="-78"/>
              </a:rPr>
              <a:t>الرياس</a:t>
            </a:r>
            <a:r>
              <a:rPr lang="ar-SA" sz="3200" b="1" dirty="0">
                <a:latin typeface="Lotus Linotype" pitchFamily="2" charset="-78"/>
                <a:cs typeface="Lotus Linotype" pitchFamily="2" charset="-78"/>
              </a:rPr>
              <a:t> بتاريخ </a:t>
            </a:r>
            <a:r>
              <a:rPr lang="ar-SA" sz="3200" b="1" dirty="0" err="1">
                <a:latin typeface="Lotus Linotype" pitchFamily="2" charset="-78"/>
                <a:cs typeface="Lotus Linotype" pitchFamily="2" charset="-78"/>
              </a:rPr>
              <a:t>الـ</a:t>
            </a:r>
            <a:r>
              <a:rPr lang="ar-SA" sz="3200" b="1" dirty="0">
                <a:latin typeface="Lotus Linotype" pitchFamily="2" charset="-78"/>
                <a:cs typeface="Lotus Linotype" pitchFamily="2" charset="-78"/>
              </a:rPr>
              <a:t> 26 أوت سنة 1812م.</a:t>
            </a:r>
            <a:endParaRPr lang="fr-FR" sz="3200" b="1" dirty="0">
              <a:latin typeface="Lotus Linotype" pitchFamily="2" charset="-78"/>
              <a:cs typeface="Lotus Linotype" pitchFamily="2" charset="-78"/>
            </a:endParaRPr>
          </a:p>
          <a:p>
            <a:pPr algn="just" rtl="1"/>
            <a:r>
              <a:rPr lang="ar-SA" sz="3200" b="1" dirty="0">
                <a:latin typeface="Lotus Linotype" pitchFamily="2" charset="-78"/>
                <a:cs typeface="Lotus Linotype" pitchFamily="2" charset="-78"/>
              </a:rPr>
              <a:t>عرض القنصل الأمريكي في تونس ""</a:t>
            </a:r>
            <a:r>
              <a:rPr lang="ar-SA" sz="3200" b="1" dirty="0" err="1">
                <a:latin typeface="Lotus Linotype" pitchFamily="2" charset="-78"/>
                <a:cs typeface="Lotus Linotype" pitchFamily="2" charset="-78"/>
              </a:rPr>
              <a:t>ميردوخ</a:t>
            </a:r>
            <a:r>
              <a:rPr lang="ar-SA" sz="3200" b="1" dirty="0">
                <a:latin typeface="Lotus Linotype" pitchFamily="2" charset="-78"/>
                <a:cs typeface="Lotus Linotype" pitchFamily="2" charset="-78"/>
              </a:rPr>
              <a:t> نوح"ثلاثة آلاف دولار لشراء طاقم السفينة </a:t>
            </a:r>
            <a:r>
              <a:rPr lang="ar-SA" sz="3200" b="1" dirty="0" err="1">
                <a:latin typeface="Lotus Linotype" pitchFamily="2" charset="-78"/>
                <a:cs typeface="Lotus Linotype" pitchFamily="2" charset="-78"/>
              </a:rPr>
              <a:t>إيدوين</a:t>
            </a:r>
            <a:r>
              <a:rPr lang="ar-SA" sz="3200" b="1" dirty="0">
                <a:latin typeface="Lotus Linotype" pitchFamily="2" charset="-78"/>
                <a:cs typeface="Lotus Linotype" pitchFamily="2" charset="-78"/>
              </a:rPr>
              <a:t>، غير أن طلبه قوبل بالرفض من قبل السلطة الجزائرية، بل وأكثر من هذا فقد أعلن الجزائريون الحرب على الولايات المتحدة الأمريكية في نفس السنة، ولهذا فنحن لا نعلم التاريخ الدقيق </a:t>
            </a:r>
            <a:r>
              <a:rPr lang="ar-SA" sz="3200" b="1" dirty="0" err="1">
                <a:latin typeface="Lotus Linotype" pitchFamily="2" charset="-78"/>
                <a:cs typeface="Lotus Linotype" pitchFamily="2" charset="-78"/>
              </a:rPr>
              <a:t>لاطلاقسراحه</a:t>
            </a:r>
            <a:r>
              <a:rPr lang="ar-SA" sz="3200" b="1" dirty="0">
                <a:latin typeface="Lotus Linotype" pitchFamily="2" charset="-78"/>
                <a:cs typeface="Lotus Linotype" pitchFamily="2" charset="-78"/>
              </a:rPr>
              <a:t> غير أن المرجح هو حصول جورج سميث على حريته بعد الحملة الأمريكية على الجزائر سنة 1815م.</a:t>
            </a:r>
            <a:endParaRPr lang="fr-FR" sz="3200" b="1" dirty="0">
              <a:latin typeface="Lotus Linotype" pitchFamily="2" charset="-78"/>
              <a:cs typeface="Lotus Linotype" pitchFamily="2" charset="-78"/>
            </a:endParaRPr>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500042"/>
            <a:ext cx="8534400" cy="758952"/>
          </a:xfrm>
        </p:spPr>
        <p:txBody>
          <a:bodyPr>
            <a:noAutofit/>
          </a:bodyPr>
          <a:lstStyle/>
          <a:p>
            <a:r>
              <a:rPr lang="ar-SA" sz="3200" b="1" dirty="0">
                <a:solidFill>
                  <a:srgbClr val="FF0000"/>
                </a:solidFill>
                <a:latin typeface="Lotus Linotype" pitchFamily="2" charset="-78"/>
                <a:cs typeface="Lotus Linotype" pitchFamily="2" charset="-78"/>
              </a:rPr>
              <a:t>شرح المصطلحات </a:t>
            </a:r>
            <a:br>
              <a:rPr lang="fr-FR" sz="3200" b="1" dirty="0">
                <a:solidFill>
                  <a:srgbClr val="FF0000"/>
                </a:solidFill>
                <a:latin typeface="Lotus Linotype" pitchFamily="2" charset="-78"/>
                <a:cs typeface="Lotus Linotype" pitchFamily="2" charset="-78"/>
              </a:rPr>
            </a:br>
            <a:endParaRPr lang="fr-FR" sz="3200" b="1"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p:txBody>
          <a:bodyPr>
            <a:normAutofit fontScale="92500"/>
          </a:bodyPr>
          <a:lstStyle/>
          <a:p>
            <a:pPr algn="just" rtl="1"/>
            <a:r>
              <a:rPr lang="ar-SA" b="1" dirty="0">
                <a:latin typeface="Lotus Linotype" pitchFamily="2" charset="-78"/>
                <a:cs typeface="Lotus Linotype" pitchFamily="2" charset="-78"/>
              </a:rPr>
              <a:t>عبد: </a:t>
            </a:r>
            <a:r>
              <a:rPr lang="ar-SA" dirty="0">
                <a:latin typeface="Lotus Linotype" pitchFamily="2" charset="-78"/>
                <a:cs typeface="Lotus Linotype" pitchFamily="2" charset="-78"/>
              </a:rPr>
              <a:t>لقد حاول جورج سميث توظيف مصطلح "عبد" كإشارة إلى أنّه يعامل بطريقة غير قانونية، </a:t>
            </a:r>
            <a:r>
              <a:rPr lang="ar-SA" dirty="0" err="1">
                <a:latin typeface="Lotus Linotype" pitchFamily="2" charset="-78"/>
                <a:cs typeface="Lotus Linotype" pitchFamily="2" charset="-78"/>
              </a:rPr>
              <a:t>غيرأن</a:t>
            </a:r>
            <a:r>
              <a:rPr lang="ar-SA" dirty="0">
                <a:latin typeface="Lotus Linotype" pitchFamily="2" charset="-78"/>
                <a:cs typeface="Lotus Linotype" pitchFamily="2" charset="-78"/>
              </a:rPr>
              <a:t> الواقع يثبت أنه أخذ كأسير حرب، نتيجة عدم استقرار العلاقات الأمريكية الجزائرية، ولهذا "فسنجد أن الأسير هو ذا قيمة "تبادل" في حين أن العبد هو ذا قيمة "للاستعمال"، فالأسير غالبا ما كان يتحصل على حريّته في النهاية أما العبد فقد </a:t>
            </a:r>
            <a:r>
              <a:rPr lang="ar-DZ" dirty="0" err="1">
                <a:latin typeface="Lotus Linotype" pitchFamily="2" charset="-78"/>
                <a:cs typeface="Lotus Linotype" pitchFamily="2" charset="-78"/>
              </a:rPr>
              <a:t>ك</a:t>
            </a:r>
            <a:r>
              <a:rPr lang="ar-SA" dirty="0" err="1">
                <a:latin typeface="Lotus Linotype" pitchFamily="2" charset="-78"/>
                <a:cs typeface="Lotus Linotype" pitchFamily="2" charset="-78"/>
              </a:rPr>
              <a:t>ان</a:t>
            </a:r>
            <a:r>
              <a:rPr lang="ar-SA" dirty="0">
                <a:latin typeface="Lotus Linotype" pitchFamily="2" charset="-78"/>
                <a:cs typeface="Lotus Linotype" pitchFamily="2" charset="-78"/>
              </a:rPr>
              <a:t> يموت في المزارع والأعمال الشاقة".</a:t>
            </a:r>
            <a:endParaRPr lang="fr-FR" dirty="0">
              <a:latin typeface="Lotus Linotype" pitchFamily="2" charset="-78"/>
              <a:cs typeface="Lotus Linotype" pitchFamily="2" charset="-78"/>
            </a:endParaRPr>
          </a:p>
          <a:p>
            <a:pPr algn="just" rtl="1"/>
            <a:r>
              <a:rPr lang="ar-SA" b="1" dirty="0">
                <a:latin typeface="Lotus Linotype" pitchFamily="2" charset="-78"/>
                <a:cs typeface="Lotus Linotype" pitchFamily="2" charset="-78"/>
              </a:rPr>
              <a:t>السحرة:</a:t>
            </a:r>
            <a:r>
              <a:rPr lang="ar-SA" dirty="0">
                <a:latin typeface="Lotus Linotype" pitchFamily="2" charset="-78"/>
                <a:cs typeface="Lotus Linotype" pitchFamily="2" charset="-78"/>
              </a:rPr>
              <a:t> الحقيقة أن </a:t>
            </a:r>
            <a:r>
              <a:rPr lang="ar-SA" dirty="0" err="1">
                <a:latin typeface="Lotus Linotype" pitchFamily="2" charset="-78"/>
                <a:cs typeface="Lotus Linotype" pitchFamily="2" charset="-78"/>
              </a:rPr>
              <a:t>المصطح</a:t>
            </a:r>
            <a:r>
              <a:rPr lang="ar-SA" dirty="0">
                <a:latin typeface="Lotus Linotype" pitchFamily="2" charset="-78"/>
                <a:cs typeface="Lotus Linotype" pitchFamily="2" charset="-78"/>
              </a:rPr>
              <a:t> هو توظيف احتقاري </a:t>
            </a:r>
            <a:r>
              <a:rPr lang="ar-SA" dirty="0" err="1">
                <a:latin typeface="Lotus Linotype" pitchFamily="2" charset="-78"/>
                <a:cs typeface="Lotus Linotype" pitchFamily="2" charset="-78"/>
              </a:rPr>
              <a:t>للجزائرين</a:t>
            </a:r>
            <a:r>
              <a:rPr lang="ar-SA" dirty="0">
                <a:latin typeface="Lotus Linotype" pitchFamily="2" charset="-78"/>
                <a:cs typeface="Lotus Linotype" pitchFamily="2" charset="-78"/>
              </a:rPr>
              <a:t>، حيث نقل جورج سميث عن سابقيه المصطلح، متأثّرا بالكراهية </a:t>
            </a:r>
            <a:r>
              <a:rPr lang="ar-SA" dirty="0" err="1">
                <a:latin typeface="Lotus Linotype" pitchFamily="2" charset="-78"/>
                <a:cs typeface="Lotus Linotype" pitchFamily="2" charset="-78"/>
              </a:rPr>
              <a:t>للاسلام</a:t>
            </a:r>
            <a:r>
              <a:rPr lang="ar-SA" dirty="0">
                <a:latin typeface="Lotus Linotype" pitchFamily="2" charset="-78"/>
                <a:cs typeface="Lotus Linotype" pitchFamily="2" charset="-78"/>
              </a:rPr>
              <a:t> والمسلمين في المجتمعات الغربية خلال الفترة الحديثة.</a:t>
            </a:r>
            <a:endParaRPr lang="fr-FR" dirty="0">
              <a:latin typeface="Lotus Linotype" pitchFamily="2" charset="-78"/>
              <a:cs typeface="Lotus Linotype" pitchFamily="2" charset="-78"/>
            </a:endParaRPr>
          </a:p>
          <a:p>
            <a:pPr algn="just" rtl="1"/>
            <a:r>
              <a:rPr lang="ar-DZ" b="1" dirty="0" err="1">
                <a:latin typeface="Lotus Linotype" pitchFamily="2" charset="-78"/>
                <a:cs typeface="Lotus Linotype" pitchFamily="2" charset="-78"/>
              </a:rPr>
              <a:t>إيدوين</a:t>
            </a:r>
            <a:r>
              <a:rPr lang="ar-DZ" b="1" dirty="0">
                <a:latin typeface="Lotus Linotype" pitchFamily="2" charset="-78"/>
                <a:cs typeface="Lotus Linotype" pitchFamily="2" charset="-78"/>
              </a:rPr>
              <a:t>[القارب]: </a:t>
            </a:r>
            <a:r>
              <a:rPr lang="ar-DZ" dirty="0">
                <a:latin typeface="Lotus Linotype" pitchFamily="2" charset="-78"/>
                <a:cs typeface="Lotus Linotype" pitchFamily="2" charset="-78"/>
              </a:rPr>
              <a:t>عبارة عن قارب </a:t>
            </a:r>
            <a:r>
              <a:rPr lang="ar-DZ" dirty="0" err="1">
                <a:latin typeface="Lotus Linotype" pitchFamily="2" charset="-78"/>
                <a:cs typeface="Lotus Linotype" pitchFamily="2" charset="-78"/>
              </a:rPr>
              <a:t>تجاريألحق</a:t>
            </a:r>
            <a:r>
              <a:rPr lang="ar-DZ" dirty="0">
                <a:latin typeface="Lotus Linotype" pitchFamily="2" charset="-78"/>
                <a:cs typeface="Lotus Linotype" pitchFamily="2" charset="-78"/>
              </a:rPr>
              <a:t> بالجيش الأمريكي، استولى عليها </a:t>
            </a:r>
            <a:r>
              <a:rPr lang="ar-DZ" dirty="0" err="1">
                <a:latin typeface="Lotus Linotype" pitchFamily="2" charset="-78"/>
                <a:cs typeface="Lotus Linotype" pitchFamily="2" charset="-78"/>
              </a:rPr>
              <a:t>الرياس</a:t>
            </a:r>
            <a:r>
              <a:rPr lang="ar-DZ" dirty="0">
                <a:latin typeface="Lotus Linotype" pitchFamily="2" charset="-78"/>
                <a:cs typeface="Lotus Linotype" pitchFamily="2" charset="-78"/>
              </a:rPr>
              <a:t> الجزائريون سنة 1812م، غير أنها ظهرت في التسجيلات "مجددا بتاريخ </a:t>
            </a:r>
            <a:r>
              <a:rPr lang="ar-DZ" dirty="0" err="1">
                <a:latin typeface="Lotus Linotype" pitchFamily="2" charset="-78"/>
                <a:cs typeface="Lotus Linotype" pitchFamily="2" charset="-78"/>
              </a:rPr>
              <a:t>الـ</a:t>
            </a:r>
            <a:r>
              <a:rPr lang="ar-DZ" dirty="0">
                <a:latin typeface="Lotus Linotype" pitchFamily="2" charset="-78"/>
                <a:cs typeface="Lotus Linotype" pitchFamily="2" charset="-78"/>
              </a:rPr>
              <a:t> 10 نوفمبر سنة 1825، بالقرب من جبل طارق تحت قيادة القبطان توماس </a:t>
            </a:r>
            <a:r>
              <a:rPr lang="ar-DZ" dirty="0" err="1">
                <a:latin typeface="Lotus Linotype" pitchFamily="2" charset="-78"/>
                <a:cs typeface="Lotus Linotype" pitchFamily="2" charset="-78"/>
              </a:rPr>
              <a:t>ماكدونوغ</a:t>
            </a:r>
            <a:r>
              <a:rPr lang="ar-DZ" dirty="0">
                <a:latin typeface="Lotus Linotype" pitchFamily="2" charset="-78"/>
                <a:cs typeface="Lotus Linotype" pitchFamily="2" charset="-78"/>
              </a:rPr>
              <a:t>".</a:t>
            </a:r>
            <a:endParaRPr lang="fr-FR" dirty="0">
              <a:latin typeface="Lotus Linotype" pitchFamily="2" charset="-78"/>
              <a:cs typeface="Lotus Linotype" pitchFamily="2" charset="-78"/>
            </a:endParaRPr>
          </a:p>
          <a:p>
            <a:pPr algn="just"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57158" y="642918"/>
            <a:ext cx="8503920" cy="5813320"/>
          </a:xfrm>
        </p:spPr>
        <p:txBody>
          <a:bodyPr>
            <a:normAutofit lnSpcReduction="10000"/>
          </a:bodyPr>
          <a:lstStyle/>
          <a:p>
            <a:pPr algn="just" rtl="1"/>
            <a:r>
              <a:rPr lang="ar-SA" sz="3200" b="1" dirty="0">
                <a:solidFill>
                  <a:srgbClr val="FF0000"/>
                </a:solidFill>
                <a:latin typeface="Lotus Linotype" pitchFamily="2" charset="-78"/>
                <a:cs typeface="Lotus Linotype" pitchFamily="2" charset="-78"/>
              </a:rPr>
              <a:t>الفكرة الرئيسية للنص:</a:t>
            </a:r>
            <a:endParaRPr lang="ar-DZ" sz="3200" b="1" dirty="0">
              <a:solidFill>
                <a:srgbClr val="FF0000"/>
              </a:solidFill>
              <a:latin typeface="Lotus Linotype" pitchFamily="2" charset="-78"/>
              <a:cs typeface="Lotus Linotype" pitchFamily="2" charset="-78"/>
            </a:endParaRPr>
          </a:p>
          <a:p>
            <a:pPr algn="just" rtl="1"/>
            <a:r>
              <a:rPr lang="ar-SA" sz="2800" dirty="0">
                <a:latin typeface="Lotus Linotype" pitchFamily="2" charset="-78"/>
                <a:cs typeface="Lotus Linotype" pitchFamily="2" charset="-78"/>
              </a:rPr>
              <a:t>وضعية جورج سميث كأسير في الجزائر 1812م.</a:t>
            </a:r>
            <a:endParaRPr lang="fr-FR" sz="2800" dirty="0">
              <a:latin typeface="Lotus Linotype" pitchFamily="2" charset="-78"/>
              <a:cs typeface="Lotus Linotype" pitchFamily="2" charset="-78"/>
            </a:endParaRPr>
          </a:p>
          <a:p>
            <a:pPr algn="just" rtl="1"/>
            <a:r>
              <a:rPr lang="ar-SA" sz="2800" b="1" dirty="0">
                <a:solidFill>
                  <a:srgbClr val="FF0000"/>
                </a:solidFill>
                <a:latin typeface="Lotus Linotype" pitchFamily="2" charset="-78"/>
                <a:cs typeface="Lotus Linotype" pitchFamily="2" charset="-78"/>
              </a:rPr>
              <a:t>الأفكار الفرعية: </a:t>
            </a:r>
            <a:endParaRPr lang="fr-FR" sz="2800" dirty="0">
              <a:solidFill>
                <a:srgbClr val="FF0000"/>
              </a:solidFill>
              <a:latin typeface="Lotus Linotype" pitchFamily="2" charset="-78"/>
              <a:cs typeface="Lotus Linotype" pitchFamily="2" charset="-78"/>
            </a:endParaRPr>
          </a:p>
          <a:p>
            <a:pPr algn="just" rtl="1"/>
            <a:r>
              <a:rPr lang="ar-SA" sz="2800" dirty="0">
                <a:latin typeface="Lotus Linotype" pitchFamily="2" charset="-78"/>
                <a:cs typeface="Lotus Linotype" pitchFamily="2" charset="-78"/>
              </a:rPr>
              <a:t> - استيلاء الجزائريين على السفينة </a:t>
            </a:r>
            <a:r>
              <a:rPr lang="ar-SA" sz="2800" dirty="0" err="1">
                <a:latin typeface="Lotus Linotype" pitchFamily="2" charset="-78"/>
                <a:cs typeface="Lotus Linotype" pitchFamily="2" charset="-78"/>
              </a:rPr>
              <a:t>إيدوين</a:t>
            </a:r>
            <a:r>
              <a:rPr lang="ar-SA" sz="2800" dirty="0">
                <a:latin typeface="Lotus Linotype" pitchFamily="2" charset="-78"/>
                <a:cs typeface="Lotus Linotype" pitchFamily="2" charset="-78"/>
              </a:rPr>
              <a:t> وجلبها إلى الجزائر  بتاريخ 26 أوت 1812م.</a:t>
            </a:r>
            <a:endParaRPr lang="fr-FR" sz="2800" dirty="0">
              <a:latin typeface="Lotus Linotype" pitchFamily="2" charset="-78"/>
              <a:cs typeface="Lotus Linotype" pitchFamily="2" charset="-78"/>
            </a:endParaRPr>
          </a:p>
          <a:p>
            <a:pPr algn="just" rtl="1"/>
            <a:r>
              <a:rPr lang="ar-SA" sz="2800" dirty="0">
                <a:latin typeface="Lotus Linotype" pitchFamily="2" charset="-78"/>
                <a:cs typeface="Lotus Linotype" pitchFamily="2" charset="-78"/>
              </a:rPr>
              <a:t> -  وضعية جورج سميث في الجزائر.</a:t>
            </a:r>
            <a:endParaRPr lang="fr-FR" sz="2800" dirty="0">
              <a:latin typeface="Lotus Linotype" pitchFamily="2" charset="-78"/>
              <a:cs typeface="Lotus Linotype" pitchFamily="2" charset="-78"/>
            </a:endParaRPr>
          </a:p>
          <a:p>
            <a:pPr algn="just" rtl="1"/>
            <a:r>
              <a:rPr lang="ar-SA" sz="2800" dirty="0">
                <a:latin typeface="Lotus Linotype" pitchFamily="2" charset="-78"/>
                <a:cs typeface="Lotus Linotype" pitchFamily="2" charset="-78"/>
              </a:rPr>
              <a:t> - طلب جورج سميث التدخل لتحريره من قبل  </a:t>
            </a:r>
            <a:r>
              <a:rPr lang="ar-SA" sz="2800" dirty="0" err="1">
                <a:latin typeface="Lotus Linotype" pitchFamily="2" charset="-78"/>
                <a:cs typeface="Lotus Linotype" pitchFamily="2" charset="-78"/>
              </a:rPr>
              <a:t>إيدوارد</a:t>
            </a:r>
            <a:r>
              <a:rPr lang="ar-SA" sz="2800" dirty="0">
                <a:latin typeface="Lotus Linotype" pitchFamily="2" charset="-78"/>
                <a:cs typeface="Lotus Linotype" pitchFamily="2" charset="-78"/>
              </a:rPr>
              <a:t> فيتبلان.</a:t>
            </a:r>
            <a:endParaRPr lang="fr-FR" sz="2800" dirty="0">
              <a:latin typeface="Lotus Linotype" pitchFamily="2" charset="-78"/>
              <a:cs typeface="Lotus Linotype" pitchFamily="2" charset="-78"/>
            </a:endParaRPr>
          </a:p>
          <a:p>
            <a:pPr algn="just" rtl="1"/>
            <a:r>
              <a:rPr lang="ar-SA" sz="2800" dirty="0">
                <a:latin typeface="Lotus Linotype" pitchFamily="2" charset="-78"/>
                <a:cs typeface="Lotus Linotype" pitchFamily="2" charset="-78"/>
              </a:rPr>
              <a:t>- ثمن تحرير جورج سميث من الأسر.</a:t>
            </a:r>
            <a:endParaRPr lang="ar-DZ" sz="2800" dirty="0">
              <a:latin typeface="Lotus Linotype" pitchFamily="2" charset="-78"/>
              <a:cs typeface="Lotus Linotype" pitchFamily="2" charset="-78"/>
            </a:endParaRPr>
          </a:p>
          <a:p>
            <a:pPr algn="just" rtl="1">
              <a:buNone/>
            </a:pPr>
            <a:r>
              <a:rPr lang="ar-SA" sz="2800" b="1" dirty="0">
                <a:solidFill>
                  <a:srgbClr val="FF0000"/>
                </a:solidFill>
                <a:latin typeface="Lotus Linotype" pitchFamily="2" charset="-78"/>
                <a:cs typeface="Lotus Linotype" pitchFamily="2" charset="-78"/>
              </a:rPr>
              <a:t>أهمية وقيمة النص:</a:t>
            </a:r>
            <a:endParaRPr lang="fr-FR" sz="2800" dirty="0">
              <a:solidFill>
                <a:srgbClr val="FF0000"/>
              </a:solidFill>
              <a:latin typeface="Lotus Linotype" pitchFamily="2" charset="-78"/>
              <a:cs typeface="Lotus Linotype" pitchFamily="2" charset="-78"/>
            </a:endParaRPr>
          </a:p>
          <a:p>
            <a:pPr algn="just" rtl="1"/>
            <a:r>
              <a:rPr lang="ar-SA" sz="2800" dirty="0">
                <a:latin typeface="Lotus Linotype" pitchFamily="2" charset="-78"/>
                <a:cs typeface="Lotus Linotype" pitchFamily="2" charset="-78"/>
              </a:rPr>
              <a:t> يبحث النص الذي بين أيدينا في موضوع العبودية والأسر بالجزائر، وحياة الأسير جورج سميث في العاصمة الجزائرية، حيث يوثق لفترة جد مهمة في تاريخ الجزائر تعبّر عن طبيعة العلاقات الجزائرية الأمريكية أوائل القرن 19م.</a:t>
            </a:r>
            <a:endParaRPr lang="fr-FR" sz="2800" dirty="0">
              <a:latin typeface="Lotus Linotype" pitchFamily="2" charset="-78"/>
              <a:cs typeface="Lotus Linotype" pitchFamily="2" charset="-78"/>
            </a:endParaRPr>
          </a:p>
          <a:p>
            <a:pPr algn="just" rtl="1"/>
            <a:endParaRPr lang="fr-FR" sz="2800" dirty="0">
              <a:latin typeface="Lotus Linotype" pitchFamily="2" charset="-78"/>
              <a:cs typeface="Lotus Linotype" pitchFamily="2" charset="-78"/>
            </a:endParaRPr>
          </a:p>
          <a:p>
            <a:pPr algn="just"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Vertical)">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1071546"/>
            <a:ext cx="8534400" cy="758952"/>
          </a:xfrm>
        </p:spPr>
        <p:txBody>
          <a:bodyPr>
            <a:noAutofit/>
          </a:bodyPr>
          <a:lstStyle/>
          <a:p>
            <a:br>
              <a:rPr lang="ar-DZ" sz="3600" b="1" dirty="0">
                <a:solidFill>
                  <a:srgbClr val="FF0000"/>
                </a:solidFill>
                <a:latin typeface="Lotus Linotype" pitchFamily="2" charset="-78"/>
                <a:cs typeface="Lotus Linotype" pitchFamily="2" charset="-78"/>
              </a:rPr>
            </a:br>
            <a:br>
              <a:rPr lang="ar-DZ" sz="3600" b="1" dirty="0">
                <a:solidFill>
                  <a:srgbClr val="FF0000"/>
                </a:solidFill>
                <a:latin typeface="Lotus Linotype" pitchFamily="2" charset="-78"/>
                <a:cs typeface="Lotus Linotype" pitchFamily="2" charset="-78"/>
              </a:rPr>
            </a:br>
            <a:r>
              <a:rPr lang="ar-SA" sz="3600" b="1" dirty="0">
                <a:solidFill>
                  <a:srgbClr val="FF0000"/>
                </a:solidFill>
                <a:latin typeface="Lotus Linotype" pitchFamily="2" charset="-78"/>
                <a:cs typeface="Lotus Linotype" pitchFamily="2" charset="-78"/>
              </a:rPr>
              <a:t>2- النقد الباطني:</a:t>
            </a:r>
            <a:br>
              <a:rPr lang="fr-FR" sz="3600" dirty="0">
                <a:solidFill>
                  <a:srgbClr val="FF0000"/>
                </a:solidFill>
                <a:latin typeface="Lotus Linotype" pitchFamily="2" charset="-78"/>
                <a:cs typeface="Lotus Linotype" pitchFamily="2" charset="-78"/>
              </a:rPr>
            </a:br>
            <a:r>
              <a:rPr lang="ar-SA" sz="3600" b="1" dirty="0">
                <a:latin typeface="Lotus Linotype" pitchFamily="2" charset="-78"/>
                <a:cs typeface="Lotus Linotype" pitchFamily="2" charset="-78"/>
              </a:rPr>
              <a:t> النقد الظاهري:</a:t>
            </a:r>
            <a:br>
              <a:rPr lang="fr-FR" sz="3600" dirty="0">
                <a:latin typeface="Lotus Linotype" pitchFamily="2" charset="-78"/>
                <a:cs typeface="Lotus Linotype" pitchFamily="2" charset="-78"/>
              </a:rPr>
            </a:br>
            <a:endParaRPr lang="fr-FR" sz="3600"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01752" y="1527048"/>
            <a:ext cx="8503920" cy="5070304"/>
          </a:xfrm>
        </p:spPr>
        <p:txBody>
          <a:bodyPr>
            <a:normAutofit fontScale="85000" lnSpcReduction="20000"/>
          </a:bodyPr>
          <a:lstStyle/>
          <a:p>
            <a:pPr algn="just" rtl="1"/>
            <a:r>
              <a:rPr lang="ar-SA" dirty="0">
                <a:latin typeface="Lotus Linotype" pitchFamily="2" charset="-78"/>
                <a:cs typeface="Lotus Linotype" pitchFamily="2" charset="-78"/>
              </a:rPr>
              <a:t> الوثيقة عبارة عن رسالة مخطوطة خطها صاحبها بخط بيده، حيث يستشعر القارئ أن الرسالة قد كتبها  جورج سميث بنفسه فهو يجيد القراءة والكتابة بسبب علو رتبته العسكرية، أما عن أسلوب الرسالة فهو واضح وبسيط رغم احتوائه على بعض الأخطاء اللغوية والمصطلحات غير الواضحة في النص، والتي نعتقد أنها سقطت عن المؤلف سهوا أو أن بعض كلماتها قد فقدت بفعل عامل الطبيعة والزمن، ونذكر منها:</a:t>
            </a:r>
            <a:endParaRPr lang="fr-FR" dirty="0">
              <a:latin typeface="Lotus Linotype" panose="02000000000000000000" pitchFamily="2" charset="-78"/>
              <a:cs typeface="Lotus Linotype" panose="02000000000000000000" pitchFamily="2" charset="-78"/>
            </a:endParaRPr>
          </a:p>
          <a:p>
            <a:pPr lvl="0" algn="just" rtl="1"/>
            <a:r>
              <a:rPr lang="en-US" dirty="0">
                <a:latin typeface="+mj-lt"/>
              </a:rPr>
              <a:t>I am non addressing you as a Slave in Algeria</a:t>
            </a:r>
            <a:r>
              <a:rPr lang="ar-SA" dirty="0">
                <a:latin typeface="+mj-lt"/>
              </a:rPr>
              <a:t>.</a:t>
            </a:r>
            <a:endParaRPr lang="fr-FR" dirty="0">
              <a:latin typeface="+mj-lt"/>
            </a:endParaRPr>
          </a:p>
          <a:p>
            <a:pPr algn="just" rtl="1"/>
            <a:r>
              <a:rPr lang="ar-SA" dirty="0">
                <a:latin typeface="+mj-lt"/>
              </a:rPr>
              <a:t>رغم أن المؤلف أضاف كلمة "</a:t>
            </a:r>
            <a:r>
              <a:rPr lang="fr-FR" dirty="0">
                <a:latin typeface="+mj-lt"/>
              </a:rPr>
              <a:t>non</a:t>
            </a:r>
            <a:r>
              <a:rPr lang="ar-SA" dirty="0">
                <a:latin typeface="+mj-lt"/>
              </a:rPr>
              <a:t>"للجملة إلا أنه لم يقصد توظيف النفي فيها، فالجملة تأكيد "على أنه عبد في الجزائر".</a:t>
            </a:r>
            <a:endParaRPr lang="fr-FR" dirty="0">
              <a:latin typeface="+mj-lt"/>
            </a:endParaRPr>
          </a:p>
          <a:p>
            <a:pPr algn="just" rtl="1"/>
            <a:r>
              <a:rPr lang="ar-DZ" dirty="0">
                <a:latin typeface="+mj-lt"/>
              </a:rPr>
              <a:t> </a:t>
            </a:r>
            <a:endParaRPr lang="fr-FR" dirty="0">
              <a:latin typeface="+mj-lt"/>
            </a:endParaRPr>
          </a:p>
          <a:p>
            <a:pPr lvl="0" algn="just" rtl="1"/>
            <a:r>
              <a:rPr lang="en-US" dirty="0">
                <a:latin typeface="+mj-lt"/>
              </a:rPr>
              <a:t>I was shipped of everything even the clothes to my back</a:t>
            </a:r>
            <a:r>
              <a:rPr lang="ar-SA" dirty="0">
                <a:latin typeface="+mj-lt"/>
              </a:rPr>
              <a:t>. </a:t>
            </a:r>
            <a:endParaRPr lang="fr-FR" dirty="0">
              <a:latin typeface="+mj-lt"/>
            </a:endParaRPr>
          </a:p>
          <a:p>
            <a:pPr algn="just" rtl="1"/>
            <a:r>
              <a:rPr lang="ar-SA" dirty="0">
                <a:latin typeface="+mj-lt"/>
              </a:rPr>
              <a:t>يبدو أن المؤلف كان يريد استخدام </a:t>
            </a:r>
            <a:r>
              <a:rPr lang="ar-SA" dirty="0" err="1">
                <a:latin typeface="+mj-lt"/>
              </a:rPr>
              <a:t>مصطلحح</a:t>
            </a:r>
            <a:r>
              <a:rPr lang="ar-SA" dirty="0">
                <a:latin typeface="+mj-lt"/>
              </a:rPr>
              <a:t> </a:t>
            </a:r>
            <a:r>
              <a:rPr lang="fr-FR" dirty="0" err="1">
                <a:latin typeface="+mj-lt"/>
              </a:rPr>
              <a:t>Striped</a:t>
            </a:r>
            <a:r>
              <a:rPr lang="ar-SA" dirty="0">
                <a:latin typeface="+mj-lt"/>
              </a:rPr>
              <a:t> أي "نزعت عني ملابسي" بدل كلمة </a:t>
            </a:r>
            <a:r>
              <a:rPr lang="fr-FR" dirty="0" err="1">
                <a:latin typeface="+mj-lt"/>
              </a:rPr>
              <a:t>Shipped</a:t>
            </a:r>
            <a:r>
              <a:rPr lang="ar-SA" dirty="0">
                <a:latin typeface="+mj-lt"/>
              </a:rPr>
              <a:t>.</a:t>
            </a:r>
            <a:endParaRPr lang="fr-FR" dirty="0">
              <a:latin typeface="+mj-lt"/>
            </a:endParaRPr>
          </a:p>
          <a:p>
            <a:pPr algn="just" rtl="1"/>
            <a:r>
              <a:rPr lang="ar-SA" dirty="0">
                <a:latin typeface="+mj-lt"/>
              </a:rPr>
              <a:t>- </a:t>
            </a:r>
            <a:r>
              <a:rPr lang="fr-FR" dirty="0">
                <a:latin typeface="+mj-lt"/>
              </a:rPr>
              <a:t>I </a:t>
            </a:r>
            <a:r>
              <a:rPr lang="fr-FR" dirty="0" err="1">
                <a:latin typeface="+mj-lt"/>
              </a:rPr>
              <a:t>think</a:t>
            </a:r>
            <a:r>
              <a:rPr lang="fr-FR" dirty="0">
                <a:latin typeface="+mj-lt"/>
              </a:rPr>
              <a:t> </a:t>
            </a:r>
            <a:r>
              <a:rPr lang="fr-FR" dirty="0" err="1">
                <a:latin typeface="+mj-lt"/>
              </a:rPr>
              <a:t>that</a:t>
            </a:r>
            <a:r>
              <a:rPr lang="fr-FR" dirty="0">
                <a:latin typeface="+mj-lt"/>
              </a:rPr>
              <a:t> all </a:t>
            </a:r>
            <a:r>
              <a:rPr lang="fr-FR" dirty="0" err="1">
                <a:latin typeface="+mj-lt"/>
              </a:rPr>
              <a:t>differences</a:t>
            </a:r>
            <a:r>
              <a:rPr lang="fr-FR" dirty="0">
                <a:latin typeface="+mj-lt"/>
              </a:rPr>
              <a:t> </a:t>
            </a:r>
            <a:r>
              <a:rPr lang="fr-FR" dirty="0" err="1">
                <a:latin typeface="+mj-lt"/>
              </a:rPr>
              <a:t>will</a:t>
            </a:r>
            <a:r>
              <a:rPr lang="fr-FR" dirty="0">
                <a:latin typeface="+mj-lt"/>
              </a:rPr>
              <a:t> </a:t>
            </a:r>
            <a:r>
              <a:rPr lang="fr-FR" dirty="0" err="1">
                <a:latin typeface="+mj-lt"/>
              </a:rPr>
              <a:t>be</a:t>
            </a:r>
            <a:r>
              <a:rPr lang="fr-FR" dirty="0">
                <a:latin typeface="+mj-lt"/>
              </a:rPr>
              <a:t> </a:t>
            </a:r>
            <a:r>
              <a:rPr lang="fr-FR" dirty="0" err="1">
                <a:latin typeface="+mj-lt"/>
              </a:rPr>
              <a:t>adjusted</a:t>
            </a:r>
            <a:r>
              <a:rPr lang="fr-FR" dirty="0">
                <a:latin typeface="+mj-lt"/>
              </a:rPr>
              <a:t> </a:t>
            </a:r>
            <a:r>
              <a:rPr lang="fr-FR" dirty="0" err="1">
                <a:latin typeface="+mj-lt"/>
              </a:rPr>
              <a:t>between</a:t>
            </a:r>
            <a:r>
              <a:rPr lang="fr-FR" dirty="0">
                <a:latin typeface="+mj-lt"/>
              </a:rPr>
              <a:t> G. B. &amp; American, </a:t>
            </a:r>
            <a:r>
              <a:rPr lang="fr-FR" dirty="0" err="1">
                <a:latin typeface="+mj-lt"/>
              </a:rPr>
              <a:t>Shoulf</a:t>
            </a:r>
            <a:r>
              <a:rPr lang="fr-FR" dirty="0">
                <a:latin typeface="+mj-lt"/>
              </a:rPr>
              <a:t> </a:t>
            </a:r>
            <a:r>
              <a:rPr lang="fr-FR" dirty="0" err="1">
                <a:latin typeface="+mj-lt"/>
              </a:rPr>
              <a:t>they</a:t>
            </a:r>
            <a:r>
              <a:rPr lang="fr-FR" dirty="0">
                <a:latin typeface="+mj-lt"/>
              </a:rPr>
              <a:t> not</a:t>
            </a:r>
            <a:r>
              <a:rPr lang="ar-SA" dirty="0">
                <a:latin typeface="+mj-lt"/>
              </a:rPr>
              <a:t> [</a:t>
            </a:r>
            <a:r>
              <a:rPr lang="ar-SA" b="1" dirty="0">
                <a:latin typeface="+mj-lt"/>
              </a:rPr>
              <a:t>غير واضحة</a:t>
            </a:r>
            <a:r>
              <a:rPr lang="ar-SA" dirty="0">
                <a:latin typeface="+mj-lt"/>
              </a:rPr>
              <a:t>] </a:t>
            </a:r>
            <a:r>
              <a:rPr lang="fr-FR" dirty="0">
                <a:latin typeface="+mj-lt"/>
              </a:rPr>
              <a:t>not let me</a:t>
            </a:r>
            <a:r>
              <a:rPr lang="ar-SA" dirty="0">
                <a:latin typeface="+mj-lt"/>
              </a:rPr>
              <a:t> [</a:t>
            </a:r>
            <a:r>
              <a:rPr lang="ar-SA" b="1" dirty="0">
                <a:latin typeface="+mj-lt"/>
              </a:rPr>
              <a:t>غير واضحة</a:t>
            </a:r>
            <a:r>
              <a:rPr lang="ar-SA" dirty="0">
                <a:latin typeface="+mj-lt"/>
              </a:rPr>
              <a:t>] </a:t>
            </a:r>
            <a:r>
              <a:rPr lang="fr-FR" dirty="0">
                <a:latin typeface="Lotus Linotype" pitchFamily="2" charset="-78"/>
                <a:cs typeface="Lotus Linotype" pitchFamily="2" charset="-78"/>
              </a:rPr>
              <a:t>a Slave in </a:t>
            </a:r>
            <a:r>
              <a:rPr lang="fr-FR" dirty="0" err="1">
                <a:latin typeface="Lotus Linotype" pitchFamily="2" charset="-78"/>
                <a:cs typeface="Lotus Linotype" pitchFamily="2" charset="-78"/>
              </a:rPr>
              <a:t>Algiers</a:t>
            </a:r>
            <a:r>
              <a:rPr lang="ar-SA" dirty="0">
                <a:latin typeface="Lotus Linotype" pitchFamily="2" charset="-78"/>
                <a:cs typeface="Lotus Linotype" pitchFamily="2" charset="-78"/>
              </a:rPr>
              <a:t>.</a:t>
            </a:r>
            <a:endParaRPr lang="fr-FR"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785794"/>
            <a:ext cx="8534400" cy="758952"/>
          </a:xfrm>
        </p:spPr>
        <p:txBody>
          <a:bodyPr>
            <a:noAutofit/>
          </a:bodyPr>
          <a:lstStyle/>
          <a:p>
            <a:r>
              <a:rPr lang="ar-SA" sz="4000" b="1" dirty="0">
                <a:latin typeface="Lotus Linotype" pitchFamily="2" charset="-78"/>
                <a:cs typeface="Lotus Linotype" pitchFamily="2" charset="-78"/>
              </a:rPr>
              <a:t>2- النقد السلبي: </a:t>
            </a:r>
            <a:br>
              <a:rPr lang="fr-FR" sz="4000" dirty="0">
                <a:latin typeface="Lotus Linotype" pitchFamily="2" charset="-78"/>
                <a:cs typeface="Lotus Linotype" pitchFamily="2" charset="-78"/>
              </a:rPr>
            </a:br>
            <a:endParaRPr lang="fr-FR" sz="4000" dirty="0">
              <a:latin typeface="Lotus Linotype" pitchFamily="2" charset="-78"/>
              <a:cs typeface="Lotus Linotype" pitchFamily="2" charset="-78"/>
            </a:endParaRPr>
          </a:p>
        </p:txBody>
      </p:sp>
      <p:sp>
        <p:nvSpPr>
          <p:cNvPr id="3" name="Espace réservé du contenu 2"/>
          <p:cNvSpPr>
            <a:spLocks noGrp="1"/>
          </p:cNvSpPr>
          <p:nvPr>
            <p:ph sz="quarter" idx="1"/>
          </p:nvPr>
        </p:nvSpPr>
        <p:spPr/>
        <p:txBody>
          <a:bodyPr>
            <a:normAutofit fontScale="92500" lnSpcReduction="20000"/>
          </a:bodyPr>
          <a:lstStyle/>
          <a:p>
            <a:pPr algn="just" rtl="1"/>
            <a:r>
              <a:rPr lang="ar-DZ" dirty="0">
                <a:latin typeface="Lotus Linotype" pitchFamily="2" charset="-78"/>
                <a:cs typeface="Lotus Linotype" pitchFamily="2" charset="-78"/>
              </a:rPr>
              <a:t>1- </a:t>
            </a:r>
            <a:r>
              <a:rPr lang="ar-SA" dirty="0">
                <a:latin typeface="Lotus Linotype" pitchFamily="2" charset="-78"/>
                <a:cs typeface="Lotus Linotype" pitchFamily="2" charset="-78"/>
              </a:rPr>
              <a:t>لقد شهد الفترة الحديثة وقوع الكثير من السفن بسبب أخطاء تقنية نتيجة هبوب رياح أو عواصف تمنع القباطنة من التحكم بالسفن بالشكل اللازم، ما يؤدي في الكثير من الأحيان إلى تحطم السفن على السواحل أو وقوعها في يد </a:t>
            </a:r>
            <a:r>
              <a:rPr lang="ar-SA" dirty="0" err="1">
                <a:latin typeface="Lotus Linotype" pitchFamily="2" charset="-78"/>
                <a:cs typeface="Lotus Linotype" pitchFamily="2" charset="-78"/>
              </a:rPr>
              <a:t>الرياس</a:t>
            </a:r>
            <a:r>
              <a:rPr lang="ar-SA" dirty="0">
                <a:latin typeface="Lotus Linotype" pitchFamily="2" charset="-78"/>
                <a:cs typeface="Lotus Linotype" pitchFamily="2" charset="-78"/>
              </a:rPr>
              <a:t> الجزائريين، "كما وقع لسفينة الآنسة بورك التي تحطّمت سفينتهم على سواحل </a:t>
            </a:r>
            <a:r>
              <a:rPr lang="ar-SA" dirty="0" err="1">
                <a:latin typeface="Lotus Linotype" pitchFamily="2" charset="-78"/>
                <a:cs typeface="Lotus Linotype" pitchFamily="2" charset="-78"/>
              </a:rPr>
              <a:t>جيجل</a:t>
            </a:r>
            <a:r>
              <a:rPr lang="ar-SA" dirty="0">
                <a:latin typeface="Lotus Linotype" pitchFamily="2" charset="-78"/>
                <a:cs typeface="Lotus Linotype" pitchFamily="2" charset="-78"/>
              </a:rPr>
              <a:t> نتيجة العاصفة، واقتيدت رفقة الناجين أسيرة إلى جبال </a:t>
            </a:r>
            <a:r>
              <a:rPr lang="ar-SA" dirty="0" err="1">
                <a:latin typeface="Lotus Linotype" pitchFamily="2" charset="-78"/>
                <a:cs typeface="Lotus Linotype" pitchFamily="2" charset="-78"/>
              </a:rPr>
              <a:t>كوكو</a:t>
            </a:r>
            <a:r>
              <a:rPr lang="ar-SA" dirty="0">
                <a:latin typeface="Lotus Linotype" pitchFamily="2" charset="-78"/>
                <a:cs typeface="Lotus Linotype" pitchFamily="2" charset="-78"/>
              </a:rPr>
              <a:t>"، ونفس الأمر وقع مع </a:t>
            </a:r>
            <a:r>
              <a:rPr lang="ar-SA" dirty="0" err="1">
                <a:latin typeface="Lotus Linotype" pitchFamily="2" charset="-78"/>
                <a:cs typeface="Lotus Linotype" pitchFamily="2" charset="-78"/>
              </a:rPr>
              <a:t>هاسليتون</a:t>
            </a:r>
            <a:r>
              <a:rPr lang="ar-SA" dirty="0">
                <a:latin typeface="Lotus Linotype" pitchFamily="2" charset="-78"/>
                <a:cs typeface="Lotus Linotype" pitchFamily="2" charset="-78"/>
              </a:rPr>
              <a:t> حيث أدت الرياح المعاكسة إلى سحب سفينتهم نحو خليج </a:t>
            </a:r>
            <a:r>
              <a:rPr lang="ar-SA" dirty="0" err="1">
                <a:latin typeface="Lotus Linotype" pitchFamily="2" charset="-78"/>
                <a:cs typeface="Lotus Linotype" pitchFamily="2" charset="-78"/>
              </a:rPr>
              <a:t>ليبانتو</a:t>
            </a:r>
            <a:r>
              <a:rPr lang="ar-SA" dirty="0">
                <a:latin typeface="Lotus Linotype" pitchFamily="2" charset="-78"/>
                <a:cs typeface="Lotus Linotype" pitchFamily="2" charset="-78"/>
              </a:rPr>
              <a:t>، فسهلّ ذلك عملية استيلاء الجزائريين عليها</a:t>
            </a:r>
            <a:r>
              <a:rPr lang="ar-DZ" dirty="0">
                <a:latin typeface="Lotus Linotype" pitchFamily="2" charset="-78"/>
                <a:cs typeface="Lotus Linotype" pitchFamily="2" charset="-78"/>
              </a:rPr>
              <a:t>.</a:t>
            </a:r>
            <a:endParaRPr lang="fr-FR" dirty="0">
              <a:latin typeface="Lotus Linotype" pitchFamily="2" charset="-78"/>
              <a:cs typeface="Lotus Linotype" pitchFamily="2" charset="-78"/>
            </a:endParaRPr>
          </a:p>
          <a:p>
            <a:pPr algn="just" rtl="1"/>
            <a:r>
              <a:rPr lang="ar-SA" dirty="0"/>
              <a:t> ويشتد بنا الأسى حين نرى المؤلف وهو يصف الجزائريين قائلا: "لقد سقطت في أيدي هؤلاء السحرة"، يقصد "بالسحرة" الجزائريين، والحقيقة أنّ مثل هذه المصطلحات قدر تكررت بشكل تراكمي في الأعمال الغربية طيلة ثلاثة قرون من التواجد العثماني في الجزائر، "فيعتبر </a:t>
            </a:r>
            <a:r>
              <a:rPr lang="ar-SA" dirty="0" err="1"/>
              <a:t>شيكسبير</a:t>
            </a:r>
            <a:r>
              <a:rPr lang="ar-SA" dirty="0"/>
              <a:t> في مسرحيته العاصفة أن الجزائر هي بلد السحرة والمشعوذين" في حين يذكر </a:t>
            </a:r>
            <a:r>
              <a:rPr lang="ar-SA" dirty="0" err="1"/>
              <a:t>هوكلايت</a:t>
            </a:r>
            <a:r>
              <a:rPr lang="ar-SA" dirty="0"/>
              <a:t> في عمله الرحلات الأساسية "أن الجزائر هي مسكن الشياطين"، في الوقت الذي كتبت فيه إحدى الجرائد سنة 1609م "أن المسلمون هم أبناء الشياطين”</a:t>
            </a:r>
            <a:r>
              <a:rPr lang="ar-DZ" dirty="0"/>
              <a:t>.</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45</TotalTime>
  <Words>1782</Words>
  <Application>Microsoft Office PowerPoint</Application>
  <PresentationFormat>On-screen Show (4:3)</PresentationFormat>
  <Paragraphs>68</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Georgia</vt:lpstr>
      <vt:lpstr>Lotus Linotype</vt:lpstr>
      <vt:lpstr>Wingdings</vt:lpstr>
      <vt:lpstr>Wingdings 2</vt:lpstr>
      <vt:lpstr>Civil</vt:lpstr>
      <vt:lpstr>المحاضرة الثانية رسالة جورج سميث إلى إيدوارد فيتيبلان سنة 1812م. </vt:lpstr>
      <vt:lpstr>  النص: نسخة من رسالة ترجع للقبطان جورج سميث. إ- من سالم، ماساتشوستس. </vt:lpstr>
      <vt:lpstr>السياق التاريخي</vt:lpstr>
      <vt:lpstr>التحليل الظاهري</vt:lpstr>
      <vt:lpstr>التعريف بصاحب النص: </vt:lpstr>
      <vt:lpstr>شرح المصطلحات  </vt:lpstr>
      <vt:lpstr>PowerPoint Presentation</vt:lpstr>
      <vt:lpstr>  2- النقد الباطني:  النقد الظاهري: </vt:lpstr>
      <vt:lpstr>2- النقد السلبي:  </vt:lpstr>
      <vt:lpstr>PowerPoint Presentation</vt:lpstr>
      <vt:lpstr>الفقرة الثالثة</vt:lpstr>
      <vt:lpstr>الفقرة الرابعة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رسالة جورج سميث إلى إيدوارد فيتيبلان سنة 1812م.</dc:title>
  <dc:creator>khaled</dc:creator>
  <cp:lastModifiedBy>Office User</cp:lastModifiedBy>
  <cp:revision>5</cp:revision>
  <dcterms:created xsi:type="dcterms:W3CDTF">2023-10-12T08:49:14Z</dcterms:created>
  <dcterms:modified xsi:type="dcterms:W3CDTF">2023-10-12T09:39:26Z</dcterms:modified>
</cp:coreProperties>
</file>