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4238E-A00E-4A97-BAF1-A5774141C0F0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6E160-27F2-468F-93D9-5E14B7CD5CC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1538" y="214290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TD/TP3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solution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quations diff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rentielles)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7143768" y="1571612"/>
            <a:ext cx="1543050" cy="2552715"/>
            <a:chOff x="7215206" y="1928802"/>
            <a:chExt cx="1543050" cy="2552715"/>
          </a:xfrm>
        </p:grpSpPr>
        <p:pic>
          <p:nvPicPr>
            <p:cNvPr id="6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29520" y="4071942"/>
              <a:ext cx="1047750" cy="409575"/>
            </a:xfrm>
            <a:prstGeom prst="rect">
              <a:avLst/>
            </a:prstGeom>
            <a:noFill/>
          </p:spPr>
        </p:pic>
        <p:sp>
          <p:nvSpPr>
            <p:cNvPr id="7" name="Ellipse 6"/>
            <p:cNvSpPr/>
            <p:nvPr/>
          </p:nvSpPr>
          <p:spPr>
            <a:xfrm>
              <a:off x="7429520" y="2928934"/>
              <a:ext cx="214314" cy="28575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cxnSp>
          <p:nvCxnSpPr>
            <p:cNvPr id="8" name="Connecteur droit avec flèche 7"/>
            <p:cNvCxnSpPr>
              <a:stCxn id="7" idx="4"/>
            </p:cNvCxnSpPr>
            <p:nvPr/>
          </p:nvCxnSpPr>
          <p:spPr>
            <a:xfrm rot="16200000" flipH="1">
              <a:off x="7161627" y="3589735"/>
              <a:ext cx="785818" cy="357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>
              <a:stCxn id="7" idx="0"/>
            </p:cNvCxnSpPr>
            <p:nvPr/>
          </p:nvCxnSpPr>
          <p:spPr>
            <a:xfrm rot="16200000" flipV="1">
              <a:off x="7233066" y="2625322"/>
              <a:ext cx="571504" cy="357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15206" y="1928802"/>
              <a:ext cx="1543050" cy="409575"/>
            </a:xfrm>
            <a:prstGeom prst="rect">
              <a:avLst/>
            </a:prstGeom>
            <a:noFill/>
          </p:spPr>
        </p:pic>
      </p:grpSp>
      <p:pic>
        <p:nvPicPr>
          <p:cNvPr id="11" name="Image 10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500174"/>
            <a:ext cx="2428892" cy="714380"/>
          </a:xfrm>
          <a:prstGeom prst="rect">
            <a:avLst/>
          </a:prstGeom>
          <a:noFill/>
        </p:spPr>
      </p:pic>
      <p:pic>
        <p:nvPicPr>
          <p:cNvPr id="12" name="Image 11"/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786058"/>
            <a:ext cx="2000264" cy="7858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3143240" y="3000372"/>
            <a:ext cx="77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avec : </a:t>
            </a:r>
          </a:p>
        </p:txBody>
      </p:sp>
      <p:pic>
        <p:nvPicPr>
          <p:cNvPr id="14" name="Image 13"/>
          <p:cNvPicPr/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3000372"/>
            <a:ext cx="1143008" cy="500066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3786190"/>
            <a:ext cx="45720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k=0.0005, m=0.5 kg, g=9.81 ms</a:t>
            </a:r>
            <a:r>
              <a:rPr kumimoji="0" lang="fr-FR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-2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(t=0, v=0)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8596" y="4214818"/>
            <a:ext cx="22145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Solution analytique:</a:t>
            </a:r>
            <a:r>
              <a:rPr lang="fr-FR" b="1" u="sng" dirty="0">
                <a:solidFill>
                  <a:srgbClr val="0070C0"/>
                </a:solidFill>
              </a:rPr>
              <a:t> </a:t>
            </a:r>
          </a:p>
        </p:txBody>
      </p:sp>
      <p:pic>
        <p:nvPicPr>
          <p:cNvPr id="17" name="Image 16"/>
          <p:cNvPicPr/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4143380"/>
            <a:ext cx="2428892" cy="928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8" name="Rectangle 17"/>
          <p:cNvSpPr/>
          <p:nvPr/>
        </p:nvSpPr>
        <p:spPr>
          <a:xfrm>
            <a:off x="428596" y="5643578"/>
            <a:ext cx="2182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solidFill>
                  <a:srgbClr val="0070C0"/>
                </a:solidFill>
              </a:rPr>
              <a:t>solution </a:t>
            </a:r>
            <a:r>
              <a:rPr lang="fr-FR" b="1" u="sng" dirty="0" smtClean="0">
                <a:solidFill>
                  <a:srgbClr val="0070C0"/>
                </a:solidFill>
              </a:rPr>
              <a:t>numérique: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19" name="Picture 1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5429264"/>
            <a:ext cx="3000396" cy="7524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cxnSp>
        <p:nvCxnSpPr>
          <p:cNvPr id="20" name="Connecteur droit avec flèche 19"/>
          <p:cNvCxnSpPr/>
          <p:nvPr/>
        </p:nvCxnSpPr>
        <p:spPr>
          <a:xfrm>
            <a:off x="3357554" y="192880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643050"/>
            <a:ext cx="1571636" cy="5623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cxnSp>
        <p:nvCxnSpPr>
          <p:cNvPr id="28" name="Connecteur droit avec flèche 27"/>
          <p:cNvCxnSpPr/>
          <p:nvPr/>
        </p:nvCxnSpPr>
        <p:spPr>
          <a:xfrm rot="16200000" flipH="1">
            <a:off x="4536281" y="3750471"/>
            <a:ext cx="314327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5500702"/>
            <a:ext cx="2643206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3042" y="71414"/>
            <a:ext cx="521495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               </a:t>
            </a:r>
            <a:r>
              <a:rPr lang="fr-FR" sz="1600" dirty="0" smtClean="0"/>
              <a:t>program </a:t>
            </a:r>
            <a:r>
              <a:rPr lang="fr-FR" sz="1600" dirty="0" err="1" smtClean="0"/>
              <a:t>chutelibre</a:t>
            </a:r>
            <a:endParaRPr lang="fr-FR" sz="1600" dirty="0" smtClean="0"/>
          </a:p>
          <a:p>
            <a:r>
              <a:rPr lang="fr-FR" sz="1600" dirty="0" smtClean="0"/>
              <a:t>                open(1,file='resdiff.dat')</a:t>
            </a:r>
          </a:p>
          <a:p>
            <a:r>
              <a:rPr lang="fr-FR" sz="1600" dirty="0" smtClean="0"/>
              <a:t>                 </a:t>
            </a:r>
            <a:r>
              <a:rPr lang="fr-FR" sz="1600" dirty="0" err="1" smtClean="0"/>
              <a:t>xk</a:t>
            </a:r>
            <a:r>
              <a:rPr lang="fr-FR" sz="1600" dirty="0" smtClean="0"/>
              <a:t>=0.0005</a:t>
            </a:r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xm</a:t>
            </a:r>
            <a:r>
              <a:rPr lang="fr-FR" sz="1600" dirty="0" smtClean="0"/>
              <a:t>=0.5</a:t>
            </a:r>
          </a:p>
          <a:p>
            <a:r>
              <a:rPr lang="fr-FR" sz="1600" dirty="0" smtClean="0"/>
              <a:t>	g=9.81</a:t>
            </a:r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tmin</a:t>
            </a:r>
            <a:r>
              <a:rPr lang="fr-FR" sz="1600" dirty="0" smtClean="0"/>
              <a:t>=0.0</a:t>
            </a:r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tmax</a:t>
            </a:r>
            <a:r>
              <a:rPr lang="fr-FR" sz="1600" dirty="0" smtClean="0"/>
              <a:t>=50</a:t>
            </a:r>
          </a:p>
          <a:p>
            <a:r>
              <a:rPr lang="fr-FR" sz="1600" dirty="0" smtClean="0"/>
              <a:t>	n=25</a:t>
            </a:r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deltat</a:t>
            </a:r>
            <a:r>
              <a:rPr lang="fr-FR" sz="1600" dirty="0" smtClean="0"/>
              <a:t>=2</a:t>
            </a:r>
          </a:p>
          <a:p>
            <a:r>
              <a:rPr lang="fr-FR" sz="1600" dirty="0" smtClean="0"/>
              <a:t>	t=</a:t>
            </a:r>
            <a:r>
              <a:rPr lang="fr-FR" sz="1600" dirty="0" err="1" smtClean="0"/>
              <a:t>tmin</a:t>
            </a:r>
            <a:endParaRPr lang="fr-FR" sz="1600" dirty="0" smtClean="0"/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vl</a:t>
            </a:r>
            <a:r>
              <a:rPr lang="fr-FR" sz="1600" dirty="0" smtClean="0"/>
              <a:t>=</a:t>
            </a:r>
            <a:r>
              <a:rPr lang="fr-FR" sz="1600" dirty="0" err="1" smtClean="0"/>
              <a:t>sqrt</a:t>
            </a:r>
            <a:r>
              <a:rPr lang="fr-FR" sz="1600" dirty="0" smtClean="0"/>
              <a:t>((</a:t>
            </a:r>
            <a:r>
              <a:rPr lang="fr-FR" sz="1600" dirty="0" err="1" smtClean="0"/>
              <a:t>xm</a:t>
            </a:r>
            <a:r>
              <a:rPr lang="fr-FR" sz="1600" dirty="0" smtClean="0"/>
              <a:t>*g)/</a:t>
            </a:r>
            <a:r>
              <a:rPr lang="fr-FR" sz="1600" dirty="0" err="1" smtClean="0"/>
              <a:t>xk</a:t>
            </a:r>
            <a:r>
              <a:rPr lang="fr-FR" sz="1600" dirty="0" smtClean="0"/>
              <a:t>)</a:t>
            </a:r>
          </a:p>
          <a:p>
            <a:r>
              <a:rPr lang="fr-FR" sz="1600" dirty="0" smtClean="0"/>
              <a:t>	v=0.0</a:t>
            </a:r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deriv</a:t>
            </a:r>
            <a:r>
              <a:rPr lang="fr-FR" sz="1600" dirty="0" smtClean="0"/>
              <a:t>=0</a:t>
            </a:r>
          </a:p>
          <a:p>
            <a:r>
              <a:rPr lang="fr-FR" sz="1600" dirty="0" smtClean="0"/>
              <a:t>                do 10 j=1,25</a:t>
            </a:r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vv</a:t>
            </a:r>
            <a:r>
              <a:rPr lang="fr-FR" sz="1600" dirty="0" smtClean="0"/>
              <a:t>=(v*v)/(</a:t>
            </a:r>
            <a:r>
              <a:rPr lang="fr-FR" sz="1600" dirty="0" err="1" smtClean="0"/>
              <a:t>vl</a:t>
            </a:r>
            <a:r>
              <a:rPr lang="fr-FR" sz="1600" dirty="0" smtClean="0"/>
              <a:t>*</a:t>
            </a:r>
            <a:r>
              <a:rPr lang="fr-FR" sz="1600" dirty="0" err="1" smtClean="0"/>
              <a:t>vl</a:t>
            </a:r>
            <a:r>
              <a:rPr lang="fr-FR" sz="1600" dirty="0" smtClean="0"/>
              <a:t>)</a:t>
            </a:r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deriv</a:t>
            </a:r>
            <a:r>
              <a:rPr lang="fr-FR" sz="1600" dirty="0" smtClean="0"/>
              <a:t>=g*(1-</a:t>
            </a:r>
            <a:r>
              <a:rPr lang="fr-FR" sz="1600" dirty="0" err="1" smtClean="0"/>
              <a:t>vv</a:t>
            </a:r>
            <a:r>
              <a:rPr lang="fr-FR" sz="1600" dirty="0" smtClean="0"/>
              <a:t>)</a:t>
            </a:r>
          </a:p>
          <a:p>
            <a:r>
              <a:rPr lang="fr-FR" sz="1600" dirty="0" smtClean="0"/>
              <a:t>	t=t+</a:t>
            </a:r>
            <a:r>
              <a:rPr lang="fr-FR" sz="1600" dirty="0" err="1" smtClean="0"/>
              <a:t>deltat</a:t>
            </a:r>
            <a:endParaRPr lang="fr-FR" sz="1600" dirty="0" smtClean="0"/>
          </a:p>
          <a:p>
            <a:r>
              <a:rPr lang="fr-FR" sz="1600" dirty="0" smtClean="0"/>
              <a:t>	v=v+(</a:t>
            </a:r>
            <a:r>
              <a:rPr lang="fr-FR" sz="1600" dirty="0" err="1" smtClean="0"/>
              <a:t>deriv</a:t>
            </a:r>
            <a:r>
              <a:rPr lang="fr-FR" sz="1600" dirty="0" smtClean="0"/>
              <a:t>*</a:t>
            </a:r>
            <a:r>
              <a:rPr lang="fr-FR" sz="1600" dirty="0" err="1" smtClean="0"/>
              <a:t>deltat</a:t>
            </a:r>
            <a:r>
              <a:rPr lang="fr-FR" sz="1600" dirty="0" smtClean="0"/>
              <a:t>)</a:t>
            </a:r>
          </a:p>
          <a:p>
            <a:r>
              <a:rPr lang="fr-FR" sz="1600" dirty="0" smtClean="0"/>
              <a:t>	term1=</a:t>
            </a:r>
            <a:r>
              <a:rPr lang="fr-FR" sz="1600" dirty="0" err="1" smtClean="0"/>
              <a:t>exp</a:t>
            </a:r>
            <a:r>
              <a:rPr lang="fr-FR" sz="1600" dirty="0" smtClean="0"/>
              <a:t>(2*g*t/</a:t>
            </a:r>
            <a:r>
              <a:rPr lang="fr-FR" sz="1600" dirty="0" err="1" smtClean="0"/>
              <a:t>vl</a:t>
            </a:r>
            <a:r>
              <a:rPr lang="fr-FR" sz="1600" dirty="0" smtClean="0"/>
              <a:t>)-1</a:t>
            </a:r>
          </a:p>
          <a:p>
            <a:r>
              <a:rPr lang="fr-FR" sz="1600" dirty="0" smtClean="0"/>
              <a:t>                term2=</a:t>
            </a:r>
            <a:r>
              <a:rPr lang="fr-FR" sz="1600" dirty="0" err="1" smtClean="0"/>
              <a:t>exp</a:t>
            </a:r>
            <a:r>
              <a:rPr lang="fr-FR" sz="1600" dirty="0" smtClean="0"/>
              <a:t>(2*g*t/</a:t>
            </a:r>
            <a:r>
              <a:rPr lang="fr-FR" sz="1600" dirty="0" err="1" smtClean="0"/>
              <a:t>vl</a:t>
            </a:r>
            <a:r>
              <a:rPr lang="fr-FR" sz="1600" dirty="0" smtClean="0"/>
              <a:t>)+1</a:t>
            </a:r>
          </a:p>
          <a:p>
            <a:r>
              <a:rPr lang="fr-FR" sz="1600" dirty="0"/>
              <a:t> </a:t>
            </a:r>
            <a:r>
              <a:rPr lang="fr-FR" sz="1600" dirty="0" smtClean="0"/>
              <a:t>              </a:t>
            </a:r>
            <a:r>
              <a:rPr lang="fr-FR" sz="1600" dirty="0" err="1" smtClean="0"/>
              <a:t>vanal</a:t>
            </a:r>
            <a:r>
              <a:rPr lang="fr-FR" sz="1600" dirty="0" smtClean="0"/>
              <a:t>=</a:t>
            </a:r>
            <a:r>
              <a:rPr lang="fr-FR" sz="1600" dirty="0" err="1" smtClean="0"/>
              <a:t>vl</a:t>
            </a:r>
            <a:r>
              <a:rPr lang="fr-FR" sz="1600" dirty="0" smtClean="0"/>
              <a:t>*(term1/term2)</a:t>
            </a:r>
          </a:p>
          <a:p>
            <a:r>
              <a:rPr lang="fr-FR" sz="1600" dirty="0"/>
              <a:t> </a:t>
            </a:r>
            <a:r>
              <a:rPr lang="fr-FR" sz="1600" dirty="0" smtClean="0"/>
              <a:t>               </a:t>
            </a:r>
            <a:r>
              <a:rPr lang="fr-FR" sz="1600" dirty="0" err="1" smtClean="0"/>
              <a:t>write</a:t>
            </a:r>
            <a:r>
              <a:rPr lang="fr-FR" sz="1600" dirty="0" smtClean="0"/>
              <a:t>(*,*)</a:t>
            </a:r>
            <a:r>
              <a:rPr lang="fr-FR" sz="1600" dirty="0" err="1" smtClean="0"/>
              <a:t>t,v,vanal</a:t>
            </a:r>
            <a:endParaRPr lang="fr-FR" sz="1600" dirty="0" smtClean="0"/>
          </a:p>
          <a:p>
            <a:r>
              <a:rPr lang="fr-FR" sz="1600" dirty="0" smtClean="0"/>
              <a:t>	</a:t>
            </a:r>
            <a:r>
              <a:rPr lang="fr-FR" sz="1600" dirty="0" err="1" smtClean="0"/>
              <a:t>write</a:t>
            </a:r>
            <a:r>
              <a:rPr lang="fr-FR" sz="1600" dirty="0" smtClean="0"/>
              <a:t>(1,*)</a:t>
            </a:r>
            <a:r>
              <a:rPr lang="fr-FR" sz="1600" dirty="0" err="1" smtClean="0"/>
              <a:t>t,v,vanal</a:t>
            </a:r>
            <a:endParaRPr lang="fr-FR" sz="1600" dirty="0" smtClean="0"/>
          </a:p>
          <a:p>
            <a:r>
              <a:rPr lang="fr-FR" sz="1600" dirty="0" smtClean="0"/>
              <a:t> 10           continue</a:t>
            </a:r>
          </a:p>
          <a:p>
            <a:r>
              <a:rPr lang="fr-FR" sz="1600" dirty="0" smtClean="0"/>
              <a:t>                stop</a:t>
            </a:r>
          </a:p>
          <a:p>
            <a:r>
              <a:rPr lang="fr-FR" sz="1600" dirty="0" smtClean="0"/>
              <a:t>	end</a:t>
            </a:r>
            <a:endParaRPr lang="fr-FR" sz="1600" dirty="0"/>
          </a:p>
        </p:txBody>
      </p:sp>
      <p:sp>
        <p:nvSpPr>
          <p:cNvPr id="3" name="Rectangle 2"/>
          <p:cNvSpPr/>
          <p:nvPr/>
        </p:nvSpPr>
        <p:spPr>
          <a:xfrm>
            <a:off x="2214546" y="214290"/>
            <a:ext cx="45719" cy="628654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1428736"/>
            <a:ext cx="2643206" cy="714380"/>
          </a:xfrm>
          <a:prstGeom prst="rect">
            <a:avLst/>
          </a:prstGeom>
          <a:noFill/>
        </p:spPr>
      </p:pic>
      <p:cxnSp>
        <p:nvCxnSpPr>
          <p:cNvPr id="6" name="Connecteur droit 5"/>
          <p:cNvCxnSpPr/>
          <p:nvPr/>
        </p:nvCxnSpPr>
        <p:spPr>
          <a:xfrm rot="5400000">
            <a:off x="2643198" y="3429000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37</Words>
  <Application>Microsoft Office PowerPoint</Application>
  <PresentationFormat>Affichage à l'écran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25</cp:revision>
  <dcterms:created xsi:type="dcterms:W3CDTF">2011-10-31T08:09:42Z</dcterms:created>
  <dcterms:modified xsi:type="dcterms:W3CDTF">2019-11-14T19:06:52Z</dcterms:modified>
</cp:coreProperties>
</file>