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2" r:id="rId3"/>
    <p:sldId id="257" r:id="rId4"/>
    <p:sldId id="274" r:id="rId5"/>
    <p:sldId id="258" r:id="rId6"/>
    <p:sldId id="277" r:id="rId7"/>
    <p:sldId id="276" r:id="rId8"/>
    <p:sldId id="260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6D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6" y="2404534"/>
            <a:ext cx="7896909" cy="1646302"/>
          </a:xfrm>
        </p:spPr>
        <p:txBody>
          <a:bodyPr/>
          <a:lstStyle/>
          <a:p>
            <a:r>
              <a:rPr lang="fr-FR" dirty="0"/>
              <a:t>Reviewing the Literature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Lecture 0</a:t>
            </a:r>
            <a:r>
              <a:rPr lang="en-US" dirty="0"/>
              <a:t>3</a:t>
            </a:r>
            <a:endParaRPr lang="fr-F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183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A94AD94-40F6-493C-92CC-8768FC8F9821}"/>
              </a:ext>
            </a:extLst>
          </p:cNvPr>
          <p:cNvSpPr/>
          <p:nvPr/>
        </p:nvSpPr>
        <p:spPr>
          <a:xfrm>
            <a:off x="1256144" y="1739084"/>
            <a:ext cx="806334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6000" dirty="0">
                <a:solidFill>
                  <a:srgbClr val="286D9F"/>
                </a:solidFill>
                <a:ea typeface="+mj-ea"/>
              </a:rPr>
              <a:t>"</a:t>
            </a:r>
            <a:r>
              <a:rPr lang="en-US" sz="6000" dirty="0">
                <a:solidFill>
                  <a:srgbClr val="286D9F"/>
                </a:solidFill>
                <a:ea typeface="+mj-ea"/>
              </a:rPr>
              <a:t>If I have seen further it is by standing on the shoulders of giants.</a:t>
            </a:r>
            <a:r>
              <a:rPr lang="ar-DZ" sz="6000" dirty="0">
                <a:solidFill>
                  <a:srgbClr val="286D9F"/>
                </a:solidFill>
              </a:rPr>
              <a:t> "</a:t>
            </a:r>
            <a:endParaRPr lang="en-US" sz="6000" dirty="0">
              <a:solidFill>
                <a:srgbClr val="286D9F"/>
              </a:solidFill>
              <a:ea typeface="+mj-ea"/>
            </a:endParaRPr>
          </a:p>
          <a:p>
            <a:r>
              <a:rPr lang="en-US" dirty="0"/>
              <a:t>Sir Isaac Newton (1642–1727)</a:t>
            </a:r>
          </a:p>
        </p:txBody>
      </p:sp>
    </p:spTree>
    <p:extLst>
      <p:ext uri="{BB962C8B-B14F-4D97-AF65-F5344CB8AC3E}">
        <p14:creationId xmlns:p14="http://schemas.microsoft.com/office/powerpoint/2010/main" val="1634396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 </a:t>
            </a:r>
            <a:r>
              <a:rPr lang="en-US" b="1" dirty="0"/>
              <a:t>What is a literature review?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algn="just"/>
            <a:r>
              <a:rPr lang="en-US" dirty="0"/>
              <a:t>A literature review is a piece of academic writing demonstrating knowledge and understanding of the academic literature on a specific topic placed in context.  A literature review also includes </a:t>
            </a:r>
            <a:r>
              <a:rPr lang="en-US" dirty="0">
                <a:highlight>
                  <a:srgbClr val="00FFFF"/>
                </a:highlight>
              </a:rPr>
              <a:t>a critical evaluation </a:t>
            </a:r>
            <a:r>
              <a:rPr lang="en-US" dirty="0"/>
              <a:t>of the material; this is why it is called a literature review rather than a literature report. It is a </a:t>
            </a:r>
            <a:r>
              <a:rPr lang="en-US" dirty="0">
                <a:highlight>
                  <a:srgbClr val="00FFFF"/>
                </a:highlight>
              </a:rPr>
              <a:t>process of reviewing </a:t>
            </a:r>
            <a:r>
              <a:rPr lang="en-US" dirty="0"/>
              <a:t>the literature, as well as a </a:t>
            </a:r>
            <a:r>
              <a:rPr lang="en-US" dirty="0">
                <a:highlight>
                  <a:srgbClr val="00FFFF"/>
                </a:highlight>
              </a:rPr>
              <a:t>form of writing</a:t>
            </a:r>
            <a:r>
              <a:rPr lang="en-US" dirty="0"/>
              <a:t>.</a:t>
            </a:r>
            <a:endParaRPr lang="ar-DZ" dirty="0"/>
          </a:p>
          <a:p>
            <a:pPr marL="0" indent="0" algn="just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ar-DZ" sz="2400" dirty="0">
                <a:solidFill>
                  <a:srgbClr val="FF0000"/>
                </a:solidFill>
                <a:latin typeface="Berlin Sans FB Demi" panose="020E0802020502020306" pitchFamily="34" charset="0"/>
              </a:rPr>
              <a:t>"</a:t>
            </a:r>
            <a:r>
              <a:rPr lang="en-US" sz="2400" dirty="0">
                <a:solidFill>
                  <a:srgbClr val="FF0000"/>
                </a:solidFill>
                <a:latin typeface="Berlin Sans FB Demi" panose="020E0802020502020306" pitchFamily="34" charset="0"/>
              </a:rPr>
              <a:t>…your task is to build an argument, not a library.</a:t>
            </a:r>
            <a:r>
              <a:rPr lang="ar-DZ" sz="2400" dirty="0">
                <a:solidFill>
                  <a:srgbClr val="FF0000"/>
                </a:solidFill>
                <a:latin typeface="Berlin Sans FB Demi" panose="020E0802020502020306" pitchFamily="34" charset="0"/>
              </a:rPr>
              <a:t> "</a:t>
            </a:r>
          </a:p>
          <a:p>
            <a:pPr marL="0" indent="0">
              <a:buNone/>
            </a:pPr>
            <a:r>
              <a:rPr lang="en-US" i="1" dirty="0" err="1"/>
              <a:t>Rudestam</a:t>
            </a:r>
            <a:r>
              <a:rPr lang="en-US" i="1" dirty="0"/>
              <a:t>, K.E. and Newton, R.R. (1992)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07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 </a:t>
            </a:r>
            <a:r>
              <a:rPr lang="en-US" b="1" dirty="0"/>
              <a:t> it is good practice to: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algn="just"/>
            <a:r>
              <a:rPr lang="en-US" dirty="0" err="1"/>
              <a:t>summarise</a:t>
            </a:r>
            <a:r>
              <a:rPr lang="en-US" dirty="0"/>
              <a:t> and </a:t>
            </a:r>
            <a:r>
              <a:rPr lang="en-US" dirty="0" err="1"/>
              <a:t>analyse</a:t>
            </a:r>
            <a:r>
              <a:rPr lang="en-US" dirty="0"/>
              <a:t> previous research and theories;</a:t>
            </a:r>
          </a:p>
          <a:p>
            <a:pPr algn="just"/>
            <a:r>
              <a:rPr lang="en-US" dirty="0"/>
              <a:t>    identify areas of controversy;</a:t>
            </a:r>
          </a:p>
          <a:p>
            <a:pPr algn="just"/>
            <a:r>
              <a:rPr lang="en-US" dirty="0"/>
              <a:t>    highlight any gaps that may exist in research to date.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30767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285" y="785371"/>
            <a:ext cx="7023139" cy="1278466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US" sz="3600" b="1" dirty="0"/>
              <a:t>THE ROLE OF RELATED LITERATURE</a:t>
            </a:r>
            <a:r>
              <a:rPr lang="ar-DZ" sz="3600" b="1" dirty="0"/>
              <a:t> </a:t>
            </a:r>
            <a:r>
              <a:rPr lang="en-US" sz="3600" b="1" dirty="0"/>
              <a:t>IN </a:t>
            </a:r>
            <a:r>
              <a:rPr lang="en-US" sz="3600" b="1" dirty="0">
                <a:solidFill>
                  <a:srgbClr val="FF0000"/>
                </a:solidFill>
              </a:rPr>
              <a:t>QUANTITATIVE</a:t>
            </a:r>
            <a:r>
              <a:rPr lang="en-US" sz="3600" b="1" dirty="0"/>
              <a:t> RESEARCH</a:t>
            </a:r>
            <a:r>
              <a:rPr lang="en-US" sz="5300" dirty="0"/>
              <a:t> </a:t>
            </a:r>
            <a:endParaRPr lang="en-GB" sz="36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237" y="2235201"/>
            <a:ext cx="10039928" cy="41286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1800" dirty="0"/>
              <a:t>1. </a:t>
            </a:r>
            <a:r>
              <a:rPr lang="en-US" sz="1800" dirty="0"/>
              <a:t>Knowledge of related research enables investigators to define the frontiers</a:t>
            </a:r>
            <a:r>
              <a:rPr lang="ar-DZ" sz="1800" dirty="0"/>
              <a:t> </a:t>
            </a:r>
            <a:r>
              <a:rPr lang="en-US" sz="1800" dirty="0"/>
              <a:t>of their field. </a:t>
            </a:r>
            <a:r>
              <a:rPr lang="en-GB" sz="1800" dirty="0"/>
              <a:t>(</a:t>
            </a:r>
            <a:r>
              <a:rPr lang="en-US" sz="1800" dirty="0">
                <a:solidFill>
                  <a:schemeClr val="accent4"/>
                </a:solidFill>
              </a:rPr>
              <a:t>The work of A, B, and C has discovered this much about my question;</a:t>
            </a:r>
            <a:r>
              <a:rPr lang="ar-DZ" sz="1800" dirty="0">
                <a:solidFill>
                  <a:schemeClr val="accent4"/>
                </a:solidFill>
              </a:rPr>
              <a:t> </a:t>
            </a:r>
            <a:r>
              <a:rPr lang="en-US" sz="1800" dirty="0">
                <a:solidFill>
                  <a:schemeClr val="accent4"/>
                </a:solidFill>
              </a:rPr>
              <a:t>the investigations of D have added this much to our knowledge. I propose to</a:t>
            </a:r>
            <a:r>
              <a:rPr lang="ar-DZ" sz="1800" dirty="0">
                <a:solidFill>
                  <a:schemeClr val="accent4"/>
                </a:solidFill>
              </a:rPr>
              <a:t> </a:t>
            </a:r>
            <a:r>
              <a:rPr lang="en-US" sz="1800" dirty="0">
                <a:solidFill>
                  <a:schemeClr val="accent4"/>
                </a:solidFill>
              </a:rPr>
              <a:t>go beyond D’s work in the following manner.</a:t>
            </a:r>
            <a:r>
              <a:rPr lang="en-GB" sz="1800" dirty="0"/>
              <a:t>).</a:t>
            </a:r>
            <a:endParaRPr lang="ar-DZ" sz="1800" dirty="0"/>
          </a:p>
          <a:p>
            <a:pPr algn="just"/>
            <a:r>
              <a:rPr lang="en-GB" sz="1800" dirty="0"/>
              <a:t>2. </a:t>
            </a:r>
            <a:r>
              <a:rPr lang="en-US" sz="1800" dirty="0"/>
              <a:t>A thorough review of related theory and research enables researchers to</a:t>
            </a:r>
            <a:r>
              <a:rPr lang="ar-DZ" sz="1800" dirty="0"/>
              <a:t> </a:t>
            </a:r>
            <a:r>
              <a:rPr lang="en-US" sz="1800" dirty="0"/>
              <a:t>place their questions in perspective. </a:t>
            </a:r>
            <a:r>
              <a:rPr lang="fr-FR" sz="1800" dirty="0"/>
              <a:t>(</a:t>
            </a:r>
            <a:r>
              <a:rPr lang="en-US" sz="1800" dirty="0">
                <a:solidFill>
                  <a:schemeClr val="accent4"/>
                </a:solidFill>
              </a:rPr>
              <a:t>Add to knowledge, </a:t>
            </a:r>
            <a:r>
              <a:rPr lang="en-GB" sz="1800" dirty="0">
                <a:solidFill>
                  <a:schemeClr val="accent4"/>
                </a:solidFill>
              </a:rPr>
              <a:t>You should review the literature to find links between your study and the accumulated knowledge in your field of interest.</a:t>
            </a:r>
            <a:r>
              <a:rPr lang="en-US" sz="1800" dirty="0">
                <a:solidFill>
                  <a:schemeClr val="tx1"/>
                </a:solidFill>
              </a:rPr>
              <a:t>)</a:t>
            </a:r>
            <a:r>
              <a:rPr lang="fr-FR" sz="1800" dirty="0">
                <a:solidFill>
                  <a:schemeClr val="accent4"/>
                </a:solidFill>
              </a:rPr>
              <a:t> </a:t>
            </a:r>
          </a:p>
          <a:p>
            <a:pPr algn="just"/>
            <a:r>
              <a:rPr lang="en-GB" sz="1800" dirty="0"/>
              <a:t>3. </a:t>
            </a:r>
            <a:r>
              <a:rPr lang="en-US" sz="1800" dirty="0"/>
              <a:t>Reviewing related literature helps researchers to limit their research question and to clarify and define the concepts of the study. (</a:t>
            </a:r>
            <a:r>
              <a:rPr lang="en-US" sz="1800" dirty="0">
                <a:solidFill>
                  <a:schemeClr val="accent4"/>
                </a:solidFill>
              </a:rPr>
              <a:t>Operational Definitions of Constructs, Quantifying Constructs, Formation of Hypotheses</a:t>
            </a:r>
            <a:r>
              <a:rPr lang="en-US" sz="1800" dirty="0"/>
              <a:t>)</a:t>
            </a:r>
            <a:endParaRPr lang="en-GB" sz="1800" dirty="0"/>
          </a:p>
          <a:p>
            <a:pPr algn="just"/>
            <a:r>
              <a:rPr lang="en-GB" sz="1800" dirty="0"/>
              <a:t>4. </a:t>
            </a:r>
            <a:r>
              <a:rPr lang="en-US" sz="1800" dirty="0"/>
              <a:t>Through studying related research, investigators learn which methodologies have proven useful and which seem less promising.</a:t>
            </a:r>
          </a:p>
          <a:p>
            <a:pPr algn="just"/>
            <a:r>
              <a:rPr lang="en-GB" sz="1800" dirty="0"/>
              <a:t>5. </a:t>
            </a:r>
            <a:r>
              <a:rPr lang="en-US" sz="1800" dirty="0"/>
              <a:t>avoids unintentional replication of previous studies.</a:t>
            </a:r>
          </a:p>
          <a:p>
            <a:pPr algn="just"/>
            <a:r>
              <a:rPr lang="en-GB" sz="1800" dirty="0"/>
              <a:t>6. </a:t>
            </a:r>
            <a:r>
              <a:rPr lang="en-US" sz="1800" dirty="0"/>
              <a:t>The study of related literature places researchers in a better position to interpret the significance of their own results. </a:t>
            </a:r>
          </a:p>
          <a:p>
            <a:pPr algn="just"/>
            <a:endParaRPr lang="en-GB" sz="1800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1692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89" y="753840"/>
            <a:ext cx="9932276" cy="1278466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US" sz="3600" b="1" dirty="0"/>
              <a:t>THE ROLE OF RELATED LITERATURE</a:t>
            </a:r>
            <a:r>
              <a:rPr lang="ar-DZ" sz="3600" b="1" dirty="0"/>
              <a:t> </a:t>
            </a:r>
            <a:r>
              <a:rPr lang="en-US" sz="3600" b="1" dirty="0"/>
              <a:t>IN </a:t>
            </a:r>
            <a:r>
              <a:rPr lang="en-US" sz="3600" b="1" dirty="0">
                <a:solidFill>
                  <a:srgbClr val="FF0000"/>
                </a:solidFill>
              </a:rPr>
              <a:t>QUALIITATIVE and MIXED METHODS</a:t>
            </a:r>
            <a:r>
              <a:rPr lang="en-US" sz="3600" b="1" dirty="0"/>
              <a:t> RESEARCH</a:t>
            </a:r>
            <a:r>
              <a:rPr lang="en-US" sz="5300" dirty="0"/>
              <a:t> </a:t>
            </a:r>
            <a:endParaRPr lang="en-GB" sz="36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7237" y="2235201"/>
            <a:ext cx="10039928" cy="2029371"/>
          </a:xfrm>
        </p:spPr>
        <p:txBody>
          <a:bodyPr>
            <a:normAutofit/>
          </a:bodyPr>
          <a:lstStyle/>
          <a:p>
            <a:pPr algn="just"/>
            <a:r>
              <a:rPr lang="en-GB" sz="3200" b="1" i="0" dirty="0">
                <a:solidFill>
                  <a:srgbClr val="242021"/>
                </a:solidFill>
                <a:effectLst/>
                <a:latin typeface="CentennialLTStd-Roman"/>
              </a:rPr>
              <a:t>“</a:t>
            </a:r>
            <a:r>
              <a:rPr lang="en-GB" sz="2400" i="0" dirty="0">
                <a:solidFill>
                  <a:schemeClr val="accent4"/>
                </a:solidFill>
                <a:effectLst/>
                <a:latin typeface="Trebuchet MS (Body)"/>
              </a:rPr>
              <a:t>In our approach we </a:t>
            </a:r>
            <a:r>
              <a:rPr lang="en-GB" sz="2400" i="0" dirty="0">
                <a:solidFill>
                  <a:srgbClr val="FF0000"/>
                </a:solidFill>
                <a:effectLst/>
                <a:latin typeface="Trebuchet MS (Body)"/>
              </a:rPr>
              <a:t>collect the data first</a:t>
            </a:r>
            <a:r>
              <a:rPr lang="en-GB" sz="2400" i="0" dirty="0">
                <a:solidFill>
                  <a:schemeClr val="accent4"/>
                </a:solidFill>
                <a:effectLst/>
                <a:latin typeface="Trebuchet MS (Body)"/>
              </a:rPr>
              <a:t>. Then start analyzing it and generating theory. When the theory seems sufficiently grounded and developed, </a:t>
            </a:r>
            <a:r>
              <a:rPr lang="en-GB" sz="2400" i="0" dirty="0">
                <a:solidFill>
                  <a:srgbClr val="FF0000"/>
                </a:solidFill>
                <a:effectLst/>
                <a:latin typeface="Trebuchet MS (Body)"/>
              </a:rPr>
              <a:t>then we review the literature </a:t>
            </a:r>
            <a:r>
              <a:rPr lang="en-GB" sz="2400" i="0" dirty="0">
                <a:solidFill>
                  <a:schemeClr val="accent4"/>
                </a:solidFill>
                <a:effectLst/>
                <a:latin typeface="Trebuchet MS (Body)"/>
              </a:rPr>
              <a:t>in the field and relate the theory to it through integration of ideas</a:t>
            </a:r>
            <a:r>
              <a:rPr lang="en-GB" sz="3200" b="1" i="0" dirty="0">
                <a:solidFill>
                  <a:srgbClr val="242021"/>
                </a:solidFill>
                <a:effectLst/>
                <a:latin typeface="CentennialLTStd-Roman"/>
              </a:rPr>
              <a:t>” </a:t>
            </a:r>
            <a:r>
              <a:rPr lang="en-GB" sz="1800" b="0" i="0" dirty="0">
                <a:solidFill>
                  <a:srgbClr val="242021"/>
                </a:solidFill>
                <a:effectLst/>
                <a:latin typeface="CentennialLTStd-Roman"/>
              </a:rPr>
              <a:t>(</a:t>
            </a:r>
            <a:r>
              <a:rPr lang="en-US" sz="2400" dirty="0">
                <a:solidFill>
                  <a:srgbClr val="242021"/>
                </a:solidFill>
                <a:latin typeface="Trebuchet MS (Body)"/>
              </a:rPr>
              <a:t>Glaser</a:t>
            </a:r>
            <a:r>
              <a:rPr lang="en-GB" sz="2400" dirty="0">
                <a:solidFill>
                  <a:srgbClr val="242021"/>
                </a:solidFill>
                <a:latin typeface="Trebuchet MS (Body)"/>
              </a:rPr>
              <a:t>,1978</a:t>
            </a:r>
            <a:r>
              <a:rPr lang="en-GB" sz="1800" b="0" i="0" dirty="0">
                <a:solidFill>
                  <a:srgbClr val="242021"/>
                </a:solidFill>
                <a:effectLst/>
                <a:latin typeface="CentennialLTStd-Roman"/>
              </a:rPr>
              <a:t>)</a:t>
            </a:r>
            <a:endParaRPr lang="en-GB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8F9A44-6729-ECD6-E4D8-C90D8A7C0039}"/>
              </a:ext>
            </a:extLst>
          </p:cNvPr>
          <p:cNvSpPr txBox="1"/>
          <p:nvPr/>
        </p:nvSpPr>
        <p:spPr>
          <a:xfrm>
            <a:off x="624888" y="4352756"/>
            <a:ext cx="10387325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Trebuchet MS (Body)"/>
              </a:rPr>
              <a:t>The researcher searches the literature to determine how his or her conclusions fit into the existing theories in the field.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sz="2000" dirty="0">
                <a:latin typeface="Trebuchet MS (Body)"/>
              </a:rPr>
              <a:t>In the case of mixed methods research, the literature review may be exploratory in the beginning stages of the study and explanatory at the end of the study. </a:t>
            </a:r>
            <a:br>
              <a:rPr lang="en-GB" sz="2000" dirty="0"/>
            </a:br>
            <a:endParaRPr lang="en-US" sz="2000" dirty="0">
              <a:latin typeface="Trebuchet MS (Body)"/>
            </a:endParaRPr>
          </a:p>
        </p:txBody>
      </p:sp>
    </p:spTree>
    <p:extLst>
      <p:ext uri="{BB962C8B-B14F-4D97-AF65-F5344CB8AC3E}">
        <p14:creationId xmlns:p14="http://schemas.microsoft.com/office/powerpoint/2010/main" val="3750702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7F2B4-E107-4CE2-AD8B-C197268C3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Sources of Research Information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D8EB927-4E10-49FF-8F8B-A429E30AB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Books</a:t>
            </a:r>
          </a:p>
          <a:p>
            <a:r>
              <a:rPr lang="en-US" dirty="0"/>
              <a:t>Scholarly Journals</a:t>
            </a:r>
          </a:p>
          <a:p>
            <a:r>
              <a:rPr lang="en-US" dirty="0"/>
              <a:t>Conventions and Professional Meetings</a:t>
            </a:r>
          </a:p>
          <a:p>
            <a:r>
              <a:rPr lang="en-US" dirty="0"/>
              <a:t>Other Sources of Research Information (Reports, Videos…)</a:t>
            </a:r>
          </a:p>
        </p:txBody>
      </p:sp>
    </p:spTree>
    <p:extLst>
      <p:ext uri="{BB962C8B-B14F-4D97-AF65-F5344CB8AC3E}">
        <p14:creationId xmlns:p14="http://schemas.microsoft.com/office/powerpoint/2010/main" val="1153211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3256"/>
            <a:ext cx="9189041" cy="1612392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US" b="1" dirty="0"/>
              <a:t>EFFICIENT LOCATION OF RELATED LITERATURE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AB7332C-5161-4FC3-AAAF-CB3FFEEF382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94982" y="2240177"/>
            <a:ext cx="9342930" cy="237764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50CD36F-1C89-41CF-878A-3FB452D8E7CF}"/>
              </a:ext>
            </a:extLst>
          </p:cNvPr>
          <p:cNvSpPr/>
          <p:nvPr/>
        </p:nvSpPr>
        <p:spPr>
          <a:xfrm>
            <a:off x="869576" y="5225534"/>
            <a:ext cx="83461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286D9F"/>
              </a:buClr>
              <a:buFont typeface="Wingdings" panose="05000000000000000000" pitchFamily="2" charset="2"/>
              <a:buChar char="§"/>
            </a:pPr>
            <a:r>
              <a:rPr lang="en-US" dirty="0"/>
              <a:t>Using Different Databases to Search Related literature. (</a:t>
            </a:r>
            <a:r>
              <a:rPr lang="en-US" dirty="0">
                <a:solidFill>
                  <a:schemeClr val="accent4"/>
                </a:solidFill>
              </a:rPr>
              <a:t>SNDL, Google scholar case study</a:t>
            </a:r>
            <a:r>
              <a:rPr lang="en-US" dirty="0"/>
              <a:t>)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704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9323D77-DCE9-4865-B02C-23F495F17DDC}"/>
              </a:ext>
            </a:extLst>
          </p:cNvPr>
          <p:cNvSpPr txBox="1">
            <a:spLocks/>
          </p:cNvSpPr>
          <p:nvPr/>
        </p:nvSpPr>
        <p:spPr>
          <a:xfrm>
            <a:off x="677335" y="143256"/>
            <a:ext cx="9189041" cy="16123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GB" dirty="0"/>
            </a:br>
            <a:r>
              <a:rPr lang="en-US" b="1" cap="all" dirty="0"/>
              <a:t>Reading the Literature Critically</a:t>
            </a:r>
            <a:endParaRPr lang="en-US" cap="all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9354D693-DC8D-4DEE-9F71-20080F41F5B9}"/>
              </a:ext>
            </a:extLst>
          </p:cNvPr>
          <p:cNvSpPr txBox="1">
            <a:spLocks/>
          </p:cNvSpPr>
          <p:nvPr/>
        </p:nvSpPr>
        <p:spPr>
          <a:xfrm>
            <a:off x="562061" y="1755648"/>
            <a:ext cx="10039928" cy="412865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Critically reading and analyzing research literature (or any source of information for that matter) involves two steps: </a:t>
            </a:r>
            <a:r>
              <a:rPr lang="en-US" dirty="0">
                <a:highlight>
                  <a:srgbClr val="00FFFF"/>
                </a:highlight>
              </a:rPr>
              <a:t>an initial appraisal and a careful analysis of content.</a:t>
            </a:r>
          </a:p>
          <a:p>
            <a:pPr algn="just"/>
            <a:r>
              <a:rPr lang="en-US" dirty="0"/>
              <a:t>The </a:t>
            </a:r>
            <a:r>
              <a:rPr lang="en-US" dirty="0">
                <a:highlight>
                  <a:srgbClr val="FFFF00"/>
                </a:highlight>
              </a:rPr>
              <a:t>initial appraisal </a:t>
            </a:r>
            <a:r>
              <a:rPr lang="en-US" dirty="0"/>
              <a:t>involves evaluating the following: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∙ </a:t>
            </a:r>
            <a:r>
              <a:rPr lang="en-US" dirty="0">
                <a:solidFill>
                  <a:schemeClr val="accent4"/>
                </a:solidFill>
              </a:rPr>
              <a:t>Author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4"/>
                </a:solidFill>
              </a:rPr>
              <a:t>∙ date of publication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4"/>
                </a:solidFill>
              </a:rPr>
              <a:t>∙ Edition or revision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4"/>
                </a:solidFill>
              </a:rPr>
              <a:t>∙ Publisher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4"/>
                </a:solidFill>
              </a:rPr>
              <a:t>∙ Title of the journal </a:t>
            </a:r>
            <a:endParaRPr lang="fr-FR" dirty="0">
              <a:solidFill>
                <a:schemeClr val="accent4"/>
              </a:solidFill>
            </a:endParaRPr>
          </a:p>
          <a:p>
            <a:pPr algn="just"/>
            <a:r>
              <a:rPr lang="en-US" dirty="0"/>
              <a:t>The second step is to </a:t>
            </a:r>
            <a:r>
              <a:rPr lang="en-US" dirty="0">
                <a:highlight>
                  <a:srgbClr val="FFFF00"/>
                </a:highlight>
              </a:rPr>
              <a:t>evaluate the content</a:t>
            </a:r>
            <a:r>
              <a:rPr lang="en-US" dirty="0"/>
              <a:t> of the published material. Evaluating the content of an article involves a careful reading and analysis of the different parts of the article (Introduction, Literature Review, Methods and Findings).</a:t>
            </a:r>
            <a:endParaRPr lang="en-GB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685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7724</TotalTime>
  <Words>633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Berlin Sans FB Demi</vt:lpstr>
      <vt:lpstr>CentennialLTStd-Roman</vt:lpstr>
      <vt:lpstr>Courier New</vt:lpstr>
      <vt:lpstr>Trebuchet MS</vt:lpstr>
      <vt:lpstr>Trebuchet MS (Body)</vt:lpstr>
      <vt:lpstr>Wingdings</vt:lpstr>
      <vt:lpstr>Wingdings 3</vt:lpstr>
      <vt:lpstr>Facet</vt:lpstr>
      <vt:lpstr>Reviewing the Literature</vt:lpstr>
      <vt:lpstr>PowerPoint Presentation</vt:lpstr>
      <vt:lpstr>  What is a literature review?</vt:lpstr>
      <vt:lpstr>   it is good practice to:</vt:lpstr>
      <vt:lpstr> THE ROLE OF RELATED LITERATURE IN QUANTITATIVE RESEARCH </vt:lpstr>
      <vt:lpstr> THE ROLE OF RELATED LITERATURE IN QUALIITATIVE and MIXED METHODS RESEARCH </vt:lpstr>
      <vt:lpstr>Sources of Research Information</vt:lpstr>
      <vt:lpstr> EFFICIENT LOCATION OF RELATED LITERATURE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Research Methodology</dc:title>
  <dc:creator>Mohamed</dc:creator>
  <cp:lastModifiedBy>Dell</cp:lastModifiedBy>
  <cp:revision>27</cp:revision>
  <dcterms:created xsi:type="dcterms:W3CDTF">2024-02-06T20:04:43Z</dcterms:created>
  <dcterms:modified xsi:type="dcterms:W3CDTF">2025-02-19T08:41:44Z</dcterms:modified>
</cp:coreProperties>
</file>